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257" r:id="rId3"/>
    <p:sldId id="259" r:id="rId4"/>
    <p:sldId id="267" r:id="rId5"/>
    <p:sldId id="270" r:id="rId6"/>
    <p:sldId id="272" r:id="rId7"/>
    <p:sldId id="260" r:id="rId8"/>
    <p:sldId id="261" r:id="rId9"/>
    <p:sldId id="262" r:id="rId10"/>
    <p:sldId id="271" r:id="rId11"/>
    <p:sldId id="258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951"/>
    <a:srgbClr val="06236D"/>
    <a:srgbClr val="002472"/>
    <a:srgbClr val="F0DD02"/>
    <a:srgbClr val="EFE12E"/>
    <a:srgbClr val="01307E"/>
    <a:srgbClr val="005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4293" autoAdjust="0"/>
  </p:normalViewPr>
  <p:slideViewPr>
    <p:cSldViewPr snapToGrid="0">
      <p:cViewPr varScale="1">
        <p:scale>
          <a:sx n="94" d="100"/>
          <a:sy n="94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CF8C8-F519-470F-ABA7-EEA7EAF5B65F}" type="datetimeFigureOut">
              <a:rPr lang="en-US" smtClean="0"/>
              <a:t>10-Mar-23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FF942-EAF0-4F5B-A21A-39DE6DE05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ls.ecampusontario.ca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7930/J0J964J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in this slide deck was primarily resourced from:</a:t>
            </a:r>
            <a:br>
              <a:rPr lang="en-US" dirty="0"/>
            </a:br>
            <a:r>
              <a:rPr lang="en-US" dirty="0"/>
              <a:t>McGuire, B. “Hothouse Earth: An Inhabitant’s Guide” Icon Books, Ltd. UK (2022)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This project is made possible with funding by the Government of Ontario and through </a:t>
            </a:r>
            <a:r>
              <a:rPr lang="en-US" b="0" i="0" dirty="0" err="1">
                <a:solidFill>
                  <a:srgbClr val="C9D1D9"/>
                </a:solidFill>
                <a:effectLst/>
                <a:latin typeface="-apple-system"/>
              </a:rPr>
              <a:t>eCampusOntario’s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 support of the Virtual Learning Strategy. To learn more about the Virtual Learning Strategy visit: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https://vls.ecampusontario.ca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FF942-EAF0-4F5B-A21A-39DE6DE05D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3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USGCRP</a:t>
            </a:r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, 2017: </a:t>
            </a:r>
            <a:r>
              <a:rPr lang="en-US" b="0" i="1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Climate Science Special Report: Fourth National Climate Assessment, Volume I</a:t>
            </a:r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 [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Wuebbles</a:t>
            </a:r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, D.J., D.W. Fahey, K.A. Hibbard, D.J. Dokken, B.C. Stewart, and T.K.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Maycock</a:t>
            </a:r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 (eds.)]. U.S. Global Change Research Program, Washington, DC, USA, 470 pp,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doi</a:t>
            </a:r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: </a:t>
            </a:r>
            <a:r>
              <a:rPr lang="en-US" b="0" i="0" u="none" strike="noStrike" dirty="0">
                <a:solidFill>
                  <a:srgbClr val="FDB81E"/>
                </a:solidFill>
                <a:effectLst/>
                <a:latin typeface="Open Sans" panose="020B0606030504020204" pitchFamily="34" charset="0"/>
                <a:hlinkClick r:id="rId3"/>
              </a:rPr>
              <a:t>10.7930/J0J964J6</a:t>
            </a:r>
            <a:r>
              <a:rPr lang="en-US" b="0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FF942-EAF0-4F5B-A21A-39DE6DE05D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: Global and regional sea level rise scenarios for the United States</a:t>
            </a:r>
          </a:p>
          <a:p>
            <a:r>
              <a:rPr lang="en-US" dirty="0"/>
              <a:t>Personal Author(s) : Sweet, William (William </a:t>
            </a:r>
            <a:r>
              <a:rPr lang="en-US" dirty="0" err="1"/>
              <a:t>VanderVeer</a:t>
            </a:r>
            <a:r>
              <a:rPr lang="en-US" dirty="0"/>
              <a:t>);Kopp, Robert, </a:t>
            </a:r>
            <a:r>
              <a:rPr lang="en-US" dirty="0" err="1"/>
              <a:t>E.;Weaver</a:t>
            </a:r>
            <a:r>
              <a:rPr lang="en-US" dirty="0"/>
              <a:t>, Christopher </a:t>
            </a:r>
            <a:r>
              <a:rPr lang="en-US" dirty="0" err="1"/>
              <a:t>P.;Obeysekera</a:t>
            </a:r>
            <a:r>
              <a:rPr lang="en-US" dirty="0"/>
              <a:t>, J. T. </a:t>
            </a:r>
            <a:r>
              <a:rPr lang="en-US" dirty="0" err="1"/>
              <a:t>B.;Horton</a:t>
            </a:r>
            <a:r>
              <a:rPr lang="en-US" dirty="0"/>
              <a:t>, Radley M.;</a:t>
            </a:r>
            <a:r>
              <a:rPr lang="en-US" dirty="0" err="1"/>
              <a:t>Thieler</a:t>
            </a:r>
            <a:r>
              <a:rPr lang="en-US" dirty="0"/>
              <a:t>, E. Robert (Edward Robert), 1965-;</a:t>
            </a:r>
            <a:r>
              <a:rPr lang="en-US" dirty="0" err="1"/>
              <a:t>Zervas</a:t>
            </a:r>
            <a:r>
              <a:rPr lang="en-US" dirty="0"/>
              <a:t>, Chris Eugene, 1957-;</a:t>
            </a:r>
          </a:p>
          <a:p>
            <a:r>
              <a:rPr lang="en-US" dirty="0"/>
              <a:t>Corporate Authors(s) : Center for Operational Oceanographic Products and Services (U.S.)</a:t>
            </a:r>
          </a:p>
          <a:p>
            <a:r>
              <a:rPr lang="en-US" dirty="0"/>
              <a:t>Published Date : 2017</a:t>
            </a:r>
          </a:p>
          <a:p>
            <a:r>
              <a:rPr lang="en-US" dirty="0"/>
              <a:t>Series : NOAA technical report NOS CO-OPS ; 83</a:t>
            </a:r>
          </a:p>
          <a:p>
            <a:r>
              <a:rPr lang="en-US" dirty="0"/>
              <a:t>DOI : https://doi.org/10.7289/v5/tr-nos-coops-083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FF942-EAF0-4F5B-A21A-39DE6DE05D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https://thisclimatedoesnotexist.com/home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FF942-EAF0-4F5B-A21A-39DE6DE05D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6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Additional Resources available in: https://www.nab.vu/sites/default/files/documents/usp-adaptive-capacity-vanuatu.pdf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FF942-EAF0-4F5B-A21A-39DE6DE05D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8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5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3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1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10-Mar-23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4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3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xrniverse.design/foc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olored pencils inside a pencil holder which is on top of a wood table. This image is a placeholder to indicate that this is a learning environment.">
            <a:extLst>
              <a:ext uri="{FF2B5EF4-FFF2-40B4-BE49-F238E27FC236}">
                <a16:creationId xmlns:a16="http://schemas.microsoft.com/office/drawing/2014/main" id="{3B28FAB7-F458-EDB2-115B-8D5D070A1CE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3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B957-DB76-16FB-7269-582E8CE6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5178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Forecasting 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4229C-9685-4BA5-17BE-3789B5E61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5178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Examining Your Carbon Footprint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OTTA-206 Lecture Content</a:t>
            </a:r>
          </a:p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7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DE75-63C5-7163-AD94-55949B6A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Measuring Global Empathy - #ClimateByFoCl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62D4-B659-3821-1C4D-52DE671D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using the app we measure people’s feelings towards climate change before having the experience and after.</a:t>
            </a:r>
          </a:p>
          <a:p>
            <a:r>
              <a:rPr lang="en-US" dirty="0"/>
              <a:t>The measurements before and after the experience should show the difference in empathy towards this particular effect of climate change.</a:t>
            </a:r>
          </a:p>
          <a:p>
            <a:r>
              <a:rPr lang="en-US" dirty="0"/>
              <a:t>We are tracking people’s exposure to this experience around the world and will be showcasing the results at </a:t>
            </a:r>
            <a:r>
              <a:rPr lang="en-US" dirty="0">
                <a:hlinkClick r:id="rId2"/>
              </a:rPr>
              <a:t>https://xrniverse.design/focl</a:t>
            </a:r>
            <a:endParaRPr lang="en-US" dirty="0"/>
          </a:p>
          <a:p>
            <a:r>
              <a:rPr lang="en-US" dirty="0"/>
              <a:t>If you took a screenshot of your experience and want to relate your feelings in more detail be sure to post it to social media with the hashtag #ClimateByFoCl  </a:t>
            </a:r>
          </a:p>
        </p:txBody>
      </p:sp>
    </p:spTree>
    <p:extLst>
      <p:ext uri="{BB962C8B-B14F-4D97-AF65-F5344CB8AC3E}">
        <p14:creationId xmlns:p14="http://schemas.microsoft.com/office/powerpoint/2010/main" val="176957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863A-ECBF-C164-75C2-686F275D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6831-9C06-1623-7872-72CE46EB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carbon footprint in the app correlates the averaged impact of three metrics:</a:t>
            </a:r>
          </a:p>
          <a:p>
            <a:pPr lvl="1"/>
            <a:r>
              <a:rPr lang="en-US" dirty="0"/>
              <a:t>Transport – the ways we choose to travel impacts our carbon emissions – try to find some metrics online for how these modes of transit differ.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Food – the food choices we make have implications as well; meat consumption has a dramatic effect, and depends on the conditions of production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Electricity – we are converting to an electric future as we shift from fossil fuels. Do you know what your mix is?</a:t>
            </a:r>
          </a:p>
        </p:txBody>
      </p:sp>
    </p:spTree>
    <p:extLst>
      <p:ext uri="{BB962C8B-B14F-4D97-AF65-F5344CB8AC3E}">
        <p14:creationId xmlns:p14="http://schemas.microsoft.com/office/powerpoint/2010/main" val="275459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90CE-D6C9-7BD6-1322-3291625DF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D0B7-75C2-42D5-63F9-B3DB1FF2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a class construct a new ‘Carbon Footprint’ measurement using the three scales provided in the app.</a:t>
            </a:r>
          </a:p>
          <a:p>
            <a:r>
              <a:rPr lang="en-US" dirty="0"/>
              <a:t>Map your scale to the given 1-5 slider bar to estimate how each of these factors may contribute to how your group thinks these sectors contribute to climate change.</a:t>
            </a:r>
          </a:p>
          <a:p>
            <a:r>
              <a:rPr lang="en-US" dirty="0"/>
              <a:t>Be sure to explain how each one is compared – is it emissions of production? Use? Disposal? Try to calculate relatively how this will correlate with the 1.5</a:t>
            </a:r>
            <a:r>
              <a:rPr lang="en-US" dirty="0">
                <a:sym typeface="Symbol" panose="05050102010706020507" pitchFamily="18" charset="2"/>
              </a:rPr>
              <a:t></a:t>
            </a:r>
            <a:r>
              <a:rPr lang="en-US" dirty="0"/>
              <a:t>C to 5</a:t>
            </a:r>
            <a:r>
              <a:rPr lang="en-US" dirty="0">
                <a:sym typeface="Symbol" panose="05050102010706020507" pitchFamily="18" charset="2"/>
              </a:rPr>
              <a:t></a:t>
            </a:r>
            <a:r>
              <a:rPr lang="en-US" dirty="0"/>
              <a:t>C temperature rise scientifically as a class.</a:t>
            </a:r>
          </a:p>
        </p:txBody>
      </p:sp>
    </p:spTree>
    <p:extLst>
      <p:ext uri="{BB962C8B-B14F-4D97-AF65-F5344CB8AC3E}">
        <p14:creationId xmlns:p14="http://schemas.microsoft.com/office/powerpoint/2010/main" val="77575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471D-7B0B-8C87-DF12-AF3AEEFF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69F8-2E66-6869-AFCE-E8F83593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that you have a scale developed, pair up and take turns instruct your classmates when they use the app to respond to the mapping you created.</a:t>
            </a:r>
          </a:p>
          <a:p>
            <a:endParaRPr lang="en-US" dirty="0"/>
          </a:p>
          <a:p>
            <a:r>
              <a:rPr lang="en-US" dirty="0"/>
              <a:t>Did they have a different conception of what mattered most for Carbon Footprint assessment?</a:t>
            </a:r>
          </a:p>
          <a:p>
            <a:endParaRPr lang="en-US" dirty="0"/>
          </a:p>
          <a:p>
            <a:r>
              <a:rPr lang="en-US" dirty="0"/>
              <a:t>Does it change the experience?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787B-D028-7E4E-5AFD-999F7E8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Anthropogenic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934B-865C-DDC6-7364-159427E1C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42" y="1799853"/>
            <a:ext cx="2176726" cy="4195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Due to the impact caused by human activities there is a projected change in the mean global temperature and this will have drastic changes on the way life on earth is experienced.</a:t>
            </a:r>
          </a:p>
        </p:txBody>
      </p:sp>
      <p:pic>
        <p:nvPicPr>
          <p:cNvPr id="5" name="Picture 4" descr="Hypothetical pathways of carbon emissions (&quot;representative concentration pathways,&quot; or RCPs) throughout the twenty-first century based on different possible energy policies and economic growth patterns. Projected temperature increase relative to the 1901-1960 average depending on which RCP we eventually follow. The trends lead to between 1.5 degree Celsius and 5 degree Celsius increases. Image by Katharine Hayhoe, from the 2017 Climate Science Special Report by the U.S. Global Change Research Program.">
            <a:extLst>
              <a:ext uri="{FF2B5EF4-FFF2-40B4-BE49-F238E27FC236}">
                <a16:creationId xmlns:a16="http://schemas.microsoft.com/office/drawing/2014/main" id="{7A1527BA-A5AA-ACB9-4A29-1F2FF9FEA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20" y="1559348"/>
            <a:ext cx="9439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9BD2-A070-959C-5539-B76EE70B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easy metric to ‘Sea’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5506-4F3D-5C00-4710-9A907545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impact of this increase in global mean temperature is the impact it has on the forming and melting of global ice reserves.</a:t>
            </a:r>
          </a:p>
          <a:p>
            <a:r>
              <a:rPr lang="en-US" dirty="0"/>
              <a:t>Over the course of the 20</a:t>
            </a:r>
            <a:r>
              <a:rPr lang="en-US" baseline="30000" dirty="0"/>
              <a:t>th</a:t>
            </a:r>
            <a:r>
              <a:rPr lang="en-US" dirty="0"/>
              <a:t> century the global sea level climbed by approximately 20cm.</a:t>
            </a:r>
          </a:p>
          <a:p>
            <a:r>
              <a:rPr lang="en-US" dirty="0"/>
              <a:t>Traditionally we have measured and tracked the overall heigh using tidal gauges. Nowadays we can do these measurements globally using satellites to confirm these patterns.</a:t>
            </a:r>
          </a:p>
        </p:txBody>
      </p:sp>
    </p:spTree>
    <p:extLst>
      <p:ext uri="{BB962C8B-B14F-4D97-AF65-F5344CB8AC3E}">
        <p14:creationId xmlns:p14="http://schemas.microsoft.com/office/powerpoint/2010/main" val="290022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01C0-F73B-8ABC-6BC5-E010797A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 Level Rise</a:t>
            </a:r>
          </a:p>
        </p:txBody>
      </p:sp>
      <p:pic>
        <p:nvPicPr>
          <p:cNvPr id="5" name="Picture 4" descr="Observation-based extrapolations using tide-gauge data and five Scenarios, in meters, for a) global mean sea level&#10;and b) relative sea levels for the contiguous United States from 2020 to 2050 relative to a baseline of 2000. Median values are&#10;shown by the solid lines, while the shaded regions represent the likely ranges for the observation-based extrapolations and&#10;each scenario. Altimetry data (1993–2020) and tide-gauge data (1970–2020) are overlaid for reference.">
            <a:extLst>
              <a:ext uri="{FF2B5EF4-FFF2-40B4-BE49-F238E27FC236}">
                <a16:creationId xmlns:a16="http://schemas.microsoft.com/office/drawing/2014/main" id="{9DDC162F-9939-00F0-2CC0-046251B05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32" y="1348508"/>
            <a:ext cx="10823335" cy="54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1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3A33-19E2-8778-434E-C1F20FEF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7E33-6FB2-5B13-CD6C-4ACFE86AA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Associating the impact one individual causes on overall climate change is a difficult calculation.</a:t>
            </a:r>
          </a:p>
          <a:p>
            <a:r>
              <a:rPr lang="en-US" dirty="0"/>
              <a:t>Instead, we are assuming ‘what if everyone in the world acted as I do’</a:t>
            </a:r>
          </a:p>
          <a:p>
            <a:r>
              <a:rPr lang="en-US" dirty="0"/>
              <a:t>There is a Carbon Footprint feature that correlates your actions to the temperature rise</a:t>
            </a:r>
          </a:p>
          <a:p>
            <a:pPr lvl="1"/>
            <a:r>
              <a:rPr lang="en-US" dirty="0"/>
              <a:t>Indicating ‘1’ represents the 1.5</a:t>
            </a:r>
            <a:r>
              <a:rPr lang="en-US" dirty="0">
                <a:sym typeface="Symbol" panose="05050102010706020507" pitchFamily="18" charset="2"/>
              </a:rPr>
              <a:t>  </a:t>
            </a:r>
            <a:r>
              <a:rPr lang="en-US" dirty="0"/>
              <a:t>C rise while indicating ‘5’ represents the full 5</a:t>
            </a:r>
            <a:r>
              <a:rPr lang="en-US" dirty="0">
                <a:sym typeface="Symbol" panose="05050102010706020507" pitchFamily="18" charset="2"/>
              </a:rPr>
              <a:t></a:t>
            </a:r>
            <a:r>
              <a:rPr lang="en-US" dirty="0"/>
              <a:t>C scenario.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0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8AF0-0784-496D-A2E6-A8ED7BB3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how it impacts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B03A3-8F17-0F7F-F4B2-35191DD3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3900175" cy="4195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Open the Forecasting Climate Change App (</a:t>
            </a:r>
            <a:r>
              <a:rPr lang="en-US" dirty="0" err="1"/>
              <a:t>FoCl</a:t>
            </a:r>
            <a:r>
              <a:rPr lang="en-US" dirty="0"/>
              <a:t>) to experience how the sea-level rise will impact your location! </a:t>
            </a:r>
          </a:p>
          <a:p>
            <a:pPr marL="0" indent="0">
              <a:buNone/>
            </a:pPr>
            <a:r>
              <a:rPr lang="en-US" dirty="0"/>
              <a:t>Think about your actions, are you aware of your actions? Indicate what you think your impact is using the Carbon Footprint estimate.</a:t>
            </a:r>
          </a:p>
        </p:txBody>
      </p:sp>
      <p:pic>
        <p:nvPicPr>
          <p:cNvPr id="5" name="Picture 4" descr="A.I photograph of overlay of water level on Google Maps from https://thisclimatedoesnotexist.com">
            <a:extLst>
              <a:ext uri="{FF2B5EF4-FFF2-40B4-BE49-F238E27FC236}">
                <a16:creationId xmlns:a16="http://schemas.microsoft.com/office/drawing/2014/main" id="{7B105979-3CA5-F090-83A4-5C9746F71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69" y="1775936"/>
            <a:ext cx="4571542" cy="4542790"/>
          </a:xfrm>
          <a:prstGeom prst="rect">
            <a:avLst/>
          </a:prstGeom>
        </p:spPr>
      </p:pic>
      <p:pic>
        <p:nvPicPr>
          <p:cNvPr id="4" name="Picture 3" descr="Photograph of the app displaying water level overlayed on camera">
            <a:extLst>
              <a:ext uri="{FF2B5EF4-FFF2-40B4-BE49-F238E27FC236}">
                <a16:creationId xmlns:a16="http://schemas.microsoft.com/office/drawing/2014/main" id="{61FB4984-E913-6E45-CDF8-0533CA973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736" y="1775936"/>
            <a:ext cx="2903944" cy="45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2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Map of the earth showing the position of Tegua in the South Pacific">
            <a:extLst>
              <a:ext uri="{FF2B5EF4-FFF2-40B4-BE49-F238E27FC236}">
                <a16:creationId xmlns:a16="http://schemas.microsoft.com/office/drawing/2014/main" id="{85430862-CB75-4C4F-D5B3-774303518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alphaModFix/>
          </a:blip>
          <a:srcRect b="46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6FC24-3D8A-B232-0170-37C0E941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Sea Level Impact is Already Being Experienced</a:t>
            </a:r>
          </a:p>
        </p:txBody>
      </p:sp>
      <p:sp>
        <p:nvSpPr>
          <p:cNvPr id="7" name="Arrow: Left 6" descr="An arrow pointing to an island in the south pacific nation of Vanuatu. In 2005 residents of the island of Tegua had to abandon their coastal villages.&#10;">
            <a:extLst>
              <a:ext uri="{FF2B5EF4-FFF2-40B4-BE49-F238E27FC236}">
                <a16:creationId xmlns:a16="http://schemas.microsoft.com/office/drawing/2014/main" id="{6F8A0EA8-1A28-794F-24B3-405C03CD2A5F}"/>
              </a:ext>
            </a:extLst>
          </p:cNvPr>
          <p:cNvSpPr/>
          <p:nvPr/>
        </p:nvSpPr>
        <p:spPr>
          <a:xfrm>
            <a:off x="8147885" y="1164526"/>
            <a:ext cx="3654612" cy="2557784"/>
          </a:xfrm>
          <a:prstGeom prst="leftArrow">
            <a:avLst>
              <a:gd name="adj1" fmla="val 67439"/>
              <a:gd name="adj2" fmla="val 21296"/>
            </a:avLst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 2005 residents of Tegua had to abandon their coastal villages</a:t>
            </a:r>
          </a:p>
        </p:txBody>
      </p:sp>
    </p:spTree>
    <p:extLst>
      <p:ext uri="{BB962C8B-B14F-4D97-AF65-F5344CB8AC3E}">
        <p14:creationId xmlns:p14="http://schemas.microsoft.com/office/powerpoint/2010/main" val="315221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arth Map Images - Free Download on Freepik">
            <a:extLst>
              <a:ext uri="{FF2B5EF4-FFF2-40B4-BE49-F238E27FC236}">
                <a16:creationId xmlns:a16="http://schemas.microsoft.com/office/drawing/2014/main" id="{40BEDC35-36F1-0B34-0336-7E53DBBE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-1828800"/>
            <a:ext cx="10393218" cy="10393218"/>
          </a:xfrm>
          <a:prstGeom prst="rect">
            <a:avLst/>
          </a:prstGeom>
          <a:noFill/>
          <a:ln w="25400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74EBF-95BF-AAE6-A264-22C478D0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12" y="-114531"/>
            <a:ext cx="10895106" cy="1325563"/>
          </a:xfrm>
        </p:spPr>
        <p:txBody>
          <a:bodyPr/>
          <a:lstStyle/>
          <a:p>
            <a:r>
              <a:rPr lang="en-US" dirty="0"/>
              <a:t>Ongoing Impact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3E2975-A5AD-7B3C-3260-AEB6A95022F6}"/>
              </a:ext>
            </a:extLst>
          </p:cNvPr>
          <p:cNvSpPr/>
          <p:nvPr/>
        </p:nvSpPr>
        <p:spPr>
          <a:xfrm>
            <a:off x="3752757" y="1581692"/>
            <a:ext cx="2343243" cy="1567543"/>
          </a:xfrm>
          <a:prstGeom prst="roundRect">
            <a:avLst/>
          </a:prstGeom>
          <a:solidFill>
            <a:srgbClr val="172951"/>
          </a:solidFill>
          <a:ln>
            <a:solidFill>
              <a:srgbClr val="1729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/>
              <a:t>The average height of land in the Maldives, an archipelago of 1100 islands is only 1.2m above sea level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88079F-0CE6-83FF-DD39-873D0A92FD3B}"/>
              </a:ext>
            </a:extLst>
          </p:cNvPr>
          <p:cNvSpPr/>
          <p:nvPr/>
        </p:nvSpPr>
        <p:spPr>
          <a:xfrm>
            <a:off x="6034809" y="5121324"/>
            <a:ext cx="3635829" cy="1567543"/>
          </a:xfrm>
          <a:prstGeom prst="roundRect">
            <a:avLst/>
          </a:prstGeom>
          <a:solidFill>
            <a:srgbClr val="172951"/>
          </a:solidFill>
          <a:ln>
            <a:solidFill>
              <a:srgbClr val="1729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Bangladesh, a 65cm sea-level rise by 2080 would remove half of the arable land in the south of the country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02734A-6EF1-59F8-2CA1-99F0987EB956}"/>
              </a:ext>
            </a:extLst>
          </p:cNvPr>
          <p:cNvSpPr/>
          <p:nvPr/>
        </p:nvSpPr>
        <p:spPr>
          <a:xfrm>
            <a:off x="8780499" y="393167"/>
            <a:ext cx="3345752" cy="2654714"/>
          </a:xfrm>
          <a:prstGeom prst="roundRect">
            <a:avLst/>
          </a:prstGeom>
          <a:solidFill>
            <a:srgbClr val="172951"/>
          </a:solidFill>
          <a:ln>
            <a:solidFill>
              <a:srgbClr val="1729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Other Pacific islands face similar threats:</a:t>
            </a:r>
          </a:p>
          <a:p>
            <a:pPr algn="ctr"/>
            <a:endParaRPr lang="en-US" sz="1600" dirty="0"/>
          </a:p>
          <a:p>
            <a:pPr marL="171450" indent="-171450">
              <a:buFontTx/>
              <a:buChar char="-"/>
            </a:pPr>
            <a:r>
              <a:rPr lang="en-US" sz="1600" dirty="0"/>
              <a:t>The Marshall Islands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The Solomon Islands</a:t>
            </a:r>
          </a:p>
          <a:p>
            <a:pPr marL="171450" indent="-171450">
              <a:buFontTx/>
              <a:buChar char="-"/>
            </a:pPr>
            <a:r>
              <a:rPr lang="en-US" sz="1600" dirty="0"/>
              <a:t>Tuvalu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4D3DCD-131E-1936-FC3A-B9EA5697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</p:cNvCxnSpPr>
          <p:nvPr/>
        </p:nvCxnSpPr>
        <p:spPr>
          <a:xfrm>
            <a:off x="10453375" y="3047881"/>
            <a:ext cx="136870" cy="1692070"/>
          </a:xfrm>
          <a:prstGeom prst="straightConnector1">
            <a:avLst/>
          </a:prstGeom>
          <a:ln w="44450">
            <a:solidFill>
              <a:srgbClr val="172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4CBE84-DC8F-8FD0-62C2-5C59F71F0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924379" y="3149235"/>
            <a:ext cx="2776487" cy="1125800"/>
          </a:xfrm>
          <a:prstGeom prst="straightConnector1">
            <a:avLst/>
          </a:prstGeom>
          <a:ln w="44450">
            <a:solidFill>
              <a:srgbClr val="172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45CD52-85A9-619D-9D6B-5B0A25057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852724" y="3970116"/>
            <a:ext cx="544827" cy="1151208"/>
          </a:xfrm>
          <a:prstGeom prst="straightConnector1">
            <a:avLst/>
          </a:prstGeom>
          <a:ln w="44450">
            <a:solidFill>
              <a:srgbClr val="1729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56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41CC-1A28-1E00-D162-4278E394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feel horrible for the fate of these people.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BAFB-3298-61FA-DA13-1F90A7CC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you?</a:t>
            </a:r>
          </a:p>
          <a:p>
            <a:endParaRPr lang="en-US" dirty="0"/>
          </a:p>
          <a:p>
            <a:r>
              <a:rPr lang="en-US" dirty="0"/>
              <a:t>How do they feel?</a:t>
            </a:r>
          </a:p>
          <a:p>
            <a:endParaRPr lang="en-US" dirty="0"/>
          </a:p>
          <a:p>
            <a:r>
              <a:rPr lang="en-US" dirty="0"/>
              <a:t>How do you know what they feel?</a:t>
            </a:r>
          </a:p>
          <a:p>
            <a:endParaRPr lang="en-US" dirty="0"/>
          </a:p>
          <a:p>
            <a:r>
              <a:rPr lang="en-US" dirty="0"/>
              <a:t>Do they know what is happening?</a:t>
            </a:r>
          </a:p>
        </p:txBody>
      </p:sp>
    </p:spTree>
    <p:extLst>
      <p:ext uri="{BB962C8B-B14F-4D97-AF65-F5344CB8AC3E}">
        <p14:creationId xmlns:p14="http://schemas.microsoft.com/office/powerpoint/2010/main" val="107298742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998</Words>
  <Application>Microsoft Office PowerPoint</Application>
  <PresentationFormat>Widescreen</PresentationFormat>
  <Paragraphs>75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Avenir Next LT Pro</vt:lpstr>
      <vt:lpstr>AvenirNext LT Pro Medium</vt:lpstr>
      <vt:lpstr>Calibri</vt:lpstr>
      <vt:lpstr>Open Sans</vt:lpstr>
      <vt:lpstr>Sabon Next LT</vt:lpstr>
      <vt:lpstr>DappledVTI</vt:lpstr>
      <vt:lpstr>Forecasting Climate Change</vt:lpstr>
      <vt:lpstr>Anthropogenic Climate Change</vt:lpstr>
      <vt:lpstr>An easy metric to ‘Sea’ </vt:lpstr>
      <vt:lpstr>Sea Level Rise</vt:lpstr>
      <vt:lpstr>Varying the Impact</vt:lpstr>
      <vt:lpstr>Let’s see how it impacts us!</vt:lpstr>
      <vt:lpstr>Sea Level Impact is Already Being Experienced</vt:lpstr>
      <vt:lpstr>Ongoing Impact</vt:lpstr>
      <vt:lpstr>I feel horrible for the fate of these people.</vt:lpstr>
      <vt:lpstr>Measuring Global Empathy - #ClimateByFoCl </vt:lpstr>
      <vt:lpstr>Carbon Footprint</vt:lpstr>
      <vt:lpstr>My Impact</vt:lpstr>
      <vt:lpstr>Measure!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Climate Change</dc:title>
  <dc:creator>David Bruce</dc:creator>
  <cp:lastModifiedBy>David Bruce</cp:lastModifiedBy>
  <cp:revision>6</cp:revision>
  <dcterms:created xsi:type="dcterms:W3CDTF">2023-03-07T19:48:23Z</dcterms:created>
  <dcterms:modified xsi:type="dcterms:W3CDTF">2023-03-11T03:03:58Z</dcterms:modified>
</cp:coreProperties>
</file>