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6"/>
  </p:notesMasterIdLst>
  <p:sldIdLst>
    <p:sldId id="256" r:id="rId2"/>
    <p:sldId id="257" r:id="rId3"/>
    <p:sldId id="259" r:id="rId4"/>
    <p:sldId id="267" r:id="rId5"/>
    <p:sldId id="270" r:id="rId6"/>
    <p:sldId id="272" r:id="rId7"/>
    <p:sldId id="260" r:id="rId8"/>
    <p:sldId id="261" r:id="rId9"/>
    <p:sldId id="262" r:id="rId10"/>
    <p:sldId id="271" r:id="rId11"/>
    <p:sldId id="258" r:id="rId12"/>
    <p:sldId id="273" r:id="rId13"/>
    <p:sldId id="26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951"/>
    <a:srgbClr val="06236D"/>
    <a:srgbClr val="002472"/>
    <a:srgbClr val="F0DD02"/>
    <a:srgbClr val="EFE12E"/>
    <a:srgbClr val="01307E"/>
    <a:srgbClr val="0051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4293" autoAdjust="0"/>
  </p:normalViewPr>
  <p:slideViewPr>
    <p:cSldViewPr snapToGrid="0">
      <p:cViewPr varScale="1">
        <p:scale>
          <a:sx n="94" d="100"/>
          <a:sy n="94" d="100"/>
        </p:scale>
        <p:origin x="12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CF8C8-F519-470F-ABA7-EEA7EAF5B65F}" type="datetimeFigureOut">
              <a:rPr lang="en-US" smtClean="0"/>
              <a:t>10-Mar-23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FF942-EAF0-4F5B-A21A-39DE6DE05D6D}" type="slidenum">
              <a:rPr lang="en-US" smtClean="0"/>
              <a:t>‹#›</a:t>
            </a:fld>
            <a:endParaRPr lang="en-US"/>
          </a:p>
        </p:txBody>
      </p:sp>
    </p:spTree>
    <p:extLst>
      <p:ext uri="{BB962C8B-B14F-4D97-AF65-F5344CB8AC3E}">
        <p14:creationId xmlns:p14="http://schemas.microsoft.com/office/powerpoint/2010/main" val="200369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ls.ecampusontario.ca/"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i.org/10.7930/J0J964J6"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slide deck was primarily resourced from:</a:t>
            </a:r>
            <a:br>
              <a:rPr lang="en-US" dirty="0"/>
            </a:br>
            <a:r>
              <a:rPr lang="en-US" dirty="0"/>
              <a:t>McGuire, B. “Hothouse Earth: An Inhabitant’s Guide” Icon Books, Ltd. UK (2022)</a:t>
            </a:r>
          </a:p>
          <a:p>
            <a:endParaRPr lang="en-US" dirty="0"/>
          </a:p>
          <a:p>
            <a:r>
              <a:rPr lang="en-US" b="0" i="0" dirty="0">
                <a:solidFill>
                  <a:srgbClr val="C9D1D9"/>
                </a:solidFill>
                <a:effectLst/>
                <a:latin typeface="-apple-system"/>
              </a:rPr>
              <a:t>This project is made possible with funding by the Government of Ontario and through </a:t>
            </a:r>
            <a:r>
              <a:rPr lang="en-US" b="0" i="0" dirty="0" err="1">
                <a:solidFill>
                  <a:srgbClr val="C9D1D9"/>
                </a:solidFill>
                <a:effectLst/>
                <a:latin typeface="-apple-system"/>
              </a:rPr>
              <a:t>eCampusOntario’s</a:t>
            </a:r>
            <a:r>
              <a:rPr lang="en-US" b="0" i="0" dirty="0">
                <a:solidFill>
                  <a:srgbClr val="C9D1D9"/>
                </a:solidFill>
                <a:effectLst/>
                <a:latin typeface="-apple-system"/>
              </a:rPr>
              <a:t> support of the Virtual Learning Strategy. To learn more about the Virtual Learning Strategy visit: </a:t>
            </a:r>
            <a:r>
              <a:rPr lang="en-US" b="0" i="0" u="none" strike="noStrike" dirty="0">
                <a:effectLst/>
                <a:latin typeface="-apple-system"/>
                <a:hlinkClick r:id="rId3"/>
              </a:rPr>
              <a:t>https://vls.ecampusontario.ca</a:t>
            </a:r>
            <a:endParaRPr lang="en-US" dirty="0"/>
          </a:p>
        </p:txBody>
      </p:sp>
      <p:sp>
        <p:nvSpPr>
          <p:cNvPr id="4" name="Slide Number Placeholder 3"/>
          <p:cNvSpPr>
            <a:spLocks noGrp="1"/>
          </p:cNvSpPr>
          <p:nvPr>
            <p:ph type="sldNum" sz="quarter" idx="5"/>
          </p:nvPr>
        </p:nvSpPr>
        <p:spPr/>
        <p:txBody>
          <a:bodyPr/>
          <a:lstStyle/>
          <a:p>
            <a:fld id="{94BFF942-EAF0-4F5B-A21A-39DE6DE05D6D}" type="slidenum">
              <a:rPr lang="en-US" smtClean="0"/>
              <a:t>1</a:t>
            </a:fld>
            <a:endParaRPr lang="en-US"/>
          </a:p>
        </p:txBody>
      </p:sp>
    </p:spTree>
    <p:extLst>
      <p:ext uri="{BB962C8B-B14F-4D97-AF65-F5344CB8AC3E}">
        <p14:creationId xmlns:p14="http://schemas.microsoft.com/office/powerpoint/2010/main" val="67382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FFFFFF"/>
                </a:solidFill>
                <a:effectLst/>
                <a:latin typeface="Open Sans" panose="020B0606030504020204" pitchFamily="34" charset="0"/>
              </a:rPr>
              <a:t>USGCRP</a:t>
            </a:r>
            <a:r>
              <a:rPr lang="en-US" b="0" i="0" dirty="0">
                <a:solidFill>
                  <a:srgbClr val="FFFFFF"/>
                </a:solidFill>
                <a:effectLst/>
                <a:latin typeface="Open Sans" panose="020B0606030504020204" pitchFamily="34" charset="0"/>
              </a:rPr>
              <a:t>, 2017: </a:t>
            </a:r>
            <a:r>
              <a:rPr lang="en-US" b="0" i="1" dirty="0">
                <a:solidFill>
                  <a:srgbClr val="FFFFFF"/>
                </a:solidFill>
                <a:effectLst/>
                <a:latin typeface="Open Sans" panose="020B0606030504020204" pitchFamily="34" charset="0"/>
              </a:rPr>
              <a:t>Climate Science Special Report: Fourth National Climate Assessment, Volume I</a:t>
            </a:r>
            <a:r>
              <a:rPr lang="en-US" b="0" i="0" dirty="0">
                <a:solidFill>
                  <a:srgbClr val="FFFFFF"/>
                </a:solidFill>
                <a:effectLst/>
                <a:latin typeface="Open Sans" panose="020B0606030504020204" pitchFamily="34" charset="0"/>
              </a:rPr>
              <a:t> [</a:t>
            </a:r>
            <a:r>
              <a:rPr lang="en-US" b="0" i="0" dirty="0" err="1">
                <a:solidFill>
                  <a:srgbClr val="FFFFFF"/>
                </a:solidFill>
                <a:effectLst/>
                <a:latin typeface="Open Sans" panose="020B0606030504020204" pitchFamily="34" charset="0"/>
              </a:rPr>
              <a:t>Wuebbles</a:t>
            </a:r>
            <a:r>
              <a:rPr lang="en-US" b="0" i="0" dirty="0">
                <a:solidFill>
                  <a:srgbClr val="FFFFFF"/>
                </a:solidFill>
                <a:effectLst/>
                <a:latin typeface="Open Sans" panose="020B0606030504020204" pitchFamily="34" charset="0"/>
              </a:rPr>
              <a:t>, D.J., D.W. Fahey, K.A. Hibbard, D.J. Dokken, B.C. Stewart, and T.K. </a:t>
            </a:r>
            <a:r>
              <a:rPr lang="en-US" b="0" i="0" dirty="0" err="1">
                <a:solidFill>
                  <a:srgbClr val="FFFFFF"/>
                </a:solidFill>
                <a:effectLst/>
                <a:latin typeface="Open Sans" panose="020B0606030504020204" pitchFamily="34" charset="0"/>
              </a:rPr>
              <a:t>Maycock</a:t>
            </a:r>
            <a:r>
              <a:rPr lang="en-US" b="0" i="0" dirty="0">
                <a:solidFill>
                  <a:srgbClr val="FFFFFF"/>
                </a:solidFill>
                <a:effectLst/>
                <a:latin typeface="Open Sans" panose="020B0606030504020204" pitchFamily="34" charset="0"/>
              </a:rPr>
              <a:t> (eds.)]. U.S. Global Change Research Program, Washington, DC, USA, 470 pp, </a:t>
            </a:r>
            <a:r>
              <a:rPr lang="en-US" b="0" i="0" dirty="0" err="1">
                <a:solidFill>
                  <a:srgbClr val="FFFFFF"/>
                </a:solidFill>
                <a:effectLst/>
                <a:latin typeface="Open Sans" panose="020B0606030504020204" pitchFamily="34" charset="0"/>
              </a:rPr>
              <a:t>doi</a:t>
            </a:r>
            <a:r>
              <a:rPr lang="en-US" b="0" i="0" dirty="0">
                <a:solidFill>
                  <a:srgbClr val="FFFFFF"/>
                </a:solidFill>
                <a:effectLst/>
                <a:latin typeface="Open Sans" panose="020B0606030504020204" pitchFamily="34" charset="0"/>
              </a:rPr>
              <a:t>: </a:t>
            </a:r>
            <a:r>
              <a:rPr lang="en-US" b="0" i="0" u="none" strike="noStrike" dirty="0">
                <a:solidFill>
                  <a:srgbClr val="FDB81E"/>
                </a:solidFill>
                <a:effectLst/>
                <a:latin typeface="Open Sans" panose="020B0606030504020204" pitchFamily="34" charset="0"/>
                <a:hlinkClick r:id="rId3"/>
              </a:rPr>
              <a:t>10.7930/J0J964J6</a:t>
            </a:r>
            <a:r>
              <a:rPr lang="en-US" b="0" i="0" dirty="0">
                <a:solidFill>
                  <a:srgbClr val="FFFFFF"/>
                </a:solidFill>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94BFF942-EAF0-4F5B-A21A-39DE6DE05D6D}" type="slidenum">
              <a:rPr lang="en-US" smtClean="0"/>
              <a:t>2</a:t>
            </a:fld>
            <a:endParaRPr lang="en-US"/>
          </a:p>
        </p:txBody>
      </p:sp>
    </p:spTree>
    <p:extLst>
      <p:ext uri="{BB962C8B-B14F-4D97-AF65-F5344CB8AC3E}">
        <p14:creationId xmlns:p14="http://schemas.microsoft.com/office/powerpoint/2010/main" val="401195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 Global and regional sea level rise scenarios for the United States</a:t>
            </a:r>
          </a:p>
          <a:p>
            <a:r>
              <a:rPr lang="en-US" dirty="0"/>
              <a:t>Personal Author(s) : Sweet, William (William </a:t>
            </a:r>
            <a:r>
              <a:rPr lang="en-US" dirty="0" err="1"/>
              <a:t>VanderVeer</a:t>
            </a:r>
            <a:r>
              <a:rPr lang="en-US" dirty="0"/>
              <a:t>);Kopp, Robert, </a:t>
            </a:r>
            <a:r>
              <a:rPr lang="en-US" dirty="0" err="1"/>
              <a:t>E.;Weaver</a:t>
            </a:r>
            <a:r>
              <a:rPr lang="en-US" dirty="0"/>
              <a:t>, Christopher </a:t>
            </a:r>
            <a:r>
              <a:rPr lang="en-US" dirty="0" err="1"/>
              <a:t>P.;Obeysekera</a:t>
            </a:r>
            <a:r>
              <a:rPr lang="en-US" dirty="0"/>
              <a:t>, J. T. </a:t>
            </a:r>
            <a:r>
              <a:rPr lang="en-US" dirty="0" err="1"/>
              <a:t>B.;Horton</a:t>
            </a:r>
            <a:r>
              <a:rPr lang="en-US" dirty="0"/>
              <a:t>, Radley M.;</a:t>
            </a:r>
            <a:r>
              <a:rPr lang="en-US" dirty="0" err="1"/>
              <a:t>Thieler</a:t>
            </a:r>
            <a:r>
              <a:rPr lang="en-US" dirty="0"/>
              <a:t>, E. Robert (Edward Robert), 1965-;</a:t>
            </a:r>
            <a:r>
              <a:rPr lang="en-US" dirty="0" err="1"/>
              <a:t>Zervas</a:t>
            </a:r>
            <a:r>
              <a:rPr lang="en-US" dirty="0"/>
              <a:t>, Chris Eugene, 1957-;</a:t>
            </a:r>
          </a:p>
          <a:p>
            <a:r>
              <a:rPr lang="en-US" dirty="0"/>
              <a:t>Corporate Authors(s) : Center for Operational Oceanographic Products and Services (U.S.)</a:t>
            </a:r>
          </a:p>
          <a:p>
            <a:r>
              <a:rPr lang="en-US" dirty="0"/>
              <a:t>Published Date : 2017</a:t>
            </a:r>
          </a:p>
          <a:p>
            <a:r>
              <a:rPr lang="en-US" dirty="0"/>
              <a:t>Series : NOAA technical report NOS CO-OPS ; 83</a:t>
            </a:r>
          </a:p>
          <a:p>
            <a:r>
              <a:rPr lang="en-US" dirty="0"/>
              <a:t>DOI : https://doi.org/10.7289/v5/tr-nos-coops-083</a:t>
            </a:r>
          </a:p>
          <a:p>
            <a:endParaRPr lang="en-US" dirty="0"/>
          </a:p>
          <a:p>
            <a:endParaRPr lang="en-US" dirty="0"/>
          </a:p>
        </p:txBody>
      </p:sp>
      <p:sp>
        <p:nvSpPr>
          <p:cNvPr id="4" name="Slide Number Placeholder 3"/>
          <p:cNvSpPr>
            <a:spLocks noGrp="1"/>
          </p:cNvSpPr>
          <p:nvPr>
            <p:ph type="sldNum" sz="quarter" idx="5"/>
          </p:nvPr>
        </p:nvSpPr>
        <p:spPr/>
        <p:txBody>
          <a:bodyPr/>
          <a:lstStyle/>
          <a:p>
            <a:fld id="{94BFF942-EAF0-4F5B-A21A-39DE6DE05D6D}" type="slidenum">
              <a:rPr lang="en-US" smtClean="0"/>
              <a:t>4</a:t>
            </a:fld>
            <a:endParaRPr lang="en-US"/>
          </a:p>
        </p:txBody>
      </p:sp>
    </p:spTree>
    <p:extLst>
      <p:ext uri="{BB962C8B-B14F-4D97-AF65-F5344CB8AC3E}">
        <p14:creationId xmlns:p14="http://schemas.microsoft.com/office/powerpoint/2010/main" val="429281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https://thisclimatedoesnotexist.com/home</a:t>
            </a:r>
          </a:p>
        </p:txBody>
      </p:sp>
      <p:sp>
        <p:nvSpPr>
          <p:cNvPr id="4" name="Slide Number Placeholder 3"/>
          <p:cNvSpPr>
            <a:spLocks noGrp="1"/>
          </p:cNvSpPr>
          <p:nvPr>
            <p:ph type="sldNum" sz="quarter" idx="5"/>
          </p:nvPr>
        </p:nvSpPr>
        <p:spPr/>
        <p:txBody>
          <a:bodyPr/>
          <a:lstStyle/>
          <a:p>
            <a:fld id="{94BFF942-EAF0-4F5B-A21A-39DE6DE05D6D}" type="slidenum">
              <a:rPr lang="en-US" smtClean="0"/>
              <a:t>6</a:t>
            </a:fld>
            <a:endParaRPr lang="en-US"/>
          </a:p>
        </p:txBody>
      </p:sp>
    </p:spTree>
    <p:extLst>
      <p:ext uri="{BB962C8B-B14F-4D97-AF65-F5344CB8AC3E}">
        <p14:creationId xmlns:p14="http://schemas.microsoft.com/office/powerpoint/2010/main" val="60826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Resources available in: https://www.nab.vu/sites/default/files/documents/usp-adaptive-capacity-vanuatu.pdf</a:t>
            </a:r>
          </a:p>
        </p:txBody>
      </p:sp>
      <p:sp>
        <p:nvSpPr>
          <p:cNvPr id="4" name="Slide Number Placeholder 3"/>
          <p:cNvSpPr>
            <a:spLocks noGrp="1"/>
          </p:cNvSpPr>
          <p:nvPr>
            <p:ph type="sldNum" sz="quarter" idx="5"/>
          </p:nvPr>
        </p:nvSpPr>
        <p:spPr/>
        <p:txBody>
          <a:bodyPr/>
          <a:lstStyle/>
          <a:p>
            <a:fld id="{94BFF942-EAF0-4F5B-A21A-39DE6DE05D6D}" type="slidenum">
              <a:rPr lang="en-US" smtClean="0"/>
              <a:t>7</a:t>
            </a:fld>
            <a:endParaRPr lang="en-US"/>
          </a:p>
        </p:txBody>
      </p:sp>
    </p:spTree>
    <p:extLst>
      <p:ext uri="{BB962C8B-B14F-4D97-AF65-F5344CB8AC3E}">
        <p14:creationId xmlns:p14="http://schemas.microsoft.com/office/powerpoint/2010/main" val="3661181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10-Mar-23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2157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10-Mar-23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171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10-Mar-23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225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10-Mar-23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2872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10-Mar-23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82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10-Mar-23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418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10-Mar-23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645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10-Mar-23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5414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10-Mar-23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853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10-Mar-23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173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10-Mar-23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340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10-Mar-23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82084738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3"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xrniverse.design/foc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xrniverse.design/foc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Colored pencils inside a pencil holder which is on top of a wood table. This image is a placeholder to indicate that this is a learning environment.">
            <a:extLst>
              <a:ext uri="{FF2B5EF4-FFF2-40B4-BE49-F238E27FC236}">
                <a16:creationId xmlns:a16="http://schemas.microsoft.com/office/drawing/2014/main" id="{3B28FAB7-F458-EDB2-115B-8D5D070A1CE0}"/>
              </a:ext>
              <a:ext uri="{C183D7F6-B498-43B3-948B-1728B52AA6E4}">
                <adec:decorative xmlns:adec="http://schemas.microsoft.com/office/drawing/2017/decorative" val="0"/>
              </a:ext>
            </a:extLst>
          </p:cNvPr>
          <p:cNvPicPr>
            <a:picLocks noChangeAspect="1"/>
          </p:cNvPicPr>
          <p:nvPr/>
        </p:nvPicPr>
        <p:blipFill rotWithShape="1">
          <a:blip r:embed="rId3">
            <a:alphaModFix/>
          </a:blip>
          <a:srcRect t="15730"/>
          <a:stretch/>
        </p:blipFill>
        <p:spPr>
          <a:xfrm>
            <a:off x="20" y="10"/>
            <a:ext cx="12191980" cy="6856614"/>
          </a:xfrm>
          <a:prstGeom prst="rect">
            <a:avLst/>
          </a:prstGeom>
        </p:spPr>
      </p:pic>
      <p:sp>
        <p:nvSpPr>
          <p:cNvPr id="24" name="Rectangle 23">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B957-DB76-16FB-7269-582E8CE606FB}"/>
              </a:ext>
            </a:extLst>
          </p:cNvPr>
          <p:cNvSpPr>
            <a:spLocks noGrp="1"/>
          </p:cNvSpPr>
          <p:nvPr>
            <p:ph type="ctrTitle"/>
          </p:nvPr>
        </p:nvSpPr>
        <p:spPr>
          <a:xfrm>
            <a:off x="6775178" y="565846"/>
            <a:ext cx="4958128" cy="3755144"/>
          </a:xfrm>
        </p:spPr>
        <p:txBody>
          <a:bodyPr anchor="b">
            <a:normAutofit/>
          </a:bodyPr>
          <a:lstStyle/>
          <a:p>
            <a:pPr algn="l"/>
            <a:r>
              <a:rPr lang="en-US">
                <a:solidFill>
                  <a:srgbClr val="FFFFFF"/>
                </a:solidFill>
              </a:rPr>
              <a:t>Forecasting Climate Change</a:t>
            </a:r>
          </a:p>
        </p:txBody>
      </p:sp>
      <p:sp>
        <p:nvSpPr>
          <p:cNvPr id="3" name="Subtitle 2">
            <a:extLst>
              <a:ext uri="{FF2B5EF4-FFF2-40B4-BE49-F238E27FC236}">
                <a16:creationId xmlns:a16="http://schemas.microsoft.com/office/drawing/2014/main" id="{7414229C-9685-4BA5-17BE-3789B5E6167C}"/>
              </a:ext>
            </a:extLst>
          </p:cNvPr>
          <p:cNvSpPr>
            <a:spLocks noGrp="1"/>
          </p:cNvSpPr>
          <p:nvPr>
            <p:ph type="subTitle" idx="1"/>
          </p:nvPr>
        </p:nvSpPr>
        <p:spPr>
          <a:xfrm>
            <a:off x="6775178" y="4456143"/>
            <a:ext cx="4958128" cy="1765055"/>
          </a:xfrm>
        </p:spPr>
        <p:txBody>
          <a:bodyPr anchor="t">
            <a:normAutofit/>
          </a:bodyPr>
          <a:lstStyle/>
          <a:p>
            <a:pPr algn="l"/>
            <a:r>
              <a:rPr lang="en-US" sz="2200" dirty="0">
                <a:solidFill>
                  <a:srgbClr val="FFFFFF"/>
                </a:solidFill>
              </a:rPr>
              <a:t>Empathy of Media</a:t>
            </a:r>
          </a:p>
          <a:p>
            <a:pPr algn="l"/>
            <a:r>
              <a:rPr lang="en-US" sz="2200" dirty="0">
                <a:solidFill>
                  <a:srgbClr val="FFFFFF"/>
                </a:solidFill>
              </a:rPr>
              <a:t>OTTA-206 Lecture Content</a:t>
            </a:r>
          </a:p>
          <a:p>
            <a:pPr algn="l"/>
            <a:endParaRPr lang="en-US" sz="2200" dirty="0">
              <a:solidFill>
                <a:srgbClr val="FFFFFF"/>
              </a:solidFill>
            </a:endParaRPr>
          </a:p>
        </p:txBody>
      </p:sp>
    </p:spTree>
    <p:extLst>
      <p:ext uri="{BB962C8B-B14F-4D97-AF65-F5344CB8AC3E}">
        <p14:creationId xmlns:p14="http://schemas.microsoft.com/office/powerpoint/2010/main" val="419937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DE75-63C5-7163-AD94-55949B6A0C50}"/>
              </a:ext>
            </a:extLst>
          </p:cNvPr>
          <p:cNvSpPr>
            <a:spLocks noGrp="1"/>
          </p:cNvSpPr>
          <p:nvPr>
            <p:ph type="title"/>
          </p:nvPr>
        </p:nvSpPr>
        <p:spPr/>
        <p:txBody>
          <a:bodyPr>
            <a:normAutofit fontScale="90000"/>
          </a:bodyPr>
          <a:lstStyle/>
          <a:p>
            <a:r>
              <a:rPr lang="en-US" dirty="0"/>
              <a:t>Measuring Global Empathy - #ClimateByFoCl </a:t>
            </a:r>
          </a:p>
        </p:txBody>
      </p:sp>
      <p:sp>
        <p:nvSpPr>
          <p:cNvPr id="3" name="Content Placeholder 2">
            <a:extLst>
              <a:ext uri="{FF2B5EF4-FFF2-40B4-BE49-F238E27FC236}">
                <a16:creationId xmlns:a16="http://schemas.microsoft.com/office/drawing/2014/main" id="{21DA62D4-B659-3821-1C4D-52DE671DC8B0}"/>
              </a:ext>
            </a:extLst>
          </p:cNvPr>
          <p:cNvSpPr>
            <a:spLocks noGrp="1"/>
          </p:cNvSpPr>
          <p:nvPr>
            <p:ph idx="1"/>
          </p:nvPr>
        </p:nvSpPr>
        <p:spPr/>
        <p:txBody>
          <a:bodyPr>
            <a:normAutofit fontScale="92500" lnSpcReduction="10000"/>
          </a:bodyPr>
          <a:lstStyle/>
          <a:p>
            <a:r>
              <a:rPr lang="en-US" dirty="0"/>
              <a:t>When using the app we measure people’s feelings towards climate change before having the experience and after.</a:t>
            </a:r>
          </a:p>
          <a:p>
            <a:r>
              <a:rPr lang="en-US" dirty="0"/>
              <a:t>The measurements before and after the experience should show the difference in empathy towards this particular effect of climate change.</a:t>
            </a:r>
          </a:p>
          <a:p>
            <a:r>
              <a:rPr lang="en-US" dirty="0"/>
              <a:t>We are tracking people’s exposure to this experience around the world and will be showcasing the results at </a:t>
            </a:r>
            <a:r>
              <a:rPr lang="en-US" dirty="0">
                <a:hlinkClick r:id="rId2"/>
              </a:rPr>
              <a:t>https://xrniverse.design/focl</a:t>
            </a:r>
            <a:endParaRPr lang="en-US" dirty="0"/>
          </a:p>
          <a:p>
            <a:r>
              <a:rPr lang="en-US" dirty="0"/>
              <a:t>If you took a screenshot of your experience and want to relate your feelings in more detail be sure to post it to social media with the hashtag #ClimateByFoCl  </a:t>
            </a:r>
          </a:p>
        </p:txBody>
      </p:sp>
    </p:spTree>
    <p:extLst>
      <p:ext uri="{BB962C8B-B14F-4D97-AF65-F5344CB8AC3E}">
        <p14:creationId xmlns:p14="http://schemas.microsoft.com/office/powerpoint/2010/main" val="176957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863A-ECBF-C164-75C2-686F275DF741}"/>
              </a:ext>
            </a:extLst>
          </p:cNvPr>
          <p:cNvSpPr>
            <a:spLocks noGrp="1"/>
          </p:cNvSpPr>
          <p:nvPr>
            <p:ph type="title"/>
          </p:nvPr>
        </p:nvSpPr>
        <p:spPr/>
        <p:txBody>
          <a:bodyPr/>
          <a:lstStyle/>
          <a:p>
            <a:r>
              <a:rPr lang="en-US" dirty="0"/>
              <a:t>Educational Video</a:t>
            </a:r>
          </a:p>
        </p:txBody>
      </p:sp>
      <p:sp>
        <p:nvSpPr>
          <p:cNvPr id="3" name="Content Placeholder 2">
            <a:extLst>
              <a:ext uri="{FF2B5EF4-FFF2-40B4-BE49-F238E27FC236}">
                <a16:creationId xmlns:a16="http://schemas.microsoft.com/office/drawing/2014/main" id="{09266831-9C06-1623-7872-72CE46EBFA60}"/>
              </a:ext>
            </a:extLst>
          </p:cNvPr>
          <p:cNvSpPr>
            <a:spLocks noGrp="1"/>
          </p:cNvSpPr>
          <p:nvPr>
            <p:ph idx="1"/>
          </p:nvPr>
        </p:nvSpPr>
        <p:spPr/>
        <p:txBody>
          <a:bodyPr>
            <a:normAutofit/>
          </a:bodyPr>
          <a:lstStyle/>
          <a:p>
            <a:r>
              <a:rPr lang="en-US" dirty="0"/>
              <a:t>The initial video that is shown during the app has been shown to strongly influence the empathy experienced. This is not what we are intending to measure but it is worth investigating!</a:t>
            </a:r>
          </a:p>
          <a:p>
            <a:pPr lvl="1"/>
            <a:r>
              <a:rPr lang="en-US" dirty="0"/>
              <a:t>What visual cues produce more empathy?</a:t>
            </a:r>
          </a:p>
          <a:p>
            <a:pPr lvl="1"/>
            <a:endParaRPr lang="en-US" dirty="0"/>
          </a:p>
          <a:p>
            <a:pPr lvl="1"/>
            <a:r>
              <a:rPr lang="en-US" dirty="0"/>
              <a:t>What audio or text causes people to care more?</a:t>
            </a:r>
          </a:p>
          <a:p>
            <a:pPr lvl="1"/>
            <a:endParaRPr lang="en-US" dirty="0"/>
          </a:p>
          <a:p>
            <a:pPr lvl="1"/>
            <a:r>
              <a:rPr lang="en-US" dirty="0"/>
              <a:t>How long is the video? Are people bored or engaged?</a:t>
            </a:r>
          </a:p>
        </p:txBody>
      </p:sp>
    </p:spTree>
    <p:extLst>
      <p:ext uri="{BB962C8B-B14F-4D97-AF65-F5344CB8AC3E}">
        <p14:creationId xmlns:p14="http://schemas.microsoft.com/office/powerpoint/2010/main" val="275459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E5C7-9F44-1AAC-62DC-8F8792743603}"/>
              </a:ext>
            </a:extLst>
          </p:cNvPr>
          <p:cNvSpPr>
            <a:spLocks noGrp="1"/>
          </p:cNvSpPr>
          <p:nvPr>
            <p:ph type="title"/>
          </p:nvPr>
        </p:nvSpPr>
        <p:spPr/>
        <p:txBody>
          <a:bodyPr/>
          <a:lstStyle/>
          <a:p>
            <a:r>
              <a:rPr lang="en-US" dirty="0"/>
              <a:t>Take Notes on Both Videos</a:t>
            </a:r>
          </a:p>
        </p:txBody>
      </p:sp>
      <p:sp>
        <p:nvSpPr>
          <p:cNvPr id="3" name="Content Placeholder 2">
            <a:extLst>
              <a:ext uri="{FF2B5EF4-FFF2-40B4-BE49-F238E27FC236}">
                <a16:creationId xmlns:a16="http://schemas.microsoft.com/office/drawing/2014/main" id="{A140E919-34AD-7C37-AB43-59C10986AEE2}"/>
              </a:ext>
            </a:extLst>
          </p:cNvPr>
          <p:cNvSpPr>
            <a:spLocks noGrp="1"/>
          </p:cNvSpPr>
          <p:nvPr>
            <p:ph idx="1"/>
          </p:nvPr>
        </p:nvSpPr>
        <p:spPr/>
        <p:txBody>
          <a:bodyPr/>
          <a:lstStyle/>
          <a:p>
            <a:pPr marL="0" indent="0">
              <a:buNone/>
            </a:pPr>
            <a:r>
              <a:rPr lang="en-US" dirty="0"/>
              <a:t>Watch both the 48s and 150s videos and notice what information is missing.</a:t>
            </a:r>
          </a:p>
          <a:p>
            <a:pPr marL="0" indent="0">
              <a:buNone/>
            </a:pPr>
            <a:endParaRPr lang="en-US" dirty="0"/>
          </a:p>
          <a:p>
            <a:pPr marL="0" indent="0">
              <a:buNone/>
            </a:pPr>
            <a:r>
              <a:rPr lang="en-US" dirty="0"/>
              <a:t>Do you think the information removed is needed to allow for the shorter video?</a:t>
            </a:r>
          </a:p>
          <a:p>
            <a:pPr marL="0" indent="0">
              <a:buNone/>
            </a:pPr>
            <a:endParaRPr lang="en-US" dirty="0"/>
          </a:p>
          <a:p>
            <a:pPr marL="0" indent="0">
              <a:buNone/>
            </a:pPr>
            <a:r>
              <a:rPr lang="en-US" dirty="0"/>
              <a:t>What do you think matters?</a:t>
            </a:r>
          </a:p>
        </p:txBody>
      </p:sp>
    </p:spTree>
    <p:extLst>
      <p:ext uri="{BB962C8B-B14F-4D97-AF65-F5344CB8AC3E}">
        <p14:creationId xmlns:p14="http://schemas.microsoft.com/office/powerpoint/2010/main" val="402167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90CE-D6C9-7BD6-1322-3291625DF15B}"/>
              </a:ext>
            </a:extLst>
          </p:cNvPr>
          <p:cNvSpPr>
            <a:spLocks noGrp="1"/>
          </p:cNvSpPr>
          <p:nvPr>
            <p:ph type="title"/>
          </p:nvPr>
        </p:nvSpPr>
        <p:spPr/>
        <p:txBody>
          <a:bodyPr/>
          <a:lstStyle/>
          <a:p>
            <a:r>
              <a:rPr lang="en-US" dirty="0"/>
              <a:t>My Impact</a:t>
            </a:r>
          </a:p>
        </p:txBody>
      </p:sp>
      <p:sp>
        <p:nvSpPr>
          <p:cNvPr id="3" name="Content Placeholder 2">
            <a:extLst>
              <a:ext uri="{FF2B5EF4-FFF2-40B4-BE49-F238E27FC236}">
                <a16:creationId xmlns:a16="http://schemas.microsoft.com/office/drawing/2014/main" id="{AA0BD0B7-75C2-42D5-63F9-B3DB1FF2771B}"/>
              </a:ext>
            </a:extLst>
          </p:cNvPr>
          <p:cNvSpPr>
            <a:spLocks noGrp="1"/>
          </p:cNvSpPr>
          <p:nvPr>
            <p:ph idx="1"/>
          </p:nvPr>
        </p:nvSpPr>
        <p:spPr/>
        <p:txBody>
          <a:bodyPr>
            <a:normAutofit/>
          </a:bodyPr>
          <a:lstStyle/>
          <a:p>
            <a:r>
              <a:rPr lang="en-US" dirty="0"/>
              <a:t>As a class construct a few new ‘Splash Screen’ videos to test your hypothesis.</a:t>
            </a:r>
          </a:p>
          <a:p>
            <a:r>
              <a:rPr lang="en-US" dirty="0"/>
              <a:t>Using the Unity Engine, the app can be re-compiled to include your new videos.</a:t>
            </a:r>
          </a:p>
          <a:p>
            <a:r>
              <a:rPr lang="en-US" dirty="0"/>
              <a:t>In teams of 2-3, conduct 20-30 measurements on people throughout your school to see if there is a difference in their experience from the different videos you have produced!</a:t>
            </a:r>
          </a:p>
        </p:txBody>
      </p:sp>
    </p:spTree>
    <p:extLst>
      <p:ext uri="{BB962C8B-B14F-4D97-AF65-F5344CB8AC3E}">
        <p14:creationId xmlns:p14="http://schemas.microsoft.com/office/powerpoint/2010/main" val="77575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471D-7B0B-8C87-DF12-AF3AEEFF9AF2}"/>
              </a:ext>
            </a:extLst>
          </p:cNvPr>
          <p:cNvSpPr>
            <a:spLocks noGrp="1"/>
          </p:cNvSpPr>
          <p:nvPr>
            <p:ph type="title"/>
          </p:nvPr>
        </p:nvSpPr>
        <p:spPr/>
        <p:txBody>
          <a:bodyPr/>
          <a:lstStyle/>
          <a:p>
            <a:r>
              <a:rPr lang="en-US" dirty="0"/>
              <a:t>Measure!</a:t>
            </a:r>
          </a:p>
        </p:txBody>
      </p:sp>
      <p:sp>
        <p:nvSpPr>
          <p:cNvPr id="3" name="Content Placeholder 2">
            <a:extLst>
              <a:ext uri="{FF2B5EF4-FFF2-40B4-BE49-F238E27FC236}">
                <a16:creationId xmlns:a16="http://schemas.microsoft.com/office/drawing/2014/main" id="{CD7069F8-2E66-6869-AFCE-E8F83593E965}"/>
              </a:ext>
            </a:extLst>
          </p:cNvPr>
          <p:cNvSpPr>
            <a:spLocks noGrp="1"/>
          </p:cNvSpPr>
          <p:nvPr>
            <p:ph idx="1"/>
          </p:nvPr>
        </p:nvSpPr>
        <p:spPr/>
        <p:txBody>
          <a:bodyPr>
            <a:normAutofit/>
          </a:bodyPr>
          <a:lstStyle/>
          <a:p>
            <a:r>
              <a:rPr lang="en-US" dirty="0"/>
              <a:t>Compile the results from each app to examine if there is a statistical difference between each experience.</a:t>
            </a:r>
          </a:p>
          <a:p>
            <a:r>
              <a:rPr lang="en-US" dirty="0"/>
              <a:t>Regardless of the sea-level increase experienced was there a generation of empathy just by watching a video?</a:t>
            </a:r>
          </a:p>
          <a:p>
            <a:r>
              <a:rPr lang="en-US" dirty="0"/>
              <a:t>The results of a similar study on a large scale are due for publication in late 2023. Stay tuned at </a:t>
            </a:r>
            <a:r>
              <a:rPr lang="en-US" dirty="0">
                <a:hlinkClick r:id="rId2"/>
              </a:rPr>
              <a:t>https://xrniverse.design/focl</a:t>
            </a:r>
            <a:r>
              <a:rPr lang="en-US" dirty="0"/>
              <a:t> for news on this publication’s release!</a:t>
            </a:r>
          </a:p>
          <a:p>
            <a:endParaRPr lang="en-US" dirty="0"/>
          </a:p>
          <a:p>
            <a:endParaRPr lang="en-US" dirty="0"/>
          </a:p>
          <a:p>
            <a:endParaRPr lang="en-US" dirty="0"/>
          </a:p>
        </p:txBody>
      </p:sp>
    </p:spTree>
    <p:extLst>
      <p:ext uri="{BB962C8B-B14F-4D97-AF65-F5344CB8AC3E}">
        <p14:creationId xmlns:p14="http://schemas.microsoft.com/office/powerpoint/2010/main" val="16297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787B-D028-7E4E-5AFD-999F7E869C7C}"/>
              </a:ext>
            </a:extLst>
          </p:cNvPr>
          <p:cNvSpPr>
            <a:spLocks noGrp="1"/>
          </p:cNvSpPr>
          <p:nvPr>
            <p:ph type="title"/>
          </p:nvPr>
        </p:nvSpPr>
        <p:spPr/>
        <p:txBody>
          <a:bodyPr/>
          <a:lstStyle/>
          <a:p>
            <a:r>
              <a:rPr lang="en-US" dirty="0"/>
              <a:t>Anthropogenic Climate Change</a:t>
            </a:r>
          </a:p>
        </p:txBody>
      </p:sp>
      <p:sp>
        <p:nvSpPr>
          <p:cNvPr id="3" name="Content Placeholder 2">
            <a:extLst>
              <a:ext uri="{FF2B5EF4-FFF2-40B4-BE49-F238E27FC236}">
                <a16:creationId xmlns:a16="http://schemas.microsoft.com/office/drawing/2014/main" id="{A332934B-865C-DDC6-7364-159427E1CEBE}"/>
              </a:ext>
            </a:extLst>
          </p:cNvPr>
          <p:cNvSpPr>
            <a:spLocks noGrp="1"/>
          </p:cNvSpPr>
          <p:nvPr>
            <p:ph idx="1"/>
          </p:nvPr>
        </p:nvSpPr>
        <p:spPr>
          <a:xfrm>
            <a:off x="305842" y="1799853"/>
            <a:ext cx="2176726" cy="4195763"/>
          </a:xfrm>
        </p:spPr>
        <p:txBody>
          <a:bodyPr>
            <a:normAutofit fontScale="70000" lnSpcReduction="20000"/>
          </a:bodyPr>
          <a:lstStyle/>
          <a:p>
            <a:pPr marL="0" indent="0">
              <a:buNone/>
            </a:pPr>
            <a:r>
              <a:rPr lang="en-US" dirty="0"/>
              <a:t>Due to the impact caused by human activities there is a projected change in the mean global temperature and this will have drastic changes on the way life on earth is experienced.</a:t>
            </a:r>
          </a:p>
        </p:txBody>
      </p:sp>
      <p:pic>
        <p:nvPicPr>
          <p:cNvPr id="5" name="Picture 4" descr="Hypothetical pathways of carbon emissions (&quot;representative concentration pathways,&quot; or RCPs) throughout the twenty-first century based on different possible energy policies and economic growth patterns. Projected temperature increase relative to the 1901-1960 average depending on which RCP we eventually follow. The trends lead to between 1.5 degree Celsius and 5 degree Celsius increases. Image by Katharine Hayhoe, from the 2017 Climate Science Special Report by the U.S. Global Change Research Program.">
            <a:extLst>
              <a:ext uri="{FF2B5EF4-FFF2-40B4-BE49-F238E27FC236}">
                <a16:creationId xmlns:a16="http://schemas.microsoft.com/office/drawing/2014/main" id="{7A1527BA-A5AA-ACB9-4A29-1F2FF9FEA1D1}"/>
              </a:ext>
            </a:extLst>
          </p:cNvPr>
          <p:cNvPicPr>
            <a:picLocks noChangeAspect="1"/>
          </p:cNvPicPr>
          <p:nvPr/>
        </p:nvPicPr>
        <p:blipFill>
          <a:blip r:embed="rId3"/>
          <a:stretch>
            <a:fillRect/>
          </a:stretch>
        </p:blipFill>
        <p:spPr>
          <a:xfrm>
            <a:off x="2635420" y="1559348"/>
            <a:ext cx="9439275" cy="4676775"/>
          </a:xfrm>
          <a:prstGeom prst="rect">
            <a:avLst/>
          </a:prstGeom>
        </p:spPr>
      </p:pic>
    </p:spTree>
    <p:extLst>
      <p:ext uri="{BB962C8B-B14F-4D97-AF65-F5344CB8AC3E}">
        <p14:creationId xmlns:p14="http://schemas.microsoft.com/office/powerpoint/2010/main" val="40593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9BD2-A070-959C-5539-B76EE70B2496}"/>
              </a:ext>
            </a:extLst>
          </p:cNvPr>
          <p:cNvSpPr>
            <a:spLocks noGrp="1"/>
          </p:cNvSpPr>
          <p:nvPr>
            <p:ph type="title"/>
          </p:nvPr>
        </p:nvSpPr>
        <p:spPr/>
        <p:txBody>
          <a:bodyPr/>
          <a:lstStyle/>
          <a:p>
            <a:r>
              <a:rPr lang="en-US" dirty="0"/>
              <a:t>An easy metric to ‘Sea’ </a:t>
            </a:r>
          </a:p>
        </p:txBody>
      </p:sp>
      <p:sp>
        <p:nvSpPr>
          <p:cNvPr id="3" name="Content Placeholder 2">
            <a:extLst>
              <a:ext uri="{FF2B5EF4-FFF2-40B4-BE49-F238E27FC236}">
                <a16:creationId xmlns:a16="http://schemas.microsoft.com/office/drawing/2014/main" id="{17D35506-4F3D-5C00-4710-9A907545A724}"/>
              </a:ext>
            </a:extLst>
          </p:cNvPr>
          <p:cNvSpPr>
            <a:spLocks noGrp="1"/>
          </p:cNvSpPr>
          <p:nvPr>
            <p:ph idx="1"/>
          </p:nvPr>
        </p:nvSpPr>
        <p:spPr/>
        <p:txBody>
          <a:bodyPr/>
          <a:lstStyle/>
          <a:p>
            <a:r>
              <a:rPr lang="en-US" dirty="0"/>
              <a:t>One impact of this increase in global mean temperature is the impact it has on the forming and melting of global ice reserves.</a:t>
            </a:r>
          </a:p>
          <a:p>
            <a:r>
              <a:rPr lang="en-US" dirty="0"/>
              <a:t>Over the course of the 20</a:t>
            </a:r>
            <a:r>
              <a:rPr lang="en-US" baseline="30000" dirty="0"/>
              <a:t>th</a:t>
            </a:r>
            <a:r>
              <a:rPr lang="en-US" dirty="0"/>
              <a:t> century the global sea level climbed by approximately 20cm.</a:t>
            </a:r>
          </a:p>
          <a:p>
            <a:r>
              <a:rPr lang="en-US" dirty="0"/>
              <a:t>Traditionally we have measured and tracked the overall heigh using tidal gauges. Nowadays we can do these measurements globally using satellites to confirm these patterns.</a:t>
            </a:r>
          </a:p>
        </p:txBody>
      </p:sp>
    </p:spTree>
    <p:extLst>
      <p:ext uri="{BB962C8B-B14F-4D97-AF65-F5344CB8AC3E}">
        <p14:creationId xmlns:p14="http://schemas.microsoft.com/office/powerpoint/2010/main" val="290022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01C0-F73B-8ABC-6BC5-E010797AD164}"/>
              </a:ext>
            </a:extLst>
          </p:cNvPr>
          <p:cNvSpPr>
            <a:spLocks noGrp="1"/>
          </p:cNvSpPr>
          <p:nvPr>
            <p:ph type="title"/>
          </p:nvPr>
        </p:nvSpPr>
        <p:spPr/>
        <p:txBody>
          <a:bodyPr/>
          <a:lstStyle/>
          <a:p>
            <a:r>
              <a:rPr lang="en-US" dirty="0"/>
              <a:t>Sea Level Rise</a:t>
            </a:r>
          </a:p>
        </p:txBody>
      </p:sp>
      <p:pic>
        <p:nvPicPr>
          <p:cNvPr id="5" name="Picture 4" descr="Observation-based extrapolations using tide-gauge data and five Scenarios, in meters, for a) global mean sea level&#10;and b) relative sea levels for the contiguous United States from 2020 to 2050 relative to a baseline of 2000. Median values are&#10;shown by the solid lines, while the shaded regions represent the likely ranges for the observation-based extrapolations and&#10;each scenario. Altimetry data (1993–2020) and tide-gauge data (1970–2020) are overlaid for reference.">
            <a:extLst>
              <a:ext uri="{FF2B5EF4-FFF2-40B4-BE49-F238E27FC236}">
                <a16:creationId xmlns:a16="http://schemas.microsoft.com/office/drawing/2014/main" id="{9DDC162F-9939-00F0-2CC0-046251B05FC4}"/>
              </a:ext>
            </a:extLst>
          </p:cNvPr>
          <p:cNvPicPr>
            <a:picLocks noChangeAspect="1"/>
          </p:cNvPicPr>
          <p:nvPr/>
        </p:nvPicPr>
        <p:blipFill>
          <a:blip r:embed="rId3"/>
          <a:stretch>
            <a:fillRect/>
          </a:stretch>
        </p:blipFill>
        <p:spPr>
          <a:xfrm>
            <a:off x="684332" y="1348508"/>
            <a:ext cx="10823335" cy="5407891"/>
          </a:xfrm>
          <a:prstGeom prst="rect">
            <a:avLst/>
          </a:prstGeom>
        </p:spPr>
      </p:pic>
    </p:spTree>
    <p:extLst>
      <p:ext uri="{BB962C8B-B14F-4D97-AF65-F5344CB8AC3E}">
        <p14:creationId xmlns:p14="http://schemas.microsoft.com/office/powerpoint/2010/main" val="247651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3A33-19E2-8778-434E-C1F20FEF468E}"/>
              </a:ext>
            </a:extLst>
          </p:cNvPr>
          <p:cNvSpPr>
            <a:spLocks noGrp="1"/>
          </p:cNvSpPr>
          <p:nvPr>
            <p:ph type="title"/>
          </p:nvPr>
        </p:nvSpPr>
        <p:spPr/>
        <p:txBody>
          <a:bodyPr/>
          <a:lstStyle/>
          <a:p>
            <a:r>
              <a:rPr lang="en-US" dirty="0"/>
              <a:t>Varying the Impact</a:t>
            </a:r>
          </a:p>
        </p:txBody>
      </p:sp>
      <p:sp>
        <p:nvSpPr>
          <p:cNvPr id="3" name="Content Placeholder 2">
            <a:extLst>
              <a:ext uri="{FF2B5EF4-FFF2-40B4-BE49-F238E27FC236}">
                <a16:creationId xmlns:a16="http://schemas.microsoft.com/office/drawing/2014/main" id="{0AA87E33-6FB2-5B13-CD6C-4ACFE86AA6DF}"/>
              </a:ext>
            </a:extLst>
          </p:cNvPr>
          <p:cNvSpPr>
            <a:spLocks noGrp="1"/>
          </p:cNvSpPr>
          <p:nvPr>
            <p:ph idx="1"/>
          </p:nvPr>
        </p:nvSpPr>
        <p:spPr/>
        <p:txBody>
          <a:bodyPr/>
          <a:lstStyle/>
          <a:p>
            <a:r>
              <a:rPr lang="en-US" dirty="0"/>
              <a:t>Associating the impact one individual causes on overall climate change is a difficult calculation.</a:t>
            </a:r>
          </a:p>
          <a:p>
            <a:r>
              <a:rPr lang="en-US" dirty="0"/>
              <a:t>Instead, we are assuming ‘what if everyone in the world acted as I do’</a:t>
            </a:r>
          </a:p>
          <a:p>
            <a:r>
              <a:rPr lang="en-US" dirty="0"/>
              <a:t>There is a Carbon Footprint feature that correlates your actions to the temperature rise</a:t>
            </a:r>
          </a:p>
          <a:p>
            <a:pPr lvl="1"/>
            <a:r>
              <a:rPr lang="en-US" dirty="0"/>
              <a:t>Indicating ‘1’ represents the 1.5</a:t>
            </a:r>
            <a:r>
              <a:rPr lang="en-US" dirty="0">
                <a:sym typeface="Symbol" panose="05050102010706020507" pitchFamily="18" charset="2"/>
              </a:rPr>
              <a:t>  </a:t>
            </a:r>
            <a:r>
              <a:rPr lang="en-US" dirty="0"/>
              <a:t>C rise while indicating ‘5’ represents the full 5</a:t>
            </a:r>
            <a:r>
              <a:rPr lang="en-US" dirty="0">
                <a:sym typeface="Symbol" panose="05050102010706020507" pitchFamily="18" charset="2"/>
              </a:rPr>
              <a:t></a:t>
            </a:r>
            <a:r>
              <a:rPr lang="en-US" dirty="0"/>
              <a:t>C scenario. </a:t>
            </a:r>
          </a:p>
          <a:p>
            <a:endParaRPr lang="en-US" dirty="0"/>
          </a:p>
        </p:txBody>
      </p:sp>
    </p:spTree>
    <p:extLst>
      <p:ext uri="{BB962C8B-B14F-4D97-AF65-F5344CB8AC3E}">
        <p14:creationId xmlns:p14="http://schemas.microsoft.com/office/powerpoint/2010/main" val="156880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8AF0-0784-496D-A2E6-A8ED7BB3E320}"/>
              </a:ext>
            </a:extLst>
          </p:cNvPr>
          <p:cNvSpPr>
            <a:spLocks noGrp="1"/>
          </p:cNvSpPr>
          <p:nvPr>
            <p:ph type="title"/>
          </p:nvPr>
        </p:nvSpPr>
        <p:spPr/>
        <p:txBody>
          <a:bodyPr/>
          <a:lstStyle/>
          <a:p>
            <a:r>
              <a:rPr lang="en-US" dirty="0"/>
              <a:t>Let’s see how it impacts us!</a:t>
            </a:r>
          </a:p>
        </p:txBody>
      </p:sp>
      <p:sp>
        <p:nvSpPr>
          <p:cNvPr id="3" name="Content Placeholder 2">
            <a:extLst>
              <a:ext uri="{FF2B5EF4-FFF2-40B4-BE49-F238E27FC236}">
                <a16:creationId xmlns:a16="http://schemas.microsoft.com/office/drawing/2014/main" id="{1EBB03A3-8F17-0F7F-F4B2-35191DD3DE5E}"/>
              </a:ext>
            </a:extLst>
          </p:cNvPr>
          <p:cNvSpPr>
            <a:spLocks noGrp="1"/>
          </p:cNvSpPr>
          <p:nvPr>
            <p:ph idx="1"/>
          </p:nvPr>
        </p:nvSpPr>
        <p:spPr>
          <a:xfrm>
            <a:off x="458694" y="1949450"/>
            <a:ext cx="3900175" cy="4195763"/>
          </a:xfrm>
        </p:spPr>
        <p:txBody>
          <a:bodyPr>
            <a:normAutofit fontScale="85000" lnSpcReduction="20000"/>
          </a:bodyPr>
          <a:lstStyle/>
          <a:p>
            <a:pPr marL="0" indent="0">
              <a:buNone/>
            </a:pPr>
            <a:r>
              <a:rPr lang="en-US" dirty="0"/>
              <a:t>Open the Forecasting Climate Change App (</a:t>
            </a:r>
            <a:r>
              <a:rPr lang="en-US" dirty="0" err="1"/>
              <a:t>FoCl</a:t>
            </a:r>
            <a:r>
              <a:rPr lang="en-US" dirty="0"/>
              <a:t>) to experience how the sea-level rise will impact your location! </a:t>
            </a:r>
          </a:p>
          <a:p>
            <a:pPr marL="0" indent="0">
              <a:buNone/>
            </a:pPr>
            <a:r>
              <a:rPr lang="en-US" dirty="0"/>
              <a:t>Think about your actions, are you aware of your actions? Indicate what you think your impact is using the Carbon Footprint estimate.</a:t>
            </a:r>
          </a:p>
        </p:txBody>
      </p:sp>
      <p:pic>
        <p:nvPicPr>
          <p:cNvPr id="5" name="Picture 4" descr="Picture of AI generate water level on Google Maps from https://thisclimatedoesnotexist.com">
            <a:extLst>
              <a:ext uri="{FF2B5EF4-FFF2-40B4-BE49-F238E27FC236}">
                <a16:creationId xmlns:a16="http://schemas.microsoft.com/office/drawing/2014/main" id="{7B105979-3CA5-F090-83A4-5C9746F71CBF}"/>
              </a:ext>
            </a:extLst>
          </p:cNvPr>
          <p:cNvPicPr>
            <a:picLocks noChangeAspect="1"/>
          </p:cNvPicPr>
          <p:nvPr/>
        </p:nvPicPr>
        <p:blipFill>
          <a:blip r:embed="rId3"/>
          <a:stretch>
            <a:fillRect/>
          </a:stretch>
        </p:blipFill>
        <p:spPr>
          <a:xfrm>
            <a:off x="4358869" y="1775936"/>
            <a:ext cx="4571542" cy="4542790"/>
          </a:xfrm>
          <a:prstGeom prst="rect">
            <a:avLst/>
          </a:prstGeom>
        </p:spPr>
      </p:pic>
      <p:pic>
        <p:nvPicPr>
          <p:cNvPr id="4" name="Picture 3" descr="Picture of overlay of XR water level on camera image of room">
            <a:extLst>
              <a:ext uri="{FF2B5EF4-FFF2-40B4-BE49-F238E27FC236}">
                <a16:creationId xmlns:a16="http://schemas.microsoft.com/office/drawing/2014/main" id="{61FB4984-E913-6E45-CDF8-0533CA9737AD}"/>
              </a:ext>
            </a:extLst>
          </p:cNvPr>
          <p:cNvPicPr>
            <a:picLocks noChangeAspect="1"/>
          </p:cNvPicPr>
          <p:nvPr/>
        </p:nvPicPr>
        <p:blipFill>
          <a:blip r:embed="rId4"/>
          <a:stretch>
            <a:fillRect/>
          </a:stretch>
        </p:blipFill>
        <p:spPr>
          <a:xfrm>
            <a:off x="9013736" y="1775936"/>
            <a:ext cx="2903944" cy="4537352"/>
          </a:xfrm>
          <a:prstGeom prst="rect">
            <a:avLst/>
          </a:prstGeom>
        </p:spPr>
      </p:pic>
    </p:spTree>
    <p:extLst>
      <p:ext uri="{BB962C8B-B14F-4D97-AF65-F5344CB8AC3E}">
        <p14:creationId xmlns:p14="http://schemas.microsoft.com/office/powerpoint/2010/main" val="70552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Map of the earth showing the position of Tegua in the South Pacific">
            <a:extLst>
              <a:ext uri="{FF2B5EF4-FFF2-40B4-BE49-F238E27FC236}">
                <a16:creationId xmlns:a16="http://schemas.microsoft.com/office/drawing/2014/main" id="{85430862-CB75-4C4F-D5B3-774303518BDA}"/>
              </a:ext>
            </a:extLst>
          </p:cNvPr>
          <p:cNvPicPr>
            <a:picLocks noGrp="1" noChangeAspect="1"/>
          </p:cNvPicPr>
          <p:nvPr>
            <p:ph idx="1"/>
          </p:nvPr>
        </p:nvPicPr>
        <p:blipFill rotWithShape="1">
          <a:blip r:embed="rId4">
            <a:alphaModFix/>
          </a:blip>
          <a:srcRect b="466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96FC24-3D8A-B232-0170-37C0E9419583}"/>
              </a:ext>
            </a:extLst>
          </p:cNvPr>
          <p:cNvSpPr>
            <a:spLocks noGrp="1"/>
          </p:cNvSpPr>
          <p:nvPr>
            <p:ph type="title"/>
          </p:nvPr>
        </p:nvSpPr>
        <p:spPr>
          <a:xfrm>
            <a:off x="1005654" y="565846"/>
            <a:ext cx="4958128" cy="3755144"/>
          </a:xfrm>
        </p:spPr>
        <p:txBody>
          <a:bodyPr vert="horz" lIns="91440" tIns="45720" rIns="91440" bIns="45720" rtlCol="0" anchor="b">
            <a:normAutofit/>
          </a:bodyPr>
          <a:lstStyle/>
          <a:p>
            <a:r>
              <a:rPr lang="en-US" dirty="0">
                <a:solidFill>
                  <a:srgbClr val="FFFFFF"/>
                </a:solidFill>
              </a:rPr>
              <a:t>Sea Level Impact is Already Being Experienced</a:t>
            </a:r>
          </a:p>
        </p:txBody>
      </p:sp>
      <p:sp>
        <p:nvSpPr>
          <p:cNvPr id="7" name="Arrow: Left 6" descr="An arrow pointing to an island in the south pacific nation of Vanuatu. In 2005 residents of the island of Tegua had to abandon their coastal villages.&#10;">
            <a:extLst>
              <a:ext uri="{FF2B5EF4-FFF2-40B4-BE49-F238E27FC236}">
                <a16:creationId xmlns:a16="http://schemas.microsoft.com/office/drawing/2014/main" id="{6F8A0EA8-1A28-794F-24B3-405C03CD2A5F}"/>
              </a:ext>
            </a:extLst>
          </p:cNvPr>
          <p:cNvSpPr/>
          <p:nvPr/>
        </p:nvSpPr>
        <p:spPr>
          <a:xfrm>
            <a:off x="8147885" y="1164526"/>
            <a:ext cx="3654612" cy="2557784"/>
          </a:xfrm>
          <a:prstGeom prst="leftArrow">
            <a:avLst>
              <a:gd name="adj1" fmla="val 67439"/>
              <a:gd name="adj2" fmla="val 21296"/>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In 2005 residents of Tegua had to abandon their coastal villages</a:t>
            </a:r>
          </a:p>
        </p:txBody>
      </p:sp>
    </p:spTree>
    <p:extLst>
      <p:ext uri="{BB962C8B-B14F-4D97-AF65-F5344CB8AC3E}">
        <p14:creationId xmlns:p14="http://schemas.microsoft.com/office/powerpoint/2010/main" val="31522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arth Map Images - Free Download on Freepik">
            <a:extLst>
              <a:ext uri="{FF2B5EF4-FFF2-40B4-BE49-F238E27FC236}">
                <a16:creationId xmlns:a16="http://schemas.microsoft.com/office/drawing/2014/main" id="{40BEDC35-36F1-0B34-0336-7E53DBBEB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10393218" cy="10393218"/>
          </a:xfrm>
          <a:prstGeom prst="rect">
            <a:avLst/>
          </a:prstGeom>
          <a:noFill/>
          <a:ln w="2540000">
            <a:solidFill>
              <a:schemeClr val="bg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174EBF-95BF-AAE6-A264-22C478D0BAA9}"/>
              </a:ext>
            </a:extLst>
          </p:cNvPr>
          <p:cNvSpPr>
            <a:spLocks noGrp="1"/>
          </p:cNvSpPr>
          <p:nvPr>
            <p:ph type="title"/>
          </p:nvPr>
        </p:nvSpPr>
        <p:spPr>
          <a:xfrm>
            <a:off x="336312" y="-114531"/>
            <a:ext cx="10895106" cy="1325563"/>
          </a:xfrm>
        </p:spPr>
        <p:txBody>
          <a:bodyPr/>
          <a:lstStyle/>
          <a:p>
            <a:r>
              <a:rPr lang="en-US" dirty="0"/>
              <a:t>Ongoing Impact</a:t>
            </a:r>
          </a:p>
        </p:txBody>
      </p:sp>
      <p:sp>
        <p:nvSpPr>
          <p:cNvPr id="7" name="Rectangle: Rounded Corners 6">
            <a:extLst>
              <a:ext uri="{FF2B5EF4-FFF2-40B4-BE49-F238E27FC236}">
                <a16:creationId xmlns:a16="http://schemas.microsoft.com/office/drawing/2014/main" id="{C83E2975-A5AD-7B3C-3260-AEB6A95022F6}"/>
              </a:ext>
            </a:extLst>
          </p:cNvPr>
          <p:cNvSpPr/>
          <p:nvPr/>
        </p:nvSpPr>
        <p:spPr>
          <a:xfrm>
            <a:off x="3752757" y="1581692"/>
            <a:ext cx="2343243" cy="1567543"/>
          </a:xfrm>
          <a:prstGeom prst="roundRect">
            <a:avLst/>
          </a:prstGeom>
          <a:solidFill>
            <a:srgbClr val="172951"/>
          </a:solidFill>
          <a:ln>
            <a:solidFill>
              <a:srgbClr val="172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The average height of land in the Maldives, an archipelago of 1100 islands is only 1.2m above sea level</a:t>
            </a:r>
            <a:endParaRPr lang="en-US" sz="1600" dirty="0"/>
          </a:p>
        </p:txBody>
      </p:sp>
      <p:sp>
        <p:nvSpPr>
          <p:cNvPr id="8" name="Rectangle: Rounded Corners 7">
            <a:extLst>
              <a:ext uri="{FF2B5EF4-FFF2-40B4-BE49-F238E27FC236}">
                <a16:creationId xmlns:a16="http://schemas.microsoft.com/office/drawing/2014/main" id="{3488079F-0CE6-83FF-DD39-873D0A92FD3B}"/>
              </a:ext>
            </a:extLst>
          </p:cNvPr>
          <p:cNvSpPr/>
          <p:nvPr/>
        </p:nvSpPr>
        <p:spPr>
          <a:xfrm>
            <a:off x="6034809" y="5121324"/>
            <a:ext cx="3635829" cy="1567543"/>
          </a:xfrm>
          <a:prstGeom prst="roundRect">
            <a:avLst/>
          </a:prstGeom>
          <a:solidFill>
            <a:srgbClr val="172951"/>
          </a:solidFill>
          <a:ln>
            <a:solidFill>
              <a:srgbClr val="172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In Bangladesh, a 65cm sea-level rise by 2080 would remove half of the arable land in the south of the country</a:t>
            </a:r>
          </a:p>
        </p:txBody>
      </p:sp>
      <p:sp>
        <p:nvSpPr>
          <p:cNvPr id="9" name="Rectangle: Rounded Corners 8">
            <a:extLst>
              <a:ext uri="{FF2B5EF4-FFF2-40B4-BE49-F238E27FC236}">
                <a16:creationId xmlns:a16="http://schemas.microsoft.com/office/drawing/2014/main" id="{1202734A-6EF1-59F8-2CA1-99F0987EB956}"/>
              </a:ext>
            </a:extLst>
          </p:cNvPr>
          <p:cNvSpPr/>
          <p:nvPr/>
        </p:nvSpPr>
        <p:spPr>
          <a:xfrm>
            <a:off x="8780499" y="393167"/>
            <a:ext cx="3345752" cy="2654714"/>
          </a:xfrm>
          <a:prstGeom prst="roundRect">
            <a:avLst/>
          </a:prstGeom>
          <a:solidFill>
            <a:srgbClr val="172951"/>
          </a:solidFill>
          <a:ln>
            <a:solidFill>
              <a:srgbClr val="1729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Other Pacific islands face similar threats:</a:t>
            </a:r>
          </a:p>
          <a:p>
            <a:pPr algn="ctr"/>
            <a:endParaRPr lang="en-US" sz="1600" dirty="0"/>
          </a:p>
          <a:p>
            <a:pPr marL="171450" indent="-171450">
              <a:buFontTx/>
              <a:buChar char="-"/>
            </a:pPr>
            <a:r>
              <a:rPr lang="en-US" sz="1600" dirty="0"/>
              <a:t>The Marshall Islands</a:t>
            </a:r>
          </a:p>
          <a:p>
            <a:pPr marL="171450" indent="-171450">
              <a:buFontTx/>
              <a:buChar char="-"/>
            </a:pPr>
            <a:r>
              <a:rPr lang="en-US" sz="1600" dirty="0"/>
              <a:t>The Solomon Islands</a:t>
            </a:r>
          </a:p>
          <a:p>
            <a:pPr marL="171450" indent="-171450">
              <a:buFontTx/>
              <a:buChar char="-"/>
            </a:pPr>
            <a:r>
              <a:rPr lang="en-US" sz="1600" dirty="0"/>
              <a:t>Tuvalu</a:t>
            </a:r>
          </a:p>
        </p:txBody>
      </p:sp>
      <p:cxnSp>
        <p:nvCxnSpPr>
          <p:cNvPr id="11" name="Straight Arrow Connector 10">
            <a:extLst>
              <a:ext uri="{FF2B5EF4-FFF2-40B4-BE49-F238E27FC236}">
                <a16:creationId xmlns:a16="http://schemas.microsoft.com/office/drawing/2014/main" id="{D84D3DCD-131E-1936-FC3A-B9EA5697CE88}"/>
              </a:ext>
              <a:ext uri="{C183D7F6-B498-43B3-948B-1728B52AA6E4}">
                <adec:decorative xmlns:adec="http://schemas.microsoft.com/office/drawing/2017/decorative" val="1"/>
              </a:ext>
            </a:extLst>
          </p:cNvPr>
          <p:cNvCxnSpPr>
            <a:stCxn id="9" idx="2"/>
          </p:cNvCxnSpPr>
          <p:nvPr/>
        </p:nvCxnSpPr>
        <p:spPr>
          <a:xfrm>
            <a:off x="10453375" y="3047881"/>
            <a:ext cx="136870" cy="1692070"/>
          </a:xfrm>
          <a:prstGeom prst="straightConnector1">
            <a:avLst/>
          </a:prstGeom>
          <a:ln w="44450">
            <a:solidFill>
              <a:srgbClr val="17295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4CBE84-DC8F-8FD0-62C2-5C59F71F0783}"/>
              </a:ext>
              <a:ext uri="{C183D7F6-B498-43B3-948B-1728B52AA6E4}">
                <adec:decorative xmlns:adec="http://schemas.microsoft.com/office/drawing/2017/decorative" val="1"/>
              </a:ext>
            </a:extLst>
          </p:cNvPr>
          <p:cNvCxnSpPr>
            <a:cxnSpLocks/>
            <a:stCxn id="7" idx="2"/>
          </p:cNvCxnSpPr>
          <p:nvPr/>
        </p:nvCxnSpPr>
        <p:spPr>
          <a:xfrm>
            <a:off x="4924379" y="3149235"/>
            <a:ext cx="2776487" cy="1125800"/>
          </a:xfrm>
          <a:prstGeom prst="straightConnector1">
            <a:avLst/>
          </a:prstGeom>
          <a:ln w="44450">
            <a:solidFill>
              <a:srgbClr val="1729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145CD52-85A9-619D-9D6B-5B0A250571FC}"/>
              </a:ext>
              <a:ext uri="{C183D7F6-B498-43B3-948B-1728B52AA6E4}">
                <adec:decorative xmlns:adec="http://schemas.microsoft.com/office/drawing/2017/decorative" val="1"/>
              </a:ext>
            </a:extLst>
          </p:cNvPr>
          <p:cNvCxnSpPr>
            <a:cxnSpLocks/>
            <a:stCxn id="8" idx="0"/>
          </p:cNvCxnSpPr>
          <p:nvPr/>
        </p:nvCxnSpPr>
        <p:spPr>
          <a:xfrm flipV="1">
            <a:off x="7852724" y="3970116"/>
            <a:ext cx="544827" cy="1151208"/>
          </a:xfrm>
          <a:prstGeom prst="straightConnector1">
            <a:avLst/>
          </a:prstGeom>
          <a:ln w="44450">
            <a:solidFill>
              <a:srgbClr val="1729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56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41CC-1A28-1E00-D162-4278E394DAF6}"/>
              </a:ext>
            </a:extLst>
          </p:cNvPr>
          <p:cNvSpPr>
            <a:spLocks noGrp="1"/>
          </p:cNvSpPr>
          <p:nvPr>
            <p:ph type="title"/>
          </p:nvPr>
        </p:nvSpPr>
        <p:spPr/>
        <p:txBody>
          <a:bodyPr/>
          <a:lstStyle/>
          <a:p>
            <a:r>
              <a:rPr lang="en-US" dirty="0"/>
              <a:t>I feel horrible for the fate of these people.</a:t>
            </a:r>
          </a:p>
        </p:txBody>
      </p:sp>
      <p:sp>
        <p:nvSpPr>
          <p:cNvPr id="3" name="Content Placeholder 2">
            <a:extLst>
              <a:ext uri="{FF2B5EF4-FFF2-40B4-BE49-F238E27FC236}">
                <a16:creationId xmlns:a16="http://schemas.microsoft.com/office/drawing/2014/main" id="{F0D1BAFB-3298-61FA-DA13-1F90A7CC956A}"/>
              </a:ext>
            </a:extLst>
          </p:cNvPr>
          <p:cNvSpPr>
            <a:spLocks noGrp="1"/>
          </p:cNvSpPr>
          <p:nvPr>
            <p:ph idx="1"/>
          </p:nvPr>
        </p:nvSpPr>
        <p:spPr/>
        <p:txBody>
          <a:bodyPr/>
          <a:lstStyle/>
          <a:p>
            <a:r>
              <a:rPr lang="en-US" dirty="0"/>
              <a:t>Do you?</a:t>
            </a:r>
          </a:p>
          <a:p>
            <a:endParaRPr lang="en-US" dirty="0"/>
          </a:p>
          <a:p>
            <a:r>
              <a:rPr lang="en-US" dirty="0"/>
              <a:t>How do they feel?</a:t>
            </a:r>
          </a:p>
          <a:p>
            <a:endParaRPr lang="en-US" dirty="0"/>
          </a:p>
          <a:p>
            <a:r>
              <a:rPr lang="en-US" dirty="0"/>
              <a:t>How do you know what they feel?</a:t>
            </a:r>
          </a:p>
          <a:p>
            <a:endParaRPr lang="en-US" dirty="0"/>
          </a:p>
          <a:p>
            <a:r>
              <a:rPr lang="en-US" dirty="0"/>
              <a:t>Do they know what is happening?</a:t>
            </a:r>
          </a:p>
        </p:txBody>
      </p:sp>
    </p:spTree>
    <p:extLst>
      <p:ext uri="{BB962C8B-B14F-4D97-AF65-F5344CB8AC3E}">
        <p14:creationId xmlns:p14="http://schemas.microsoft.com/office/powerpoint/2010/main" val="1072987426"/>
      </p:ext>
    </p:extLst>
  </p:cSld>
  <p:clrMapOvr>
    <a:masterClrMapping/>
  </p:clrMapOvr>
</p:sld>
</file>

<file path=ppt/theme/theme1.xml><?xml version="1.0" encoding="utf-8"?>
<a:theme xmlns:a="http://schemas.openxmlformats.org/drawingml/2006/main" name="Dappled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TotalTime>
  <Words>1000</Words>
  <Application>Microsoft Office PowerPoint</Application>
  <PresentationFormat>Widescreen</PresentationFormat>
  <Paragraphs>80</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Avenir Next LT Pro</vt:lpstr>
      <vt:lpstr>AvenirNext LT Pro Medium</vt:lpstr>
      <vt:lpstr>Calibri</vt:lpstr>
      <vt:lpstr>Open Sans</vt:lpstr>
      <vt:lpstr>Sabon Next LT</vt:lpstr>
      <vt:lpstr>DappledVTI</vt:lpstr>
      <vt:lpstr>Forecasting Climate Change</vt:lpstr>
      <vt:lpstr>Anthropogenic Climate Change</vt:lpstr>
      <vt:lpstr>An easy metric to ‘Sea’ </vt:lpstr>
      <vt:lpstr>Sea Level Rise</vt:lpstr>
      <vt:lpstr>Varying the Impact</vt:lpstr>
      <vt:lpstr>Let’s see how it impacts us!</vt:lpstr>
      <vt:lpstr>Sea Level Impact is Already Being Experienced</vt:lpstr>
      <vt:lpstr>Ongoing Impact</vt:lpstr>
      <vt:lpstr>I feel horrible for the fate of these people.</vt:lpstr>
      <vt:lpstr>Measuring Global Empathy - #ClimateByFoCl </vt:lpstr>
      <vt:lpstr>Educational Video</vt:lpstr>
      <vt:lpstr>Take Notes on Both Videos</vt:lpstr>
      <vt:lpstr>My Impact</vt:lpstr>
      <vt:lpstr>Measure!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Climate Change</dc:title>
  <dc:creator>David Bruce</dc:creator>
  <cp:lastModifiedBy>David Bruce</cp:lastModifiedBy>
  <cp:revision>9</cp:revision>
  <dcterms:created xsi:type="dcterms:W3CDTF">2023-03-07T19:48:23Z</dcterms:created>
  <dcterms:modified xsi:type="dcterms:W3CDTF">2023-03-11T03:03:20Z</dcterms:modified>
</cp:coreProperties>
</file>