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7"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5" r:id="rId34"/>
    <p:sldId id="289" r:id="rId35"/>
    <p:sldId id="290" r:id="rId36"/>
    <p:sldId id="299" r:id="rId37"/>
    <p:sldId id="291" r:id="rId38"/>
    <p:sldId id="292" r:id="rId39"/>
    <p:sldId id="293" r:id="rId40"/>
    <p:sldId id="294" r:id="rId41"/>
    <p:sldId id="295" r:id="rId42"/>
    <p:sldId id="296" r:id="rId43"/>
    <p:sldId id="297" r:id="rId44"/>
    <p:sldId id="300" r:id="rId45"/>
    <p:sldId id="301" r:id="rId46"/>
    <p:sldId id="302" r:id="rId47"/>
    <p:sldId id="303" r:id="rId48"/>
    <p:sldId id="304" r:id="rId49"/>
    <p:sldId id="298" r:id="rId50"/>
    <p:sldId id="305" r:id="rId51"/>
    <p:sldId id="306" r:id="rId52"/>
    <p:sldId id="307"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837127"/>
            <a:ext cx="7766936" cy="3213709"/>
          </a:xfrm>
        </p:spPr>
        <p:txBody>
          <a:bodyPr/>
          <a:lstStyle/>
          <a:p>
            <a:r>
              <a:rPr lang="es-MX" dirty="0"/>
              <a:t>Sistema de Control de Versiones</a:t>
            </a:r>
            <a:br>
              <a:rPr lang="es-MX" dirty="0"/>
            </a:br>
            <a:r>
              <a:rPr lang="es-MX" dirty="0" err="1"/>
              <a:t>GitHub</a:t>
            </a:r>
            <a:endParaRPr lang="es-MX" dirty="0"/>
          </a:p>
        </p:txBody>
      </p:sp>
      <p:sp>
        <p:nvSpPr>
          <p:cNvPr id="3" name="Subtítulo 2"/>
          <p:cNvSpPr>
            <a:spLocks noGrp="1"/>
          </p:cNvSpPr>
          <p:nvPr>
            <p:ph type="subTitle" idx="1"/>
          </p:nvPr>
        </p:nvSpPr>
        <p:spPr/>
        <p:txBody>
          <a:bodyPr/>
          <a:lstStyle/>
          <a:p>
            <a:r>
              <a:rPr lang="es-MX" dirty="0" smtClean="0"/>
              <a:t>MTI. Cristian Alonso Palma Sifuentes</a:t>
            </a:r>
            <a:endParaRPr lang="es-MX" dirty="0"/>
          </a:p>
        </p:txBody>
      </p:sp>
    </p:spTree>
    <p:extLst>
      <p:ext uri="{BB962C8B-B14F-4D97-AF65-F5344CB8AC3E}">
        <p14:creationId xmlns:p14="http://schemas.microsoft.com/office/powerpoint/2010/main" val="3025412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fontScale="92500" lnSpcReduction="10000"/>
          </a:bodyPr>
          <a:lstStyle/>
          <a:p>
            <a:r>
              <a:rPr lang="es-MX" dirty="0"/>
              <a:t>Esta configuración ofrece muchas ventajas, especialmente frente a VCS locales. Por ejemplo, todas las personas saben hasta cierto punto en qué están trabajando los otros colaboradores del proyecto. Los administradores tienen control detallado sobre qué puede hacer cada usuario, y es mucho más fácil administrar un CVCS que tener que lidiar con bases de datos locales en cada cliente.</a:t>
            </a:r>
          </a:p>
          <a:p>
            <a:endParaRPr lang="es-MX" dirty="0"/>
          </a:p>
          <a:p>
            <a:r>
              <a:rPr lang="es-MX" dirty="0"/>
              <a:t>Sin embargo, esta configuración también tiene serias desventajas. La más obvia es el punto único de fallo que representa el servidor centralizado. Si ese servidor se cae durante una hora, entonces durante esa hora nadie podrá colaborar o guardar cambios en archivos en los que hayan estado trabajando. Si el disco duro en el que se encuentra la base de datos central se corrompe, y no se han realizado copias de seguridad adecuadamente, se perderá toda la información del proyecto, con excepción de las copias instantáneas que las personas tengan en sus máquinas locales. Los VCS locales sufren de este mismo problema: Cuando tienes toda la historia del proyecto en un mismo lugar, te arriesgas a perderlo todo.</a:t>
            </a:r>
          </a:p>
        </p:txBody>
      </p:sp>
    </p:spTree>
    <p:extLst>
      <p:ext uri="{BB962C8B-B14F-4D97-AF65-F5344CB8AC3E}">
        <p14:creationId xmlns:p14="http://schemas.microsoft.com/office/powerpoint/2010/main" val="29577342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Sistemas de Control de Versiones Distribuidos</a:t>
            </a:r>
          </a:p>
        </p:txBody>
      </p:sp>
      <p:sp>
        <p:nvSpPr>
          <p:cNvPr id="3" name="Marcador de contenido 2"/>
          <p:cNvSpPr>
            <a:spLocks noGrp="1"/>
          </p:cNvSpPr>
          <p:nvPr>
            <p:ph idx="1"/>
          </p:nvPr>
        </p:nvSpPr>
        <p:spPr/>
        <p:txBody>
          <a:bodyPr/>
          <a:lstStyle/>
          <a:p>
            <a:r>
              <a:rPr lang="es-MX" dirty="0"/>
              <a:t>Los sistemas de Control de Versiones Distribuidos (DVCS por sus siglas en inglés) ofrecen soluciones para los problemas que han sido mencionados. En un DVCS (como </a:t>
            </a:r>
            <a:r>
              <a:rPr lang="es-MX" dirty="0" err="1"/>
              <a:t>Git</a:t>
            </a:r>
            <a:r>
              <a:rPr lang="es-MX" dirty="0"/>
              <a:t>, Mercurial, </a:t>
            </a:r>
            <a:r>
              <a:rPr lang="es-MX" dirty="0" err="1"/>
              <a:t>Bazaar</a:t>
            </a:r>
            <a:r>
              <a:rPr lang="es-MX" dirty="0"/>
              <a:t> o </a:t>
            </a:r>
            <a:r>
              <a:rPr lang="es-MX" dirty="0" err="1"/>
              <a:t>Darcs</a:t>
            </a:r>
            <a:r>
              <a:rPr lang="es-MX" dirty="0"/>
              <a:t>), los clientes no solo descargan la última copia instantánea de los archivos, sino que se replica completamente el repositorio. De esta manera, si un servidor deja de funcionar y estos sistemas estaban colaborando a través de él, cualquiera de los repositorios disponibles en los clientes puede ser copiado al servidor con el fin de restaurarlo. Cada clon es realmente una copia completa de todos los datos.</a:t>
            </a:r>
          </a:p>
        </p:txBody>
      </p:sp>
    </p:spTree>
    <p:extLst>
      <p:ext uri="{BB962C8B-B14F-4D97-AF65-F5344CB8AC3E}">
        <p14:creationId xmlns:p14="http://schemas.microsoft.com/office/powerpoint/2010/main" val="2733189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4098" name="Picture 2" descr="Distributed version contro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174" y="0"/>
            <a:ext cx="5602311" cy="670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48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Además, muchos de estos sistemas se encargan de manejar numerosos repositorios remotos con los cuales pueden trabajar, de tal forma que puedes colaborar simultáneamente con diferentes grupos de personas en distintas maneras dentro del mismo proyecto. Esto permite establecer varios flujos de trabajo que no son posibles en sistemas centralizados, como pueden ser los modelos jerárquicos.</a:t>
            </a:r>
          </a:p>
        </p:txBody>
      </p:sp>
    </p:spTree>
    <p:extLst>
      <p:ext uri="{BB962C8B-B14F-4D97-AF65-F5344CB8AC3E}">
        <p14:creationId xmlns:p14="http://schemas.microsoft.com/office/powerpoint/2010/main" val="2766992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Una breve historia de </a:t>
            </a:r>
            <a:r>
              <a:rPr lang="es-MX" dirty="0" err="1"/>
              <a:t>Git</a:t>
            </a:r>
            <a:endParaRPr lang="es-MX" dirty="0"/>
          </a:p>
        </p:txBody>
      </p:sp>
      <p:sp>
        <p:nvSpPr>
          <p:cNvPr id="3" name="Marcador de contenido 2"/>
          <p:cNvSpPr>
            <a:spLocks noGrp="1"/>
          </p:cNvSpPr>
          <p:nvPr>
            <p:ph idx="1"/>
          </p:nvPr>
        </p:nvSpPr>
        <p:spPr/>
        <p:txBody>
          <a:bodyPr/>
          <a:lstStyle/>
          <a:p>
            <a:r>
              <a:rPr lang="es-MX" dirty="0"/>
              <a:t>Como muchas de las grandes cosas en esta vida, </a:t>
            </a:r>
            <a:r>
              <a:rPr lang="es-MX" dirty="0" err="1"/>
              <a:t>Git</a:t>
            </a:r>
            <a:r>
              <a:rPr lang="es-MX" dirty="0"/>
              <a:t> comenzó con un poco de destrucción creativa y una gran polémica.</a:t>
            </a:r>
          </a:p>
          <a:p>
            <a:endParaRPr lang="es-MX" dirty="0"/>
          </a:p>
          <a:p>
            <a:r>
              <a:rPr lang="es-MX" dirty="0"/>
              <a:t>El </a:t>
            </a:r>
            <a:r>
              <a:rPr lang="es-MX" dirty="0" err="1"/>
              <a:t>kernel</a:t>
            </a:r>
            <a:r>
              <a:rPr lang="es-MX" dirty="0"/>
              <a:t> de Linux es un proyecto de software de código abierto con un alcance bastante amplio. Durante la mayor parte del mantenimiento del </a:t>
            </a:r>
            <a:r>
              <a:rPr lang="es-MX" dirty="0" err="1"/>
              <a:t>kernel</a:t>
            </a:r>
            <a:r>
              <a:rPr lang="es-MX" dirty="0"/>
              <a:t> de Linux (1991-2002), los cambios en el software se realizaban a través de parches y archivos. En el 2002, el proyecto del </a:t>
            </a:r>
            <a:r>
              <a:rPr lang="es-MX" dirty="0" err="1"/>
              <a:t>kernel</a:t>
            </a:r>
            <a:r>
              <a:rPr lang="es-MX" dirty="0"/>
              <a:t> de Linux empezó a usar un DVCS propietario llamado </a:t>
            </a:r>
            <a:r>
              <a:rPr lang="es-MX" dirty="0" err="1"/>
              <a:t>BitKeeper</a:t>
            </a:r>
            <a:r>
              <a:rPr lang="es-MX" dirty="0"/>
              <a:t>.</a:t>
            </a:r>
          </a:p>
        </p:txBody>
      </p:sp>
    </p:spTree>
    <p:extLst>
      <p:ext uri="{BB962C8B-B14F-4D97-AF65-F5344CB8AC3E}">
        <p14:creationId xmlns:p14="http://schemas.microsoft.com/office/powerpoint/2010/main" val="3508261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En el 2005, la relación entre la comunidad que desarrollaba el </a:t>
            </a:r>
            <a:r>
              <a:rPr lang="es-MX" dirty="0" err="1"/>
              <a:t>kernel</a:t>
            </a:r>
            <a:r>
              <a:rPr lang="es-MX" dirty="0"/>
              <a:t> de Linux y la compañía que desarrollaba </a:t>
            </a:r>
            <a:r>
              <a:rPr lang="es-MX" dirty="0" err="1"/>
              <a:t>BitKeeper</a:t>
            </a:r>
            <a:r>
              <a:rPr lang="es-MX" dirty="0"/>
              <a:t> se vino abajo y la herramienta dejó de ser ofrecida de manera gratuita. Esto impulsó a la comunidad de desarrollo de Linux (y en particular a </a:t>
            </a:r>
            <a:r>
              <a:rPr lang="es-MX" dirty="0" err="1"/>
              <a:t>Linus</a:t>
            </a:r>
            <a:r>
              <a:rPr lang="es-MX" dirty="0"/>
              <a:t> </a:t>
            </a:r>
            <a:r>
              <a:rPr lang="es-MX" dirty="0" err="1"/>
              <a:t>Torvalds</a:t>
            </a:r>
            <a:r>
              <a:rPr lang="es-MX" dirty="0"/>
              <a:t>, el creador de Linux) a desarrollar su propia herramienta basada en algunas de las lecciones que aprendieron mientras usaban </a:t>
            </a:r>
            <a:r>
              <a:rPr lang="es-MX" dirty="0" err="1"/>
              <a:t>BitKeeper</a:t>
            </a:r>
            <a:r>
              <a:rPr lang="es-MX" dirty="0"/>
              <a:t>. Algunos de los objetivos del nuevo sistema fueron los siguientes:</a:t>
            </a:r>
          </a:p>
        </p:txBody>
      </p:sp>
    </p:spTree>
    <p:extLst>
      <p:ext uri="{BB962C8B-B14F-4D97-AF65-F5344CB8AC3E}">
        <p14:creationId xmlns:p14="http://schemas.microsoft.com/office/powerpoint/2010/main" val="3712650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Velocidad</a:t>
            </a:r>
          </a:p>
          <a:p>
            <a:r>
              <a:rPr lang="es-MX" dirty="0"/>
              <a:t>Diseño sencillo</a:t>
            </a:r>
          </a:p>
          <a:p>
            <a:r>
              <a:rPr lang="es-MX" dirty="0"/>
              <a:t>Gran soporte para desarrollo no lineal (miles de ramas paralelas)</a:t>
            </a:r>
          </a:p>
          <a:p>
            <a:r>
              <a:rPr lang="es-MX" dirty="0"/>
              <a:t>Completamente distribuido</a:t>
            </a:r>
          </a:p>
          <a:p>
            <a:r>
              <a:rPr lang="es-MX" dirty="0"/>
              <a:t>Capaz de manejar grandes proyectos (como el </a:t>
            </a:r>
            <a:r>
              <a:rPr lang="es-MX" dirty="0" err="1"/>
              <a:t>kernel</a:t>
            </a:r>
            <a:r>
              <a:rPr lang="es-MX" dirty="0"/>
              <a:t> de Linux) eficientemente (velocidad y tamaño de los datos)</a:t>
            </a:r>
          </a:p>
          <a:p>
            <a:endParaRPr lang="es-MX" dirty="0"/>
          </a:p>
        </p:txBody>
      </p:sp>
    </p:spTree>
    <p:extLst>
      <p:ext uri="{BB962C8B-B14F-4D97-AF65-F5344CB8AC3E}">
        <p14:creationId xmlns:p14="http://schemas.microsoft.com/office/powerpoint/2010/main" val="1829581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smtClean="0"/>
              <a:t>Desde </a:t>
            </a:r>
            <a:r>
              <a:rPr lang="es-MX" dirty="0"/>
              <a:t>su nacimiento en el 2005, </a:t>
            </a:r>
            <a:r>
              <a:rPr lang="es-MX" dirty="0" err="1"/>
              <a:t>Git</a:t>
            </a:r>
            <a:r>
              <a:rPr lang="es-MX" dirty="0"/>
              <a:t> ha evolucionado y madurado para ser fácil de usar y conservar sus características iniciales. Es tremendamente rápido, muy eficiente con grandes proyectos y tiene un increíble sistema de ramificación (</a:t>
            </a:r>
            <a:r>
              <a:rPr lang="es-MX" dirty="0" err="1"/>
              <a:t>branching</a:t>
            </a:r>
            <a:r>
              <a:rPr lang="es-MX" dirty="0"/>
              <a:t>) para desarrollo no </a:t>
            </a:r>
            <a:r>
              <a:rPr lang="es-MX" dirty="0" smtClean="0"/>
              <a:t>lineal.</a:t>
            </a:r>
            <a:endParaRPr lang="es-MX" dirty="0"/>
          </a:p>
        </p:txBody>
      </p:sp>
    </p:spTree>
    <p:extLst>
      <p:ext uri="{BB962C8B-B14F-4D97-AF65-F5344CB8AC3E}">
        <p14:creationId xmlns:p14="http://schemas.microsoft.com/office/powerpoint/2010/main" val="35946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Fundamentos de </a:t>
            </a:r>
            <a:r>
              <a:rPr lang="es-MX" dirty="0" err="1"/>
              <a:t>Git</a:t>
            </a:r>
            <a:endParaRPr lang="es-MX" dirty="0"/>
          </a:p>
        </p:txBody>
      </p:sp>
      <p:sp>
        <p:nvSpPr>
          <p:cNvPr id="3" name="Marcador de contenido 2"/>
          <p:cNvSpPr>
            <a:spLocks noGrp="1"/>
          </p:cNvSpPr>
          <p:nvPr>
            <p:ph idx="1"/>
          </p:nvPr>
        </p:nvSpPr>
        <p:spPr/>
        <p:txBody>
          <a:bodyPr/>
          <a:lstStyle/>
          <a:p>
            <a:r>
              <a:rPr lang="es-MX" dirty="0"/>
              <a:t>Entonces, ¿qué es </a:t>
            </a:r>
            <a:r>
              <a:rPr lang="es-MX" dirty="0" err="1"/>
              <a:t>Git</a:t>
            </a:r>
            <a:r>
              <a:rPr lang="es-MX" dirty="0"/>
              <a:t> en pocas palabras? </a:t>
            </a:r>
            <a:r>
              <a:rPr lang="es-MX" dirty="0" err="1" smtClean="0"/>
              <a:t>Git</a:t>
            </a:r>
            <a:r>
              <a:rPr lang="es-MX" dirty="0" smtClean="0"/>
              <a:t> </a:t>
            </a:r>
            <a:r>
              <a:rPr lang="es-MX" dirty="0"/>
              <a:t>almacena y maneja la información de forma muy diferente a esos otros sistemas, a pesar de que su interfaz de usuario es bastante similar. </a:t>
            </a:r>
          </a:p>
        </p:txBody>
      </p:sp>
    </p:spTree>
    <p:extLst>
      <p:ext uri="{BB962C8B-B14F-4D97-AF65-F5344CB8AC3E}">
        <p14:creationId xmlns:p14="http://schemas.microsoft.com/office/powerpoint/2010/main" val="22289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Copias instantáneas, no diferencias</a:t>
            </a:r>
          </a:p>
        </p:txBody>
      </p:sp>
      <p:sp>
        <p:nvSpPr>
          <p:cNvPr id="3" name="Marcador de contenido 2"/>
          <p:cNvSpPr>
            <a:spLocks noGrp="1"/>
          </p:cNvSpPr>
          <p:nvPr>
            <p:ph idx="1"/>
          </p:nvPr>
        </p:nvSpPr>
        <p:spPr/>
        <p:txBody>
          <a:bodyPr/>
          <a:lstStyle/>
          <a:p>
            <a:r>
              <a:rPr lang="es-MX" dirty="0"/>
              <a:t>La principal diferencia entre </a:t>
            </a:r>
            <a:r>
              <a:rPr lang="es-MX" dirty="0" err="1"/>
              <a:t>Git</a:t>
            </a:r>
            <a:r>
              <a:rPr lang="es-MX" dirty="0"/>
              <a:t> y cualquier otro VCS (incluyendo </a:t>
            </a:r>
            <a:r>
              <a:rPr lang="es-MX" dirty="0" err="1"/>
              <a:t>Subversion</a:t>
            </a:r>
            <a:r>
              <a:rPr lang="es-MX" dirty="0"/>
              <a:t> y sus amigos) es la forma en la que manejan sus datos. Conceptualmente, la mayoría de los otros sistemas almacenan la información como una lista de cambios en los archivos. Estos sistemas (CVS, </a:t>
            </a:r>
            <a:r>
              <a:rPr lang="es-MX" dirty="0" err="1"/>
              <a:t>Subversion</a:t>
            </a:r>
            <a:r>
              <a:rPr lang="es-MX" dirty="0"/>
              <a:t>, </a:t>
            </a:r>
            <a:r>
              <a:rPr lang="es-MX" dirty="0" err="1"/>
              <a:t>Perforce</a:t>
            </a:r>
            <a:r>
              <a:rPr lang="es-MX" dirty="0"/>
              <a:t>, </a:t>
            </a:r>
            <a:r>
              <a:rPr lang="es-MX" dirty="0" err="1"/>
              <a:t>Bazaar</a:t>
            </a:r>
            <a:r>
              <a:rPr lang="es-MX" dirty="0"/>
              <a:t>, etc.) manejan la información que almacenan como un conjunto de archivos y las modificaciones hechas a cada uno de ellos a través del tiempo.</a:t>
            </a:r>
          </a:p>
        </p:txBody>
      </p:sp>
    </p:spTree>
    <p:extLst>
      <p:ext uri="{BB962C8B-B14F-4D97-AF65-F5344CB8AC3E}">
        <p14:creationId xmlns:p14="http://schemas.microsoft.com/office/powerpoint/2010/main" val="1295991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1313645"/>
            <a:ext cx="7766936" cy="2737191"/>
          </a:xfrm>
        </p:spPr>
        <p:txBody>
          <a:bodyPr/>
          <a:lstStyle/>
          <a:p>
            <a:r>
              <a:rPr lang="es-MX" dirty="0"/>
              <a:t>¿Qué es un control de versiones y</a:t>
            </a:r>
            <a:br>
              <a:rPr lang="es-MX" dirty="0"/>
            </a:br>
            <a:r>
              <a:rPr lang="es-MX" dirty="0"/>
              <a:t>porque utilizarlo?</a:t>
            </a:r>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3442075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Almacenamiento de datos como cambios en una versión de la base de cada </a:t>
            </a:r>
            <a:r>
              <a:rPr lang="es-MX" dirty="0" smtClean="0"/>
              <a:t>archivo</a:t>
            </a:r>
            <a:endParaRPr lang="es-MX" dirty="0"/>
          </a:p>
        </p:txBody>
      </p:sp>
      <p:sp>
        <p:nvSpPr>
          <p:cNvPr id="3" name="Marcador de contenido 2"/>
          <p:cNvSpPr>
            <a:spLocks noGrp="1"/>
          </p:cNvSpPr>
          <p:nvPr>
            <p:ph idx="1"/>
          </p:nvPr>
        </p:nvSpPr>
        <p:spPr/>
        <p:txBody>
          <a:bodyPr/>
          <a:lstStyle/>
          <a:p>
            <a:endParaRPr lang="es-MX"/>
          </a:p>
        </p:txBody>
      </p:sp>
      <p:pic>
        <p:nvPicPr>
          <p:cNvPr id="5122" name="Picture 2" descr="Storing data as changes to a base version of each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003" y="2160589"/>
            <a:ext cx="10798950" cy="418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606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err="1" smtClean="0"/>
              <a:t>Git</a:t>
            </a:r>
            <a:r>
              <a:rPr lang="es-MX" dirty="0" smtClean="0"/>
              <a:t> </a:t>
            </a:r>
            <a:r>
              <a:rPr lang="es-MX" dirty="0"/>
              <a:t>no maneja ni almacena sus datos de esta forma. </a:t>
            </a:r>
            <a:r>
              <a:rPr lang="es-MX" dirty="0" err="1"/>
              <a:t>Git</a:t>
            </a:r>
            <a:r>
              <a:rPr lang="es-MX" dirty="0"/>
              <a:t> maneja sus datos como un conjunto de copias instantáneas de un sistema de archivos miniatura. Cada vez que confirmas un cambio, o guardas el estado de tu proyecto en </a:t>
            </a:r>
            <a:r>
              <a:rPr lang="es-MX" dirty="0" err="1"/>
              <a:t>Git</a:t>
            </a:r>
            <a:r>
              <a:rPr lang="es-MX" dirty="0"/>
              <a:t>, él básicamente toma una foto del aspecto de todos tus archivos en ese momento y guarda una referencia a esa copia instantánea. Para ser eficiente, si los archivos no se han modificado </a:t>
            </a:r>
            <a:r>
              <a:rPr lang="es-MX" dirty="0" err="1"/>
              <a:t>Git</a:t>
            </a:r>
            <a:r>
              <a:rPr lang="es-MX" dirty="0"/>
              <a:t> no almacena el archivo de nuevo, sino un enlace al archivo anterior idéntico que ya tiene almacenado. </a:t>
            </a:r>
            <a:r>
              <a:rPr lang="es-MX" dirty="0" err="1"/>
              <a:t>Git</a:t>
            </a:r>
            <a:r>
              <a:rPr lang="es-MX" dirty="0"/>
              <a:t> maneja sus datos como una secuencia de copias instantáneas.</a:t>
            </a:r>
          </a:p>
          <a:p>
            <a:endParaRPr lang="es-MX" dirty="0"/>
          </a:p>
        </p:txBody>
      </p:sp>
    </p:spTree>
    <p:extLst>
      <p:ext uri="{BB962C8B-B14F-4D97-AF65-F5344CB8AC3E}">
        <p14:creationId xmlns:p14="http://schemas.microsoft.com/office/powerpoint/2010/main" val="1361060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6146" name="Picture 2" descr="Git stores data as snapshots of the project over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272" y="2063483"/>
            <a:ext cx="11038765" cy="4208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984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Almacenamiento de datos como instantáneas del proyecto a través del tiempo</a:t>
            </a:r>
          </a:p>
        </p:txBody>
      </p:sp>
      <p:sp>
        <p:nvSpPr>
          <p:cNvPr id="3" name="Marcador de contenido 2"/>
          <p:cNvSpPr>
            <a:spLocks noGrp="1"/>
          </p:cNvSpPr>
          <p:nvPr>
            <p:ph idx="1"/>
          </p:nvPr>
        </p:nvSpPr>
        <p:spPr/>
        <p:txBody>
          <a:bodyPr/>
          <a:lstStyle/>
          <a:p>
            <a:r>
              <a:rPr lang="es-MX" dirty="0"/>
              <a:t>Esta es una diferencia importante entre </a:t>
            </a:r>
            <a:r>
              <a:rPr lang="es-MX" dirty="0" err="1"/>
              <a:t>Git</a:t>
            </a:r>
            <a:r>
              <a:rPr lang="es-MX" dirty="0"/>
              <a:t> y prácticamente todos los demás VCS. Hace que </a:t>
            </a:r>
            <a:r>
              <a:rPr lang="es-MX" dirty="0" err="1"/>
              <a:t>Git</a:t>
            </a:r>
            <a:r>
              <a:rPr lang="es-MX" dirty="0"/>
              <a:t> reconsidere casi todos los aspectos del control de versiones que muchos de los demás sistemas copiaron de la generación anterior. Esto hace que </a:t>
            </a:r>
            <a:r>
              <a:rPr lang="es-MX" dirty="0" err="1"/>
              <a:t>Git</a:t>
            </a:r>
            <a:r>
              <a:rPr lang="es-MX" dirty="0"/>
              <a:t> se parezca más a un sistema de archivos miniatura con algunas herramientas tremendamente poderosas desarrolladas sobre él, que a un VCS. </a:t>
            </a:r>
          </a:p>
        </p:txBody>
      </p:sp>
    </p:spTree>
    <p:extLst>
      <p:ext uri="{BB962C8B-B14F-4D97-AF65-F5344CB8AC3E}">
        <p14:creationId xmlns:p14="http://schemas.microsoft.com/office/powerpoint/2010/main" val="2467179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Casi todas las operaciones son locales</a:t>
            </a:r>
          </a:p>
        </p:txBody>
      </p:sp>
      <p:sp>
        <p:nvSpPr>
          <p:cNvPr id="3" name="Marcador de contenido 2"/>
          <p:cNvSpPr>
            <a:spLocks noGrp="1"/>
          </p:cNvSpPr>
          <p:nvPr>
            <p:ph idx="1"/>
          </p:nvPr>
        </p:nvSpPr>
        <p:spPr/>
        <p:txBody>
          <a:bodyPr/>
          <a:lstStyle/>
          <a:p>
            <a:r>
              <a:rPr lang="es-MX" dirty="0"/>
              <a:t>La mayoría de las operaciones en </a:t>
            </a:r>
            <a:r>
              <a:rPr lang="es-MX" dirty="0" err="1"/>
              <a:t>Git</a:t>
            </a:r>
            <a:r>
              <a:rPr lang="es-MX" dirty="0"/>
              <a:t> sólo necesitan archivos y recursos locales para funcionar. Por lo general no se necesita información de ningún otro computador de tu red. Si estás acostumbrado a un CVCS donde la mayoría de las operaciones tienen el costo adicional del retardo de la red, este aspecto de </a:t>
            </a:r>
            <a:r>
              <a:rPr lang="es-MX" dirty="0" err="1"/>
              <a:t>Git</a:t>
            </a:r>
            <a:r>
              <a:rPr lang="es-MX" dirty="0"/>
              <a:t> te va a hacer pensar que los dioses de la velocidad han bendecido </a:t>
            </a:r>
            <a:r>
              <a:rPr lang="es-MX" dirty="0" err="1"/>
              <a:t>Git</a:t>
            </a:r>
            <a:r>
              <a:rPr lang="es-MX" dirty="0"/>
              <a:t> con poderes sobrenaturales. Debido a que tienes toda la historia del proyecto ahí mismo, en tu disco local, la mayoría de las operaciones parecen prácticamente inmediatas.</a:t>
            </a:r>
          </a:p>
        </p:txBody>
      </p:sp>
    </p:spTree>
    <p:extLst>
      <p:ext uri="{BB962C8B-B14F-4D97-AF65-F5344CB8AC3E}">
        <p14:creationId xmlns:p14="http://schemas.microsoft.com/office/powerpoint/2010/main" val="2072002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Por ejemplo, para navegar por la historia del proyecto, </a:t>
            </a:r>
            <a:r>
              <a:rPr lang="es-MX" dirty="0" err="1"/>
              <a:t>Git</a:t>
            </a:r>
            <a:r>
              <a:rPr lang="es-MX" dirty="0"/>
              <a:t> no necesita conectarse al servidor para obtener la historia y mostrártela - simplemente la lee directamente de tu base de datos local. Esto significa que ves la historia del proyecto casi instantáneamente. Si quieres ver los cambios introducidos en un archivo entre la versión actual y la de hace un mes, </a:t>
            </a:r>
            <a:r>
              <a:rPr lang="es-MX" dirty="0" err="1"/>
              <a:t>Git</a:t>
            </a:r>
            <a:r>
              <a:rPr lang="es-MX" dirty="0"/>
              <a:t> puede buscar el archivo de hace un mes y hacer un cálculo de diferencias localmente, en lugar de tener que pedirle a un servidor remoto que lo haga, u obtener una versión antigua desde la red y hacerlo de manera local.</a:t>
            </a:r>
          </a:p>
        </p:txBody>
      </p:sp>
    </p:spTree>
    <p:extLst>
      <p:ext uri="{BB962C8B-B14F-4D97-AF65-F5344CB8AC3E}">
        <p14:creationId xmlns:p14="http://schemas.microsoft.com/office/powerpoint/2010/main" val="238568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Esto también significa que hay muy poco que no puedes hacer si estás desconectado o sin VPN. Si te subes a un avión o a un tren y quieres trabajar un poco, puedes confirmar tus cambios felizmente hasta que consigas una conexión de red para subirlos. Si te vas a casa y no consigues que tu cliente VPN funcione correctamente, puedes seguir trabajando. En muchos otros sistemas, esto es imposible o muy engorroso. En </a:t>
            </a:r>
            <a:r>
              <a:rPr lang="es-MX" dirty="0" err="1"/>
              <a:t>Perforce</a:t>
            </a:r>
            <a:r>
              <a:rPr lang="es-MX" dirty="0"/>
              <a:t>, por ejemplo, no puedes hacer mucho cuando no estás conectado al servidor. En </a:t>
            </a:r>
            <a:r>
              <a:rPr lang="es-MX" dirty="0" err="1"/>
              <a:t>Subversion</a:t>
            </a:r>
            <a:r>
              <a:rPr lang="es-MX" dirty="0"/>
              <a:t> y CVS, puedes editar archivos, pero no puedes confirmar los cambios a tu base de datos (porque tu base de datos no tiene conexión). Esto puede no parecer gran cosa, pero te sorprendería la diferencia que puede suponer.</a:t>
            </a:r>
          </a:p>
        </p:txBody>
      </p:sp>
    </p:spTree>
    <p:extLst>
      <p:ext uri="{BB962C8B-B14F-4D97-AF65-F5344CB8AC3E}">
        <p14:creationId xmlns:p14="http://schemas.microsoft.com/office/powerpoint/2010/main" val="15421420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Git</a:t>
            </a:r>
            <a:r>
              <a:rPr lang="es-MX" dirty="0"/>
              <a:t> tiene integridad</a:t>
            </a:r>
          </a:p>
        </p:txBody>
      </p:sp>
      <p:sp>
        <p:nvSpPr>
          <p:cNvPr id="3" name="Marcador de contenido 2"/>
          <p:cNvSpPr>
            <a:spLocks noGrp="1"/>
          </p:cNvSpPr>
          <p:nvPr>
            <p:ph idx="1"/>
          </p:nvPr>
        </p:nvSpPr>
        <p:spPr/>
        <p:txBody>
          <a:bodyPr>
            <a:normAutofit fontScale="92500" lnSpcReduction="10000"/>
          </a:bodyPr>
          <a:lstStyle/>
          <a:p>
            <a:r>
              <a:rPr lang="es-MX" dirty="0"/>
              <a:t>Todo en </a:t>
            </a:r>
            <a:r>
              <a:rPr lang="es-MX" dirty="0" err="1"/>
              <a:t>Git</a:t>
            </a:r>
            <a:r>
              <a:rPr lang="es-MX" dirty="0"/>
              <a:t> es verificado mediante una suma de comprobación (</a:t>
            </a:r>
            <a:r>
              <a:rPr lang="es-MX" dirty="0" err="1"/>
              <a:t>checksum</a:t>
            </a:r>
            <a:r>
              <a:rPr lang="es-MX" dirty="0"/>
              <a:t> en inglés) antes de ser almacenado, y es identificado a partir de ese momento mediante dicha suma. Esto significa que es imposible cambiar los contenidos de cualquier archivo o directorio sin que </a:t>
            </a:r>
            <a:r>
              <a:rPr lang="es-MX" dirty="0" err="1"/>
              <a:t>Git</a:t>
            </a:r>
            <a:r>
              <a:rPr lang="es-MX" dirty="0"/>
              <a:t> lo sepa. Esta funcionalidad está integrada en </a:t>
            </a:r>
            <a:r>
              <a:rPr lang="es-MX" dirty="0" err="1"/>
              <a:t>Git</a:t>
            </a:r>
            <a:r>
              <a:rPr lang="es-MX" dirty="0"/>
              <a:t> al más bajo nivel y es parte integral de su filosofía. No puedes perder información durante su transmisión o sufrir corrupción de archivos sin que </a:t>
            </a:r>
            <a:r>
              <a:rPr lang="es-MX" dirty="0" err="1"/>
              <a:t>Git</a:t>
            </a:r>
            <a:r>
              <a:rPr lang="es-MX" dirty="0"/>
              <a:t> sea capaz de detectarlo.</a:t>
            </a:r>
          </a:p>
          <a:p>
            <a:endParaRPr lang="es-MX" dirty="0"/>
          </a:p>
          <a:p>
            <a:r>
              <a:rPr lang="es-MX" dirty="0"/>
              <a:t>El mecanismo que usa </a:t>
            </a:r>
            <a:r>
              <a:rPr lang="es-MX" dirty="0" err="1"/>
              <a:t>Git</a:t>
            </a:r>
            <a:r>
              <a:rPr lang="es-MX" dirty="0"/>
              <a:t> para generar esta suma de comprobación se conoce como hash SHA-1. Se trata de una cadena de 40 caracteres hexadecimales (0-9 y a-f), y se calcula con base en los contenidos del archivo o estructura del directorio en </a:t>
            </a:r>
            <a:r>
              <a:rPr lang="es-MX" dirty="0" err="1"/>
              <a:t>Git</a:t>
            </a:r>
            <a:r>
              <a:rPr lang="es-MX" dirty="0"/>
              <a:t>. Un hash SHA-1 se ve de la siguiente forma:</a:t>
            </a:r>
          </a:p>
          <a:p>
            <a:endParaRPr lang="es-MX" dirty="0"/>
          </a:p>
          <a:p>
            <a:r>
              <a:rPr lang="es-MX" dirty="0"/>
              <a:t>24b9da6552252987aa493b52f8696cd6d3b00373</a:t>
            </a:r>
          </a:p>
        </p:txBody>
      </p:sp>
    </p:spTree>
    <p:extLst>
      <p:ext uri="{BB962C8B-B14F-4D97-AF65-F5344CB8AC3E}">
        <p14:creationId xmlns:p14="http://schemas.microsoft.com/office/powerpoint/2010/main" val="20017783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Git</a:t>
            </a:r>
            <a:r>
              <a:rPr lang="es-MX" dirty="0"/>
              <a:t> generalmente solo añade información</a:t>
            </a:r>
          </a:p>
        </p:txBody>
      </p:sp>
      <p:sp>
        <p:nvSpPr>
          <p:cNvPr id="3" name="Marcador de contenido 2"/>
          <p:cNvSpPr>
            <a:spLocks noGrp="1"/>
          </p:cNvSpPr>
          <p:nvPr>
            <p:ph idx="1"/>
          </p:nvPr>
        </p:nvSpPr>
        <p:spPr/>
        <p:txBody>
          <a:bodyPr/>
          <a:lstStyle/>
          <a:p>
            <a:r>
              <a:rPr lang="es-MX" dirty="0"/>
              <a:t>Cuando realizas acciones en </a:t>
            </a:r>
            <a:r>
              <a:rPr lang="es-MX" dirty="0" err="1"/>
              <a:t>Git</a:t>
            </a:r>
            <a:r>
              <a:rPr lang="es-MX" dirty="0"/>
              <a:t>, casi todas ellas sólo añaden información a la base de datos de </a:t>
            </a:r>
            <a:r>
              <a:rPr lang="es-MX" dirty="0" err="1"/>
              <a:t>Git</a:t>
            </a:r>
            <a:r>
              <a:rPr lang="es-MX" dirty="0"/>
              <a:t>. Es muy difícil conseguir que el sistema haga algo que no se pueda enmendar, o que de algún modo borre información. Como en cualquier VCS, puedes perder o estropear cambios que no has confirmado todavía. Pero después de confirmar una copia instantánea en </a:t>
            </a:r>
            <a:r>
              <a:rPr lang="es-MX" dirty="0" err="1"/>
              <a:t>Git</a:t>
            </a:r>
            <a:r>
              <a:rPr lang="es-MX" dirty="0"/>
              <a:t> es muy difícil perderla, especialmente si envías tu base de datos a otro repositorio con regularidad.</a:t>
            </a:r>
          </a:p>
          <a:p>
            <a:endParaRPr lang="es-MX" dirty="0"/>
          </a:p>
          <a:p>
            <a:r>
              <a:rPr lang="es-MX" dirty="0"/>
              <a:t>Esto hace que usar </a:t>
            </a:r>
            <a:r>
              <a:rPr lang="es-MX" dirty="0" err="1"/>
              <a:t>Git</a:t>
            </a:r>
            <a:r>
              <a:rPr lang="es-MX" dirty="0"/>
              <a:t> sea un placer, porque sabemos que podemos experimentar sin peligro de estropear gravemente las cosas.</a:t>
            </a:r>
          </a:p>
        </p:txBody>
      </p:sp>
    </p:spTree>
    <p:extLst>
      <p:ext uri="{BB962C8B-B14F-4D97-AF65-F5344CB8AC3E}">
        <p14:creationId xmlns:p14="http://schemas.microsoft.com/office/powerpoint/2010/main" val="2251176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Los Tres Estados</a:t>
            </a:r>
          </a:p>
        </p:txBody>
      </p:sp>
      <p:sp>
        <p:nvSpPr>
          <p:cNvPr id="3" name="Marcador de contenido 2"/>
          <p:cNvSpPr>
            <a:spLocks noGrp="1"/>
          </p:cNvSpPr>
          <p:nvPr>
            <p:ph idx="1"/>
          </p:nvPr>
        </p:nvSpPr>
        <p:spPr/>
        <p:txBody>
          <a:bodyPr/>
          <a:lstStyle/>
          <a:p>
            <a:r>
              <a:rPr lang="es-MX" dirty="0" err="1"/>
              <a:t>Git</a:t>
            </a:r>
            <a:r>
              <a:rPr lang="es-MX" dirty="0"/>
              <a:t> tiene tres estados principales en los que se pueden encontrar </a:t>
            </a:r>
            <a:r>
              <a:rPr lang="es-MX" dirty="0" smtClean="0"/>
              <a:t>los </a:t>
            </a:r>
            <a:r>
              <a:rPr lang="es-MX" dirty="0"/>
              <a:t>archivos: confirmado (</a:t>
            </a:r>
            <a:r>
              <a:rPr lang="es-MX" dirty="0" err="1"/>
              <a:t>committed</a:t>
            </a:r>
            <a:r>
              <a:rPr lang="es-MX" dirty="0"/>
              <a:t>), modificado (</a:t>
            </a:r>
            <a:r>
              <a:rPr lang="es-MX" dirty="0" err="1"/>
              <a:t>modified</a:t>
            </a:r>
            <a:r>
              <a:rPr lang="es-MX" dirty="0" smtClean="0"/>
              <a:t>) </a:t>
            </a:r>
            <a:r>
              <a:rPr lang="es-MX" dirty="0"/>
              <a:t>y preparado (</a:t>
            </a:r>
            <a:r>
              <a:rPr lang="es-MX" dirty="0" err="1"/>
              <a:t>staged</a:t>
            </a:r>
            <a:r>
              <a:rPr lang="es-MX" dirty="0"/>
              <a:t>). Confirmado: significa que los datos están almacenados de manera segura en </a:t>
            </a:r>
            <a:r>
              <a:rPr lang="es-MX" dirty="0" smtClean="0"/>
              <a:t>la </a:t>
            </a:r>
            <a:r>
              <a:rPr lang="es-MX" dirty="0"/>
              <a:t>base de datos local. Modificado: significa que </a:t>
            </a:r>
            <a:r>
              <a:rPr lang="es-MX" dirty="0" smtClean="0"/>
              <a:t>se ha </a:t>
            </a:r>
            <a:r>
              <a:rPr lang="es-MX" dirty="0"/>
              <a:t>modificado el archivo pero todavía no </a:t>
            </a:r>
            <a:r>
              <a:rPr lang="es-MX" dirty="0" smtClean="0"/>
              <a:t>se ha </a:t>
            </a:r>
            <a:r>
              <a:rPr lang="es-MX" dirty="0"/>
              <a:t>confirmado a </a:t>
            </a:r>
            <a:r>
              <a:rPr lang="es-MX" dirty="0" smtClean="0"/>
              <a:t>la </a:t>
            </a:r>
            <a:r>
              <a:rPr lang="es-MX" dirty="0"/>
              <a:t>base de datos. Preparado: significa que </a:t>
            </a:r>
            <a:r>
              <a:rPr lang="es-MX" dirty="0" smtClean="0"/>
              <a:t>se ha </a:t>
            </a:r>
            <a:r>
              <a:rPr lang="es-MX" dirty="0"/>
              <a:t>marcado un archivo modificado en su versión actual para que vaya en </a:t>
            </a:r>
            <a:r>
              <a:rPr lang="es-MX" dirty="0" smtClean="0"/>
              <a:t>la </a:t>
            </a:r>
            <a:r>
              <a:rPr lang="es-MX" dirty="0"/>
              <a:t>próxima confirmación.</a:t>
            </a:r>
          </a:p>
          <a:p>
            <a:endParaRPr lang="es-MX" dirty="0"/>
          </a:p>
          <a:p>
            <a:r>
              <a:rPr lang="es-MX" dirty="0"/>
              <a:t>Esto nos lleva a las tres secciones principales de un proyecto de </a:t>
            </a:r>
            <a:r>
              <a:rPr lang="es-MX" dirty="0" err="1"/>
              <a:t>Git</a:t>
            </a:r>
            <a:r>
              <a:rPr lang="es-MX" dirty="0"/>
              <a:t>: El directorio de </a:t>
            </a:r>
            <a:r>
              <a:rPr lang="es-MX" dirty="0" err="1"/>
              <a:t>Git</a:t>
            </a:r>
            <a:r>
              <a:rPr lang="es-MX" dirty="0"/>
              <a:t> (</a:t>
            </a:r>
            <a:r>
              <a:rPr lang="es-MX" dirty="0" err="1"/>
              <a:t>Git</a:t>
            </a:r>
            <a:r>
              <a:rPr lang="es-MX" dirty="0"/>
              <a:t> </a:t>
            </a:r>
            <a:r>
              <a:rPr lang="es-MX" dirty="0" err="1"/>
              <a:t>directory</a:t>
            </a:r>
            <a:r>
              <a:rPr lang="es-MX" dirty="0"/>
              <a:t>), el directorio de trabajo (</a:t>
            </a:r>
            <a:r>
              <a:rPr lang="es-MX" dirty="0" err="1"/>
              <a:t>working</a:t>
            </a:r>
            <a:r>
              <a:rPr lang="es-MX" dirty="0"/>
              <a:t> </a:t>
            </a:r>
            <a:r>
              <a:rPr lang="es-MX" dirty="0" err="1"/>
              <a:t>directory</a:t>
            </a:r>
            <a:r>
              <a:rPr lang="es-MX" dirty="0"/>
              <a:t>), y el área de preparación (</a:t>
            </a:r>
            <a:r>
              <a:rPr lang="es-MX" dirty="0" err="1"/>
              <a:t>staging</a:t>
            </a:r>
            <a:r>
              <a:rPr lang="es-MX" dirty="0"/>
              <a:t> </a:t>
            </a:r>
            <a:r>
              <a:rPr lang="es-MX" dirty="0" err="1"/>
              <a:t>area</a:t>
            </a:r>
            <a:r>
              <a:rPr lang="es-MX" dirty="0"/>
              <a:t>).</a:t>
            </a:r>
          </a:p>
        </p:txBody>
      </p:sp>
    </p:spTree>
    <p:extLst>
      <p:ext uri="{BB962C8B-B14F-4D97-AF65-F5344CB8AC3E}">
        <p14:creationId xmlns:p14="http://schemas.microsoft.com/office/powerpoint/2010/main" val="1820703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Un control de versiones es un sistema que registra los cambios realizados en un archivo o conjunto de archivos a lo largo del tiempo, de modo que puedas recuperar versiones específicas más adelante. Aunque </a:t>
            </a:r>
            <a:r>
              <a:rPr lang="es-MX" dirty="0" smtClean="0"/>
              <a:t>se usen </a:t>
            </a:r>
            <a:r>
              <a:rPr lang="es-MX" dirty="0"/>
              <a:t>archivos de código fuente como aquellos cuya versión está siendo controlada, en realidad puedes hacer lo mismo con casi cualquier tipo de archivo que encuentres en una computadora</a:t>
            </a:r>
            <a:r>
              <a:rPr lang="es-MX" dirty="0" smtClean="0"/>
              <a:t>.</a:t>
            </a:r>
          </a:p>
          <a:p>
            <a:endParaRPr lang="es-MX" dirty="0"/>
          </a:p>
          <a:p>
            <a:endParaRPr lang="es-MX" dirty="0"/>
          </a:p>
        </p:txBody>
      </p:sp>
    </p:spTree>
    <p:extLst>
      <p:ext uri="{BB962C8B-B14F-4D97-AF65-F5344CB8AC3E}">
        <p14:creationId xmlns:p14="http://schemas.microsoft.com/office/powerpoint/2010/main" val="142888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El directorio de </a:t>
            </a:r>
            <a:r>
              <a:rPr lang="es-MX" dirty="0" err="1"/>
              <a:t>Git</a:t>
            </a:r>
            <a:r>
              <a:rPr lang="es-MX" dirty="0"/>
              <a:t> es donde se almacenan los metadatos y la base de datos de objetos para </a:t>
            </a:r>
            <a:r>
              <a:rPr lang="es-MX" dirty="0" smtClean="0"/>
              <a:t>el </a:t>
            </a:r>
            <a:r>
              <a:rPr lang="es-MX" dirty="0"/>
              <a:t>proyecto. Es la parte más importante de </a:t>
            </a:r>
            <a:r>
              <a:rPr lang="es-MX" dirty="0" err="1"/>
              <a:t>Git</a:t>
            </a:r>
            <a:r>
              <a:rPr lang="es-MX" dirty="0"/>
              <a:t>, y es lo que se copia cuando </a:t>
            </a:r>
            <a:r>
              <a:rPr lang="es-MX" dirty="0" smtClean="0"/>
              <a:t>se clona </a:t>
            </a:r>
            <a:r>
              <a:rPr lang="es-MX" dirty="0"/>
              <a:t>un repositorio desde otra computadora.</a:t>
            </a:r>
          </a:p>
          <a:p>
            <a:endParaRPr lang="es-MX" dirty="0"/>
          </a:p>
          <a:p>
            <a:r>
              <a:rPr lang="es-MX" dirty="0"/>
              <a:t>El directorio de trabajo es una copia de una versión del proyecto. Estos archivos se sacan de la base de datos comprimida en el directorio de </a:t>
            </a:r>
            <a:r>
              <a:rPr lang="es-MX" dirty="0" err="1"/>
              <a:t>Git</a:t>
            </a:r>
            <a:r>
              <a:rPr lang="es-MX" dirty="0"/>
              <a:t>, y se colocan en disco para que los puedas usar o modificar.</a:t>
            </a:r>
          </a:p>
        </p:txBody>
      </p:sp>
    </p:spTree>
    <p:extLst>
      <p:ext uri="{BB962C8B-B14F-4D97-AF65-F5344CB8AC3E}">
        <p14:creationId xmlns:p14="http://schemas.microsoft.com/office/powerpoint/2010/main" val="3041466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El área de preparación es un archivo, generalmente contenido en tu directorio de </a:t>
            </a:r>
            <a:r>
              <a:rPr lang="es-MX" dirty="0" err="1"/>
              <a:t>Git</a:t>
            </a:r>
            <a:r>
              <a:rPr lang="es-MX" dirty="0"/>
              <a:t>, que almacena información acerca de lo que va a ir en tu próxima confirmación. A veces se le denomina índice (“</a:t>
            </a:r>
            <a:r>
              <a:rPr lang="es-MX" dirty="0" err="1"/>
              <a:t>index</a:t>
            </a:r>
            <a:r>
              <a:rPr lang="es-MX" dirty="0"/>
              <a:t>”), pero se está convirtiendo en estándar el referirse a ella como el área de preparación.</a:t>
            </a:r>
          </a:p>
        </p:txBody>
      </p:sp>
    </p:spTree>
    <p:extLst>
      <p:ext uri="{BB962C8B-B14F-4D97-AF65-F5344CB8AC3E}">
        <p14:creationId xmlns:p14="http://schemas.microsoft.com/office/powerpoint/2010/main" val="7422682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El flujo de trabajo básico en </a:t>
            </a:r>
            <a:r>
              <a:rPr lang="es-MX" dirty="0" err="1"/>
              <a:t>Git</a:t>
            </a:r>
            <a:r>
              <a:rPr lang="es-MX" dirty="0"/>
              <a:t> es algo así</a:t>
            </a:r>
            <a:r>
              <a:rPr lang="es-MX" dirty="0" smtClean="0"/>
              <a:t>:</a:t>
            </a:r>
          </a:p>
          <a:p>
            <a:endParaRPr lang="es-MX" dirty="0"/>
          </a:p>
          <a:p>
            <a:r>
              <a:rPr lang="es-MX" dirty="0" smtClean="0"/>
              <a:t>Se modifica </a:t>
            </a:r>
            <a:r>
              <a:rPr lang="es-MX" dirty="0"/>
              <a:t>una serie de archivos en </a:t>
            </a:r>
            <a:r>
              <a:rPr lang="es-MX" dirty="0" smtClean="0"/>
              <a:t>el </a:t>
            </a:r>
            <a:r>
              <a:rPr lang="es-MX" dirty="0"/>
              <a:t>directorio de trabajo.</a:t>
            </a:r>
          </a:p>
          <a:p>
            <a:r>
              <a:rPr lang="es-MX" dirty="0" smtClean="0"/>
              <a:t>Se preparan </a:t>
            </a:r>
            <a:r>
              <a:rPr lang="es-MX" dirty="0"/>
              <a:t>los archivos, añadiéndolos </a:t>
            </a:r>
            <a:r>
              <a:rPr lang="es-MX" dirty="0" smtClean="0"/>
              <a:t>al </a:t>
            </a:r>
            <a:r>
              <a:rPr lang="es-MX" dirty="0"/>
              <a:t>área de preparación.</a:t>
            </a:r>
          </a:p>
          <a:p>
            <a:r>
              <a:rPr lang="es-MX" dirty="0" smtClean="0"/>
              <a:t>Se confirman </a:t>
            </a:r>
            <a:r>
              <a:rPr lang="es-MX" dirty="0"/>
              <a:t>los cambios, lo que toma los archivos tal y como están en el área de preparación y almacena esa copia instantánea de manera permanente en </a:t>
            </a:r>
            <a:r>
              <a:rPr lang="es-MX" dirty="0" smtClean="0"/>
              <a:t>el </a:t>
            </a:r>
            <a:r>
              <a:rPr lang="es-MX" dirty="0"/>
              <a:t>directorio de </a:t>
            </a:r>
            <a:r>
              <a:rPr lang="es-MX" dirty="0" err="1"/>
              <a:t>Git</a:t>
            </a:r>
            <a:r>
              <a:rPr lang="es-MX" dirty="0" smtClean="0"/>
              <a:t>.</a:t>
            </a:r>
          </a:p>
          <a:p>
            <a:endParaRPr lang="es-MX" dirty="0"/>
          </a:p>
          <a:p>
            <a:endParaRPr lang="es-MX" dirty="0"/>
          </a:p>
        </p:txBody>
      </p:sp>
    </p:spTree>
    <p:extLst>
      <p:ext uri="{BB962C8B-B14F-4D97-AF65-F5344CB8AC3E}">
        <p14:creationId xmlns:p14="http://schemas.microsoft.com/office/powerpoint/2010/main" val="2564324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orking directory, staging area, and Gi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030" y="487139"/>
            <a:ext cx="10611164" cy="584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99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Si una versión concreta de un archivo está en el directorio de </a:t>
            </a:r>
            <a:r>
              <a:rPr lang="es-MX" dirty="0" err="1"/>
              <a:t>Git</a:t>
            </a:r>
            <a:r>
              <a:rPr lang="es-MX" dirty="0"/>
              <a:t>, se considera confirmada (</a:t>
            </a:r>
            <a:r>
              <a:rPr lang="es-MX" dirty="0" err="1"/>
              <a:t>committed</a:t>
            </a:r>
            <a:r>
              <a:rPr lang="es-MX" dirty="0"/>
              <a:t>). Si ha sufrido cambios desde que se obtuvo del repositorio, pero ha sido añadida al área de preparación, está preparada (</a:t>
            </a:r>
            <a:r>
              <a:rPr lang="es-MX" dirty="0" err="1"/>
              <a:t>staged</a:t>
            </a:r>
            <a:r>
              <a:rPr lang="es-MX" dirty="0"/>
              <a:t>). Y si ha sufrido cambios desde que se obtuvo del repositorio, pero no se ha preparado, está modificada (</a:t>
            </a:r>
            <a:r>
              <a:rPr lang="es-MX" dirty="0" err="1"/>
              <a:t>modified</a:t>
            </a:r>
            <a:r>
              <a:rPr lang="es-MX" dirty="0"/>
              <a:t>).</a:t>
            </a:r>
          </a:p>
        </p:txBody>
      </p:sp>
    </p:spTree>
    <p:extLst>
      <p:ext uri="{BB962C8B-B14F-4D97-AF65-F5344CB8AC3E}">
        <p14:creationId xmlns:p14="http://schemas.microsoft.com/office/powerpoint/2010/main" val="24225725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La Línea de Comandos</a:t>
            </a:r>
            <a:br>
              <a:rPr lang="es-MX" b="1" dirty="0"/>
            </a:br>
            <a:endParaRPr lang="es-MX" dirty="0"/>
          </a:p>
        </p:txBody>
      </p:sp>
      <p:sp>
        <p:nvSpPr>
          <p:cNvPr id="3" name="Marcador de contenido 2"/>
          <p:cNvSpPr>
            <a:spLocks noGrp="1"/>
          </p:cNvSpPr>
          <p:nvPr>
            <p:ph idx="1"/>
          </p:nvPr>
        </p:nvSpPr>
        <p:spPr/>
        <p:txBody>
          <a:bodyPr/>
          <a:lstStyle/>
          <a:p>
            <a:r>
              <a:rPr lang="es-MX" dirty="0"/>
              <a:t>Existen muchas formas de usar </a:t>
            </a:r>
            <a:r>
              <a:rPr lang="es-MX" dirty="0" err="1"/>
              <a:t>Git</a:t>
            </a:r>
            <a:r>
              <a:rPr lang="es-MX" dirty="0"/>
              <a:t>. Por un lado tenemos las herramientas originales de línea de comandos, y por otro lado tenemos una gran variedad de interfaces de usuario con distintas capacidades. </a:t>
            </a:r>
            <a:r>
              <a:rPr lang="es-MX" dirty="0" smtClean="0"/>
              <a:t>La </a:t>
            </a:r>
            <a:r>
              <a:rPr lang="es-MX" dirty="0"/>
              <a:t>línea de comandos es el único lugar en donde </a:t>
            </a:r>
            <a:r>
              <a:rPr lang="es-MX" dirty="0" smtClean="0"/>
              <a:t>se pueden </a:t>
            </a:r>
            <a:r>
              <a:rPr lang="es-MX" dirty="0"/>
              <a:t>ejecutar todos los comandos de </a:t>
            </a:r>
            <a:r>
              <a:rPr lang="es-MX" dirty="0" err="1"/>
              <a:t>Git</a:t>
            </a:r>
            <a:r>
              <a:rPr lang="es-MX" dirty="0"/>
              <a:t> - la mayoría de interfaces gráficas de usuario solo implementan una parte de las características de </a:t>
            </a:r>
            <a:r>
              <a:rPr lang="es-MX" dirty="0" err="1"/>
              <a:t>Git</a:t>
            </a:r>
            <a:r>
              <a:rPr lang="es-MX" dirty="0"/>
              <a:t> por motivos de simplicidad. Si </a:t>
            </a:r>
            <a:r>
              <a:rPr lang="es-MX" dirty="0" smtClean="0"/>
              <a:t>se sabe </a:t>
            </a:r>
            <a:r>
              <a:rPr lang="es-MX" dirty="0"/>
              <a:t>cómo realizar algo desde la línea de comandos, </a:t>
            </a:r>
            <a:r>
              <a:rPr lang="es-MX" dirty="0" smtClean="0"/>
              <a:t>no es muy complicado realizar </a:t>
            </a:r>
            <a:r>
              <a:rPr lang="es-MX" dirty="0"/>
              <a:t>lo mismo desde una interfaz gráfica. Sin embargo, la relación opuesta no es necesariamente cierta. Así mismo, la decisión de qué cliente gráfico utilizar depende totalmente de </a:t>
            </a:r>
            <a:r>
              <a:rPr lang="es-MX" dirty="0" smtClean="0"/>
              <a:t>cada </a:t>
            </a:r>
            <a:r>
              <a:rPr lang="es-MX" dirty="0"/>
              <a:t>gusto, pero todos los usuarios tendrán las herramientas de línea de comandos instaladas y disponibles.</a:t>
            </a:r>
          </a:p>
        </p:txBody>
      </p:sp>
    </p:spTree>
    <p:extLst>
      <p:ext uri="{BB962C8B-B14F-4D97-AF65-F5344CB8AC3E}">
        <p14:creationId xmlns:p14="http://schemas.microsoft.com/office/powerpoint/2010/main" val="1190357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1133341"/>
            <a:ext cx="7766936" cy="2917495"/>
          </a:xfrm>
        </p:spPr>
        <p:txBody>
          <a:bodyPr/>
          <a:lstStyle/>
          <a:p>
            <a:r>
              <a:rPr lang="es-MX" dirty="0" smtClean="0"/>
              <a:t>CLASIFICACIÓN DE LOS SISTEMAS DE CONTROL DE VERSIONES</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2676550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Características</a:t>
            </a:r>
            <a:br>
              <a:rPr lang="es-MX" dirty="0"/>
            </a:br>
            <a:endParaRPr lang="es-MX" dirty="0"/>
          </a:p>
        </p:txBody>
      </p:sp>
      <p:sp>
        <p:nvSpPr>
          <p:cNvPr id="3" name="Marcador de contenido 2"/>
          <p:cNvSpPr>
            <a:spLocks noGrp="1"/>
          </p:cNvSpPr>
          <p:nvPr>
            <p:ph idx="1"/>
          </p:nvPr>
        </p:nvSpPr>
        <p:spPr/>
        <p:txBody>
          <a:bodyPr/>
          <a:lstStyle/>
          <a:p>
            <a:r>
              <a:rPr lang="es-MX" dirty="0"/>
              <a:t>Un sistema de control de versiones debe proporcionar:</a:t>
            </a:r>
          </a:p>
          <a:p>
            <a:endParaRPr lang="es-MX" dirty="0"/>
          </a:p>
          <a:p>
            <a:r>
              <a:rPr lang="es-MX" dirty="0"/>
              <a:t>Mecanismo de almacenamiento de los elementos que deba gestionar.</a:t>
            </a:r>
          </a:p>
          <a:p>
            <a:r>
              <a:rPr lang="es-MX" dirty="0"/>
              <a:t>Posibilidad de realizar cambios sobre los elementos almacenados.</a:t>
            </a:r>
          </a:p>
          <a:p>
            <a:r>
              <a:rPr lang="es-MX" dirty="0"/>
              <a:t>Registro histórico de las acciones realizadas con cada elemento o conjunto de elementos.</a:t>
            </a:r>
          </a:p>
        </p:txBody>
      </p:sp>
    </p:spTree>
    <p:extLst>
      <p:ext uri="{BB962C8B-B14F-4D97-AF65-F5344CB8AC3E}">
        <p14:creationId xmlns:p14="http://schemas.microsoft.com/office/powerpoint/2010/main" val="949143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Clasificación</a:t>
            </a:r>
          </a:p>
        </p:txBody>
      </p:sp>
      <p:sp>
        <p:nvSpPr>
          <p:cNvPr id="3" name="Marcador de contenido 2"/>
          <p:cNvSpPr>
            <a:spLocks noGrp="1"/>
          </p:cNvSpPr>
          <p:nvPr>
            <p:ph idx="1"/>
          </p:nvPr>
        </p:nvSpPr>
        <p:spPr/>
        <p:txBody>
          <a:bodyPr/>
          <a:lstStyle/>
          <a:p>
            <a:r>
              <a:rPr lang="es-MX" dirty="0" smtClean="0"/>
              <a:t>Los </a:t>
            </a:r>
            <a:r>
              <a:rPr lang="es-MX" dirty="0"/>
              <a:t>sistemas de control de versiones se pueden clasifica en 2 grandes grupos:</a:t>
            </a:r>
          </a:p>
          <a:p>
            <a:endParaRPr lang="es-MX" dirty="0"/>
          </a:p>
          <a:p>
            <a:r>
              <a:rPr lang="es-MX" dirty="0"/>
              <a:t>Centralizados</a:t>
            </a:r>
          </a:p>
          <a:p>
            <a:r>
              <a:rPr lang="es-MX" dirty="0"/>
              <a:t>En un sistema de control de versiones centralizado todos nuestros fuentes y sus versiones están almacenados en un único directorio (llamado repositorio de fuentes) de un ordenador (un servidor). Todos los desarrolladores que quieran trabajar con esos fuentes, deben pedirle al sistema de control de versiones una copia local para trabajar. En ella realizan todos sus cambios y cuando están listos y funcionando, le dicen al sistema de control de versiones que guarde los fuentes modificados como una nueva versión</a:t>
            </a:r>
            <a:r>
              <a:rPr lang="es-MX" dirty="0" smtClean="0"/>
              <a:t>. Algunos </a:t>
            </a:r>
            <a:r>
              <a:rPr lang="es-MX" dirty="0"/>
              <a:t>ejemplos son CVS y subversión.</a:t>
            </a:r>
          </a:p>
        </p:txBody>
      </p:sp>
    </p:spTree>
    <p:extLst>
      <p:ext uri="{BB962C8B-B14F-4D97-AF65-F5344CB8AC3E}">
        <p14:creationId xmlns:p14="http://schemas.microsoft.com/office/powerpoint/2010/main" val="9119490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Distribuidos</a:t>
            </a:r>
          </a:p>
          <a:p>
            <a:r>
              <a:rPr lang="es-MX" dirty="0"/>
              <a:t>En un sistema de control de versiones distribuido no hay un repositorio central. Todos los desarrolladores tienen su propia copia del repositorio, con todas las versiones y toda la historia. Por supuesto, según van desarrollando y haciendo cambios, sus fuentes y versiones van siendo distintas unas de otras. Sin embargo, los sistemas de control de versiones distribuidos permiten que en cualquier momento dos desarrolladores cualesquiera puedan "sincronizar" sus repositorios. Si uno de los desarrolladores ha tocado determinados fuentes y el otro no, los modificados se convierten en la versión más </a:t>
            </a:r>
            <a:r>
              <a:rPr lang="es-MX" dirty="0" err="1"/>
              <a:t>moderna.Ejemplos:Git</a:t>
            </a:r>
            <a:r>
              <a:rPr lang="es-MX" dirty="0"/>
              <a:t> y Mercurial.</a:t>
            </a:r>
          </a:p>
        </p:txBody>
      </p:sp>
    </p:spTree>
    <p:extLst>
      <p:ext uri="{BB962C8B-B14F-4D97-AF65-F5344CB8AC3E}">
        <p14:creationId xmlns:p14="http://schemas.microsoft.com/office/powerpoint/2010/main" val="561764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Si eres diseñador gráfico o de web y quieres mantener cada versión de una imagen o </a:t>
            </a:r>
            <a:r>
              <a:rPr lang="es-MX" dirty="0" smtClean="0"/>
              <a:t>diseño, </a:t>
            </a:r>
            <a:r>
              <a:rPr lang="es-MX" dirty="0"/>
              <a:t>usar un sistema de control de versiones (VCS por sus siglas en inglés) es una decisión muy acertada. Dicho sistema te permite regresar a versiones anteriores de tus archivos, regresar a una versión anterior del proyecto completo, comparar cambios a lo largo del tiempo, ver quién modificó por última vez algo que pueda estar causando problemas, ver quién introdujo un problema y cuándo, y mucho más. Usar un VCS también significa generalmente que si arruinas o pierdes archivos, será posible recuperarlos fácilmente. Adicionalmente, obtendrás todos estos beneficios a un costo muy bajo.</a:t>
            </a:r>
          </a:p>
        </p:txBody>
      </p:sp>
    </p:spTree>
    <p:extLst>
      <p:ext uri="{BB962C8B-B14F-4D97-AF65-F5344CB8AC3E}">
        <p14:creationId xmlns:p14="http://schemas.microsoft.com/office/powerpoint/2010/main" val="3148416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Control de versiones</a:t>
            </a:r>
          </a:p>
        </p:txBody>
      </p:sp>
      <p:sp>
        <p:nvSpPr>
          <p:cNvPr id="3" name="Marcador de contenido 2"/>
          <p:cNvSpPr>
            <a:spLocks noGrp="1"/>
          </p:cNvSpPr>
          <p:nvPr>
            <p:ph idx="1"/>
          </p:nvPr>
        </p:nvSpPr>
        <p:spPr/>
        <p:txBody>
          <a:bodyPr/>
          <a:lstStyle/>
          <a:p>
            <a:r>
              <a:rPr lang="es-MX" dirty="0"/>
              <a:t>Normalmente consiste en una copia maestra en un repositorio central, y un programa cliente con el que cada usuario sincroniza su copia local. Esto permite compartir los cambios sobre un mismo conjunto de ficheros. Además, el repositorio guarda registro de los cambios realizados por cada usuario, y permite volver a un estado anterior en caso de necesidad</a:t>
            </a:r>
            <a:r>
              <a:rPr lang="es-MX" dirty="0" smtClean="0"/>
              <a:t>.</a:t>
            </a:r>
            <a:endParaRPr lang="es-MX" dirty="0"/>
          </a:p>
        </p:txBody>
      </p:sp>
    </p:spTree>
    <p:extLst>
      <p:ext uri="{BB962C8B-B14F-4D97-AF65-F5344CB8AC3E}">
        <p14:creationId xmlns:p14="http://schemas.microsoft.com/office/powerpoint/2010/main" val="29097932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Ejemplos</a:t>
            </a:r>
            <a:br>
              <a:rPr lang="es-MX" dirty="0"/>
            </a:br>
            <a:endParaRPr lang="es-MX" dirty="0"/>
          </a:p>
        </p:txBody>
      </p:sp>
      <p:sp>
        <p:nvSpPr>
          <p:cNvPr id="3" name="Marcador de contenido 2"/>
          <p:cNvSpPr>
            <a:spLocks noGrp="1"/>
          </p:cNvSpPr>
          <p:nvPr>
            <p:ph idx="1"/>
          </p:nvPr>
        </p:nvSpPr>
        <p:spPr/>
        <p:txBody>
          <a:bodyPr/>
          <a:lstStyle/>
          <a:p>
            <a:r>
              <a:rPr lang="es-MX" dirty="0"/>
              <a:t>Guardar distintas copias de los ficheros nombrándolos adecuadamente.</a:t>
            </a:r>
          </a:p>
          <a:p>
            <a:r>
              <a:rPr lang="es-MX" dirty="0"/>
              <a:t>Hacer scripts para automatizar las copias.</a:t>
            </a:r>
          </a:p>
          <a:p>
            <a:r>
              <a:rPr lang="es-MX" dirty="0"/>
              <a:t>Usar un software específico para realizar el control de versiones.</a:t>
            </a:r>
          </a:p>
        </p:txBody>
      </p:sp>
    </p:spTree>
    <p:extLst>
      <p:ext uri="{BB962C8B-B14F-4D97-AF65-F5344CB8AC3E}">
        <p14:creationId xmlns:p14="http://schemas.microsoft.com/office/powerpoint/2010/main" val="26815794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Forma habitual de trabajo</a:t>
            </a:r>
          </a:p>
        </p:txBody>
      </p:sp>
      <p:sp>
        <p:nvSpPr>
          <p:cNvPr id="3" name="Marcador de contenido 2"/>
          <p:cNvSpPr>
            <a:spLocks noGrp="1"/>
          </p:cNvSpPr>
          <p:nvPr>
            <p:ph idx="1"/>
          </p:nvPr>
        </p:nvSpPr>
        <p:spPr/>
        <p:txBody>
          <a:bodyPr/>
          <a:lstStyle/>
          <a:p>
            <a:r>
              <a:rPr lang="es-MX" dirty="0"/>
              <a:t>Mantener una copia en local y </a:t>
            </a:r>
            <a:r>
              <a:rPr lang="es-MX" dirty="0" err="1"/>
              <a:t>modificarla.Después</a:t>
            </a:r>
            <a:r>
              <a:rPr lang="es-MX" dirty="0"/>
              <a:t> actualizarla en el repositorio. Esto nos brinda grandes </a:t>
            </a:r>
            <a:r>
              <a:rPr lang="es-MX" dirty="0" err="1"/>
              <a:t>ventajas,ya</a:t>
            </a:r>
            <a:r>
              <a:rPr lang="es-MX" dirty="0"/>
              <a:t> </a:t>
            </a:r>
            <a:r>
              <a:rPr lang="es-MX" dirty="0" err="1"/>
              <a:t>que,no</a:t>
            </a:r>
            <a:r>
              <a:rPr lang="es-MX" dirty="0"/>
              <a:t> necesita acceso continuo al repositorio y asegurarse de que lo actualizado esté bien.</a:t>
            </a:r>
          </a:p>
          <a:p>
            <a:r>
              <a:rPr lang="es-MX" dirty="0"/>
              <a:t>Con algunos sistemas de control de versiones es posible trabajar directamente contra el </a:t>
            </a:r>
            <a:r>
              <a:rPr lang="es-MX" dirty="0" err="1"/>
              <a:t>repositorio.Esto</a:t>
            </a:r>
            <a:r>
              <a:rPr lang="es-MX" dirty="0"/>
              <a:t> aunque tiene una ventaja muy grande es que nos facilita la </a:t>
            </a:r>
            <a:r>
              <a:rPr lang="es-MX" dirty="0" err="1"/>
              <a:t>transparerencia</a:t>
            </a:r>
            <a:r>
              <a:rPr lang="es-MX" dirty="0"/>
              <a:t> de las versiones también provoca como inconveniente el bloqueo de ficheros.</a:t>
            </a:r>
          </a:p>
        </p:txBody>
      </p:sp>
    </p:spTree>
    <p:extLst>
      <p:ext uri="{BB962C8B-B14F-4D97-AF65-F5344CB8AC3E}">
        <p14:creationId xmlns:p14="http://schemas.microsoft.com/office/powerpoint/2010/main" val="38193489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Funcionamiento</a:t>
            </a:r>
            <a:br>
              <a:rPr lang="es-MX" dirty="0"/>
            </a:br>
            <a:endParaRPr lang="es-MX" dirty="0"/>
          </a:p>
        </p:txBody>
      </p:sp>
      <p:sp>
        <p:nvSpPr>
          <p:cNvPr id="3" name="Marcador de contenido 2"/>
          <p:cNvSpPr>
            <a:spLocks noGrp="1"/>
          </p:cNvSpPr>
          <p:nvPr>
            <p:ph idx="1"/>
          </p:nvPr>
        </p:nvSpPr>
        <p:spPr/>
        <p:txBody>
          <a:bodyPr/>
          <a:lstStyle/>
          <a:p>
            <a:r>
              <a:rPr lang="es-MX" dirty="0"/>
              <a:t>Todos los sistemas de control de versiones se basan en disponer de un repositorio, que es el conjunto de información gestionada por el sistema. Este repositorio contiene el historial de versiones de todos los elementos gestionados.</a:t>
            </a:r>
          </a:p>
          <a:p>
            <a:endParaRPr lang="es-MX" dirty="0"/>
          </a:p>
          <a:p>
            <a:r>
              <a:rPr lang="es-MX" dirty="0"/>
              <a:t>Cada uno de los usuarios puede crearse una copia local duplicando el contenido del repositorio para permitir su uso. Es posible duplicar la última versión o cualquier versión almacenada en el historial. Este proceso se suele conocer como </a:t>
            </a:r>
            <a:r>
              <a:rPr lang="es-MX" dirty="0" err="1"/>
              <a:t>checkout</a:t>
            </a:r>
            <a:r>
              <a:rPr lang="es-MX" dirty="0"/>
              <a:t> o desproteger. Para modificar la copia local existen dos semánticas básicas:</a:t>
            </a:r>
          </a:p>
        </p:txBody>
      </p:sp>
    </p:spTree>
    <p:extLst>
      <p:ext uri="{BB962C8B-B14F-4D97-AF65-F5344CB8AC3E}">
        <p14:creationId xmlns:p14="http://schemas.microsoft.com/office/powerpoint/2010/main" val="11631485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lnSpcReduction="10000"/>
          </a:bodyPr>
          <a:lstStyle/>
          <a:p>
            <a:r>
              <a:rPr lang="es-MX" dirty="0"/>
              <a:t>Exclusivos</a:t>
            </a:r>
          </a:p>
          <a:p>
            <a:r>
              <a:rPr lang="es-MX" dirty="0"/>
              <a:t>Para poder realizar un cambio es necesario marcar en el repositorio el elemento que se desea modificar y el sistema se encargará de impedir que otro usuario pueda modificar dicho elemento.</a:t>
            </a:r>
          </a:p>
          <a:p>
            <a:endParaRPr lang="es-MX" dirty="0"/>
          </a:p>
          <a:p>
            <a:r>
              <a:rPr lang="es-MX" dirty="0"/>
              <a:t>Colaborativos</a:t>
            </a:r>
          </a:p>
          <a:p>
            <a:r>
              <a:rPr lang="es-MX" dirty="0"/>
              <a:t>En el que cada usuario se descarga la copia, la modifica, y el sistema automáticamente combina las diversas modificaciones. El principal problema es la posible aparición de conflictos que deban ser solucionados manualmente o las posibles inconsistencias que surjan al modificar el mismo fichero por varias personas no coordinadas. Además, esta semántica no es apropiada para ficheros binarios.</a:t>
            </a:r>
          </a:p>
        </p:txBody>
      </p:sp>
    </p:spTree>
    <p:extLst>
      <p:ext uri="{BB962C8B-B14F-4D97-AF65-F5344CB8AC3E}">
        <p14:creationId xmlns:p14="http://schemas.microsoft.com/office/powerpoint/2010/main" val="27702877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Procedimiento de uso habitual de un sistema de control de versiones</a:t>
            </a:r>
          </a:p>
        </p:txBody>
      </p:sp>
      <p:sp>
        <p:nvSpPr>
          <p:cNvPr id="3" name="Marcador de contenido 2"/>
          <p:cNvSpPr>
            <a:spLocks noGrp="1"/>
          </p:cNvSpPr>
          <p:nvPr>
            <p:ph idx="1"/>
          </p:nvPr>
        </p:nvSpPr>
        <p:spPr/>
        <p:txBody>
          <a:bodyPr/>
          <a:lstStyle/>
          <a:p>
            <a:pPr>
              <a:buFont typeface="+mj-lt"/>
              <a:buAutoNum type="arabicPeriod"/>
            </a:pPr>
            <a:r>
              <a:rPr lang="es-MX" dirty="0"/>
              <a:t>Descarga de ficheros inicial (</a:t>
            </a:r>
            <a:r>
              <a:rPr lang="es-MX" dirty="0" err="1"/>
              <a:t>Checkout</a:t>
            </a:r>
            <a:r>
              <a:rPr lang="es-MX" dirty="0"/>
              <a:t>)</a:t>
            </a:r>
          </a:p>
          <a:p>
            <a:pPr>
              <a:buFont typeface="+mj-lt"/>
              <a:buAutoNum type="arabicPeriod"/>
            </a:pPr>
            <a:r>
              <a:rPr lang="es-MX" dirty="0"/>
              <a:t>Ciclo de trabajo habitual:</a:t>
            </a:r>
          </a:p>
          <a:p>
            <a:pPr lvl="1"/>
            <a:r>
              <a:rPr lang="es-MX" dirty="0"/>
              <a:t>Modificación de los ficheros</a:t>
            </a:r>
          </a:p>
          <a:p>
            <a:pPr lvl="1"/>
            <a:r>
              <a:rPr lang="es-MX" dirty="0"/>
              <a:t>Actualización de ficheros en local (</a:t>
            </a:r>
            <a:r>
              <a:rPr lang="es-MX" dirty="0" err="1"/>
              <a:t>Update</a:t>
            </a:r>
            <a:r>
              <a:rPr lang="es-MX" dirty="0"/>
              <a:t>)</a:t>
            </a:r>
          </a:p>
          <a:p>
            <a:pPr lvl="1"/>
            <a:r>
              <a:rPr lang="es-MX" dirty="0"/>
              <a:t>Resolución de conflictos (si los hay)</a:t>
            </a:r>
          </a:p>
          <a:p>
            <a:pPr lvl="1"/>
            <a:r>
              <a:rPr lang="es-MX" dirty="0"/>
              <a:t>Actualización de ficheros en repositorio (</a:t>
            </a:r>
            <a:r>
              <a:rPr lang="es-MX" dirty="0" err="1"/>
              <a:t>Commit</a:t>
            </a:r>
            <a:r>
              <a:rPr lang="es-MX" dirty="0"/>
              <a:t>).</a:t>
            </a:r>
          </a:p>
        </p:txBody>
      </p:sp>
    </p:spTree>
    <p:extLst>
      <p:ext uri="{BB962C8B-B14F-4D97-AF65-F5344CB8AC3E}">
        <p14:creationId xmlns:p14="http://schemas.microsoft.com/office/powerpoint/2010/main" val="980980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Subversión como evolución de CVS</a:t>
            </a:r>
          </a:p>
        </p:txBody>
      </p:sp>
      <p:sp>
        <p:nvSpPr>
          <p:cNvPr id="3" name="Marcador de contenido 2"/>
          <p:cNvSpPr>
            <a:spLocks noGrp="1"/>
          </p:cNvSpPr>
          <p:nvPr>
            <p:ph idx="1"/>
          </p:nvPr>
        </p:nvSpPr>
        <p:spPr/>
        <p:txBody>
          <a:bodyPr/>
          <a:lstStyle/>
          <a:p>
            <a:r>
              <a:rPr lang="es-MX" dirty="0" err="1"/>
              <a:t>Renombar</a:t>
            </a:r>
            <a:r>
              <a:rPr lang="es-MX" dirty="0"/>
              <a:t>, copiar y mover ficheros y directorios sin perdida del histórico.</a:t>
            </a:r>
          </a:p>
          <a:p>
            <a:r>
              <a:rPr lang="es-MX" dirty="0" err="1"/>
              <a:t>Commits</a:t>
            </a:r>
            <a:r>
              <a:rPr lang="es-MX" dirty="0"/>
              <a:t> atómicos.</a:t>
            </a:r>
          </a:p>
          <a:p>
            <a:r>
              <a:rPr lang="es-MX" dirty="0"/>
              <a:t>Implementación de tres tipos de acceso:</a:t>
            </a:r>
          </a:p>
          <a:p>
            <a:r>
              <a:rPr lang="es-MX" dirty="0"/>
              <a:t>Stand-</a:t>
            </a:r>
            <a:r>
              <a:rPr lang="es-MX" dirty="0" err="1"/>
              <a:t>alone</a:t>
            </a:r>
            <a:endParaRPr lang="es-MX" dirty="0"/>
          </a:p>
          <a:p>
            <a:r>
              <a:rPr lang="es-MX" dirty="0"/>
              <a:t>Local</a:t>
            </a:r>
          </a:p>
          <a:p>
            <a:r>
              <a:rPr lang="es-MX" dirty="0"/>
              <a:t>Apache + </a:t>
            </a:r>
            <a:r>
              <a:rPr lang="es-MX" dirty="0" err="1"/>
              <a:t>webDAV</a:t>
            </a:r>
            <a:endParaRPr lang="es-MX" dirty="0"/>
          </a:p>
          <a:p>
            <a:r>
              <a:rPr lang="es-MX" dirty="0"/>
              <a:t>Mejorado el sistema de permisos.</a:t>
            </a:r>
          </a:p>
          <a:p>
            <a:r>
              <a:rPr lang="es-MX" dirty="0"/>
              <a:t>Reducción del riesgo de vulnerabilidades por sus distintos RA (</a:t>
            </a:r>
            <a:r>
              <a:rPr lang="es-MX" dirty="0" err="1"/>
              <a:t>repository</a:t>
            </a:r>
            <a:r>
              <a:rPr lang="es-MX" dirty="0"/>
              <a:t> </a:t>
            </a:r>
            <a:r>
              <a:rPr lang="es-MX" dirty="0" err="1"/>
              <a:t>access</a:t>
            </a:r>
            <a:r>
              <a:rPr lang="es-MX" dirty="0"/>
              <a:t>).</a:t>
            </a:r>
          </a:p>
          <a:p>
            <a:r>
              <a:rPr lang="es-MX" dirty="0"/>
              <a:t>Integración con Project Software Manager (Por ejemplo: trac).</a:t>
            </a:r>
          </a:p>
        </p:txBody>
      </p:sp>
    </p:spTree>
    <p:extLst>
      <p:ext uri="{BB962C8B-B14F-4D97-AF65-F5344CB8AC3E}">
        <p14:creationId xmlns:p14="http://schemas.microsoft.com/office/powerpoint/2010/main" val="33327000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Clientes e integración con </a:t>
            </a:r>
            <a:r>
              <a:rPr lang="es-MX" dirty="0" err="1"/>
              <a:t>IDEs</a:t>
            </a:r>
            <a:endParaRPr lang="es-MX" dirty="0"/>
          </a:p>
        </p:txBody>
      </p:sp>
      <p:sp>
        <p:nvSpPr>
          <p:cNvPr id="3" name="Marcador de contenido 2"/>
          <p:cNvSpPr>
            <a:spLocks noGrp="1"/>
          </p:cNvSpPr>
          <p:nvPr>
            <p:ph idx="1"/>
          </p:nvPr>
        </p:nvSpPr>
        <p:spPr/>
        <p:txBody>
          <a:bodyPr>
            <a:normAutofit/>
          </a:bodyPr>
          <a:lstStyle/>
          <a:p>
            <a:r>
              <a:rPr lang="es-MX" dirty="0"/>
              <a:t>1.Para </a:t>
            </a:r>
            <a:r>
              <a:rPr lang="es-MX" dirty="0" err="1"/>
              <a:t>Concurrent</a:t>
            </a:r>
            <a:r>
              <a:rPr lang="es-MX" dirty="0"/>
              <a:t> </a:t>
            </a:r>
            <a:r>
              <a:rPr lang="es-MX" dirty="0" err="1"/>
              <a:t>Version</a:t>
            </a:r>
            <a:r>
              <a:rPr lang="es-MX" dirty="0"/>
              <a:t> Control (CVS</a:t>
            </a:r>
            <a:r>
              <a:rPr lang="es-MX" dirty="0" smtClean="0"/>
              <a:t>):</a:t>
            </a:r>
            <a:endParaRPr lang="es-MX" dirty="0"/>
          </a:p>
          <a:p>
            <a:r>
              <a:rPr lang="es-MX" dirty="0" smtClean="0"/>
              <a:t>Eclipse.</a:t>
            </a:r>
            <a:endParaRPr lang="es-MX" dirty="0"/>
          </a:p>
          <a:p>
            <a:r>
              <a:rPr lang="es-MX" dirty="0" err="1" smtClean="0"/>
              <a:t>Kdevelop</a:t>
            </a:r>
            <a:r>
              <a:rPr lang="es-MX" dirty="0" smtClean="0"/>
              <a:t>.</a:t>
            </a:r>
            <a:endParaRPr lang="es-MX" dirty="0"/>
          </a:p>
          <a:p>
            <a:r>
              <a:rPr lang="es-MX" dirty="0" err="1"/>
              <a:t>TortoriseCVS</a:t>
            </a:r>
            <a:r>
              <a:rPr lang="es-MX" dirty="0" smtClean="0"/>
              <a:t>.</a:t>
            </a:r>
          </a:p>
          <a:p>
            <a:r>
              <a:rPr lang="es-MX" dirty="0" smtClean="0"/>
              <a:t>2.WinCVS</a:t>
            </a:r>
            <a:endParaRPr lang="es-MX" dirty="0"/>
          </a:p>
          <a:p>
            <a:r>
              <a:rPr lang="es-MX" dirty="0" err="1" smtClean="0"/>
              <a:t>Cervisia</a:t>
            </a:r>
            <a:r>
              <a:rPr lang="es-MX" dirty="0" smtClean="0"/>
              <a:t>.</a:t>
            </a:r>
            <a:endParaRPr lang="es-MX" dirty="0"/>
          </a:p>
          <a:p>
            <a:r>
              <a:rPr lang="es-MX" dirty="0"/>
              <a:t>Para Subversión</a:t>
            </a:r>
            <a:r>
              <a:rPr lang="es-MX" dirty="0" smtClean="0"/>
              <a:t>:</a:t>
            </a:r>
            <a:endParaRPr lang="es-MX" dirty="0"/>
          </a:p>
          <a:p>
            <a:r>
              <a:rPr lang="es-MX" dirty="0" err="1" smtClean="0"/>
              <a:t>TortoiseSVN</a:t>
            </a:r>
            <a:r>
              <a:rPr lang="es-MX" dirty="0" smtClean="0"/>
              <a:t>.</a:t>
            </a:r>
            <a:endParaRPr lang="es-MX" dirty="0"/>
          </a:p>
          <a:p>
            <a:r>
              <a:rPr lang="es-MX" dirty="0" err="1"/>
              <a:t>Plugin</a:t>
            </a:r>
            <a:r>
              <a:rPr lang="es-MX" dirty="0"/>
              <a:t> para Eclipse (</a:t>
            </a:r>
            <a:r>
              <a:rPr lang="es-MX" dirty="0" err="1"/>
              <a:t>subclipse</a:t>
            </a:r>
            <a:r>
              <a:rPr lang="es-MX" dirty="0" smtClean="0"/>
              <a:t>).</a:t>
            </a:r>
            <a:endParaRPr lang="es-MX" dirty="0"/>
          </a:p>
        </p:txBody>
      </p:sp>
    </p:spTree>
    <p:extLst>
      <p:ext uri="{BB962C8B-B14F-4D97-AF65-F5344CB8AC3E}">
        <p14:creationId xmlns:p14="http://schemas.microsoft.com/office/powerpoint/2010/main" val="30846609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Sistemas de Control de Versiones Libres</a:t>
            </a:r>
          </a:p>
        </p:txBody>
      </p:sp>
      <p:sp>
        <p:nvSpPr>
          <p:cNvPr id="3" name="Marcador de contenido 2"/>
          <p:cNvSpPr>
            <a:spLocks noGrp="1"/>
          </p:cNvSpPr>
          <p:nvPr>
            <p:ph idx="1"/>
          </p:nvPr>
        </p:nvSpPr>
        <p:spPr/>
        <p:txBody>
          <a:bodyPr/>
          <a:lstStyle/>
          <a:p>
            <a:r>
              <a:rPr lang="es-MX" dirty="0"/>
              <a:t>CVS</a:t>
            </a:r>
          </a:p>
          <a:p>
            <a:r>
              <a:rPr lang="es-MX" dirty="0" smtClean="0"/>
              <a:t>CVS ha </a:t>
            </a:r>
            <a:r>
              <a:rPr lang="es-MX" dirty="0"/>
              <a:t>estado durante mucho tiempo, y muchos desarrolladores están ya familiarizados con él. En su día fue revolucionario: fue el primer sistema de control de versiones de código abierto con acceso a redes de área amplia para desarrolladores (que yo sepa), y el primero que ofreció ""</a:t>
            </a:r>
            <a:r>
              <a:rPr lang="es-MX" dirty="0" err="1"/>
              <a:t>checkouts</a:t>
            </a:r>
            <a:r>
              <a:rPr lang="es-MX" dirty="0"/>
              <a:t>"" anónimos de sólo lectura, los que dieron a los desarrolladores una manera fácil de implicarse en los proyectos. CVS sólo versiona ficheros, no directorios; ofrece ramificaciones, etiquetado, y un buen rendimiento en la parte del cliente, pero no maneja muy bien ficheros grandes ni ficheros binarios. Tampoco soporta cambios atómicos.</a:t>
            </a:r>
          </a:p>
        </p:txBody>
      </p:sp>
    </p:spTree>
    <p:extLst>
      <p:ext uri="{BB962C8B-B14F-4D97-AF65-F5344CB8AC3E}">
        <p14:creationId xmlns:p14="http://schemas.microsoft.com/office/powerpoint/2010/main" val="38122897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Subversion</a:t>
            </a:r>
            <a:r>
              <a:rPr lang="es-MX" dirty="0"/>
              <a:t/>
            </a:r>
            <a:br>
              <a:rPr lang="es-MX" dirty="0"/>
            </a:br>
            <a:endParaRPr lang="es-MX" dirty="0"/>
          </a:p>
        </p:txBody>
      </p:sp>
      <p:sp>
        <p:nvSpPr>
          <p:cNvPr id="3" name="Marcador de contenido 2"/>
          <p:cNvSpPr>
            <a:spLocks noGrp="1"/>
          </p:cNvSpPr>
          <p:nvPr>
            <p:ph idx="1"/>
          </p:nvPr>
        </p:nvSpPr>
        <p:spPr/>
        <p:txBody>
          <a:bodyPr/>
          <a:lstStyle/>
          <a:p>
            <a:r>
              <a:rPr lang="es-MX" dirty="0" err="1" smtClean="0"/>
              <a:t>Subversion</a:t>
            </a:r>
            <a:r>
              <a:rPr lang="es-MX" dirty="0" smtClean="0"/>
              <a:t> </a:t>
            </a:r>
            <a:r>
              <a:rPr lang="es-MX" dirty="0"/>
              <a:t>fue escrito ante todo para reemplazar a CVS—es decir, para acceder al control de versiones aproximadamente de la misma manera que CVS lo hace, pero sin los problemas o falta de utilidades que más frecuentemente molestan a los usuarios de CVS. Uno de los objetivos de </a:t>
            </a:r>
            <a:r>
              <a:rPr lang="es-MX" dirty="0" err="1"/>
              <a:t>Subversion</a:t>
            </a:r>
            <a:r>
              <a:rPr lang="es-MX" dirty="0"/>
              <a:t> es encontrar la transición a </a:t>
            </a:r>
            <a:r>
              <a:rPr lang="es-MX" dirty="0" err="1"/>
              <a:t>Subversion</a:t>
            </a:r>
            <a:r>
              <a:rPr lang="es-MX" dirty="0"/>
              <a:t> relativamente suave para la gente que ya está acostumbrada a CVS. Aquí no hay sitio para entrar en detalles sobre las características de </a:t>
            </a:r>
            <a:r>
              <a:rPr lang="es-MX" dirty="0" err="1"/>
              <a:t>Subversion</a:t>
            </a:r>
            <a:r>
              <a:rPr lang="es-MX" dirty="0"/>
              <a:t>; acceda a su sitio web para más información.</a:t>
            </a:r>
          </a:p>
        </p:txBody>
      </p:sp>
    </p:spTree>
    <p:extLst>
      <p:ext uri="{BB962C8B-B14F-4D97-AF65-F5344CB8AC3E}">
        <p14:creationId xmlns:p14="http://schemas.microsoft.com/office/powerpoint/2010/main" val="84132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Sistemas de Control de Versiones Locales</a:t>
            </a:r>
          </a:p>
        </p:txBody>
      </p:sp>
      <p:sp>
        <p:nvSpPr>
          <p:cNvPr id="3" name="Marcador de contenido 2"/>
          <p:cNvSpPr>
            <a:spLocks noGrp="1"/>
          </p:cNvSpPr>
          <p:nvPr>
            <p:ph idx="1"/>
          </p:nvPr>
        </p:nvSpPr>
        <p:spPr/>
        <p:txBody>
          <a:bodyPr/>
          <a:lstStyle/>
          <a:p>
            <a:r>
              <a:rPr lang="es-MX" dirty="0"/>
              <a:t>Un método de control de versiones, usado por muchas personas, es copiar los archivos a otro directorio (quizás indicando la fecha y hora en que lo hicieron, si son ingeniosos). Este método es muy común porque es muy sencillo, pero también es tremendamente propenso a errores. Es fácil olvidar en qué directorio te encuentras y guardar accidentalmente en el archivo equivocado o sobrescribir archivos que no querías.</a:t>
            </a:r>
          </a:p>
          <a:p>
            <a:r>
              <a:rPr lang="es-MX" dirty="0"/>
              <a:t>Para afrontar este problema los programadores desarrollaron hace tiempo VCS locales que contenían una simple base de datos, en la que se llevaba el registro de todos los cambios realizados a los archivos.</a:t>
            </a:r>
          </a:p>
          <a:p>
            <a:endParaRPr lang="es-MX" dirty="0"/>
          </a:p>
        </p:txBody>
      </p:sp>
    </p:spTree>
    <p:extLst>
      <p:ext uri="{BB962C8B-B14F-4D97-AF65-F5344CB8AC3E}">
        <p14:creationId xmlns:p14="http://schemas.microsoft.com/office/powerpoint/2010/main" val="22735470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SVK</a:t>
            </a:r>
          </a:p>
        </p:txBody>
      </p:sp>
      <p:sp>
        <p:nvSpPr>
          <p:cNvPr id="3" name="Marcador de contenido 2"/>
          <p:cNvSpPr>
            <a:spLocks noGrp="1"/>
          </p:cNvSpPr>
          <p:nvPr>
            <p:ph idx="1"/>
          </p:nvPr>
        </p:nvSpPr>
        <p:spPr/>
        <p:txBody>
          <a:bodyPr/>
          <a:lstStyle/>
          <a:p>
            <a:r>
              <a:rPr lang="es-MX" dirty="0"/>
              <a:t>Aunque se ha construido sobre </a:t>
            </a:r>
            <a:r>
              <a:rPr lang="es-MX" dirty="0" err="1"/>
              <a:t>Subversion</a:t>
            </a:r>
            <a:r>
              <a:rPr lang="es-MX" dirty="0"/>
              <a:t>, probablemente </a:t>
            </a:r>
            <a:r>
              <a:rPr lang="es-MX" dirty="0" smtClean="0"/>
              <a:t>SVK </a:t>
            </a:r>
            <a:r>
              <a:rPr lang="es-MX" dirty="0"/>
              <a:t>se parece más a algunos de los anteriores sistemas descentralizados que a Subversión. SVK soporta desarrollo distribuido, cambios locales, mezcla sofisticada de cambios, y la habilidad de ""reflejar/clonar"" árboles desde sistemas de control de versiones que no son SVK. Vea su sitio web para más detalles.</a:t>
            </a:r>
          </a:p>
        </p:txBody>
      </p:sp>
    </p:spTree>
    <p:extLst>
      <p:ext uri="{BB962C8B-B14F-4D97-AF65-F5344CB8AC3E}">
        <p14:creationId xmlns:p14="http://schemas.microsoft.com/office/powerpoint/2010/main" val="8489093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Mercurial</a:t>
            </a:r>
          </a:p>
        </p:txBody>
      </p:sp>
      <p:sp>
        <p:nvSpPr>
          <p:cNvPr id="3" name="Marcador de contenido 2"/>
          <p:cNvSpPr>
            <a:spLocks noGrp="1"/>
          </p:cNvSpPr>
          <p:nvPr>
            <p:ph idx="1"/>
          </p:nvPr>
        </p:nvSpPr>
        <p:spPr/>
        <p:txBody>
          <a:bodyPr/>
          <a:lstStyle/>
          <a:p>
            <a:r>
              <a:rPr lang="es-MX" dirty="0" smtClean="0"/>
              <a:t>Mercurial </a:t>
            </a:r>
            <a:r>
              <a:rPr lang="es-MX" dirty="0"/>
              <a:t>es un sistemas de control de versiones distribuido que ofrece, entre otras cosas, "una completa </a:t>
            </a:r>
            <a:r>
              <a:rPr lang="es-MX" dirty="0" smtClean="0"/>
              <a:t>“indexación cruzada” de </a:t>
            </a:r>
            <a:r>
              <a:rPr lang="es-MX" dirty="0"/>
              <a:t>ficheros y </a:t>
            </a:r>
            <a:r>
              <a:rPr lang="es-MX" dirty="0" smtClean="0"/>
              <a:t>conjuntos </a:t>
            </a:r>
            <a:r>
              <a:rPr lang="es-MX" dirty="0"/>
              <a:t>de cambios; </a:t>
            </a:r>
            <a:r>
              <a:rPr lang="es-MX" dirty="0" smtClean="0"/>
              <a:t>unos protocolos </a:t>
            </a:r>
            <a:r>
              <a:rPr lang="es-MX" dirty="0"/>
              <a:t>de sincronización SSH y HTTP eficientes respecto al uso de CPU y ancho de banda; una fusión arbitraria entre ramas de desarrolladores; una interfaz web autónoma integrada; </a:t>
            </a:r>
            <a:r>
              <a:rPr lang="es-MX" dirty="0" smtClean="0"/>
              <a:t>portabilidad a </a:t>
            </a:r>
            <a:r>
              <a:rPr lang="es-MX" dirty="0"/>
              <a:t>UNIX, </a:t>
            </a:r>
            <a:r>
              <a:rPr lang="es-MX" dirty="0" err="1"/>
              <a:t>MacOS</a:t>
            </a:r>
            <a:r>
              <a:rPr lang="es-MX" dirty="0"/>
              <a:t> X, </a:t>
            </a:r>
            <a:r>
              <a:rPr lang="es-MX" dirty="0" smtClean="0"/>
              <a:t> Windows </a:t>
            </a:r>
            <a:r>
              <a:rPr lang="es-MX" dirty="0"/>
              <a:t>y </a:t>
            </a:r>
            <a:r>
              <a:rPr lang="es-MX" dirty="0" smtClean="0"/>
              <a:t>más.</a:t>
            </a:r>
            <a:endParaRPr lang="es-MX" dirty="0"/>
          </a:p>
        </p:txBody>
      </p:sp>
    </p:spTree>
    <p:extLst>
      <p:ext uri="{BB962C8B-B14F-4D97-AF65-F5344CB8AC3E}">
        <p14:creationId xmlns:p14="http://schemas.microsoft.com/office/powerpoint/2010/main" val="15451830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GIT</a:t>
            </a:r>
            <a:br>
              <a:rPr lang="es-MX" dirty="0"/>
            </a:br>
            <a:endParaRPr lang="es-MX" dirty="0"/>
          </a:p>
        </p:txBody>
      </p:sp>
      <p:sp>
        <p:nvSpPr>
          <p:cNvPr id="3" name="Marcador de contenido 2"/>
          <p:cNvSpPr>
            <a:spLocks noGrp="1"/>
          </p:cNvSpPr>
          <p:nvPr>
            <p:ph idx="1"/>
          </p:nvPr>
        </p:nvSpPr>
        <p:spPr/>
        <p:txBody>
          <a:bodyPr/>
          <a:lstStyle/>
          <a:p>
            <a:r>
              <a:rPr lang="es-MX" dirty="0" smtClean="0"/>
              <a:t>GIT </a:t>
            </a:r>
            <a:r>
              <a:rPr lang="es-MX" dirty="0"/>
              <a:t>es un proyecto empezado por </a:t>
            </a:r>
            <a:r>
              <a:rPr lang="es-MX" dirty="0" err="1"/>
              <a:t>Linus</a:t>
            </a:r>
            <a:r>
              <a:rPr lang="es-MX" dirty="0"/>
              <a:t> </a:t>
            </a:r>
            <a:r>
              <a:rPr lang="es-MX" dirty="0" err="1"/>
              <a:t>Torvalds</a:t>
            </a:r>
            <a:r>
              <a:rPr lang="es-MX" dirty="0"/>
              <a:t> para manejar el </a:t>
            </a:r>
            <a:r>
              <a:rPr lang="es-MX" dirty="0" smtClean="0"/>
              <a:t>árbol </a:t>
            </a:r>
            <a:r>
              <a:rPr lang="es-MX" dirty="0"/>
              <a:t>fuente del </a:t>
            </a:r>
            <a:r>
              <a:rPr lang="es-MX" dirty="0" smtClean="0"/>
              <a:t>“</a:t>
            </a:r>
            <a:r>
              <a:rPr lang="es-MX" dirty="0" err="1" smtClean="0"/>
              <a:t>kernel</a:t>
            </a:r>
            <a:r>
              <a:rPr lang="es-MX" dirty="0" smtClean="0"/>
              <a:t>” </a:t>
            </a:r>
            <a:r>
              <a:rPr lang="es-MX" dirty="0"/>
              <a:t>de Linux. Al principio GIT se enfocó bastante en las necesidades del desarrollo del </a:t>
            </a:r>
            <a:r>
              <a:rPr lang="es-MX" dirty="0" err="1" smtClean="0"/>
              <a:t>kernel</a:t>
            </a:r>
            <a:r>
              <a:rPr lang="es-MX" dirty="0" smtClean="0"/>
              <a:t>, </a:t>
            </a:r>
            <a:r>
              <a:rPr lang="es-MX" dirty="0"/>
              <a:t>pero se ha expandido más allá que eso y ahora es usado por otros proyectos aparte del </a:t>
            </a:r>
            <a:r>
              <a:rPr lang="es-MX" dirty="0" err="1" smtClean="0"/>
              <a:t>kernel</a:t>
            </a:r>
            <a:r>
              <a:rPr lang="es-MX" dirty="0" smtClean="0"/>
              <a:t> </a:t>
            </a:r>
            <a:r>
              <a:rPr lang="es-MX" dirty="0"/>
              <a:t>de Linux. Su página web dice que está </a:t>
            </a:r>
            <a:r>
              <a:rPr lang="es-MX" dirty="0" smtClean="0"/>
              <a:t>“diseñado </a:t>
            </a:r>
            <a:r>
              <a:rPr lang="es-MX" dirty="0"/>
              <a:t>para manejar proyectos muy grandes eficaz y </a:t>
            </a:r>
            <a:r>
              <a:rPr lang="es-MX" dirty="0" smtClean="0"/>
              <a:t>velozmente”; </a:t>
            </a:r>
            <a:r>
              <a:rPr lang="es-MX" dirty="0"/>
              <a:t>se usa sobre todo en varios proyectos de código abierto, entre los cuales el más notable es el </a:t>
            </a:r>
            <a:r>
              <a:rPr lang="es-MX" dirty="0" err="1" smtClean="0"/>
              <a:t>kernel</a:t>
            </a:r>
            <a:r>
              <a:rPr lang="es-MX" dirty="0" smtClean="0"/>
              <a:t> </a:t>
            </a:r>
            <a:r>
              <a:rPr lang="es-MX" dirty="0"/>
              <a:t>de Linux. GIT cae en la categoría de herramientas de administración de código abierto </a:t>
            </a:r>
            <a:r>
              <a:rPr lang="es-MX" dirty="0" smtClean="0"/>
              <a:t>distribuido, </a:t>
            </a:r>
            <a:r>
              <a:rPr lang="es-MX" dirty="0"/>
              <a:t>similar al, por ejemplo, GNU </a:t>
            </a:r>
            <a:r>
              <a:rPr lang="es-MX" dirty="0" err="1"/>
              <a:t>Arch</a:t>
            </a:r>
            <a:r>
              <a:rPr lang="es-MX" dirty="0"/>
              <a:t> o </a:t>
            </a:r>
            <a:r>
              <a:rPr lang="es-MX" dirty="0" err="1"/>
              <a:t>Monotone</a:t>
            </a:r>
            <a:r>
              <a:rPr lang="es-MX" dirty="0"/>
              <a:t> (o </a:t>
            </a:r>
            <a:r>
              <a:rPr lang="es-MX" dirty="0" err="1"/>
              <a:t>bitKeeper</a:t>
            </a:r>
            <a:r>
              <a:rPr lang="es-MX" dirty="0"/>
              <a:t> en el mundo comercial). Cada directorio de trabajo de GIT es un repositorio completo con plenas capacidades de gestión de revisiones, sin depender del acceso a la red o de un servidor central.</a:t>
            </a:r>
          </a:p>
        </p:txBody>
      </p:sp>
    </p:spTree>
    <p:extLst>
      <p:ext uri="{BB962C8B-B14F-4D97-AF65-F5344CB8AC3E}">
        <p14:creationId xmlns:p14="http://schemas.microsoft.com/office/powerpoint/2010/main" val="14408778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Bazaar</a:t>
            </a:r>
            <a:r>
              <a:rPr lang="es-MX" dirty="0"/>
              <a:t/>
            </a:r>
            <a:br>
              <a:rPr lang="es-MX" dirty="0"/>
            </a:br>
            <a:endParaRPr lang="es-MX" dirty="0"/>
          </a:p>
        </p:txBody>
      </p:sp>
      <p:sp>
        <p:nvSpPr>
          <p:cNvPr id="3" name="Marcador de contenido 2"/>
          <p:cNvSpPr>
            <a:spLocks noGrp="1"/>
          </p:cNvSpPr>
          <p:nvPr>
            <p:ph idx="1"/>
          </p:nvPr>
        </p:nvSpPr>
        <p:spPr/>
        <p:txBody>
          <a:bodyPr/>
          <a:lstStyle/>
          <a:p>
            <a:r>
              <a:rPr lang="es-MX" dirty="0" err="1" smtClean="0"/>
              <a:t>Bazaar</a:t>
            </a:r>
            <a:r>
              <a:rPr lang="es-MX" dirty="0" smtClean="0"/>
              <a:t> </a:t>
            </a:r>
            <a:r>
              <a:rPr lang="es-MX" dirty="0"/>
              <a:t>está todavía en desarrollo. Será una implementación del protocolo GNU </a:t>
            </a:r>
            <a:r>
              <a:rPr lang="es-MX" dirty="0" err="1"/>
              <a:t>Arch</a:t>
            </a:r>
            <a:r>
              <a:rPr lang="es-MX" dirty="0"/>
              <a:t>, mantendrá compatibilidad con el </a:t>
            </a:r>
            <a:r>
              <a:rPr lang="es-MX" dirty="0" smtClean="0"/>
              <a:t>protocolo </a:t>
            </a:r>
            <a:r>
              <a:rPr lang="es-MX" dirty="0"/>
              <a:t>GNU </a:t>
            </a:r>
            <a:r>
              <a:rPr lang="es-MX" dirty="0" err="1"/>
              <a:t>Arch</a:t>
            </a:r>
            <a:r>
              <a:rPr lang="es-MX" dirty="0"/>
              <a:t> a medida que evolucione, y trabajará con el proceso de la comunidad GNU </a:t>
            </a:r>
            <a:r>
              <a:rPr lang="es-MX" dirty="0" err="1"/>
              <a:t>Arch</a:t>
            </a:r>
            <a:r>
              <a:rPr lang="es-MX" dirty="0"/>
              <a:t> para cualquier cambio de protocolo que fuera requerido a favor del agrado del usuario.</a:t>
            </a:r>
          </a:p>
        </p:txBody>
      </p:sp>
    </p:spTree>
    <p:extLst>
      <p:ext uri="{BB962C8B-B14F-4D97-AF65-F5344CB8AC3E}">
        <p14:creationId xmlns:p14="http://schemas.microsoft.com/office/powerpoint/2010/main" val="4078373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cal version contro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527" y="219365"/>
            <a:ext cx="7620000" cy="650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85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Una de las herramientas de control de versiones más popular fue un sistema llamado RCS, que todavía podemos encontrar en muchas de las computadoras actuales. Incluso el famoso sistema operativo Mac OS X incluye el comando </a:t>
            </a:r>
            <a:r>
              <a:rPr lang="es-MX" dirty="0" err="1"/>
              <a:t>rcs</a:t>
            </a:r>
            <a:r>
              <a:rPr lang="es-MX" dirty="0"/>
              <a:t> cuando instalas las herramientas de desarrollo. Esta herramienta funciona guardando conjuntos de parches (es decir, las diferencias entre archivos) en un formato especial en disco, y es capaz de recrear cómo era un archivo en cualquier momento a partir de dichos parches</a:t>
            </a:r>
            <a:r>
              <a:rPr lang="es-MX" dirty="0" smtClean="0"/>
              <a:t>.</a:t>
            </a:r>
          </a:p>
          <a:p>
            <a:endParaRPr lang="es-MX" dirty="0"/>
          </a:p>
          <a:p>
            <a:r>
              <a:rPr lang="es-MX" dirty="0" smtClean="0"/>
              <a:t>Nota</a:t>
            </a:r>
            <a:r>
              <a:rPr lang="es-MX" dirty="0"/>
              <a:t>: RCS son las siglas de </a:t>
            </a:r>
            <a:r>
              <a:rPr lang="es-MX" dirty="0" err="1"/>
              <a:t>Rich</a:t>
            </a:r>
            <a:r>
              <a:rPr lang="es-MX" dirty="0"/>
              <a:t> </a:t>
            </a:r>
            <a:r>
              <a:rPr lang="es-MX" dirty="0" err="1"/>
              <a:t>Communication</a:t>
            </a:r>
            <a:r>
              <a:rPr lang="es-MX" dirty="0"/>
              <a:t> </a:t>
            </a:r>
            <a:r>
              <a:rPr lang="es-MX" dirty="0" err="1"/>
              <a:t>Services</a:t>
            </a:r>
            <a:r>
              <a:rPr lang="es-MX" dirty="0"/>
              <a:t> (servicios de comunicaciones enriquecidas o RCS, por sus siglas en inglés)</a:t>
            </a:r>
          </a:p>
        </p:txBody>
      </p:sp>
    </p:spTree>
    <p:extLst>
      <p:ext uri="{BB962C8B-B14F-4D97-AF65-F5344CB8AC3E}">
        <p14:creationId xmlns:p14="http://schemas.microsoft.com/office/powerpoint/2010/main" val="2882485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Sistemas de Control de Versiones Centralizados</a:t>
            </a:r>
          </a:p>
        </p:txBody>
      </p:sp>
      <p:sp>
        <p:nvSpPr>
          <p:cNvPr id="3" name="Marcador de contenido 2"/>
          <p:cNvSpPr>
            <a:spLocks noGrp="1"/>
          </p:cNvSpPr>
          <p:nvPr>
            <p:ph idx="1"/>
          </p:nvPr>
        </p:nvSpPr>
        <p:spPr/>
        <p:txBody>
          <a:bodyPr/>
          <a:lstStyle/>
          <a:p>
            <a:r>
              <a:rPr lang="es-MX" dirty="0"/>
              <a:t>El siguiente gran problema con el que se encuentran las personas es que necesitan colaborar con desarrolladores en otros sistemas. Los sistemas de Control de Versiones Centralizados (CVCS por sus siglas en inglés) fueron desarrollados para solucionar este problema. Estos sistemas, como CVS, </a:t>
            </a:r>
            <a:r>
              <a:rPr lang="es-MX" dirty="0" err="1"/>
              <a:t>Subversion</a:t>
            </a:r>
            <a:r>
              <a:rPr lang="es-MX" dirty="0"/>
              <a:t> y </a:t>
            </a:r>
            <a:r>
              <a:rPr lang="es-MX" dirty="0" err="1"/>
              <a:t>Perforce</a:t>
            </a:r>
            <a:r>
              <a:rPr lang="es-MX" dirty="0"/>
              <a:t>, tienen un único servidor que contiene todos los archivos versionados y varios clientes que descargan los archivos desde ese lugar central. Este ha sido el estándar para el control de versiones por muchos años.</a:t>
            </a:r>
          </a:p>
        </p:txBody>
      </p:sp>
    </p:spTree>
    <p:extLst>
      <p:ext uri="{BB962C8B-B14F-4D97-AF65-F5344CB8AC3E}">
        <p14:creationId xmlns:p14="http://schemas.microsoft.com/office/powerpoint/2010/main" val="3408098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3074" name="Picture 2" descr="Centralized version contro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072" y="493690"/>
            <a:ext cx="8783125" cy="610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237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252</TotalTime>
  <Words>4008</Words>
  <Application>Microsoft Office PowerPoint</Application>
  <PresentationFormat>Panorámica</PresentationFormat>
  <Paragraphs>140</Paragraphs>
  <Slides>53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53</vt:i4>
      </vt:variant>
    </vt:vector>
  </HeadingPairs>
  <TitlesOfParts>
    <vt:vector size="57" baseType="lpstr">
      <vt:lpstr>Arial</vt:lpstr>
      <vt:lpstr>Trebuchet MS</vt:lpstr>
      <vt:lpstr>Wingdings 3</vt:lpstr>
      <vt:lpstr>Faceta</vt:lpstr>
      <vt:lpstr>Sistema de Control de Versiones GitHub</vt:lpstr>
      <vt:lpstr>¿Qué es un control de versiones y porque utilizarlo?</vt:lpstr>
      <vt:lpstr>Presentación de PowerPoint</vt:lpstr>
      <vt:lpstr>Presentación de PowerPoint</vt:lpstr>
      <vt:lpstr>Sistemas de Control de Versiones Locales</vt:lpstr>
      <vt:lpstr>Presentación de PowerPoint</vt:lpstr>
      <vt:lpstr>Presentación de PowerPoint</vt:lpstr>
      <vt:lpstr>Sistemas de Control de Versiones Centralizados</vt:lpstr>
      <vt:lpstr>Presentación de PowerPoint</vt:lpstr>
      <vt:lpstr>Presentación de PowerPoint</vt:lpstr>
      <vt:lpstr>Sistemas de Control de Versiones Distribuidos</vt:lpstr>
      <vt:lpstr>Presentación de PowerPoint</vt:lpstr>
      <vt:lpstr>Presentación de PowerPoint</vt:lpstr>
      <vt:lpstr>Una breve historia de Git</vt:lpstr>
      <vt:lpstr>Presentación de PowerPoint</vt:lpstr>
      <vt:lpstr>Presentación de PowerPoint</vt:lpstr>
      <vt:lpstr>Presentación de PowerPoint</vt:lpstr>
      <vt:lpstr>Fundamentos de Git</vt:lpstr>
      <vt:lpstr>Copias instantáneas, no diferencias</vt:lpstr>
      <vt:lpstr>Almacenamiento de datos como cambios en una versión de la base de cada archivo</vt:lpstr>
      <vt:lpstr>Presentación de PowerPoint</vt:lpstr>
      <vt:lpstr>Presentación de PowerPoint</vt:lpstr>
      <vt:lpstr>Almacenamiento de datos como instantáneas del proyecto a través del tiempo</vt:lpstr>
      <vt:lpstr>Casi todas las operaciones son locales</vt:lpstr>
      <vt:lpstr>Presentación de PowerPoint</vt:lpstr>
      <vt:lpstr>Presentación de PowerPoint</vt:lpstr>
      <vt:lpstr>Git tiene integridad</vt:lpstr>
      <vt:lpstr>Git generalmente solo añade información</vt:lpstr>
      <vt:lpstr>Los Tres Estados</vt:lpstr>
      <vt:lpstr>Presentación de PowerPoint</vt:lpstr>
      <vt:lpstr>Presentación de PowerPoint</vt:lpstr>
      <vt:lpstr>Presentación de PowerPoint</vt:lpstr>
      <vt:lpstr>Presentación de PowerPoint</vt:lpstr>
      <vt:lpstr>Presentación de PowerPoint</vt:lpstr>
      <vt:lpstr>La Línea de Comandos </vt:lpstr>
      <vt:lpstr>CLASIFICACIÓN DE LOS SISTEMAS DE CONTROL DE VERSIONES</vt:lpstr>
      <vt:lpstr>Características </vt:lpstr>
      <vt:lpstr>Clasificación</vt:lpstr>
      <vt:lpstr>Presentación de PowerPoint</vt:lpstr>
      <vt:lpstr>Control de versiones</vt:lpstr>
      <vt:lpstr>Ejemplos </vt:lpstr>
      <vt:lpstr>Forma habitual de trabajo</vt:lpstr>
      <vt:lpstr>Funcionamiento </vt:lpstr>
      <vt:lpstr>Presentación de PowerPoint</vt:lpstr>
      <vt:lpstr>Procedimiento de uso habitual de un sistema de control de versiones</vt:lpstr>
      <vt:lpstr>Subversión como evolución de CVS</vt:lpstr>
      <vt:lpstr>Clientes e integración con IDEs</vt:lpstr>
      <vt:lpstr>Sistemas de Control de Versiones Libres</vt:lpstr>
      <vt:lpstr>Subversion </vt:lpstr>
      <vt:lpstr>SVK</vt:lpstr>
      <vt:lpstr>Mercurial</vt:lpstr>
      <vt:lpstr>GIT </vt:lpstr>
      <vt:lpstr>Bazaar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Versiones GitHub</dc:title>
  <dc:creator>CHRONO</dc:creator>
  <cp:lastModifiedBy>Cuenta Microsoft</cp:lastModifiedBy>
  <cp:revision>21</cp:revision>
  <dcterms:created xsi:type="dcterms:W3CDTF">2021-02-02T00:25:57Z</dcterms:created>
  <dcterms:modified xsi:type="dcterms:W3CDTF">2025-01-12T18:43:23Z</dcterms:modified>
</cp:coreProperties>
</file>