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4"/>
  </p:notesMasterIdLst>
  <p:sldIdLst>
    <p:sldId id="256" r:id="rId2"/>
    <p:sldId id="258" r:id="rId3"/>
    <p:sldId id="265" r:id="rId4"/>
    <p:sldId id="260" r:id="rId5"/>
    <p:sldId id="261" r:id="rId6"/>
    <p:sldId id="262" r:id="rId7"/>
    <p:sldId id="263" r:id="rId8"/>
    <p:sldId id="264" r:id="rId9"/>
    <p:sldId id="279" r:id="rId10"/>
    <p:sldId id="280" r:id="rId11"/>
    <p:sldId id="281" r:id="rId12"/>
    <p:sldId id="288" r:id="rId13"/>
    <p:sldId id="282" r:id="rId14"/>
    <p:sldId id="283" r:id="rId15"/>
    <p:sldId id="285" r:id="rId16"/>
    <p:sldId id="290" r:id="rId17"/>
    <p:sldId id="286" r:id="rId18"/>
    <p:sldId id="287" r:id="rId19"/>
    <p:sldId id="291" r:id="rId20"/>
    <p:sldId id="293" r:id="rId21"/>
    <p:sldId id="296" r:id="rId22"/>
    <p:sldId id="295" r:id="rId23"/>
    <p:sldId id="289" r:id="rId24"/>
    <p:sldId id="294" r:id="rId25"/>
    <p:sldId id="297" r:id="rId26"/>
    <p:sldId id="300" r:id="rId27"/>
    <p:sldId id="298" r:id="rId28"/>
    <p:sldId id="299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10" r:id="rId38"/>
    <p:sldId id="311" r:id="rId39"/>
    <p:sldId id="312" r:id="rId40"/>
    <p:sldId id="313" r:id="rId41"/>
    <p:sldId id="315" r:id="rId42"/>
    <p:sldId id="314" r:id="rId43"/>
    <p:sldId id="316" r:id="rId44"/>
    <p:sldId id="317" r:id="rId45"/>
    <p:sldId id="318" r:id="rId46"/>
    <p:sldId id="321" r:id="rId47"/>
    <p:sldId id="322" r:id="rId48"/>
    <p:sldId id="319" r:id="rId49"/>
    <p:sldId id="339" r:id="rId50"/>
    <p:sldId id="342" r:id="rId51"/>
    <p:sldId id="344" r:id="rId52"/>
    <p:sldId id="332" r:id="rId53"/>
    <p:sldId id="343" r:id="rId54"/>
    <p:sldId id="338" r:id="rId55"/>
    <p:sldId id="337" r:id="rId56"/>
    <p:sldId id="345" r:id="rId57"/>
    <p:sldId id="331" r:id="rId58"/>
    <p:sldId id="333" r:id="rId59"/>
    <p:sldId id="346" r:id="rId60"/>
    <p:sldId id="347" r:id="rId61"/>
    <p:sldId id="348" r:id="rId62"/>
    <p:sldId id="334" r:id="rId63"/>
    <p:sldId id="340" r:id="rId64"/>
    <p:sldId id="341" r:id="rId65"/>
    <p:sldId id="329" r:id="rId66"/>
    <p:sldId id="330" r:id="rId67"/>
    <p:sldId id="324" r:id="rId68"/>
    <p:sldId id="327" r:id="rId69"/>
    <p:sldId id="328" r:id="rId70"/>
    <p:sldId id="349" r:id="rId71"/>
    <p:sldId id="351" r:id="rId72"/>
    <p:sldId id="350" r:id="rId7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6085" autoAdjust="0"/>
  </p:normalViewPr>
  <p:slideViewPr>
    <p:cSldViewPr>
      <p:cViewPr varScale="1">
        <p:scale>
          <a:sx n="67" d="100"/>
          <a:sy n="67" d="100"/>
        </p:scale>
        <p:origin x="133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CF4F4-8736-4E27-B20B-8226901563D5}" type="datetimeFigureOut">
              <a:rPr lang="pt-BR" smtClean="0"/>
              <a:t>17/06/2018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7788-7A22-4326-A9FD-9F745E02B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28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72B71-9239-4FF2-93B6-E936C4224A30}" type="slidenum">
              <a:rPr lang="pt-BR" altLang="pt-BR"/>
              <a:pPr/>
              <a:t>4</a:t>
            </a:fld>
            <a:endParaRPr lang="pt-BR" altLang="pt-BR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4628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17C2B-1861-4617-A844-47D942329E4A}" type="slidenum">
              <a:rPr lang="pt-BR" altLang="pt-BR"/>
              <a:pPr/>
              <a:t>5</a:t>
            </a:fld>
            <a:endParaRPr lang="pt-BR" altLang="pt-BR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6505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134A8-C236-4683-B432-816D5233059D}" type="slidenum">
              <a:rPr lang="pt-BR" altLang="pt-BR"/>
              <a:pPr/>
              <a:t>6</a:t>
            </a:fld>
            <a:endParaRPr lang="pt-BR" altLang="pt-BR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1818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C602D-8EF1-4B32-B32D-9E9DFD094606}" type="slidenum">
              <a:rPr lang="pt-BR" altLang="pt-BR"/>
              <a:pPr/>
              <a:t>7</a:t>
            </a:fld>
            <a:endParaRPr lang="pt-BR" altLang="pt-BR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67819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B3EECB-0097-4A1A-9B93-871FB63AE8CF}" type="slidenum">
              <a:rPr lang="pt-BR" altLang="pt-BR"/>
              <a:pPr/>
              <a:t>8</a:t>
            </a:fld>
            <a:endParaRPr lang="pt-BR" altLang="pt-BR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1968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F7C25B9-F05D-47D6-865E-876DD72ECA49}" type="datetimeFigureOut">
              <a:rPr lang="pt-BR" smtClean="0"/>
              <a:t>17/06/2018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4E76C21-CCF0-4CB4-9166-3239209C8174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25B9-F05D-47D6-865E-876DD72ECA49}" type="datetimeFigureOut">
              <a:rPr lang="pt-BR" smtClean="0"/>
              <a:t>17/06/2018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6C21-CCF0-4CB4-9166-3239209C817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25B9-F05D-47D6-865E-876DD72ECA49}" type="datetimeFigureOut">
              <a:rPr lang="pt-BR" smtClean="0"/>
              <a:t>17/06/2018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6C21-CCF0-4CB4-9166-3239209C817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/>
              <a:t>Nilson de Souza Rego Jr.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466BA83-E11D-4E77-8449-7A40D4174FE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5941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25B9-F05D-47D6-865E-876DD72ECA49}" type="datetimeFigureOut">
              <a:rPr lang="pt-BR" smtClean="0"/>
              <a:t>17/06/2018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6C21-CCF0-4CB4-9166-3239209C817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F7C25B9-F05D-47D6-865E-876DD72ECA49}" type="datetimeFigureOut">
              <a:rPr lang="pt-BR" smtClean="0"/>
              <a:t>17/06/2018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4E76C21-CCF0-4CB4-9166-3239209C817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25B9-F05D-47D6-865E-876DD72ECA49}" type="datetimeFigureOut">
              <a:rPr lang="pt-BR" smtClean="0"/>
              <a:t>17/06/2018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6C21-CCF0-4CB4-9166-3239209C817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25B9-F05D-47D6-865E-876DD72ECA49}" type="datetimeFigureOut">
              <a:rPr lang="pt-BR" smtClean="0"/>
              <a:t>17/06/2018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6C21-CCF0-4CB4-9166-3239209C817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25B9-F05D-47D6-865E-876DD72ECA49}" type="datetimeFigureOut">
              <a:rPr lang="pt-BR" smtClean="0"/>
              <a:t>17/06/2018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6C21-CCF0-4CB4-9166-3239209C8174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25B9-F05D-47D6-865E-876DD72ECA49}" type="datetimeFigureOut">
              <a:rPr lang="pt-BR" smtClean="0"/>
              <a:t>17/06/2018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6C21-CCF0-4CB4-9166-3239209C8174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25B9-F05D-47D6-865E-876DD72ECA49}" type="datetimeFigureOut">
              <a:rPr lang="pt-BR" smtClean="0"/>
              <a:t>17/06/2018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6C21-CCF0-4CB4-9166-3239209C817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25B9-F05D-47D6-865E-876DD72ECA49}" type="datetimeFigureOut">
              <a:rPr lang="pt-BR" smtClean="0"/>
              <a:t>17/06/2018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6C21-CCF0-4CB4-9166-3239209C817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7C25B9-F05D-47D6-865E-876DD72ECA49}" type="datetimeFigureOut">
              <a:rPr lang="pt-BR" smtClean="0"/>
              <a:t>17/06/2018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4E76C21-CCF0-4CB4-9166-3239209C8174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devmedia.com.br/curso/curso-basico-de-jdbc/37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JDBC%20-%20configurando%20o%20bd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xercicio%201.tx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resulsetexemp1.j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RESULTSET.tx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REVISAOAULA1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file:///F:\PERSISTENCIA\AULA\da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CRUD%20JAVA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3.bp.blogspot.com/-v5On0ev3JEk/VZKcFjYy7sI/AAAAAAAALZI/q78KRkSZXJ4/s1600/jpa_provider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../JPA/propriedaddeHibernate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JPA1%20ECLIPSELINK.pdf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../JPA/propriedaddeHibernate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Java%20Persistence%20API%20e%20Hibernate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ultima%20aula/swing%20jpa.docx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Persistência Java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1" dirty="0" smtClean="0"/>
              <a:t>Prof.ª Flavia Garcia</a:t>
            </a:r>
          </a:p>
          <a:p>
            <a:r>
              <a:rPr lang="pt-BR" b="1" dirty="0" smtClean="0"/>
              <a:t>SENAC RIO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0464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7544" y="1556792"/>
            <a:ext cx="82809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600" b="1" dirty="0"/>
          </a:p>
          <a:p>
            <a:r>
              <a:rPr lang="pt-BR" sz="2600" b="1" dirty="0"/>
              <a:t>O que é um </a:t>
            </a:r>
            <a:r>
              <a:rPr lang="pt-BR" sz="2600" b="1" dirty="0" smtClean="0"/>
              <a:t>Driver</a:t>
            </a:r>
          </a:p>
          <a:p>
            <a:endParaRPr lang="pt-BR" sz="2600" dirty="0"/>
          </a:p>
          <a:p>
            <a:r>
              <a:rPr lang="pt-BR" sz="2600" dirty="0"/>
              <a:t>Além de atuar como uma interface entre os </a:t>
            </a:r>
            <a:r>
              <a:rPr lang="pt-BR" sz="2600" dirty="0" err="1"/>
              <a:t>SGBDs</a:t>
            </a:r>
            <a:r>
              <a:rPr lang="pt-BR" sz="2600" dirty="0"/>
              <a:t> e as aplicações, também pode ser considerado como um tradutor que ajuda na definição das mensagens binárias trocadas com um protocolo de um SGBD.</a:t>
            </a:r>
          </a:p>
          <a:p>
            <a:endParaRPr lang="pt-BR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/>
              <a:t>JDBC</a:t>
            </a:r>
            <a:br>
              <a:rPr lang="pt-BR" dirty="0"/>
            </a:br>
            <a:endParaRPr lang="pt-BR" dirty="0"/>
          </a:p>
        </p:txBody>
      </p:sp>
      <p:pic>
        <p:nvPicPr>
          <p:cNvPr id="5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188640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42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1166843"/>
            <a:ext cx="79928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b="1" dirty="0">
              <a:solidFill>
                <a:srgbClr val="00545E"/>
              </a:solidFill>
              <a:latin typeface="Roboto"/>
            </a:endParaRPr>
          </a:p>
          <a:p>
            <a:pPr algn="just"/>
            <a:r>
              <a:rPr lang="pt-BR" sz="2600" dirty="0"/>
              <a:t>Cada driver que se deseja a usar precisa ser registrado nessa classe, pois oferece métodos estáticos para gerenciar um driver JDBC.</a:t>
            </a:r>
          </a:p>
          <a:p>
            <a:pPr algn="just"/>
            <a:r>
              <a:rPr lang="pt-BR" sz="2600" dirty="0"/>
              <a:t>Para a aplicação reconhecer a comunicação com o banco de dados escolhido, é preciso obter um arquivo com a extensão .</a:t>
            </a:r>
            <a:r>
              <a:rPr lang="pt-BR" sz="2600" dirty="0" err="1"/>
              <a:t>jar</a:t>
            </a:r>
            <a:r>
              <a:rPr lang="pt-BR" sz="2600" dirty="0"/>
              <a:t> que geralmente se consegue através dos sites das empresas que distribuem o SGBD. Esse arquivo tem o objetivo ajudar no carregamento do driver JDBC. Na prática de um desenvolvimento voltado a web, é criada a pasta “</a:t>
            </a:r>
            <a:r>
              <a:rPr lang="pt-BR" sz="2600" dirty="0" err="1"/>
              <a:t>lib</a:t>
            </a:r>
            <a:r>
              <a:rPr lang="pt-BR" sz="2600" dirty="0"/>
              <a:t>” da pasta “WEB-INF” e inserido esse arquivo.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00545E"/>
                </a:solidFill>
                <a:latin typeface="Roboto"/>
              </a:rPr>
              <a:t/>
            </a:r>
            <a:br>
              <a:rPr lang="pt-BR" b="1" dirty="0">
                <a:solidFill>
                  <a:srgbClr val="00545E"/>
                </a:solidFill>
                <a:latin typeface="Roboto"/>
              </a:rPr>
            </a:br>
            <a:r>
              <a:rPr lang="pt-BR" dirty="0"/>
              <a:t>JDBC </a:t>
            </a:r>
            <a:r>
              <a:rPr lang="pt-BR" b="1" dirty="0" smtClean="0">
                <a:solidFill>
                  <a:srgbClr val="00545E"/>
                </a:solidFill>
                <a:latin typeface="Roboto"/>
              </a:rPr>
              <a:t>- </a:t>
            </a:r>
            <a:r>
              <a:rPr lang="pt-BR" dirty="0" smtClean="0"/>
              <a:t>Classe </a:t>
            </a:r>
            <a:r>
              <a:rPr lang="pt-BR" dirty="0" err="1" smtClean="0"/>
              <a:t>DriverManager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84368" y="23843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16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32656"/>
            <a:ext cx="813690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Sobre a classe, é o seguinte: </a:t>
            </a:r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smtClean="0"/>
              <a:t>A </a:t>
            </a:r>
            <a:r>
              <a:rPr lang="pt-BR" sz="2800" dirty="0"/>
              <a:t>classe é um </a:t>
            </a:r>
            <a:r>
              <a:rPr lang="pt-BR" sz="2800" dirty="0" err="1"/>
              <a:t>Singleton</a:t>
            </a:r>
            <a:r>
              <a:rPr lang="pt-BR" sz="2800" dirty="0"/>
              <a:t>, o que significa que teremos apenas uma instância única da mesma em toda a aplicação. Portanto, o método "</a:t>
            </a:r>
            <a:r>
              <a:rPr lang="pt-BR" sz="2800" dirty="0" err="1"/>
              <a:t>getInstance</a:t>
            </a:r>
            <a:r>
              <a:rPr lang="pt-BR" sz="2800" dirty="0"/>
              <a:t>()" serve para criar uma nova instância dessa classe e retornar essa instância. </a:t>
            </a:r>
            <a:endParaRPr lang="pt-BR" sz="2800" dirty="0" smtClean="0"/>
          </a:p>
          <a:p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 err="1"/>
              <a:t>Obs</a:t>
            </a:r>
            <a:r>
              <a:rPr lang="pt-BR" sz="2800" dirty="0"/>
              <a:t>: Instância = novo objeto </a:t>
            </a:r>
            <a:br>
              <a:rPr lang="pt-BR" sz="2800" dirty="0"/>
            </a:br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>Já o método </a:t>
            </a:r>
            <a:r>
              <a:rPr lang="pt-BR" sz="2800" dirty="0" err="1"/>
              <a:t>getConnection</a:t>
            </a:r>
            <a:r>
              <a:rPr lang="pt-BR" sz="2800" dirty="0"/>
              <a:t>() serve para criar um novo objeto Connection do JDBC e retorná-lo. Por isso a necessidade de chamar sempre os dois</a:t>
            </a:r>
          </a:p>
        </p:txBody>
      </p:sp>
      <p:pic>
        <p:nvPicPr>
          <p:cNvPr id="5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188640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4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263719"/>
            <a:ext cx="8496944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 interface Connection</a:t>
            </a:r>
          </a:p>
          <a:p>
            <a:r>
              <a:rPr lang="pt-BR" sz="2000" dirty="0"/>
              <a:t>Representa uma conexão ao banco de dados. Nessa interface são apresentados os métodos mais utilizados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b="1" dirty="0"/>
              <a:t>Método close</a:t>
            </a:r>
          </a:p>
          <a:p>
            <a:r>
              <a:rPr lang="pt-BR" sz="2000" dirty="0"/>
              <a:t>Geralmente é inserido dentro do bloco </a:t>
            </a:r>
            <a:r>
              <a:rPr lang="pt-BR" sz="2000" dirty="0" err="1"/>
              <a:t>finally</a:t>
            </a:r>
            <a:r>
              <a:rPr lang="pt-BR" sz="2000" dirty="0"/>
              <a:t> para realizar sempre a sua execução, pois esse método serve para fechar e liberar imediatamente um objeto Connection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b="1" dirty="0"/>
              <a:t>Método </a:t>
            </a:r>
            <a:r>
              <a:rPr lang="pt-BR" sz="2000" b="1" dirty="0" err="1"/>
              <a:t>isClosed</a:t>
            </a:r>
            <a:endParaRPr lang="pt-BR" sz="2000" b="1" dirty="0"/>
          </a:p>
          <a:p>
            <a:r>
              <a:rPr lang="pt-BR" sz="2000" dirty="0"/>
              <a:t>Serve para verificar se o objeto Connection está fechado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b="1" dirty="0"/>
              <a:t>Método </a:t>
            </a:r>
            <a:r>
              <a:rPr lang="pt-BR" sz="2000" b="1" dirty="0" err="1"/>
              <a:t>createStatement</a:t>
            </a:r>
            <a:endParaRPr lang="pt-BR" sz="2000" b="1" dirty="0"/>
          </a:p>
          <a:p>
            <a:r>
              <a:rPr lang="pt-BR" sz="2000" dirty="0"/>
              <a:t>É usado para criar um objeto </a:t>
            </a:r>
            <a:r>
              <a:rPr lang="pt-BR" sz="2000" b="1" dirty="0" err="1"/>
              <a:t>Statement</a:t>
            </a:r>
            <a:r>
              <a:rPr lang="pt-BR" sz="2000" b="1" dirty="0"/>
              <a:t> </a:t>
            </a:r>
            <a:r>
              <a:rPr lang="pt-BR" sz="2000" dirty="0"/>
              <a:t>que executa instruções SQL ao banco de dados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b="1" dirty="0"/>
              <a:t>Método </a:t>
            </a:r>
            <a:r>
              <a:rPr lang="pt-BR" sz="2000" b="1" dirty="0" err="1"/>
              <a:t>prepareStatement</a:t>
            </a:r>
            <a:endParaRPr lang="pt-BR" sz="2000" b="1" dirty="0"/>
          </a:p>
          <a:p>
            <a:r>
              <a:rPr lang="pt-BR" sz="2000" dirty="0"/>
              <a:t>É usado para criar um objeto que representa a instrução SQL que será executada, sendo que é invocado através do objeto </a:t>
            </a:r>
            <a:r>
              <a:rPr lang="pt-BR" sz="2000" dirty="0" err="1"/>
              <a:t>Connetion</a:t>
            </a:r>
            <a:r>
              <a:rPr lang="pt-BR" sz="2000" dirty="0"/>
              <a:t>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261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0"/>
            <a:ext cx="8496944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/>
              <a:t>setAutoCommit</a:t>
            </a:r>
            <a:endParaRPr lang="pt-BR" sz="2000" b="1" dirty="0"/>
          </a:p>
          <a:p>
            <a:r>
              <a:rPr lang="pt-BR" sz="2000" dirty="0"/>
              <a:t>Esse método aceita como parâmetro um valor booleano (</a:t>
            </a:r>
            <a:r>
              <a:rPr lang="pt-BR" sz="2000" dirty="0" err="1"/>
              <a:t>true</a:t>
            </a:r>
            <a:r>
              <a:rPr lang="pt-BR" sz="2000" dirty="0"/>
              <a:t> ou false), no qual consegue definir se todas as instruções executadas serão gravadas (</a:t>
            </a:r>
            <a:r>
              <a:rPr lang="pt-BR" sz="2000" dirty="0" err="1"/>
              <a:t>comitadas</a:t>
            </a:r>
            <a:r>
              <a:rPr lang="pt-BR" sz="2000" dirty="0"/>
              <a:t>). Por padrão, quando finalizada uma instrução de INSERT, UPDATE ou DELETE a operação de gravação (</a:t>
            </a:r>
            <a:r>
              <a:rPr lang="pt-BR" sz="2000" dirty="0" err="1"/>
              <a:t>commit</a:t>
            </a:r>
            <a:r>
              <a:rPr lang="pt-BR" sz="2000" dirty="0"/>
              <a:t>) é executada automaticamente sem a necessidade de invocar o método </a:t>
            </a:r>
            <a:r>
              <a:rPr lang="pt-BR" sz="2000" dirty="0" err="1"/>
              <a:t>setAutoCommit</a:t>
            </a:r>
            <a:r>
              <a:rPr lang="pt-BR" sz="2000" dirty="0"/>
              <a:t>. Agora, para instruções de SELECT, a gravação dos dados ocorre quando o conjunto de dados associados é fechado, ou seja, quando invocado o método close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b="1" dirty="0" err="1"/>
              <a:t>rollback</a:t>
            </a:r>
            <a:endParaRPr lang="pt-BR" sz="2000" b="1" dirty="0"/>
          </a:p>
          <a:p>
            <a:r>
              <a:rPr lang="pt-BR" sz="2000" dirty="0"/>
              <a:t>Usado para retornar uma transação, sendo muito usado dentro de blocos catch em caso de alguma operação gerar erro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b="1" dirty="0"/>
              <a:t>A interface </a:t>
            </a:r>
            <a:r>
              <a:rPr lang="pt-BR" sz="2000" b="1" dirty="0" err="1"/>
              <a:t>Statement</a:t>
            </a:r>
            <a:endParaRPr lang="pt-BR" sz="2000" b="1" dirty="0"/>
          </a:p>
          <a:p>
            <a:r>
              <a:rPr lang="pt-BR" sz="2000" dirty="0"/>
              <a:t>Nesta interface são listados os métodos </a:t>
            </a:r>
            <a:r>
              <a:rPr lang="pt-BR" sz="2000" dirty="0" err="1"/>
              <a:t>executeQuery</a:t>
            </a:r>
            <a:r>
              <a:rPr lang="pt-BR" sz="2000" dirty="0"/>
              <a:t> e </a:t>
            </a:r>
            <a:r>
              <a:rPr lang="pt-BR" sz="2000" dirty="0" err="1"/>
              <a:t>executeUpdate</a:t>
            </a:r>
            <a:r>
              <a:rPr lang="pt-BR" sz="2000" dirty="0"/>
              <a:t> que são considerados os mais importantes referente a execução de uma query.</a:t>
            </a:r>
          </a:p>
          <a:p>
            <a:r>
              <a:rPr lang="pt-BR" sz="2000" b="1" dirty="0" err="1"/>
              <a:t>executeQuery</a:t>
            </a:r>
            <a:r>
              <a:rPr lang="pt-BR" sz="2000" b="1" dirty="0"/>
              <a:t> </a:t>
            </a:r>
            <a:r>
              <a:rPr lang="pt-BR" sz="2000" dirty="0"/>
              <a:t>- Executa uma instrução </a:t>
            </a:r>
            <a:r>
              <a:rPr lang="pt-BR" sz="2000" b="1" dirty="0"/>
              <a:t>SQL </a:t>
            </a:r>
            <a:r>
              <a:rPr lang="pt-BR" sz="2000" dirty="0"/>
              <a:t>que retorna um único objeto </a:t>
            </a:r>
            <a:r>
              <a:rPr lang="pt-BR" sz="2000" dirty="0" err="1"/>
              <a:t>ResultSet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b="1" dirty="0" err="1"/>
              <a:t>executeUpdate</a:t>
            </a:r>
            <a:r>
              <a:rPr lang="pt-BR" sz="2000" b="1" dirty="0"/>
              <a:t> </a:t>
            </a:r>
            <a:r>
              <a:rPr lang="pt-BR" sz="2000" dirty="0"/>
              <a:t>- Executa uma instrução SQL referente a um </a:t>
            </a:r>
            <a:r>
              <a:rPr lang="pt-BR" sz="2000" b="1" dirty="0"/>
              <a:t>INSERT, UPDATE e DELETE</a:t>
            </a:r>
            <a:r>
              <a:rPr lang="pt-BR" sz="2000" dirty="0"/>
              <a:t>. Esse método retorna a quantidade de registros que são afetados pela execução do comando SQL.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7440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Acesso a dados com JDBC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91264" cy="5306144"/>
          </a:xfrm>
        </p:spPr>
        <p:txBody>
          <a:bodyPr>
            <a:normAutofit lnSpcReduction="10000"/>
          </a:bodyPr>
          <a:lstStyle/>
          <a:p>
            <a:r>
              <a:rPr lang="pt-BR" sz="2000" b="1" dirty="0"/>
              <a:t>Acesso a dados com JDBC</a:t>
            </a:r>
          </a:p>
          <a:p>
            <a:r>
              <a:rPr lang="pt-BR" sz="2000" dirty="0"/>
              <a:t>Sem dúvida alguma o acesso a dados é um dos recursos mais utilizados na área de desenvolvimento. Praticamente todo o sistema precisa de um banco de dados, havendo raras exceções.</a:t>
            </a:r>
          </a:p>
          <a:p>
            <a:r>
              <a:rPr lang="pt-BR" sz="2000" dirty="0"/>
              <a:t>O Java, diferente de linguagens como PHP, não suporta o acesso a banco de dados diretamente, para isso ele usa uma API (conjunto de classes e interfaces) para fazer o serviço. </a:t>
            </a:r>
            <a:r>
              <a:rPr lang="pt-BR" sz="2000" dirty="0">
                <a:hlinkClick r:id="rId2" tooltip="Curso Básico de JDBC  - DevMedia Cursos"/>
              </a:rPr>
              <a:t>A JDBC (Java </a:t>
            </a:r>
            <a:r>
              <a:rPr lang="pt-BR" sz="2000" dirty="0" err="1">
                <a:hlinkClick r:id="rId2" tooltip="Curso Básico de JDBC  - DevMedia Cursos"/>
              </a:rPr>
              <a:t>Database</a:t>
            </a:r>
            <a:r>
              <a:rPr lang="pt-BR" sz="2000" dirty="0">
                <a:hlinkClick r:id="rId2" tooltip="Curso Básico de JDBC  - DevMedia Cursos"/>
              </a:rPr>
              <a:t> </a:t>
            </a:r>
            <a:r>
              <a:rPr lang="pt-BR" sz="2000" dirty="0" err="1">
                <a:hlinkClick r:id="rId2" tooltip="Curso Básico de JDBC  - DevMedia Cursos"/>
              </a:rPr>
              <a:t>Connectivity</a:t>
            </a:r>
            <a:r>
              <a:rPr lang="pt-BR" sz="2000" dirty="0">
                <a:hlinkClick r:id="rId2" tooltip="Curso Básico de JDBC  - DevMedia Cursos"/>
              </a:rPr>
              <a:t>)</a:t>
            </a:r>
            <a:r>
              <a:rPr lang="pt-BR" sz="2000" dirty="0"/>
              <a:t>, faz o envio de instruções SQL para qualquer banco de dados relacional, desde que haja um driver que corresponda ao mesmo presente</a:t>
            </a:r>
            <a:r>
              <a:rPr lang="pt-BR" sz="2000" dirty="0" smtClean="0"/>
              <a:t>.</a:t>
            </a:r>
          </a:p>
          <a:p>
            <a:endParaRPr lang="pt-BR" dirty="0"/>
          </a:p>
          <a:p>
            <a:endParaRPr lang="pt-BR" sz="2200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r>
              <a:rPr lang="pt-BR" sz="1200" b="1" dirty="0"/>
              <a:t>Figura 1:</a:t>
            </a:r>
            <a:r>
              <a:rPr lang="pt-BR" sz="1200" dirty="0"/>
              <a:t> </a:t>
            </a:r>
            <a:r>
              <a:rPr lang="pt-BR" sz="1100" dirty="0"/>
              <a:t>Esquema</a:t>
            </a:r>
            <a:r>
              <a:rPr lang="pt-BR" sz="1200" dirty="0"/>
              <a:t> de funcionamento do JDBC</a:t>
            </a:r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89" y="4005064"/>
            <a:ext cx="60960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ibernate_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188640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19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17053" t="42090" r="19283" b="12500"/>
          <a:stretch/>
        </p:blipFill>
        <p:spPr>
          <a:xfrm>
            <a:off x="515154" y="1484784"/>
            <a:ext cx="8425673" cy="4176464"/>
          </a:xfrm>
          <a:prstGeom prst="rect">
            <a:avLst/>
          </a:prstGeom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Pacote </a:t>
            </a:r>
            <a:r>
              <a:rPr lang="pt-BR" dirty="0" err="1" smtClean="0"/>
              <a:t>Java.sql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Picture 4" descr="hibernate_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188640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3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Acesso a dados com JDBC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Existem quatro tipos de drivers JDBC: 1, 2, 3 e 4, são eles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b="1" dirty="0"/>
              <a:t>Tipo 1</a:t>
            </a:r>
            <a:r>
              <a:rPr lang="pt-BR" dirty="0"/>
              <a:t>: Ponte JDBC-ODBC</a:t>
            </a:r>
          </a:p>
          <a:p>
            <a:r>
              <a:rPr lang="pt-BR" dirty="0"/>
              <a:t>É o tipo mais simples, mas restrito à plataforma Windows. Utiliza ODBC para conectar-se com o banco de dados, convertendo métodos JDBC em chamadas às funções do ODBC. Esta ponte é normalmente usada quando não há um driver puro-Java (tipo 4) para determinado banco de dados, pois seu uso é desencorajado devido à dependência de plataforma.</a:t>
            </a:r>
          </a:p>
          <a:p>
            <a:r>
              <a:rPr lang="pt-BR" b="1" dirty="0"/>
              <a:t>Tipo 2</a:t>
            </a:r>
            <a:r>
              <a:rPr lang="pt-BR" dirty="0"/>
              <a:t>: Driver API-Nativo</a:t>
            </a:r>
          </a:p>
          <a:p>
            <a:r>
              <a:rPr lang="pt-BR" dirty="0"/>
              <a:t>O driver API-Nativo traduz as chamadas JDBC para as chamadas da API cliente do banco de dados usado. Como a Ponte JDBC-ODBC, pode precisar de software extra instalado na máquina cliente.</a:t>
            </a:r>
          </a:p>
          <a:p>
            <a:r>
              <a:rPr lang="pt-BR" b="1" dirty="0"/>
              <a:t>Tipo 3</a:t>
            </a:r>
            <a:r>
              <a:rPr lang="pt-BR" dirty="0"/>
              <a:t>: Driver de Protocolo de Rede</a:t>
            </a:r>
          </a:p>
          <a:p>
            <a:r>
              <a:rPr lang="pt-BR" dirty="0"/>
              <a:t>Traduz a chamada JDBC para um protocolo de rede independente do banco de dados utilizado, que é traduzido para o protocolo do banco de dados por um servidor. Por utilizar um protocolo independente, pode conectar as aplicações clientes Java a vários bancos de dados diferentes. É o modelo mais flexível.</a:t>
            </a:r>
          </a:p>
          <a:p>
            <a:r>
              <a:rPr lang="pt-BR" b="1" dirty="0"/>
              <a:t>Tipo 4</a:t>
            </a:r>
            <a:r>
              <a:rPr lang="pt-BR" dirty="0"/>
              <a:t>: Driver nativo</a:t>
            </a:r>
          </a:p>
          <a:p>
            <a:r>
              <a:rPr lang="pt-BR" dirty="0"/>
              <a:t>Converte as chamadas JDBC diretamente no protocolo do banco de dados. Implementado em Java, normalmente é independente de plataforma e escrito pelos próprios desenvolvedores. É o tipo mais recomendado para ser usado.</a:t>
            </a:r>
          </a:p>
          <a:p>
            <a:r>
              <a:rPr lang="pt-BR" dirty="0" smtClean="0"/>
              <a:t>Outra </a:t>
            </a:r>
            <a:r>
              <a:rPr lang="pt-BR" dirty="0"/>
              <a:t>das vantagens da JDBC é o fato dela funcionar como uma camada de abstração de dados. Independente do SGBD utilizado, a API será a mesma, facilitando muito a vida dos programadores caso haja a necessidade de uma migração de banco.</a:t>
            </a:r>
          </a:p>
          <a:p>
            <a:endParaRPr lang="pt-BR" dirty="0"/>
          </a:p>
        </p:txBody>
      </p:sp>
      <p:pic>
        <p:nvPicPr>
          <p:cNvPr id="4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188640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48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Acesso a dados com JDBC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9512" y="1218217"/>
            <a:ext cx="8686800" cy="5638800"/>
          </a:xfrm>
        </p:spPr>
        <p:txBody>
          <a:bodyPr>
            <a:noAutofit/>
          </a:bodyPr>
          <a:lstStyle/>
          <a:p>
            <a:r>
              <a:rPr lang="pt-BR" sz="2000" dirty="0"/>
              <a:t>Vamos entender melhor agora o que cada comando quer dizer.</a:t>
            </a:r>
          </a:p>
          <a:p>
            <a:r>
              <a:rPr lang="pt-BR" sz="2000" dirty="0" err="1"/>
              <a:t>Class.forName</a:t>
            </a:r>
            <a:r>
              <a:rPr lang="pt-BR" sz="2000" dirty="0"/>
              <a:t> - Esse sem dúvida é o comando principal. É através dele que estamos chamando o driver JDBC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b="1" dirty="0"/>
              <a:t>Connection </a:t>
            </a:r>
            <a:r>
              <a:rPr lang="pt-BR" sz="2000" dirty="0"/>
              <a:t>- Aqui estamos criando um objeto do tipo "Connection". É nele que ficam armazenadas as informações da sua conexão com o banco. Para ser mais direto, usamos o método "</a:t>
            </a:r>
            <a:r>
              <a:rPr lang="pt-BR" sz="2000" dirty="0" err="1"/>
              <a:t>getConnection</a:t>
            </a:r>
            <a:r>
              <a:rPr lang="pt-BR" sz="2000" dirty="0"/>
              <a:t>" do objeto "</a:t>
            </a:r>
            <a:r>
              <a:rPr lang="pt-BR" sz="2000" dirty="0" err="1"/>
              <a:t>DriverManager</a:t>
            </a:r>
            <a:r>
              <a:rPr lang="pt-BR" sz="2000" dirty="0"/>
              <a:t>" contido no "</a:t>
            </a:r>
            <a:r>
              <a:rPr lang="pt-BR" sz="2000" dirty="0" err="1"/>
              <a:t>java.sql</a:t>
            </a:r>
            <a:r>
              <a:rPr lang="pt-BR" sz="2000" dirty="0"/>
              <a:t>" ao invés do construtor padrão, isso faz com que a conexão seja estabelecida imediatamente. Repare na </a:t>
            </a:r>
            <a:r>
              <a:rPr lang="pt-BR" sz="2000" dirty="0" err="1"/>
              <a:t>string</a:t>
            </a:r>
            <a:r>
              <a:rPr lang="pt-BR" sz="2000" dirty="0"/>
              <a:t> passada como parâmetro, nela estão contidas as informações da nossa conexão, são elas respectivamente: driver JDBC, host, caminho do banco, usuário e por ultimo a senha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b="1" dirty="0" err="1"/>
              <a:t>Statement</a:t>
            </a:r>
            <a:r>
              <a:rPr lang="pt-BR" sz="2000" b="1" dirty="0"/>
              <a:t> </a:t>
            </a:r>
            <a:r>
              <a:rPr lang="pt-BR" sz="2000" dirty="0"/>
              <a:t>- É uma declaração simples, porém vital para qualquer projeto. O objeto "</a:t>
            </a:r>
            <a:r>
              <a:rPr lang="pt-BR" sz="2000" dirty="0" err="1"/>
              <a:t>Statement</a:t>
            </a:r>
            <a:r>
              <a:rPr lang="pt-BR" sz="2000" dirty="0"/>
              <a:t>" é o responsável por receber os comandos SQL e fazer o envio das informações, assim como o retorno.</a:t>
            </a:r>
          </a:p>
          <a:p>
            <a:r>
              <a:rPr lang="pt-BR" sz="2000" dirty="0"/>
              <a:t/>
            </a:r>
            <a:br>
              <a:rPr lang="pt-BR" sz="2000" dirty="0"/>
            </a:b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0770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Logo...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/>
              <a:t>processo de armazenamento de dados é também chamado de persistência.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biblioteca de persistência em banco de dados relacionais do Java é chamada JDBC, e também existem diversas ferramentas do tipo ORM (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Relational</a:t>
            </a:r>
            <a:r>
              <a:rPr lang="pt-BR" dirty="0"/>
              <a:t> </a:t>
            </a:r>
            <a:r>
              <a:rPr lang="pt-BR" dirty="0" err="1"/>
              <a:t>Mapping</a:t>
            </a:r>
            <a:r>
              <a:rPr lang="pt-BR" dirty="0"/>
              <a:t>) que facilitam bastante o uso do JDBC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>
                <a:hlinkClick r:id="rId2" action="ppaction://hlinkfile"/>
              </a:rPr>
              <a:t>CONFIGURANDO   </a:t>
            </a:r>
            <a:r>
              <a:rPr lang="pt-BR" dirty="0"/>
              <a:t>JDBC</a:t>
            </a:r>
          </a:p>
          <a:p>
            <a:endParaRPr lang="pt-BR" dirty="0"/>
          </a:p>
          <a:p>
            <a:r>
              <a:rPr lang="pt-BR" dirty="0">
                <a:solidFill>
                  <a:schemeClr val="bg1"/>
                </a:solidFill>
              </a:rPr>
              <a:t>https://evandrocgoncalves.wordpress.com/2013/04/01/jdbc-configurando-banco-de-dados-no-netbeans/</a:t>
            </a:r>
          </a:p>
        </p:txBody>
      </p:sp>
      <p:pic>
        <p:nvPicPr>
          <p:cNvPr id="4" name="Picture 4" descr="hibernate_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188640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50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dirty="0"/>
              <a:t>Uma das características mais importantes de uma aplicação WEB está no fato de podermos salvar as informações em algum lugar para que as informações sejam recuperadas futuramente. </a:t>
            </a:r>
          </a:p>
          <a:p>
            <a:pPr marL="0" indent="0" algn="just">
              <a:buNone/>
            </a:pPr>
            <a:r>
              <a:rPr lang="pt-BR" dirty="0"/>
              <a:t>Uma aplicação, por exemplo, está salva em algum banco de dados e quando você acessa pelo seu navegador, uma aplicação WEB irá recuperar as informações de algum banco de dados e criar uma página para você. 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71500" y="170656"/>
            <a:ext cx="8001000" cy="954088"/>
          </a:xfrm>
        </p:spPr>
        <p:txBody>
          <a:bodyPr>
            <a:noAutofit/>
          </a:bodyPr>
          <a:lstStyle/>
          <a:p>
            <a:r>
              <a:rPr lang="pt-BR" sz="3600" dirty="0" smtClean="0"/>
              <a:t>Introdução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6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6875" y="276225"/>
            <a:ext cx="1111250" cy="1111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6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Exercícios   - I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640960" cy="5688632"/>
          </a:xfrm>
        </p:spPr>
        <p:txBody>
          <a:bodyPr>
            <a:noAutofit/>
          </a:bodyPr>
          <a:lstStyle/>
          <a:p>
            <a:endParaRPr lang="pt-BR" sz="1800" dirty="0" smtClean="0"/>
          </a:p>
          <a:p>
            <a:r>
              <a:rPr lang="pt-BR" sz="1800" dirty="0" smtClean="0"/>
              <a:t>Com base no estrutura de banco de dados abaixo 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Devemos desenvolver :</a:t>
            </a:r>
          </a:p>
          <a:p>
            <a:pPr marL="514350" indent="-514350">
              <a:buAutoNum type="alphaLcParenR"/>
            </a:pPr>
            <a:r>
              <a:rPr lang="pt-BR" sz="1800" dirty="0" smtClean="0"/>
              <a:t>Linguagem DDL e DML para a criação da base de dados. </a:t>
            </a:r>
          </a:p>
          <a:p>
            <a:pPr marL="514350" indent="-514350">
              <a:buAutoNum type="alphaLcParenR"/>
            </a:pPr>
            <a:r>
              <a:rPr lang="pt-BR" sz="1800" dirty="0" smtClean="0"/>
              <a:t>Desenvolver  a conexão JDBC </a:t>
            </a:r>
          </a:p>
          <a:p>
            <a:pPr marL="514350" indent="-514350">
              <a:buAutoNum type="alphaLcParenR"/>
            </a:pPr>
            <a:r>
              <a:rPr lang="pt-BR" sz="1800" dirty="0" smtClean="0"/>
              <a:t>Configurar drive  .</a:t>
            </a:r>
            <a:r>
              <a:rPr lang="pt-BR" sz="1800" dirty="0" err="1" smtClean="0"/>
              <a:t>jar</a:t>
            </a:r>
            <a:endParaRPr lang="pt-BR" sz="1800" dirty="0" smtClean="0"/>
          </a:p>
          <a:p>
            <a:pPr marL="514350" indent="-514350">
              <a:buAutoNum type="alphaLcParenR"/>
            </a:pPr>
            <a:r>
              <a:rPr lang="pt-BR" sz="1800" dirty="0" smtClean="0"/>
              <a:t>Inserir a disciplina persistência Java com o Id 5</a:t>
            </a:r>
          </a:p>
          <a:p>
            <a:pPr marL="514350" indent="-514350">
              <a:buAutoNum type="alphaLcParenR"/>
            </a:pPr>
            <a:r>
              <a:rPr lang="pt-BR" sz="1800" dirty="0" smtClean="0"/>
              <a:t>Realizar o teste na base de dados .</a:t>
            </a:r>
            <a:endParaRPr lang="pt-BR" sz="1800" dirty="0"/>
          </a:p>
          <a:p>
            <a:pPr marL="0" indent="0">
              <a:buNone/>
            </a:pPr>
            <a:r>
              <a:rPr lang="pt-BR" sz="1800" dirty="0">
                <a:solidFill>
                  <a:schemeClr val="bg1"/>
                </a:solidFill>
              </a:rPr>
              <a:t>https://evandrocgoncalves.wordpress.com/2013/04/01/jdbc-configurando-banco-de-dados-no-netbeans/</a:t>
            </a:r>
          </a:p>
        </p:txBody>
      </p:sp>
      <p:pic>
        <p:nvPicPr>
          <p:cNvPr id="4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188640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Cilindro 4"/>
          <p:cNvSpPr/>
          <p:nvPr/>
        </p:nvSpPr>
        <p:spPr>
          <a:xfrm>
            <a:off x="1259632" y="2204864"/>
            <a:ext cx="1224136" cy="15121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CURSO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211960" y="2352872"/>
            <a:ext cx="2304256" cy="1216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DISCIPLINA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ID</a:t>
            </a:r>
          </a:p>
          <a:p>
            <a:pPr algn="ctr"/>
            <a:r>
              <a:rPr lang="pt-BR" dirty="0" smtClean="0"/>
              <a:t>DESCRIÇÃO 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2483768" y="2636912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2483768" y="3212976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4211960" y="2780928"/>
            <a:ext cx="230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Correção - Exercícios   - I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1800" dirty="0" err="1" smtClean="0"/>
              <a:t>Create</a:t>
            </a:r>
            <a:r>
              <a:rPr lang="pt-BR" sz="1800" dirty="0" smtClean="0"/>
              <a:t> </a:t>
            </a:r>
            <a:r>
              <a:rPr lang="pt-BR" sz="1800" dirty="0" err="1" smtClean="0"/>
              <a:t>database</a:t>
            </a:r>
            <a:r>
              <a:rPr lang="pt-BR" sz="1800" dirty="0" smtClean="0"/>
              <a:t> Curso;</a:t>
            </a:r>
          </a:p>
          <a:p>
            <a:endParaRPr lang="pt-BR" sz="1800" dirty="0" smtClean="0"/>
          </a:p>
          <a:p>
            <a:r>
              <a:rPr lang="pt-BR" sz="1800" dirty="0" smtClean="0"/>
              <a:t>Use curso;</a:t>
            </a:r>
          </a:p>
          <a:p>
            <a:endParaRPr lang="pt-BR" sz="1800" dirty="0" smtClean="0"/>
          </a:p>
          <a:p>
            <a:r>
              <a:rPr lang="en-US" sz="1800" dirty="0"/>
              <a:t>create table </a:t>
            </a:r>
            <a:r>
              <a:rPr lang="en-US" sz="1800" dirty="0" err="1" smtClean="0"/>
              <a:t>disciplia</a:t>
            </a:r>
            <a:r>
              <a:rPr lang="en-US" sz="1800" dirty="0" smtClean="0"/>
              <a:t> </a:t>
            </a:r>
            <a:r>
              <a:rPr lang="en-US" sz="1800" dirty="0"/>
              <a:t>(ID integer NOT NULL,   DESCRICAO varchar(255) NOT NULL,   PRIMARY KEY (ID));</a:t>
            </a:r>
            <a:endParaRPr lang="pt-BR" sz="1800" dirty="0"/>
          </a:p>
          <a:p>
            <a:endParaRPr lang="pt-BR" sz="1800" dirty="0" smtClean="0"/>
          </a:p>
          <a:p>
            <a:r>
              <a:rPr lang="pt-BR" sz="1800" dirty="0" err="1" smtClean="0"/>
              <a:t>insert</a:t>
            </a:r>
            <a:r>
              <a:rPr lang="pt-BR" sz="1800" dirty="0" smtClean="0"/>
              <a:t> </a:t>
            </a:r>
            <a:r>
              <a:rPr lang="pt-BR" sz="1800" dirty="0" err="1"/>
              <a:t>into</a:t>
            </a:r>
            <a:r>
              <a:rPr lang="pt-BR" sz="1800" dirty="0"/>
              <a:t> </a:t>
            </a:r>
            <a:r>
              <a:rPr lang="pt-BR" sz="1800" dirty="0" smtClean="0"/>
              <a:t>disciplina </a:t>
            </a:r>
            <a:r>
              <a:rPr lang="pt-BR" sz="1800" dirty="0" err="1"/>
              <a:t>values</a:t>
            </a:r>
            <a:r>
              <a:rPr lang="pt-BR" sz="1800" dirty="0"/>
              <a:t>   </a:t>
            </a:r>
            <a:r>
              <a:rPr lang="pt-BR" sz="1800" dirty="0" smtClean="0"/>
              <a:t>(1,</a:t>
            </a:r>
            <a:r>
              <a:rPr lang="pt-BR" sz="1800" dirty="0"/>
              <a:t>'Paradigmas de </a:t>
            </a:r>
            <a:r>
              <a:rPr lang="pt-BR" sz="1800" dirty="0" err="1"/>
              <a:t>Programacao</a:t>
            </a:r>
            <a:r>
              <a:rPr lang="pt-BR" sz="1800" dirty="0"/>
              <a:t>'); </a:t>
            </a:r>
            <a:endParaRPr lang="pt-BR" sz="1800" dirty="0" smtClean="0"/>
          </a:p>
          <a:p>
            <a:r>
              <a:rPr lang="pt-BR" sz="1800" dirty="0" err="1" smtClean="0"/>
              <a:t>insert</a:t>
            </a:r>
            <a:r>
              <a:rPr lang="pt-BR" sz="1800" dirty="0" smtClean="0"/>
              <a:t> </a:t>
            </a:r>
            <a:r>
              <a:rPr lang="pt-BR" sz="1800" dirty="0" err="1"/>
              <a:t>into</a:t>
            </a:r>
            <a:r>
              <a:rPr lang="pt-BR" sz="1800" dirty="0"/>
              <a:t> </a:t>
            </a:r>
            <a:r>
              <a:rPr lang="pt-BR" sz="1800" dirty="0" smtClean="0"/>
              <a:t>disciplina </a:t>
            </a:r>
            <a:r>
              <a:rPr lang="pt-BR" sz="1800" dirty="0" err="1"/>
              <a:t>values</a:t>
            </a:r>
            <a:r>
              <a:rPr lang="pt-BR" sz="1800" dirty="0"/>
              <a:t>   (2,'Sistemas Operacionais'); </a:t>
            </a:r>
            <a:endParaRPr lang="pt-BR" sz="1800" dirty="0" smtClean="0"/>
          </a:p>
          <a:p>
            <a:r>
              <a:rPr lang="pt-BR" sz="1800" dirty="0" err="1" smtClean="0"/>
              <a:t>insert</a:t>
            </a:r>
            <a:r>
              <a:rPr lang="pt-BR" sz="1800" dirty="0" smtClean="0"/>
              <a:t> </a:t>
            </a:r>
            <a:r>
              <a:rPr lang="pt-BR" sz="1800" dirty="0" err="1"/>
              <a:t>into</a:t>
            </a:r>
            <a:r>
              <a:rPr lang="pt-BR" sz="1800" dirty="0"/>
              <a:t> disciplina </a:t>
            </a:r>
            <a:r>
              <a:rPr lang="pt-BR" sz="1800" dirty="0" err="1" smtClean="0"/>
              <a:t>values</a:t>
            </a:r>
            <a:r>
              <a:rPr lang="pt-BR" sz="1800" dirty="0" smtClean="0"/>
              <a:t>   </a:t>
            </a:r>
            <a:r>
              <a:rPr lang="pt-BR" sz="1800" dirty="0"/>
              <a:t>(3,'Redes de Computadores'); </a:t>
            </a:r>
            <a:endParaRPr lang="pt-BR" sz="1800" dirty="0" smtClean="0"/>
          </a:p>
          <a:p>
            <a:r>
              <a:rPr lang="pt-BR" sz="1800" dirty="0" err="1" smtClean="0"/>
              <a:t>insert</a:t>
            </a:r>
            <a:r>
              <a:rPr lang="pt-BR" sz="1800" dirty="0" smtClean="0"/>
              <a:t> </a:t>
            </a:r>
            <a:r>
              <a:rPr lang="pt-BR" sz="1800" dirty="0" err="1"/>
              <a:t>into</a:t>
            </a:r>
            <a:r>
              <a:rPr lang="pt-BR" sz="1800" dirty="0"/>
              <a:t> disciplina</a:t>
            </a:r>
            <a:r>
              <a:rPr lang="pt-BR" sz="1800" dirty="0" smtClean="0"/>
              <a:t> </a:t>
            </a:r>
            <a:r>
              <a:rPr lang="pt-BR" sz="1800" dirty="0" err="1"/>
              <a:t>values</a:t>
            </a:r>
            <a:r>
              <a:rPr lang="pt-BR" sz="1800" dirty="0"/>
              <a:t>   (4,'Sistemas </a:t>
            </a:r>
            <a:r>
              <a:rPr lang="pt-BR" sz="1800" dirty="0" err="1"/>
              <a:t>Distribuidos</a:t>
            </a:r>
            <a:r>
              <a:rPr lang="pt-BR" sz="1800" dirty="0" smtClean="0"/>
              <a:t>');</a:t>
            </a:r>
          </a:p>
          <a:p>
            <a:endParaRPr lang="pt-BR" sz="1800" dirty="0"/>
          </a:p>
          <a:p>
            <a:r>
              <a:rPr lang="pt-BR" sz="1800" dirty="0" smtClean="0">
                <a:hlinkClick r:id="rId2" action="ppaction://hlinkfile"/>
              </a:rPr>
              <a:t>Código</a:t>
            </a:r>
            <a:endParaRPr lang="pt-BR" sz="1800" dirty="0"/>
          </a:p>
          <a:p>
            <a:endParaRPr lang="pt-BR" sz="1800" dirty="0" err="1"/>
          </a:p>
        </p:txBody>
      </p:sp>
      <p:pic>
        <p:nvPicPr>
          <p:cNvPr id="4" name="Picture 4" descr="hibernate_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188640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51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332656"/>
            <a:ext cx="8784976" cy="4937760"/>
          </a:xfrm>
        </p:spPr>
        <p:txBody>
          <a:bodyPr>
            <a:noAutofit/>
          </a:bodyPr>
          <a:lstStyle/>
          <a:p>
            <a:pPr fontAlgn="base"/>
            <a:r>
              <a:rPr lang="pt-BR" sz="2000" dirty="0"/>
              <a:t>Preste muita atenção quando for fazer a importação as classes, todas elas são do pacote </a:t>
            </a:r>
            <a:r>
              <a:rPr lang="pt-BR" sz="2000" dirty="0" err="1"/>
              <a:t>java.sql</a:t>
            </a:r>
            <a:r>
              <a:rPr lang="pt-BR" sz="2000" dirty="0"/>
              <a:t>. Essa classe possui a variável estática URL, que é por onde passamos ao driver JDBC como iremos fazer a conexão com o banco, essa é a “</a:t>
            </a:r>
            <a:r>
              <a:rPr lang="pt-BR" sz="2000" dirty="0" err="1"/>
              <a:t>string</a:t>
            </a:r>
            <a:r>
              <a:rPr lang="pt-BR" sz="2000" dirty="0"/>
              <a:t> de conexão” que comentei anteriormente. Note que nessa </a:t>
            </a:r>
            <a:r>
              <a:rPr lang="pt-BR" sz="2000" dirty="0" err="1"/>
              <a:t>string</a:t>
            </a:r>
            <a:r>
              <a:rPr lang="pt-BR" sz="2000" dirty="0"/>
              <a:t>, não temos porta, nem o IP da máquina, isso acontece por que iremos acessar um banco de dados </a:t>
            </a:r>
            <a:r>
              <a:rPr lang="pt-BR" sz="2000" dirty="0" err="1"/>
              <a:t>standalone</a:t>
            </a:r>
            <a:r>
              <a:rPr lang="pt-BR" sz="2000" dirty="0"/>
              <a:t>.</a:t>
            </a:r>
          </a:p>
          <a:p>
            <a:pPr fontAlgn="base"/>
            <a:r>
              <a:rPr lang="pt-BR" sz="2000" dirty="0"/>
              <a:t>A variável DRIVER, indica qual classe no driver JDBC iremos utilizar, isso significa o tipo de conexão que será criada, no caso </a:t>
            </a:r>
            <a:r>
              <a:rPr lang="pt-BR" sz="2000" dirty="0" err="1"/>
              <a:t>Embedded</a:t>
            </a:r>
            <a:r>
              <a:rPr lang="pt-BR" sz="2000" dirty="0"/>
              <a:t>, ou seja, do tipo </a:t>
            </a:r>
            <a:r>
              <a:rPr lang="pt-BR" sz="2000" dirty="0" err="1"/>
              <a:t>standalone</a:t>
            </a:r>
            <a:r>
              <a:rPr lang="pt-BR" sz="2000" dirty="0"/>
              <a:t>.</a:t>
            </a:r>
          </a:p>
          <a:p>
            <a:pPr fontAlgn="base"/>
            <a:r>
              <a:rPr lang="pt-BR" sz="2000" dirty="0"/>
              <a:t>O método </a:t>
            </a:r>
            <a:r>
              <a:rPr lang="pt-BR" sz="2000" dirty="0" err="1"/>
              <a:t>getConnection</a:t>
            </a:r>
            <a:r>
              <a:rPr lang="pt-BR" sz="2000" dirty="0"/>
              <a:t>() irá retornar quando for necessário, uma conexão com o banco de dados. Mas o que acontece realmente aqui? Quando passamos para o método estático </a:t>
            </a:r>
            <a:r>
              <a:rPr lang="pt-BR" sz="2000" dirty="0" err="1"/>
              <a:t>Class.forName</a:t>
            </a:r>
            <a:r>
              <a:rPr lang="pt-BR" sz="2000" dirty="0"/>
              <a:t>() a classe do Driver JDBC, ela irá registrar essa classe como um driver JDBC, pela classe </a:t>
            </a:r>
            <a:r>
              <a:rPr lang="pt-BR" sz="2000" dirty="0" err="1"/>
              <a:t>java.sql.DriverManager</a:t>
            </a:r>
            <a:r>
              <a:rPr lang="pt-BR" sz="2000" dirty="0"/>
              <a:t> e pelo método </a:t>
            </a:r>
            <a:r>
              <a:rPr lang="pt-BR" sz="2000" dirty="0" err="1"/>
              <a:t>registerDriver</a:t>
            </a:r>
            <a:r>
              <a:rPr lang="pt-BR" sz="2000" dirty="0"/>
              <a:t>, assim o Driver já está registrado e então podemos abrir uma conexão com o banco de dados através da “</a:t>
            </a:r>
            <a:r>
              <a:rPr lang="pt-BR" sz="2000" dirty="0" err="1"/>
              <a:t>string</a:t>
            </a:r>
            <a:r>
              <a:rPr lang="pt-BR" sz="2000" dirty="0"/>
              <a:t> de conexão”.</a:t>
            </a:r>
          </a:p>
          <a:p>
            <a:pPr fontAlgn="base"/>
            <a:r>
              <a:rPr lang="pt-BR" sz="2000" dirty="0"/>
              <a:t>Agora o </a:t>
            </a:r>
            <a:r>
              <a:rPr lang="pt-BR" sz="2000" dirty="0" err="1"/>
              <a:t>DriverManager</a:t>
            </a:r>
            <a:r>
              <a:rPr lang="pt-BR" sz="2000" dirty="0"/>
              <a:t> vai perguntar para cada Driver registrado, se ele aceita a “</a:t>
            </a:r>
            <a:r>
              <a:rPr lang="pt-BR" sz="2000" dirty="0" err="1"/>
              <a:t>string</a:t>
            </a:r>
            <a:r>
              <a:rPr lang="pt-BR" sz="2000" dirty="0"/>
              <a:t> de conexão” passada. Se algum deles aceitar esta </a:t>
            </a:r>
            <a:r>
              <a:rPr lang="pt-BR" sz="2000" dirty="0" err="1"/>
              <a:t>string</a:t>
            </a:r>
            <a:r>
              <a:rPr lang="pt-BR" sz="2000" dirty="0"/>
              <a:t>, a conexão é aberta pelo Driver que retorna uma conexão do tipo </a:t>
            </a:r>
            <a:r>
              <a:rPr lang="pt-BR" sz="2000" dirty="0" err="1"/>
              <a:t>java.sql.Connection</a:t>
            </a:r>
            <a:r>
              <a:rPr lang="pt-BR" sz="2000" dirty="0"/>
              <a:t>, caso contrário, uma exceção será lançada.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177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15093" t="25569" r="19282" b="29000"/>
          <a:stretch/>
        </p:blipFill>
        <p:spPr>
          <a:xfrm>
            <a:off x="147564" y="1196752"/>
            <a:ext cx="8424936" cy="4337868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Interface </a:t>
            </a:r>
            <a:r>
              <a:rPr lang="pt-BR" dirty="0" err="1" smtClean="0"/>
              <a:t>Result</a:t>
            </a:r>
            <a:r>
              <a:rPr lang="pt-BR" dirty="0" smtClean="0"/>
              <a:t> Set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5" name="Picture 4" descr="hibernate_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188640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363588" y="5085184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A interface </a:t>
            </a:r>
            <a:r>
              <a:rPr lang="pt-BR" dirty="0" err="1"/>
              <a:t>ResultSet</a:t>
            </a:r>
            <a:r>
              <a:rPr lang="pt-BR" dirty="0"/>
              <a:t> permite colher os resultados da execução de nossa query no banco de dados. Esta interface apresenta uma série de métodos para prover o acesso aos dados</a:t>
            </a:r>
          </a:p>
        </p:txBody>
      </p:sp>
    </p:spTree>
    <p:extLst>
      <p:ext uri="{BB962C8B-B14F-4D97-AF65-F5344CB8AC3E}">
        <p14:creationId xmlns:p14="http://schemas.microsoft.com/office/powerpoint/2010/main" val="28487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Interface </a:t>
            </a:r>
            <a:r>
              <a:rPr lang="pt-BR" dirty="0" err="1" smtClean="0"/>
              <a:t>Result</a:t>
            </a:r>
            <a:r>
              <a:rPr lang="pt-BR" dirty="0" smtClean="0"/>
              <a:t> Set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5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188640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79512" y="1196752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// Definido o </a:t>
            </a:r>
            <a:r>
              <a:rPr lang="pt-BR" dirty="0" err="1">
                <a:solidFill>
                  <a:srgbClr val="00B050"/>
                </a:solidFill>
              </a:rPr>
              <a:t>Statement</a:t>
            </a:r>
            <a:r>
              <a:rPr lang="pt-BR" dirty="0">
                <a:solidFill>
                  <a:srgbClr val="00B050"/>
                </a:solidFill>
              </a:rPr>
              <a:t>, executamos a query no banco de dados  </a:t>
            </a:r>
          </a:p>
          <a:p>
            <a:r>
              <a:rPr lang="pt-BR" dirty="0"/>
              <a:t>   </a:t>
            </a:r>
            <a:r>
              <a:rPr lang="pt-BR" dirty="0" err="1"/>
              <a:t>ResultSet</a:t>
            </a:r>
            <a:r>
              <a:rPr lang="pt-BR" dirty="0"/>
              <a:t> </a:t>
            </a:r>
            <a:r>
              <a:rPr lang="pt-BR" dirty="0" err="1"/>
              <a:t>rs</a:t>
            </a:r>
            <a:r>
              <a:rPr lang="pt-BR" dirty="0"/>
              <a:t> = </a:t>
            </a:r>
            <a:r>
              <a:rPr lang="pt-BR" dirty="0" err="1"/>
              <a:t>stm.executeQuery</a:t>
            </a:r>
            <a:r>
              <a:rPr lang="pt-BR" dirty="0"/>
              <a:t>(SQL);  </a:t>
            </a:r>
          </a:p>
          <a:p>
            <a:r>
              <a:rPr lang="pt-BR" dirty="0"/>
              <a:t>     </a:t>
            </a:r>
          </a:p>
          <a:p>
            <a:r>
              <a:rPr lang="pt-BR" dirty="0"/>
              <a:t>  </a:t>
            </a:r>
            <a:r>
              <a:rPr lang="pt-BR" dirty="0">
                <a:solidFill>
                  <a:srgbClr val="00B050"/>
                </a:solidFill>
              </a:rPr>
              <a:t> // O método </a:t>
            </a:r>
            <a:r>
              <a:rPr lang="pt-BR" dirty="0" err="1">
                <a:solidFill>
                  <a:srgbClr val="00B050"/>
                </a:solidFill>
              </a:rPr>
              <a:t>next</a:t>
            </a:r>
            <a:r>
              <a:rPr lang="pt-BR" dirty="0">
                <a:solidFill>
                  <a:srgbClr val="00B050"/>
                </a:solidFill>
              </a:rPr>
              <a:t>() informa se houve resultados e posiciona o cursor do banco  </a:t>
            </a:r>
          </a:p>
          <a:p>
            <a:r>
              <a:rPr lang="pt-BR" dirty="0">
                <a:solidFill>
                  <a:srgbClr val="00B050"/>
                </a:solidFill>
              </a:rPr>
              <a:t>   // na próxima linha disponível para recuperação  </a:t>
            </a:r>
          </a:p>
          <a:p>
            <a:r>
              <a:rPr lang="pt-BR" dirty="0"/>
              <a:t> </a:t>
            </a:r>
            <a:r>
              <a:rPr lang="pt-BR" dirty="0">
                <a:solidFill>
                  <a:srgbClr val="00B050"/>
                </a:solidFill>
              </a:rPr>
              <a:t>  // Como esperamos várias linhas utilizamos um laço para recuperar os dados  </a:t>
            </a:r>
          </a:p>
          <a:p>
            <a:r>
              <a:rPr lang="pt-BR" dirty="0"/>
              <a:t>   </a:t>
            </a:r>
            <a:r>
              <a:rPr lang="pt-BR" b="1" dirty="0" err="1"/>
              <a:t>while</a:t>
            </a:r>
            <a:r>
              <a:rPr lang="pt-BR" dirty="0"/>
              <a:t>(</a:t>
            </a:r>
            <a:r>
              <a:rPr lang="pt-BR" dirty="0" err="1"/>
              <a:t>rs.next</a:t>
            </a:r>
            <a:r>
              <a:rPr lang="pt-BR" dirty="0"/>
              <a:t>())  </a:t>
            </a:r>
          </a:p>
          <a:p>
            <a:r>
              <a:rPr lang="pt-BR" dirty="0"/>
              <a:t>   {  </a:t>
            </a:r>
          </a:p>
          <a:p>
            <a:r>
              <a:rPr lang="pt-BR" dirty="0"/>
              <a:t>     </a:t>
            </a:r>
            <a:r>
              <a:rPr lang="pt-BR" dirty="0">
                <a:solidFill>
                  <a:srgbClr val="00B050"/>
                </a:solidFill>
              </a:rPr>
              <a:t> // Os métodos </a:t>
            </a:r>
            <a:r>
              <a:rPr lang="pt-BR" dirty="0" err="1">
                <a:solidFill>
                  <a:srgbClr val="00B050"/>
                </a:solidFill>
              </a:rPr>
              <a:t>getXXX</a:t>
            </a:r>
            <a:r>
              <a:rPr lang="pt-BR" dirty="0">
                <a:solidFill>
                  <a:srgbClr val="00B050"/>
                </a:solidFill>
              </a:rPr>
              <a:t> recuperam os dados de acordo com o tipo SQL do dado: </a:t>
            </a:r>
            <a:r>
              <a:rPr lang="pt-BR" dirty="0"/>
              <a:t> </a:t>
            </a:r>
          </a:p>
          <a:p>
            <a:r>
              <a:rPr lang="pt-BR" dirty="0"/>
              <a:t>      </a:t>
            </a:r>
            <a:r>
              <a:rPr lang="pt-BR" dirty="0" err="1"/>
              <a:t>String</a:t>
            </a:r>
            <a:r>
              <a:rPr lang="pt-BR" dirty="0"/>
              <a:t> </a:t>
            </a:r>
            <a:r>
              <a:rPr lang="pt-BR" dirty="0" err="1"/>
              <a:t>tit</a:t>
            </a:r>
            <a:r>
              <a:rPr lang="pt-BR" dirty="0"/>
              <a:t> = </a:t>
            </a:r>
            <a:r>
              <a:rPr lang="pt-BR" dirty="0" err="1"/>
              <a:t>rs.getString</a:t>
            </a:r>
            <a:r>
              <a:rPr lang="pt-BR" dirty="0"/>
              <a:t>("titulo");  </a:t>
            </a:r>
          </a:p>
          <a:p>
            <a:r>
              <a:rPr lang="pt-BR" dirty="0"/>
              <a:t>      </a:t>
            </a:r>
            <a:r>
              <a:rPr lang="pt-BR" dirty="0" err="1"/>
              <a:t>String</a:t>
            </a:r>
            <a:r>
              <a:rPr lang="pt-BR" dirty="0"/>
              <a:t> </a:t>
            </a:r>
            <a:r>
              <a:rPr lang="pt-BR" dirty="0" err="1"/>
              <a:t>aut</a:t>
            </a:r>
            <a:r>
              <a:rPr lang="pt-BR" dirty="0"/>
              <a:t> = </a:t>
            </a:r>
            <a:r>
              <a:rPr lang="pt-BR" dirty="0" err="1"/>
              <a:t>rs.getString</a:t>
            </a:r>
            <a:r>
              <a:rPr lang="pt-BR" dirty="0"/>
              <a:t>("autor");  </a:t>
            </a:r>
          </a:p>
          <a:p>
            <a:r>
              <a:rPr lang="pt-BR" dirty="0"/>
              <a:t>      </a:t>
            </a:r>
            <a:r>
              <a:rPr lang="pt-BR" b="1" dirty="0" err="1"/>
              <a:t>int</a:t>
            </a:r>
            <a:r>
              <a:rPr lang="pt-BR" dirty="0"/>
              <a:t> </a:t>
            </a:r>
            <a:r>
              <a:rPr lang="pt-BR" dirty="0" err="1"/>
              <a:t>totalFaixas</a:t>
            </a:r>
            <a:r>
              <a:rPr lang="pt-BR" dirty="0"/>
              <a:t> = </a:t>
            </a:r>
            <a:r>
              <a:rPr lang="pt-BR" dirty="0" err="1"/>
              <a:t>rs.getInt</a:t>
            </a:r>
            <a:r>
              <a:rPr lang="pt-BR" dirty="0"/>
              <a:t>("</a:t>
            </a:r>
            <a:r>
              <a:rPr lang="pt-BR" dirty="0" err="1"/>
              <a:t>total_faixas</a:t>
            </a:r>
            <a:r>
              <a:rPr lang="pt-BR" dirty="0"/>
              <a:t>");  </a:t>
            </a:r>
          </a:p>
          <a:p>
            <a:r>
              <a:rPr lang="pt-BR" dirty="0"/>
              <a:t>  </a:t>
            </a:r>
          </a:p>
          <a:p>
            <a:r>
              <a:rPr lang="pt-BR" dirty="0"/>
              <a:t>   </a:t>
            </a:r>
            <a:r>
              <a:rPr lang="pt-BR" dirty="0">
                <a:solidFill>
                  <a:srgbClr val="00B050"/>
                </a:solidFill>
              </a:rPr>
              <a:t>   // As variáveis </a:t>
            </a:r>
            <a:r>
              <a:rPr lang="pt-BR" dirty="0" err="1">
                <a:solidFill>
                  <a:srgbClr val="00B050"/>
                </a:solidFill>
              </a:rPr>
              <a:t>tit</a:t>
            </a:r>
            <a:r>
              <a:rPr lang="pt-BR" dirty="0">
                <a:solidFill>
                  <a:srgbClr val="00B050"/>
                </a:solidFill>
              </a:rPr>
              <a:t>, </a:t>
            </a:r>
            <a:r>
              <a:rPr lang="pt-BR" dirty="0" err="1">
                <a:solidFill>
                  <a:srgbClr val="00B050"/>
                </a:solidFill>
              </a:rPr>
              <a:t>aut</a:t>
            </a:r>
            <a:r>
              <a:rPr lang="pt-BR" dirty="0">
                <a:solidFill>
                  <a:srgbClr val="00B050"/>
                </a:solidFill>
              </a:rPr>
              <a:t> e </a:t>
            </a:r>
            <a:r>
              <a:rPr lang="pt-BR" dirty="0" err="1">
                <a:solidFill>
                  <a:srgbClr val="00B050"/>
                </a:solidFill>
              </a:rPr>
              <a:t>totalFaixas</a:t>
            </a:r>
            <a:r>
              <a:rPr lang="pt-BR" dirty="0">
                <a:solidFill>
                  <a:srgbClr val="00B050"/>
                </a:solidFill>
              </a:rPr>
              <a:t> contém os valores retornados   </a:t>
            </a:r>
          </a:p>
          <a:p>
            <a:r>
              <a:rPr lang="pt-BR" dirty="0">
                <a:solidFill>
                  <a:srgbClr val="00B050"/>
                </a:solidFill>
              </a:rPr>
              <a:t>      // pela query. Vamos </a:t>
            </a:r>
            <a:r>
              <a:rPr lang="pt-BR" dirty="0" err="1">
                <a:solidFill>
                  <a:srgbClr val="00B050"/>
                </a:solidFill>
              </a:rPr>
              <a:t>imprimí-los</a:t>
            </a:r>
            <a:r>
              <a:rPr lang="pt-BR" dirty="0">
                <a:solidFill>
                  <a:srgbClr val="00B050"/>
                </a:solidFill>
              </a:rPr>
              <a:t>  </a:t>
            </a:r>
          </a:p>
          <a:p>
            <a:r>
              <a:rPr lang="pt-BR" dirty="0"/>
              <a:t>  </a:t>
            </a:r>
          </a:p>
          <a:p>
            <a:r>
              <a:rPr lang="pt-BR" dirty="0"/>
              <a:t>      </a:t>
            </a:r>
            <a:r>
              <a:rPr lang="pt-BR" dirty="0" err="1"/>
              <a:t>System.out.println</a:t>
            </a:r>
            <a:r>
              <a:rPr lang="pt-BR" dirty="0"/>
              <a:t>("Titulo: "+</a:t>
            </a:r>
            <a:r>
              <a:rPr lang="pt-BR" dirty="0" err="1"/>
              <a:t>tit</a:t>
            </a:r>
            <a:r>
              <a:rPr lang="pt-BR" dirty="0"/>
              <a:t>+" Autor: "+</a:t>
            </a:r>
            <a:r>
              <a:rPr lang="pt-BR" dirty="0" err="1"/>
              <a:t>aut</a:t>
            </a:r>
            <a:r>
              <a:rPr lang="pt-BR" dirty="0"/>
              <a:t>+" </a:t>
            </a:r>
            <a:r>
              <a:rPr lang="pt-BR" dirty="0" err="1"/>
              <a:t>Tot</a:t>
            </a:r>
            <a:r>
              <a:rPr lang="pt-BR" dirty="0"/>
              <a:t>. Faixas: "+</a:t>
            </a:r>
            <a:r>
              <a:rPr lang="pt-BR" dirty="0" err="1"/>
              <a:t>totalFaixas</a:t>
            </a:r>
            <a:r>
              <a:rPr lang="pt-BR" dirty="0"/>
              <a:t>);  </a:t>
            </a:r>
          </a:p>
          <a:p>
            <a:r>
              <a:rPr lang="pt-BR" dirty="0"/>
              <a:t>   }  </a:t>
            </a:r>
          </a:p>
        </p:txBody>
      </p:sp>
    </p:spTree>
    <p:extLst>
      <p:ext uri="{BB962C8B-B14F-4D97-AF65-F5344CB8AC3E}">
        <p14:creationId xmlns:p14="http://schemas.microsoft.com/office/powerpoint/2010/main" val="392311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Interface </a:t>
            </a:r>
            <a:r>
              <a:rPr lang="pt-BR" dirty="0" err="1" smtClean="0"/>
              <a:t>Result</a:t>
            </a:r>
            <a:r>
              <a:rPr lang="pt-BR" dirty="0" smtClean="0"/>
              <a:t> Set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Exemplo - BD</a:t>
            </a:r>
            <a:endParaRPr lang="pt-BR" dirty="0"/>
          </a:p>
        </p:txBody>
      </p:sp>
      <p:pic>
        <p:nvPicPr>
          <p:cNvPr id="5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188640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Retângulo 8"/>
          <p:cNvSpPr/>
          <p:nvPr/>
        </p:nvSpPr>
        <p:spPr>
          <a:xfrm>
            <a:off x="395536" y="1331640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CREATE DATABASE </a:t>
            </a:r>
            <a:r>
              <a:rPr lang="pt-BR" dirty="0" err="1">
                <a:solidFill>
                  <a:srgbClr val="002060"/>
                </a:solidFill>
              </a:rPr>
              <a:t>javadiscos</a:t>
            </a:r>
            <a:r>
              <a:rPr lang="pt-BR" dirty="0">
                <a:solidFill>
                  <a:srgbClr val="002060"/>
                </a:solidFill>
              </a:rPr>
              <a:t>; </a:t>
            </a:r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USE </a:t>
            </a:r>
            <a:r>
              <a:rPr lang="pt-BR" dirty="0" err="1">
                <a:solidFill>
                  <a:srgbClr val="002060"/>
                </a:solidFill>
              </a:rPr>
              <a:t>javadiscos</a:t>
            </a:r>
            <a:r>
              <a:rPr lang="pt-BR" dirty="0" smtClean="0">
                <a:solidFill>
                  <a:srgbClr val="002060"/>
                </a:solidFill>
              </a:rPr>
              <a:t>;</a:t>
            </a:r>
          </a:p>
          <a:p>
            <a:endParaRPr lang="pt-BR" dirty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CREATE </a:t>
            </a:r>
            <a:r>
              <a:rPr lang="pt-BR" dirty="0">
                <a:solidFill>
                  <a:srgbClr val="002060"/>
                </a:solidFill>
              </a:rPr>
              <a:t>TABLE artista(id SMALLINT NOT NULL</a:t>
            </a:r>
            <a:r>
              <a:rPr lang="pt-BR" dirty="0" smtClean="0">
                <a:solidFill>
                  <a:srgbClr val="002060"/>
                </a:solidFill>
              </a:rPr>
              <a:t>,</a:t>
            </a:r>
          </a:p>
          <a:p>
            <a:r>
              <a:rPr lang="pt-BR" dirty="0" smtClean="0">
                <a:solidFill>
                  <a:srgbClr val="002060"/>
                </a:solidFill>
              </a:rPr>
              <a:t>nome </a:t>
            </a:r>
            <a:r>
              <a:rPr lang="pt-BR" dirty="0">
                <a:solidFill>
                  <a:srgbClr val="002060"/>
                </a:solidFill>
              </a:rPr>
              <a:t>VARCHAR(20) NOT NULL</a:t>
            </a:r>
            <a:r>
              <a:rPr lang="pt-BR" dirty="0" smtClean="0">
                <a:solidFill>
                  <a:srgbClr val="002060"/>
                </a:solidFill>
              </a:rPr>
              <a:t>,</a:t>
            </a:r>
          </a:p>
          <a:p>
            <a:r>
              <a:rPr lang="pt-BR" dirty="0" smtClean="0">
                <a:solidFill>
                  <a:srgbClr val="002060"/>
                </a:solidFill>
              </a:rPr>
              <a:t>banda  </a:t>
            </a:r>
            <a:r>
              <a:rPr lang="pt-BR" dirty="0">
                <a:solidFill>
                  <a:srgbClr val="002060"/>
                </a:solidFill>
              </a:rPr>
              <a:t>VARCHAR(20) NOT NULL</a:t>
            </a:r>
            <a:r>
              <a:rPr lang="pt-BR" dirty="0" smtClean="0">
                <a:solidFill>
                  <a:srgbClr val="002060"/>
                </a:solidFill>
              </a:rPr>
              <a:t>,</a:t>
            </a:r>
          </a:p>
          <a:p>
            <a:r>
              <a:rPr lang="pt-BR" dirty="0" smtClean="0">
                <a:solidFill>
                  <a:srgbClr val="002060"/>
                </a:solidFill>
              </a:rPr>
              <a:t>pais </a:t>
            </a:r>
            <a:r>
              <a:rPr lang="pt-BR" dirty="0">
                <a:solidFill>
                  <a:srgbClr val="002060"/>
                </a:solidFill>
              </a:rPr>
              <a:t>VARCHAR(20) NOT NULL</a:t>
            </a:r>
            <a:r>
              <a:rPr lang="pt-BR" dirty="0" smtClean="0">
                <a:solidFill>
                  <a:srgbClr val="002060"/>
                </a:solidFill>
              </a:rPr>
              <a:t>,</a:t>
            </a:r>
          </a:p>
          <a:p>
            <a:r>
              <a:rPr lang="pt-BR" dirty="0" smtClean="0">
                <a:solidFill>
                  <a:srgbClr val="002060"/>
                </a:solidFill>
              </a:rPr>
              <a:t>PRIMARY </a:t>
            </a:r>
            <a:r>
              <a:rPr lang="pt-BR" dirty="0">
                <a:solidFill>
                  <a:srgbClr val="002060"/>
                </a:solidFill>
              </a:rPr>
              <a:t>KEY (ID)); </a:t>
            </a:r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INSERT </a:t>
            </a:r>
            <a:r>
              <a:rPr lang="pt-BR" dirty="0">
                <a:solidFill>
                  <a:srgbClr val="002060"/>
                </a:solidFill>
              </a:rPr>
              <a:t>INTO artista VALUES (123,'Axl Rose','</a:t>
            </a:r>
            <a:r>
              <a:rPr lang="pt-BR" dirty="0" err="1">
                <a:solidFill>
                  <a:srgbClr val="002060"/>
                </a:solidFill>
              </a:rPr>
              <a:t>GunsNRoses</a:t>
            </a:r>
            <a:r>
              <a:rPr lang="pt-BR" dirty="0">
                <a:solidFill>
                  <a:srgbClr val="002060"/>
                </a:solidFill>
              </a:rPr>
              <a:t>', 'EUA</a:t>
            </a:r>
            <a:r>
              <a:rPr lang="pt-BR" dirty="0" smtClean="0">
                <a:solidFill>
                  <a:srgbClr val="002060"/>
                </a:solidFill>
              </a:rPr>
              <a:t>');</a:t>
            </a:r>
          </a:p>
          <a:p>
            <a:r>
              <a:rPr lang="pt-BR" dirty="0" smtClean="0">
                <a:solidFill>
                  <a:srgbClr val="002060"/>
                </a:solidFill>
              </a:rPr>
              <a:t>INSERT </a:t>
            </a:r>
            <a:r>
              <a:rPr lang="pt-BR" dirty="0">
                <a:solidFill>
                  <a:srgbClr val="002060"/>
                </a:solidFill>
              </a:rPr>
              <a:t>INTO artista VALUES (654,'Paul McCartney ','The Beatles', 'Reino Unido</a:t>
            </a:r>
            <a:r>
              <a:rPr lang="pt-BR" dirty="0" smtClean="0">
                <a:solidFill>
                  <a:srgbClr val="002060"/>
                </a:solidFill>
              </a:rPr>
              <a:t>');</a:t>
            </a:r>
          </a:p>
          <a:p>
            <a:r>
              <a:rPr lang="pt-BR" dirty="0" smtClean="0">
                <a:solidFill>
                  <a:srgbClr val="002060"/>
                </a:solidFill>
              </a:rPr>
              <a:t>INSERT </a:t>
            </a:r>
            <a:r>
              <a:rPr lang="pt-BR" dirty="0">
                <a:solidFill>
                  <a:srgbClr val="002060"/>
                </a:solidFill>
              </a:rPr>
              <a:t>INTO artista VALUES (789,'Eddie </a:t>
            </a:r>
            <a:r>
              <a:rPr lang="pt-BR" dirty="0" err="1">
                <a:solidFill>
                  <a:srgbClr val="002060"/>
                </a:solidFill>
              </a:rPr>
              <a:t>Vedder</a:t>
            </a:r>
            <a:r>
              <a:rPr lang="pt-BR" dirty="0">
                <a:solidFill>
                  <a:srgbClr val="002060"/>
                </a:solidFill>
              </a:rPr>
              <a:t>','Pearl Jam', 'EUA</a:t>
            </a:r>
            <a:r>
              <a:rPr lang="pt-BR" dirty="0" smtClean="0">
                <a:solidFill>
                  <a:srgbClr val="002060"/>
                </a:solidFill>
              </a:rPr>
              <a:t>');</a:t>
            </a:r>
          </a:p>
          <a:p>
            <a:endParaRPr lang="pt-BR" dirty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SELECT </a:t>
            </a:r>
            <a:r>
              <a:rPr lang="pt-BR" dirty="0">
                <a:solidFill>
                  <a:srgbClr val="002060"/>
                </a:solidFill>
              </a:rPr>
              <a:t>* FROM artista;</a:t>
            </a:r>
          </a:p>
        </p:txBody>
      </p:sp>
      <p:sp>
        <p:nvSpPr>
          <p:cNvPr id="10" name="Cilindro 9"/>
          <p:cNvSpPr/>
          <p:nvPr/>
        </p:nvSpPr>
        <p:spPr>
          <a:xfrm>
            <a:off x="6300192" y="5013176"/>
            <a:ext cx="914400" cy="1216152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DB</a:t>
            </a:r>
            <a:endParaRPr lang="pt-BR" dirty="0"/>
          </a:p>
        </p:txBody>
      </p:sp>
      <p:sp>
        <p:nvSpPr>
          <p:cNvPr id="11" name="AutoShape 4" descr="Resultado de imagem para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6" descr="Resultado de imagem para JAV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145002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81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Interface </a:t>
            </a:r>
            <a:r>
              <a:rPr lang="pt-BR" dirty="0" err="1" smtClean="0"/>
              <a:t>Result</a:t>
            </a:r>
            <a:r>
              <a:rPr lang="pt-BR" dirty="0" smtClean="0"/>
              <a:t> Set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Exemplo 2 - BD</a:t>
            </a:r>
            <a:endParaRPr lang="pt-BR" dirty="0"/>
          </a:p>
        </p:txBody>
      </p:sp>
      <p:pic>
        <p:nvPicPr>
          <p:cNvPr id="5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188640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Retângulo 8"/>
          <p:cNvSpPr/>
          <p:nvPr/>
        </p:nvSpPr>
        <p:spPr>
          <a:xfrm>
            <a:off x="395536" y="1331640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CREATE DATABASE escola; </a:t>
            </a:r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USE </a:t>
            </a:r>
            <a:r>
              <a:rPr lang="pt-BR" dirty="0">
                <a:solidFill>
                  <a:srgbClr val="002060"/>
                </a:solidFill>
              </a:rPr>
              <a:t>escola; </a:t>
            </a:r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CREATE </a:t>
            </a:r>
            <a:r>
              <a:rPr lang="pt-BR" dirty="0">
                <a:solidFill>
                  <a:srgbClr val="002060"/>
                </a:solidFill>
              </a:rPr>
              <a:t>TABLE aluno(matricula SMALLINT NOT NULL</a:t>
            </a:r>
            <a:r>
              <a:rPr lang="pt-BR" dirty="0" smtClean="0">
                <a:solidFill>
                  <a:srgbClr val="002060"/>
                </a:solidFill>
              </a:rPr>
              <a:t>,</a:t>
            </a:r>
          </a:p>
          <a:p>
            <a:r>
              <a:rPr lang="pt-BR" dirty="0" smtClean="0">
                <a:solidFill>
                  <a:srgbClr val="002060"/>
                </a:solidFill>
              </a:rPr>
              <a:t>nome </a:t>
            </a:r>
            <a:r>
              <a:rPr lang="pt-BR" dirty="0">
                <a:solidFill>
                  <a:srgbClr val="002060"/>
                </a:solidFill>
              </a:rPr>
              <a:t>VARCHAR(15) NOT NULL</a:t>
            </a:r>
            <a:r>
              <a:rPr lang="pt-BR" dirty="0" smtClean="0">
                <a:solidFill>
                  <a:srgbClr val="002060"/>
                </a:solidFill>
              </a:rPr>
              <a:t>,</a:t>
            </a:r>
          </a:p>
          <a:p>
            <a:r>
              <a:rPr lang="pt-BR" dirty="0" smtClean="0">
                <a:solidFill>
                  <a:srgbClr val="002060"/>
                </a:solidFill>
              </a:rPr>
              <a:t>media </a:t>
            </a:r>
            <a:r>
              <a:rPr lang="pt-BR" dirty="0">
                <a:solidFill>
                  <a:srgbClr val="002060"/>
                </a:solidFill>
              </a:rPr>
              <a:t>NUMERIC(15,2) NOT NULL</a:t>
            </a:r>
            <a:r>
              <a:rPr lang="pt-BR" dirty="0" smtClean="0">
                <a:solidFill>
                  <a:srgbClr val="002060"/>
                </a:solidFill>
              </a:rPr>
              <a:t>,</a:t>
            </a:r>
          </a:p>
          <a:p>
            <a:r>
              <a:rPr lang="pt-BR" dirty="0" smtClean="0">
                <a:solidFill>
                  <a:srgbClr val="002060"/>
                </a:solidFill>
              </a:rPr>
              <a:t>PRIMARY </a:t>
            </a:r>
            <a:r>
              <a:rPr lang="pt-BR" dirty="0">
                <a:solidFill>
                  <a:srgbClr val="002060"/>
                </a:solidFill>
              </a:rPr>
              <a:t>KEY (matricula)); </a:t>
            </a:r>
            <a:endParaRPr lang="pt-BR" dirty="0" smtClean="0">
              <a:solidFill>
                <a:srgbClr val="002060"/>
              </a:solidFill>
            </a:endParaRPr>
          </a:p>
          <a:p>
            <a:endParaRPr lang="pt-BR" dirty="0">
              <a:solidFill>
                <a:srgbClr val="002060"/>
              </a:solidFill>
            </a:endParaRPr>
          </a:p>
          <a:p>
            <a:endParaRPr lang="pt-BR" dirty="0" smtClean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INSERT </a:t>
            </a:r>
            <a:r>
              <a:rPr lang="pt-BR" dirty="0">
                <a:solidFill>
                  <a:srgbClr val="002060"/>
                </a:solidFill>
              </a:rPr>
              <a:t>INTO aluno VALUES (2234,'Patrick','9.5</a:t>
            </a:r>
            <a:r>
              <a:rPr lang="pt-BR" dirty="0" smtClean="0">
                <a:solidFill>
                  <a:srgbClr val="002060"/>
                </a:solidFill>
              </a:rPr>
              <a:t>');</a:t>
            </a:r>
          </a:p>
          <a:p>
            <a:r>
              <a:rPr lang="pt-BR" dirty="0" smtClean="0">
                <a:solidFill>
                  <a:srgbClr val="002060"/>
                </a:solidFill>
              </a:rPr>
              <a:t>INSERT </a:t>
            </a:r>
            <a:r>
              <a:rPr lang="pt-BR" dirty="0">
                <a:solidFill>
                  <a:srgbClr val="002060"/>
                </a:solidFill>
              </a:rPr>
              <a:t>INTO aluno VALUES (3345,'Jose','7.5</a:t>
            </a:r>
            <a:r>
              <a:rPr lang="pt-BR" dirty="0" smtClean="0">
                <a:solidFill>
                  <a:srgbClr val="002060"/>
                </a:solidFill>
              </a:rPr>
              <a:t>');</a:t>
            </a:r>
          </a:p>
          <a:p>
            <a:r>
              <a:rPr lang="pt-BR" dirty="0" smtClean="0">
                <a:solidFill>
                  <a:srgbClr val="002060"/>
                </a:solidFill>
              </a:rPr>
              <a:t>INSERT </a:t>
            </a:r>
            <a:r>
              <a:rPr lang="pt-BR" dirty="0">
                <a:solidFill>
                  <a:srgbClr val="002060"/>
                </a:solidFill>
              </a:rPr>
              <a:t>INTO aluno VALUES (4456,'Pilar','10.0</a:t>
            </a:r>
            <a:r>
              <a:rPr lang="pt-BR" dirty="0" smtClean="0">
                <a:solidFill>
                  <a:srgbClr val="002060"/>
                </a:solidFill>
              </a:rPr>
              <a:t>');</a:t>
            </a:r>
          </a:p>
          <a:p>
            <a:r>
              <a:rPr lang="pt-BR" dirty="0" smtClean="0">
                <a:solidFill>
                  <a:srgbClr val="002060"/>
                </a:solidFill>
              </a:rPr>
              <a:t>INSERT </a:t>
            </a:r>
            <a:r>
              <a:rPr lang="pt-BR" dirty="0">
                <a:solidFill>
                  <a:srgbClr val="002060"/>
                </a:solidFill>
              </a:rPr>
              <a:t>INTO aluno VALUES (5567,'Evita','5.5</a:t>
            </a:r>
            <a:r>
              <a:rPr lang="pt-BR" dirty="0" smtClean="0">
                <a:solidFill>
                  <a:srgbClr val="002060"/>
                </a:solidFill>
              </a:rPr>
              <a:t>');</a:t>
            </a:r>
          </a:p>
          <a:p>
            <a:endParaRPr lang="pt-BR" dirty="0">
              <a:solidFill>
                <a:srgbClr val="002060"/>
              </a:solidFill>
            </a:endParaRPr>
          </a:p>
          <a:p>
            <a:r>
              <a:rPr lang="pt-BR" dirty="0" smtClean="0">
                <a:solidFill>
                  <a:srgbClr val="002060"/>
                </a:solidFill>
              </a:rPr>
              <a:t>SELECT </a:t>
            </a:r>
            <a:r>
              <a:rPr lang="pt-BR" dirty="0">
                <a:solidFill>
                  <a:srgbClr val="002060"/>
                </a:solidFill>
              </a:rPr>
              <a:t>* FROM aluno;</a:t>
            </a:r>
          </a:p>
        </p:txBody>
      </p:sp>
      <p:sp>
        <p:nvSpPr>
          <p:cNvPr id="10" name="Cilindro 9"/>
          <p:cNvSpPr/>
          <p:nvPr/>
        </p:nvSpPr>
        <p:spPr>
          <a:xfrm>
            <a:off x="6300192" y="5013176"/>
            <a:ext cx="914400" cy="1216152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DB</a:t>
            </a:r>
            <a:endParaRPr lang="pt-BR" dirty="0"/>
          </a:p>
        </p:txBody>
      </p:sp>
      <p:sp>
        <p:nvSpPr>
          <p:cNvPr id="11" name="AutoShape 4" descr="Resultado de imagem para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6" descr="Resultado de imagem para JAV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1" name="Picture 7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145002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01" b="7904"/>
          <a:stretch/>
        </p:blipFill>
        <p:spPr bwMode="auto">
          <a:xfrm>
            <a:off x="179512" y="116632"/>
            <a:ext cx="8708184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30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II – 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Criar uma conexão JDBC   para a seguinte estrutura de dados.</a:t>
            </a:r>
          </a:p>
          <a:p>
            <a:endParaRPr lang="pt-BR" dirty="0"/>
          </a:p>
          <a:p>
            <a:r>
              <a:rPr lang="pt-BR" dirty="0" smtClean="0"/>
              <a:t>Base de Dados : Cadastro</a:t>
            </a:r>
          </a:p>
          <a:p>
            <a:r>
              <a:rPr lang="pt-BR" dirty="0" smtClean="0"/>
              <a:t>Tabela: Pessoa</a:t>
            </a:r>
          </a:p>
          <a:p>
            <a:r>
              <a:rPr lang="pt-BR" dirty="0" smtClean="0"/>
              <a:t>Onde :  Nome , Idade e Sexo.</a:t>
            </a:r>
          </a:p>
          <a:p>
            <a:endParaRPr lang="pt-BR" dirty="0"/>
          </a:p>
          <a:p>
            <a:r>
              <a:rPr lang="pt-BR" dirty="0" smtClean="0">
                <a:hlinkClick r:id="rId2" action="ppaction://hlinkfile"/>
              </a:rPr>
              <a:t>REVISÃO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4" name="Picture 4" descr="hibernate_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188640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89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4531" y="152400"/>
            <a:ext cx="8229600" cy="990600"/>
          </a:xfrm>
        </p:spPr>
        <p:txBody>
          <a:bodyPr/>
          <a:lstStyle/>
          <a:p>
            <a:r>
              <a:rPr lang="pt-BR" dirty="0" smtClean="0"/>
              <a:t>DAO – DATA ACCESS OBJECT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 smtClean="0"/>
          </a:p>
        </p:txBody>
      </p:sp>
      <p:pic>
        <p:nvPicPr>
          <p:cNvPr id="4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0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51520" y="1556792"/>
            <a:ext cx="87129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Padrões de Projeto de Software Orientado a Objetos </a:t>
            </a:r>
            <a:endParaRPr lang="pt-BR" sz="2000" dirty="0" smtClean="0"/>
          </a:p>
          <a:p>
            <a:pPr algn="just"/>
            <a:r>
              <a:rPr lang="pt-BR" sz="2000" dirty="0" smtClean="0"/>
              <a:t> </a:t>
            </a:r>
          </a:p>
          <a:p>
            <a:pPr algn="just"/>
            <a:r>
              <a:rPr lang="pt-BR" sz="2000" dirty="0" smtClean="0"/>
              <a:t> </a:t>
            </a:r>
            <a:r>
              <a:rPr lang="pt-BR" sz="2000" dirty="0"/>
              <a:t>A </a:t>
            </a:r>
            <a:r>
              <a:rPr lang="pt-BR" sz="2000" dirty="0" smtClean="0"/>
              <a:t>ideia </a:t>
            </a:r>
            <a:r>
              <a:rPr lang="pt-BR" sz="2000" dirty="0"/>
              <a:t>de padrões foi apresentada por Christopher Alexander em 1977 no contexto de Arquitetura (de prédios e cidades). </a:t>
            </a:r>
            <a:endParaRPr lang="pt-BR" sz="2000" dirty="0" smtClean="0"/>
          </a:p>
          <a:p>
            <a:pPr algn="just"/>
            <a:endParaRPr lang="pt-BR" sz="2000" dirty="0"/>
          </a:p>
          <a:p>
            <a:pPr algn="just"/>
            <a:r>
              <a:rPr lang="pt-BR" sz="2000" dirty="0" smtClean="0"/>
              <a:t>Cada </a:t>
            </a:r>
            <a:r>
              <a:rPr lang="pt-BR" sz="2000" dirty="0"/>
              <a:t>padrão descreve um problema que ocorre repetidamente, de novo e de novo, em nosso ambiente, e então descreve a parte central da solução para aquele problema de uma forma que você pode usar esta solução um milhão de vezes, sem nunca </a:t>
            </a:r>
            <a:r>
              <a:rPr lang="pt-BR" sz="2000" dirty="0" smtClean="0"/>
              <a:t>implementá-la </a:t>
            </a:r>
            <a:r>
              <a:rPr lang="pt-BR" sz="2000" dirty="0"/>
              <a:t>duas vezes da mesma forma. 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Um </a:t>
            </a:r>
            <a:r>
              <a:rPr lang="pt-BR" sz="2000" dirty="0"/>
              <a:t>padrão de projeto é uma solução geral para um problema recorrente no desenvolvimento de software orientado a objetos. 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 </a:t>
            </a:r>
            <a:r>
              <a:rPr lang="pt-BR" sz="2000" dirty="0"/>
              <a:t>Um padrão de projeto é uma espécie de gabarito para como resolver um problema, ou melhor dizendo, é uma solução elegante na resolução de problemas.</a:t>
            </a:r>
          </a:p>
        </p:txBody>
      </p:sp>
    </p:spTree>
    <p:extLst>
      <p:ext uri="{BB962C8B-B14F-4D97-AF65-F5344CB8AC3E}">
        <p14:creationId xmlns:p14="http://schemas.microsoft.com/office/powerpoint/2010/main" val="44015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676456" cy="990600"/>
          </a:xfrm>
        </p:spPr>
        <p:txBody>
          <a:bodyPr>
            <a:normAutofit fontScale="90000"/>
          </a:bodyPr>
          <a:lstStyle/>
          <a:p>
            <a:r>
              <a:rPr lang="pt-BR" sz="3600" dirty="0" smtClean="0"/>
              <a:t>Introdução</a:t>
            </a:r>
            <a:r>
              <a:rPr lang="pt-BR" sz="2800" dirty="0"/>
              <a:t/>
            </a:r>
            <a:br>
              <a:rPr lang="pt-BR" sz="2800" dirty="0"/>
            </a:b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pt-B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dirty="0"/>
              <a:t>Persistência é a capacidade de armazenar informações em "algum lugar", e poder recuperar essa informação quando quiser.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Nas aplicações modernas usa-se o conceito de transparência na persistência, que é você prover uma interface simples para persistir seus dados, não importando como isso é feito (a implementação).</a:t>
            </a:r>
          </a:p>
          <a:p>
            <a:pPr marL="0" indent="0" algn="just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260350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06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4531" y="152400"/>
            <a:ext cx="8229600" cy="990600"/>
          </a:xfrm>
        </p:spPr>
        <p:txBody>
          <a:bodyPr/>
          <a:lstStyle/>
          <a:p>
            <a:r>
              <a:rPr lang="pt-BR" dirty="0" smtClean="0"/>
              <a:t>DAO – DATA ACCESS OBJECT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 smtClean="0"/>
          </a:p>
        </p:txBody>
      </p:sp>
      <p:pic>
        <p:nvPicPr>
          <p:cNvPr id="4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0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51520" y="1556792"/>
            <a:ext cx="87129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i="1" dirty="0"/>
              <a:t>Objeto de acesso a dados</a:t>
            </a:r>
            <a:r>
              <a:rPr lang="pt-BR" sz="2000" dirty="0"/>
              <a:t> (ou simplesmente DAO, acrônimo de Data Access </a:t>
            </a:r>
            <a:r>
              <a:rPr lang="pt-BR" sz="2000" dirty="0" err="1"/>
              <a:t>Object</a:t>
            </a:r>
            <a:r>
              <a:rPr lang="pt-BR" sz="2000" dirty="0"/>
              <a:t>), é um padrão para persistência de dados que permite separar regras de negócio das regras de acesso a banco de dados. Numa aplicação que utilize a arquitetura MVC  é um padrão de arquitetura de software (design </a:t>
            </a:r>
            <a:r>
              <a:rPr lang="pt-BR" sz="2000" dirty="0" err="1"/>
              <a:t>pattern</a:t>
            </a:r>
            <a:r>
              <a:rPr lang="pt-BR" sz="2000" dirty="0"/>
              <a:t>) que separa a representação da informação da interação do usuário com ele),   todas as funcionalidades de bancos de dados, tais como obter as conexões, mapear </a:t>
            </a:r>
            <a:r>
              <a:rPr lang="pt-BR" sz="2000" dirty="0" smtClean="0"/>
              <a:t>objetos Java</a:t>
            </a:r>
            <a:r>
              <a:rPr lang="pt-BR" sz="2000" dirty="0"/>
              <a:t> para tipos de dados SQL ou executar comandos SQL, devem ser feitas por classes DAO.</a:t>
            </a:r>
          </a:p>
        </p:txBody>
      </p:sp>
    </p:spTree>
    <p:extLst>
      <p:ext uri="{BB962C8B-B14F-4D97-AF65-F5344CB8AC3E}">
        <p14:creationId xmlns:p14="http://schemas.microsoft.com/office/powerpoint/2010/main" val="14080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4531" y="152400"/>
            <a:ext cx="8229600" cy="990600"/>
          </a:xfrm>
        </p:spPr>
        <p:txBody>
          <a:bodyPr/>
          <a:lstStyle/>
          <a:p>
            <a:r>
              <a:rPr lang="pt-BR" dirty="0" smtClean="0"/>
              <a:t>DAO – Vantagens</a:t>
            </a:r>
            <a:endParaRPr lang="pt-BR" dirty="0"/>
          </a:p>
        </p:txBody>
      </p:sp>
      <p:pic>
        <p:nvPicPr>
          <p:cNvPr id="4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0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51520" y="1844824"/>
            <a:ext cx="87129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	A </a:t>
            </a:r>
            <a:r>
              <a:rPr lang="pt-BR" sz="2000" dirty="0"/>
              <a:t>vantagem de usar objetos de acesso a dados é a separação simples e rigorosa entre duas partes importantes de uma aplicação que não devem e não podem conhecer quase que nada uma da outra, e que podem evoluir frequentemente e independentemente. Alterar a lógica de negócio podem esperar apenas a implementação de uma interface, enquanto que modificações na lógica de persistência não alteram a lógica de negocio, desde que a interface entre elas não seja modificada.</a:t>
            </a:r>
          </a:p>
        </p:txBody>
      </p:sp>
    </p:spTree>
    <p:extLst>
      <p:ext uri="{BB962C8B-B14F-4D97-AF65-F5344CB8AC3E}">
        <p14:creationId xmlns:p14="http://schemas.microsoft.com/office/powerpoint/2010/main" val="38703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4531" y="152400"/>
            <a:ext cx="8229600" cy="990600"/>
          </a:xfrm>
        </p:spPr>
        <p:txBody>
          <a:bodyPr/>
          <a:lstStyle/>
          <a:p>
            <a:r>
              <a:rPr lang="pt-BR" dirty="0" smtClean="0"/>
              <a:t>DAO – Vantagens</a:t>
            </a:r>
            <a:endParaRPr lang="pt-BR" dirty="0"/>
          </a:p>
        </p:txBody>
      </p:sp>
      <p:pic>
        <p:nvPicPr>
          <p:cNvPr id="4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0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51520" y="1154327"/>
            <a:ext cx="87129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000" dirty="0" smtClean="0"/>
          </a:p>
          <a:p>
            <a:r>
              <a:rPr lang="pt-BR" sz="2000" dirty="0" smtClean="0"/>
              <a:t>No </a:t>
            </a:r>
            <a:r>
              <a:rPr lang="pt-BR" sz="2000" dirty="0"/>
              <a:t>contexto específico da linguagem de programação Java, um objeto de acesso a dados como padrão de projeto de software pode ser implementado de várias maneiras. 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Pode </a:t>
            </a:r>
            <a:r>
              <a:rPr lang="pt-BR" sz="2000" dirty="0"/>
              <a:t>variar desde uma simples interface que separa partes de acesso a dados da lógica de negócio de uma aplicação até frameworks e produtos comerciais específicos. 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Os </a:t>
            </a:r>
            <a:r>
              <a:rPr lang="pt-BR" sz="2000" dirty="0"/>
              <a:t>paradigmas para programação usando </a:t>
            </a:r>
            <a:r>
              <a:rPr lang="pt-BR" sz="2000" dirty="0" err="1"/>
              <a:t>DAOs</a:t>
            </a:r>
            <a:r>
              <a:rPr lang="pt-BR" sz="2000" dirty="0"/>
              <a:t> demandam alguma proficiência. </a:t>
            </a:r>
            <a:endParaRPr lang="pt-BR" sz="2000" dirty="0" smtClean="0"/>
          </a:p>
          <a:p>
            <a:r>
              <a:rPr lang="pt-BR" sz="2000" dirty="0" smtClean="0"/>
              <a:t>O </a:t>
            </a:r>
            <a:r>
              <a:rPr lang="pt-BR" sz="2000" dirty="0"/>
              <a:t>uso de tecnologias como Java </a:t>
            </a:r>
            <a:r>
              <a:rPr lang="pt-BR" sz="2000" dirty="0" err="1"/>
              <a:t>persistence</a:t>
            </a:r>
            <a:r>
              <a:rPr lang="pt-BR" sz="2000" dirty="0"/>
              <a:t> </a:t>
            </a:r>
            <a:r>
              <a:rPr lang="pt-BR" sz="2000" dirty="0" err="1"/>
              <a:t>technologies</a:t>
            </a:r>
            <a:r>
              <a:rPr lang="pt-BR" sz="2000" dirty="0"/>
              <a:t> e JDO garantem a implementação do padrão de projeto até certo ponto. Tecnologias como Enterprise </a:t>
            </a:r>
            <a:r>
              <a:rPr lang="pt-BR" sz="2000" dirty="0" err="1"/>
              <a:t>JavaBeans</a:t>
            </a:r>
            <a:r>
              <a:rPr lang="pt-BR" sz="2000" dirty="0"/>
              <a:t> trazem para a aplicação servidores montados e que podem ser usados em aplicações que usem um servidor de aplicação JEE. </a:t>
            </a:r>
          </a:p>
        </p:txBody>
      </p:sp>
    </p:spTree>
    <p:extLst>
      <p:ext uri="{BB962C8B-B14F-4D97-AF65-F5344CB8AC3E}">
        <p14:creationId xmlns:p14="http://schemas.microsoft.com/office/powerpoint/2010/main" val="30453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4531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/>
              <a:t>Use o Padrão Data Access </a:t>
            </a:r>
            <a:r>
              <a:rPr lang="pt-BR" dirty="0" err="1"/>
              <a:t>Object</a:t>
            </a:r>
            <a:r>
              <a:rPr lang="pt-BR" dirty="0"/>
              <a:t> </a:t>
            </a:r>
            <a:r>
              <a:rPr lang="pt-BR" dirty="0" smtClean="0"/>
              <a:t>Quando:</a:t>
            </a:r>
            <a:endParaRPr lang="pt-BR" dirty="0"/>
          </a:p>
        </p:txBody>
      </p:sp>
      <p:pic>
        <p:nvPicPr>
          <p:cNvPr id="4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0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251520" y="1340768"/>
            <a:ext cx="87129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O </a:t>
            </a:r>
            <a:r>
              <a:rPr lang="pt-BR" sz="2000" dirty="0"/>
              <a:t>principal objetivo de um DAO é encapsular o acesso e a manipulação de dados em uma camada separada; 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 </a:t>
            </a:r>
            <a:r>
              <a:rPr lang="pt-BR" sz="2000" dirty="0"/>
              <a:t>Você deseja implementar os mecanismos de acesso a dados para acessar e manipular dados em um armazenamento persistente; 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 </a:t>
            </a:r>
            <a:r>
              <a:rPr lang="pt-BR" sz="2000" dirty="0"/>
              <a:t>Você deseja desacoplar a implementação do armazenamento persistente do restante da aplicação</a:t>
            </a:r>
            <a:r>
              <a:rPr lang="pt-BR" sz="2000" dirty="0" smtClean="0"/>
              <a:t>;</a:t>
            </a:r>
          </a:p>
          <a:p>
            <a:endParaRPr lang="pt-BR" sz="2000" dirty="0"/>
          </a:p>
          <a:p>
            <a:r>
              <a:rPr lang="pt-BR" sz="2000" dirty="0"/>
              <a:t>Você deseja fornecer uma API de acesso uniforme aos dados para um mecanismo persistente para vários tipos de fontes de dados, como repositórios RDBMS, LDAP, OODB, XML, arquivos simples e assim por diante; </a:t>
            </a:r>
            <a:endParaRPr lang="pt-BR" sz="2000" dirty="0" smtClean="0"/>
          </a:p>
          <a:p>
            <a:endParaRPr lang="pt-BR" sz="2000" dirty="0"/>
          </a:p>
          <a:p>
            <a:r>
              <a:rPr lang="pt-BR" sz="2000" dirty="0" smtClean="0"/>
              <a:t> </a:t>
            </a:r>
            <a:r>
              <a:rPr lang="pt-BR" sz="2000" dirty="0"/>
              <a:t>Você deseja organizar os recursos de lógica de acesso a dados e encapsular recursos proprietários para facilitar a capacidade de manutenção e a portabilidade</a:t>
            </a:r>
          </a:p>
        </p:txBody>
      </p:sp>
    </p:spTree>
    <p:extLst>
      <p:ext uri="{BB962C8B-B14F-4D97-AF65-F5344CB8AC3E}">
        <p14:creationId xmlns:p14="http://schemas.microsoft.com/office/powerpoint/2010/main" val="381288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 Estrutura Do Data Access </a:t>
            </a:r>
            <a:r>
              <a:rPr lang="pt-BR" dirty="0" err="1"/>
              <a:t>Object</a:t>
            </a:r>
            <a:r>
              <a:rPr lang="pt-BR" dirty="0"/>
              <a:t> (DAO)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4" t="19117" r="22073" b="11948"/>
          <a:stretch/>
        </p:blipFill>
        <p:spPr bwMode="auto">
          <a:xfrm>
            <a:off x="539552" y="1268760"/>
            <a:ext cx="7920880" cy="537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hibernate_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35280" y="0"/>
            <a:ext cx="908720" cy="9087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818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pt-BR" dirty="0"/>
              <a:t>Os Participantes Do Data Access </a:t>
            </a:r>
            <a:r>
              <a:rPr lang="pt-BR" dirty="0" err="1"/>
              <a:t>Object</a:t>
            </a:r>
            <a:r>
              <a:rPr lang="pt-BR" dirty="0"/>
              <a:t> (DAO)</a:t>
            </a:r>
          </a:p>
        </p:txBody>
      </p:sp>
      <p:sp>
        <p:nvSpPr>
          <p:cNvPr id="3" name="Retângulo 2"/>
          <p:cNvSpPr/>
          <p:nvPr/>
        </p:nvSpPr>
        <p:spPr>
          <a:xfrm>
            <a:off x="323528" y="1628800"/>
            <a:ext cx="856895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Cliente </a:t>
            </a:r>
            <a:r>
              <a:rPr lang="pt-BR" sz="2000" dirty="0"/>
              <a:t>– o cliente é um objeto que requer acesso à fonte de dados para obter e armazenar dados. 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 </a:t>
            </a:r>
            <a:r>
              <a:rPr lang="pt-BR" sz="2000" dirty="0"/>
              <a:t>DAO – o DAO é o objeto de função principal desse padrão. Ele abstrai a implementação de acesso a dados subjacente para o cliente a fim de permitir um acesso transparente a fonte de dados. 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 </a:t>
            </a:r>
            <a:r>
              <a:rPr lang="pt-BR" sz="2000" dirty="0" err="1"/>
              <a:t>BaseDeDado</a:t>
            </a:r>
            <a:r>
              <a:rPr lang="pt-BR" sz="2000" dirty="0"/>
              <a:t> </a:t>
            </a:r>
            <a:r>
              <a:rPr lang="pt-BR" sz="2000" dirty="0" smtClean="0"/>
              <a:t>–</a:t>
            </a:r>
            <a:r>
              <a:rPr lang="pt-BR" sz="2000" dirty="0"/>
              <a:t> representa uma implementação de fonte de dados. 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 </a:t>
            </a:r>
            <a:r>
              <a:rPr lang="pt-BR" sz="2000" dirty="0" err="1"/>
              <a:t>ResultSet</a:t>
            </a:r>
            <a:r>
              <a:rPr lang="pt-BR" sz="2000" dirty="0"/>
              <a:t> – representa os resultados de uma execução de consulta. </a:t>
            </a:r>
            <a:endParaRPr lang="pt-BR" sz="2000" dirty="0" smtClean="0"/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 </a:t>
            </a:r>
            <a:r>
              <a:rPr lang="pt-BR" sz="2000" dirty="0" err="1"/>
              <a:t>TipoDeDado</a:t>
            </a:r>
            <a:r>
              <a:rPr lang="pt-BR" sz="2000" dirty="0"/>
              <a:t> – representa um objeto de transferência usado como um carregador de dados.</a:t>
            </a:r>
          </a:p>
        </p:txBody>
      </p:sp>
      <p:pic>
        <p:nvPicPr>
          <p:cNvPr id="5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16416" y="0"/>
            <a:ext cx="827584" cy="8275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32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664" y="152400"/>
            <a:ext cx="8686800" cy="990600"/>
          </a:xfrm>
        </p:spPr>
        <p:txBody>
          <a:bodyPr>
            <a:normAutofit/>
          </a:bodyPr>
          <a:lstStyle/>
          <a:p>
            <a:r>
              <a:rPr lang="pt-BR" dirty="0" smtClean="0"/>
              <a:t>Demonstração </a:t>
            </a:r>
            <a:r>
              <a:rPr lang="pt-BR" dirty="0"/>
              <a:t>­ DAO Arquivos:</a:t>
            </a:r>
          </a:p>
        </p:txBody>
      </p:sp>
      <p:sp>
        <p:nvSpPr>
          <p:cNvPr id="3" name="Retângulo 2"/>
          <p:cNvSpPr/>
          <p:nvPr/>
        </p:nvSpPr>
        <p:spPr>
          <a:xfrm>
            <a:off x="323528" y="1628800"/>
            <a:ext cx="856895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DAO.java</a:t>
            </a:r>
            <a:r>
              <a:rPr lang="pt-BR" sz="2000" dirty="0"/>
              <a:t>, </a:t>
            </a:r>
            <a:endParaRPr lang="pt-BR" sz="2000" dirty="0" smtClean="0"/>
          </a:p>
          <a:p>
            <a:pPr algn="just"/>
            <a:r>
              <a:rPr lang="pt-BR" sz="2000" dirty="0" smtClean="0"/>
              <a:t>Pais.java</a:t>
            </a:r>
            <a:r>
              <a:rPr lang="pt-BR" sz="2000" dirty="0"/>
              <a:t>, </a:t>
            </a:r>
            <a:endParaRPr lang="pt-BR" sz="2000" dirty="0" smtClean="0"/>
          </a:p>
          <a:p>
            <a:pPr algn="just"/>
            <a:r>
              <a:rPr lang="pt-BR" sz="2000" dirty="0" smtClean="0"/>
              <a:t>PaisDAO.java</a:t>
            </a:r>
            <a:r>
              <a:rPr lang="pt-BR" sz="2000" dirty="0"/>
              <a:t>, </a:t>
            </a:r>
            <a:endParaRPr lang="pt-BR" sz="2000" dirty="0" smtClean="0"/>
          </a:p>
          <a:p>
            <a:pPr algn="just"/>
            <a:r>
              <a:rPr lang="pt-BR" sz="2000" dirty="0" smtClean="0"/>
              <a:t>BaseDeDados.java</a:t>
            </a:r>
            <a:r>
              <a:rPr lang="pt-BR" sz="2000" dirty="0"/>
              <a:t>, </a:t>
            </a:r>
            <a:endParaRPr lang="pt-BR" sz="2000" dirty="0" smtClean="0"/>
          </a:p>
          <a:p>
            <a:pPr algn="just"/>
            <a:r>
              <a:rPr lang="pt-BR" sz="2000" dirty="0" smtClean="0"/>
              <a:t>TestaSelectPaisDAO.java</a:t>
            </a:r>
            <a:r>
              <a:rPr lang="pt-BR" sz="2000" dirty="0"/>
              <a:t>, </a:t>
            </a:r>
            <a:endParaRPr lang="pt-BR" sz="2000" dirty="0" smtClean="0"/>
          </a:p>
          <a:p>
            <a:pPr algn="just"/>
            <a:r>
              <a:rPr lang="pt-BR" sz="2000" dirty="0" smtClean="0"/>
              <a:t>TestaInsertPaisDAO.java</a:t>
            </a:r>
            <a:r>
              <a:rPr lang="pt-BR" sz="2000" dirty="0"/>
              <a:t>, </a:t>
            </a:r>
            <a:endParaRPr lang="pt-BR" sz="2000" dirty="0" smtClean="0"/>
          </a:p>
          <a:p>
            <a:pPr algn="just"/>
            <a:r>
              <a:rPr lang="pt-BR" sz="2000" dirty="0" smtClean="0"/>
              <a:t>TestaUpdatePaisDAO.java</a:t>
            </a:r>
            <a:r>
              <a:rPr lang="pt-BR" sz="2000" dirty="0"/>
              <a:t>, </a:t>
            </a:r>
            <a:endParaRPr lang="pt-BR" sz="2000" dirty="0" smtClean="0"/>
          </a:p>
          <a:p>
            <a:pPr algn="just"/>
            <a:r>
              <a:rPr lang="pt-BR" sz="2000" dirty="0" smtClean="0"/>
              <a:t>TestaDeletePaisDAO.java</a:t>
            </a:r>
            <a:r>
              <a:rPr lang="pt-BR" sz="2000" dirty="0"/>
              <a:t>, </a:t>
            </a:r>
            <a:endParaRPr lang="pt-BR" sz="2000" dirty="0" smtClean="0"/>
          </a:p>
          <a:p>
            <a:pPr algn="just"/>
            <a:r>
              <a:rPr lang="pt-BR" sz="2000" dirty="0" smtClean="0"/>
              <a:t>Participante.java</a:t>
            </a:r>
            <a:r>
              <a:rPr lang="pt-BR" sz="2000" dirty="0"/>
              <a:t>, </a:t>
            </a:r>
            <a:endParaRPr lang="pt-BR" sz="2000" dirty="0" smtClean="0"/>
          </a:p>
          <a:p>
            <a:pPr algn="just"/>
            <a:r>
              <a:rPr lang="pt-BR" sz="2000" dirty="0" smtClean="0"/>
              <a:t>ParticipanteDAO.java</a:t>
            </a:r>
            <a:r>
              <a:rPr lang="pt-BR" sz="2000" dirty="0"/>
              <a:t>, </a:t>
            </a:r>
            <a:endParaRPr lang="pt-BR" sz="2000" dirty="0" smtClean="0"/>
          </a:p>
          <a:p>
            <a:pPr algn="just"/>
            <a:r>
              <a:rPr lang="pt-BR" sz="2000" dirty="0" smtClean="0"/>
              <a:t>TestaSelectParticipanteDAO.java,</a:t>
            </a:r>
          </a:p>
          <a:p>
            <a:pPr algn="just"/>
            <a:r>
              <a:rPr lang="pt-BR" sz="2000" dirty="0" smtClean="0"/>
              <a:t> </a:t>
            </a:r>
            <a:r>
              <a:rPr lang="pt-BR" sz="2000" dirty="0" err="1"/>
              <a:t>TestaInsertParticipanteDAO</a:t>
            </a:r>
            <a:r>
              <a:rPr lang="pt-BR" sz="2000" dirty="0"/>
              <a:t>, </a:t>
            </a:r>
            <a:r>
              <a:rPr lang="pt-BR" sz="2000" dirty="0" smtClean="0"/>
              <a:t>T</a:t>
            </a:r>
          </a:p>
          <a:p>
            <a:pPr algn="just"/>
            <a:r>
              <a:rPr lang="pt-BR" sz="2000" dirty="0" smtClean="0"/>
              <a:t>estaUpdateParticipanteDAO.java</a:t>
            </a:r>
            <a:r>
              <a:rPr lang="pt-BR" sz="2000" dirty="0"/>
              <a:t>, </a:t>
            </a:r>
            <a:endParaRPr lang="pt-BR" sz="2000" dirty="0" smtClean="0"/>
          </a:p>
          <a:p>
            <a:pPr algn="just"/>
            <a:r>
              <a:rPr lang="pt-BR" sz="2000" dirty="0" smtClean="0"/>
              <a:t>TestaDeleteParticipanteDAO.java</a:t>
            </a:r>
            <a:r>
              <a:rPr lang="pt-BR" sz="2000" dirty="0"/>
              <a:t>, </a:t>
            </a:r>
            <a:endParaRPr lang="pt-BR" sz="2000" dirty="0" smtClean="0"/>
          </a:p>
          <a:p>
            <a:pPr algn="just"/>
            <a:r>
              <a:rPr lang="pt-BR" sz="2000" dirty="0" smtClean="0"/>
              <a:t>DAOException.java</a:t>
            </a:r>
            <a:endParaRPr lang="pt-BR" sz="2000" dirty="0"/>
          </a:p>
        </p:txBody>
      </p:sp>
      <p:pic>
        <p:nvPicPr>
          <p:cNvPr id="4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0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8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Usando DAO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smtClean="0"/>
              <a:t>Criamos </a:t>
            </a:r>
            <a:r>
              <a:rPr lang="pt-BR" dirty="0"/>
              <a:t>um </a:t>
            </a:r>
            <a:r>
              <a:rPr lang="pt-BR" dirty="0" err="1"/>
              <a:t>database</a:t>
            </a:r>
            <a:r>
              <a:rPr lang="pt-BR" dirty="0"/>
              <a:t> com o nome "</a:t>
            </a:r>
            <a:r>
              <a:rPr lang="pt-BR" dirty="0" err="1" smtClean="0"/>
              <a:t>javafx_crud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javafx_crud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use </a:t>
            </a:r>
            <a:r>
              <a:rPr lang="pt-BR" dirty="0" err="1"/>
              <a:t>javafx_crud</a:t>
            </a:r>
            <a:r>
              <a:rPr lang="pt-BR" dirty="0"/>
              <a:t>;  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/>
              <a:t>table</a:t>
            </a:r>
            <a:r>
              <a:rPr lang="pt-BR" dirty="0"/>
              <a:t> pessoa(     </a:t>
            </a: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rg</a:t>
            </a:r>
            <a:r>
              <a:rPr lang="pt-BR" dirty="0" smtClean="0"/>
              <a:t> </a:t>
            </a:r>
            <a:r>
              <a:rPr lang="pt-BR" dirty="0" err="1" smtClean="0"/>
              <a:t>smallint</a:t>
            </a:r>
            <a:r>
              <a:rPr lang="pt-BR" dirty="0" smtClean="0"/>
              <a:t>(20</a:t>
            </a:r>
            <a:r>
              <a:rPr lang="pt-BR" dirty="0"/>
              <a:t>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  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nome </a:t>
            </a:r>
            <a:r>
              <a:rPr lang="pt-BR" dirty="0" err="1"/>
              <a:t>varchar</a:t>
            </a:r>
            <a:r>
              <a:rPr lang="pt-BR" dirty="0"/>
              <a:t>(20)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   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idade </a:t>
            </a:r>
            <a:r>
              <a:rPr lang="pt-BR" dirty="0" err="1"/>
              <a:t>int</a:t>
            </a:r>
            <a:r>
              <a:rPr lang="pt-BR" dirty="0"/>
              <a:t>(2)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     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cidade </a:t>
            </a:r>
            <a:r>
              <a:rPr lang="pt-BR" dirty="0" err="1"/>
              <a:t>varchar</a:t>
            </a:r>
            <a:r>
              <a:rPr lang="pt-BR" dirty="0"/>
              <a:t>(20)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  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estado </a:t>
            </a:r>
            <a:r>
              <a:rPr lang="pt-BR" dirty="0" err="1"/>
              <a:t>varchar</a:t>
            </a:r>
            <a:r>
              <a:rPr lang="pt-BR" dirty="0"/>
              <a:t>(2)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   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(</a:t>
            </a:r>
            <a:r>
              <a:rPr lang="pt-BR" dirty="0" err="1"/>
              <a:t>rg</a:t>
            </a:r>
            <a:r>
              <a:rPr lang="pt-BR" dirty="0"/>
              <a:t>)         ); </a:t>
            </a:r>
            <a:endParaRPr lang="pt-BR" dirty="0" smtClean="0"/>
          </a:p>
        </p:txBody>
      </p:sp>
      <p:pic>
        <p:nvPicPr>
          <p:cNvPr id="4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0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2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7544" y="3429000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POJO = </a:t>
            </a:r>
            <a:r>
              <a:rPr lang="pt-BR" sz="2400" dirty="0" err="1"/>
              <a:t>Plain</a:t>
            </a:r>
            <a:r>
              <a:rPr lang="pt-BR" sz="2400" dirty="0"/>
              <a:t> </a:t>
            </a:r>
            <a:r>
              <a:rPr lang="pt-BR" sz="2400" dirty="0" err="1"/>
              <a:t>Old</a:t>
            </a:r>
            <a:r>
              <a:rPr lang="pt-BR" sz="2400" dirty="0"/>
              <a:t> Java </a:t>
            </a:r>
            <a:r>
              <a:rPr lang="pt-BR" sz="2400" dirty="0" err="1"/>
              <a:t>Object</a:t>
            </a:r>
            <a:r>
              <a:rPr lang="pt-BR" sz="2400" dirty="0"/>
              <a:t> (Velho e Simples </a:t>
            </a:r>
            <a:r>
              <a:rPr lang="pt-BR" sz="2400" dirty="0" err="1"/>
              <a:t>Objecto</a:t>
            </a:r>
            <a:r>
              <a:rPr lang="pt-BR" sz="2400" dirty="0"/>
              <a:t> Java) </a:t>
            </a:r>
            <a:br>
              <a:rPr lang="pt-BR" sz="2400" dirty="0"/>
            </a:br>
            <a:r>
              <a:rPr lang="pt-BR" sz="2400" dirty="0"/>
              <a:t>é um referencia a </a:t>
            </a:r>
            <a:r>
              <a:rPr lang="pt-BR" sz="2400" dirty="0" err="1"/>
              <a:t>objectos</a:t>
            </a:r>
            <a:r>
              <a:rPr lang="pt-BR" sz="2400" dirty="0"/>
              <a:t> que não dependem da herança de interfaces ou classes de frameworks externos.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7544" y="1340768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O comum em Java é criarmos classes Pojo, classes que são semelhantes a tabelas do banco, assim podemos manipular de forma igual para igual ao que está no banco. </a:t>
            </a: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pt-BR" dirty="0" smtClean="0"/>
              <a:t>Exemplo Usando DAO</a:t>
            </a:r>
            <a:endParaRPr lang="pt-BR" dirty="0"/>
          </a:p>
        </p:txBody>
      </p:sp>
      <p:pic>
        <p:nvPicPr>
          <p:cNvPr id="7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0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7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</a:t>
            </a:r>
            <a:endParaRPr lang="pt-BR" dirty="0"/>
          </a:p>
        </p:txBody>
      </p:sp>
      <p:pic>
        <p:nvPicPr>
          <p:cNvPr id="1536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" t="18065" r="78996" b="51762"/>
          <a:stretch/>
        </p:blipFill>
        <p:spPr bwMode="auto">
          <a:xfrm>
            <a:off x="1818270" y="1556792"/>
            <a:ext cx="5263480" cy="4375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636824" y="6381328"/>
            <a:ext cx="8136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http://javafree.uol.com.br/artigo/874102/Aplicativo-Java-com-acesso-a-banco-de-dados-1%C2%BA-parte-Dao.html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Exemplo Usando DAO</a:t>
            </a:r>
            <a:endParaRPr lang="pt-BR" dirty="0"/>
          </a:p>
        </p:txBody>
      </p:sp>
      <p:pic>
        <p:nvPicPr>
          <p:cNvPr id="6" name="Picture 4" descr="hibernate_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0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363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6BE47-AAD3-4ADF-9FEF-4EF07EFCB291}" type="slidenum">
              <a:rPr lang="pt-BR" altLang="pt-BR"/>
              <a:pPr/>
              <a:t>4</a:t>
            </a:fld>
            <a:endParaRPr lang="pt-BR" altLang="pt-BR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Persistência de Objetos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/>
          </a:p>
          <a:p>
            <a:r>
              <a:rPr lang="pt-BR" altLang="pt-BR"/>
              <a:t>A </a:t>
            </a:r>
            <a:r>
              <a:rPr lang="pt-BR" altLang="pt-BR" i="1"/>
              <a:t>Persistência de Objetos </a:t>
            </a:r>
            <a:r>
              <a:rPr lang="pt-BR" altLang="pt-BR"/>
              <a:t>é o armazenamento consistente de objetos de uma aplicação o.o. para que estes objetos existam em diferentes execuções de diferentes aplicações.</a:t>
            </a:r>
          </a:p>
          <a:p>
            <a:endParaRPr lang="pt-BR" altLang="pt-BR"/>
          </a:p>
        </p:txBody>
      </p:sp>
      <p:pic>
        <p:nvPicPr>
          <p:cNvPr id="185348" name="Picture 4" descr="hibernate_icon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260350"/>
            <a:ext cx="11430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7848" y="1556792"/>
            <a:ext cx="856895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Nada demais neste teste, estamos inserindo uma pessoa, depois buscando para ver se ela foi inserida mesmo! Em seguida atualizamos o nome e buscamos para ver se aconteceu a atualização, por fim apagamos a pessoa e tentamos realizar a busca para ter certeza que nosso dado foi apagado mesmo!</a:t>
            </a:r>
            <a:b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Ao rodar essa classe você deve obter o seguinte resultado no console:</a:t>
            </a:r>
            <a:b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pt-BR" dirty="0" smtClean="0"/>
              <a:t>Exemplo Usando DAO</a:t>
            </a:r>
            <a:endParaRPr lang="pt-BR" dirty="0"/>
          </a:p>
        </p:txBody>
      </p:sp>
      <p:pic>
        <p:nvPicPr>
          <p:cNvPr id="4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0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50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1828800" y="3537109"/>
          <a:ext cx="5486400" cy="274320"/>
        </p:xfrm>
        <a:graphic>
          <a:graphicData uri="http://schemas.openxmlformats.org/drawingml/2006/table">
            <a:tbl>
              <a:tblPr/>
              <a:tblGrid>
                <a:gridCol w="5486400"/>
              </a:tblGrid>
              <a:tr h="0">
                <a:tc>
                  <a:txBody>
                    <a:bodyPr/>
                    <a:lstStyle/>
                    <a:p>
                      <a:pPr fontAlgn="base"/>
                      <a:endParaRPr lang="pt-BR" dirty="0">
                        <a:effectLst/>
                        <a:latin typeface="inherit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0175" y="1817240"/>
            <a:ext cx="8712968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eaLnBrk="0" hangingPunct="0"/>
            <a:r>
              <a:rPr lang="pt-BR" altLang="pt-BR" dirty="0">
                <a:solidFill>
                  <a:srgbClr val="000000"/>
                </a:solidFill>
              </a:rPr>
              <a:t>CRUD (acrónimo de </a:t>
            </a:r>
            <a:r>
              <a:rPr lang="pt-BR" altLang="pt-BR" dirty="0" err="1">
                <a:solidFill>
                  <a:srgbClr val="000000"/>
                </a:solidFill>
              </a:rPr>
              <a:t>Create</a:t>
            </a:r>
            <a:r>
              <a:rPr lang="pt-BR" altLang="pt-BR" dirty="0">
                <a:solidFill>
                  <a:srgbClr val="000000"/>
                </a:solidFill>
              </a:rPr>
              <a:t>, </a:t>
            </a:r>
            <a:r>
              <a:rPr lang="pt-BR" altLang="pt-BR" dirty="0" err="1">
                <a:solidFill>
                  <a:srgbClr val="000000"/>
                </a:solidFill>
              </a:rPr>
              <a:t>Read</a:t>
            </a:r>
            <a:r>
              <a:rPr lang="pt-BR" altLang="pt-BR" dirty="0">
                <a:solidFill>
                  <a:srgbClr val="000000"/>
                </a:solidFill>
              </a:rPr>
              <a:t>, Update e Delete na língua Inglesa) para as quatro operações básicas utilizadas em bases </a:t>
            </a:r>
            <a:r>
              <a:rPr lang="pt-BR" altLang="pt-BR" dirty="0" smtClean="0">
                <a:solidFill>
                  <a:srgbClr val="000000"/>
                </a:solidFill>
              </a:rPr>
              <a:t>de  </a:t>
            </a:r>
            <a:r>
              <a:rPr lang="pt-BR" altLang="pt-BR" dirty="0">
                <a:solidFill>
                  <a:srgbClr val="000000"/>
                </a:solidFill>
              </a:rPr>
              <a:t>dados relacionais (RDBMS) ou em interface para utilizadores para criação, consulta, atualização e destruição de dados.</a:t>
            </a:r>
          </a:p>
          <a:p>
            <a:pPr lvl="0" eaLnBrk="0" hangingPunct="0"/>
            <a:endParaRPr lang="pt-BR" altLang="pt-BR" dirty="0">
              <a:solidFill>
                <a:srgbClr val="000000"/>
              </a:solidFill>
            </a:endParaRPr>
          </a:p>
          <a:p>
            <a:pPr lvl="0" eaLnBrk="0" hangingPunct="0"/>
            <a:r>
              <a:rPr lang="pt-BR" altLang="pt-BR" dirty="0">
                <a:solidFill>
                  <a:srgbClr val="000000"/>
                </a:solidFill>
              </a:rPr>
              <a:t>Outros acrónimos podem ser usados para definir as mesmas operações:</a:t>
            </a:r>
          </a:p>
          <a:p>
            <a:pPr lvl="0" eaLnBrk="0" hangingPunct="0"/>
            <a:endParaRPr lang="pt-BR" altLang="pt-BR" dirty="0">
              <a:solidFill>
                <a:srgbClr val="000000"/>
              </a:solidFill>
            </a:endParaRPr>
          </a:p>
          <a:p>
            <a:pPr lvl="0" eaLnBrk="0" hangingPunct="0"/>
            <a:endParaRPr lang="pt-BR" altLang="pt-BR" dirty="0">
              <a:solidFill>
                <a:srgbClr val="000000"/>
              </a:solidFill>
            </a:endParaRPr>
          </a:p>
          <a:p>
            <a:pPr lvl="0" eaLnBrk="0" hangingPunct="0"/>
            <a:r>
              <a:rPr lang="pt-BR" altLang="pt-BR" dirty="0">
                <a:solidFill>
                  <a:srgbClr val="000000"/>
                </a:solidFill>
              </a:rPr>
              <a:t>Aplicação em Bases de Dados Relacionais[editar | editar código-fonte]</a:t>
            </a:r>
          </a:p>
          <a:p>
            <a:pPr lvl="0" eaLnBrk="0" hangingPunct="0"/>
            <a:r>
              <a:rPr lang="pt-BR" altLang="pt-BR" dirty="0">
                <a:solidFill>
                  <a:srgbClr val="000000"/>
                </a:solidFill>
              </a:rPr>
              <a:t>A abreviação CRUD mapeada para o padrão ISO/SQL:</a:t>
            </a:r>
          </a:p>
          <a:p>
            <a:pPr lvl="0" eaLnBrk="0" hangingPunct="0"/>
            <a:endParaRPr lang="pt-BR" altLang="pt-BR" dirty="0">
              <a:solidFill>
                <a:srgbClr val="000000"/>
              </a:solidFill>
            </a:endParaRPr>
          </a:p>
          <a:p>
            <a:pPr lvl="0" eaLnBrk="0" hangingPunct="0"/>
            <a:r>
              <a:rPr lang="pt-BR" altLang="pt-BR" dirty="0" err="1">
                <a:solidFill>
                  <a:srgbClr val="000000"/>
                </a:solidFill>
              </a:rPr>
              <a:t>Create</a:t>
            </a:r>
            <a:r>
              <a:rPr lang="pt-BR" altLang="pt-BR" dirty="0">
                <a:solidFill>
                  <a:srgbClr val="000000"/>
                </a:solidFill>
              </a:rPr>
              <a:t>	INSERT</a:t>
            </a:r>
          </a:p>
          <a:p>
            <a:pPr lvl="0" eaLnBrk="0" hangingPunct="0"/>
            <a:r>
              <a:rPr lang="pt-BR" altLang="pt-BR" dirty="0" err="1">
                <a:solidFill>
                  <a:srgbClr val="000000"/>
                </a:solidFill>
              </a:rPr>
              <a:t>Read</a:t>
            </a:r>
            <a:r>
              <a:rPr lang="pt-BR" altLang="pt-BR" dirty="0">
                <a:solidFill>
                  <a:srgbClr val="000000"/>
                </a:solidFill>
              </a:rPr>
              <a:t> (</a:t>
            </a:r>
            <a:r>
              <a:rPr lang="pt-BR" altLang="pt-BR" dirty="0" err="1">
                <a:solidFill>
                  <a:srgbClr val="000000"/>
                </a:solidFill>
              </a:rPr>
              <a:t>Retrieve</a:t>
            </a:r>
            <a:r>
              <a:rPr lang="pt-BR" altLang="pt-BR" dirty="0">
                <a:solidFill>
                  <a:srgbClr val="000000"/>
                </a:solidFill>
              </a:rPr>
              <a:t>)	SELECT</a:t>
            </a:r>
          </a:p>
          <a:p>
            <a:pPr lvl="0" eaLnBrk="0" hangingPunct="0"/>
            <a:r>
              <a:rPr lang="pt-BR" altLang="pt-BR" dirty="0">
                <a:solidFill>
                  <a:srgbClr val="000000"/>
                </a:solidFill>
              </a:rPr>
              <a:t>Update	UPDATE</a:t>
            </a:r>
          </a:p>
          <a:p>
            <a:pPr lvl="0" eaLnBrk="0" hangingPunct="0"/>
            <a:r>
              <a:rPr lang="pt-BR" altLang="pt-BR" dirty="0">
                <a:solidFill>
                  <a:srgbClr val="000000"/>
                </a:solidFill>
              </a:rPr>
              <a:t>Delete (</a:t>
            </a:r>
            <a:r>
              <a:rPr lang="pt-BR" altLang="pt-BR" dirty="0" err="1">
                <a:solidFill>
                  <a:srgbClr val="000000"/>
                </a:solidFill>
              </a:rPr>
              <a:t>Destroy</a:t>
            </a:r>
            <a:r>
              <a:rPr lang="pt-BR" altLang="pt-BR" dirty="0">
                <a:solidFill>
                  <a:srgbClr val="000000"/>
                </a:solidFill>
              </a:rPr>
              <a:t>)	DELETE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07504" y="-153888"/>
            <a:ext cx="8686800" cy="990600"/>
          </a:xfrm>
        </p:spPr>
        <p:txBody>
          <a:bodyPr>
            <a:normAutofit/>
          </a:bodyPr>
          <a:lstStyle/>
          <a:p>
            <a:r>
              <a:rPr lang="pt-BR" dirty="0" smtClean="0"/>
              <a:t>    CRUD</a:t>
            </a:r>
            <a:endParaRPr lang="pt-BR" dirty="0"/>
          </a:p>
        </p:txBody>
      </p:sp>
      <p:pic>
        <p:nvPicPr>
          <p:cNvPr id="5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0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799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linhadecodigo.com.br/artigos/img_artigos/EvertonCoimbraAraujo/CrudJSP/image002.jp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7655351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7504" y="-153888"/>
            <a:ext cx="8686800" cy="990600"/>
          </a:xfrm>
        </p:spPr>
        <p:txBody>
          <a:bodyPr>
            <a:normAutofit/>
          </a:bodyPr>
          <a:lstStyle/>
          <a:p>
            <a:r>
              <a:rPr lang="pt-BR" dirty="0" smtClean="0"/>
              <a:t>    CRUD</a:t>
            </a:r>
            <a:endParaRPr lang="pt-BR" dirty="0"/>
          </a:p>
        </p:txBody>
      </p:sp>
      <p:pic>
        <p:nvPicPr>
          <p:cNvPr id="5" name="Picture 4" descr="hibernate_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0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4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71500" y="170656"/>
            <a:ext cx="8001000" cy="954088"/>
          </a:xfrm>
        </p:spPr>
        <p:txBody>
          <a:bodyPr>
            <a:noAutofit/>
          </a:bodyPr>
          <a:lstStyle/>
          <a:p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/>
              <a:t/>
            </a:r>
            <a:br>
              <a:rPr lang="pt-BR" sz="3600" dirty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/>
              <a:t/>
            </a:r>
            <a:br>
              <a:rPr lang="pt-BR" sz="3600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Java </a:t>
            </a:r>
            <a:r>
              <a:rPr lang="pt-BR" dirty="0" err="1"/>
              <a:t>Persistence</a:t>
            </a:r>
            <a:r>
              <a:rPr lang="pt-BR" dirty="0"/>
              <a:t> API – JPA</a:t>
            </a:r>
          </a:p>
        </p:txBody>
      </p:sp>
      <p:pic>
        <p:nvPicPr>
          <p:cNvPr id="5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6875" y="44624"/>
            <a:ext cx="1111250" cy="1111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1474541"/>
            <a:ext cx="8634536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15870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T Serif"/>
                <a:cs typeface="Arial" pitchFamily="34" charset="0"/>
              </a:rPr>
              <a:t>Java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PT Serif"/>
                <a:cs typeface="Arial" pitchFamily="34" charset="0"/>
              </a:rPr>
              <a:t>Persistence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T Serif"/>
                <a:cs typeface="Arial" pitchFamily="34" charset="0"/>
              </a:rPr>
              <a:t> API – JPA é uma coleção de classes e métodos voltados para armazenar persistentemente as vastas quantidades de dados em um banco de dados.  Com base no JPA vários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PT Serif"/>
                <a:cs typeface="Arial" pitchFamily="34" charset="0"/>
              </a:rPr>
              <a:t>FrameWorks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T Serif"/>
                <a:cs typeface="Arial" pitchFamily="34" charset="0"/>
              </a:rPr>
              <a:t> são desenvolvidos (como o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PT Serif"/>
                <a:cs typeface="Arial" pitchFamily="34" charset="0"/>
              </a:rPr>
              <a:t>EclipseLink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T Serif"/>
                <a:cs typeface="Arial" pitchFamily="34" charset="0"/>
              </a:rPr>
              <a:t>,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PT Serif"/>
                <a:cs typeface="Arial" pitchFamily="34" charset="0"/>
              </a:rPr>
              <a:t>Hibernet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T Serif"/>
                <a:cs typeface="Arial" pitchFamily="34" charset="0"/>
              </a:rPr>
              <a:t> e </a:t>
            </a:r>
            <a:r>
              <a:rPr kumimoji="0" lang="pt-BR" altLang="pt-B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PT Serif"/>
                <a:cs typeface="Arial" pitchFamily="34" charset="0"/>
              </a:rPr>
              <a:t>TopLink</a:t>
            </a:r>
            <a:r>
              <a:rPr kumimoji="0" lang="pt-BR" altLang="pt-B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T Serif"/>
                <a:cs typeface="Arial" pitchFamily="34" charset="0"/>
              </a:rPr>
              <a:t>) com o objetivo de proporcionar uma interação com um banco de dados relacional, evitando com que o desenvolvedor gaste tempo com o desenvolvimento de códigos voltados para a manipulação dos dados presentes no banco de dados.</a:t>
            </a:r>
            <a:endParaRPr kumimoji="0" lang="pt-BR" alt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rgbClr val="005A8C"/>
                </a:solidFill>
                <a:effectLst/>
                <a:latin typeface="inherit"/>
                <a:cs typeface="Arial" pitchFamily="34" charset="0"/>
                <a:hlinkClick r:id="rId3"/>
              </a:rPr>
              <a:t>  </a:t>
            </a:r>
            <a:endParaRPr kumimoji="0" lang="pt-BR" altLang="pt-BR" sz="20000" b="1" i="0" u="none" strike="noStrike" cap="none" normalizeH="0" baseline="0" dirty="0" smtClean="0">
              <a:ln>
                <a:noFill/>
              </a:ln>
              <a:solidFill>
                <a:srgbClr val="005A8C"/>
              </a:solidFill>
              <a:effectLst/>
              <a:latin typeface="inherit"/>
              <a:cs typeface="Arial" pitchFamily="34" charset="0"/>
            </a:endParaRPr>
          </a:p>
        </p:txBody>
      </p:sp>
      <p:pic>
        <p:nvPicPr>
          <p:cNvPr id="1026" name="Picture 2" descr="Funcionamento da JPA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047" y="3356992"/>
            <a:ext cx="4647008" cy="284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697724" y="6372036"/>
            <a:ext cx="8130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>
                <a:solidFill>
                  <a:srgbClr val="0070C0"/>
                </a:solidFill>
              </a:rPr>
              <a:t> </a:t>
            </a:r>
            <a:r>
              <a:rPr lang="pt-BR" sz="1600" i="1" dirty="0" err="1">
                <a:solidFill>
                  <a:srgbClr val="0070C0"/>
                </a:solidFill>
              </a:rPr>
              <a:t>Application</a:t>
            </a:r>
            <a:r>
              <a:rPr lang="pt-BR" sz="1600" i="1" dirty="0">
                <a:solidFill>
                  <a:srgbClr val="0070C0"/>
                </a:solidFill>
              </a:rPr>
              <a:t> </a:t>
            </a:r>
            <a:r>
              <a:rPr lang="pt-BR" sz="1600" i="1" dirty="0" err="1">
                <a:solidFill>
                  <a:srgbClr val="0070C0"/>
                </a:solidFill>
              </a:rPr>
              <a:t>Programming</a:t>
            </a:r>
            <a:r>
              <a:rPr lang="pt-BR" sz="1600" i="1" dirty="0">
                <a:solidFill>
                  <a:srgbClr val="0070C0"/>
                </a:solidFill>
              </a:rPr>
              <a:t> Interface </a:t>
            </a:r>
            <a:r>
              <a:rPr lang="pt-BR" sz="1600" i="1" dirty="0" smtClean="0">
                <a:solidFill>
                  <a:srgbClr val="0070C0"/>
                </a:solidFill>
              </a:rPr>
              <a:t>ou, Interface </a:t>
            </a:r>
            <a:r>
              <a:rPr lang="pt-BR" sz="1600" i="1" dirty="0">
                <a:solidFill>
                  <a:srgbClr val="0070C0"/>
                </a:solidFill>
              </a:rPr>
              <a:t>de Programação de Aplicativos</a:t>
            </a:r>
          </a:p>
        </p:txBody>
      </p:sp>
    </p:spTree>
    <p:extLst>
      <p:ext uri="{BB962C8B-B14F-4D97-AF65-F5344CB8AC3E}">
        <p14:creationId xmlns:p14="http://schemas.microsoft.com/office/powerpoint/2010/main" val="42662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/>
              <a:t>Principais benefícios na JPA:</a:t>
            </a:r>
            <a:br>
              <a:rPr lang="pt-BR" dirty="0"/>
            </a:b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61673" y="2204864"/>
            <a:ext cx="8001000" cy="954088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6875" y="44624"/>
            <a:ext cx="1111250" cy="1111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241693" y="1340768"/>
            <a:ext cx="8640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POJOS Persistentes: </a:t>
            </a:r>
            <a:endParaRPr lang="pt-BR" b="1" dirty="0" smtClean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Talvez o aspecto mais importante da JPA seja o fato que os objetos são </a:t>
            </a:r>
            <a:r>
              <a:rPr lang="pt-BR" dirty="0" err="1"/>
              <a:t>POJOs</a:t>
            </a:r>
            <a:r>
              <a:rPr lang="pt-BR" dirty="0"/>
              <a:t> (</a:t>
            </a:r>
            <a:r>
              <a:rPr lang="pt-BR" dirty="0" err="1"/>
              <a:t>Plain</a:t>
            </a:r>
            <a:r>
              <a:rPr lang="pt-BR" dirty="0"/>
              <a:t> </a:t>
            </a:r>
            <a:r>
              <a:rPr lang="pt-BR" dirty="0" err="1"/>
              <a:t>Old</a:t>
            </a:r>
            <a:r>
              <a:rPr lang="pt-BR" dirty="0"/>
              <a:t> Java </a:t>
            </a:r>
            <a:r>
              <a:rPr lang="pt-BR" dirty="0" err="1"/>
              <a:t>Object</a:t>
            </a:r>
            <a:r>
              <a:rPr lang="pt-BR" dirty="0"/>
              <a:t> ou Velho e Simples Objeto Java), </a:t>
            </a:r>
            <a:br>
              <a:rPr lang="pt-BR" dirty="0"/>
            </a:br>
            <a:r>
              <a:rPr lang="pt-BR" dirty="0"/>
              <a:t>significando que os objetos possuem design simples que não dependem da herança de interfaces ou classes de frameworks externos. </a:t>
            </a:r>
            <a:br>
              <a:rPr lang="pt-BR" dirty="0"/>
            </a:br>
            <a:r>
              <a:rPr lang="pt-BR" dirty="0"/>
              <a:t>Qualquer objeto com um construtor default pode ser feito persistente sem nenhuma alteração numa linha de código. </a:t>
            </a:r>
            <a:br>
              <a:rPr lang="pt-BR" dirty="0"/>
            </a:br>
            <a:r>
              <a:rPr lang="pt-BR" dirty="0"/>
              <a:t>Mapeamento Objeto-Relacional com JPA é inteiramente dirigido a </a:t>
            </a:r>
            <a:r>
              <a:rPr lang="pt-BR" dirty="0" err="1"/>
              <a:t>metadados</a:t>
            </a:r>
            <a:r>
              <a:rPr lang="pt-BR" dirty="0"/>
              <a:t>. </a:t>
            </a:r>
            <a:br>
              <a:rPr lang="pt-BR" dirty="0"/>
            </a:br>
            <a:r>
              <a:rPr lang="pt-BR" dirty="0"/>
              <a:t>Isto pode ser feito através de anotações no código ou através de um XML definido externamente.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Consultas em Objetos: 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As consultas podem ser realizadas através da Java </a:t>
            </a:r>
            <a:r>
              <a:rPr lang="pt-BR" dirty="0" err="1"/>
              <a:t>Persistence</a:t>
            </a:r>
            <a:r>
              <a:rPr lang="pt-BR" dirty="0"/>
              <a:t> Query </a:t>
            </a:r>
            <a:r>
              <a:rPr lang="pt-BR" dirty="0" err="1"/>
              <a:t>Language</a:t>
            </a:r>
            <a:r>
              <a:rPr lang="pt-BR" dirty="0"/>
              <a:t> (JPQL), </a:t>
            </a:r>
            <a:br>
              <a:rPr lang="pt-BR" dirty="0"/>
            </a:br>
            <a:r>
              <a:rPr lang="pt-BR" dirty="0"/>
              <a:t>uma linguagem de consulta que é derivada do EJB QL e transformada depois para SQL. </a:t>
            </a:r>
            <a:br>
              <a:rPr lang="pt-BR" dirty="0"/>
            </a:br>
            <a:r>
              <a:rPr lang="pt-BR" dirty="0"/>
              <a:t>As consultas usam um esquema abstraído que é baseado no modelo de entidade como oposto às colunas na qual a entidade é armazenada.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80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/>
              <a:t>Java </a:t>
            </a:r>
            <a:r>
              <a:rPr lang="pt-BR" dirty="0" err="1"/>
              <a:t>Persistence</a:t>
            </a:r>
            <a:r>
              <a:rPr lang="pt-BR" dirty="0"/>
              <a:t> API – JPA</a:t>
            </a:r>
            <a:br>
              <a:rPr lang="pt-BR" dirty="0"/>
            </a:b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61673" y="2204864"/>
            <a:ext cx="8001000" cy="954088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6875" y="44624"/>
            <a:ext cx="1111250" cy="1111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52388" y="1026016"/>
            <a:ext cx="91281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b="1" dirty="0" smtClean="0"/>
              <a:t>Configurações simples: 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Existe um grande número de características de persistência que a especificação oferece, </a:t>
            </a:r>
            <a:br>
              <a:rPr lang="pt-BR" dirty="0" smtClean="0"/>
            </a:br>
            <a:r>
              <a:rPr lang="pt-BR" dirty="0" smtClean="0"/>
              <a:t>todas são configuráveis através de anotações, XML ou uma combinação das duas. 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Integração e Teste: 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Atualmente as aplicações  rodam num Servidor de aplicação</a:t>
            </a:r>
            <a:r>
              <a:rPr lang="pt-BR" dirty="0"/>
              <a:t>.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/>
              <a:t>Testes em servidores de aplicação são um grande desafio e normalmente impraticáveis. </a:t>
            </a:r>
            <a:br>
              <a:rPr lang="pt-BR" dirty="0" smtClean="0"/>
            </a:br>
            <a:r>
              <a:rPr lang="pt-BR" dirty="0" smtClean="0"/>
              <a:t>Efetuar teste de unidade e teste caixa branca em servidores de aplicação não é uma tarefa tão trivial. </a:t>
            </a:r>
            <a:br>
              <a:rPr lang="pt-BR" dirty="0" smtClean="0"/>
            </a:br>
            <a:r>
              <a:rPr lang="pt-BR" dirty="0" smtClean="0"/>
              <a:t>Porém, isto é resolvido com uma API que trabalha fora do servidor de aplicação. </a:t>
            </a:r>
            <a:br>
              <a:rPr lang="pt-BR" dirty="0" smtClean="0"/>
            </a:br>
            <a:r>
              <a:rPr lang="pt-BR" dirty="0" smtClean="0"/>
              <a:t>Isto permite que a JPA possa ser utilizada sem a existência de um servidor de aplicação. Dessa forma, testes unitários podem ser executados </a:t>
            </a:r>
            <a:br>
              <a:rPr lang="pt-BR" dirty="0" smtClean="0"/>
            </a:br>
            <a:r>
              <a:rPr lang="pt-BR" dirty="0" smtClean="0"/>
              <a:t>mais facilmente.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97724" y="6372036"/>
            <a:ext cx="8130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>
                <a:solidFill>
                  <a:srgbClr val="0070C0"/>
                </a:solidFill>
              </a:rPr>
              <a:t> </a:t>
            </a:r>
            <a:r>
              <a:rPr lang="pt-BR" sz="1600" i="1" dirty="0" err="1">
                <a:solidFill>
                  <a:srgbClr val="0070C0"/>
                </a:solidFill>
              </a:rPr>
              <a:t>Application</a:t>
            </a:r>
            <a:r>
              <a:rPr lang="pt-BR" sz="1600" i="1" dirty="0">
                <a:solidFill>
                  <a:srgbClr val="0070C0"/>
                </a:solidFill>
              </a:rPr>
              <a:t> </a:t>
            </a:r>
            <a:r>
              <a:rPr lang="pt-BR" sz="1600" i="1" dirty="0" err="1">
                <a:solidFill>
                  <a:srgbClr val="0070C0"/>
                </a:solidFill>
              </a:rPr>
              <a:t>Programming</a:t>
            </a:r>
            <a:r>
              <a:rPr lang="pt-BR" sz="1600" i="1" dirty="0">
                <a:solidFill>
                  <a:srgbClr val="0070C0"/>
                </a:solidFill>
              </a:rPr>
              <a:t> Interface </a:t>
            </a:r>
            <a:r>
              <a:rPr lang="pt-BR" sz="1600" i="1" dirty="0" smtClean="0">
                <a:solidFill>
                  <a:srgbClr val="0070C0"/>
                </a:solidFill>
              </a:rPr>
              <a:t>ou, Interface </a:t>
            </a:r>
            <a:r>
              <a:rPr lang="pt-BR" sz="1600" i="1" dirty="0">
                <a:solidFill>
                  <a:srgbClr val="0070C0"/>
                </a:solidFill>
              </a:rPr>
              <a:t>de Programação de Aplicativos</a:t>
            </a:r>
          </a:p>
        </p:txBody>
      </p:sp>
    </p:spTree>
    <p:extLst>
      <p:ext uri="{BB962C8B-B14F-4D97-AF65-F5344CB8AC3E}">
        <p14:creationId xmlns:p14="http://schemas.microsoft.com/office/powerpoint/2010/main" val="309666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Algumas facilidades que o JPA oferece são:</a:t>
            </a:r>
          </a:p>
          <a:p>
            <a:r>
              <a:rPr lang="pt-BR" dirty="0"/>
              <a:t>Conversão de registros do banco de dados em objetos Java;</a:t>
            </a:r>
          </a:p>
          <a:p>
            <a:r>
              <a:rPr lang="pt-BR" dirty="0"/>
              <a:t>Não precisa criar códigos SQL para salvar, alterar ou remover registros do banco de dados;</a:t>
            </a:r>
          </a:p>
          <a:p>
            <a:r>
              <a:rPr lang="pt-BR" dirty="0"/>
              <a:t>A aplicação não fica presa a um banco de dados sendo simples a troca.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21088"/>
            <a:ext cx="1944216" cy="188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pt-BR" dirty="0"/>
              <a:t>Principais benefícios na JPA:</a:t>
            </a:r>
            <a:br>
              <a:rPr lang="pt-BR" dirty="0"/>
            </a:br>
            <a:endParaRPr lang="pt-BR" dirty="0"/>
          </a:p>
        </p:txBody>
      </p:sp>
      <p:pic>
        <p:nvPicPr>
          <p:cNvPr id="6" name="Picture 4" descr="hibernate_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6875" y="44624"/>
            <a:ext cx="1111250" cy="1111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3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342900" y="170265"/>
            <a:ext cx="8229600" cy="990600"/>
          </a:xfrm>
        </p:spPr>
        <p:txBody>
          <a:bodyPr>
            <a:no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altLang="pt-BR" dirty="0" smtClean="0"/>
              <a:t>ORM </a:t>
            </a:r>
            <a:r>
              <a:rPr lang="pt-BR" altLang="pt-BR" dirty="0"/>
              <a:t>– </a:t>
            </a:r>
            <a:r>
              <a:rPr lang="pt-BR" altLang="pt-BR" dirty="0" err="1"/>
              <a:t>Object</a:t>
            </a:r>
            <a:r>
              <a:rPr lang="pt-BR" altLang="pt-BR" dirty="0"/>
              <a:t> / </a:t>
            </a:r>
            <a:r>
              <a:rPr lang="pt-BR" altLang="pt-BR" dirty="0" err="1"/>
              <a:t>Relational</a:t>
            </a:r>
            <a:r>
              <a:rPr lang="pt-BR" altLang="pt-BR" dirty="0"/>
              <a:t> </a:t>
            </a:r>
            <a:r>
              <a:rPr lang="pt-BR" altLang="pt-BR" dirty="0" err="1" smtClean="0"/>
              <a:t>Mapping</a:t>
            </a:r>
            <a:endParaRPr lang="pt-BR" dirty="0"/>
          </a:p>
        </p:txBody>
      </p:sp>
      <p:pic>
        <p:nvPicPr>
          <p:cNvPr id="6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6875" y="44624"/>
            <a:ext cx="1111250" cy="1111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2729" y="1340768"/>
            <a:ext cx="868957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latin typeface="+mn-lt"/>
                <a:cs typeface="+mn-cs"/>
              </a:rPr>
              <a:t>O JPA utiliza o conceito de mapeamento objeto / relacional (ORM – </a:t>
            </a:r>
            <a:r>
              <a:rPr lang="pt-BR" altLang="pt-BR" sz="2000" dirty="0" err="1">
                <a:latin typeface="+mn-lt"/>
                <a:cs typeface="+mn-cs"/>
              </a:rPr>
              <a:t>Object</a:t>
            </a:r>
            <a:r>
              <a:rPr lang="pt-BR" altLang="pt-BR" sz="2000" dirty="0">
                <a:latin typeface="+mn-lt"/>
                <a:cs typeface="+mn-cs"/>
              </a:rPr>
              <a:t> / </a:t>
            </a:r>
            <a:r>
              <a:rPr lang="pt-BR" altLang="pt-BR" sz="2000" dirty="0" err="1">
                <a:latin typeface="+mn-lt"/>
                <a:cs typeface="+mn-cs"/>
              </a:rPr>
              <a:t>Relational</a:t>
            </a:r>
            <a:r>
              <a:rPr lang="pt-BR" altLang="pt-BR" sz="2000" dirty="0">
                <a:latin typeface="+mn-lt"/>
                <a:cs typeface="+mn-cs"/>
              </a:rPr>
              <a:t> </a:t>
            </a:r>
            <a:r>
              <a:rPr lang="pt-BR" altLang="pt-BR" sz="2000" dirty="0" err="1">
                <a:latin typeface="+mn-lt"/>
                <a:cs typeface="+mn-cs"/>
              </a:rPr>
              <a:t>Mapping</a:t>
            </a:r>
            <a:r>
              <a:rPr lang="pt-BR" altLang="pt-BR" sz="2000" dirty="0">
                <a:latin typeface="+mn-lt"/>
                <a:cs typeface="+mn-cs"/>
              </a:rPr>
              <a:t>)para fazer ponte entre a base de dados relacional e os objetos Java. A figura a seguir mostra o próprio framework faz o relacionamento entre os atributos das classes Java com a tabela do banco de dados.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latin typeface="+mn-lt"/>
                <a:cs typeface="+mn-c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dirty="0">
                <a:latin typeface="+mn-lt"/>
                <a:cs typeface="+mn-cs"/>
              </a:rPr>
              <a:t>O JPA cria uma instância da classe Produto para cada linha da tabela Produto, como mostrado na figura a seguir, e também atribui os valores das propriedades da classe Produto de acordo com os valores das colunas da tabela. Por padrão o JPA realizará o mapeamento da classe e atributos com o mesmo nome.</a:t>
            </a:r>
          </a:p>
        </p:txBody>
      </p:sp>
      <p:pic>
        <p:nvPicPr>
          <p:cNvPr id="3074" name="Picture 2" descr="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497" y="4199824"/>
            <a:ext cx="3940041" cy="2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1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ORM – </a:t>
            </a:r>
            <a:r>
              <a:rPr lang="pt-BR" altLang="pt-BR" dirty="0" err="1"/>
              <a:t>Object</a:t>
            </a:r>
            <a:r>
              <a:rPr lang="pt-BR" altLang="pt-BR" dirty="0"/>
              <a:t> / </a:t>
            </a:r>
            <a:r>
              <a:rPr lang="pt-BR" altLang="pt-BR" dirty="0" err="1"/>
              <a:t>Relational</a:t>
            </a:r>
            <a:r>
              <a:rPr lang="pt-BR" altLang="pt-BR" dirty="0"/>
              <a:t> </a:t>
            </a:r>
            <a:r>
              <a:rPr lang="pt-BR" altLang="pt-BR" dirty="0" err="1"/>
              <a:t>Mapping</a:t>
            </a:r>
            <a:endParaRPr lang="pt-BR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528" y="1412776"/>
            <a:ext cx="8643824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  <a:cs typeface="Arial" pitchFamily="34" charset="0"/>
              </a:rPr>
              <a:t>O JPA cria uma instância da classe Produto para cada linha da tabela Produto, como mostrado na figura a seguir, e também atribui os valores das propriedades da classe Produto de acordo com os valores das colunas da tabela. Por padrão o JPA realizará o mapeamento da classe e atributos com o mesmo nome.</a:t>
            </a:r>
            <a:endParaRPr kumimoji="0" lang="pt-BR" altLang="pt-B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  <a:cs typeface="Arial" pitchFamily="34" charset="0"/>
              </a:rPr>
              <a:t>  </a:t>
            </a:r>
            <a:endParaRPr kumimoji="0" lang="pt-BR" altLang="pt-BR" sz="45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 Sans"/>
              <a:cs typeface="Arial" pitchFamily="34" charset="0"/>
            </a:endParaRPr>
          </a:p>
        </p:txBody>
      </p:sp>
      <p:pic>
        <p:nvPicPr>
          <p:cNvPr id="7172" name="Picture 4" descr="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402152"/>
            <a:ext cx="4464496" cy="301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ibernate_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6875" y="44624"/>
            <a:ext cx="1111250" cy="1111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18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ORM – </a:t>
            </a:r>
            <a:r>
              <a:rPr lang="pt-BR" altLang="pt-BR" dirty="0" err="1"/>
              <a:t>Object</a:t>
            </a:r>
            <a:r>
              <a:rPr lang="pt-BR" altLang="pt-BR" dirty="0"/>
              <a:t> / </a:t>
            </a:r>
            <a:r>
              <a:rPr lang="pt-BR" altLang="pt-BR" dirty="0" err="1"/>
              <a:t>Relational</a:t>
            </a:r>
            <a:r>
              <a:rPr lang="pt-BR" altLang="pt-BR" dirty="0"/>
              <a:t> </a:t>
            </a:r>
            <a:r>
              <a:rPr lang="pt-BR" altLang="pt-BR" dirty="0" err="1"/>
              <a:t>Mapping</a:t>
            </a:r>
            <a:endParaRPr lang="pt-BR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6648" y="1311155"/>
            <a:ext cx="896735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  <a:cs typeface="Arial" pitchFamily="34" charset="0"/>
              </a:rPr>
              <a:t>O JPA cria uma instância da classe Produto para cada linha da tabela Produto, como mostrado na figura a seguir, e também atribui os valores das propriedades da classe Produto de acordo com os valores das colunas da tabela. Por padrão o JPA realizará o mapeamento da classe e atributos com o mesmo nome.</a:t>
            </a:r>
            <a:endParaRPr kumimoji="0" lang="pt-BR" alt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  <a:cs typeface="Arial" pitchFamily="34" charset="0"/>
              </a:rPr>
              <a:t>  </a:t>
            </a:r>
            <a:endParaRPr kumimoji="0" lang="pt-BR" altLang="pt-BR" sz="54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 Sans"/>
              <a:cs typeface="Arial" pitchFamily="34" charset="0"/>
            </a:endParaRPr>
          </a:p>
        </p:txBody>
      </p:sp>
      <p:pic>
        <p:nvPicPr>
          <p:cNvPr id="7172" name="Picture 4" descr="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45024"/>
            <a:ext cx="4104456" cy="276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ibernate_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6875" y="44624"/>
            <a:ext cx="1111250" cy="1111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08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1E8F-A0E9-49FD-A08C-D78EE192B6CC}" type="slidenum">
              <a:rPr lang="pt-BR" altLang="pt-BR"/>
              <a:pPr/>
              <a:t>5</a:t>
            </a:fld>
            <a:endParaRPr lang="pt-BR" altLang="pt-BR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O.O. + B.D. , quadro atual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z="2400"/>
              <a:t>Problema: Temos um aplicativo o.o. que precisa interagir com um banco de dados. O que fazer?</a:t>
            </a:r>
          </a:p>
          <a:p>
            <a:r>
              <a:rPr lang="pt-BR" altLang="pt-BR" sz="2400"/>
              <a:t>Os bancos de dados o.o. ainda têm grandes desvantagens em relação aos relacionais.</a:t>
            </a:r>
          </a:p>
          <a:p>
            <a:r>
              <a:rPr lang="pt-BR" altLang="pt-BR" sz="2400"/>
              <a:t>O padrão vigente nas empresas é o banco de dados relacional, e sem uma perspectivas de mudança.</a:t>
            </a:r>
          </a:p>
          <a:p>
            <a:pPr lvl="1"/>
            <a:r>
              <a:rPr lang="pt-BR" altLang="pt-BR" sz="1800" b="1" i="1"/>
              <a:t>“Como você vê as alternativas aos bancos de dados relacionais, como bancos de dados  OO? “</a:t>
            </a:r>
            <a:endParaRPr lang="pt-BR" altLang="pt-BR" sz="1800" i="1"/>
          </a:p>
          <a:p>
            <a:pPr lvl="1">
              <a:buFont typeface="Wingdings" pitchFamily="2" charset="2"/>
              <a:buNone/>
            </a:pPr>
            <a:r>
              <a:rPr lang="pt-BR" altLang="pt-BR" sz="1800" i="1"/>
              <a:t>	“Nós não vemos” </a:t>
            </a:r>
          </a:p>
          <a:p>
            <a:pPr lvl="1">
              <a:buFont typeface="Wingdings" pitchFamily="2" charset="2"/>
              <a:buNone/>
            </a:pPr>
            <a:r>
              <a:rPr lang="pt-BR" altLang="pt-BR" sz="1800" i="1"/>
              <a:t>	-Gavin King, criador do Hibernate.</a:t>
            </a:r>
          </a:p>
        </p:txBody>
      </p:sp>
      <p:pic>
        <p:nvPicPr>
          <p:cNvPr id="186372" name="Picture 4" descr="hibernate_icon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260350"/>
            <a:ext cx="11430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9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Modelo de Relacional - Exemplo</a:t>
            </a:r>
            <a:endParaRPr lang="pt-BR" dirty="0"/>
          </a:p>
        </p:txBody>
      </p:sp>
      <p:pic>
        <p:nvPicPr>
          <p:cNvPr id="7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6875" y="44624"/>
            <a:ext cx="1111250" cy="1111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2" t="23097" r="18332" b="6861"/>
          <a:stretch/>
        </p:blipFill>
        <p:spPr bwMode="auto">
          <a:xfrm>
            <a:off x="467544" y="1347952"/>
            <a:ext cx="8292662" cy="512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99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34022" y="104949"/>
            <a:ext cx="8229600" cy="990600"/>
          </a:xfrm>
        </p:spPr>
        <p:txBody>
          <a:bodyPr/>
          <a:lstStyle/>
          <a:p>
            <a:r>
              <a:rPr lang="pt-BR" dirty="0" smtClean="0"/>
              <a:t>Mapeando o Objeto Relacional</a:t>
            </a:r>
            <a:endParaRPr lang="pt-BR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6648" y="2419150"/>
            <a:ext cx="89673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  <a:cs typeface="Arial" pitchFamily="34" charset="0"/>
              </a:rPr>
              <a:t>  </a:t>
            </a:r>
            <a:endParaRPr kumimoji="0" lang="pt-BR" altLang="pt-BR" sz="54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 Sans"/>
              <a:cs typeface="Arial" pitchFamily="34" charset="0"/>
            </a:endParaRPr>
          </a:p>
        </p:txBody>
      </p:sp>
      <p:pic>
        <p:nvPicPr>
          <p:cNvPr id="7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6875" y="44624"/>
            <a:ext cx="1111250" cy="1111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4" t="17457" r="15424" b="17241"/>
          <a:stretch/>
        </p:blipFill>
        <p:spPr bwMode="auto">
          <a:xfrm>
            <a:off x="-2203" y="1268760"/>
            <a:ext cx="9065172" cy="477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278" y="104949"/>
            <a:ext cx="8229600" cy="990600"/>
          </a:xfrm>
        </p:spPr>
        <p:txBody>
          <a:bodyPr/>
          <a:lstStyle/>
          <a:p>
            <a:r>
              <a:rPr lang="pt-BR" dirty="0" smtClean="0"/>
              <a:t>Entidades</a:t>
            </a:r>
            <a:endParaRPr lang="pt-BR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6648" y="2419150"/>
            <a:ext cx="89673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  <a:cs typeface="Arial" pitchFamily="34" charset="0"/>
              </a:rPr>
              <a:t>  </a:t>
            </a:r>
            <a:endParaRPr kumimoji="0" lang="pt-BR" altLang="pt-BR" sz="54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 Sans"/>
              <a:cs typeface="Arial" pitchFamily="34" charset="0"/>
            </a:endParaRPr>
          </a:p>
        </p:txBody>
      </p:sp>
      <p:pic>
        <p:nvPicPr>
          <p:cNvPr id="7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6875" y="44624"/>
            <a:ext cx="1111250" cy="1111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57511" y="1412776"/>
            <a:ext cx="880697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 São </a:t>
            </a:r>
            <a:r>
              <a:rPr lang="pt-BR" dirty="0"/>
              <a:t>objetos de domínio de problema persistentes.  Representam uma tabela em uma base de dados relacional, em que cada instância das mesmas corresponde a uma linha nessa tabela.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Ou seja toda classe que se relacione com uma tabela do banco dados  é  denominada classe de entidade.</a:t>
            </a:r>
          </a:p>
          <a:p>
            <a:endParaRPr lang="pt-BR" dirty="0"/>
          </a:p>
          <a:p>
            <a:r>
              <a:rPr lang="pt-BR" dirty="0" smtClean="0"/>
              <a:t>Gerencia o mapeamento da classe com a entidade do banco de dados – UP (</a:t>
            </a:r>
            <a:r>
              <a:rPr lang="pt-BR" sz="1000" dirty="0" smtClean="0"/>
              <a:t>Unidade de Persistência)</a:t>
            </a:r>
          </a:p>
          <a:p>
            <a:endParaRPr lang="pt-BR" dirty="0" smtClean="0"/>
          </a:p>
          <a:p>
            <a:r>
              <a:rPr lang="pt-BR" sz="2400" b="1" dirty="0" err="1" smtClean="0"/>
              <a:t>Ex</a:t>
            </a:r>
            <a:r>
              <a:rPr lang="pt-BR" sz="2400" b="1" dirty="0" smtClean="0"/>
              <a:t>: @</a:t>
            </a:r>
            <a:r>
              <a:rPr lang="pt-BR" sz="2400" b="1" dirty="0" err="1" smtClean="0"/>
              <a:t>Entity</a:t>
            </a:r>
            <a:endParaRPr lang="pt-BR" sz="2400" b="1" dirty="0" smtClean="0"/>
          </a:p>
          <a:p>
            <a:endParaRPr lang="pt-BR" dirty="0" smtClean="0"/>
          </a:p>
          <a:p>
            <a:r>
              <a:rPr lang="pt-BR" dirty="0" err="1" smtClean="0"/>
              <a:t>EntityManager</a:t>
            </a:r>
            <a:r>
              <a:rPr lang="pt-BR" dirty="0" smtClean="0"/>
              <a:t> é o gerenciador de entidades.</a:t>
            </a:r>
          </a:p>
        </p:txBody>
      </p:sp>
    </p:spTree>
    <p:extLst>
      <p:ext uri="{BB962C8B-B14F-4D97-AF65-F5344CB8AC3E}">
        <p14:creationId xmlns:p14="http://schemas.microsoft.com/office/powerpoint/2010/main" val="61008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278" y="104949"/>
            <a:ext cx="8229600" cy="990600"/>
          </a:xfrm>
        </p:spPr>
        <p:txBody>
          <a:bodyPr/>
          <a:lstStyle/>
          <a:p>
            <a:r>
              <a:rPr lang="pt-BR" dirty="0" smtClean="0"/>
              <a:t>Anotações</a:t>
            </a:r>
            <a:endParaRPr lang="pt-BR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6648" y="2419150"/>
            <a:ext cx="89673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  <a:cs typeface="Arial" pitchFamily="34" charset="0"/>
              </a:rPr>
              <a:t>  </a:t>
            </a:r>
            <a:endParaRPr kumimoji="0" lang="pt-BR" altLang="pt-BR" sz="54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 Sans"/>
              <a:cs typeface="Arial" pitchFamily="34" charset="0"/>
            </a:endParaRPr>
          </a:p>
        </p:txBody>
      </p:sp>
      <p:pic>
        <p:nvPicPr>
          <p:cNvPr id="7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6875" y="44624"/>
            <a:ext cx="1111250" cy="1111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7" t="24569" r="19665" b="9267"/>
          <a:stretch/>
        </p:blipFill>
        <p:spPr bwMode="auto">
          <a:xfrm>
            <a:off x="427281" y="1340768"/>
            <a:ext cx="8466083" cy="4840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68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278" y="104949"/>
            <a:ext cx="8229600" cy="990600"/>
          </a:xfrm>
        </p:spPr>
        <p:txBody>
          <a:bodyPr/>
          <a:lstStyle/>
          <a:p>
            <a:r>
              <a:rPr lang="pt-BR" dirty="0" smtClean="0"/>
              <a:t>Atributos</a:t>
            </a:r>
            <a:endParaRPr lang="pt-BR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6648" y="2419150"/>
            <a:ext cx="89673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  <a:cs typeface="Arial" pitchFamily="34" charset="0"/>
              </a:rPr>
              <a:t>  </a:t>
            </a:r>
            <a:endParaRPr kumimoji="0" lang="pt-BR" altLang="pt-BR" sz="54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 Sans"/>
              <a:cs typeface="Arial" pitchFamily="34" charset="0"/>
            </a:endParaRPr>
          </a:p>
        </p:txBody>
      </p:sp>
      <p:pic>
        <p:nvPicPr>
          <p:cNvPr id="7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6875" y="44624"/>
            <a:ext cx="1111250" cy="1111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1" t="16131" r="17835" b="25042"/>
          <a:stretch/>
        </p:blipFill>
        <p:spPr bwMode="auto">
          <a:xfrm>
            <a:off x="374854" y="1556792"/>
            <a:ext cx="8570938" cy="43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40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278" y="104949"/>
            <a:ext cx="8229600" cy="990600"/>
          </a:xfrm>
        </p:spPr>
        <p:txBody>
          <a:bodyPr/>
          <a:lstStyle/>
          <a:p>
            <a:r>
              <a:rPr lang="pt-BR" dirty="0" smtClean="0"/>
              <a:t>Chave primária - Simples</a:t>
            </a:r>
            <a:endParaRPr lang="pt-BR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6648" y="2419150"/>
            <a:ext cx="89673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  <a:cs typeface="Arial" pitchFamily="34" charset="0"/>
              </a:rPr>
              <a:t>  </a:t>
            </a:r>
            <a:endParaRPr kumimoji="0" lang="pt-BR" altLang="pt-BR" sz="54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 Sans"/>
              <a:cs typeface="Arial" pitchFamily="34" charset="0"/>
            </a:endParaRPr>
          </a:p>
        </p:txBody>
      </p:sp>
      <p:pic>
        <p:nvPicPr>
          <p:cNvPr id="7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6875" y="44624"/>
            <a:ext cx="1111250" cy="1111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3" t="34834" r="18762" b="10797"/>
          <a:stretch/>
        </p:blipFill>
        <p:spPr bwMode="auto">
          <a:xfrm>
            <a:off x="86821" y="1700808"/>
            <a:ext cx="8877668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5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278" y="104949"/>
            <a:ext cx="8229600" cy="990600"/>
          </a:xfrm>
        </p:spPr>
        <p:txBody>
          <a:bodyPr/>
          <a:lstStyle/>
          <a:p>
            <a:r>
              <a:rPr lang="pt-BR" dirty="0" smtClean="0"/>
              <a:t>Arquivo Persistence.xml</a:t>
            </a:r>
            <a:endParaRPr lang="pt-BR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6648" y="2419150"/>
            <a:ext cx="89673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  <a:cs typeface="Arial" pitchFamily="34" charset="0"/>
              </a:rPr>
              <a:t>  </a:t>
            </a:r>
            <a:endParaRPr kumimoji="0" lang="pt-BR" altLang="pt-BR" sz="54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 Sans"/>
              <a:cs typeface="Arial" pitchFamily="34" charset="0"/>
            </a:endParaRPr>
          </a:p>
        </p:txBody>
      </p:sp>
      <p:pic>
        <p:nvPicPr>
          <p:cNvPr id="7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6875" y="44624"/>
            <a:ext cx="1111250" cy="1111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7" t="20841" r="1856" b="45474"/>
          <a:stretch/>
        </p:blipFill>
        <p:spPr bwMode="auto">
          <a:xfrm>
            <a:off x="19654" y="1155874"/>
            <a:ext cx="8967352" cy="5518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2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</a:t>
            </a:r>
            <a:endParaRPr lang="pt-BR" dirty="0"/>
          </a:p>
        </p:txBody>
      </p:sp>
      <p:pic>
        <p:nvPicPr>
          <p:cNvPr id="5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6875" y="44624"/>
            <a:ext cx="1111250" cy="1111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Porque Usar?</a:t>
            </a:r>
          </a:p>
          <a:p>
            <a:endParaRPr lang="pt-BR" dirty="0"/>
          </a:p>
          <a:p>
            <a:r>
              <a:rPr lang="pt-BR" dirty="0" smtClean="0"/>
              <a:t>Desempenho;</a:t>
            </a:r>
          </a:p>
          <a:p>
            <a:r>
              <a:rPr lang="pt-BR" dirty="0" smtClean="0"/>
              <a:t>Velocidade de Desenvolvimento;</a:t>
            </a:r>
          </a:p>
          <a:p>
            <a:r>
              <a:rPr lang="pt-BR" dirty="0" smtClean="0"/>
              <a:t>Procura no mercado</a:t>
            </a:r>
          </a:p>
          <a:p>
            <a:endParaRPr lang="pt-BR" dirty="0"/>
          </a:p>
          <a:p>
            <a:r>
              <a:rPr lang="pt-BR" dirty="0" smtClean="0"/>
              <a:t>Em resumo uma ferramenta de trabalho que auxilia no desenvolvimento da aplicação.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63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Framework</a:t>
            </a:r>
            <a:endParaRPr lang="pt-BR" dirty="0"/>
          </a:p>
        </p:txBody>
      </p:sp>
      <p:pic>
        <p:nvPicPr>
          <p:cNvPr id="5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6875" y="44624"/>
            <a:ext cx="1111250" cy="1111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9" t="19111" r="21239" b="11557"/>
          <a:stretch/>
        </p:blipFill>
        <p:spPr bwMode="auto">
          <a:xfrm>
            <a:off x="611560" y="1268760"/>
            <a:ext cx="7800636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02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 err="1" smtClean="0"/>
              <a:t>Hibernate</a:t>
            </a:r>
            <a:r>
              <a:rPr lang="pt-BR" dirty="0" smtClean="0"/>
              <a:t> - </a:t>
            </a:r>
            <a:r>
              <a:rPr lang="pt-BR" dirty="0"/>
              <a:t>O que é </a:t>
            </a:r>
            <a:r>
              <a:rPr lang="pt-BR" dirty="0" smtClean="0"/>
              <a:t>?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61673" y="2204864"/>
            <a:ext cx="8001000" cy="954088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6875" y="44624"/>
            <a:ext cx="1111250" cy="1111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79373" y="1340768"/>
            <a:ext cx="819312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O </a:t>
            </a:r>
            <a:r>
              <a:rPr lang="pt-BR" sz="2000" dirty="0" err="1"/>
              <a:t>Hibernate</a:t>
            </a:r>
            <a:r>
              <a:rPr lang="pt-BR" sz="2000" dirty="0"/>
              <a:t> é um framework ORM - </a:t>
            </a:r>
            <a:r>
              <a:rPr lang="pt-BR" sz="2000" dirty="0" err="1"/>
              <a:t>Object</a:t>
            </a:r>
            <a:r>
              <a:rPr lang="pt-BR" sz="2000" dirty="0"/>
              <a:t> </a:t>
            </a:r>
            <a:r>
              <a:rPr lang="pt-BR" sz="2000" dirty="0" err="1"/>
              <a:t>Relational</a:t>
            </a:r>
            <a:r>
              <a:rPr lang="pt-BR" sz="2000" dirty="0"/>
              <a:t> </a:t>
            </a:r>
            <a:r>
              <a:rPr lang="pt-BR" sz="2000" dirty="0" err="1"/>
              <a:t>Mapping</a:t>
            </a:r>
            <a:r>
              <a:rPr lang="pt-BR" sz="2000" dirty="0"/>
              <a:t>. É uma ferramenta que nos ajuda a persistir objetos Java em um banco de dados relacional. O trabalho do desenvolvedor é definir como os objetos são mapeados nas tabelas do banco e o </a:t>
            </a:r>
            <a:r>
              <a:rPr lang="pt-BR" sz="2000" dirty="0" err="1"/>
              <a:t>Hibernate</a:t>
            </a:r>
            <a:r>
              <a:rPr lang="pt-BR" sz="2000" dirty="0"/>
              <a:t> faz todo o acesso ao banco, gerando inclusive os comandos SQL necessários.</a:t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O </a:t>
            </a:r>
            <a:r>
              <a:rPr lang="pt-BR" sz="2000" dirty="0" err="1"/>
              <a:t>Hibernate</a:t>
            </a:r>
            <a:r>
              <a:rPr lang="pt-BR" sz="2000" dirty="0"/>
              <a:t> é um projeto </a:t>
            </a:r>
            <a:r>
              <a:rPr lang="pt-BR" sz="2000" dirty="0" err="1"/>
              <a:t>opensource</a:t>
            </a:r>
            <a:r>
              <a:rPr lang="pt-BR" sz="2000" dirty="0"/>
              <a:t> do grupo </a:t>
            </a:r>
            <a:r>
              <a:rPr lang="pt-BR" sz="2000" dirty="0" err="1"/>
              <a:t>JBoss</a:t>
            </a:r>
            <a:r>
              <a:rPr lang="pt-BR" sz="2000" dirty="0"/>
              <a:t> com muitos anos de história e liderança no mercado Java. Recentemente, boa parte das </a:t>
            </a:r>
            <a:r>
              <a:rPr lang="pt-BR" sz="2000" dirty="0" err="1"/>
              <a:t>idéias</a:t>
            </a:r>
            <a:r>
              <a:rPr lang="pt-BR" sz="2000" dirty="0"/>
              <a:t> do </a:t>
            </a:r>
            <a:r>
              <a:rPr lang="pt-BR" sz="2000" dirty="0" err="1"/>
              <a:t>Hibernate</a:t>
            </a:r>
            <a:r>
              <a:rPr lang="pt-BR" sz="2000" dirty="0"/>
              <a:t> e outros frameworks ORM foram padronizadas em uma </a:t>
            </a:r>
            <a:r>
              <a:rPr lang="pt-BR" sz="2000" dirty="0" err="1"/>
              <a:t>especifição</a:t>
            </a:r>
            <a:r>
              <a:rPr lang="pt-BR" sz="2000" dirty="0"/>
              <a:t> oficial do Java, a JPA - Java </a:t>
            </a:r>
            <a:r>
              <a:rPr lang="pt-BR" sz="2000" dirty="0" err="1"/>
              <a:t>Persistence</a:t>
            </a:r>
            <a:r>
              <a:rPr lang="pt-BR" sz="2000" dirty="0"/>
              <a:t> API. A JPA é uma especificação do JCP e possui várias implementações (o </a:t>
            </a:r>
            <a:r>
              <a:rPr lang="pt-BR" sz="2000" dirty="0" err="1"/>
              <a:t>Hibernate</a:t>
            </a:r>
            <a:r>
              <a:rPr lang="pt-BR" sz="2000" dirty="0"/>
              <a:t>, o Oracle </a:t>
            </a:r>
            <a:r>
              <a:rPr lang="pt-BR" sz="2000" dirty="0" err="1"/>
              <a:t>Toplink</a:t>
            </a:r>
            <a:r>
              <a:rPr lang="pt-BR" sz="2000" dirty="0"/>
              <a:t>, </a:t>
            </a:r>
            <a:r>
              <a:rPr lang="pt-BR" sz="2000" dirty="0" err="1"/>
              <a:t>EclipseLink</a:t>
            </a:r>
            <a:r>
              <a:rPr lang="pt-BR" sz="2000" dirty="0"/>
              <a:t>, </a:t>
            </a:r>
            <a:r>
              <a:rPr lang="pt-BR" sz="2000" dirty="0" err="1"/>
              <a:t>OpenJPA</a:t>
            </a:r>
            <a:r>
              <a:rPr lang="pt-BR" sz="2000" dirty="0"/>
              <a:t> </a:t>
            </a:r>
            <a:r>
              <a:rPr lang="pt-BR" sz="2000" dirty="0" err="1"/>
              <a:t>etc</a:t>
            </a:r>
            <a:r>
              <a:rPr lang="pt-BR" sz="2000" dirty="0" smtClean="0"/>
              <a:t>).</a:t>
            </a:r>
          </a:p>
          <a:p>
            <a:endParaRPr lang="pt-BR" sz="2000" dirty="0"/>
          </a:p>
          <a:p>
            <a:r>
              <a:rPr lang="pt-BR" sz="2000" dirty="0"/>
              <a:t>A integração do </a:t>
            </a:r>
            <a:r>
              <a:rPr lang="pt-BR" sz="2000" dirty="0" err="1"/>
              <a:t>Hibernate</a:t>
            </a:r>
            <a:r>
              <a:rPr lang="pt-BR" sz="2000" dirty="0"/>
              <a:t> com uma aplicação Java é bastante fácil, e na prática apenas é necessário termos um container J2EE (versão 5.0 para </a:t>
            </a:r>
            <a:r>
              <a:rPr lang="pt-BR" sz="2000" dirty="0" err="1"/>
              <a:t>Hibernate</a:t>
            </a:r>
            <a:r>
              <a:rPr lang="pt-BR" sz="2000" dirty="0"/>
              <a:t> 3.5).</a:t>
            </a:r>
          </a:p>
        </p:txBody>
      </p:sp>
    </p:spTree>
    <p:extLst>
      <p:ext uri="{BB962C8B-B14F-4D97-AF65-F5344CB8AC3E}">
        <p14:creationId xmlns:p14="http://schemas.microsoft.com/office/powerpoint/2010/main" val="260123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702EA-989F-4138-8ADF-399ECAB438ED}" type="slidenum">
              <a:rPr lang="pt-BR" altLang="pt-BR"/>
              <a:pPr/>
              <a:t>6</a:t>
            </a:fld>
            <a:endParaRPr lang="pt-BR" altLang="pt-BR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Mapeamento OR, a solução.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 dirty="0" smtClean="0"/>
          </a:p>
          <a:p>
            <a:r>
              <a:rPr lang="pt-BR" altLang="pt-BR" dirty="0" smtClean="0"/>
              <a:t>O </a:t>
            </a:r>
            <a:r>
              <a:rPr lang="pt-BR" altLang="pt-BR" dirty="0"/>
              <a:t>Mapeamento Objeto-Relacional (OR) é a solução para o problema.</a:t>
            </a:r>
          </a:p>
          <a:p>
            <a:endParaRPr lang="pt-BR" altLang="pt-BR" dirty="0"/>
          </a:p>
          <a:p>
            <a:r>
              <a:rPr lang="pt-BR" altLang="pt-BR" dirty="0"/>
              <a:t>O Mapeamento OR é uma técnica de desenvolvimento que consiste em representar o objeto de maneira relacional na gravação do banco de dados, e consegue fazer o caminho inverso sem perder informação.</a:t>
            </a:r>
          </a:p>
        </p:txBody>
      </p:sp>
      <p:pic>
        <p:nvPicPr>
          <p:cNvPr id="187396" name="Picture 4" descr="hibernate_icon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260350"/>
            <a:ext cx="11430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8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Publicando o </a:t>
            </a:r>
            <a:r>
              <a:rPr lang="pt-BR" dirty="0" err="1"/>
              <a:t>Hibernate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61673" y="2204864"/>
            <a:ext cx="8001000" cy="954088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6875" y="44624"/>
            <a:ext cx="1111250" cy="1111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79373" y="1340768"/>
            <a:ext cx="819312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Para </a:t>
            </a:r>
            <a:r>
              <a:rPr lang="pt-BR" sz="2000" dirty="0"/>
              <a:t>integrarmos a nossa aplicação com </a:t>
            </a:r>
            <a:r>
              <a:rPr lang="pt-BR" sz="2000" dirty="0" err="1"/>
              <a:t>Hibernate</a:t>
            </a:r>
            <a:r>
              <a:rPr lang="pt-BR" sz="2000" dirty="0"/>
              <a:t> necessitamos usar várias bibliotecas Java. A primeira delas é o arquivo </a:t>
            </a:r>
            <a:r>
              <a:rPr lang="pt-BR" sz="2000" dirty="0" err="1"/>
              <a:t>jar</a:t>
            </a:r>
            <a:r>
              <a:rPr lang="pt-BR" sz="2000" dirty="0"/>
              <a:t> para o JDBC, devemos procurar uma que seja especifica para o nosso banco de dados relacional. Por exemplo, o </a:t>
            </a:r>
            <a:r>
              <a:rPr lang="pt-BR" sz="2000" dirty="0" err="1"/>
              <a:t>postgre</a:t>
            </a:r>
            <a:r>
              <a:rPr lang="pt-BR" sz="2000" dirty="0"/>
              <a:t> possui um </a:t>
            </a:r>
            <a:r>
              <a:rPr lang="pt-BR" sz="2000" dirty="0" err="1"/>
              <a:t>jar</a:t>
            </a:r>
            <a:r>
              <a:rPr lang="pt-BR" sz="2000" dirty="0"/>
              <a:t> JDBC específico, o Oracle possui outro e assim por diante. Cada Banco de dados possui seu próprio JAR exclusivo. O </a:t>
            </a:r>
            <a:r>
              <a:rPr lang="pt-BR" sz="2000" dirty="0" err="1"/>
              <a:t>Hibernate</a:t>
            </a:r>
            <a:r>
              <a:rPr lang="pt-BR" sz="2000" dirty="0"/>
              <a:t> não inclui qualquer driver JDBC, por isso necessitamos obter esse JAR como um download separado, provavelmente encontrado diretamente no site do fabricante.</a:t>
            </a:r>
          </a:p>
          <a:p>
            <a:r>
              <a:rPr lang="pt-BR" sz="2000" dirty="0"/>
              <a:t/>
            </a:r>
            <a:br>
              <a:rPr lang="pt-BR" sz="2000" dirty="0"/>
            </a:br>
            <a:r>
              <a:rPr lang="pt-BR" sz="2000" b="1" dirty="0"/>
              <a:t>Bibliotecas Necessárias</a:t>
            </a:r>
          </a:p>
          <a:p>
            <a:r>
              <a:rPr lang="pt-BR" sz="2000" dirty="0"/>
              <a:t>O </a:t>
            </a:r>
            <a:r>
              <a:rPr lang="pt-BR" sz="2000" dirty="0" err="1"/>
              <a:t>Hibernate</a:t>
            </a:r>
            <a:r>
              <a:rPr lang="pt-BR" sz="2000" dirty="0"/>
              <a:t> requer várias bibliotecas além do hibernate3.jar. Essas bibliotecas estão incluídas no diretório </a:t>
            </a:r>
            <a:r>
              <a:rPr lang="pt-BR" sz="2000" dirty="0" err="1"/>
              <a:t>lib</a:t>
            </a:r>
            <a:r>
              <a:rPr lang="pt-BR" sz="2000" dirty="0"/>
              <a:t>/</a:t>
            </a:r>
            <a:r>
              <a:rPr lang="pt-BR" sz="2000" dirty="0" err="1"/>
              <a:t>required</a:t>
            </a:r>
            <a:r>
              <a:rPr lang="pt-BR" sz="2000" dirty="0"/>
              <a:t> da instalação do </a:t>
            </a:r>
            <a:r>
              <a:rPr lang="pt-BR" sz="2000" dirty="0" err="1"/>
              <a:t>Hibernate</a:t>
            </a:r>
            <a:r>
              <a:rPr lang="pt-BR" sz="2000" dirty="0"/>
              <a:t> 3.5. Além das bibliotecas encontradas em </a:t>
            </a:r>
            <a:r>
              <a:rPr lang="pt-BR" sz="2000" dirty="0" err="1"/>
              <a:t>lib</a:t>
            </a:r>
            <a:r>
              <a:rPr lang="pt-BR" sz="2000" dirty="0"/>
              <a:t>/</a:t>
            </a:r>
            <a:r>
              <a:rPr lang="pt-BR" sz="2000" dirty="0" err="1"/>
              <a:t>required</a:t>
            </a:r>
            <a:r>
              <a:rPr lang="pt-BR" sz="2000" dirty="0"/>
              <a:t>, o </a:t>
            </a:r>
            <a:r>
              <a:rPr lang="pt-BR" sz="2000" dirty="0" err="1"/>
              <a:t>Hibernate</a:t>
            </a:r>
            <a:r>
              <a:rPr lang="pt-BR" sz="2000" dirty="0"/>
              <a:t> também usa a biblioteca JPA, na qual está incluída no diretório </a:t>
            </a:r>
            <a:r>
              <a:rPr lang="pt-BR" sz="2000" dirty="0" err="1"/>
              <a:t>lib</a:t>
            </a:r>
            <a:r>
              <a:rPr lang="pt-BR" sz="2000" dirty="0"/>
              <a:t>/</a:t>
            </a:r>
            <a:r>
              <a:rPr lang="pt-BR" sz="2000" dirty="0" err="1"/>
              <a:t>jpa</a:t>
            </a:r>
            <a:r>
              <a:rPr lang="pt-BR" sz="2000" dirty="0"/>
              <a:t>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4109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Configurações do </a:t>
            </a:r>
            <a:r>
              <a:rPr lang="pt-BR" dirty="0" err="1"/>
              <a:t>Hibernate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61673" y="2204864"/>
            <a:ext cx="8001000" cy="954088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6875" y="44624"/>
            <a:ext cx="1111250" cy="1111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79373" y="1340768"/>
            <a:ext cx="819312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O </a:t>
            </a:r>
            <a:r>
              <a:rPr lang="pt-BR" sz="2000" dirty="0" err="1"/>
              <a:t>Hibernate</a:t>
            </a:r>
            <a:r>
              <a:rPr lang="pt-BR" sz="2000" dirty="0"/>
              <a:t> também requer um conjunto de configurações que são frequentemente colocadas num arquivo de propriedades chamado </a:t>
            </a:r>
            <a:r>
              <a:rPr lang="pt-BR" sz="2000" dirty="0" err="1"/>
              <a:t>hibernate.properties</a:t>
            </a:r>
            <a:r>
              <a:rPr lang="pt-BR" sz="2000" dirty="0"/>
              <a:t> ou como um arquivo XML chamado hibernate.cfg.xml. Recomenda-se a utilização do arquivo em formato XML. Esses arquivos são colocados no diretório raiz da nossa aplicação.</a:t>
            </a:r>
          </a:p>
          <a:p>
            <a:r>
              <a:rPr lang="pt-BR" sz="2000" dirty="0"/>
              <a:t/>
            </a:r>
            <a:br>
              <a:rPr lang="pt-BR" sz="2000" dirty="0"/>
            </a:br>
            <a:r>
              <a:rPr lang="pt-BR" sz="2000" b="1" dirty="0" smtClean="0">
                <a:hlinkClick r:id="rId3" action="ppaction://hlinkfile"/>
              </a:rPr>
              <a:t>Propriedades</a:t>
            </a: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6830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Mapa Utilização</a:t>
            </a:r>
            <a:endParaRPr lang="pt-BR" dirty="0"/>
          </a:p>
        </p:txBody>
      </p:sp>
      <p:pic>
        <p:nvPicPr>
          <p:cNvPr id="5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6875" y="44624"/>
            <a:ext cx="1111250" cy="1111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1" t="25108" r="14983" b="6789"/>
          <a:stretch/>
        </p:blipFill>
        <p:spPr bwMode="auto">
          <a:xfrm>
            <a:off x="-1" y="1608083"/>
            <a:ext cx="9128125" cy="498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59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2.0</a:t>
            </a:r>
            <a:endParaRPr lang="pt-B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5" t="23451" r="15709" b="5102"/>
          <a:stretch/>
        </p:blipFill>
        <p:spPr bwMode="auto">
          <a:xfrm>
            <a:off x="467544" y="1340768"/>
            <a:ext cx="7983555" cy="463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88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9" t="13912" r="18582" b="16919"/>
          <a:stretch/>
        </p:blipFill>
        <p:spPr bwMode="auto">
          <a:xfrm>
            <a:off x="611560" y="1191612"/>
            <a:ext cx="8319422" cy="511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549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</a:t>
            </a:r>
            <a:r>
              <a:rPr lang="pt-BR" dirty="0" err="1" smtClean="0"/>
              <a:t>Persistence</a:t>
            </a:r>
            <a:r>
              <a:rPr lang="pt-BR" dirty="0" smtClean="0"/>
              <a:t> API –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79296" cy="493776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Vamos criar um exemplo usando a biblioteca de </a:t>
            </a:r>
            <a:r>
              <a:rPr lang="pt-BR" dirty="0" err="1" smtClean="0"/>
              <a:t>persistencia</a:t>
            </a:r>
            <a:r>
              <a:rPr lang="pt-BR" dirty="0" smtClean="0"/>
              <a:t> </a:t>
            </a:r>
            <a:r>
              <a:rPr lang="pt-BR" dirty="0" err="1" smtClean="0"/>
              <a:t>EclipseLink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Primeiro passo:  Criar a base de dados Agenda.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04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</a:t>
            </a:r>
            <a:r>
              <a:rPr lang="pt-BR" dirty="0" err="1" smtClean="0"/>
              <a:t>Persistence</a:t>
            </a:r>
            <a:r>
              <a:rPr lang="pt-BR" dirty="0" smtClean="0"/>
              <a:t> API</a:t>
            </a:r>
            <a:endParaRPr lang="pt-BR" dirty="0"/>
          </a:p>
        </p:txBody>
      </p:sp>
      <p:pic>
        <p:nvPicPr>
          <p:cNvPr id="1026" name="Picture 2">
            <a:hlinkClick r:id="rId2" action="ppaction://hlinkfile"/>
          </p:cNvPr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4" r="63078" b="34296"/>
          <a:stretch/>
        </p:blipFill>
        <p:spPr bwMode="auto">
          <a:xfrm>
            <a:off x="971600" y="1340768"/>
            <a:ext cx="6532786" cy="501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73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 err="1" smtClean="0"/>
              <a:t>Hibernate</a:t>
            </a:r>
            <a:r>
              <a:rPr lang="pt-BR" dirty="0" smtClean="0"/>
              <a:t> - </a:t>
            </a:r>
            <a:r>
              <a:rPr lang="pt-BR" dirty="0"/>
              <a:t>O que é </a:t>
            </a:r>
            <a:r>
              <a:rPr lang="pt-BR" dirty="0" smtClean="0"/>
              <a:t>?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61673" y="2204864"/>
            <a:ext cx="8001000" cy="954088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6875" y="44624"/>
            <a:ext cx="1111250" cy="1111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79373" y="1340768"/>
            <a:ext cx="819312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O </a:t>
            </a:r>
            <a:r>
              <a:rPr lang="pt-BR" sz="2000" dirty="0" err="1"/>
              <a:t>Hibernate</a:t>
            </a:r>
            <a:r>
              <a:rPr lang="pt-BR" sz="2000" dirty="0"/>
              <a:t> é um framework ORM - </a:t>
            </a:r>
            <a:r>
              <a:rPr lang="pt-BR" sz="2000" dirty="0" err="1"/>
              <a:t>Object</a:t>
            </a:r>
            <a:r>
              <a:rPr lang="pt-BR" sz="2000" dirty="0"/>
              <a:t> </a:t>
            </a:r>
            <a:r>
              <a:rPr lang="pt-BR" sz="2000" dirty="0" err="1"/>
              <a:t>Relational</a:t>
            </a:r>
            <a:r>
              <a:rPr lang="pt-BR" sz="2000" dirty="0"/>
              <a:t> </a:t>
            </a:r>
            <a:r>
              <a:rPr lang="pt-BR" sz="2000" dirty="0" err="1"/>
              <a:t>Mapping</a:t>
            </a:r>
            <a:r>
              <a:rPr lang="pt-BR" sz="2000" dirty="0"/>
              <a:t>. É uma ferramenta que nos ajuda a persistir objetos Java em um banco de dados relacional. O trabalho do desenvolvedor é definir como os objetos são mapeados nas tabelas do banco e o </a:t>
            </a:r>
            <a:r>
              <a:rPr lang="pt-BR" sz="2000" dirty="0" err="1"/>
              <a:t>Hibernate</a:t>
            </a:r>
            <a:r>
              <a:rPr lang="pt-BR" sz="2000" dirty="0"/>
              <a:t> faz todo o acesso ao banco, gerando inclusive os comandos SQL necessários.</a:t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O </a:t>
            </a:r>
            <a:r>
              <a:rPr lang="pt-BR" sz="2000" dirty="0" err="1"/>
              <a:t>Hibernate</a:t>
            </a:r>
            <a:r>
              <a:rPr lang="pt-BR" sz="2000" dirty="0"/>
              <a:t> é um projeto </a:t>
            </a:r>
            <a:r>
              <a:rPr lang="pt-BR" sz="2000" dirty="0" err="1"/>
              <a:t>opensource</a:t>
            </a:r>
            <a:r>
              <a:rPr lang="pt-BR" sz="2000" dirty="0"/>
              <a:t> do grupo </a:t>
            </a:r>
            <a:r>
              <a:rPr lang="pt-BR" sz="2000" dirty="0" err="1"/>
              <a:t>JBoss</a:t>
            </a:r>
            <a:r>
              <a:rPr lang="pt-BR" sz="2000" dirty="0"/>
              <a:t> com muitos anos de história e liderança no mercado Java. Recentemente, boa parte das </a:t>
            </a:r>
            <a:r>
              <a:rPr lang="pt-BR" sz="2000" dirty="0" err="1"/>
              <a:t>idéias</a:t>
            </a:r>
            <a:r>
              <a:rPr lang="pt-BR" sz="2000" dirty="0"/>
              <a:t> do </a:t>
            </a:r>
            <a:r>
              <a:rPr lang="pt-BR" sz="2000" dirty="0" err="1"/>
              <a:t>Hibernate</a:t>
            </a:r>
            <a:r>
              <a:rPr lang="pt-BR" sz="2000" dirty="0"/>
              <a:t> e outros frameworks ORM foram padronizadas em uma </a:t>
            </a:r>
            <a:r>
              <a:rPr lang="pt-BR" sz="2000" dirty="0" err="1"/>
              <a:t>especifição</a:t>
            </a:r>
            <a:r>
              <a:rPr lang="pt-BR" sz="2000" dirty="0"/>
              <a:t> oficial do Java, a JPA - Java </a:t>
            </a:r>
            <a:r>
              <a:rPr lang="pt-BR" sz="2000" dirty="0" err="1"/>
              <a:t>Persistence</a:t>
            </a:r>
            <a:r>
              <a:rPr lang="pt-BR" sz="2000" dirty="0"/>
              <a:t> API. A JPA é uma especificação do JCP e possui várias implementações (o </a:t>
            </a:r>
            <a:r>
              <a:rPr lang="pt-BR" sz="2000" dirty="0" err="1"/>
              <a:t>Hibernate</a:t>
            </a:r>
            <a:r>
              <a:rPr lang="pt-BR" sz="2000" dirty="0"/>
              <a:t>, o Oracle </a:t>
            </a:r>
            <a:r>
              <a:rPr lang="pt-BR" sz="2000" dirty="0" err="1"/>
              <a:t>Toplink</a:t>
            </a:r>
            <a:r>
              <a:rPr lang="pt-BR" sz="2000" dirty="0"/>
              <a:t>, </a:t>
            </a:r>
            <a:r>
              <a:rPr lang="pt-BR" sz="2000" dirty="0" err="1"/>
              <a:t>EclipseLink</a:t>
            </a:r>
            <a:r>
              <a:rPr lang="pt-BR" sz="2000" dirty="0"/>
              <a:t>, </a:t>
            </a:r>
            <a:r>
              <a:rPr lang="pt-BR" sz="2000" dirty="0" err="1"/>
              <a:t>OpenJPA</a:t>
            </a:r>
            <a:r>
              <a:rPr lang="pt-BR" sz="2000" dirty="0"/>
              <a:t> </a:t>
            </a:r>
            <a:r>
              <a:rPr lang="pt-BR" sz="2000" dirty="0" err="1"/>
              <a:t>etc</a:t>
            </a:r>
            <a:r>
              <a:rPr lang="pt-BR" sz="2000" dirty="0" smtClean="0"/>
              <a:t>).</a:t>
            </a:r>
          </a:p>
          <a:p>
            <a:endParaRPr lang="pt-BR" sz="2000" dirty="0"/>
          </a:p>
          <a:p>
            <a:r>
              <a:rPr lang="pt-BR" sz="2000" dirty="0"/>
              <a:t>A integração do </a:t>
            </a:r>
            <a:r>
              <a:rPr lang="pt-BR" sz="2000" dirty="0" err="1"/>
              <a:t>Hibernate</a:t>
            </a:r>
            <a:r>
              <a:rPr lang="pt-BR" sz="2000" dirty="0"/>
              <a:t> com uma aplicação Java é bastante fácil, e na prática apenas é necessário termos um container J2EE (versão 5.0 para </a:t>
            </a:r>
            <a:r>
              <a:rPr lang="pt-BR" sz="2000" dirty="0" err="1"/>
              <a:t>Hibernate</a:t>
            </a:r>
            <a:r>
              <a:rPr lang="pt-BR" sz="2000" dirty="0"/>
              <a:t> 3.5).</a:t>
            </a:r>
          </a:p>
        </p:txBody>
      </p:sp>
    </p:spTree>
    <p:extLst>
      <p:ext uri="{BB962C8B-B14F-4D97-AF65-F5344CB8AC3E}">
        <p14:creationId xmlns:p14="http://schemas.microsoft.com/office/powerpoint/2010/main" val="5754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>Publicando o </a:t>
            </a:r>
            <a:r>
              <a:rPr lang="pt-BR" dirty="0" err="1"/>
              <a:t>Hibernate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61673" y="2204864"/>
            <a:ext cx="8001000" cy="954088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6875" y="44624"/>
            <a:ext cx="1111250" cy="1111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79373" y="1340768"/>
            <a:ext cx="819312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Para </a:t>
            </a:r>
            <a:r>
              <a:rPr lang="pt-BR" sz="2000" dirty="0"/>
              <a:t>integrarmos a nossa aplicação com </a:t>
            </a:r>
            <a:r>
              <a:rPr lang="pt-BR" sz="2000" dirty="0" err="1"/>
              <a:t>Hibernate</a:t>
            </a:r>
            <a:r>
              <a:rPr lang="pt-BR" sz="2000" dirty="0"/>
              <a:t> necessitamos usar várias bibliotecas Java. A primeira delas é o arquivo </a:t>
            </a:r>
            <a:r>
              <a:rPr lang="pt-BR" sz="2000" dirty="0" err="1"/>
              <a:t>jar</a:t>
            </a:r>
            <a:r>
              <a:rPr lang="pt-BR" sz="2000" dirty="0"/>
              <a:t> para o JDBC, devemos procurar uma que seja especifica para o nosso banco de dados relacional. Por exemplo, o </a:t>
            </a:r>
            <a:r>
              <a:rPr lang="pt-BR" sz="2000" dirty="0" err="1"/>
              <a:t>postgre</a:t>
            </a:r>
            <a:r>
              <a:rPr lang="pt-BR" sz="2000" dirty="0"/>
              <a:t> possui um </a:t>
            </a:r>
            <a:r>
              <a:rPr lang="pt-BR" sz="2000" dirty="0" err="1"/>
              <a:t>jar</a:t>
            </a:r>
            <a:r>
              <a:rPr lang="pt-BR" sz="2000" dirty="0"/>
              <a:t> JDBC específico, o Oracle possui outro e assim por diante. Cada Banco de dados possui seu próprio JAR exclusivo. O </a:t>
            </a:r>
            <a:r>
              <a:rPr lang="pt-BR" sz="2000" dirty="0" err="1"/>
              <a:t>Hibernate</a:t>
            </a:r>
            <a:r>
              <a:rPr lang="pt-BR" sz="2000" dirty="0"/>
              <a:t> não inclui qualquer driver JDBC, por isso necessitamos obter esse JAR como um download separado, provavelmente encontrado diretamente no site do fabricante.</a:t>
            </a:r>
          </a:p>
          <a:p>
            <a:r>
              <a:rPr lang="pt-BR" sz="2000" dirty="0"/>
              <a:t/>
            </a:r>
            <a:br>
              <a:rPr lang="pt-BR" sz="2000" dirty="0"/>
            </a:br>
            <a:r>
              <a:rPr lang="pt-BR" sz="2000" b="1" dirty="0"/>
              <a:t>Bibliotecas Necessárias</a:t>
            </a:r>
          </a:p>
          <a:p>
            <a:r>
              <a:rPr lang="pt-BR" sz="2000" dirty="0"/>
              <a:t>O </a:t>
            </a:r>
            <a:r>
              <a:rPr lang="pt-BR" sz="2000" dirty="0" err="1"/>
              <a:t>Hibernate</a:t>
            </a:r>
            <a:r>
              <a:rPr lang="pt-BR" sz="2000" dirty="0"/>
              <a:t> requer várias bibliotecas além do hibernate3.jar. Essas bibliotecas estão incluídas no diretório </a:t>
            </a:r>
            <a:r>
              <a:rPr lang="pt-BR" sz="2000" dirty="0" err="1"/>
              <a:t>lib</a:t>
            </a:r>
            <a:r>
              <a:rPr lang="pt-BR" sz="2000" dirty="0"/>
              <a:t>/</a:t>
            </a:r>
            <a:r>
              <a:rPr lang="pt-BR" sz="2000" dirty="0" err="1"/>
              <a:t>required</a:t>
            </a:r>
            <a:r>
              <a:rPr lang="pt-BR" sz="2000" dirty="0"/>
              <a:t> da instalação do </a:t>
            </a:r>
            <a:r>
              <a:rPr lang="pt-BR" sz="2000" dirty="0" err="1"/>
              <a:t>Hibernate</a:t>
            </a:r>
            <a:r>
              <a:rPr lang="pt-BR" sz="2000" dirty="0"/>
              <a:t> 3.5. Além das bibliotecas encontradas em </a:t>
            </a:r>
            <a:r>
              <a:rPr lang="pt-BR" sz="2000" dirty="0" err="1"/>
              <a:t>lib</a:t>
            </a:r>
            <a:r>
              <a:rPr lang="pt-BR" sz="2000" dirty="0"/>
              <a:t>/</a:t>
            </a:r>
            <a:r>
              <a:rPr lang="pt-BR" sz="2000" dirty="0" err="1"/>
              <a:t>required</a:t>
            </a:r>
            <a:r>
              <a:rPr lang="pt-BR" sz="2000" dirty="0"/>
              <a:t>, o </a:t>
            </a:r>
            <a:r>
              <a:rPr lang="pt-BR" sz="2000" dirty="0" err="1"/>
              <a:t>Hibernate</a:t>
            </a:r>
            <a:r>
              <a:rPr lang="pt-BR" sz="2000" dirty="0"/>
              <a:t> também usa a biblioteca JPA, na qual está incluída no diretório </a:t>
            </a:r>
            <a:r>
              <a:rPr lang="pt-BR" sz="2000" dirty="0" err="1"/>
              <a:t>lib</a:t>
            </a:r>
            <a:r>
              <a:rPr lang="pt-BR" sz="2000" dirty="0"/>
              <a:t>/</a:t>
            </a:r>
            <a:r>
              <a:rPr lang="pt-BR" sz="2000" dirty="0" err="1"/>
              <a:t>jpa</a:t>
            </a:r>
            <a:r>
              <a:rPr lang="pt-BR" sz="2000" dirty="0"/>
              <a:t>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2457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Configurações do </a:t>
            </a:r>
            <a:r>
              <a:rPr lang="pt-BR" dirty="0" err="1"/>
              <a:t>Hibernate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561673" y="2204864"/>
            <a:ext cx="8001000" cy="954088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5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16875" y="44624"/>
            <a:ext cx="1111250" cy="1111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79373" y="1340768"/>
            <a:ext cx="81931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/>
              <a:t>O </a:t>
            </a:r>
            <a:r>
              <a:rPr lang="pt-BR" sz="2000" dirty="0" err="1"/>
              <a:t>Hibernate</a:t>
            </a:r>
            <a:r>
              <a:rPr lang="pt-BR" sz="2000" dirty="0"/>
              <a:t> também requer um conjunto de configurações que são frequentemente colocadas num arquivo de propriedades chamado </a:t>
            </a:r>
            <a:r>
              <a:rPr lang="pt-BR" sz="2000" dirty="0" err="1"/>
              <a:t>hibernate.properties</a:t>
            </a:r>
            <a:r>
              <a:rPr lang="pt-BR" sz="2000" dirty="0"/>
              <a:t> ou como um arquivo XML chamado hibernate.cfg.xml. Recomenda-se a utilização do arquivo em formato XML. Esses arquivos são colocados no diretório raiz da nossa aplicação.</a:t>
            </a:r>
          </a:p>
          <a:p>
            <a:r>
              <a:rPr lang="pt-BR" sz="2000" dirty="0"/>
              <a:t/>
            </a:r>
            <a:br>
              <a:rPr lang="pt-BR" sz="2000" dirty="0"/>
            </a:br>
            <a:r>
              <a:rPr lang="pt-BR" sz="2000" b="1" dirty="0" smtClean="0">
                <a:hlinkClick r:id="rId3" action="ppaction://hlinkfile"/>
              </a:rPr>
              <a:t>Propriedades</a:t>
            </a:r>
            <a:endParaRPr lang="pt-BR" sz="2000" b="1" dirty="0" smtClean="0"/>
          </a:p>
          <a:p>
            <a:endParaRPr lang="pt-BR" sz="2000" b="1" dirty="0"/>
          </a:p>
          <a:p>
            <a:r>
              <a:rPr lang="pt-BR" sz="2000" b="1" dirty="0" smtClean="0">
                <a:hlinkClick r:id="rId4" action="ppaction://hlinkfile"/>
              </a:rPr>
              <a:t>Criação JPA + </a:t>
            </a:r>
            <a:r>
              <a:rPr lang="pt-BR" sz="2000" b="1" dirty="0" err="1" smtClean="0">
                <a:hlinkClick r:id="rId4" action="ppaction://hlinkfile"/>
              </a:rPr>
              <a:t>Hibernate</a:t>
            </a: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625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6A1A-6686-43A6-8742-9FC7CC1D488D}" type="slidenum">
              <a:rPr lang="pt-BR" altLang="pt-BR"/>
              <a:pPr/>
              <a:t>7</a:t>
            </a:fld>
            <a:endParaRPr lang="pt-BR" altLang="pt-BR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Mapeamento OR, como?</a:t>
            </a:r>
          </a:p>
        </p:txBody>
      </p:sp>
      <p:sp>
        <p:nvSpPr>
          <p:cNvPr id="188444" name="Rectangle 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 dirty="0" smtClean="0"/>
          </a:p>
          <a:p>
            <a:r>
              <a:rPr lang="pt-BR" altLang="pt-BR" dirty="0" smtClean="0"/>
              <a:t>O </a:t>
            </a:r>
            <a:r>
              <a:rPr lang="pt-BR" altLang="pt-BR" dirty="0"/>
              <a:t>mapeamento OR tem 3 componentes</a:t>
            </a:r>
          </a:p>
          <a:p>
            <a:pPr lvl="1"/>
            <a:endParaRPr lang="pt-BR" altLang="pt-BR" dirty="0"/>
          </a:p>
          <a:p>
            <a:pPr lvl="1"/>
            <a:r>
              <a:rPr lang="pt-BR" altLang="pt-BR" dirty="0"/>
              <a:t> </a:t>
            </a:r>
            <a:r>
              <a:rPr lang="pt-BR" altLang="pt-BR" i="1" dirty="0"/>
              <a:t>Modelo</a:t>
            </a:r>
            <a:r>
              <a:rPr lang="pt-BR" altLang="pt-BR" dirty="0"/>
              <a:t> </a:t>
            </a:r>
            <a:r>
              <a:rPr lang="pt-BR" altLang="pt-BR" i="1" dirty="0"/>
              <a:t>Orientado a objetos,</a:t>
            </a:r>
            <a:r>
              <a:rPr lang="pt-BR" altLang="pt-BR" dirty="0"/>
              <a:t> que é o modelo </a:t>
            </a:r>
            <a:r>
              <a:rPr lang="pt-BR" altLang="pt-BR" dirty="0" err="1"/>
              <a:t>o.o</a:t>
            </a:r>
            <a:r>
              <a:rPr lang="pt-BR" altLang="pt-BR" dirty="0"/>
              <a:t>. em que os dados estão representados na aplicação,</a:t>
            </a:r>
          </a:p>
          <a:p>
            <a:pPr lvl="1"/>
            <a:r>
              <a:rPr lang="pt-BR" altLang="pt-BR" dirty="0"/>
              <a:t> </a:t>
            </a:r>
            <a:r>
              <a:rPr lang="pt-BR" altLang="pt-BR" i="1" dirty="0"/>
              <a:t>Persistência Física</a:t>
            </a:r>
            <a:r>
              <a:rPr lang="pt-BR" altLang="pt-BR" dirty="0"/>
              <a:t>, o modelo relacional em que os dados serão armazenados.</a:t>
            </a:r>
          </a:p>
          <a:p>
            <a:pPr lvl="1"/>
            <a:r>
              <a:rPr lang="pt-BR" altLang="pt-BR" dirty="0"/>
              <a:t> </a:t>
            </a:r>
            <a:r>
              <a:rPr lang="pt-BR" altLang="pt-BR" i="1" dirty="0"/>
              <a:t>Persistência Lógica, </a:t>
            </a:r>
            <a:r>
              <a:rPr lang="pt-BR" altLang="pt-BR" dirty="0"/>
              <a:t>que traduz o modelo </a:t>
            </a:r>
            <a:r>
              <a:rPr lang="pt-BR" altLang="pt-BR" dirty="0" err="1"/>
              <a:t>o.o</a:t>
            </a:r>
            <a:r>
              <a:rPr lang="pt-BR" altLang="pt-BR" dirty="0"/>
              <a:t>. para a maneira que eles serão armazenados na persistência física, e vice-versa.</a:t>
            </a:r>
            <a:endParaRPr lang="pt-BR" altLang="pt-BR" i="1" dirty="0"/>
          </a:p>
        </p:txBody>
      </p:sp>
      <p:pic>
        <p:nvPicPr>
          <p:cNvPr id="188420" name="Picture 4" descr="hibernate_icon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37513" y="260350"/>
            <a:ext cx="11430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8437" name="Text Box 21"/>
          <p:cNvSpPr txBox="1">
            <a:spLocks noChangeArrowheads="1"/>
          </p:cNvSpPr>
          <p:nvPr/>
        </p:nvSpPr>
        <p:spPr bwMode="auto">
          <a:xfrm>
            <a:off x="468313" y="1700213"/>
            <a:ext cx="8351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26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</a:t>
            </a:r>
            <a:r>
              <a:rPr lang="pt-BR" dirty="0" err="1" smtClean="0"/>
              <a:t>Persistence</a:t>
            </a:r>
            <a:r>
              <a:rPr lang="pt-BR" dirty="0" smtClean="0"/>
              <a:t> API - Exercícios</a:t>
            </a:r>
            <a:endParaRPr lang="pt-B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24113" y="1537901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http://ipartilho.partilho.com.br/2013/10/Modelo-de-sistema-em-camadas.png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988840"/>
            <a:ext cx="8715375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40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</a:t>
            </a:r>
            <a:r>
              <a:rPr lang="pt-BR" dirty="0" err="1" smtClean="0"/>
              <a:t>Persistence</a:t>
            </a:r>
            <a:r>
              <a:rPr lang="pt-BR" dirty="0" smtClean="0"/>
              <a:t> API - Exercícios</a:t>
            </a:r>
            <a:endParaRPr lang="pt-B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24113" y="1676400"/>
            <a:ext cx="9144000" cy="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6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inherit"/>
                <a:cs typeface="Arial" pitchFamily="34" charset="0"/>
              </a:rPr>
              <a:t>MySQL</a:t>
            </a:r>
            <a:endParaRPr kumimoji="0" lang="pt-BR" altLang="pt-BR" sz="900" b="0" i="0" u="none" strike="noStrike" cap="none" normalizeH="0" baseline="0" smtClean="0">
              <a:ln>
                <a:noFill/>
              </a:ln>
              <a:solidFill>
                <a:srgbClr val="141412"/>
              </a:solidFill>
              <a:effectLst/>
              <a:latin typeface="Monac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45044957"/>
              </p:ext>
            </p:extLst>
          </p:nvPr>
        </p:nvGraphicFramePr>
        <p:xfrm>
          <a:off x="395536" y="1196752"/>
          <a:ext cx="8507288" cy="5019273"/>
        </p:xfrm>
        <a:graphic>
          <a:graphicData uri="http://schemas.openxmlformats.org/drawingml/2006/table">
            <a:tbl>
              <a:tblPr/>
              <a:tblGrid>
                <a:gridCol w="332161"/>
                <a:gridCol w="8175127"/>
              </a:tblGrid>
              <a:tr h="5019273">
                <a:tc>
                  <a:txBody>
                    <a:bodyPr/>
                    <a:lstStyle/>
                    <a:p>
                      <a:pPr algn="r" fontAlgn="t"/>
                      <a:r>
                        <a:rPr lang="pt-BR" sz="1600" b="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pt-BR" sz="1600" b="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t"/>
                      <a:r>
                        <a:rPr lang="pt-BR" sz="1600" b="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t"/>
                      <a:r>
                        <a:rPr lang="pt-BR" sz="1600" b="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t"/>
                      <a:r>
                        <a:rPr lang="pt-BR" sz="1600" b="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t"/>
                      <a:r>
                        <a:rPr lang="pt-BR" sz="1600" b="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r" fontAlgn="t"/>
                      <a:r>
                        <a:rPr lang="pt-BR" sz="1600" b="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r" fontAlgn="t"/>
                      <a:r>
                        <a:rPr lang="pt-BR" sz="1600" b="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r" fontAlgn="t"/>
                      <a:r>
                        <a:rPr lang="pt-BR" sz="1600" b="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r" fontAlgn="t"/>
                      <a:r>
                        <a:rPr lang="pt-BR" sz="1600" b="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r" fontAlgn="t"/>
                      <a:r>
                        <a:rPr lang="pt-BR" sz="1600" b="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r" fontAlgn="t"/>
                      <a:r>
                        <a:rPr lang="pt-BR" sz="1600" b="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r" fontAlgn="t"/>
                      <a:r>
                        <a:rPr lang="pt-BR" sz="1600" b="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r" fontAlgn="t"/>
                      <a:r>
                        <a:rPr lang="pt-BR" sz="1600" b="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r" fontAlgn="t"/>
                      <a:r>
                        <a:rPr lang="pt-BR" sz="1600" b="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r" fontAlgn="t"/>
                      <a:r>
                        <a:rPr lang="pt-BR" sz="1600" b="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r" fontAlgn="t"/>
                      <a:r>
                        <a:rPr lang="pt-BR" sz="1600" b="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r" fontAlgn="t"/>
                      <a:r>
                        <a:rPr lang="pt-BR" sz="1600" b="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r" fontAlgn="t"/>
                      <a:r>
                        <a:rPr lang="pt-BR" sz="1600" b="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r" fontAlgn="t"/>
                      <a:r>
                        <a:rPr lang="pt-BR" sz="1600" b="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</a:txBody>
                  <a:tcPr marL="52523" marR="52523" marT="26261" marB="26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create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table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cliente</a:t>
                      </a:r>
                      <a:endParaRPr lang="pt-BR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</a:t>
                      </a:r>
                    </a:p>
                    <a:p>
                      <a:pPr algn="l" fontAlgn="t"/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BIGINT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not</a:t>
                      </a: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null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primary</a:t>
                      </a: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key</a:t>
                      </a: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</a:t>
                      </a:r>
                    </a:p>
                    <a:p>
                      <a:pPr algn="l" fontAlgn="t"/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Nome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VARCHAR</a:t>
                      </a: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(40)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not</a:t>
                      </a: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null</a:t>
                      </a: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</a:t>
                      </a:r>
                    </a:p>
                    <a:p>
                      <a:pPr algn="l" fontAlgn="t"/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CPF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VARCHAR</a:t>
                      </a: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(14)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not</a:t>
                      </a: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null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unique</a:t>
                      </a: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</a:t>
                      </a:r>
                    </a:p>
                    <a:p>
                      <a:pPr algn="l" fontAlgn="t"/>
                      <a:r>
                        <a:rPr lang="pt-BR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Endereco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VARCHAR</a:t>
                      </a: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(80)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not</a:t>
                      </a: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null</a:t>
                      </a: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</a:t>
                      </a:r>
                    </a:p>
                    <a:p>
                      <a:pPr algn="l" fontAlgn="t"/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Cidade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VARCHAR</a:t>
                      </a: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(15)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not</a:t>
                      </a: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null</a:t>
                      </a: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</a:t>
                      </a:r>
                    </a:p>
                    <a:p>
                      <a:pPr algn="l" fontAlgn="t"/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Estado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VARCHAR</a:t>
                      </a: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(2)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not</a:t>
                      </a: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null</a:t>
                      </a:r>
                      <a:endParaRPr lang="pt-BR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);</a:t>
                      </a:r>
                    </a:p>
                    <a:p>
                      <a:pPr algn="l" fontAlgn="t"/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create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table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compra</a:t>
                      </a:r>
                      <a:endParaRPr lang="pt-BR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</a:t>
                      </a:r>
                    </a:p>
                    <a:p>
                      <a:pPr algn="l" fontAlgn="t"/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BIGINT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not</a:t>
                      </a: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null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primary</a:t>
                      </a: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key</a:t>
                      </a: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</a:t>
                      </a:r>
                    </a:p>
                    <a:p>
                      <a:pPr algn="l" fontAlgn="t"/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Data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DATE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not</a:t>
                      </a: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null</a:t>
                      </a: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</a:t>
                      </a:r>
                    </a:p>
                    <a:p>
                      <a:pPr algn="l" fontAlgn="t"/>
                      <a:r>
                        <a:rPr lang="pt-BR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Descricao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VARCHAR</a:t>
                      </a: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(40)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not</a:t>
                      </a: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null</a:t>
                      </a: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</a:t>
                      </a:r>
                    </a:p>
                    <a:p>
                      <a:pPr algn="l" fontAlgn="t"/>
                      <a:r>
                        <a:rPr lang="pt-BR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Qtde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not</a:t>
                      </a: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null</a:t>
                      </a: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</a:t>
                      </a:r>
                    </a:p>
                    <a:p>
                      <a:pPr algn="l" fontAlgn="t"/>
                      <a:r>
                        <a:rPr lang="pt-BR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PrecoUnitario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DOUBLE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PRECISION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not</a:t>
                      </a: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null</a:t>
                      </a: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</a:t>
                      </a:r>
                    </a:p>
                    <a:p>
                      <a:pPr algn="l" fontAlgn="t"/>
                      <a:r>
                        <a:rPr lang="pt-BR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id_cliente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BIGINT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not</a:t>
                      </a: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null</a:t>
                      </a: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</a:t>
                      </a:r>
                    </a:p>
                    <a:p>
                      <a:pPr algn="l" fontAlgn="t"/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foreign</a:t>
                      </a: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key</a:t>
                      </a: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id_cliente</a:t>
                      </a: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references</a:t>
                      </a:r>
                      <a:r>
                        <a:rPr lang="pt-BR" sz="1600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cliente(id)</a:t>
                      </a:r>
                    </a:p>
                    <a:p>
                      <a:pPr algn="l" fontAlgn="t"/>
                      <a:r>
                        <a:rPr lang="pt-BR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)</a:t>
                      </a:r>
                    </a:p>
                  </a:txBody>
                  <a:tcPr marL="52523" marR="52523" marT="26261" marB="26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44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</a:t>
            </a:r>
            <a:r>
              <a:rPr lang="pt-BR" dirty="0" err="1" smtClean="0"/>
              <a:t>Persistence</a:t>
            </a:r>
            <a:r>
              <a:rPr lang="pt-BR" dirty="0" smtClean="0"/>
              <a:t> API - </a:t>
            </a:r>
            <a:r>
              <a:rPr lang="pt-BR" dirty="0" err="1" smtClean="0"/>
              <a:t>Exercicios</a:t>
            </a:r>
            <a:endParaRPr lang="pt-B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24113" y="1676400"/>
            <a:ext cx="9144000" cy="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6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inherit"/>
                <a:cs typeface="Arial" pitchFamily="34" charset="0"/>
              </a:rPr>
              <a:t>MySQL</a:t>
            </a:r>
            <a:endParaRPr kumimoji="0" lang="pt-BR" altLang="pt-BR" sz="900" b="0" i="0" u="none" strike="noStrike" cap="none" normalizeH="0" baseline="0" smtClean="0">
              <a:ln>
                <a:noFill/>
              </a:ln>
              <a:solidFill>
                <a:srgbClr val="141412"/>
              </a:solidFill>
              <a:effectLst/>
              <a:latin typeface="Monaco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9512" y="671691"/>
            <a:ext cx="896448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Crie </a:t>
            </a:r>
            <a:r>
              <a:rPr lang="pt-BR" dirty="0"/>
              <a:t>uma aplicação cadastro de </a:t>
            </a:r>
            <a:r>
              <a:rPr lang="pt-BR" b="1" dirty="0"/>
              <a:t>fornecedores</a:t>
            </a:r>
            <a:r>
              <a:rPr lang="pt-BR" dirty="0"/>
              <a:t> e </a:t>
            </a:r>
            <a:r>
              <a:rPr lang="pt-BR" b="1" dirty="0"/>
              <a:t>vendas</a:t>
            </a:r>
            <a:r>
              <a:rPr lang="pt-BR" dirty="0"/>
              <a:t> como a apresentada acima onde os scripts para as tabelas em MySQL seguem:</a:t>
            </a:r>
          </a:p>
          <a:p>
            <a:endParaRPr lang="pt-BR" dirty="0" smtClean="0"/>
          </a:p>
          <a:p>
            <a:r>
              <a:rPr lang="pt-BR" dirty="0" err="1" smtClean="0"/>
              <a:t>create</a:t>
            </a:r>
            <a:r>
              <a:rPr lang="pt-BR" dirty="0" smtClean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smtClean="0"/>
              <a:t>fornecedor(</a:t>
            </a:r>
            <a:endParaRPr lang="pt-BR" dirty="0"/>
          </a:p>
          <a:p>
            <a:r>
              <a:rPr lang="pt-BR" dirty="0"/>
              <a:t>	id BIGINT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,</a:t>
            </a:r>
          </a:p>
          <a:p>
            <a:r>
              <a:rPr lang="pt-BR" dirty="0"/>
              <a:t>	Nome VARCHAR(40)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</a:t>
            </a:r>
          </a:p>
          <a:p>
            <a:r>
              <a:rPr lang="pt-BR" dirty="0"/>
              <a:t>	CNPJ VARCHAR(18)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unique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Endereco</a:t>
            </a:r>
            <a:r>
              <a:rPr lang="pt-BR" dirty="0"/>
              <a:t> VARCHAR(80)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</a:t>
            </a:r>
          </a:p>
          <a:p>
            <a:r>
              <a:rPr lang="pt-BR" dirty="0"/>
              <a:t>    Cidade VARCHAR(15)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</a:t>
            </a:r>
          </a:p>
          <a:p>
            <a:r>
              <a:rPr lang="pt-BR" dirty="0"/>
              <a:t>    Estado VARCHAR(2)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 smtClean="0"/>
              <a:t>null</a:t>
            </a:r>
            <a:r>
              <a:rPr lang="pt-BR" dirty="0" smtClean="0"/>
              <a:t>);</a:t>
            </a:r>
            <a:endParaRPr lang="pt-BR" dirty="0"/>
          </a:p>
          <a:p>
            <a:r>
              <a:rPr lang="pt-BR" dirty="0"/>
              <a:t> </a:t>
            </a:r>
          </a:p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smtClean="0"/>
              <a:t>compra (</a:t>
            </a:r>
            <a:endParaRPr lang="pt-BR" dirty="0"/>
          </a:p>
          <a:p>
            <a:r>
              <a:rPr lang="pt-BR" dirty="0"/>
              <a:t>	id BIGINT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,</a:t>
            </a:r>
          </a:p>
          <a:p>
            <a:r>
              <a:rPr lang="pt-BR" dirty="0"/>
              <a:t>	Data DATE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Descricao</a:t>
            </a:r>
            <a:r>
              <a:rPr lang="pt-BR" dirty="0"/>
              <a:t> VARCHAR(40)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Qtde</a:t>
            </a:r>
            <a:r>
              <a:rPr lang="pt-BR" dirty="0"/>
              <a:t> INT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PrecoUnitario</a:t>
            </a:r>
            <a:r>
              <a:rPr lang="pt-BR" dirty="0"/>
              <a:t> DOUBLE PRECISION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</a:t>
            </a:r>
          </a:p>
          <a:p>
            <a:r>
              <a:rPr lang="pt-BR" dirty="0"/>
              <a:t>	</a:t>
            </a:r>
            <a:r>
              <a:rPr lang="pt-BR" dirty="0" err="1"/>
              <a:t>id_cliente</a:t>
            </a:r>
            <a:r>
              <a:rPr lang="pt-BR" dirty="0"/>
              <a:t> BIGINT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</a:t>
            </a:r>
          </a:p>
          <a:p>
            <a:r>
              <a:rPr lang="pt-BR" dirty="0"/>
              <a:t>        </a:t>
            </a:r>
            <a:r>
              <a:rPr lang="pt-BR" dirty="0" err="1"/>
              <a:t>foreign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(</a:t>
            </a:r>
            <a:r>
              <a:rPr lang="pt-BR" dirty="0" err="1"/>
              <a:t>id_fornecedor</a:t>
            </a:r>
            <a:r>
              <a:rPr lang="pt-BR" dirty="0"/>
              <a:t>) </a:t>
            </a:r>
            <a:r>
              <a:rPr lang="pt-BR" dirty="0" err="1"/>
              <a:t>references</a:t>
            </a:r>
            <a:r>
              <a:rPr lang="pt-BR" dirty="0"/>
              <a:t> fornecedor(id</a:t>
            </a:r>
            <a:r>
              <a:rPr lang="pt-BR" dirty="0" smtClean="0"/>
              <a:t>));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999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9E62-F4DE-4D6B-BAE1-CDEFE6495F5C}" type="slidenum">
              <a:rPr lang="pt-BR" altLang="pt-BR"/>
              <a:pPr/>
              <a:t>8</a:t>
            </a:fld>
            <a:endParaRPr lang="pt-BR" altLang="pt-BR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29431" y="116632"/>
            <a:ext cx="8229600" cy="1139825"/>
          </a:xfrm>
        </p:spPr>
        <p:txBody>
          <a:bodyPr/>
          <a:lstStyle/>
          <a:p>
            <a:r>
              <a:rPr lang="pt-BR" altLang="pt-BR"/>
              <a:t>Diagrama</a:t>
            </a:r>
          </a:p>
        </p:txBody>
      </p:sp>
      <p:pic>
        <p:nvPicPr>
          <p:cNvPr id="189444" name="Picture 4" descr="hibernate_icon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260350"/>
            <a:ext cx="11430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9561" name="Rectangle 121"/>
          <p:cNvSpPr>
            <a:spLocks noChangeArrowheads="1"/>
          </p:cNvSpPr>
          <p:nvPr/>
        </p:nvSpPr>
        <p:spPr bwMode="auto">
          <a:xfrm>
            <a:off x="395288" y="2781300"/>
            <a:ext cx="2160587" cy="1655763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altLang="pt-BR"/>
              <a:t>MODELO </a:t>
            </a:r>
          </a:p>
          <a:p>
            <a:pPr algn="ctr"/>
            <a:r>
              <a:rPr lang="pt-BR" altLang="pt-BR"/>
              <a:t>ORIENTADO</a:t>
            </a:r>
          </a:p>
          <a:p>
            <a:pPr algn="ctr"/>
            <a:r>
              <a:rPr lang="pt-BR" altLang="pt-BR"/>
              <a:t>A OBJETOS</a:t>
            </a:r>
          </a:p>
        </p:txBody>
      </p:sp>
      <p:sp>
        <p:nvSpPr>
          <p:cNvPr id="189562" name="Rectangle 122"/>
          <p:cNvSpPr>
            <a:spLocks noChangeArrowheads="1"/>
          </p:cNvSpPr>
          <p:nvPr/>
        </p:nvSpPr>
        <p:spPr bwMode="auto">
          <a:xfrm>
            <a:off x="3563938" y="2781300"/>
            <a:ext cx="2160587" cy="1655763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altLang="pt-BR"/>
              <a:t>PERSITÊNCIA</a:t>
            </a:r>
          </a:p>
          <a:p>
            <a:pPr algn="ctr"/>
            <a:r>
              <a:rPr lang="pt-BR" altLang="pt-BR"/>
              <a:t>LÓGICA</a:t>
            </a:r>
          </a:p>
        </p:txBody>
      </p:sp>
      <p:sp>
        <p:nvSpPr>
          <p:cNvPr id="189563" name="Rectangle 123"/>
          <p:cNvSpPr>
            <a:spLocks noChangeArrowheads="1"/>
          </p:cNvSpPr>
          <p:nvPr/>
        </p:nvSpPr>
        <p:spPr bwMode="auto">
          <a:xfrm>
            <a:off x="6659563" y="2781300"/>
            <a:ext cx="2160587" cy="1655763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pt-BR" altLang="pt-BR"/>
              <a:t>PERSITÊNCIA</a:t>
            </a:r>
          </a:p>
          <a:p>
            <a:pPr algn="ctr"/>
            <a:r>
              <a:rPr lang="pt-BR" altLang="pt-BR"/>
              <a:t>FÍSICA</a:t>
            </a:r>
          </a:p>
        </p:txBody>
      </p:sp>
      <p:sp>
        <p:nvSpPr>
          <p:cNvPr id="189564" name="AutoShape 124"/>
          <p:cNvSpPr>
            <a:spLocks noChangeArrowheads="1"/>
          </p:cNvSpPr>
          <p:nvPr/>
        </p:nvSpPr>
        <p:spPr bwMode="auto">
          <a:xfrm>
            <a:off x="2470150" y="2852738"/>
            <a:ext cx="1238250" cy="720725"/>
          </a:xfrm>
          <a:prstGeom prst="rightArrow">
            <a:avLst>
              <a:gd name="adj1" fmla="val 50000"/>
              <a:gd name="adj2" fmla="val 429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9565" name="AutoShape 125"/>
          <p:cNvSpPr>
            <a:spLocks noChangeArrowheads="1"/>
          </p:cNvSpPr>
          <p:nvPr/>
        </p:nvSpPr>
        <p:spPr bwMode="auto">
          <a:xfrm>
            <a:off x="5580063" y="2852738"/>
            <a:ext cx="1238250" cy="720725"/>
          </a:xfrm>
          <a:prstGeom prst="rightArrow">
            <a:avLst>
              <a:gd name="adj1" fmla="val 50000"/>
              <a:gd name="adj2" fmla="val 429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9566" name="AutoShape 126"/>
          <p:cNvSpPr>
            <a:spLocks noChangeArrowheads="1"/>
          </p:cNvSpPr>
          <p:nvPr/>
        </p:nvSpPr>
        <p:spPr bwMode="auto">
          <a:xfrm rot="10800000">
            <a:off x="5580063" y="3716338"/>
            <a:ext cx="1238250" cy="720725"/>
          </a:xfrm>
          <a:prstGeom prst="rightArrow">
            <a:avLst>
              <a:gd name="adj1" fmla="val 50000"/>
              <a:gd name="adj2" fmla="val 429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9567" name="AutoShape 127"/>
          <p:cNvSpPr>
            <a:spLocks noChangeArrowheads="1"/>
          </p:cNvSpPr>
          <p:nvPr/>
        </p:nvSpPr>
        <p:spPr bwMode="auto">
          <a:xfrm rot="10800000">
            <a:off x="2411413" y="3716338"/>
            <a:ext cx="1238250" cy="720725"/>
          </a:xfrm>
          <a:prstGeom prst="rightArrow">
            <a:avLst>
              <a:gd name="adj1" fmla="val 50000"/>
              <a:gd name="adj2" fmla="val 429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9568" name="Text Box 128"/>
          <p:cNvSpPr txBox="1">
            <a:spLocks noChangeArrowheads="1"/>
          </p:cNvSpPr>
          <p:nvPr/>
        </p:nvSpPr>
        <p:spPr bwMode="auto">
          <a:xfrm>
            <a:off x="539750" y="2997200"/>
            <a:ext cx="18716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637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90879" y="1342967"/>
            <a:ext cx="828092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b="1" dirty="0"/>
              <a:t>O que é </a:t>
            </a:r>
            <a:r>
              <a:rPr lang="pt-BR" sz="2600" b="1" dirty="0" smtClean="0"/>
              <a:t>JDBC</a:t>
            </a:r>
          </a:p>
          <a:p>
            <a:endParaRPr lang="pt-BR" sz="2600" b="1" dirty="0"/>
          </a:p>
          <a:p>
            <a:r>
              <a:rPr lang="pt-BR" sz="2600" dirty="0"/>
              <a:t>Pode-se dizer que é uma API que reúne conjuntos de classes e interfaces escritas na linguagem Java na qual possibilita se conectar através de um driver específico do banco de dados desejado. Com esse driver pode-se executar instruções SQL de qualquer tipo de banco de dados relacional.</a:t>
            </a:r>
          </a:p>
          <a:p>
            <a:r>
              <a:rPr lang="pt-BR" sz="2600" dirty="0"/>
              <a:t>Para fazer a comunicação entre a aplicação e o </a:t>
            </a:r>
            <a:r>
              <a:rPr lang="pt-BR" sz="2600" dirty="0" err="1"/>
              <a:t>SGBDs</a:t>
            </a:r>
            <a:r>
              <a:rPr lang="pt-BR" sz="2600" dirty="0"/>
              <a:t> é necessário possuir um driver para a conexão desejada. Geralmente, as empresas de </a:t>
            </a:r>
            <a:r>
              <a:rPr lang="pt-BR" sz="2600" dirty="0" err="1"/>
              <a:t>SGBDs</a:t>
            </a:r>
            <a:r>
              <a:rPr lang="pt-BR" sz="2600" dirty="0"/>
              <a:t> oferecem o driver de conexão que seguem a especificação JDBC para caso de algum desenvolvedor querer utilizar.</a:t>
            </a:r>
          </a:p>
          <a:p>
            <a:endParaRPr lang="pt-BR" sz="2600" dirty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/>
              <a:t>JDBC</a:t>
            </a:r>
            <a:br>
              <a:rPr lang="pt-BR" dirty="0"/>
            </a:br>
            <a:endParaRPr lang="pt-BR" dirty="0"/>
          </a:p>
        </p:txBody>
      </p:sp>
      <p:pic>
        <p:nvPicPr>
          <p:cNvPr id="5" name="Picture 4" descr="hibernate_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0" y="188640"/>
            <a:ext cx="11430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3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2609</TotalTime>
  <Words>2886</Words>
  <Application>Microsoft Office PowerPoint</Application>
  <PresentationFormat>Apresentação na tela (4:3)</PresentationFormat>
  <Paragraphs>493</Paragraphs>
  <Slides>72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72</vt:i4>
      </vt:variant>
    </vt:vector>
  </HeadingPairs>
  <TitlesOfParts>
    <vt:vector size="84" baseType="lpstr">
      <vt:lpstr>Arial</vt:lpstr>
      <vt:lpstr>Bookman Old Style</vt:lpstr>
      <vt:lpstr>Calibri</vt:lpstr>
      <vt:lpstr>Gill Sans MT</vt:lpstr>
      <vt:lpstr>inherit</vt:lpstr>
      <vt:lpstr>Monaco</vt:lpstr>
      <vt:lpstr>Open Sans</vt:lpstr>
      <vt:lpstr>PT Serif</vt:lpstr>
      <vt:lpstr>Roboto</vt:lpstr>
      <vt:lpstr>Wingdings</vt:lpstr>
      <vt:lpstr>Wingdings 3</vt:lpstr>
      <vt:lpstr>Origem</vt:lpstr>
      <vt:lpstr>Persistência Java </vt:lpstr>
      <vt:lpstr>Introdução </vt:lpstr>
      <vt:lpstr>Introdução </vt:lpstr>
      <vt:lpstr>Persistência de Objetos</vt:lpstr>
      <vt:lpstr>O.O. + B.D. , quadro atual</vt:lpstr>
      <vt:lpstr>Mapeamento OR, a solução.</vt:lpstr>
      <vt:lpstr>Mapeamento OR, como?</vt:lpstr>
      <vt:lpstr>Diagrama</vt:lpstr>
      <vt:lpstr>JDBC </vt:lpstr>
      <vt:lpstr>JDBC </vt:lpstr>
      <vt:lpstr> JDBC - Classe DriverManager </vt:lpstr>
      <vt:lpstr>Apresentação do PowerPoint</vt:lpstr>
      <vt:lpstr>Apresentação do PowerPoint</vt:lpstr>
      <vt:lpstr>Apresentação do PowerPoint</vt:lpstr>
      <vt:lpstr>Acesso a dados com JDBC </vt:lpstr>
      <vt:lpstr>Pacote Java.sql </vt:lpstr>
      <vt:lpstr>Acesso a dados com JDBC </vt:lpstr>
      <vt:lpstr>Acesso a dados com JDBC </vt:lpstr>
      <vt:lpstr>Logo... </vt:lpstr>
      <vt:lpstr>Exercícios   - I  </vt:lpstr>
      <vt:lpstr>Correção - Exercícios   - I  </vt:lpstr>
      <vt:lpstr>Apresentação do PowerPoint</vt:lpstr>
      <vt:lpstr>Interface Result Set </vt:lpstr>
      <vt:lpstr>Interface Result Set </vt:lpstr>
      <vt:lpstr>Interface Result Set Exemplo - BD</vt:lpstr>
      <vt:lpstr>Interface Result Set Exemplo 2 - BD</vt:lpstr>
      <vt:lpstr>Apresentação do PowerPoint</vt:lpstr>
      <vt:lpstr>Exercícios II – Interfaces</vt:lpstr>
      <vt:lpstr>DAO – DATA ACCESS OBJECT</vt:lpstr>
      <vt:lpstr>DAO – DATA ACCESS OBJECT</vt:lpstr>
      <vt:lpstr>DAO – Vantagens</vt:lpstr>
      <vt:lpstr>DAO – Vantagens</vt:lpstr>
      <vt:lpstr>Use o Padrão Data Access Object Quando:</vt:lpstr>
      <vt:lpstr>A Estrutura Do Data Access Object (DAO)</vt:lpstr>
      <vt:lpstr>Os Participantes Do Data Access Object (DAO)</vt:lpstr>
      <vt:lpstr>Demonstração ­ DAO Arquivos:</vt:lpstr>
      <vt:lpstr>Exemplo Usando DAO</vt:lpstr>
      <vt:lpstr>Exemplo Usando DAO</vt:lpstr>
      <vt:lpstr>Estrutura </vt:lpstr>
      <vt:lpstr>Exemplo Usando DAO</vt:lpstr>
      <vt:lpstr>    CRUD</vt:lpstr>
      <vt:lpstr>    CRUD</vt:lpstr>
      <vt:lpstr>     Java Persistence API – JPA</vt:lpstr>
      <vt:lpstr>Principais benefícios na JPA: </vt:lpstr>
      <vt:lpstr>Java Persistence API – JPA </vt:lpstr>
      <vt:lpstr>Principais benefícios na JPA: </vt:lpstr>
      <vt:lpstr> ORM – Object / Relational Mapping</vt:lpstr>
      <vt:lpstr>ORM – Object / Relational Mapping</vt:lpstr>
      <vt:lpstr>ORM – Object / Relational Mapping</vt:lpstr>
      <vt:lpstr>Modelo de Relacional - Exemplo</vt:lpstr>
      <vt:lpstr>Mapeando o Objeto Relacional</vt:lpstr>
      <vt:lpstr>Entidades</vt:lpstr>
      <vt:lpstr>Anotações</vt:lpstr>
      <vt:lpstr>Atributos</vt:lpstr>
      <vt:lpstr>Chave primária - Simples</vt:lpstr>
      <vt:lpstr>Arquivo Persistence.xml</vt:lpstr>
      <vt:lpstr>Framework</vt:lpstr>
      <vt:lpstr>Framework</vt:lpstr>
      <vt:lpstr>Hibernate - O que é ? </vt:lpstr>
      <vt:lpstr> Publicando o Hibernate </vt:lpstr>
      <vt:lpstr>     Configurações do Hibernate </vt:lpstr>
      <vt:lpstr>Mapa Utilização</vt:lpstr>
      <vt:lpstr>JPA 2.0</vt:lpstr>
      <vt:lpstr>Apresentação do PowerPoint</vt:lpstr>
      <vt:lpstr>Criando Persistence API – WEB</vt:lpstr>
      <vt:lpstr>Criando Persistence API</vt:lpstr>
      <vt:lpstr>Hibernate - O que é ? </vt:lpstr>
      <vt:lpstr> Publicando o Hibernate </vt:lpstr>
      <vt:lpstr>     Configurações do Hibernate </vt:lpstr>
      <vt:lpstr>Criando Persistence API - Exercícios</vt:lpstr>
      <vt:lpstr>Criando Persistence API - Exercícios</vt:lpstr>
      <vt:lpstr>Criando Persistence API - Exercicios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Persistência Java</dc:title>
  <dc:creator>Windows User</dc:creator>
  <cp:lastModifiedBy>Flavitcha</cp:lastModifiedBy>
  <cp:revision>95</cp:revision>
  <dcterms:created xsi:type="dcterms:W3CDTF">2016-10-12T15:59:48Z</dcterms:created>
  <dcterms:modified xsi:type="dcterms:W3CDTF">2018-06-17T16:28:06Z</dcterms:modified>
</cp:coreProperties>
</file>