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7" r:id="rId2"/>
    <p:sldId id="268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1042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7a3ba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37a3ba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57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39d7d6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39d7d6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55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7a3ba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37a3ba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37a3ba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37a3ba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66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7a3ba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7a3ba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9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b6bd0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b6bd0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20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a62722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a62722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0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7a3bab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7a3bab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02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7a3ba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37a3ba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20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7a3bab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37a3bab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4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7a3bab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7a3bab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4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AETiWPF-rggunhXSp6mhI6heSnvHKGL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Sz7GGTO8o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maculta.com.br/porque-porque-por-que-ou-por-qu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12" y="1184042"/>
            <a:ext cx="6263739" cy="27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0" y="762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4. Nas frases seguintes, substitua as palavras sublinhadas por: porque, por que, por quê ou porquê.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Ela chegou atrasada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pois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apanhou um engarrafamento enorme.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A diretora disse aquilo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 qual motivo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 qual razão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existe tanta rivalidade entre vocês?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d) Qual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o motivo 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de tanto barulho?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e) Essa foi a razão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pela qual 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saímos do Brasil.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5. Complete a frase de forma correta.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Está na hora de sabermos _____________ você foi embora sem dar explicações.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por quê            b) por que      c) porque       d) porquê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endParaRPr sz="12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0" y="0"/>
            <a:ext cx="9144000" cy="5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6. Assinale as opções que estão erradas.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As dificuldades por que passei para te fazer feliz.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Nunca entendi o porquê de tanta discórdia.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Porque você quer a minha ajuda?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d) Ele vive perguntando por quê você não fala com ele.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e) O evento foi cancelado porque estava chovendo muito.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7. Identifique a frase escrita de forma correta.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Por que você está aqui?          b) Porque você está aqui?      c) Por quê você está aqui?     d) Porquê você está aqui?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endParaRPr sz="1200"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0"/>
            <a:ext cx="9144000" cy="5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8. Complete as frases com: porque, porquê, por que e por quê.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__________ motivo você não atendeu seu celular?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As obras foram realizadas __________ houve reclamações dos moradores.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Qual o __________ dessa sua atitude?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d) Apenas perguntei __________ ela estava chateada.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e) __________ ia embriagado, o condutor foi multado pelo policial.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f) Ontem houve greve de professores. Você sabe __________?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g) As escolas __________ passei estavam com sobrelotação de alunos.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h) Apenas fiz isso __________ eu quis.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i) Ninguém compreendeu o __________ do cancelamento do jantar.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0" y="0"/>
            <a:ext cx="8401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9. Assinale a frase em que o uso de “por quê” está errado.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Você quer saber isso por quê?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Por quê você quer saber isso?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Você quer saber isso? Por quê?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10. Corrija as palavras sublinhadas pelas opções corretas.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Porque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você está esperando por mim aqui?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Sempre quis saber o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 quê 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do seu sucesso.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Mariana não veio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 que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 está chateada comigo.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d) Por favor, diga-me </a:t>
            </a:r>
            <a:r>
              <a:rPr lang="pt-BR" u="sng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porquê?</a:t>
            </a:r>
            <a:endParaRPr b="1" u="sng">
              <a:solidFill>
                <a:srgbClr val="19191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VID-20170810-WA00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70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OUTRA VEZ - ROBERTO CARLOS (INSTRUMENTAL PIANO)by anira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620425" cy="50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732775" y="75"/>
            <a:ext cx="5330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</a:rPr>
              <a:t>POR QUE</a:t>
            </a:r>
            <a:r>
              <a:rPr lang="pt-BR" sz="1600">
                <a:solidFill>
                  <a:schemeClr val="dk1"/>
                </a:solidFill>
              </a:rPr>
              <a:t>, no início da frase, ele vem separado, sem acentuar.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FF9900"/>
                </a:solidFill>
              </a:rPr>
              <a:t>POR QUÊ</a:t>
            </a:r>
            <a:r>
              <a:rPr lang="pt-BR" sz="1600">
                <a:solidFill>
                  <a:srgbClr val="FF9900"/>
                </a:solidFill>
              </a:rPr>
              <a:t>,</a:t>
            </a:r>
            <a:r>
              <a:rPr lang="pt-BR" sz="1600">
                <a:solidFill>
                  <a:schemeClr val="dk1"/>
                </a:solidFill>
              </a:rPr>
              <a:t> no final de uma frase, separado e com acento, eu vou perguntar.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4C1130"/>
                </a:solidFill>
              </a:rPr>
              <a:t>PORQUE</a:t>
            </a:r>
            <a:r>
              <a:rPr lang="pt-BR" sz="2400" b="1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chemeClr val="dk1"/>
                </a:solidFill>
              </a:rPr>
              <a:t>junto, sem acento, sem nada, eu lembro do </a:t>
            </a:r>
            <a:r>
              <a:rPr lang="pt-BR" sz="1600" b="1" i="1">
                <a:solidFill>
                  <a:schemeClr val="dk1"/>
                </a:solidFill>
              </a:rPr>
              <a:t>POIS</a:t>
            </a:r>
            <a:r>
              <a:rPr lang="pt-BR" sz="1600">
                <a:solidFill>
                  <a:schemeClr val="dk1"/>
                </a:solidFill>
              </a:rPr>
              <a:t>, para explicar.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274E13"/>
                </a:solidFill>
              </a:rPr>
              <a:t>PORQUÊ</a:t>
            </a:r>
            <a:r>
              <a:rPr lang="pt-BR" sz="1600">
                <a:solidFill>
                  <a:schemeClr val="dk1"/>
                </a:solidFill>
              </a:rPr>
              <a:t>, juntinho e com acento, eu vou substantivar.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1001"/>
          <a:stretch/>
        </p:blipFill>
        <p:spPr>
          <a:xfrm>
            <a:off x="2304139" y="271784"/>
            <a:ext cx="4630917" cy="45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910100" y="1885100"/>
            <a:ext cx="1997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99750" y="224725"/>
            <a:ext cx="2134800" cy="7116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PORQUE</a:t>
            </a:r>
            <a:endParaRPr sz="3000" b="1"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15350" y="1354475"/>
            <a:ext cx="2063100" cy="711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POR QUE 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99750" y="2871513"/>
            <a:ext cx="2134800" cy="711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C343D"/>
                </a:solidFill>
                <a:latin typeface="Merriweather"/>
                <a:ea typeface="Merriweather"/>
                <a:cs typeface="Merriweather"/>
                <a:sym typeface="Merriweather"/>
              </a:rPr>
              <a:t> PORQUÊ</a:t>
            </a:r>
            <a:endParaRPr sz="3000" b="1">
              <a:solidFill>
                <a:srgbClr val="0C343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5350" y="4044700"/>
            <a:ext cx="2200200" cy="711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 POR QUÊ</a:t>
            </a:r>
            <a:endParaRPr sz="3000" b="1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609200" y="474475"/>
            <a:ext cx="3308400" cy="2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661725" y="1673000"/>
            <a:ext cx="3308400" cy="2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661688" y="4294450"/>
            <a:ext cx="3308400" cy="2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562313" y="3121275"/>
            <a:ext cx="3308400" cy="2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074250" y="362025"/>
            <a:ext cx="2901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1">
                <a:solidFill>
                  <a:srgbClr val="C27BA0"/>
                </a:solidFill>
                <a:latin typeface="Nunito"/>
                <a:ea typeface="Nunito"/>
                <a:cs typeface="Nunito"/>
                <a:sym typeface="Nunito"/>
              </a:rPr>
              <a:t>Resposta , explicação</a:t>
            </a:r>
            <a:endParaRPr sz="1800" b="1" i="1">
              <a:solidFill>
                <a:srgbClr val="C27BA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098500" y="1267225"/>
            <a:ext cx="29652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t-BR" sz="1800" b="1" i="1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Início da pergunta</a:t>
            </a: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 </a:t>
            </a:r>
            <a:endParaRPr sz="1800" b="1" i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t-BR" sz="1800" b="1" i="1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meio</a:t>
            </a: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: pergunta ou afirmativa (razão, causa ou motivo) </a:t>
            </a:r>
            <a:endParaRPr sz="1800" b="1" i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Nunito"/>
              <a:buChar char="●"/>
            </a:pPr>
            <a:r>
              <a:rPr lang="pt-BR" sz="1800" b="1" i="1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pergunta indireta </a:t>
            </a:r>
            <a:endParaRPr sz="1800" b="1" i="1"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43100" y="2980325"/>
            <a:ext cx="29019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Usado depois do artigo=       </a:t>
            </a:r>
            <a:r>
              <a:rPr lang="pt-BR" sz="1800" b="1" i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 motivo </a:t>
            </a:r>
            <a:r>
              <a:rPr lang="pt-BR" sz="1800" b="1" i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artigo indefinido, numeral, pronome demonstrativo ou possessivo)</a:t>
            </a:r>
            <a:endParaRPr sz="1800" b="1" i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154725" y="4257125"/>
            <a:ext cx="2733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098500" y="4144825"/>
            <a:ext cx="3021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pt-BR" sz="1800" b="1" i="1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de pergunta</a:t>
            </a:r>
            <a:endParaRPr sz="1800" b="1" i="1">
              <a:solidFill>
                <a:srgbClr val="EA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lang="pt-BR" sz="1800" b="1" i="1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de frase</a:t>
            </a:r>
            <a:r>
              <a:rPr lang="pt-BR" sz="1800" b="1" i="1">
                <a:latin typeface="Nunito"/>
                <a:ea typeface="Nunito"/>
                <a:cs typeface="Nunito"/>
                <a:sym typeface="Nunito"/>
              </a:rPr>
              <a:t> (qual motivo/ qual razão)</a:t>
            </a:r>
            <a:endParaRPr sz="1800" b="1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99750" y="224725"/>
            <a:ext cx="2134800" cy="7116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PORQUE</a:t>
            </a:r>
            <a:endParaRPr sz="3000" b="1"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596725" y="243475"/>
            <a:ext cx="43446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Ele dormiu cedo porque estava cansado.</a:t>
            </a:r>
            <a:endParaRPr sz="1800"/>
          </a:p>
        </p:txBody>
      </p:sp>
      <p:sp>
        <p:nvSpPr>
          <p:cNvPr id="85" name="Google Shape;85;p16"/>
          <p:cNvSpPr txBox="1"/>
          <p:nvPr/>
        </p:nvSpPr>
        <p:spPr>
          <a:xfrm>
            <a:off x="235600" y="1480888"/>
            <a:ext cx="2063100" cy="711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POR QUE 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99750" y="2737038"/>
            <a:ext cx="2134800" cy="711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C343D"/>
                </a:solidFill>
                <a:latin typeface="Merriweather"/>
                <a:ea typeface="Merriweather"/>
                <a:cs typeface="Merriweather"/>
                <a:sym typeface="Merriweather"/>
              </a:rPr>
              <a:t> PORQUÊ</a:t>
            </a:r>
            <a:endParaRPr sz="3000" b="1">
              <a:solidFill>
                <a:srgbClr val="0C343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15350" y="4044700"/>
            <a:ext cx="2200200" cy="711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 POR QUÊ</a:t>
            </a:r>
            <a:endParaRPr sz="3000" b="1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15550" y="1354475"/>
            <a:ext cx="48876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Por que ele dormiu cedo?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Alguém me informa por que ele dormiu cedo?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Gostaria de saber por que ele dormiu cedo.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559275" y="2908825"/>
            <a:ext cx="601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571750" y="2846400"/>
            <a:ext cx="42198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Não entendi o porquê ele dormiu cedo.</a:t>
            </a:r>
            <a:endParaRPr sz="1800"/>
          </a:p>
        </p:txBody>
      </p:sp>
      <p:sp>
        <p:nvSpPr>
          <p:cNvPr id="91" name="Google Shape;91;p16"/>
          <p:cNvSpPr txBox="1"/>
          <p:nvPr/>
        </p:nvSpPr>
        <p:spPr>
          <a:xfrm>
            <a:off x="2565525" y="4132000"/>
            <a:ext cx="45879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Ele dormiu cedo, por quê?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Ele dormiu cedo e nem me disse por quê.</a:t>
            </a:r>
            <a:endParaRPr sz="18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2322075"/>
            <a:ext cx="2200200" cy="27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242000" y="115475"/>
            <a:ext cx="42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A61C00"/>
                </a:solidFill>
              </a:rPr>
              <a:t>Vamos trabalhar juntos?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solidFill>
                  <a:srgbClr val="282828"/>
                </a:solidFill>
              </a:rPr>
              <a:t>1. Aponte a alternativa que completa correta e respectivamente as lacunas abaixo:</a:t>
            </a:r>
            <a:endParaRPr sz="1200" b="1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82828"/>
                </a:solidFill>
              </a:rPr>
              <a:t>I.______ será que meu tio não compareceu no churrasco?</a:t>
            </a: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82828"/>
                </a:solidFill>
              </a:rPr>
              <a:t>II. Esse é o motivo ____ fui demitido.</a:t>
            </a: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82828"/>
                </a:solidFill>
              </a:rPr>
              <a:t>A) Por que – porque</a:t>
            </a: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82828"/>
                </a:solidFill>
              </a:rPr>
              <a:t>B) Por que – por que</a:t>
            </a: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82828"/>
                </a:solidFill>
              </a:rPr>
              <a:t>C) Porque – porque</a:t>
            </a: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82828"/>
                </a:solidFill>
              </a:rPr>
              <a:t>D) Porque – por quê</a:t>
            </a:r>
            <a:endParaRPr sz="120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0" y="0"/>
            <a:ext cx="9088500" cy="5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 resolução de exercícios facilita a aprendizagem e consolida os conhecimentos aprendidos. Realize nossos exercícios sobre o emprego dos porquês e depois verifique as suas respostas no gabarito.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Caso necessite de ajuda na realização dos exercícios, leia o nosso material sobre </a:t>
            </a:r>
            <a:r>
              <a:rPr lang="pt-BR" u="sng">
                <a:solidFill>
                  <a:srgbClr val="2F96B4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 uso dos porquês</a:t>
            </a: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, com explicações e dicas sobre quando usar cada forma.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1. Assinale a frase em que o uso de “por que” está errado.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Você sabe por que ela foi embora?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Por que você quer saber isso?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Essa decisão foi tomada por que?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d) Alguém sabe por que estamos aqui?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2. Indique em qual frase o uso de “porque” está correto.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Porque você está gritando comigo?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Vou embora porque estou muito cansada.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Alguém que me diga o porquê de tanta confusão!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d) A Helena sabe porque foi chamada à direção?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3. Assinale a opção que completa as lacunas de forma correta.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Eu não fui à reunião __________ estava cansada e não entendo __________ isso está sendo criticado por todos. __________ falam todos sobre isso?. __________?</a:t>
            </a:r>
            <a:endParaRPr b="1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a) porque, por quê, porquê, por quê.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b) por que, porquê, por que, porquê. 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pt-BR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c) porque, por que, por que, por quê.</a:t>
            </a:r>
            <a:endParaRPr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Apresentação na tela (16:9)</PresentationFormat>
  <Paragraphs>108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Georgia</vt:lpstr>
      <vt:lpstr>Merriweather</vt:lpstr>
      <vt:lpstr>Droid Serif</vt:lpstr>
      <vt:lpstr>Nunito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trabalhar juntos?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Flavitcha</cp:lastModifiedBy>
  <cp:revision>1</cp:revision>
  <dcterms:modified xsi:type="dcterms:W3CDTF">2018-11-19T00:34:41Z</dcterms:modified>
</cp:coreProperties>
</file>