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0" d="100"/>
          <a:sy n="100" d="100"/>
        </p:scale>
        <p:origin x="108"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643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2926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8820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981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4066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7496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72548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8572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967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5470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1/11/2024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55777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1/11/2024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2360929844"/>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693" r:id="rId6"/>
    <p:sldLayoutId id="2147483689" r:id="rId7"/>
    <p:sldLayoutId id="2147483690" r:id="rId8"/>
    <p:sldLayoutId id="2147483691" r:id="rId9"/>
    <p:sldLayoutId id="2147483692" r:id="rId10"/>
    <p:sldLayoutId id="2147483694"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B0A228-9EA3-4009-A82E-9402BBC72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02E0C409-730D-455F-AA8F-0646ABDB1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50C05-5394-9D3A-D7FB-97D8154764D7}"/>
              </a:ext>
            </a:extLst>
          </p:cNvPr>
          <p:cNvSpPr>
            <a:spLocks noGrp="1"/>
          </p:cNvSpPr>
          <p:nvPr>
            <p:ph type="ctrTitle"/>
          </p:nvPr>
        </p:nvSpPr>
        <p:spPr>
          <a:xfrm>
            <a:off x="1143001" y="1181101"/>
            <a:ext cx="4953000" cy="2247899"/>
          </a:xfrm>
        </p:spPr>
        <p:txBody>
          <a:bodyPr>
            <a:normAutofit fontScale="90000"/>
          </a:bodyPr>
          <a:lstStyle/>
          <a:p>
            <a:r>
              <a:rPr lang="en-US" dirty="0"/>
              <a:t>Modern Universal Library Explorer</a:t>
            </a:r>
          </a:p>
        </p:txBody>
      </p:sp>
      <p:sp>
        <p:nvSpPr>
          <p:cNvPr id="3" name="Subtitle 2">
            <a:extLst>
              <a:ext uri="{FF2B5EF4-FFF2-40B4-BE49-F238E27FC236}">
                <a16:creationId xmlns:a16="http://schemas.microsoft.com/office/drawing/2014/main" id="{6752BAC3-39A9-AAF1-23C9-1A30E0798621}"/>
              </a:ext>
            </a:extLst>
          </p:cNvPr>
          <p:cNvSpPr>
            <a:spLocks noGrp="1"/>
          </p:cNvSpPr>
          <p:nvPr>
            <p:ph type="subTitle" idx="1"/>
          </p:nvPr>
        </p:nvSpPr>
        <p:spPr>
          <a:xfrm>
            <a:off x="1143001" y="4360719"/>
            <a:ext cx="2679356" cy="1465118"/>
          </a:xfrm>
        </p:spPr>
        <p:txBody>
          <a:bodyPr anchor="b">
            <a:normAutofit/>
          </a:bodyPr>
          <a:lstStyle/>
          <a:p>
            <a:r>
              <a:rPr lang="en-US" dirty="0"/>
              <a:t>How MULE will jumpstart your library’s efficiency with simple, clean implementation</a:t>
            </a:r>
          </a:p>
        </p:txBody>
      </p:sp>
      <p:pic>
        <p:nvPicPr>
          <p:cNvPr id="4" name="Picture 3" descr="An abstract genetic concept">
            <a:extLst>
              <a:ext uri="{FF2B5EF4-FFF2-40B4-BE49-F238E27FC236}">
                <a16:creationId xmlns:a16="http://schemas.microsoft.com/office/drawing/2014/main" id="{269AF1C7-92FB-8D10-5A4B-D46CBB1E94B9}"/>
              </a:ext>
            </a:extLst>
          </p:cNvPr>
          <p:cNvPicPr>
            <a:picLocks noChangeAspect="1"/>
          </p:cNvPicPr>
          <p:nvPr/>
        </p:nvPicPr>
        <p:blipFill rotWithShape="1">
          <a:blip r:embed="rId2"/>
          <a:srcRect t="228" r="-1" b="-1"/>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Tree>
    <p:extLst>
      <p:ext uri="{BB962C8B-B14F-4D97-AF65-F5344CB8AC3E}">
        <p14:creationId xmlns:p14="http://schemas.microsoft.com/office/powerpoint/2010/main" val="2457744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54AE2-3744-746E-D10E-8CD96B81D549}"/>
              </a:ext>
            </a:extLst>
          </p:cNvPr>
          <p:cNvSpPr>
            <a:spLocks noGrp="1"/>
          </p:cNvSpPr>
          <p:nvPr>
            <p:ph type="title"/>
          </p:nvPr>
        </p:nvSpPr>
        <p:spPr>
          <a:xfrm>
            <a:off x="1735495" y="0"/>
            <a:ext cx="9905999" cy="958856"/>
          </a:xfrm>
        </p:spPr>
        <p:txBody>
          <a:bodyPr/>
          <a:lstStyle/>
          <a:p>
            <a:r>
              <a:rPr lang="en-US"/>
              <a:t>GUI Tailor-made for accessibility</a:t>
            </a:r>
            <a:endParaRPr lang="en-US" dirty="0"/>
          </a:p>
        </p:txBody>
      </p:sp>
      <p:pic>
        <p:nvPicPr>
          <p:cNvPr id="5" name="Content Placeholder 4" descr="A diagram of a company&#10;&#10;Description automatically generated">
            <a:extLst>
              <a:ext uri="{FF2B5EF4-FFF2-40B4-BE49-F238E27FC236}">
                <a16:creationId xmlns:a16="http://schemas.microsoft.com/office/drawing/2014/main" id="{121CCCC3-9BAC-24E1-865D-B9E157FE7A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506" y="756662"/>
            <a:ext cx="10963470" cy="6101338"/>
          </a:xfrm>
        </p:spPr>
      </p:pic>
    </p:spTree>
    <p:extLst>
      <p:ext uri="{BB962C8B-B14F-4D97-AF65-F5344CB8AC3E}">
        <p14:creationId xmlns:p14="http://schemas.microsoft.com/office/powerpoint/2010/main" val="328561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CB70-5DCB-DDFB-5560-CA804792A289}"/>
              </a:ext>
            </a:extLst>
          </p:cNvPr>
          <p:cNvSpPr>
            <a:spLocks noGrp="1"/>
          </p:cNvSpPr>
          <p:nvPr>
            <p:ph type="title"/>
          </p:nvPr>
        </p:nvSpPr>
        <p:spPr/>
        <p:txBody>
          <a:bodyPr>
            <a:normAutofit fontScale="90000"/>
          </a:bodyPr>
          <a:lstStyle/>
          <a:p>
            <a:r>
              <a:rPr lang="en-US" dirty="0"/>
              <a:t>Coded internally in C# and designed for airtight, lossless integration between application UI and database</a:t>
            </a:r>
          </a:p>
        </p:txBody>
      </p:sp>
      <p:sp>
        <p:nvSpPr>
          <p:cNvPr id="3" name="Content Placeholder 2">
            <a:extLst>
              <a:ext uri="{FF2B5EF4-FFF2-40B4-BE49-F238E27FC236}">
                <a16:creationId xmlns:a16="http://schemas.microsoft.com/office/drawing/2014/main" id="{798FE8DD-5D11-7684-56B9-EC8946B8DA80}"/>
              </a:ext>
            </a:extLst>
          </p:cNvPr>
          <p:cNvSpPr>
            <a:spLocks noGrp="1"/>
          </p:cNvSpPr>
          <p:nvPr>
            <p:ph idx="1"/>
          </p:nvPr>
        </p:nvSpPr>
        <p:spPr/>
        <p:txBody>
          <a:bodyPr/>
          <a:lstStyle/>
          <a:p>
            <a:r>
              <a:rPr lang="en-US" dirty="0"/>
              <a:t>The number one priority of our program’s logic is to ensure no data is lost between operator use and database knowledge, ensuring the database is always guaranteed to be up to date and the UI presenting accurate information without fail. </a:t>
            </a:r>
          </a:p>
          <a:p>
            <a:endParaRPr lang="en-US" dirty="0"/>
          </a:p>
          <a:p>
            <a:r>
              <a:rPr lang="en-US" dirty="0"/>
              <a:t>This focus on security and simplicity means no important university documents, books or hardware will ever be lost to application errors or issues, and you’ll always know where a book is, whether with a student or on the shelves.</a:t>
            </a:r>
          </a:p>
        </p:txBody>
      </p:sp>
    </p:spTree>
    <p:extLst>
      <p:ext uri="{BB962C8B-B14F-4D97-AF65-F5344CB8AC3E}">
        <p14:creationId xmlns:p14="http://schemas.microsoft.com/office/powerpoint/2010/main" val="230427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45C9697-2E67-B7AC-09B4-BB106A59E6EE}"/>
              </a:ext>
            </a:extLst>
          </p:cNvPr>
          <p:cNvSpPr>
            <a:spLocks noGrp="1"/>
          </p:cNvSpPr>
          <p:nvPr>
            <p:ph type="body" sz="half" idx="2"/>
          </p:nvPr>
        </p:nvSpPr>
        <p:spPr/>
        <p:txBody>
          <a:bodyPr/>
          <a:lstStyle/>
          <a:p>
            <a:r>
              <a:rPr lang="en-US" dirty="0"/>
              <a:t>With around only 25 possible interactions, the program is kept simple and uncomplicated, going along with our focus on functional and bugless design</a:t>
            </a:r>
          </a:p>
        </p:txBody>
      </p:sp>
      <p:sp>
        <p:nvSpPr>
          <p:cNvPr id="4" name="Title 3">
            <a:extLst>
              <a:ext uri="{FF2B5EF4-FFF2-40B4-BE49-F238E27FC236}">
                <a16:creationId xmlns:a16="http://schemas.microsoft.com/office/drawing/2014/main" id="{947D0105-3041-1F79-185E-B610F10286D0}"/>
              </a:ext>
            </a:extLst>
          </p:cNvPr>
          <p:cNvSpPr>
            <a:spLocks noGrp="1"/>
          </p:cNvSpPr>
          <p:nvPr>
            <p:ph type="title"/>
          </p:nvPr>
        </p:nvSpPr>
        <p:spPr/>
        <p:txBody>
          <a:bodyPr/>
          <a:lstStyle/>
          <a:p>
            <a:r>
              <a:rPr lang="en-US" dirty="0"/>
              <a:t>Backend function visualized</a:t>
            </a:r>
          </a:p>
        </p:txBody>
      </p:sp>
      <p:pic>
        <p:nvPicPr>
          <p:cNvPr id="20" name="Picture Placeholder 19" descr="A diagram of a process">
            <a:extLst>
              <a:ext uri="{FF2B5EF4-FFF2-40B4-BE49-F238E27FC236}">
                <a16:creationId xmlns:a16="http://schemas.microsoft.com/office/drawing/2014/main" id="{C7AAC38E-FAEF-8418-1AEF-4D0E8549354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721" r="1721"/>
          <a:stretch>
            <a:fillRect/>
          </a:stretch>
        </p:blipFill>
        <p:spPr>
          <a:xfrm>
            <a:off x="5075236" y="0"/>
            <a:ext cx="7116765" cy="6858000"/>
          </a:xfrm>
        </p:spPr>
      </p:pic>
    </p:spTree>
    <p:extLst>
      <p:ext uri="{BB962C8B-B14F-4D97-AF65-F5344CB8AC3E}">
        <p14:creationId xmlns:p14="http://schemas.microsoft.com/office/powerpoint/2010/main" val="422270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A96668-BE82-1864-C533-7E9289A12EC8}"/>
              </a:ext>
            </a:extLst>
          </p:cNvPr>
          <p:cNvSpPr>
            <a:spLocks noGrp="1"/>
          </p:cNvSpPr>
          <p:nvPr>
            <p:ph type="title"/>
          </p:nvPr>
        </p:nvSpPr>
        <p:spPr/>
        <p:txBody>
          <a:bodyPr/>
          <a:lstStyle/>
          <a:p>
            <a:r>
              <a:rPr lang="en-US" dirty="0"/>
              <a:t>Our Database Design</a:t>
            </a:r>
          </a:p>
        </p:txBody>
      </p:sp>
      <p:sp>
        <p:nvSpPr>
          <p:cNvPr id="6" name="Content Placeholder 5">
            <a:extLst>
              <a:ext uri="{FF2B5EF4-FFF2-40B4-BE49-F238E27FC236}">
                <a16:creationId xmlns:a16="http://schemas.microsoft.com/office/drawing/2014/main" id="{A3064007-4B8C-5333-BA3B-A3231A38AC60}"/>
              </a:ext>
            </a:extLst>
          </p:cNvPr>
          <p:cNvSpPr>
            <a:spLocks noGrp="1"/>
          </p:cNvSpPr>
          <p:nvPr>
            <p:ph sz="half" idx="1"/>
          </p:nvPr>
        </p:nvSpPr>
        <p:spPr/>
        <p:txBody>
          <a:bodyPr>
            <a:normAutofit fontScale="70000" lnSpcReduction="20000"/>
          </a:bodyPr>
          <a:lstStyle/>
          <a:p>
            <a:r>
              <a:rPr lang="en-US" dirty="0"/>
              <a:t>The library database is the system where we store all the books and computers for people to check out. This database allows the staff to see what is available and what isn’t. It has 2 tables, one for the books and one for the computers. The book table is categorized by genre, such as fiction, non fiction, fantasy etcetera and all the book titles will be under one of these genres. The books also have an id as a way of keeping track of it. There is also an availability column that is either marked yes or no. When someone checks out a book it will keep track of what time and what day it was checked out on and they will have 3 weeks to return it before it’s due. Once they return it will mark that date on the table under the last checkout date column.</a:t>
            </a:r>
          </a:p>
        </p:txBody>
      </p:sp>
      <p:pic>
        <p:nvPicPr>
          <p:cNvPr id="9" name="Content Placeholder 8" descr="A screen shot of a table">
            <a:extLst>
              <a:ext uri="{FF2B5EF4-FFF2-40B4-BE49-F238E27FC236}">
                <a16:creationId xmlns:a16="http://schemas.microsoft.com/office/drawing/2014/main" id="{CFAFF364-1FE5-2766-FA86-1C9B081D605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41979" y="1870265"/>
            <a:ext cx="6206336" cy="4114800"/>
          </a:xfrm>
        </p:spPr>
      </p:pic>
    </p:spTree>
    <p:extLst>
      <p:ext uri="{BB962C8B-B14F-4D97-AF65-F5344CB8AC3E}">
        <p14:creationId xmlns:p14="http://schemas.microsoft.com/office/powerpoint/2010/main" val="370948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F84FED-09C1-50D3-5E52-380BB5ED39E4}"/>
              </a:ext>
            </a:extLst>
          </p:cNvPr>
          <p:cNvSpPr>
            <a:spLocks noGrp="1"/>
          </p:cNvSpPr>
          <p:nvPr>
            <p:ph type="title"/>
          </p:nvPr>
        </p:nvSpPr>
        <p:spPr/>
        <p:txBody>
          <a:bodyPr/>
          <a:lstStyle/>
          <a:p>
            <a:endParaRPr lang="en-US" dirty="0"/>
          </a:p>
        </p:txBody>
      </p:sp>
      <p:sp>
        <p:nvSpPr>
          <p:cNvPr id="5" name="Content Placeholder 4">
            <a:extLst>
              <a:ext uri="{FF2B5EF4-FFF2-40B4-BE49-F238E27FC236}">
                <a16:creationId xmlns:a16="http://schemas.microsoft.com/office/drawing/2014/main" id="{EE7CC421-1E26-B615-B58E-08D0DF6F4075}"/>
              </a:ext>
            </a:extLst>
          </p:cNvPr>
          <p:cNvSpPr>
            <a:spLocks noGrp="1"/>
          </p:cNvSpPr>
          <p:nvPr>
            <p:ph sz="half" idx="1"/>
          </p:nvPr>
        </p:nvSpPr>
        <p:spPr/>
        <p:txBody>
          <a:bodyPr>
            <a:normAutofit fontScale="92500" lnSpcReduction="20000"/>
          </a:bodyPr>
          <a:lstStyle/>
          <a:p>
            <a:r>
              <a:rPr lang="en-US" dirty="0"/>
              <a:t>The second table is where we keep track of the computers. Like the book table, the computer table has a column for checkout time, checkout date, and date due. That’s how it will determine if the computer is available. Each computer is numbered and tracked with a MAC address to figure out what network they're on. For each computer there is also an option for a hotspot which is tracked by a serial number. </a:t>
            </a:r>
          </a:p>
        </p:txBody>
      </p:sp>
      <p:pic>
        <p:nvPicPr>
          <p:cNvPr id="8" name="Content Placeholder 7" descr="A screenshot of a computer&#10;&#10;Description automatically generated">
            <a:extLst>
              <a:ext uri="{FF2B5EF4-FFF2-40B4-BE49-F238E27FC236}">
                <a16:creationId xmlns:a16="http://schemas.microsoft.com/office/drawing/2014/main" id="{C2BBF6E8-D850-AD1C-8285-E79AFBDC7A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843588" y="1857375"/>
            <a:ext cx="6348412" cy="4219575"/>
          </a:xfrm>
        </p:spPr>
      </p:pic>
    </p:spTree>
    <p:extLst>
      <p:ext uri="{BB962C8B-B14F-4D97-AF65-F5344CB8AC3E}">
        <p14:creationId xmlns:p14="http://schemas.microsoft.com/office/powerpoint/2010/main" val="363189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0EB72D-C43A-98C2-533E-9FE0AE318BF9}"/>
              </a:ext>
            </a:extLst>
          </p:cNvPr>
          <p:cNvSpPr>
            <a:spLocks noGrp="1"/>
          </p:cNvSpPr>
          <p:nvPr>
            <p:ph type="title"/>
          </p:nvPr>
        </p:nvSpPr>
        <p:spPr/>
        <p:txBody>
          <a:bodyPr/>
          <a:lstStyle/>
          <a:p>
            <a:r>
              <a:rPr lang="en-US" dirty="0"/>
              <a:t>Q&amp;A – Open Floor</a:t>
            </a:r>
          </a:p>
        </p:txBody>
      </p:sp>
      <p:sp>
        <p:nvSpPr>
          <p:cNvPr id="6" name="Content Placeholder 5">
            <a:extLst>
              <a:ext uri="{FF2B5EF4-FFF2-40B4-BE49-F238E27FC236}">
                <a16:creationId xmlns:a16="http://schemas.microsoft.com/office/drawing/2014/main" id="{5BD2FA58-EED7-0757-0A9D-618CD4A475F0}"/>
              </a:ext>
            </a:extLst>
          </p:cNvPr>
          <p:cNvSpPr>
            <a:spLocks noGrp="1"/>
          </p:cNvSpPr>
          <p:nvPr>
            <p:ph idx="1"/>
          </p:nvPr>
        </p:nvSpPr>
        <p:spPr/>
        <p:txBody>
          <a:bodyPr/>
          <a:lstStyle/>
          <a:p>
            <a:pPr marL="0" indent="0">
              <a:buNone/>
            </a:pPr>
            <a:r>
              <a:rPr lang="en-US" dirty="0"/>
              <a:t>FAQ</a:t>
            </a:r>
          </a:p>
          <a:p>
            <a:r>
              <a:rPr lang="en-US" dirty="0"/>
              <a:t>Why are you so good at programming, MULE team?</a:t>
            </a:r>
          </a:p>
          <a:p>
            <a:r>
              <a:rPr lang="en-US" dirty="0"/>
              <a:t>Can we donate money to you?</a:t>
            </a:r>
          </a:p>
          <a:p>
            <a:endParaRPr lang="en-US" dirty="0"/>
          </a:p>
        </p:txBody>
      </p:sp>
    </p:spTree>
    <p:extLst>
      <p:ext uri="{BB962C8B-B14F-4D97-AF65-F5344CB8AC3E}">
        <p14:creationId xmlns:p14="http://schemas.microsoft.com/office/powerpoint/2010/main" val="3058430168"/>
      </p:ext>
    </p:extLst>
  </p:cSld>
  <p:clrMapOvr>
    <a:masterClrMapping/>
  </p:clrMapOvr>
</p:sld>
</file>

<file path=ppt/theme/theme1.xml><?xml version="1.0" encoding="utf-8"?>
<a:theme xmlns:a="http://schemas.openxmlformats.org/drawingml/2006/main" name="Regatta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39</TotalTime>
  <Words>420</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Walbaum Display</vt:lpstr>
      <vt:lpstr>RegattaVTI</vt:lpstr>
      <vt:lpstr>Modern Universal Library Explorer</vt:lpstr>
      <vt:lpstr>GUI Tailor-made for accessibility</vt:lpstr>
      <vt:lpstr>Coded internally in C# and designed for airtight, lossless integration between application UI and database</vt:lpstr>
      <vt:lpstr>Backend function visualized</vt:lpstr>
      <vt:lpstr>Our Database Design</vt:lpstr>
      <vt:lpstr>PowerPoint Presentation</vt:lpstr>
      <vt:lpstr>Q&amp;A – Open Floor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Universal Library Explorer</dc:title>
  <dc:creator>Gavin Elliott</dc:creator>
  <cp:lastModifiedBy>Gavin Elliott</cp:lastModifiedBy>
  <cp:revision>15</cp:revision>
  <dcterms:created xsi:type="dcterms:W3CDTF">2024-01-09T19:37:03Z</dcterms:created>
  <dcterms:modified xsi:type="dcterms:W3CDTF">2024-01-12T00:57:23Z</dcterms:modified>
</cp:coreProperties>
</file>