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20"/>
  </p:notesMasterIdLst>
  <p:sldIdLst>
    <p:sldId id="257" r:id="rId3"/>
    <p:sldId id="269" r:id="rId4"/>
    <p:sldId id="270" r:id="rId5"/>
    <p:sldId id="271" r:id="rId6"/>
    <p:sldId id="272" r:id="rId7"/>
    <p:sldId id="273" r:id="rId8"/>
    <p:sldId id="274" r:id="rId9"/>
    <p:sldId id="275" r:id="rId10"/>
    <p:sldId id="268" r:id="rId11"/>
    <p:sldId id="276" r:id="rId12"/>
    <p:sldId id="277" r:id="rId13"/>
    <p:sldId id="279" r:id="rId14"/>
    <p:sldId id="278" r:id="rId15"/>
    <p:sldId id="280" r:id="rId16"/>
    <p:sldId id="281" r:id="rId17"/>
    <p:sldId id="28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 Lakomski" initials="GL" lastIdx="2" clrIdx="0">
    <p:extLst>
      <p:ext uri="{19B8F6BF-5375-455C-9EA6-DF929625EA0E}">
        <p15:presenceInfo xmlns:p15="http://schemas.microsoft.com/office/powerpoint/2012/main" userId="a209e11e54231c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66"/>
    <p:restoredTop sz="96966"/>
  </p:normalViewPr>
  <p:slideViewPr>
    <p:cSldViewPr snapToGrid="0" snapToObjects="1">
      <p:cViewPr>
        <p:scale>
          <a:sx n="128" d="100"/>
          <a:sy n="128" d="100"/>
        </p:scale>
        <p:origin x="20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3T17:31:23.7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1 276,'46'0,"-6"0,-26 0,7 0,-5 0,4 0,-5 0,-1 0,7 0,-5 0,4 0,-5 0,-1 0,7 0,-5 0,4 0,-5 0,-1 0,13 0,-9 0,9 0,-13 0,0 7,29-6,31 6,4 2,16-7,-52 14,-6-14,-22 4,1-6,5 0,3 0,21 0,3 0,-5 0,-6 0,-22 0,1 0,5 0,-4 0,5 0,-7 0,1 0,5-6,-4 4,5-5,-7 7,7 0,-5-6,5 4,-1-4,-4 6,11 0,-11 0,-1-6,4 4,-10-4,18 6,11-10,-12 8,17-8,-21 4,7 4,-1-11,-12 5,3 0,-11 2,7-1,5-1,-4 0,5 2,-7 6,1 0,5-6,-4 4,5-4,-7 6,1 0,5-7,-4 5,5-10,0 10,-6-11,6 12,-7-12,1 11,-1-11,0 12,1-12,-1 11,0-4,1-1,-1 6,7-6,-5 7,4 0,1-6,-5 4,5-11,-7 12,0-6,7 1,-5 4,5-4,-7 6,0-7,7 6,-5-6,-2 1,6 4,-11-4,12 19,-7-10,-6 16,11-11,-16 6,16-6,-4-1,7-7,0 0,-1 0,-7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3T17:31:27.8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11,'50'8,"45"14,-14-19,10 13,15 3,-16-8,5-3,-5 2,10 3,-4 0,14 0,-21-3,-53-10,-22 0,1 0,5 0,3 0,5 0,1-7,-7 6,5-12,-11 11,5-4,-7 6,7-7,1 6,54-21,-21 9,40-4,-53 1,15 15,-31-12,34 11,-34-4,16-1,-26 6,11-6,-11 7,5 0,0 0,-5 0,4 0,-5 0,5 0,18 0,-5 0,57 0,-34 10,23-8,-35 7,-21-9,-3 7,-5-6,-1 6,7-7,1 0,22 0,-11 0,4 0,-16 0,-7 0,7 0,-5-7,11 6,11-6,-6 1,28 4,-34-4,31-4,-30 8,17-8,-22 10,-1 0,15 0,-10 0,12 0,-18 0,-5 0,-1 0,7 0,16 0,-4 0,58 0,-36 0,40 0,-54 0,2 0,-27 0,4 0,-5 0,-1 0,13 0,-9 0,9 0,40 0,14 0,6 0,-12 0,1 0,-21 10,25-8,-36 8,-22-4,-1-4,-1 4,18-6,-12 0,17 0,7 0,0 0,-2 0,30 0,-2 0,-36 0,29 0,-42 0,-11 0,11 0,-11 0,11 0,-11 0,27 0,-17 0,11 0,-9 0,-13 0,6 0,-6 6,5-4,-4 4,5-6,15 0,-10 0,12 0,-18 0,-5 0,-1 0,7 0,-5 0,26 0,-16 0,12 7,-17-6,-7 6,0-7,7 0,-5 0,26 9,-22-7,16 8,-21-4,-1-4,7 4,-5-6,4 0,-5 0,-1 0,7 0,-5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83F4E-4FFD-CB46-9825-F7FEBDECD119}" type="datetimeFigureOut">
              <a:t>3/22/24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CB946-2E7B-6341-A139-263BB9C53C4D}" type="slidenum">
              <a:t>‹#›</a:t>
            </a:fld>
            <a:endParaRPr lang="en-US"/>
          </a:p>
        </p:txBody>
      </p:sp>
    </p:spTree>
    <p:extLst>
      <p:ext uri="{BB962C8B-B14F-4D97-AF65-F5344CB8AC3E}">
        <p14:creationId xmlns:p14="http://schemas.microsoft.com/office/powerpoint/2010/main" val="380114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09D798-A16A-334D-85C0-ABE2B4D41A8B}" type="datetimeFigureOut">
              <a:rPr lang="en-US" smtClean="0"/>
              <a:t>3/22/24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40789297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D798-A16A-334D-85C0-ABE2B4D41A8B}" type="datetimeFigureOut">
              <a:rPr lang="en-US" smtClean="0"/>
              <a:t>3/22/24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316053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D798-A16A-334D-85C0-ABE2B4D41A8B}" type="datetimeFigureOut">
              <a:rPr lang="en-US" smtClean="0"/>
              <a:t>3/22/24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68309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56"/>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5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a:pPr/>
              <a:t>‹#›</a:t>
            </a:fld>
            <a:endParaRPr lang="en"/>
          </a:p>
        </p:txBody>
      </p:sp>
    </p:spTree>
    <p:extLst>
      <p:ext uri="{BB962C8B-B14F-4D97-AF65-F5344CB8AC3E}">
        <p14:creationId xmlns:p14="http://schemas.microsoft.com/office/powerpoint/2010/main" val="328661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7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76"/>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endParaRPr/>
          </a:p>
        </p:txBody>
      </p:sp>
      <p:sp>
        <p:nvSpPr>
          <p:cNvPr id="23" name="Google Shape;23;p76"/>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endParaRPr/>
          </a:p>
        </p:txBody>
      </p:sp>
      <p:sp>
        <p:nvSpPr>
          <p:cNvPr id="24" name="Google Shape;24;p7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a:pPr/>
              <a:t>‹#›</a:t>
            </a:fld>
            <a:endParaRPr lang="en"/>
          </a:p>
        </p:txBody>
      </p:sp>
    </p:spTree>
    <p:extLst>
      <p:ext uri="{BB962C8B-B14F-4D97-AF65-F5344CB8AC3E}">
        <p14:creationId xmlns:p14="http://schemas.microsoft.com/office/powerpoint/2010/main" val="314603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4EDD-097F-5C41-8B48-843E1FFCD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A87614-54F7-E242-9AA4-D6E64FEB5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124581-9174-E549-8EC3-E5F418DA5ADC}"/>
              </a:ext>
            </a:extLst>
          </p:cNvPr>
          <p:cNvSpPr>
            <a:spLocks noGrp="1"/>
          </p:cNvSpPr>
          <p:nvPr>
            <p:ph type="dt" sz="half" idx="10"/>
          </p:nvPr>
        </p:nvSpPr>
        <p:spPr/>
        <p:txBody>
          <a:bodyPr/>
          <a:lstStyle/>
          <a:p>
            <a:fld id="{94AE2FB4-D951-CC4B-BDCB-77F17507C5A0}" type="datetimeFigureOut">
              <a:t>3/22/24</a:t>
            </a:fld>
            <a:endParaRPr lang="en-US"/>
          </a:p>
        </p:txBody>
      </p:sp>
      <p:sp>
        <p:nvSpPr>
          <p:cNvPr id="5" name="Footer Placeholder 4">
            <a:extLst>
              <a:ext uri="{FF2B5EF4-FFF2-40B4-BE49-F238E27FC236}">
                <a16:creationId xmlns:a16="http://schemas.microsoft.com/office/drawing/2014/main" id="{AC41FF20-1958-CA4D-88DA-C4328F7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AD9E9-9FBB-7A45-AE75-944CA74696B1}"/>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63512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C265-E835-D743-94AC-5C051D5BF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DC24E-FAC0-924C-BDAB-A0699D02A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22A51-A9E1-5C48-A606-A7E310CF8979}"/>
              </a:ext>
            </a:extLst>
          </p:cNvPr>
          <p:cNvSpPr>
            <a:spLocks noGrp="1"/>
          </p:cNvSpPr>
          <p:nvPr>
            <p:ph type="dt" sz="half" idx="10"/>
          </p:nvPr>
        </p:nvSpPr>
        <p:spPr/>
        <p:txBody>
          <a:bodyPr/>
          <a:lstStyle/>
          <a:p>
            <a:fld id="{94AE2FB4-D951-CC4B-BDCB-77F17507C5A0}" type="datetimeFigureOut">
              <a:t>3/22/24</a:t>
            </a:fld>
            <a:endParaRPr lang="en-US"/>
          </a:p>
        </p:txBody>
      </p:sp>
      <p:sp>
        <p:nvSpPr>
          <p:cNvPr id="5" name="Footer Placeholder 4">
            <a:extLst>
              <a:ext uri="{FF2B5EF4-FFF2-40B4-BE49-F238E27FC236}">
                <a16:creationId xmlns:a16="http://schemas.microsoft.com/office/drawing/2014/main" id="{BF8CB0B1-8818-9C4E-BCAC-D57206FAD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85B8D-0E00-9F41-8155-EAFC56B8FD40}"/>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13333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6AAD-3787-D14F-B8F9-81F05A803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44FF3-83AC-A341-8AD4-C78543495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F870D-CE93-184C-BA9A-3BD883AB35D1}"/>
              </a:ext>
            </a:extLst>
          </p:cNvPr>
          <p:cNvSpPr>
            <a:spLocks noGrp="1"/>
          </p:cNvSpPr>
          <p:nvPr>
            <p:ph type="dt" sz="half" idx="10"/>
          </p:nvPr>
        </p:nvSpPr>
        <p:spPr/>
        <p:txBody>
          <a:bodyPr/>
          <a:lstStyle/>
          <a:p>
            <a:fld id="{94AE2FB4-D951-CC4B-BDCB-77F17507C5A0}" type="datetimeFigureOut">
              <a:t>3/22/24</a:t>
            </a:fld>
            <a:endParaRPr lang="en-US"/>
          </a:p>
        </p:txBody>
      </p:sp>
      <p:sp>
        <p:nvSpPr>
          <p:cNvPr id="5" name="Footer Placeholder 4">
            <a:extLst>
              <a:ext uri="{FF2B5EF4-FFF2-40B4-BE49-F238E27FC236}">
                <a16:creationId xmlns:a16="http://schemas.microsoft.com/office/drawing/2014/main" id="{4764127E-5997-0146-AF88-B0B6FA98C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08FAA-3AAF-734B-AC77-6DF4A6AD12C5}"/>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039481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BD3E-A7F7-D049-A757-E345E72E4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28BDF-84CE-F143-9D16-98F0B408D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CA6895-824D-B647-9A9B-F98C9236E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68118-3DBD-0F41-A679-C7013EDAE6D1}"/>
              </a:ext>
            </a:extLst>
          </p:cNvPr>
          <p:cNvSpPr>
            <a:spLocks noGrp="1"/>
          </p:cNvSpPr>
          <p:nvPr>
            <p:ph type="dt" sz="half" idx="10"/>
          </p:nvPr>
        </p:nvSpPr>
        <p:spPr/>
        <p:txBody>
          <a:bodyPr/>
          <a:lstStyle/>
          <a:p>
            <a:fld id="{94AE2FB4-D951-CC4B-BDCB-77F17507C5A0}" type="datetimeFigureOut">
              <a:t>3/22/24</a:t>
            </a:fld>
            <a:endParaRPr lang="en-US"/>
          </a:p>
        </p:txBody>
      </p:sp>
      <p:sp>
        <p:nvSpPr>
          <p:cNvPr id="6" name="Footer Placeholder 5">
            <a:extLst>
              <a:ext uri="{FF2B5EF4-FFF2-40B4-BE49-F238E27FC236}">
                <a16:creationId xmlns:a16="http://schemas.microsoft.com/office/drawing/2014/main" id="{257830A0-9EE7-2E47-8D72-26CE031BA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6E0BA-BF4C-DB4E-9859-35E8E22A62DC}"/>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664756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E8CE-5407-7946-8E23-AD4914A953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B46DC4-9FBF-544A-A962-F8AC4456C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F146C-7849-6C41-A63F-6FC64A2EC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421672-0BAB-C142-A631-10F2810C3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63297F-C645-D943-9E40-0CECBD38F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B11141-EFB2-5D41-BFFD-AE4F5722260F}"/>
              </a:ext>
            </a:extLst>
          </p:cNvPr>
          <p:cNvSpPr>
            <a:spLocks noGrp="1"/>
          </p:cNvSpPr>
          <p:nvPr>
            <p:ph type="dt" sz="half" idx="10"/>
          </p:nvPr>
        </p:nvSpPr>
        <p:spPr/>
        <p:txBody>
          <a:bodyPr/>
          <a:lstStyle/>
          <a:p>
            <a:fld id="{94AE2FB4-D951-CC4B-BDCB-77F17507C5A0}" type="datetimeFigureOut">
              <a:t>3/22/24</a:t>
            </a:fld>
            <a:endParaRPr lang="en-US"/>
          </a:p>
        </p:txBody>
      </p:sp>
      <p:sp>
        <p:nvSpPr>
          <p:cNvPr id="8" name="Footer Placeholder 7">
            <a:extLst>
              <a:ext uri="{FF2B5EF4-FFF2-40B4-BE49-F238E27FC236}">
                <a16:creationId xmlns:a16="http://schemas.microsoft.com/office/drawing/2014/main" id="{77B2D08C-835D-4740-B5DF-AF29022686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E169A-73C6-5C46-933A-74F03CC9B42C}"/>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011131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CD19-798A-1D41-8094-4D2968A5BF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616981-3C94-C34E-931A-BB00B6BF7619}"/>
              </a:ext>
            </a:extLst>
          </p:cNvPr>
          <p:cNvSpPr>
            <a:spLocks noGrp="1"/>
          </p:cNvSpPr>
          <p:nvPr>
            <p:ph type="dt" sz="half" idx="10"/>
          </p:nvPr>
        </p:nvSpPr>
        <p:spPr/>
        <p:txBody>
          <a:bodyPr/>
          <a:lstStyle/>
          <a:p>
            <a:fld id="{94AE2FB4-D951-CC4B-BDCB-77F17507C5A0}" type="datetimeFigureOut">
              <a:t>3/22/24</a:t>
            </a:fld>
            <a:endParaRPr lang="en-US"/>
          </a:p>
        </p:txBody>
      </p:sp>
      <p:sp>
        <p:nvSpPr>
          <p:cNvPr id="4" name="Footer Placeholder 3">
            <a:extLst>
              <a:ext uri="{FF2B5EF4-FFF2-40B4-BE49-F238E27FC236}">
                <a16:creationId xmlns:a16="http://schemas.microsoft.com/office/drawing/2014/main" id="{13671F86-E47C-3146-9179-859C18D906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D0DA8-3794-8C43-BD55-39DF99C908A8}"/>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143348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2700" indent="-12700" defTabSz="182880">
              <a:tabLst>
                <a:tab pos="228600" algn="l"/>
                <a:tab pos="457200" algn="l"/>
                <a:tab pos="685800" algn="l"/>
                <a:tab pos="914400" algn="l"/>
                <a:tab pos="1143000" algn="l"/>
                <a:tab pos="1371600" algn="l"/>
              </a:tabLst>
              <a:defRPr/>
            </a:lvl1pPr>
            <a:lvl2pPr marL="12700" indent="-12700">
              <a:tabLst>
                <a:tab pos="222250" algn="l"/>
              </a:tabLst>
              <a:defRPr/>
            </a:lvl2pPr>
            <a:lvl3pPr marL="12700" indent="-12700" defTabSz="182880">
              <a:tabLst>
                <a:tab pos="228600" algn="l"/>
                <a:tab pos="457200" algn="l"/>
                <a:tab pos="685800" algn="l"/>
                <a:tab pos="914400" algn="l"/>
                <a:tab pos="1143000" algn="l"/>
                <a:tab pos="1371600" algn="l"/>
              </a:tabLst>
              <a:defRPr/>
            </a:lvl3pPr>
            <a:lvl4pPr marL="12700" indent="-12700" defTabSz="182880">
              <a:tabLst>
                <a:tab pos="228600" algn="l"/>
                <a:tab pos="457200" algn="l"/>
                <a:tab pos="685800" algn="l"/>
                <a:tab pos="914400" algn="l"/>
                <a:tab pos="1143000" algn="l"/>
                <a:tab pos="1371600" algn="l"/>
              </a:tabLst>
              <a:defRPr/>
            </a:lvl4pPr>
            <a:lvl5pPr marL="12700" indent="-12700" defTabSz="182880">
              <a:tabLst>
                <a:tab pos="228600" algn="l"/>
                <a:tab pos="457200" algn="l"/>
                <a:tab pos="685800" algn="l"/>
                <a:tab pos="914400" algn="l"/>
                <a:tab pos="1143000" algn="l"/>
                <a:tab pos="1371600" algn="l"/>
              </a:tabLst>
              <a:defRPr/>
            </a:lvl5pPr>
            <a:lvl6pPr marL="9525" indent="0">
              <a:tabLst>
                <a:tab pos="450850" algn="l"/>
              </a:tabLst>
              <a:defRPr/>
            </a:lvl6pPr>
            <a:lvl7pPr marL="9525" indent="-9525">
              <a:tabLst>
                <a:tab pos="450850" algn="l"/>
              </a:tabLst>
              <a:defRPr/>
            </a:lvl7pPr>
            <a:lvl8pPr marL="9525" indent="0" defTabSz="182880">
              <a:tabLst>
                <a:tab pos="228600" algn="l"/>
                <a:tab pos="457200" algn="l"/>
                <a:tab pos="685800" algn="l"/>
                <a:tab pos="914400" algn="l"/>
                <a:tab pos="1143000" algn="l"/>
                <a:tab pos="1371600" algn="l"/>
              </a:tabLst>
              <a:defRPr/>
            </a:lvl8pPr>
          </a:lstStyle>
          <a:p>
            <a:pPr lvl="0"/>
            <a:r>
              <a:rPr lang="en-US"/>
              <a:t>Click to edit Master text styles</a:t>
            </a:r>
          </a:p>
          <a:p>
            <a:pPr lvl="7"/>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9D798-A16A-334D-85C0-ABE2B4D41A8B}" type="datetimeFigureOut">
              <a:rPr lang="en-US" smtClean="0"/>
              <a:t>3/22/24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949160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ADD8B-845C-FD44-97B8-1245723143F9}"/>
              </a:ext>
            </a:extLst>
          </p:cNvPr>
          <p:cNvSpPr>
            <a:spLocks noGrp="1"/>
          </p:cNvSpPr>
          <p:nvPr>
            <p:ph type="dt" sz="half" idx="10"/>
          </p:nvPr>
        </p:nvSpPr>
        <p:spPr/>
        <p:txBody>
          <a:bodyPr/>
          <a:lstStyle/>
          <a:p>
            <a:fld id="{94AE2FB4-D951-CC4B-BDCB-77F17507C5A0}" type="datetimeFigureOut">
              <a:t>3/22/24</a:t>
            </a:fld>
            <a:endParaRPr lang="en-US"/>
          </a:p>
        </p:txBody>
      </p:sp>
      <p:sp>
        <p:nvSpPr>
          <p:cNvPr id="3" name="Footer Placeholder 2">
            <a:extLst>
              <a:ext uri="{FF2B5EF4-FFF2-40B4-BE49-F238E27FC236}">
                <a16:creationId xmlns:a16="http://schemas.microsoft.com/office/drawing/2014/main" id="{BD4AF914-40C8-9B42-8DED-8DB03C723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22859-52C0-664A-AD1A-A5DFD37D63B3}"/>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585967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0B3-FBF5-AE44-A251-38D3C6DFD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8C811-6859-B84C-A038-D1989FD7E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95CE39-E50A-6543-B18E-B2A6BD41F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76ED3-36CE-6D48-8A22-306277A1CD19}"/>
              </a:ext>
            </a:extLst>
          </p:cNvPr>
          <p:cNvSpPr>
            <a:spLocks noGrp="1"/>
          </p:cNvSpPr>
          <p:nvPr>
            <p:ph type="dt" sz="half" idx="10"/>
          </p:nvPr>
        </p:nvSpPr>
        <p:spPr/>
        <p:txBody>
          <a:bodyPr/>
          <a:lstStyle/>
          <a:p>
            <a:fld id="{94AE2FB4-D951-CC4B-BDCB-77F17507C5A0}" type="datetimeFigureOut">
              <a:t>3/22/24</a:t>
            </a:fld>
            <a:endParaRPr lang="en-US"/>
          </a:p>
        </p:txBody>
      </p:sp>
      <p:sp>
        <p:nvSpPr>
          <p:cNvPr id="6" name="Footer Placeholder 5">
            <a:extLst>
              <a:ext uri="{FF2B5EF4-FFF2-40B4-BE49-F238E27FC236}">
                <a16:creationId xmlns:a16="http://schemas.microsoft.com/office/drawing/2014/main" id="{16A4357D-9301-3340-9168-BBCEAE71F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D52DB-43D1-3146-8EC5-CB7B00EF7871}"/>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92979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035E-C292-954C-B675-2D18F1A36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3C333C-98CB-DB4F-A81B-6037638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42B9D4-C115-5946-90D0-59946E3AD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1CAB7-6FCA-CB44-828C-DD152AFE999C}"/>
              </a:ext>
            </a:extLst>
          </p:cNvPr>
          <p:cNvSpPr>
            <a:spLocks noGrp="1"/>
          </p:cNvSpPr>
          <p:nvPr>
            <p:ph type="dt" sz="half" idx="10"/>
          </p:nvPr>
        </p:nvSpPr>
        <p:spPr/>
        <p:txBody>
          <a:bodyPr/>
          <a:lstStyle/>
          <a:p>
            <a:fld id="{94AE2FB4-D951-CC4B-BDCB-77F17507C5A0}" type="datetimeFigureOut">
              <a:t>3/22/24</a:t>
            </a:fld>
            <a:endParaRPr lang="en-US"/>
          </a:p>
        </p:txBody>
      </p:sp>
      <p:sp>
        <p:nvSpPr>
          <p:cNvPr id="6" name="Footer Placeholder 5">
            <a:extLst>
              <a:ext uri="{FF2B5EF4-FFF2-40B4-BE49-F238E27FC236}">
                <a16:creationId xmlns:a16="http://schemas.microsoft.com/office/drawing/2014/main" id="{50E50939-FD4B-F94E-B1C0-69F0C5383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0AC6F-7378-0547-9E8A-6D3FBB2B9556}"/>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1375574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E50-4480-2040-AADB-58CDB6CFD6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A1AF0C-C0AE-654A-BBC3-7D6C58C8A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861EC-53F7-6341-AD55-ED27CE472A94}"/>
              </a:ext>
            </a:extLst>
          </p:cNvPr>
          <p:cNvSpPr>
            <a:spLocks noGrp="1"/>
          </p:cNvSpPr>
          <p:nvPr>
            <p:ph type="dt" sz="half" idx="10"/>
          </p:nvPr>
        </p:nvSpPr>
        <p:spPr/>
        <p:txBody>
          <a:bodyPr/>
          <a:lstStyle/>
          <a:p>
            <a:fld id="{94AE2FB4-D951-CC4B-BDCB-77F17507C5A0}" type="datetimeFigureOut">
              <a:t>3/22/24</a:t>
            </a:fld>
            <a:endParaRPr lang="en-US"/>
          </a:p>
        </p:txBody>
      </p:sp>
      <p:sp>
        <p:nvSpPr>
          <p:cNvPr id="5" name="Footer Placeholder 4">
            <a:extLst>
              <a:ext uri="{FF2B5EF4-FFF2-40B4-BE49-F238E27FC236}">
                <a16:creationId xmlns:a16="http://schemas.microsoft.com/office/drawing/2014/main" id="{58ABFF48-A5FB-6148-903C-18D7FFD94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0E1D9-666E-B84C-BDC9-230EAAA0B957}"/>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792651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E8E2C-FF98-0C4A-93B0-626DD40E3C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0E3483-C159-974A-9ADC-B199FCE1D4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71943-7120-F24C-93D1-05C6ED23556C}"/>
              </a:ext>
            </a:extLst>
          </p:cNvPr>
          <p:cNvSpPr>
            <a:spLocks noGrp="1"/>
          </p:cNvSpPr>
          <p:nvPr>
            <p:ph type="dt" sz="half" idx="10"/>
          </p:nvPr>
        </p:nvSpPr>
        <p:spPr/>
        <p:txBody>
          <a:bodyPr/>
          <a:lstStyle/>
          <a:p>
            <a:fld id="{94AE2FB4-D951-CC4B-BDCB-77F17507C5A0}" type="datetimeFigureOut">
              <a:t>3/22/24</a:t>
            </a:fld>
            <a:endParaRPr lang="en-US"/>
          </a:p>
        </p:txBody>
      </p:sp>
      <p:sp>
        <p:nvSpPr>
          <p:cNvPr id="5" name="Footer Placeholder 4">
            <a:extLst>
              <a:ext uri="{FF2B5EF4-FFF2-40B4-BE49-F238E27FC236}">
                <a16:creationId xmlns:a16="http://schemas.microsoft.com/office/drawing/2014/main" id="{5E073C28-A028-8148-91CA-16E45878D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A0FA8-6AD0-8D49-A938-2AC71FF547E5}"/>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277038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C09D798-A16A-334D-85C0-ABE2B4D41A8B}" type="datetimeFigureOut">
              <a:rPr lang="en-US" smtClean="0"/>
              <a:t>3/22/24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4471172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09D798-A16A-334D-85C0-ABE2B4D41A8B}" type="datetimeFigureOut">
              <a:rPr lang="en-US" smtClean="0"/>
              <a:t>3/22/24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8402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C09D798-A16A-334D-85C0-ABE2B4D41A8B}" type="datetimeFigureOut">
              <a:rPr lang="en-US" smtClean="0"/>
              <a:t>3/22/24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9792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9D798-A16A-334D-85C0-ABE2B4D41A8B}" type="datetimeFigureOut">
              <a:rPr lang="en-US" smtClean="0"/>
              <a:t>3/22/24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241504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9D798-A16A-334D-85C0-ABE2B4D41A8B}" type="datetimeFigureOut">
              <a:rPr lang="en-US" smtClean="0"/>
              <a:t>3/22/24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36318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C09D798-A16A-334D-85C0-ABE2B4D41A8B}" type="datetimeFigureOut">
              <a:rPr lang="en-US" smtClean="0"/>
              <a:t>3/22/24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33403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09D798-A16A-334D-85C0-ABE2B4D41A8B}" type="datetimeFigureOut">
              <a:rPr lang="en-US" smtClean="0"/>
              <a:t>3/22/24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72758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09D798-A16A-334D-85C0-ABE2B4D41A8B}" type="datetimeFigureOut">
              <a:rPr lang="en-US" smtClean="0"/>
              <a:t>3/22/24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924DE80-44F1-8F47-8C51-FDE2081DF9B4}" type="slidenum">
              <a:rPr lang="en-US" smtClean="0"/>
              <a:t>‹#›</a:t>
            </a:fld>
            <a:endParaRPr lang="en-US"/>
          </a:p>
        </p:txBody>
      </p:sp>
    </p:spTree>
    <p:extLst>
      <p:ext uri="{BB962C8B-B14F-4D97-AF65-F5344CB8AC3E}">
        <p14:creationId xmlns:p14="http://schemas.microsoft.com/office/powerpoint/2010/main" val="3097052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Chalkboard" panose="03050602040202020205" pitchFamily="66" charset="77"/>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halkboard" panose="03050602040202020205" pitchFamily="66"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B564E-2F1E-2144-8642-36D61A4EF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DA6A60-9450-944E-8D07-9E225C79B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6FA08-4DAA-F84C-BA90-7B49FDD98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E2FB4-D951-CC4B-BDCB-77F17507C5A0}" type="datetimeFigureOut">
              <a:t>3/22/24</a:t>
            </a:fld>
            <a:endParaRPr lang="en-US"/>
          </a:p>
        </p:txBody>
      </p:sp>
      <p:sp>
        <p:nvSpPr>
          <p:cNvPr id="5" name="Footer Placeholder 4">
            <a:extLst>
              <a:ext uri="{FF2B5EF4-FFF2-40B4-BE49-F238E27FC236}">
                <a16:creationId xmlns:a16="http://schemas.microsoft.com/office/drawing/2014/main" id="{0380621F-9961-D342-A220-20359EB05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07AD0-8412-AA47-B5E9-CAC99AE1E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CB6D1-B6AD-7C4C-BE33-598B14FC7124}" type="slidenum">
              <a:t>‹#›</a:t>
            </a:fld>
            <a:endParaRPr lang="en-US"/>
          </a:p>
        </p:txBody>
      </p:sp>
    </p:spTree>
    <p:extLst>
      <p:ext uri="{BB962C8B-B14F-4D97-AF65-F5344CB8AC3E}">
        <p14:creationId xmlns:p14="http://schemas.microsoft.com/office/powerpoint/2010/main" val="121191903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nlinejudge.org/index.php?option=onlinejudge&amp;Itemid=8&amp;page=show_problem&amp;problem=119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77B7-9F27-2B41-AA68-94D7EFF47BBD}"/>
              </a:ext>
            </a:extLst>
          </p:cNvPr>
          <p:cNvSpPr>
            <a:spLocks noGrp="1"/>
          </p:cNvSpPr>
          <p:nvPr>
            <p:ph type="ctrTitle"/>
          </p:nvPr>
        </p:nvSpPr>
        <p:spPr>
          <a:xfrm>
            <a:off x="1600200" y="1990165"/>
            <a:ext cx="5508523" cy="2042499"/>
          </a:xfrm>
        </p:spPr>
        <p:txBody>
          <a:bodyPr>
            <a:normAutofit fontScale="90000"/>
          </a:bodyPr>
          <a:lstStyle/>
          <a:p>
            <a:r>
              <a:rPr lang="en-US" dirty="0"/>
              <a:t>Intro to Comp Coding</a:t>
            </a:r>
            <a:br>
              <a:rPr lang="en-US" dirty="0"/>
            </a:br>
            <a:r>
              <a:rPr lang="en-US" dirty="0"/>
              <a:t>Mar 23 2024</a:t>
            </a:r>
            <a:br>
              <a:rPr lang="en-US" dirty="0"/>
            </a:br>
            <a:r>
              <a:rPr lang="en-US" sz="2200" dirty="0"/>
              <a:t>Greg </a:t>
            </a:r>
            <a:r>
              <a:rPr lang="en-US" sz="2200" dirty="0" err="1"/>
              <a:t>Lakomski</a:t>
            </a:r>
            <a:endParaRPr lang="en-US" sz="2200" dirty="0"/>
          </a:p>
        </p:txBody>
      </p:sp>
      <p:sp>
        <p:nvSpPr>
          <p:cNvPr id="3" name="Subtitle 2">
            <a:extLst>
              <a:ext uri="{FF2B5EF4-FFF2-40B4-BE49-F238E27FC236}">
                <a16:creationId xmlns:a16="http://schemas.microsoft.com/office/drawing/2014/main" id="{7AAE7915-7BA9-B541-AC3D-5498F85DFB05}"/>
              </a:ext>
            </a:extLst>
          </p:cNvPr>
          <p:cNvSpPr>
            <a:spLocks noGrp="1"/>
          </p:cNvSpPr>
          <p:nvPr>
            <p:ph type="subTitle" idx="1"/>
          </p:nvPr>
        </p:nvSpPr>
        <p:spPr>
          <a:xfrm>
            <a:off x="856562" y="4450866"/>
            <a:ext cx="6801612" cy="599306"/>
          </a:xfrm>
        </p:spPr>
        <p:txBody>
          <a:bodyPr/>
          <a:lstStyle/>
          <a:p>
            <a:endParaRPr lang="en-US" dirty="0"/>
          </a:p>
        </p:txBody>
      </p:sp>
    </p:spTree>
    <p:extLst>
      <p:ext uri="{BB962C8B-B14F-4D97-AF65-F5344CB8AC3E}">
        <p14:creationId xmlns:p14="http://schemas.microsoft.com/office/powerpoint/2010/main" val="75840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AA46-4B93-404A-9387-5ACE1B043FF4}"/>
              </a:ext>
            </a:extLst>
          </p:cNvPr>
          <p:cNvSpPr>
            <a:spLocks noGrp="1"/>
          </p:cNvSpPr>
          <p:nvPr>
            <p:ph type="title"/>
          </p:nvPr>
        </p:nvSpPr>
        <p:spPr/>
        <p:txBody>
          <a:bodyPr/>
          <a:lstStyle/>
          <a:p>
            <a:r>
              <a:rPr lang="en-US" dirty="0"/>
              <a:t>Knights Tour</a:t>
            </a:r>
          </a:p>
        </p:txBody>
      </p:sp>
      <p:sp>
        <p:nvSpPr>
          <p:cNvPr id="3" name="Content Placeholder 2">
            <a:extLst>
              <a:ext uri="{FF2B5EF4-FFF2-40B4-BE49-F238E27FC236}">
                <a16:creationId xmlns:a16="http://schemas.microsoft.com/office/drawing/2014/main" id="{79689FE4-C78D-E649-A92F-C615C1A16A31}"/>
              </a:ext>
            </a:extLst>
          </p:cNvPr>
          <p:cNvSpPr>
            <a:spLocks noGrp="1"/>
          </p:cNvSpPr>
          <p:nvPr>
            <p:ph idx="1"/>
          </p:nvPr>
        </p:nvSpPr>
        <p:spPr>
          <a:xfrm>
            <a:off x="2231136" y="2638045"/>
            <a:ext cx="7729728" cy="3800078"/>
          </a:xfrm>
        </p:spPr>
        <p:txBody>
          <a:bodyPr/>
          <a:lstStyle/>
          <a:p>
            <a:r>
              <a:rPr lang="en-US" dirty="0"/>
              <a:t>Can the knight do a tour?   GOOD QUESTION!</a:t>
            </a:r>
          </a:p>
          <a:p>
            <a:r>
              <a:rPr lang="en-US" dirty="0"/>
              <a:t>One key thing about knights.  They always land on a square that is a different color that they started!</a:t>
            </a:r>
          </a:p>
          <a:p>
            <a:r>
              <a:rPr lang="en-US" dirty="0"/>
              <a:t>In our graph they form what is called a BIPARTITE GRAPH</a:t>
            </a:r>
          </a:p>
          <a:p>
            <a:pPr marL="0" lvl="6" indent="0">
              <a:buNone/>
            </a:pPr>
            <a:r>
              <a:rPr lang="en-US" dirty="0"/>
              <a:t>	nodes separated into two sets</a:t>
            </a:r>
          </a:p>
          <a:p>
            <a:pPr marL="0" lvl="6" indent="0">
              <a:buNone/>
            </a:pPr>
            <a:r>
              <a:rPr lang="en-US" dirty="0"/>
              <a:t>	members of the same set are never adjacent</a:t>
            </a:r>
          </a:p>
          <a:p>
            <a:pPr marL="0" lvl="6" indent="0">
              <a:buNone/>
            </a:pPr>
            <a:r>
              <a:rPr lang="en-US" dirty="0"/>
              <a:t>	there is no odd cycles  - the number of nodes in a cycle must be even</a:t>
            </a:r>
          </a:p>
          <a:p>
            <a:pPr marL="0" lvl="6" indent="0">
              <a:buNone/>
            </a:pPr>
            <a:r>
              <a:rPr lang="en-US" dirty="0"/>
              <a:t>	this means that the number of squares on the chess board must be even</a:t>
            </a:r>
          </a:p>
          <a:p>
            <a:pPr marL="0" lvl="6" indent="0">
              <a:buNone/>
            </a:pPr>
            <a:r>
              <a:rPr lang="en-US" dirty="0"/>
              <a:t>	so if our chessboard has two odd sides then no knights tour</a:t>
            </a:r>
          </a:p>
          <a:p>
            <a:pPr marL="0" lvl="6" indent="0">
              <a:buNone/>
            </a:pPr>
            <a:r>
              <a:rPr lang="en-US" dirty="0"/>
              <a:t>NOTE:  There are tour problems with rectangular boards</a:t>
            </a:r>
          </a:p>
        </p:txBody>
      </p:sp>
    </p:spTree>
    <p:extLst>
      <p:ext uri="{BB962C8B-B14F-4D97-AF65-F5344CB8AC3E}">
        <p14:creationId xmlns:p14="http://schemas.microsoft.com/office/powerpoint/2010/main" val="215186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2E18-86F9-2441-B452-973953748102}"/>
              </a:ext>
            </a:extLst>
          </p:cNvPr>
          <p:cNvSpPr>
            <a:spLocks noGrp="1"/>
          </p:cNvSpPr>
          <p:nvPr>
            <p:ph type="title"/>
          </p:nvPr>
        </p:nvSpPr>
        <p:spPr/>
        <p:txBody>
          <a:bodyPr/>
          <a:lstStyle/>
          <a:p>
            <a:r>
              <a:rPr lang="en-US" dirty="0"/>
              <a:t>Knights Tour</a:t>
            </a:r>
          </a:p>
        </p:txBody>
      </p:sp>
      <p:sp>
        <p:nvSpPr>
          <p:cNvPr id="3" name="Content Placeholder 2">
            <a:extLst>
              <a:ext uri="{FF2B5EF4-FFF2-40B4-BE49-F238E27FC236}">
                <a16:creationId xmlns:a16="http://schemas.microsoft.com/office/drawing/2014/main" id="{456A7F25-1427-9149-B9B0-CEBE50A86811}"/>
              </a:ext>
            </a:extLst>
          </p:cNvPr>
          <p:cNvSpPr>
            <a:spLocks noGrp="1"/>
          </p:cNvSpPr>
          <p:nvPr>
            <p:ph idx="1"/>
          </p:nvPr>
        </p:nvSpPr>
        <p:spPr/>
        <p:txBody>
          <a:bodyPr/>
          <a:lstStyle/>
          <a:p>
            <a:r>
              <a:rPr lang="en-US" dirty="0"/>
              <a:t>Lets look at size 1 – no tour</a:t>
            </a:r>
          </a:p>
          <a:p>
            <a:r>
              <a:rPr lang="en-US" dirty="0"/>
              <a:t>Size 2 – no tour</a:t>
            </a:r>
          </a:p>
          <a:p>
            <a:r>
              <a:rPr lang="en-US" dirty="0"/>
              <a:t>Size 3 – Trick Question </a:t>
            </a:r>
            <a:r>
              <a:rPr lang="en-US" dirty="0">
                <a:sym typeface="Wingdings" pitchFamily="2" charset="2"/>
              </a:rPr>
              <a:t></a:t>
            </a:r>
            <a:endParaRPr lang="en-US" dirty="0"/>
          </a:p>
          <a:p>
            <a:r>
              <a:rPr lang="en-US" dirty="0"/>
              <a:t>Size 4 – Interesting question</a:t>
            </a:r>
          </a:p>
        </p:txBody>
      </p:sp>
    </p:spTree>
    <p:extLst>
      <p:ext uri="{BB962C8B-B14F-4D97-AF65-F5344CB8AC3E}">
        <p14:creationId xmlns:p14="http://schemas.microsoft.com/office/powerpoint/2010/main" val="352070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006A-67B8-0348-8751-4937B93561D2}"/>
              </a:ext>
            </a:extLst>
          </p:cNvPr>
          <p:cNvSpPr>
            <a:spLocks noGrp="1"/>
          </p:cNvSpPr>
          <p:nvPr>
            <p:ph type="title"/>
          </p:nvPr>
        </p:nvSpPr>
        <p:spPr>
          <a:xfrm>
            <a:off x="2299560" y="274226"/>
            <a:ext cx="7729728" cy="1188720"/>
          </a:xfrm>
        </p:spPr>
        <p:txBody>
          <a:bodyPr/>
          <a:lstStyle/>
          <a:p>
            <a:r>
              <a:rPr lang="en-US" dirty="0"/>
              <a:t>Board size 4 by X</a:t>
            </a:r>
          </a:p>
        </p:txBody>
      </p:sp>
      <p:sp>
        <p:nvSpPr>
          <p:cNvPr id="7" name="TextBox 6">
            <a:extLst>
              <a:ext uri="{FF2B5EF4-FFF2-40B4-BE49-F238E27FC236}">
                <a16:creationId xmlns:a16="http://schemas.microsoft.com/office/drawing/2014/main" id="{B4A88885-75BE-BC4D-9265-9724BAC99FFA}"/>
              </a:ext>
            </a:extLst>
          </p:cNvPr>
          <p:cNvSpPr txBox="1"/>
          <p:nvPr/>
        </p:nvSpPr>
        <p:spPr>
          <a:xfrm>
            <a:off x="5461000" y="2133600"/>
            <a:ext cx="6337300" cy="2862322"/>
          </a:xfrm>
          <a:prstGeom prst="rect">
            <a:avLst/>
          </a:prstGeom>
          <a:noFill/>
        </p:spPr>
        <p:txBody>
          <a:bodyPr wrap="square" rtlCol="0">
            <a:spAutoFit/>
          </a:bodyPr>
          <a:lstStyle/>
          <a:p>
            <a:r>
              <a:rPr lang="en-US" dirty="0"/>
              <a:t>Outer rows can only go to inner rows</a:t>
            </a:r>
          </a:p>
          <a:p>
            <a:r>
              <a:rPr lang="en-US" dirty="0"/>
              <a:t>We alternate between colors as knight moves</a:t>
            </a:r>
          </a:p>
          <a:p>
            <a:endParaRPr lang="en-US" dirty="0"/>
          </a:p>
          <a:p>
            <a:r>
              <a:rPr lang="en-US" dirty="0"/>
              <a:t>BUT we also have to have a bipartite graph</a:t>
            </a:r>
          </a:p>
          <a:p>
            <a:endParaRPr lang="en-US" dirty="0"/>
          </a:p>
          <a:p>
            <a:r>
              <a:rPr lang="en-US" dirty="0"/>
              <a:t>Since there are black and white squares on both inner and outer rows that means that we cannot create a graph with black nodes on one side and white nodes on the other</a:t>
            </a:r>
          </a:p>
          <a:p>
            <a:endParaRPr lang="en-US" dirty="0"/>
          </a:p>
          <a:p>
            <a:r>
              <a:rPr lang="en-US" dirty="0"/>
              <a:t>Therefore NO TOUR EXISTS for board with on side = 4</a:t>
            </a:r>
          </a:p>
        </p:txBody>
      </p:sp>
      <p:pic>
        <p:nvPicPr>
          <p:cNvPr id="8" name="Picture 7">
            <a:extLst>
              <a:ext uri="{FF2B5EF4-FFF2-40B4-BE49-F238E27FC236}">
                <a16:creationId xmlns:a16="http://schemas.microsoft.com/office/drawing/2014/main" id="{97F18207-6539-CD41-8D24-E9DC5EB32A38}"/>
              </a:ext>
            </a:extLst>
          </p:cNvPr>
          <p:cNvPicPr>
            <a:picLocks noChangeAspect="1"/>
          </p:cNvPicPr>
          <p:nvPr/>
        </p:nvPicPr>
        <p:blipFill>
          <a:blip r:embed="rId2"/>
          <a:stretch>
            <a:fillRect/>
          </a:stretch>
        </p:blipFill>
        <p:spPr>
          <a:xfrm>
            <a:off x="1054100" y="2133600"/>
            <a:ext cx="3835400" cy="3835400"/>
          </a:xfrm>
          <a:prstGeom prst="rect">
            <a:avLst/>
          </a:prstGeom>
        </p:spPr>
      </p:pic>
    </p:spTree>
    <p:extLst>
      <p:ext uri="{BB962C8B-B14F-4D97-AF65-F5344CB8AC3E}">
        <p14:creationId xmlns:p14="http://schemas.microsoft.com/office/powerpoint/2010/main" val="6915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6999-F828-8A4A-81F7-3DF9880393B6}"/>
              </a:ext>
            </a:extLst>
          </p:cNvPr>
          <p:cNvSpPr>
            <a:spLocks noGrp="1"/>
          </p:cNvSpPr>
          <p:nvPr>
            <p:ph type="title"/>
          </p:nvPr>
        </p:nvSpPr>
        <p:spPr/>
        <p:txBody>
          <a:bodyPr/>
          <a:lstStyle/>
          <a:p>
            <a:r>
              <a:rPr lang="en-US" dirty="0"/>
              <a:t>OK What about our problem</a:t>
            </a:r>
          </a:p>
        </p:txBody>
      </p:sp>
      <p:sp>
        <p:nvSpPr>
          <p:cNvPr id="3" name="Content Placeholder 2">
            <a:extLst>
              <a:ext uri="{FF2B5EF4-FFF2-40B4-BE49-F238E27FC236}">
                <a16:creationId xmlns:a16="http://schemas.microsoft.com/office/drawing/2014/main" id="{1E8473E9-70FB-1F41-BA5C-44ECDDF75BC5}"/>
              </a:ext>
            </a:extLst>
          </p:cNvPr>
          <p:cNvSpPr>
            <a:spLocks noGrp="1"/>
          </p:cNvSpPr>
          <p:nvPr>
            <p:ph idx="1"/>
          </p:nvPr>
        </p:nvSpPr>
        <p:spPr/>
        <p:txBody>
          <a:bodyPr/>
          <a:lstStyle/>
          <a:p>
            <a:r>
              <a:rPr lang="en-US" dirty="0"/>
              <a:t>BRUTE FORCE </a:t>
            </a:r>
          </a:p>
          <a:p>
            <a:r>
              <a:rPr lang="en-US" dirty="0"/>
              <a:t>Generate all tours and see if tour meets constraints</a:t>
            </a:r>
          </a:p>
          <a:p>
            <a:r>
              <a:rPr lang="en-US" dirty="0"/>
              <a:t>EEEKKKKK!!!!</a:t>
            </a:r>
          </a:p>
          <a:p>
            <a:endParaRPr lang="en-US" dirty="0"/>
          </a:p>
          <a:p>
            <a:r>
              <a:rPr lang="en-US" dirty="0"/>
              <a:t>Backtracking ?</a:t>
            </a:r>
          </a:p>
        </p:txBody>
      </p:sp>
    </p:spTree>
    <p:extLst>
      <p:ext uri="{BB962C8B-B14F-4D97-AF65-F5344CB8AC3E}">
        <p14:creationId xmlns:p14="http://schemas.microsoft.com/office/powerpoint/2010/main" val="355764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86B6-F567-874E-9BB6-5542D728FE1B}"/>
              </a:ext>
            </a:extLst>
          </p:cNvPr>
          <p:cNvSpPr>
            <a:spLocks noGrp="1"/>
          </p:cNvSpPr>
          <p:nvPr>
            <p:ph type="title"/>
          </p:nvPr>
        </p:nvSpPr>
        <p:spPr/>
        <p:txBody>
          <a:bodyPr/>
          <a:lstStyle/>
          <a:p>
            <a:r>
              <a:rPr lang="en-US" dirty="0"/>
              <a:t>Backtracking</a:t>
            </a:r>
          </a:p>
        </p:txBody>
      </p:sp>
      <p:sp>
        <p:nvSpPr>
          <p:cNvPr id="3" name="Content Placeholder 2">
            <a:extLst>
              <a:ext uri="{FF2B5EF4-FFF2-40B4-BE49-F238E27FC236}">
                <a16:creationId xmlns:a16="http://schemas.microsoft.com/office/drawing/2014/main" id="{9B35963F-D0D7-1243-9445-870EBAE820FD}"/>
              </a:ext>
            </a:extLst>
          </p:cNvPr>
          <p:cNvSpPr>
            <a:spLocks noGrp="1"/>
          </p:cNvSpPr>
          <p:nvPr>
            <p:ph idx="1"/>
          </p:nvPr>
        </p:nvSpPr>
        <p:spPr/>
        <p:txBody>
          <a:bodyPr>
            <a:normAutofit fontScale="92500" lnSpcReduction="10000"/>
          </a:bodyPr>
          <a:lstStyle/>
          <a:p>
            <a:r>
              <a:rPr lang="en-US" dirty="0"/>
              <a:t>If all squares are visited print solution</a:t>
            </a:r>
          </a:p>
          <a:p>
            <a:r>
              <a:rPr lang="en-US" dirty="0"/>
              <a:t>Else </a:t>
            </a:r>
          </a:p>
          <a:p>
            <a:r>
              <a:rPr lang="en-US" dirty="0"/>
              <a:t>a) Add one of the next moves to solution vector and recursively check if this move leads to a solution. (A Knight can make maximum eight moves. We choose one of the 8 moves in this step). </a:t>
            </a:r>
          </a:p>
          <a:p>
            <a:r>
              <a:rPr lang="en-US" dirty="0"/>
              <a:t>b) If the move chosen in the above step doesn't lead to a solution then remove this move from the solution vector and try other alternative moves. </a:t>
            </a:r>
          </a:p>
          <a:p>
            <a:r>
              <a:rPr lang="en-US" dirty="0"/>
              <a:t>c) If none of the alternatives work then return false (Returning false will remove the previously added item in recursion and if false is returned by the initial call of recursion then "no solution exists" )</a:t>
            </a:r>
          </a:p>
        </p:txBody>
      </p:sp>
    </p:spTree>
    <p:extLst>
      <p:ext uri="{BB962C8B-B14F-4D97-AF65-F5344CB8AC3E}">
        <p14:creationId xmlns:p14="http://schemas.microsoft.com/office/powerpoint/2010/main" val="2726176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A1A2-8EC8-9D44-A6B1-0F1B3FF011B0}"/>
              </a:ext>
            </a:extLst>
          </p:cNvPr>
          <p:cNvSpPr>
            <a:spLocks noGrp="1"/>
          </p:cNvSpPr>
          <p:nvPr>
            <p:ph type="title"/>
          </p:nvPr>
        </p:nvSpPr>
        <p:spPr/>
        <p:txBody>
          <a:bodyPr/>
          <a:lstStyle/>
          <a:p>
            <a:r>
              <a:rPr lang="en-US" dirty="0"/>
              <a:t>Knights tour</a:t>
            </a:r>
          </a:p>
        </p:txBody>
      </p:sp>
      <p:sp>
        <p:nvSpPr>
          <p:cNvPr id="3" name="Content Placeholder 2">
            <a:extLst>
              <a:ext uri="{FF2B5EF4-FFF2-40B4-BE49-F238E27FC236}">
                <a16:creationId xmlns:a16="http://schemas.microsoft.com/office/drawing/2014/main" id="{15D01CC7-2826-9543-9E9E-80B5EC66634A}"/>
              </a:ext>
            </a:extLst>
          </p:cNvPr>
          <p:cNvSpPr>
            <a:spLocks noGrp="1"/>
          </p:cNvSpPr>
          <p:nvPr>
            <p:ph idx="1"/>
          </p:nvPr>
        </p:nvSpPr>
        <p:spPr/>
        <p:txBody>
          <a:bodyPr/>
          <a:lstStyle/>
          <a:p>
            <a:r>
              <a:rPr lang="en-US" dirty="0"/>
              <a:t>Constraints:</a:t>
            </a:r>
          </a:p>
          <a:p>
            <a:r>
              <a:rPr lang="en-US" dirty="0"/>
              <a:t>Back to starting point</a:t>
            </a:r>
          </a:p>
          <a:p>
            <a:r>
              <a:rPr lang="en-US" dirty="0"/>
              <a:t>Can only visit each square only once</a:t>
            </a:r>
          </a:p>
          <a:p>
            <a:r>
              <a:rPr lang="en-US" dirty="0"/>
              <a:t>Move like knight</a:t>
            </a:r>
          </a:p>
          <a:p>
            <a:endParaRPr lang="en-US" dirty="0"/>
          </a:p>
        </p:txBody>
      </p:sp>
    </p:spTree>
    <p:extLst>
      <p:ext uri="{BB962C8B-B14F-4D97-AF65-F5344CB8AC3E}">
        <p14:creationId xmlns:p14="http://schemas.microsoft.com/office/powerpoint/2010/main" val="240871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8756-9727-214F-91AD-D626F60C0AB4}"/>
              </a:ext>
            </a:extLst>
          </p:cNvPr>
          <p:cNvSpPr>
            <a:spLocks noGrp="1"/>
          </p:cNvSpPr>
          <p:nvPr>
            <p:ph type="title"/>
          </p:nvPr>
        </p:nvSpPr>
        <p:spPr>
          <a:xfrm>
            <a:off x="2231136" y="964692"/>
            <a:ext cx="7729728" cy="1188720"/>
          </a:xfrm>
        </p:spPr>
        <p:txBody>
          <a:bodyPr/>
          <a:lstStyle/>
          <a:p>
            <a:r>
              <a:rPr lang="en-US" dirty="0"/>
              <a:t>Knights tour</a:t>
            </a:r>
          </a:p>
        </p:txBody>
      </p:sp>
      <p:sp>
        <p:nvSpPr>
          <p:cNvPr id="3" name="Content Placeholder 2">
            <a:extLst>
              <a:ext uri="{FF2B5EF4-FFF2-40B4-BE49-F238E27FC236}">
                <a16:creationId xmlns:a16="http://schemas.microsoft.com/office/drawing/2014/main" id="{B21A1678-0A70-B64D-BBB6-4682BF4E8C91}"/>
              </a:ext>
            </a:extLst>
          </p:cNvPr>
          <p:cNvSpPr>
            <a:spLocks noGrp="1"/>
          </p:cNvSpPr>
          <p:nvPr>
            <p:ph idx="1"/>
          </p:nvPr>
        </p:nvSpPr>
        <p:spPr>
          <a:xfrm>
            <a:off x="2231136" y="2638044"/>
            <a:ext cx="7729728" cy="3101983"/>
          </a:xfrm>
        </p:spPr>
        <p:txBody>
          <a:bodyPr/>
          <a:lstStyle/>
          <a:p>
            <a:r>
              <a:rPr lang="en-US" dirty="0"/>
              <a:t>So you have to have a way of knowing whether a node was already visited ( part of node struct or make a pair or a tuple</a:t>
            </a:r>
          </a:p>
          <a:p>
            <a:pPr marL="0" lvl="1" indent="0">
              <a:buNone/>
            </a:pPr>
            <a:r>
              <a:rPr lang="en-US" dirty="0"/>
              <a:t>		Use tuple over pair since you can use decomposition C++ 20</a:t>
            </a:r>
          </a:p>
          <a:p>
            <a:pPr marL="0" lvl="1" indent="0">
              <a:buNone/>
            </a:pPr>
            <a:endParaRPr lang="en-US" dirty="0"/>
          </a:p>
          <a:p>
            <a:pPr marL="0" lvl="1" indent="0">
              <a:buNone/>
            </a:pPr>
            <a:endParaRPr lang="en-US" dirty="0"/>
          </a:p>
        </p:txBody>
      </p:sp>
    </p:spTree>
    <p:extLst>
      <p:ext uri="{BB962C8B-B14F-4D97-AF65-F5344CB8AC3E}">
        <p14:creationId xmlns:p14="http://schemas.microsoft.com/office/powerpoint/2010/main" val="259161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62DC-DCBB-C04B-A831-93F8A56AA4DC}"/>
              </a:ext>
            </a:extLst>
          </p:cNvPr>
          <p:cNvSpPr>
            <a:spLocks noGrp="1"/>
          </p:cNvSpPr>
          <p:nvPr>
            <p:ph type="title"/>
          </p:nvPr>
        </p:nvSpPr>
        <p:spPr>
          <a:xfrm>
            <a:off x="2231136" y="113792"/>
            <a:ext cx="7729728" cy="1188720"/>
          </a:xfrm>
        </p:spPr>
        <p:txBody>
          <a:bodyPr/>
          <a:lstStyle/>
          <a:p>
            <a:r>
              <a:rPr lang="en-US" dirty="0"/>
              <a:t>Structured Bindings</a:t>
            </a:r>
          </a:p>
        </p:txBody>
      </p:sp>
      <p:pic>
        <p:nvPicPr>
          <p:cNvPr id="5" name="Content Placeholder 4">
            <a:extLst>
              <a:ext uri="{FF2B5EF4-FFF2-40B4-BE49-F238E27FC236}">
                <a16:creationId xmlns:a16="http://schemas.microsoft.com/office/drawing/2014/main" id="{E177793E-4C41-E740-A5F3-604E9867BD03}"/>
              </a:ext>
            </a:extLst>
          </p:cNvPr>
          <p:cNvPicPr>
            <a:picLocks noGrp="1" noChangeAspect="1"/>
          </p:cNvPicPr>
          <p:nvPr>
            <p:ph idx="1"/>
          </p:nvPr>
        </p:nvPicPr>
        <p:blipFill>
          <a:blip r:embed="rId2"/>
          <a:stretch>
            <a:fillRect/>
          </a:stretch>
        </p:blipFill>
        <p:spPr>
          <a:xfrm>
            <a:off x="805379" y="1635125"/>
            <a:ext cx="10548421" cy="5080068"/>
          </a:xfr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B96AE785-F2CA-B44C-86E3-7F617FD98BBB}"/>
                  </a:ext>
                </a:extLst>
              </p14:cNvPr>
              <p14:cNvContentPartPr/>
              <p14:nvPr/>
            </p14:nvContentPartPr>
            <p14:xfrm>
              <a:off x="3082580" y="3209860"/>
              <a:ext cx="938520" cy="117360"/>
            </p14:xfrm>
          </p:contentPart>
        </mc:Choice>
        <mc:Fallback>
          <p:pic>
            <p:nvPicPr>
              <p:cNvPr id="8" name="Ink 7">
                <a:extLst>
                  <a:ext uri="{FF2B5EF4-FFF2-40B4-BE49-F238E27FC236}">
                    <a16:creationId xmlns:a16="http://schemas.microsoft.com/office/drawing/2014/main" id="{B96AE785-F2CA-B44C-86E3-7F617FD98BBB}"/>
                  </a:ext>
                </a:extLst>
              </p:cNvPr>
              <p:cNvPicPr/>
              <p:nvPr/>
            </p:nvPicPr>
            <p:blipFill>
              <a:blip r:embed="rId4"/>
              <a:stretch>
                <a:fillRect/>
              </a:stretch>
            </p:blipFill>
            <p:spPr>
              <a:xfrm>
                <a:off x="3028940" y="3102220"/>
                <a:ext cx="10461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CAE7ED3F-627E-7944-809E-350EFD8F8B0C}"/>
                  </a:ext>
                </a:extLst>
              </p14:cNvPr>
              <p14:cNvContentPartPr/>
              <p14:nvPr/>
            </p14:nvContentPartPr>
            <p14:xfrm>
              <a:off x="1646900" y="4438180"/>
              <a:ext cx="2129400" cy="56520"/>
            </p14:xfrm>
          </p:contentPart>
        </mc:Choice>
        <mc:Fallback>
          <p:pic>
            <p:nvPicPr>
              <p:cNvPr id="9" name="Ink 8">
                <a:extLst>
                  <a:ext uri="{FF2B5EF4-FFF2-40B4-BE49-F238E27FC236}">
                    <a16:creationId xmlns:a16="http://schemas.microsoft.com/office/drawing/2014/main" id="{CAE7ED3F-627E-7944-809E-350EFD8F8B0C}"/>
                  </a:ext>
                </a:extLst>
              </p:cNvPr>
              <p:cNvPicPr/>
              <p:nvPr/>
            </p:nvPicPr>
            <p:blipFill>
              <a:blip r:embed="rId6"/>
              <a:stretch>
                <a:fillRect/>
              </a:stretch>
            </p:blipFill>
            <p:spPr>
              <a:xfrm>
                <a:off x="1592900" y="4330180"/>
                <a:ext cx="2237040" cy="272160"/>
              </a:xfrm>
              <a:prstGeom prst="rect">
                <a:avLst/>
              </a:prstGeom>
            </p:spPr>
          </p:pic>
        </mc:Fallback>
      </mc:AlternateContent>
    </p:spTree>
    <p:extLst>
      <p:ext uri="{BB962C8B-B14F-4D97-AF65-F5344CB8AC3E}">
        <p14:creationId xmlns:p14="http://schemas.microsoft.com/office/powerpoint/2010/main" val="377649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13B3-9285-C14E-8243-C2FAFA59DF92}"/>
              </a:ext>
            </a:extLst>
          </p:cNvPr>
          <p:cNvSpPr>
            <a:spLocks noGrp="1"/>
          </p:cNvSpPr>
          <p:nvPr>
            <p:ph type="title"/>
          </p:nvPr>
        </p:nvSpPr>
        <p:spPr/>
        <p:txBody>
          <a:bodyPr/>
          <a:lstStyle/>
          <a:p>
            <a:r>
              <a:rPr lang="en-US" dirty="0"/>
              <a:t>Trees and Graphs</a:t>
            </a:r>
          </a:p>
        </p:txBody>
      </p:sp>
      <p:sp>
        <p:nvSpPr>
          <p:cNvPr id="3" name="Content Placeholder 2">
            <a:extLst>
              <a:ext uri="{FF2B5EF4-FFF2-40B4-BE49-F238E27FC236}">
                <a16:creationId xmlns:a16="http://schemas.microsoft.com/office/drawing/2014/main" id="{936A8E24-4B26-EB49-8D24-97F32DB3DCA3}"/>
              </a:ext>
            </a:extLst>
          </p:cNvPr>
          <p:cNvSpPr>
            <a:spLocks noGrp="1"/>
          </p:cNvSpPr>
          <p:nvPr>
            <p:ph idx="1"/>
          </p:nvPr>
        </p:nvSpPr>
        <p:spPr/>
        <p:txBody>
          <a:bodyPr>
            <a:normAutofit/>
          </a:bodyPr>
          <a:lstStyle/>
          <a:p>
            <a:r>
              <a:rPr lang="en-US" dirty="0"/>
              <a:t>Graph theory is one of the most important topics in discrete math and programming. According to me, the most crucial step in solving graph theory problems is visualizing them properly.</a:t>
            </a:r>
          </a:p>
          <a:p>
            <a:r>
              <a:rPr lang="en-US" sz="2400" b="1" dirty="0"/>
              <a:t>Read the question very carefully for determining what type of graph it is:</a:t>
            </a:r>
            <a:endParaRPr lang="en-US" sz="2400" dirty="0"/>
          </a:p>
          <a:p>
            <a:endParaRPr lang="en-US" dirty="0"/>
          </a:p>
        </p:txBody>
      </p:sp>
    </p:spTree>
    <p:extLst>
      <p:ext uri="{BB962C8B-B14F-4D97-AF65-F5344CB8AC3E}">
        <p14:creationId xmlns:p14="http://schemas.microsoft.com/office/powerpoint/2010/main" val="232594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13B3-9285-C14E-8243-C2FAFA59DF92}"/>
              </a:ext>
            </a:extLst>
          </p:cNvPr>
          <p:cNvSpPr>
            <a:spLocks noGrp="1"/>
          </p:cNvSpPr>
          <p:nvPr>
            <p:ph type="title"/>
          </p:nvPr>
        </p:nvSpPr>
        <p:spPr>
          <a:xfrm>
            <a:off x="2231136" y="386194"/>
            <a:ext cx="7729728" cy="731779"/>
          </a:xfrm>
        </p:spPr>
        <p:txBody>
          <a:bodyPr>
            <a:normAutofit fontScale="90000"/>
          </a:bodyPr>
          <a:lstStyle/>
          <a:p>
            <a:r>
              <a:rPr lang="en-US" dirty="0"/>
              <a:t>Trees and Graphs</a:t>
            </a:r>
          </a:p>
        </p:txBody>
      </p:sp>
      <p:sp>
        <p:nvSpPr>
          <p:cNvPr id="3" name="Content Placeholder 2">
            <a:extLst>
              <a:ext uri="{FF2B5EF4-FFF2-40B4-BE49-F238E27FC236}">
                <a16:creationId xmlns:a16="http://schemas.microsoft.com/office/drawing/2014/main" id="{936A8E24-4B26-EB49-8D24-97F32DB3DCA3}"/>
              </a:ext>
            </a:extLst>
          </p:cNvPr>
          <p:cNvSpPr>
            <a:spLocks noGrp="1"/>
          </p:cNvSpPr>
          <p:nvPr>
            <p:ph idx="1"/>
          </p:nvPr>
        </p:nvSpPr>
        <p:spPr>
          <a:xfrm>
            <a:off x="906188" y="1574355"/>
            <a:ext cx="10253223" cy="4602510"/>
          </a:xfrm>
        </p:spPr>
        <p:txBody>
          <a:bodyPr>
            <a:normAutofit/>
          </a:bodyPr>
          <a:lstStyle/>
          <a:p>
            <a:r>
              <a:rPr lang="en-US" dirty="0"/>
              <a:t>This is the first and probably one of the most important steps. The question will tell you whether the graph is a tree, or it is a graph with only one cycle, or multiple disjoint cycles, or just a random graph.</a:t>
            </a:r>
          </a:p>
          <a:p>
            <a:r>
              <a:rPr lang="en-US" dirty="0"/>
              <a:t> A tree has so many nice properties that you can exploit. </a:t>
            </a:r>
          </a:p>
          <a:p>
            <a:r>
              <a:rPr lang="en-US" dirty="0"/>
              <a:t>There are subtle ways of saying that the given graph is a tree. For example: "The graph has N nodes. It is not disjoint and has N-1 edges", "The graph doesn't contain any cycles", "In the given directed graph, each node has one and only one parent", etc. </a:t>
            </a:r>
          </a:p>
          <a:p>
            <a:r>
              <a:rPr lang="en-US" dirty="0"/>
              <a:t>Similarly, if there is only one cycle, then you can imagine the graph as having a ring with many trees hanging from the nodes of the ring.</a:t>
            </a:r>
          </a:p>
          <a:p>
            <a:r>
              <a:rPr lang="en-US" b="1" dirty="0"/>
              <a:t>Once the graph has been identified, identify what the question wants from you:</a:t>
            </a:r>
            <a:endParaRPr lang="en-US" dirty="0"/>
          </a:p>
        </p:txBody>
      </p:sp>
    </p:spTree>
    <p:extLst>
      <p:ext uri="{BB962C8B-B14F-4D97-AF65-F5344CB8AC3E}">
        <p14:creationId xmlns:p14="http://schemas.microsoft.com/office/powerpoint/2010/main" val="84609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13B3-9285-C14E-8243-C2FAFA59DF92}"/>
              </a:ext>
            </a:extLst>
          </p:cNvPr>
          <p:cNvSpPr>
            <a:spLocks noGrp="1"/>
          </p:cNvSpPr>
          <p:nvPr>
            <p:ph type="title"/>
          </p:nvPr>
        </p:nvSpPr>
        <p:spPr/>
        <p:txBody>
          <a:bodyPr/>
          <a:lstStyle/>
          <a:p>
            <a:r>
              <a:rPr lang="en-US" dirty="0"/>
              <a:t>Trees and Graphs</a:t>
            </a:r>
          </a:p>
        </p:txBody>
      </p:sp>
      <p:sp>
        <p:nvSpPr>
          <p:cNvPr id="3" name="Content Placeholder 2">
            <a:extLst>
              <a:ext uri="{FF2B5EF4-FFF2-40B4-BE49-F238E27FC236}">
                <a16:creationId xmlns:a16="http://schemas.microsoft.com/office/drawing/2014/main" id="{936A8E24-4B26-EB49-8D24-97F32DB3DCA3}"/>
              </a:ext>
            </a:extLst>
          </p:cNvPr>
          <p:cNvSpPr>
            <a:spLocks noGrp="1"/>
          </p:cNvSpPr>
          <p:nvPr>
            <p:ph idx="1"/>
          </p:nvPr>
        </p:nvSpPr>
        <p:spPr/>
        <p:txBody>
          <a:bodyPr>
            <a:normAutofit fontScale="92500" lnSpcReduction="10000"/>
          </a:bodyPr>
          <a:lstStyle/>
          <a:p>
            <a:r>
              <a:rPr lang="en-US" dirty="0"/>
              <a:t>In this step, you try to figure out what is it that the question wants you to do. Does it have something to do with shortest paths? If yes, then are all the weights positive? If not, then clearly it can't be direct Dijkstra. What else can we do? Bellman Ford? Floyd-</a:t>
            </a:r>
            <a:r>
              <a:rPr lang="en-US" dirty="0" err="1"/>
              <a:t>Warshall</a:t>
            </a:r>
            <a:r>
              <a:rPr lang="en-US" dirty="0"/>
              <a:t>? </a:t>
            </a:r>
          </a:p>
          <a:p>
            <a:r>
              <a:rPr lang="en-US" dirty="0"/>
              <a:t>You should be able to eliminate approaches fast.</a:t>
            </a:r>
          </a:p>
          <a:p>
            <a:r>
              <a:rPr lang="en-US" dirty="0"/>
              <a:t>Graph problems can also include simple traversal, flows, disjoint unions, etc. The best way to figure out what is applicable is method of elimination. The size of input data tells a lot about the algorithm to be used. This is because graph algorithms span the whole range of complexities, from linear to exponential. So, if you know you need a linear or a quasi-linear algorithm for the given size of input, you can simply eliminate many of the algorithms.</a:t>
            </a:r>
          </a:p>
          <a:p>
            <a:endParaRPr lang="en-US" dirty="0"/>
          </a:p>
          <a:p>
            <a:endParaRPr lang="en-US" dirty="0"/>
          </a:p>
        </p:txBody>
      </p:sp>
    </p:spTree>
    <p:extLst>
      <p:ext uri="{BB962C8B-B14F-4D97-AF65-F5344CB8AC3E}">
        <p14:creationId xmlns:p14="http://schemas.microsoft.com/office/powerpoint/2010/main" val="85661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13B3-9285-C14E-8243-C2FAFA59DF92}"/>
              </a:ext>
            </a:extLst>
          </p:cNvPr>
          <p:cNvSpPr>
            <a:spLocks noGrp="1"/>
          </p:cNvSpPr>
          <p:nvPr>
            <p:ph type="title"/>
          </p:nvPr>
        </p:nvSpPr>
        <p:spPr/>
        <p:txBody>
          <a:bodyPr/>
          <a:lstStyle/>
          <a:p>
            <a:r>
              <a:rPr lang="en-US" dirty="0"/>
              <a:t>Trees and Graphs</a:t>
            </a:r>
          </a:p>
        </p:txBody>
      </p:sp>
      <p:sp>
        <p:nvSpPr>
          <p:cNvPr id="3" name="Content Placeholder 2">
            <a:extLst>
              <a:ext uri="{FF2B5EF4-FFF2-40B4-BE49-F238E27FC236}">
                <a16:creationId xmlns:a16="http://schemas.microsoft.com/office/drawing/2014/main" id="{936A8E24-4B26-EB49-8D24-97F32DB3DCA3}"/>
              </a:ext>
            </a:extLst>
          </p:cNvPr>
          <p:cNvSpPr>
            <a:spLocks noGrp="1"/>
          </p:cNvSpPr>
          <p:nvPr>
            <p:ph idx="1"/>
          </p:nvPr>
        </p:nvSpPr>
        <p:spPr>
          <a:xfrm>
            <a:off x="2231136" y="2638044"/>
            <a:ext cx="7920570" cy="3706772"/>
          </a:xfrm>
        </p:spPr>
        <p:txBody>
          <a:bodyPr>
            <a:normAutofit/>
          </a:bodyPr>
          <a:lstStyle/>
          <a:p>
            <a:endParaRPr lang="en-US" dirty="0"/>
          </a:p>
          <a:p>
            <a:r>
              <a:rPr lang="en-US" dirty="0"/>
              <a:t>If you have identified that the graph is not a tree, a lot of algorithms can further be eliminated like </a:t>
            </a:r>
          </a:p>
          <a:p>
            <a:r>
              <a:rPr lang="en-US" dirty="0"/>
              <a:t>heavy-light decomposition</a:t>
            </a:r>
          </a:p>
          <a:p>
            <a:pPr lvl="3"/>
            <a:r>
              <a:rPr lang="en-US" dirty="0"/>
              <a:t>         https://</a:t>
            </a:r>
            <a:r>
              <a:rPr lang="en-US" dirty="0" err="1"/>
              <a:t>cp-algorithms.com</a:t>
            </a:r>
            <a:r>
              <a:rPr lang="en-US" dirty="0"/>
              <a:t>/graph/</a:t>
            </a:r>
            <a:r>
              <a:rPr lang="en-US" dirty="0" err="1"/>
              <a:t>hld.html</a:t>
            </a:r>
            <a:r>
              <a:rPr lang="en-US" dirty="0"/>
              <a:t> </a:t>
            </a:r>
          </a:p>
          <a:p>
            <a:r>
              <a:rPr lang="en-US" dirty="0"/>
              <a:t>dynamic programming on trees</a:t>
            </a:r>
          </a:p>
          <a:p>
            <a:endParaRPr lang="en-US" dirty="0"/>
          </a:p>
        </p:txBody>
      </p:sp>
    </p:spTree>
    <p:extLst>
      <p:ext uri="{BB962C8B-B14F-4D97-AF65-F5344CB8AC3E}">
        <p14:creationId xmlns:p14="http://schemas.microsoft.com/office/powerpoint/2010/main" val="33037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4806-024B-1B4D-9214-0813A3045FF0}"/>
              </a:ext>
            </a:extLst>
          </p:cNvPr>
          <p:cNvSpPr>
            <a:spLocks noGrp="1"/>
          </p:cNvSpPr>
          <p:nvPr>
            <p:ph type="title"/>
          </p:nvPr>
        </p:nvSpPr>
        <p:spPr/>
        <p:txBody>
          <a:bodyPr/>
          <a:lstStyle/>
          <a:p>
            <a:r>
              <a:rPr lang="en-US" dirty="0"/>
              <a:t>Todays Problem</a:t>
            </a:r>
          </a:p>
        </p:txBody>
      </p:sp>
      <p:sp>
        <p:nvSpPr>
          <p:cNvPr id="3" name="Content Placeholder 2">
            <a:extLst>
              <a:ext uri="{FF2B5EF4-FFF2-40B4-BE49-F238E27FC236}">
                <a16:creationId xmlns:a16="http://schemas.microsoft.com/office/drawing/2014/main" id="{5FEDD0F1-AEAF-0E43-AAD7-DB440279A8AD}"/>
              </a:ext>
            </a:extLst>
          </p:cNvPr>
          <p:cNvSpPr>
            <a:spLocks noGrp="1"/>
          </p:cNvSpPr>
          <p:nvPr>
            <p:ph idx="1"/>
          </p:nvPr>
        </p:nvSpPr>
        <p:spPr/>
        <p:txBody>
          <a:bodyPr/>
          <a:lstStyle/>
          <a:p>
            <a:r>
              <a:rPr lang="en-US" dirty="0">
                <a:hlinkClick r:id="rId2"/>
              </a:rPr>
              <a:t>10255 - The knight's Tour</a:t>
            </a:r>
          </a:p>
        </p:txBody>
      </p:sp>
    </p:spTree>
    <p:extLst>
      <p:ext uri="{BB962C8B-B14F-4D97-AF65-F5344CB8AC3E}">
        <p14:creationId xmlns:p14="http://schemas.microsoft.com/office/powerpoint/2010/main" val="40440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6351-D8A1-2244-A7E4-E10D5E66AA1A}"/>
              </a:ext>
            </a:extLst>
          </p:cNvPr>
          <p:cNvSpPr>
            <a:spLocks noGrp="1"/>
          </p:cNvSpPr>
          <p:nvPr>
            <p:ph type="title"/>
          </p:nvPr>
        </p:nvSpPr>
        <p:spPr>
          <a:xfrm>
            <a:off x="2231136" y="330210"/>
            <a:ext cx="7729728" cy="787763"/>
          </a:xfrm>
        </p:spPr>
        <p:txBody>
          <a:bodyPr/>
          <a:lstStyle/>
          <a:p>
            <a:r>
              <a:rPr lang="en-US" dirty="0"/>
              <a:t>Knights Tour</a:t>
            </a:r>
          </a:p>
        </p:txBody>
      </p:sp>
      <p:pic>
        <p:nvPicPr>
          <p:cNvPr id="5" name="Content Placeholder 4">
            <a:extLst>
              <a:ext uri="{FF2B5EF4-FFF2-40B4-BE49-F238E27FC236}">
                <a16:creationId xmlns:a16="http://schemas.microsoft.com/office/drawing/2014/main" id="{8E7AD295-F166-EF4E-8646-1CEE3FB4C3F2}"/>
              </a:ext>
            </a:extLst>
          </p:cNvPr>
          <p:cNvPicPr>
            <a:picLocks noGrp="1" noChangeAspect="1"/>
          </p:cNvPicPr>
          <p:nvPr>
            <p:ph idx="1"/>
          </p:nvPr>
        </p:nvPicPr>
        <p:blipFill>
          <a:blip r:embed="rId2"/>
          <a:stretch>
            <a:fillRect/>
          </a:stretch>
        </p:blipFill>
        <p:spPr>
          <a:xfrm>
            <a:off x="1929034" y="1190343"/>
            <a:ext cx="8031830" cy="5337447"/>
          </a:xfrm>
        </p:spPr>
      </p:pic>
    </p:spTree>
    <p:extLst>
      <p:ext uri="{BB962C8B-B14F-4D97-AF65-F5344CB8AC3E}">
        <p14:creationId xmlns:p14="http://schemas.microsoft.com/office/powerpoint/2010/main" val="331610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3984-B938-6343-8A86-3FC2A741FDB8}"/>
              </a:ext>
            </a:extLst>
          </p:cNvPr>
          <p:cNvSpPr>
            <a:spLocks noGrp="1"/>
          </p:cNvSpPr>
          <p:nvPr>
            <p:ph type="title"/>
          </p:nvPr>
        </p:nvSpPr>
        <p:spPr/>
        <p:txBody>
          <a:bodyPr/>
          <a:lstStyle/>
          <a:p>
            <a:r>
              <a:rPr lang="en-US" dirty="0"/>
              <a:t>Knights </a:t>
            </a:r>
            <a:r>
              <a:rPr lang="en-US" dirty="0" err="1"/>
              <a:t>TOur</a:t>
            </a:r>
            <a:endParaRPr lang="en-US" dirty="0"/>
          </a:p>
        </p:txBody>
      </p:sp>
      <p:pic>
        <p:nvPicPr>
          <p:cNvPr id="5" name="Content Placeholder 4">
            <a:extLst>
              <a:ext uri="{FF2B5EF4-FFF2-40B4-BE49-F238E27FC236}">
                <a16:creationId xmlns:a16="http://schemas.microsoft.com/office/drawing/2014/main" id="{2D13BC51-0754-884A-A473-6564B0356D94}"/>
              </a:ext>
            </a:extLst>
          </p:cNvPr>
          <p:cNvPicPr>
            <a:picLocks noGrp="1" noChangeAspect="1"/>
          </p:cNvPicPr>
          <p:nvPr>
            <p:ph idx="1"/>
          </p:nvPr>
        </p:nvPicPr>
        <p:blipFill>
          <a:blip r:embed="rId2"/>
          <a:stretch>
            <a:fillRect/>
          </a:stretch>
        </p:blipFill>
        <p:spPr>
          <a:xfrm>
            <a:off x="2230438" y="2875002"/>
            <a:ext cx="7731125" cy="2628821"/>
          </a:xfrm>
        </p:spPr>
      </p:pic>
    </p:spTree>
    <p:extLst>
      <p:ext uri="{BB962C8B-B14F-4D97-AF65-F5344CB8AC3E}">
        <p14:creationId xmlns:p14="http://schemas.microsoft.com/office/powerpoint/2010/main" val="319324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4D12-BC95-6B4F-AA11-7C7A864BF4B9}"/>
              </a:ext>
            </a:extLst>
          </p:cNvPr>
          <p:cNvSpPr>
            <a:spLocks noGrp="1"/>
          </p:cNvSpPr>
          <p:nvPr>
            <p:ph type="title"/>
          </p:nvPr>
        </p:nvSpPr>
        <p:spPr/>
        <p:txBody>
          <a:bodyPr/>
          <a:lstStyle/>
          <a:p>
            <a:r>
              <a:rPr lang="en-US" dirty="0"/>
              <a:t>Knights </a:t>
            </a:r>
            <a:r>
              <a:rPr lang="en-US" dirty="0" err="1"/>
              <a:t>TOur</a:t>
            </a:r>
            <a:endParaRPr lang="en-US" dirty="0"/>
          </a:p>
        </p:txBody>
      </p:sp>
      <p:sp>
        <p:nvSpPr>
          <p:cNvPr id="3" name="Content Placeholder 2">
            <a:extLst>
              <a:ext uri="{FF2B5EF4-FFF2-40B4-BE49-F238E27FC236}">
                <a16:creationId xmlns:a16="http://schemas.microsoft.com/office/drawing/2014/main" id="{024B7AF1-7CA0-7C4A-8D5F-EF38D999419F}"/>
              </a:ext>
            </a:extLst>
          </p:cNvPr>
          <p:cNvSpPr>
            <a:spLocks noGrp="1"/>
          </p:cNvSpPr>
          <p:nvPr>
            <p:ph idx="1"/>
          </p:nvPr>
        </p:nvSpPr>
        <p:spPr/>
        <p:txBody>
          <a:bodyPr/>
          <a:lstStyle/>
          <a:p>
            <a:r>
              <a:rPr lang="en-US" dirty="0"/>
              <a:t>Two variants</a:t>
            </a:r>
          </a:p>
          <a:p>
            <a:r>
              <a:rPr lang="en-US" dirty="0"/>
              <a:t>Knight finishes on starting square</a:t>
            </a:r>
          </a:p>
          <a:p>
            <a:r>
              <a:rPr lang="en-US" dirty="0"/>
              <a:t>Knight finishes on any square</a:t>
            </a:r>
          </a:p>
          <a:p>
            <a:r>
              <a:rPr lang="en-US" dirty="0"/>
              <a:t>One is a PATH</a:t>
            </a:r>
          </a:p>
          <a:p>
            <a:r>
              <a:rPr lang="en-US" dirty="0"/>
              <a:t>One is a CYCLE</a:t>
            </a:r>
          </a:p>
          <a:p>
            <a:r>
              <a:rPr lang="en-US" dirty="0"/>
              <a:t>Which is which?</a:t>
            </a:r>
          </a:p>
        </p:txBody>
      </p:sp>
    </p:spTree>
    <p:extLst>
      <p:ext uri="{BB962C8B-B14F-4D97-AF65-F5344CB8AC3E}">
        <p14:creationId xmlns:p14="http://schemas.microsoft.com/office/powerpoint/2010/main" val="233323131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9033</TotalTime>
  <Words>795</Words>
  <Application>Microsoft Macintosh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Chalkboard</vt:lpstr>
      <vt:lpstr>Parcel</vt:lpstr>
      <vt:lpstr>Custom Design</vt:lpstr>
      <vt:lpstr>Intro to Comp Coding Mar 23 2024 Greg Lakomski</vt:lpstr>
      <vt:lpstr>Trees and Graphs</vt:lpstr>
      <vt:lpstr>Trees and Graphs</vt:lpstr>
      <vt:lpstr>Trees and Graphs</vt:lpstr>
      <vt:lpstr>Trees and Graphs</vt:lpstr>
      <vt:lpstr>Todays Problem</vt:lpstr>
      <vt:lpstr>Knights Tour</vt:lpstr>
      <vt:lpstr>Knights TOur</vt:lpstr>
      <vt:lpstr>Knights TOur</vt:lpstr>
      <vt:lpstr>Knights Tour</vt:lpstr>
      <vt:lpstr>Knights Tour</vt:lpstr>
      <vt:lpstr>Board size 4 by X</vt:lpstr>
      <vt:lpstr>OK What about our problem</vt:lpstr>
      <vt:lpstr>Backtracking</vt:lpstr>
      <vt:lpstr>Knights tour</vt:lpstr>
      <vt:lpstr>Knights tour</vt:lpstr>
      <vt:lpstr>Structured Bindings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Lakomski</dc:creator>
  <cp:lastModifiedBy>Microsoft Office User</cp:lastModifiedBy>
  <cp:revision>136</cp:revision>
  <dcterms:created xsi:type="dcterms:W3CDTF">2023-02-04T03:19:47Z</dcterms:created>
  <dcterms:modified xsi:type="dcterms:W3CDTF">2024-03-23T19:48:35Z</dcterms:modified>
</cp:coreProperties>
</file>