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339" r:id="rId4"/>
    <p:sldId id="260" r:id="rId5"/>
    <p:sldId id="326" r:id="rId6"/>
    <p:sldId id="333" r:id="rId7"/>
    <p:sldId id="327" r:id="rId8"/>
    <p:sldId id="330" r:id="rId9"/>
    <p:sldId id="331" r:id="rId10"/>
    <p:sldId id="334" r:id="rId11"/>
    <p:sldId id="335" r:id="rId12"/>
    <p:sldId id="336" r:id="rId13"/>
    <p:sldId id="338" r:id="rId14"/>
    <p:sldId id="33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Lakomski" initials="GL" lastIdx="2" clrIdx="0">
    <p:extLst>
      <p:ext uri="{19B8F6BF-5375-455C-9EA6-DF929625EA0E}">
        <p15:presenceInfo xmlns:p15="http://schemas.microsoft.com/office/powerpoint/2012/main" userId="a209e11e54231c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2"/>
    <p:restoredTop sz="96966"/>
  </p:normalViewPr>
  <p:slideViewPr>
    <p:cSldViewPr snapToGrid="0" snapToObjects="1">
      <p:cViewPr>
        <p:scale>
          <a:sx n="202" d="100"/>
          <a:sy n="202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83F4E-4FFD-CB46-9825-F7FEBDECD119}" type="datetimeFigureOut">
              <a:t>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B946-2E7B-6341-A139-263BB9C53C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2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3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2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661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7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60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2700" indent="-12700" defTabSz="18288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lvl1pPr>
            <a:lvl2pPr marL="12700" indent="-12700">
              <a:tabLst>
                <a:tab pos="222250" algn="l"/>
              </a:tabLst>
              <a:defRPr/>
            </a:lvl2pPr>
            <a:lvl3pPr marL="12700" indent="-12700" defTabSz="18288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lvl3pPr>
            <a:lvl4pPr marL="12700" indent="-12700" defTabSz="18288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lvl4pPr>
            <a:lvl5pPr marL="12700" indent="-12700" defTabSz="18288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lvl5pPr>
            <a:lvl6pPr marL="9525" indent="0">
              <a:tabLst>
                <a:tab pos="450850" algn="l"/>
              </a:tabLst>
              <a:defRPr/>
            </a:lvl6pPr>
            <a:lvl7pPr marL="9525" indent="-9525">
              <a:tabLst>
                <a:tab pos="450850" algn="l"/>
              </a:tabLst>
              <a:defRPr/>
            </a:lvl7pPr>
            <a:lvl8pPr marL="9525" indent="0" defTabSz="18288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7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7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0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2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8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C09D798-A16A-334D-85C0-ABE2B4D41A8B}" type="datetimeFigureOut">
              <a:rPr lang="en-US" smtClean="0"/>
              <a:t>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924DE80-44F1-8F47-8C51-FDE2081DF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ximum-subarra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ximum-subarra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7B7-9F27-2B41-AA68-94D7EFF4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0165"/>
            <a:ext cx="5508523" cy="2042499"/>
          </a:xfrm>
        </p:spPr>
        <p:txBody>
          <a:bodyPr>
            <a:normAutofit fontScale="90000"/>
          </a:bodyPr>
          <a:lstStyle/>
          <a:p>
            <a:r>
              <a:rPr lang="en-US" dirty="0"/>
              <a:t>CS 4379V </a:t>
            </a:r>
            <a:br>
              <a:rPr lang="en-US" dirty="0"/>
            </a:br>
            <a:r>
              <a:rPr lang="en-US" dirty="0"/>
              <a:t>Lecture 7</a:t>
            </a:r>
            <a:br>
              <a:rPr lang="en-US" dirty="0"/>
            </a:br>
            <a:r>
              <a:rPr lang="en-US" dirty="0"/>
              <a:t>Spring 2023</a:t>
            </a:r>
            <a:br>
              <a:rPr lang="en-US" dirty="0"/>
            </a:br>
            <a:r>
              <a:rPr lang="en-US" sz="2200" dirty="0"/>
              <a:t>Greg </a:t>
            </a:r>
            <a:r>
              <a:rPr lang="en-US" sz="2200" dirty="0" err="1"/>
              <a:t>Lakomski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7915-7BA9-B541-AC3D-5498F85D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62" y="4450866"/>
            <a:ext cx="6801612" cy="599306"/>
          </a:xfrm>
        </p:spPr>
        <p:txBody>
          <a:bodyPr/>
          <a:lstStyle/>
          <a:p>
            <a:r>
              <a:rPr lang="en-US" dirty="0"/>
              <a:t>Comp Coding 2  Feb 10 2024</a:t>
            </a:r>
          </a:p>
        </p:txBody>
      </p:sp>
    </p:spTree>
    <p:extLst>
      <p:ext uri="{BB962C8B-B14F-4D97-AF65-F5344CB8AC3E}">
        <p14:creationId xmlns:p14="http://schemas.microsoft.com/office/powerpoint/2010/main" val="75840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016A8D-268E-3A4A-A05E-B2C1EE97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19" y="0"/>
            <a:ext cx="46354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7C483C-ACC4-5246-BBE9-F50FAF093ADF}"/>
              </a:ext>
            </a:extLst>
          </p:cNvPr>
          <p:cNvSpPr txBox="1"/>
          <p:nvPr/>
        </p:nvSpPr>
        <p:spPr>
          <a:xfrm>
            <a:off x="6212541" y="349624"/>
            <a:ext cx="59794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 steps</a:t>
            </a:r>
          </a:p>
          <a:p>
            <a:r>
              <a:rPr lang="en-US" sz="1400"/>
              <a:t>1 step or 2 steps at a time</a:t>
            </a:r>
          </a:p>
          <a:p>
            <a:r>
              <a:rPr lang="en-US" sz="1400"/>
              <a:t>number of distinct ways</a:t>
            </a:r>
          </a:p>
          <a:p>
            <a:endParaRPr lang="en-US" sz="1400"/>
          </a:p>
          <a:p>
            <a:r>
              <a:rPr lang="en-US" sz="1400"/>
              <a:t>n even, n odd</a:t>
            </a:r>
          </a:p>
          <a:p>
            <a:r>
              <a:rPr lang="en-US" sz="1400"/>
              <a:t>n = 1</a:t>
            </a:r>
          </a:p>
          <a:p>
            <a:r>
              <a:rPr lang="en-US" sz="1400"/>
              <a:t>n = 0</a:t>
            </a:r>
          </a:p>
          <a:p>
            <a:endParaRPr lang="en-US" sz="1400"/>
          </a:p>
          <a:p>
            <a:r>
              <a:rPr lang="en-US" sz="1400"/>
              <a:t>n=3</a:t>
            </a:r>
          </a:p>
          <a:p>
            <a:r>
              <a:rPr lang="en-US" sz="1400"/>
              <a:t>1+1+1</a:t>
            </a:r>
          </a:p>
          <a:p>
            <a:r>
              <a:rPr lang="en-US" sz="1400"/>
              <a:t>2+1</a:t>
            </a:r>
          </a:p>
          <a:p>
            <a:r>
              <a:rPr lang="en-US" sz="1400"/>
              <a:t>1+2</a:t>
            </a:r>
          </a:p>
          <a:p>
            <a:endParaRPr lang="en-US" sz="1400"/>
          </a:p>
          <a:p>
            <a:r>
              <a:rPr lang="en-US" sz="1400"/>
              <a:t>3 ways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n = 4</a:t>
            </a:r>
          </a:p>
          <a:p>
            <a:endParaRPr lang="en-US" sz="1400"/>
          </a:p>
          <a:p>
            <a:r>
              <a:rPr lang="en-US" sz="1400"/>
              <a:t>1+1+1+1</a:t>
            </a:r>
          </a:p>
          <a:p>
            <a:r>
              <a:rPr lang="en-US" sz="1400"/>
              <a:t>1+1+2</a:t>
            </a:r>
          </a:p>
          <a:p>
            <a:r>
              <a:rPr lang="en-US" sz="1400"/>
              <a:t>2+1+1</a:t>
            </a:r>
          </a:p>
          <a:p>
            <a:r>
              <a:rPr lang="en-US" sz="1400"/>
              <a:t>2+2</a:t>
            </a:r>
          </a:p>
          <a:p>
            <a:r>
              <a:rPr lang="en-US" sz="1400"/>
              <a:t>1+2+1</a:t>
            </a:r>
          </a:p>
          <a:p>
            <a:endParaRPr lang="en-US" sz="1400"/>
          </a:p>
          <a:p>
            <a:r>
              <a:rPr lang="en-US" sz="1400"/>
              <a:t>4 ways</a:t>
            </a:r>
          </a:p>
          <a:p>
            <a:endParaRPr lang="en-US" sz="1400"/>
          </a:p>
          <a:p>
            <a:r>
              <a:rPr lang="en-US" sz="1400"/>
              <a:t>Well lets jump to conclusions shall we!</a:t>
            </a:r>
          </a:p>
        </p:txBody>
      </p:sp>
    </p:spTree>
    <p:extLst>
      <p:ext uri="{BB962C8B-B14F-4D97-AF65-F5344CB8AC3E}">
        <p14:creationId xmlns:p14="http://schemas.microsoft.com/office/powerpoint/2010/main" val="368879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D7C483C-ACC4-5246-BBE9-F50FAF093ADF}"/>
              </a:ext>
            </a:extLst>
          </p:cNvPr>
          <p:cNvSpPr txBox="1"/>
          <p:nvPr/>
        </p:nvSpPr>
        <p:spPr>
          <a:xfrm>
            <a:off x="555812" y="376518"/>
            <a:ext cx="3550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 steps</a:t>
            </a:r>
          </a:p>
          <a:p>
            <a:r>
              <a:rPr lang="en-US" sz="1200"/>
              <a:t>1 step or 2 steps at a time</a:t>
            </a:r>
          </a:p>
          <a:p>
            <a:r>
              <a:rPr lang="en-US" sz="1200"/>
              <a:t>number of distinct ways</a:t>
            </a:r>
          </a:p>
          <a:p>
            <a:endParaRPr lang="en-US" sz="1200"/>
          </a:p>
          <a:p>
            <a:r>
              <a:rPr lang="en-US" sz="1200"/>
              <a:t>n even, n odd</a:t>
            </a:r>
          </a:p>
          <a:p>
            <a:r>
              <a:rPr lang="en-US" sz="1200"/>
              <a:t>n = 1</a:t>
            </a:r>
          </a:p>
          <a:p>
            <a:r>
              <a:rPr lang="en-US" sz="1200"/>
              <a:t>n = 0</a:t>
            </a:r>
          </a:p>
          <a:p>
            <a:endParaRPr lang="en-US" sz="1200"/>
          </a:p>
          <a:p>
            <a:r>
              <a:rPr lang="en-US" sz="1200"/>
              <a:t>n=1</a:t>
            </a:r>
          </a:p>
          <a:p>
            <a:r>
              <a:rPr lang="en-US" sz="1200"/>
              <a:t>ways using 1 step  = 1</a:t>
            </a:r>
          </a:p>
          <a:p>
            <a:r>
              <a:rPr lang="en-US" sz="1200"/>
              <a:t>ways using 2 steps  = 0</a:t>
            </a:r>
          </a:p>
          <a:p>
            <a:endParaRPr lang="en-US" sz="1200"/>
          </a:p>
          <a:p>
            <a:r>
              <a:rPr lang="en-US" sz="1200"/>
              <a:t>n = 2  all the ways we got to 1 using 1step </a:t>
            </a:r>
          </a:p>
          <a:p>
            <a:r>
              <a:rPr lang="en-US" sz="1200"/>
              <a:t>ways got to 1 using 2 steps  // zero</a:t>
            </a:r>
          </a:p>
          <a:p>
            <a:r>
              <a:rPr lang="en-US" sz="1200"/>
              <a:t>1+1</a:t>
            </a:r>
          </a:p>
          <a:p>
            <a:r>
              <a:rPr lang="en-US" sz="1200"/>
              <a:t>0+2</a:t>
            </a:r>
          </a:p>
          <a:p>
            <a:r>
              <a:rPr lang="en-US" sz="1200"/>
              <a:t>total 2 ways</a:t>
            </a:r>
          </a:p>
          <a:p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36BB2-8052-9B4E-A93C-03EA0F05569D}"/>
              </a:ext>
            </a:extLst>
          </p:cNvPr>
          <p:cNvSpPr txBox="1"/>
          <p:nvPr/>
        </p:nvSpPr>
        <p:spPr>
          <a:xfrm>
            <a:off x="4518212" y="681318"/>
            <a:ext cx="2510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Whats the pattern?</a:t>
            </a:r>
          </a:p>
          <a:p>
            <a:endParaRPr lang="en-US" sz="1400"/>
          </a:p>
          <a:p>
            <a:r>
              <a:rPr lang="en-US" sz="1400"/>
              <a:t>n= 3</a:t>
            </a:r>
          </a:p>
          <a:p>
            <a:r>
              <a:rPr lang="en-US" sz="1400"/>
              <a:t>2 ways to get to step 2</a:t>
            </a:r>
          </a:p>
          <a:p>
            <a:r>
              <a:rPr lang="en-US" sz="1400"/>
              <a:t>1 way to get to step 1 </a:t>
            </a:r>
          </a:p>
          <a:p>
            <a:r>
              <a:rPr lang="en-US" sz="1400"/>
              <a:t>total 3 ways to get to step 3</a:t>
            </a:r>
          </a:p>
          <a:p>
            <a:r>
              <a:rPr lang="en-US" sz="1400"/>
              <a:t>  1+2</a:t>
            </a:r>
          </a:p>
          <a:p>
            <a:r>
              <a:rPr lang="en-US" sz="1400"/>
              <a:t>2+1</a:t>
            </a:r>
          </a:p>
          <a:p>
            <a:r>
              <a:rPr lang="en-US" sz="1400"/>
              <a:t>1+1=1</a:t>
            </a:r>
          </a:p>
          <a:p>
            <a:endParaRPr lang="en-US" sz="1400"/>
          </a:p>
          <a:p>
            <a:r>
              <a:rPr lang="en-US" sz="1400"/>
              <a:t>n = 4</a:t>
            </a:r>
          </a:p>
          <a:p>
            <a:r>
              <a:rPr lang="en-US" sz="1400"/>
              <a:t>3 ways to get to step 3</a:t>
            </a:r>
          </a:p>
          <a:p>
            <a:r>
              <a:rPr lang="en-US" sz="1400"/>
              <a:t>2 ways to get to step 2</a:t>
            </a:r>
          </a:p>
          <a:p>
            <a:r>
              <a:rPr lang="en-US" sz="1400"/>
              <a:t>total 5</a:t>
            </a:r>
          </a:p>
          <a:p>
            <a:endParaRPr lang="en-US" sz="1400"/>
          </a:p>
          <a:p>
            <a:r>
              <a:rPr lang="en-US" sz="1400"/>
              <a:t>2 +1 +1</a:t>
            </a:r>
          </a:p>
          <a:p>
            <a:r>
              <a:rPr lang="en-US" sz="1400"/>
              <a:t>1 + 2 + 1</a:t>
            </a:r>
          </a:p>
          <a:p>
            <a:r>
              <a:rPr lang="en-US" sz="1400"/>
              <a:t>1 + 1 + 1+ 1</a:t>
            </a:r>
          </a:p>
          <a:p>
            <a:r>
              <a:rPr lang="en-US" sz="1400"/>
              <a:t>2 + 2</a:t>
            </a:r>
          </a:p>
          <a:p>
            <a:r>
              <a:rPr lang="en-US" sz="1400"/>
              <a:t>1+1+2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87893-8ADD-E14C-B052-6B6510EE0710}"/>
              </a:ext>
            </a:extLst>
          </p:cNvPr>
          <p:cNvSpPr txBox="1"/>
          <p:nvPr/>
        </p:nvSpPr>
        <p:spPr>
          <a:xfrm>
            <a:off x="7028330" y="753035"/>
            <a:ext cx="2384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 = 5</a:t>
            </a:r>
          </a:p>
          <a:p>
            <a:endParaRPr lang="en-US" sz="1400"/>
          </a:p>
          <a:p>
            <a:r>
              <a:rPr lang="en-US" sz="1400"/>
              <a:t>5 ways to get to step 4</a:t>
            </a:r>
          </a:p>
          <a:p>
            <a:r>
              <a:rPr lang="en-US" sz="1400"/>
              <a:t>3 ways to get to step 3</a:t>
            </a:r>
          </a:p>
          <a:p>
            <a:endParaRPr lang="en-US" sz="1400"/>
          </a:p>
          <a:p>
            <a:r>
              <a:rPr lang="en-US" sz="1400"/>
              <a:t>total 8 ways to get to step 5</a:t>
            </a:r>
          </a:p>
          <a:p>
            <a:endParaRPr lang="en-US" sz="1400"/>
          </a:p>
          <a:p>
            <a:r>
              <a:rPr lang="en-US" sz="1400"/>
              <a:t>2 +1 +1 +1</a:t>
            </a:r>
          </a:p>
          <a:p>
            <a:r>
              <a:rPr lang="en-US" sz="1400"/>
              <a:t>1 + 2 + 1+1</a:t>
            </a:r>
          </a:p>
          <a:p>
            <a:r>
              <a:rPr lang="en-US" sz="1400"/>
              <a:t>1 + 1 + 1+ 1+1</a:t>
            </a:r>
          </a:p>
          <a:p>
            <a:r>
              <a:rPr lang="en-US" sz="1400"/>
              <a:t>2 + 2+1</a:t>
            </a:r>
          </a:p>
          <a:p>
            <a:r>
              <a:rPr lang="en-US" sz="1400"/>
              <a:t>1+1+2+1</a:t>
            </a:r>
          </a:p>
          <a:p>
            <a:endParaRPr lang="en-US" sz="1400"/>
          </a:p>
          <a:p>
            <a:r>
              <a:rPr lang="en-US" sz="1400"/>
              <a:t>1+1+1+2</a:t>
            </a:r>
          </a:p>
          <a:p>
            <a:r>
              <a:rPr lang="en-US" sz="1400"/>
              <a:t>1+2+2</a:t>
            </a:r>
          </a:p>
          <a:p>
            <a:r>
              <a:rPr lang="en-US" sz="1400"/>
              <a:t>2+1+2</a:t>
            </a:r>
          </a:p>
          <a:p>
            <a:endParaRPr lang="en-US" sz="1400"/>
          </a:p>
          <a:p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80FBC-98B4-284F-B72B-0BB6910C165A}"/>
              </a:ext>
            </a:extLst>
          </p:cNvPr>
          <p:cNvSpPr txBox="1"/>
          <p:nvPr/>
        </p:nvSpPr>
        <p:spPr>
          <a:xfrm>
            <a:off x="9412942" y="851646"/>
            <a:ext cx="2384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 = 6</a:t>
            </a:r>
          </a:p>
          <a:p>
            <a:endParaRPr lang="en-US" sz="1400"/>
          </a:p>
          <a:p>
            <a:r>
              <a:rPr lang="en-US" sz="1400"/>
              <a:t>8 ways to get to step 5</a:t>
            </a:r>
          </a:p>
          <a:p>
            <a:r>
              <a:rPr lang="en-US" sz="1400"/>
              <a:t>5 ways to get to step 4</a:t>
            </a:r>
          </a:p>
          <a:p>
            <a:endParaRPr lang="en-US" sz="1400"/>
          </a:p>
          <a:p>
            <a:r>
              <a:rPr lang="en-US" sz="1400"/>
              <a:t>total 13 ways to get to step 6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4631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2D7AD9-5E57-0E4B-81A8-1F314CBE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02" y="0"/>
            <a:ext cx="43295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4972B-63F6-954F-BE1E-08C6CB68506B}"/>
              </a:ext>
            </a:extLst>
          </p:cNvPr>
          <p:cNvSpPr txBox="1"/>
          <p:nvPr/>
        </p:nvSpPr>
        <p:spPr>
          <a:xfrm>
            <a:off x="5916706" y="71718"/>
            <a:ext cx="46437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what are goals</a:t>
            </a:r>
          </a:p>
          <a:p>
            <a:endParaRPr lang="en-US" sz="1400"/>
          </a:p>
          <a:p>
            <a:r>
              <a:rPr lang="en-US" sz="1400"/>
              <a:t>find smallest buy price and biggest sell price</a:t>
            </a:r>
          </a:p>
          <a:p>
            <a:endParaRPr lang="en-US" sz="1400"/>
          </a:p>
          <a:p>
            <a:r>
              <a:rPr lang="en-US" sz="1400"/>
              <a:t>always test for smaller buy price</a:t>
            </a:r>
          </a:p>
          <a:p>
            <a:endParaRPr lang="en-US" sz="1400"/>
          </a:p>
          <a:p>
            <a:r>
              <a:rPr lang="en-US" sz="1400"/>
              <a:t>buy and sell same day = 0 so not valid trade</a:t>
            </a:r>
          </a:p>
          <a:p>
            <a:endParaRPr lang="en-US" sz="1400"/>
          </a:p>
          <a:p>
            <a:r>
              <a:rPr lang="en-US" sz="1400"/>
              <a:t>So check next day.  If price is less than current low price we reset the low price</a:t>
            </a:r>
          </a:p>
          <a:p>
            <a:r>
              <a:rPr lang="en-US" sz="1400"/>
              <a:t>If next day is bigger than current best low price, then record best high price and best profit</a:t>
            </a:r>
          </a:p>
          <a:p>
            <a:endParaRPr lang="en-US" sz="1400"/>
          </a:p>
          <a:p>
            <a:r>
              <a:rPr lang="en-US" sz="1400"/>
              <a:t>repeat while not end of vector </a:t>
            </a:r>
          </a:p>
          <a:p>
            <a:r>
              <a:rPr lang="en-US" sz="1400"/>
              <a:t>check next day. If price is less than current low price we reset the low price</a:t>
            </a:r>
          </a:p>
          <a:p>
            <a:r>
              <a:rPr lang="en-US" sz="1400"/>
              <a:t>If next day is bigger than current best low price, then record best high price and best profit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7,4,3,7,1,2,1</a:t>
            </a:r>
          </a:p>
          <a:p>
            <a:r>
              <a:rPr lang="en-US" sz="1400"/>
              <a:t>0,0,0,4,2,1,0</a:t>
            </a:r>
          </a:p>
          <a:p>
            <a:r>
              <a:rPr lang="en-US" sz="1400"/>
              <a:t>       3,3,1,</a:t>
            </a:r>
          </a:p>
        </p:txBody>
      </p:sp>
    </p:spTree>
    <p:extLst>
      <p:ext uri="{BB962C8B-B14F-4D97-AF65-F5344CB8AC3E}">
        <p14:creationId xmlns:p14="http://schemas.microsoft.com/office/powerpoint/2010/main" val="203922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429AB-F117-394D-BEEB-3C7A5034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84" y="0"/>
            <a:ext cx="4209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0E9E2-E2ED-F145-BC01-5E0EE230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08" y="0"/>
            <a:ext cx="306663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6EC02-4AEC-424E-B1DA-7D9B605DD7A1}"/>
              </a:ext>
            </a:extLst>
          </p:cNvPr>
          <p:cNvSpPr txBox="1"/>
          <p:nvPr/>
        </p:nvSpPr>
        <p:spPr>
          <a:xfrm>
            <a:off x="3873062" y="336331"/>
            <a:ext cx="2990193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Observations:</a:t>
            </a:r>
          </a:p>
          <a:p>
            <a:r>
              <a:rPr lang="en-US" sz="800"/>
              <a:t>the maximum length of the code is two characters</a:t>
            </a:r>
          </a:p>
          <a:p>
            <a:r>
              <a:rPr lang="en-US" sz="800"/>
              <a:t>so it sort of looks like stair climb with   - find all the ways to climb the stair case – sort of like but not really I guess </a:t>
            </a:r>
          </a:p>
          <a:p>
            <a:endParaRPr lang="en-US" sz="800"/>
          </a:p>
          <a:p>
            <a:r>
              <a:rPr lang="en-US" sz="800"/>
              <a:t>have an input string of numbers input</a:t>
            </a:r>
          </a:p>
          <a:p>
            <a:endParaRPr lang="en-US" sz="800"/>
          </a:p>
          <a:p>
            <a:r>
              <a:rPr lang="en-US" sz="800"/>
              <a:t>what are the edge cases?</a:t>
            </a:r>
          </a:p>
          <a:p>
            <a:endParaRPr lang="en-US" sz="800"/>
          </a:p>
          <a:p>
            <a:r>
              <a:rPr lang="en-US" sz="800"/>
              <a:t>numbers are 1&lt;= n &lt;= 26   zero is bad</a:t>
            </a:r>
          </a:p>
          <a:p>
            <a:endParaRPr lang="en-US" sz="800"/>
          </a:p>
          <a:p>
            <a:r>
              <a:rPr lang="en-US" sz="800"/>
              <a:t>a “0” cannot be decoded and only “10” anad “20” can be decoded so if input[i] = 0, then input[i-1] must be a 1 or 2</a:t>
            </a:r>
          </a:p>
          <a:p>
            <a:endParaRPr lang="en-US" sz="800"/>
          </a:p>
          <a:p>
            <a:r>
              <a:rPr lang="en-US" sz="800"/>
              <a:t>The first number cannot be a zero</a:t>
            </a:r>
          </a:p>
          <a:p>
            <a:endParaRPr lang="en-US" sz="800"/>
          </a:p>
          <a:p>
            <a:r>
              <a:rPr lang="en-US" sz="800"/>
              <a:t>input = 0245 is not decodable</a:t>
            </a:r>
          </a:p>
          <a:p>
            <a:r>
              <a:rPr lang="en-US" sz="800"/>
              <a:t>input = 9045 is not decodable</a:t>
            </a:r>
          </a:p>
          <a:p>
            <a:endParaRPr lang="en-US" sz="800"/>
          </a:p>
          <a:p>
            <a:r>
              <a:rPr lang="en-US" sz="800"/>
              <a:t>input = 99999999  How many ways?      </a:t>
            </a:r>
          </a:p>
          <a:p>
            <a:r>
              <a:rPr lang="en-US" sz="800"/>
              <a:t>input = 34567898 How many ways?</a:t>
            </a:r>
          </a:p>
          <a:p>
            <a:endParaRPr lang="en-US" sz="800"/>
          </a:p>
          <a:p>
            <a:r>
              <a:rPr lang="en-US" sz="800"/>
              <a:t>Whats special about these?</a:t>
            </a:r>
          </a:p>
          <a:p>
            <a:endParaRPr lang="en-US" sz="800"/>
          </a:p>
          <a:p>
            <a:r>
              <a:rPr lang="en-US" sz="800"/>
              <a:t>So if you decode a number &gt;2 it does not change the number of ways</a:t>
            </a:r>
          </a:p>
          <a:p>
            <a:endParaRPr lang="en-US" sz="800"/>
          </a:p>
          <a:p>
            <a:r>
              <a:rPr lang="en-US" sz="800"/>
              <a:t>If you can decode input[i-1:i] ( i-1 == 1 or 2) then this increases the ways</a:t>
            </a:r>
          </a:p>
          <a:p>
            <a:endParaRPr lang="en-US" sz="800"/>
          </a:p>
          <a:p>
            <a:r>
              <a:rPr lang="en-US" sz="800"/>
              <a:t>So assuming that if we find a 0 we just quit, we start with ways = 1</a:t>
            </a:r>
          </a:p>
          <a:p>
            <a:r>
              <a:rPr lang="en-US" sz="800"/>
              <a:t>the only time we increase ways is if we decode 2 digit</a:t>
            </a:r>
          </a:p>
          <a:p>
            <a:endParaRPr lang="en-US" sz="800"/>
          </a:p>
          <a:p>
            <a:r>
              <a:rPr lang="en-US" sz="800"/>
              <a:t>6666626992626</a:t>
            </a:r>
          </a:p>
          <a:p>
            <a:endParaRPr lang="en-US" sz="800"/>
          </a:p>
          <a:p>
            <a:r>
              <a:rPr lang="en-US" sz="800"/>
              <a:t>for first 5 sixes only 1 way, when we get to the 2 its also only one way but the next 6 is 6 and 26 so we add another way so we now have 2 ways</a:t>
            </a:r>
          </a:p>
          <a:p>
            <a:endParaRPr lang="en-US" sz="800"/>
          </a:p>
          <a:p>
            <a:r>
              <a:rPr lang="en-US" sz="800"/>
              <a:t>when we get the last 26 the 6 by itself doesn’t add another way but the 26 does</a:t>
            </a:r>
          </a:p>
          <a:p>
            <a:endParaRPr lang="en-US" sz="800"/>
          </a:p>
          <a:p>
            <a:r>
              <a:rPr lang="en-US" sz="800"/>
              <a:t>6,6,6,6,6,2,6,9,9,2,6,2,6</a:t>
            </a:r>
          </a:p>
          <a:p>
            <a:r>
              <a:rPr lang="en-US" sz="800"/>
              <a:t>6,6,6,6,6,26,9,9,2,6,,2,6      2</a:t>
            </a:r>
          </a:p>
          <a:p>
            <a:r>
              <a:rPr lang="en-US" sz="800"/>
              <a:t>6,6,6,6,6,2,6,9,9,26,26      +1</a:t>
            </a:r>
          </a:p>
          <a:p>
            <a:r>
              <a:rPr lang="en-US" sz="800"/>
              <a:t>6,6,6,6,6,26,9,9,26,2,6	      +1		</a:t>
            </a:r>
          </a:p>
          <a:p>
            <a:endParaRPr lang="en-US" sz="800"/>
          </a:p>
          <a:p>
            <a:r>
              <a:rPr lang="en-US" sz="800"/>
              <a:t>So we store the current ways (the DP part)</a:t>
            </a:r>
          </a:p>
          <a:p>
            <a:endParaRPr lang="en-US" sz="800"/>
          </a:p>
          <a:p>
            <a:r>
              <a:rPr lang="en-US" sz="800"/>
              <a:t>Keys: must use all the numbers – not a combinatorial problem</a:t>
            </a:r>
          </a:p>
          <a:p>
            <a:r>
              <a:rPr lang="en-US" sz="800"/>
              <a:t>          recognize and deal with “0”</a:t>
            </a:r>
          </a:p>
          <a:p>
            <a:endParaRPr lang="en-US" sz="800"/>
          </a:p>
          <a:p>
            <a:endParaRPr lang="en-US" sz="1000"/>
          </a:p>
          <a:p>
            <a:endParaRPr lang="en-US" sz="1000"/>
          </a:p>
          <a:p>
            <a:r>
              <a:rPr lang="en-US" sz="1000"/>
              <a:t> </a:t>
            </a:r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7374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A65B-AAA7-7F46-89C2-F27C335C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4A76-A6A9-B043-B001-6CAFA2D2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/>
            <a:r>
              <a:rPr lang="en-US"/>
              <a:t>How to understand linear DP problems</a:t>
            </a:r>
          </a:p>
        </p:txBody>
      </p:sp>
    </p:spTree>
    <p:extLst>
      <p:ext uri="{BB962C8B-B14F-4D97-AF65-F5344CB8AC3E}">
        <p14:creationId xmlns:p14="http://schemas.microsoft.com/office/powerpoint/2010/main" val="171849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5499-1425-C84B-832A-2DA287E3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DD70-193B-9F43-B855-4F540D3E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does c++ do substrings?</a:t>
            </a:r>
          </a:p>
          <a:p>
            <a:endParaRPr lang="en-US"/>
          </a:p>
          <a:p>
            <a:r>
              <a:rPr lang="en-US"/>
              <a:t>with std::substr of course</a:t>
            </a:r>
          </a:p>
          <a:p>
            <a:endParaRPr lang="en-US"/>
          </a:p>
          <a:p>
            <a:r>
              <a:rPr lang="en-US"/>
              <a:t>std::string s = “uiweruyew”</a:t>
            </a:r>
          </a:p>
          <a:p>
            <a:pPr marL="0" indent="0">
              <a:buNone/>
            </a:pPr>
            <a:r>
              <a:rPr lang="en-US"/>
              <a:t>s.substr(3,4);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std::cout &lt;&lt; s.substr(3,4);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A3EA-5D7A-A848-8A72-999B90AA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33B2-54CB-B142-906E-69516307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These kind of problems can be solved in O(n) time and are normally associated with sets fo things, vectors, linear arrays, so on.</a:t>
            </a:r>
          </a:p>
          <a:p>
            <a:r>
              <a:rPr lang="en-US"/>
              <a:t>Think walking pointer kind of problems</a:t>
            </a:r>
          </a:p>
          <a:p>
            <a:r>
              <a:rPr lang="en-US"/>
              <a:t>Tactically, the examples you are given are often chosen to lead you to conclusions that are false</a:t>
            </a:r>
          </a:p>
          <a:p>
            <a:r>
              <a:rPr lang="en-US"/>
              <a:t>Edge cases</a:t>
            </a:r>
          </a:p>
          <a:p>
            <a:r>
              <a:rPr lang="en-US"/>
              <a:t>Limits</a:t>
            </a:r>
          </a:p>
          <a:p>
            <a:r>
              <a:rPr lang="en-US"/>
              <a:t>Single values, repeated values, +/-  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59C4-6244-D243-ADC9-8ED53BE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5133"/>
            <a:ext cx="7729728" cy="430475"/>
          </a:xfrm>
        </p:spPr>
        <p:txBody>
          <a:bodyPr>
            <a:normAutofit fontScale="90000"/>
          </a:bodyPr>
          <a:lstStyle/>
          <a:p>
            <a:r>
              <a:rPr lang="en-US"/>
              <a:t>53. Maximum Subarray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4029-751D-FC48-8440-688E5DC7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56" y="790391"/>
            <a:ext cx="9058907" cy="562926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hlinkClick r:id="rId2"/>
              </a:rPr>
              <a:t>53. Maximum Subarray</a:t>
            </a:r>
            <a:endParaRPr lang="en-US" b="1"/>
          </a:p>
          <a:p>
            <a:r>
              <a:rPr lang="en-US"/>
              <a:t>Given an integer array nums, find the subarray with the largest sum, and return </a:t>
            </a:r>
            <a:r>
              <a:rPr lang="en-US" i="1"/>
              <a:t>its sum</a:t>
            </a:r>
            <a:r>
              <a:rPr lang="en-US"/>
              <a:t>.</a:t>
            </a:r>
          </a:p>
          <a:p>
            <a:r>
              <a:rPr lang="en-US"/>
              <a:t> </a:t>
            </a:r>
          </a:p>
          <a:p>
            <a:r>
              <a:rPr lang="en-US" b="1"/>
              <a:t>Example 1:</a:t>
            </a:r>
            <a:endParaRPr lang="en-US"/>
          </a:p>
          <a:p>
            <a:r>
              <a:rPr lang="en-US" b="1"/>
              <a:t>Input:</a:t>
            </a:r>
            <a:r>
              <a:rPr lang="en-US"/>
              <a:t> nums = [-2,1,-3,4,-1,2,1,-5,4] </a:t>
            </a:r>
          </a:p>
          <a:p>
            <a:r>
              <a:rPr lang="en-US" b="1"/>
              <a:t>Output:</a:t>
            </a:r>
            <a:r>
              <a:rPr lang="en-US"/>
              <a:t> 6 </a:t>
            </a:r>
          </a:p>
          <a:p>
            <a:r>
              <a:rPr lang="en-US" b="1"/>
              <a:t>Explanation:</a:t>
            </a:r>
            <a:r>
              <a:rPr lang="en-US"/>
              <a:t> The subarray [4,-1,2,1] has the largest sum 6. </a:t>
            </a:r>
          </a:p>
          <a:p>
            <a:r>
              <a:rPr lang="en-US" b="1"/>
              <a:t>Example 2:</a:t>
            </a:r>
            <a:endParaRPr lang="en-US"/>
          </a:p>
          <a:p>
            <a:r>
              <a:rPr lang="en-US" b="1"/>
              <a:t>Input:</a:t>
            </a:r>
            <a:r>
              <a:rPr lang="en-US"/>
              <a:t> nums = [1] </a:t>
            </a:r>
          </a:p>
          <a:p>
            <a:r>
              <a:rPr lang="en-US" b="1"/>
              <a:t>Output:</a:t>
            </a:r>
            <a:r>
              <a:rPr lang="en-US"/>
              <a:t> 1 </a:t>
            </a:r>
          </a:p>
          <a:p>
            <a:r>
              <a:rPr lang="en-US" b="1"/>
              <a:t>Explanation:</a:t>
            </a:r>
            <a:r>
              <a:rPr lang="en-US"/>
              <a:t> The subarray [1] has the largest sum 1. </a:t>
            </a:r>
          </a:p>
          <a:p>
            <a:r>
              <a:rPr lang="en-US" b="1"/>
              <a:t>Example 3:</a:t>
            </a:r>
            <a:endParaRPr lang="en-US"/>
          </a:p>
          <a:p>
            <a:r>
              <a:rPr lang="en-US" b="1"/>
              <a:t>Input:</a:t>
            </a:r>
            <a:r>
              <a:rPr lang="en-US"/>
              <a:t> nums = [5,4,-1,7,8] </a:t>
            </a:r>
          </a:p>
          <a:p>
            <a:r>
              <a:rPr lang="en-US" b="1"/>
              <a:t>Output:</a:t>
            </a:r>
            <a:r>
              <a:rPr lang="en-US"/>
              <a:t> 23 </a:t>
            </a:r>
          </a:p>
          <a:p>
            <a:r>
              <a:rPr lang="en-US" b="1"/>
              <a:t>Explanation:</a:t>
            </a:r>
            <a:r>
              <a:rPr lang="en-US"/>
              <a:t> The subarray [5,4,-1,7,8] has the largest sum 23.  </a:t>
            </a:r>
          </a:p>
          <a:p>
            <a:r>
              <a:rPr lang="en-US" b="1"/>
              <a:t>Constraints:</a:t>
            </a:r>
            <a:endParaRPr lang="en-US"/>
          </a:p>
          <a:p>
            <a:r>
              <a:rPr lang="en-US"/>
              <a:t>1 &lt;= nums.length &lt;= 10</a:t>
            </a:r>
            <a:r>
              <a:rPr lang="en-US" baseline="30000"/>
              <a:t>5</a:t>
            </a:r>
            <a:endParaRPr lang="en-US"/>
          </a:p>
          <a:p>
            <a:r>
              <a:rPr lang="en-US"/>
              <a:t>-10</a:t>
            </a:r>
            <a:r>
              <a:rPr lang="en-US" baseline="30000"/>
              <a:t>4</a:t>
            </a:r>
            <a:r>
              <a:rPr lang="en-US"/>
              <a:t> &lt;= nums[i] &lt;= 1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121E7-E0DC-2A4B-A9DC-71D614DE57BB}"/>
              </a:ext>
            </a:extLst>
          </p:cNvPr>
          <p:cNvSpPr txBox="1"/>
          <p:nvPr/>
        </p:nvSpPr>
        <p:spPr>
          <a:xfrm>
            <a:off x="9259200" y="23688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 DP</a:t>
            </a:r>
          </a:p>
        </p:txBody>
      </p:sp>
    </p:spTree>
    <p:extLst>
      <p:ext uri="{BB962C8B-B14F-4D97-AF65-F5344CB8AC3E}">
        <p14:creationId xmlns:p14="http://schemas.microsoft.com/office/powerpoint/2010/main" val="274033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59C4-6244-D243-ADC9-8ED53BEA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5133"/>
            <a:ext cx="7729728" cy="430475"/>
          </a:xfrm>
        </p:spPr>
        <p:txBody>
          <a:bodyPr>
            <a:normAutofit fontScale="90000"/>
          </a:bodyPr>
          <a:lstStyle/>
          <a:p>
            <a:r>
              <a:rPr lang="en-US"/>
              <a:t>53. Maximum Subarray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4029-751D-FC48-8440-688E5DC7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56" y="790391"/>
            <a:ext cx="9058907" cy="5629263"/>
          </a:xfrm>
        </p:spPr>
        <p:txBody>
          <a:bodyPr>
            <a:normAutofit/>
          </a:bodyPr>
          <a:lstStyle/>
          <a:p>
            <a:r>
              <a:rPr lang="en-US" b="1">
                <a:hlinkClick r:id="rId2"/>
              </a:rPr>
              <a:t>53. Maximum Subarray</a:t>
            </a:r>
            <a:endParaRPr lang="en-US" b="1"/>
          </a:p>
          <a:p>
            <a:r>
              <a:rPr lang="en-US"/>
              <a:t>[-2,1,-3,4,-1,2,1,-5,4] </a:t>
            </a:r>
          </a:p>
          <a:p>
            <a:r>
              <a:rPr lang="en-US"/>
              <a:t>Brute Force:</a:t>
            </a:r>
          </a:p>
          <a:p>
            <a:r>
              <a:rPr lang="en-US"/>
              <a:t>Do every possible subarray and choose smallest</a:t>
            </a:r>
          </a:p>
          <a:p>
            <a:r>
              <a:rPr lang="en-US"/>
              <a:t>-2,-2+1,….</a:t>
            </a:r>
          </a:p>
          <a:p>
            <a:r>
              <a:rPr lang="en-US"/>
              <a:t>1,1+-3,1+-3+4 ……</a:t>
            </a:r>
          </a:p>
          <a:p>
            <a:r>
              <a:rPr lang="en-US"/>
              <a:t>-3, -3+4,….</a:t>
            </a:r>
          </a:p>
          <a:p>
            <a:r>
              <a:rPr lang="en-US"/>
              <a:t>Then pick the biggest</a:t>
            </a:r>
          </a:p>
          <a:p>
            <a:r>
              <a:rPr lang="en-US"/>
              <a:t>n + n-1 + n-2 …… </a:t>
            </a:r>
          </a:p>
          <a:p>
            <a:r>
              <a:rPr lang="en-US"/>
              <a:t>O(n </a:t>
            </a:r>
            <a:r>
              <a:rPr lang="en-US" baseline="30000"/>
              <a:t>2</a:t>
            </a:r>
            <a:r>
              <a:rPr lang="en-US"/>
              <a:t>)</a:t>
            </a:r>
            <a:endParaRPr lang="en-US" baseline="30000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121E7-E0DC-2A4B-A9DC-71D614DE57BB}"/>
              </a:ext>
            </a:extLst>
          </p:cNvPr>
          <p:cNvSpPr txBox="1"/>
          <p:nvPr/>
        </p:nvSpPr>
        <p:spPr>
          <a:xfrm>
            <a:off x="5490706" y="79039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Linear DP</a:t>
            </a:r>
          </a:p>
        </p:txBody>
      </p:sp>
    </p:spTree>
    <p:extLst>
      <p:ext uri="{BB962C8B-B14F-4D97-AF65-F5344CB8AC3E}">
        <p14:creationId xmlns:p14="http://schemas.microsoft.com/office/powerpoint/2010/main" val="393009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F4F5-A7E2-394A-BA55-1DD55A8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53. Maximum Subarray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9DBC-4013-E74F-BCA0-D8CCF541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Input:</a:t>
            </a:r>
            <a:r>
              <a:rPr lang="en-US"/>
              <a:t> nums = [2,1,3,4,1,2,1,5,4] </a:t>
            </a:r>
          </a:p>
          <a:p>
            <a:r>
              <a:rPr lang="en-US"/>
              <a:t>Output = ?   </a:t>
            </a:r>
          </a:p>
          <a:p>
            <a:r>
              <a:rPr lang="en-US" b="1"/>
              <a:t>Input:</a:t>
            </a:r>
            <a:r>
              <a:rPr lang="en-US"/>
              <a:t> nums = [1,-1,1,-1,1,-1,1,-1,1] </a:t>
            </a:r>
          </a:p>
          <a:p>
            <a:r>
              <a:rPr lang="en-US"/>
              <a:t>Output = ?   </a:t>
            </a:r>
          </a:p>
          <a:p>
            <a:r>
              <a:rPr lang="en-US" b="1"/>
              <a:t>Input:</a:t>
            </a:r>
            <a:r>
              <a:rPr lang="en-US"/>
              <a:t> nums = [1,-1,2,-2,3,-3,4,-4,] </a:t>
            </a:r>
          </a:p>
          <a:p>
            <a:r>
              <a:rPr lang="en-US"/>
              <a:t>Output = ?   </a:t>
            </a:r>
          </a:p>
          <a:p>
            <a:r>
              <a:rPr lang="en-US" b="1"/>
              <a:t>Input:</a:t>
            </a:r>
            <a:r>
              <a:rPr lang="en-US"/>
              <a:t> nums = [1,1,2,2,-7,3,3,4,4,] </a:t>
            </a:r>
          </a:p>
          <a:p>
            <a:r>
              <a:rPr lang="en-US"/>
              <a:t>Output = ?   </a:t>
            </a:r>
          </a:p>
          <a:p>
            <a:r>
              <a:rPr lang="en-US" b="1"/>
              <a:t>Input:</a:t>
            </a:r>
            <a:r>
              <a:rPr lang="en-US"/>
              <a:t> nums = [1,1,-3,2,2,-7,3,3,-5,4,4,]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3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F4F5-A7E2-394A-BA55-1DD55A88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904"/>
            <a:ext cx="7729728" cy="810320"/>
          </a:xfrm>
        </p:spPr>
        <p:txBody>
          <a:bodyPr/>
          <a:lstStyle/>
          <a:p>
            <a:r>
              <a:rPr lang="en-US"/>
              <a:t>53. Maximum Subarray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9DBC-4013-E74F-BCA0-D8CCF541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60" y="1445739"/>
            <a:ext cx="9818504" cy="4488896"/>
          </a:xfrm>
        </p:spPr>
        <p:txBody>
          <a:bodyPr>
            <a:normAutofit fontScale="70000" lnSpcReduction="20000"/>
          </a:bodyPr>
          <a:lstStyle/>
          <a:p>
            <a:r>
              <a:rPr lang="en-US" b="1"/>
              <a:t>Input:</a:t>
            </a:r>
            <a:r>
              <a:rPr lang="en-US"/>
              <a:t> nums = [2, 1, -3, 3, 4, 1, -2, 1, -5, 4] </a:t>
            </a:r>
          </a:p>
          <a:p>
            <a:r>
              <a:rPr lang="en-US"/>
              <a:t>Output = sum of all the numbers,  the negative numbers are what is important</a:t>
            </a:r>
          </a:p>
          <a:p>
            <a:pPr lvl="3"/>
            <a:r>
              <a:rPr lang="en-US"/>
              <a:t>  [x,x,x,x,x,x,x,x,x,x]</a:t>
            </a:r>
          </a:p>
          <a:p>
            <a:r>
              <a:rPr lang="en-US"/>
              <a:t>[2]  obviously [2]</a:t>
            </a:r>
          </a:p>
          <a:p>
            <a:r>
              <a:rPr lang="en-US"/>
              <a:t>[2,x,x,x,x,x,x,x,x,x]</a:t>
            </a:r>
          </a:p>
          <a:p>
            <a:r>
              <a:rPr lang="en-US"/>
              <a:t>[2,1]  is either 2 or 2+1 so is 3</a:t>
            </a:r>
          </a:p>
          <a:p>
            <a:r>
              <a:rPr lang="en-US"/>
              <a:t>[2,3,x,x,x,x,x,x,x,x]</a:t>
            </a:r>
          </a:p>
          <a:p>
            <a:r>
              <a:rPr lang="en-US"/>
              <a:t>[2,1,-3] is either 3 which is best of first 2 numbers or 0 obviously including -3 bad so is 3</a:t>
            </a:r>
          </a:p>
          <a:p>
            <a:r>
              <a:rPr lang="en-US"/>
              <a:t>[2,3,3,x,x,x,x,x,x,x]</a:t>
            </a:r>
          </a:p>
          <a:p>
            <a:r>
              <a:rPr lang="en-US"/>
              <a:t>[2,1,-3,3]  is either 3 which is best of first 3 numbers or 6  is 6</a:t>
            </a:r>
          </a:p>
          <a:p>
            <a:r>
              <a:rPr lang="en-US"/>
              <a:t>[2,3,3,3,x,x,x,x,x,x]</a:t>
            </a:r>
          </a:p>
          <a:p>
            <a:r>
              <a:rPr lang="en-US"/>
              <a:t>[2,1,-3,3,4,1,-2,1,-5,4]</a:t>
            </a:r>
          </a:p>
          <a:p>
            <a:r>
              <a:rPr lang="en-US"/>
              <a:t>[2,3,3,3,7,8,6,7,2,6]</a:t>
            </a:r>
          </a:p>
          <a:p>
            <a:endParaRPr lang="en-US"/>
          </a:p>
          <a:p>
            <a:r>
              <a:rPr lang="en-US"/>
              <a:t>…..</a:t>
            </a:r>
          </a:p>
          <a:p>
            <a:r>
              <a:rPr lang="en-US"/>
              <a:t>[2,3,3,6,10,11,11,12,12,16]  so max is all numbers</a:t>
            </a:r>
          </a:p>
          <a:p>
            <a:endParaRPr lang="en-US"/>
          </a:p>
          <a:p>
            <a:r>
              <a:rPr lang="en-US" b="1"/>
              <a:t>Input:</a:t>
            </a:r>
            <a:r>
              <a:rPr lang="en-US"/>
              <a:t> nums = [-2,1,-3,4,-1,2,1,-5,4]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4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F4F5-A7E2-394A-BA55-1DD55A88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904"/>
            <a:ext cx="7729728" cy="810320"/>
          </a:xfrm>
        </p:spPr>
        <p:txBody>
          <a:bodyPr/>
          <a:lstStyle/>
          <a:p>
            <a:r>
              <a:rPr lang="en-US"/>
              <a:t>53. Maximum Subarray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9DBC-4013-E74F-BCA0-D8CCF541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60" y="1445739"/>
            <a:ext cx="9818504" cy="4488896"/>
          </a:xfrm>
        </p:spPr>
        <p:txBody>
          <a:bodyPr>
            <a:normAutofit lnSpcReduction="10000"/>
          </a:bodyPr>
          <a:lstStyle/>
          <a:p>
            <a:r>
              <a:rPr lang="en-US" b="1"/>
              <a:t>Input:</a:t>
            </a:r>
            <a:r>
              <a:rPr lang="en-US"/>
              <a:t> nums = [-2, 1, -3, 4, -1, 2, 1, -5, 4] </a:t>
            </a:r>
          </a:p>
          <a:p>
            <a:r>
              <a:rPr lang="en-US"/>
              <a:t>Output = sum of all the numbers,  the negative numbers are what is important</a:t>
            </a:r>
          </a:p>
          <a:p>
            <a:pPr lvl="3"/>
            <a:r>
              <a:rPr lang="en-US"/>
              <a:t>  [x,x,x,x,x,x,x,x,x,x]</a:t>
            </a:r>
          </a:p>
          <a:p>
            <a:r>
              <a:rPr lang="en-US"/>
              <a:t>[-2]  obviously [-2]</a:t>
            </a:r>
          </a:p>
          <a:p>
            <a:r>
              <a:rPr lang="en-US"/>
              <a:t>[-2,x,x,x,x,x,x,x,x,x]</a:t>
            </a:r>
          </a:p>
          <a:p>
            <a:r>
              <a:rPr lang="en-US"/>
              <a:t>[-2,1]  is either -2 or -2+1 so is -1</a:t>
            </a:r>
          </a:p>
          <a:p>
            <a:r>
              <a:rPr lang="en-US"/>
              <a:t>[-2,-1,x,x,x,x,x,x,x,x]</a:t>
            </a:r>
          </a:p>
          <a:p>
            <a:r>
              <a:rPr lang="en-US"/>
              <a:t>[-2,1,-3] is either -1 which is best of first 2 numbers or -4 </a:t>
            </a:r>
          </a:p>
          <a:p>
            <a:r>
              <a:rPr lang="en-US"/>
              <a:t>[-2,-1,-1,x,x,x,x,x,x,x]</a:t>
            </a:r>
          </a:p>
          <a:p>
            <a:r>
              <a:rPr lang="en-US"/>
              <a:t>[-2,1,-3,4]  is either -1 which is best of first 3 numbers or 3  is 3</a:t>
            </a:r>
          </a:p>
          <a:p>
            <a:r>
              <a:rPr lang="en-US"/>
              <a:t>[-2,-1,-1,3,x,x,x,x,x,x]</a:t>
            </a:r>
          </a:p>
          <a:p>
            <a:r>
              <a:rPr lang="en-US"/>
              <a:t>…..</a:t>
            </a:r>
          </a:p>
          <a:p>
            <a:r>
              <a:rPr lang="en-US"/>
              <a:t>[-2,-1,-1,3,3,5,8,3,7]</a:t>
            </a:r>
          </a:p>
          <a:p>
            <a:r>
              <a:rPr lang="en-US"/>
              <a:t>so max is [-2, 1, -3, 4, -1, 2, 1-5,4] = 8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905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1401</Words>
  <Application>Microsoft Macintosh PowerPoint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Parcel</vt:lpstr>
      <vt:lpstr>CS 4379V  Lecture 7 Spring 2023 Greg Lakomski</vt:lpstr>
      <vt:lpstr>Agenda for today</vt:lpstr>
      <vt:lpstr>C++ Thing</vt:lpstr>
      <vt:lpstr>Linear Problems</vt:lpstr>
      <vt:lpstr>53. Maximum Subarray</vt:lpstr>
      <vt:lpstr>53. Maximum Subarray</vt:lpstr>
      <vt:lpstr>53. Maximum Subarray</vt:lpstr>
      <vt:lpstr>53. Maximum Subarray</vt:lpstr>
      <vt:lpstr>53. Maximum Subarray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Lakomski</dc:creator>
  <cp:lastModifiedBy>Microsoft Office User</cp:lastModifiedBy>
  <cp:revision>105</cp:revision>
  <dcterms:created xsi:type="dcterms:W3CDTF">2023-02-04T03:19:47Z</dcterms:created>
  <dcterms:modified xsi:type="dcterms:W3CDTF">2024-02-10T21:29:07Z</dcterms:modified>
</cp:coreProperties>
</file>