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modernComment_100_68C49C6.xml" ContentType="application/vnd.ms-powerpoint.comments+xml"/>
  <Override PartName="/ppt/comments/modernComment_102_B782BA90.xml" ContentType="application/vnd.ms-powerpoint.comments+xml"/>
  <Override PartName="/ppt/notesSlides/notesSlide1.xml" ContentType="application/vnd.openxmlformats-officedocument.presentationml.notesSlide+xml"/>
  <Override PartName="/ppt/comments/modernComment_103_2E33A3DB.xml" ContentType="application/vnd.ms-powerpoint.comments+xml"/>
  <Override PartName="/ppt/notesSlides/notesSlide2.xml" ContentType="application/vnd.openxmlformats-officedocument.presentationml.notesSlide+xml"/>
  <Override PartName="/ppt/comments/modernComment_108_FAA73221.xml" ContentType="application/vnd.ms-powerpoint.comments+xml"/>
  <Override PartName="/ppt/notesSlides/notesSlide3.xml" ContentType="application/vnd.openxmlformats-officedocument.presentationml.notesSlide+xml"/>
  <Override PartName="/ppt/comments/modernComment_109_9EAE74CA.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D_AA86B2E3.xml" ContentType="application/vnd.ms-powerpoint.comments+xml"/>
  <Override PartName="/ppt/notesSlides/notesSlide6.xml" ContentType="application/vnd.openxmlformats-officedocument.presentationml.notesSlide+xml"/>
  <Override PartName="/ppt/comments/modernComment_10C_B4131788.xml" ContentType="application/vnd.ms-powerpoint.comments+xml"/>
  <Override PartName="/ppt/notesSlides/notesSlide7.xml" ContentType="application/vnd.openxmlformats-officedocument.presentationml.notesSlide+xml"/>
  <Override PartName="/ppt/comments/modernComment_10A_A50397D3.xml" ContentType="application/vnd.ms-powerpoint.comments+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4" r:id="rId6"/>
    <p:sldId id="265" r:id="rId7"/>
    <p:sldId id="270" r:id="rId8"/>
    <p:sldId id="269" r:id="rId9"/>
    <p:sldId id="26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EF7674-5341-5225-1083-084857037BFD}" name="Joanna L. Stecz" initials="JS" userId="S::steczj@wittenberg.edu::ebf30b63-a73b-4101-b247-d11e698bf300" providerId="AD"/>
  <p188:author id="{0D60E299-64DE-46BD-0B17-5337BEBC589A}" name="Casey J. Conrad" initials="CC" userId="S::conradc@wittenberg.edu::d69f82e2-5b03-4e11-a9d6-8fd49c72b99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3BCD4-C056-4177-9F00-292DEA2D64FB}" v="278" dt="2022-04-28T19:46:34.495"/>
    <p1510:client id="{21B3EE09-CA58-7F3F-04C2-B30039167AB4}" v="208" dt="2022-04-28T23:31:03.963"/>
    <p1510:client id="{2246B3F2-C6A3-4E7A-82F0-305542CF7F4A}" v="80" dt="2022-02-21T00:46:01.327"/>
    <p1510:client id="{2E17CF9B-9ECD-9EBD-C752-62C31517C92F}" v="1" dt="2022-04-28T23:11:11.374"/>
    <p1510:client id="{3C296236-4CB2-4795-A9BE-66E08FCBCF10}" v="666" dt="2022-02-18T00:31:25.236"/>
    <p1510:client id="{42C9ACC3-5809-12E2-0207-C734B5B4A2BC}" v="76" dt="2022-02-21T12:20:30.124"/>
    <p1510:client id="{489BA7D3-A533-417E-8196-2EFBAFD7ACC1}" v="396" dt="2022-02-20T21:56:06.906"/>
    <p1510:client id="{48F2CD39-D4FC-0CCC-8929-D0A3E3EC7BBA}" v="308" dt="2022-02-19T21:15:20.410"/>
    <p1510:client id="{532FEE72-D483-4881-8977-CD1D4B397AF0}" v="453" dt="2022-02-16T20:41:24.374"/>
    <p1510:client id="{5E8AE1F1-EF77-312B-E44C-2DBC5DB96371}" v="488" dt="2022-04-30T11:33:00.620"/>
    <p1510:client id="{73A5A154-A241-5861-A06E-C922FFB27CDB}" v="59" dt="2022-02-20T16:49:04.810"/>
    <p1510:client id="{787F20D0-0DAB-42B8-947C-8A5D2E9EFC38}" v="342" dt="2022-02-14T20:12:36.822"/>
    <p1510:client id="{915DEF92-25BE-4D26-86AD-436441E80E2B}" v="11" dt="2022-02-20T18:10:46.113"/>
    <p1510:client id="{A9D6E255-105C-4EDD-9151-9B8599E81879}" v="45" dt="2022-02-21T15:06:54.325"/>
    <p1510:client id="{CCFB58D2-2DB6-4A1E-8584-A7C095920AE5}" v="80" dt="2022-05-02T00:24:30.067"/>
    <p1510:client id="{CCFE3189-9900-4075-A0A4-81B1BCA75740}" v="50" dt="2022-04-30T20:12:17.846"/>
    <p1510:client id="{E38401B0-4B2C-E1F4-F76B-23DA37052FB3}" v="439" dt="2022-04-30T14:28:12.962"/>
    <p1510:client id="{EAD76D53-EC40-B25B-E128-9A2A820BA9B8}" v="74" dt="2022-04-30T20:24:26.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0_68C49C6.xml><?xml version="1.0" encoding="utf-8"?>
<p188:cmLst xmlns:a="http://schemas.openxmlformats.org/drawingml/2006/main" xmlns:r="http://schemas.openxmlformats.org/officeDocument/2006/relationships" xmlns:p188="http://schemas.microsoft.com/office/powerpoint/2018/8/main">
  <p188:cm id="{2A0D3C31-C80A-40F3-B3A8-C9D80AF28C9E}" authorId="{0D60E299-64DE-46BD-0B17-5337BEBC589A}" created="2022-05-01T23:14:56.116">
    <pc:sldMkLst xmlns:pc="http://schemas.microsoft.com/office/powerpoint/2013/main/command">
      <pc:docMk/>
      <pc:sldMk cId="109857222" sldId="256"/>
    </pc:sldMkLst>
    <p188:replyLst>
      <p188:reply id="{FA44D30D-ED85-4A5B-AB5B-A840F04AB676}" authorId="{0D60E299-64DE-46BD-0B17-5337BEBC589A}" created="2022-05-01T23:34:11.856">
        <p188:txBody>
          <a:bodyPr/>
          <a:lstStyle/>
          <a:p>
            <a:r>
              <a:rPr lang="en-US"/>
              <a:t>Logan: Timeline, calibration, promised deliverables, intro</a:t>
            </a:r>
          </a:p>
        </p188:txBody>
      </p188:reply>
    </p188:replyLst>
    <p188:txBody>
      <a:bodyPr/>
      <a:lstStyle/>
      <a:p>
        <a:r>
          <a:rPr lang="en-US"/>
          <a:t>Joanna: Deliverables, Timeline, UI, or Encoding</a:t>
        </a:r>
      </a:p>
    </p188:txBody>
  </p188:cm>
</p188:cmLst>
</file>

<file path=ppt/comments/modernComment_102_B782BA90.xml><?xml version="1.0" encoding="utf-8"?>
<p188:cmLst xmlns:a="http://schemas.openxmlformats.org/drawingml/2006/main" xmlns:r="http://schemas.openxmlformats.org/officeDocument/2006/relationships" xmlns:p188="http://schemas.microsoft.com/office/powerpoint/2018/8/main">
  <p188:cm id="{7B33D656-CD36-4210-B6F1-7794CAA326CD}" authorId="{A9EF7674-5341-5225-1083-084857037BFD}" created="2022-04-28T19:24:48.651">
    <pc:sldMkLst xmlns:pc="http://schemas.microsoft.com/office/powerpoint/2013/main/command">
      <pc:docMk/>
      <pc:sldMk cId="3078797968" sldId="258"/>
    </pc:sldMkLst>
    <p188:txBody>
      <a:bodyPr/>
      <a:lstStyle/>
      <a:p>
        <a:r>
          <a:rPr lang="en-US"/>
          <a:t>We can use this as an intro to each deliverable and then expand on them in the next few slides</a:t>
        </a:r>
      </a:p>
    </p188:txBody>
  </p188:cm>
</p188:cmLst>
</file>

<file path=ppt/comments/modernComment_103_2E33A3DB.xml><?xml version="1.0" encoding="utf-8"?>
<p188:cmLst xmlns:a="http://schemas.openxmlformats.org/drawingml/2006/main" xmlns:r="http://schemas.openxmlformats.org/officeDocument/2006/relationships" xmlns:p188="http://schemas.microsoft.com/office/powerpoint/2018/8/main">
  <p188:cm id="{57452D95-EBA6-4EDF-B35F-53B2DA1E311E}" authorId="{A9EF7674-5341-5225-1083-084857037BFD}" created="2022-04-28T19:29:58.502">
    <ac:deMkLst xmlns:ac="http://schemas.microsoft.com/office/drawing/2013/main/command">
      <pc:docMk xmlns:pc="http://schemas.microsoft.com/office/powerpoint/2013/main/command"/>
      <pc:sldMk xmlns:pc="http://schemas.microsoft.com/office/powerpoint/2013/main/command" cId="775136219" sldId="259"/>
      <ac:spMk id="2" creationId="{E70C3815-947D-4C72-A9EC-2D727721A25A}"/>
    </ac:deMkLst>
    <p188:txBody>
      <a:bodyPr/>
      <a:lstStyle/>
      <a:p>
        <a:r>
          <a:rPr lang="en-US"/>
          <a:t>We should update this with anything that changed
We can talk about each point and how we set up our timeline to try and correspond with our deliverables and elaborate on them with their respective slides</a:t>
        </a:r>
      </a:p>
    </p188:txBody>
  </p188:cm>
  <p188:cm id="{9F4791D4-246A-4E9A-BF25-6E37FB1D60FD}" authorId="{A9EF7674-5341-5225-1083-084857037BFD}" created="2022-04-28T23:11:11.374">
    <pc:sldMkLst xmlns:pc="http://schemas.microsoft.com/office/powerpoint/2013/main/command">
      <pc:docMk/>
      <pc:sldMk cId="775136219" sldId="259"/>
    </pc:sldMkLst>
    <p188:txBody>
      <a:bodyPr/>
      <a:lstStyle/>
      <a:p>
        <a:r>
          <a:rPr lang="en-US"/>
          <a:t>Add a column for when we actually completed if we did so</a:t>
        </a:r>
      </a:p>
    </p188:txBody>
  </p188:cm>
</p188:cmLst>
</file>

<file path=ppt/comments/modernComment_108_FAA73221.xml><?xml version="1.0" encoding="utf-8"?>
<p188:cmLst xmlns:a="http://schemas.openxmlformats.org/drawingml/2006/main" xmlns:r="http://schemas.openxmlformats.org/officeDocument/2006/relationships" xmlns:p188="http://schemas.microsoft.com/office/powerpoint/2018/8/main">
  <p188:cm id="{432BB62E-5BF2-44E9-8D4F-B9E03BDCE63F}" authorId="{A9EF7674-5341-5225-1083-084857037BFD}" created="2022-04-28T19:28:38.703">
    <pc:sldMkLst xmlns:pc="http://schemas.microsoft.com/office/powerpoint/2013/main/command">
      <pc:docMk/>
      <pc:sldMk cId="4205261345" sldId="264"/>
    </pc:sldMkLst>
    <p188:txBody>
      <a:bodyPr/>
      <a:lstStyle/>
      <a:p>
        <a:r>
          <a:rPr lang="en-US"/>
          <a:t>We can include the methodology or at least some of it on the slide and then go more in depth when we are presenting</a:t>
        </a:r>
      </a:p>
    </p188:txBody>
  </p188:cm>
  <p188:cm id="{108796FE-C9AC-4A14-AC7C-9449D4DA59D8}" authorId="{0D60E299-64DE-46BD-0B17-5337BEBC589A}" status="resolved" created="2022-04-28T23:21:11.507" complete="100000">
    <ac:deMkLst xmlns:ac="http://schemas.microsoft.com/office/drawing/2013/main/command">
      <pc:docMk xmlns:pc="http://schemas.microsoft.com/office/powerpoint/2013/main/command"/>
      <pc:sldMk xmlns:pc="http://schemas.microsoft.com/office/powerpoint/2013/main/command" cId="4205261345" sldId="264"/>
      <ac:picMk id="5" creationId="{8760AD88-AE3B-EBD9-2470-4FAFC2FB9890}"/>
    </ac:deMkLst>
    <p188:txBody>
      <a:bodyPr/>
      <a:lstStyle/>
      <a:p>
        <a:r>
          <a:rPr lang="en-US"/>
          <a:t>Updated UML Flow/Activity Diagram</a:t>
        </a:r>
      </a:p>
    </p188:txBody>
  </p188:cm>
</p188:cmLst>
</file>

<file path=ppt/comments/modernComment_109_9EAE74CA.xml><?xml version="1.0" encoding="utf-8"?>
<p188:cmLst xmlns:a="http://schemas.openxmlformats.org/drawingml/2006/main" xmlns:r="http://schemas.openxmlformats.org/officeDocument/2006/relationships" xmlns:p188="http://schemas.microsoft.com/office/powerpoint/2018/8/main">
  <p188:cm id="{8FC0DDD6-19EC-49A1-8FDE-2F6F4D2B35E7}" authorId="{A9EF7674-5341-5225-1083-084857037BFD}" created="2022-04-28T19:35:19.197">
    <pc:sldMkLst xmlns:pc="http://schemas.microsoft.com/office/powerpoint/2013/main/command">
      <pc:docMk/>
      <pc:sldMk cId="2662233290" sldId="265"/>
    </pc:sldMkLst>
    <p188:txBody>
      <a:bodyPr/>
      <a:lstStyle/>
      <a:p>
        <a:r>
          <a:rPr lang="en-US"/>
          <a:t>We can use the stuff from the next slide to add to this one and include the more finalized stuff</a:t>
        </a:r>
      </a:p>
    </p188:txBody>
  </p188:cm>
  <p188:cm id="{E3B083F8-841B-428E-B523-8F87874921D2}" authorId="{0D60E299-64DE-46BD-0B17-5337BEBC589A}" status="resolved" created="2022-04-28T23:21:48.522" complete="100000">
    <ac:txMkLst xmlns:ac="http://schemas.microsoft.com/office/drawing/2013/main/command">
      <pc:docMk xmlns:pc="http://schemas.microsoft.com/office/powerpoint/2013/main/command"/>
      <pc:sldMk xmlns:pc="http://schemas.microsoft.com/office/powerpoint/2013/main/command" cId="2662233290" sldId="265"/>
      <ac:spMk id="2" creationId="{9FFF3A34-060A-4546-746F-B0CD923454C0}"/>
      <ac:txMk cp="51" len="6">
        <ac:context len="58" hash="251935466"/>
      </ac:txMk>
    </ac:txMkLst>
    <p188:pos x="4499428" y="1106714"/>
    <p188:txBody>
      <a:bodyPr/>
      <a:lstStyle/>
      <a:p>
        <a:r>
          <a:rPr lang="en-US"/>
          <a:t>Add Img of the templering5 result</a:t>
        </a:r>
      </a:p>
    </p188:txBody>
  </p188:cm>
</p188:cmLst>
</file>

<file path=ppt/comments/modernComment_10A_A50397D3.xml><?xml version="1.0" encoding="utf-8"?>
<p188:cmLst xmlns:a="http://schemas.openxmlformats.org/drawingml/2006/main" xmlns:r="http://schemas.openxmlformats.org/officeDocument/2006/relationships" xmlns:p188="http://schemas.microsoft.com/office/powerpoint/2018/8/main">
  <p188:cm id="{7E0E49A3-E9DD-4FD9-983C-C19D3C175F82}" authorId="{A9EF7674-5341-5225-1083-084857037BFD}" created="2022-04-28T19:37:50.420">
    <ac:deMkLst xmlns:ac="http://schemas.microsoft.com/office/drawing/2013/main/command">
      <pc:docMk xmlns:pc="http://schemas.microsoft.com/office/powerpoint/2013/main/command"/>
      <pc:sldMk xmlns:pc="http://schemas.microsoft.com/office/powerpoint/2013/main/command" cId="2768476115" sldId="266"/>
      <ac:spMk id="3" creationId="{66EBAE45-FEDC-2125-650D-E266CF4F5A12}"/>
    </ac:deMkLst>
    <p188:txBody>
      <a:bodyPr/>
      <a:lstStyle/>
      <a:p>
        <a:r>
          <a:rPr lang="en-US"/>
          <a:t>We can discuss what we did/did not complete on this deliverable </a:t>
        </a:r>
      </a:p>
    </p188:txBody>
  </p188:cm>
  <p188:cm id="{390E56C0-0E24-4161-941D-5319FA009B45}" authorId="{0D60E299-64DE-46BD-0B17-5337BEBC589A}" created="2022-04-30T11:33:00.620">
    <ac:txMkLst xmlns:ac="http://schemas.microsoft.com/office/drawing/2013/main/command">
      <pc:docMk xmlns:pc="http://schemas.microsoft.com/office/powerpoint/2013/main/command"/>
      <pc:sldMk xmlns:pc="http://schemas.microsoft.com/office/powerpoint/2013/main/command" cId="2768476115" sldId="266"/>
      <ac:spMk id="2" creationId="{0EAFAC55-6872-4474-CA1B-6B986AFEA1DA}"/>
      <ac:txMk cp="16" len="26">
        <ac:context len="43" hash="3014727462"/>
      </ac:txMk>
    </ac:txMkLst>
    <p188:pos x="7979433" y="1006415"/>
    <p188:replyLst>
      <p188:reply id="{4D7CD755-95E1-4589-BC7B-3522351F5235}" authorId="{0D60E299-64DE-46BD-0B17-5337BEBC589A}" created="2022-05-01T23:54:58.771">
        <p188:txBody>
          <a:bodyPr/>
          <a:lstStyle/>
          <a:p>
            <a:r>
              <a:rPr lang="en-US"/>
              <a:t>Discuss what has been implemented</a:t>
            </a:r>
          </a:p>
        </p188:txBody>
      </p188:reply>
    </p188:replyLst>
    <p188:txBody>
      <a:bodyPr/>
      <a:lstStyle/>
      <a:p>
        <a:r>
          <a:rPr lang="en-US"/>
          <a:t>IMG of GUI as is</a:t>
        </a:r>
      </a:p>
    </p188:txBody>
  </p188:cm>
</p188:cmLst>
</file>

<file path=ppt/comments/modernComment_10C_B4131788.xml><?xml version="1.0" encoding="utf-8"?>
<p188:cmLst xmlns:a="http://schemas.openxmlformats.org/drawingml/2006/main" xmlns:r="http://schemas.openxmlformats.org/officeDocument/2006/relationships" xmlns:p188="http://schemas.microsoft.com/office/powerpoint/2018/8/main">
  <p188:cm id="{51668BBE-91D1-4988-8072-134E1610D992}" authorId="{0D60E299-64DE-46BD-0B17-5337BEBC589A}" created="2022-04-23T13:12:10.750">
    <ac:txMkLst xmlns:ac="http://schemas.microsoft.com/office/drawing/2013/main/command">
      <pc:docMk xmlns:pc="http://schemas.microsoft.com/office/powerpoint/2013/main/command"/>
      <pc:sldMk xmlns:pc="http://schemas.microsoft.com/office/powerpoint/2013/main/command" cId="3021150088" sldId="268"/>
      <ac:spMk id="2" creationId="{1C2C49C7-2AA0-CD69-4880-72ABC691B56F}"/>
      <ac:txMk cp="7" len="10">
        <ac:context len="18" hash="1161702502"/>
      </ac:txMk>
    </ac:txMkLst>
    <p188:pos x="4471358" y="589471"/>
    <p188:replyLst>
      <p188:reply id="{FE189A10-B688-4A5C-9413-9B5815B641B0}" authorId="{0D60E299-64DE-46BD-0B17-5337BEBC589A}" created="2022-04-28T23:20:40.928">
        <p188:txBody>
          <a:bodyPr/>
          <a:lstStyle/>
          <a:p>
            <a:r>
              <a:rPr lang="en-US"/>
              <a:t>Calib Reprojection Error Images</a:t>
            </a:r>
          </a:p>
        </p188:txBody>
      </p188:reply>
    </p188:replyLst>
    <p188:txBody>
      <a:bodyPr/>
      <a:lstStyle/>
      <a:p>
        <a:r>
          <a:rPr lang="en-US"/>
          <a:t>Image from M2 or M1</a:t>
        </a:r>
      </a:p>
    </p188:txBody>
  </p188:cm>
</p188:cmLst>
</file>

<file path=ppt/comments/modernComment_10D_AA86B2E3.xml><?xml version="1.0" encoding="utf-8"?>
<p188:cmLst xmlns:a="http://schemas.openxmlformats.org/drawingml/2006/main" xmlns:r="http://schemas.openxmlformats.org/officeDocument/2006/relationships" xmlns:p188="http://schemas.microsoft.com/office/powerpoint/2018/8/main">
  <p188:cm id="{4F8307C1-1F87-4C71-A6D9-558351475C7D}" authorId="{0D60E299-64DE-46BD-0B17-5337BEBC589A}" created="2022-04-23T13:12:40.906">
    <ac:txMkLst xmlns:ac="http://schemas.microsoft.com/office/drawing/2013/main/command">
      <pc:docMk xmlns:pc="http://schemas.microsoft.com/office/powerpoint/2013/main/command"/>
      <pc:sldMk xmlns:pc="http://schemas.microsoft.com/office/powerpoint/2013/main/command" cId="2860954339" sldId="269"/>
      <ac:spMk id="2" creationId="{CBBE0B88-8AD7-0D6E-95AD-C6A8E7DC5039}"/>
      <ac:txMk cp="15" len="6">
        <ac:context len="22" hash="3511081512"/>
      </ac:txMk>
    </ac:txMkLst>
    <p188:pos x="5262113" y="589471"/>
    <p188:txBody>
      <a:bodyPr/>
      <a:lstStyle/>
      <a:p>
        <a:r>
          <a:rPr lang="en-US"/>
          <a:t>IMGs from M3 and Aspose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730CD-9579-48F7-94F6-4AC2CBCA3954}" type="datetimeFigureOut">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D2571-BB5F-45DC-87E7-2D1246E31CB2}" type="slidenum">
              <a:t>‹#›</a:t>
            </a:fld>
            <a:endParaRPr lang="en-US"/>
          </a:p>
        </p:txBody>
      </p:sp>
    </p:spTree>
    <p:extLst>
      <p:ext uri="{BB962C8B-B14F-4D97-AF65-F5344CB8AC3E}">
        <p14:creationId xmlns:p14="http://schemas.microsoft.com/office/powerpoint/2010/main" val="839416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First two milestones on time.</a:t>
            </a:r>
          </a:p>
          <a:p>
            <a:r>
              <a:rPr lang="en-US">
                <a:ea typeface="Calibri"/>
                <a:cs typeface="Calibri"/>
              </a:rPr>
              <a:t>Major delays on SFM system, addition of calibration system.</a:t>
            </a:r>
          </a:p>
          <a:p>
            <a:r>
              <a:rPr lang="en-US">
                <a:ea typeface="Calibri"/>
                <a:cs typeface="Calibri"/>
              </a:rPr>
              <a:t>SFM system handles items like people, trees since they shouldn't appear in more than a few images</a:t>
            </a:r>
          </a:p>
          <a:p>
            <a:r>
              <a:rPr lang="en-US">
                <a:ea typeface="Calibri"/>
                <a:cs typeface="Calibri"/>
              </a:rPr>
              <a:t>Ambiguity of multiple timeline elements</a:t>
            </a:r>
          </a:p>
          <a:p>
            <a:endParaRPr lang="en-US">
              <a:ea typeface="Calibri"/>
              <a:cs typeface="Calibri"/>
            </a:endParaRPr>
          </a:p>
          <a:p>
            <a:r>
              <a:rPr lang="en-US">
                <a:ea typeface="Calibri"/>
                <a:cs typeface="Calibri"/>
              </a:rPr>
              <a:t>Software to remove nonconstant elements: We didn’t need </a:t>
            </a:r>
            <a:r>
              <a:rPr lang="en-US" err="1">
                <a:ea typeface="Calibri"/>
                <a:cs typeface="Calibri"/>
              </a:rPr>
              <a:t>bc</a:t>
            </a:r>
            <a:r>
              <a:rPr lang="en-US">
                <a:ea typeface="Calibri"/>
                <a:cs typeface="Calibri"/>
              </a:rPr>
              <a:t> structure from motion only would include these if they were in several images in a chain</a:t>
            </a:r>
          </a:p>
          <a:p>
            <a:r>
              <a:rPr lang="en-US">
                <a:ea typeface="Calibri"/>
                <a:cs typeface="Calibri"/>
              </a:rPr>
              <a:t>User can avoid having these nonconstant elements in their images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24D2571-BB5F-45DC-87E7-2D1246E31CB2}" type="slidenum">
              <a:rPr lang="en-US"/>
              <a:t>4</a:t>
            </a:fld>
            <a:endParaRPr lang="en-US"/>
          </a:p>
        </p:txBody>
      </p:sp>
    </p:spTree>
    <p:extLst>
      <p:ext uri="{BB962C8B-B14F-4D97-AF65-F5344CB8AC3E}">
        <p14:creationId xmlns:p14="http://schemas.microsoft.com/office/powerpoint/2010/main" val="377960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Note addition of calibration pipe and removal of linear perspective filter</a:t>
            </a:r>
          </a:p>
        </p:txBody>
      </p:sp>
      <p:sp>
        <p:nvSpPr>
          <p:cNvPr id="4" name="Slide Number Placeholder 3"/>
          <p:cNvSpPr>
            <a:spLocks noGrp="1"/>
          </p:cNvSpPr>
          <p:nvPr>
            <p:ph type="sldNum" sz="quarter" idx="5"/>
          </p:nvPr>
        </p:nvSpPr>
        <p:spPr/>
        <p:txBody>
          <a:bodyPr/>
          <a:lstStyle/>
          <a:p>
            <a:fld id="{824D2571-BB5F-45DC-87E7-2D1246E31CB2}" type="slidenum">
              <a:t>5</a:t>
            </a:fld>
            <a:endParaRPr lang="en-US"/>
          </a:p>
        </p:txBody>
      </p:sp>
    </p:spTree>
    <p:extLst>
      <p:ext uri="{BB962C8B-B14F-4D97-AF65-F5344CB8AC3E}">
        <p14:creationId xmlns:p14="http://schemas.microsoft.com/office/powerpoint/2010/main" val="71583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Note that the model shown was created from the output point cloud, so it assumes that every neighbor should be meshed</a:t>
            </a:r>
          </a:p>
        </p:txBody>
      </p:sp>
      <p:sp>
        <p:nvSpPr>
          <p:cNvPr id="4" name="Slide Number Placeholder 3"/>
          <p:cNvSpPr>
            <a:spLocks noGrp="1"/>
          </p:cNvSpPr>
          <p:nvPr>
            <p:ph type="sldNum" sz="quarter" idx="5"/>
          </p:nvPr>
        </p:nvSpPr>
        <p:spPr/>
        <p:txBody>
          <a:bodyPr/>
          <a:lstStyle/>
          <a:p>
            <a:fld id="{824D2571-BB5F-45DC-87E7-2D1246E31CB2}" type="slidenum">
              <a:rPr lang="en-US"/>
              <a:t>6</a:t>
            </a:fld>
            <a:endParaRPr lang="en-US"/>
          </a:p>
        </p:txBody>
      </p:sp>
    </p:spTree>
    <p:extLst>
      <p:ext uri="{BB962C8B-B14F-4D97-AF65-F5344CB8AC3E}">
        <p14:creationId xmlns:p14="http://schemas.microsoft.com/office/powerpoint/2010/main" val="196796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Process of calibration: (At least 10 images must be used)</a:t>
            </a:r>
          </a:p>
          <a:p>
            <a:r>
              <a:rPr lang="en-US">
                <a:ea typeface="Calibri"/>
                <a:cs typeface="Calibri"/>
              </a:rPr>
              <a:t>Identify that every image comes from the same camera – </a:t>
            </a:r>
            <a:r>
              <a:rPr lang="en-US" err="1">
                <a:ea typeface="Calibri"/>
                <a:cs typeface="Calibri"/>
              </a:rPr>
              <a:t>exif</a:t>
            </a:r>
            <a:r>
              <a:rPr lang="en-US">
                <a:ea typeface="Calibri"/>
                <a:cs typeface="Calibri"/>
              </a:rPr>
              <a:t> data, size</a:t>
            </a:r>
          </a:p>
          <a:p>
            <a:r>
              <a:rPr lang="en-US">
                <a:ea typeface="Calibri"/>
                <a:cs typeface="Calibri"/>
              </a:rPr>
              <a:t>Locate the Chessboard (or </a:t>
            </a:r>
            <a:r>
              <a:rPr lang="en-US" err="1">
                <a:ea typeface="Calibri"/>
                <a:cs typeface="Calibri"/>
              </a:rPr>
              <a:t>circlegird</a:t>
            </a:r>
            <a:r>
              <a:rPr lang="en-US">
                <a:ea typeface="Calibri"/>
                <a:cs typeface="Calibri"/>
              </a:rPr>
              <a:t>) pattern in each image</a:t>
            </a:r>
          </a:p>
          <a:p>
            <a:r>
              <a:rPr lang="en-US">
                <a:ea typeface="Calibri"/>
                <a:cs typeface="Calibri"/>
              </a:rPr>
              <a:t>Treat the found pixels as image points while knowing the location of the object points is fixed.</a:t>
            </a:r>
          </a:p>
          <a:p>
            <a:r>
              <a:rPr lang="en-US">
                <a:ea typeface="Calibri"/>
                <a:cs typeface="Calibri"/>
              </a:rPr>
              <a:t>Calculate the estimated intrinsic matrix and distortion parameters</a:t>
            </a:r>
          </a:p>
        </p:txBody>
      </p:sp>
      <p:sp>
        <p:nvSpPr>
          <p:cNvPr id="4" name="Slide Number Placeholder 3"/>
          <p:cNvSpPr>
            <a:spLocks noGrp="1"/>
          </p:cNvSpPr>
          <p:nvPr>
            <p:ph type="sldNum" sz="quarter" idx="5"/>
          </p:nvPr>
        </p:nvSpPr>
        <p:spPr/>
        <p:txBody>
          <a:bodyPr/>
          <a:lstStyle/>
          <a:p>
            <a:fld id="{824D2571-BB5F-45DC-87E7-2D1246E31CB2}" type="slidenum">
              <a:t>7</a:t>
            </a:fld>
            <a:endParaRPr lang="en-US"/>
          </a:p>
        </p:txBody>
      </p:sp>
    </p:spTree>
    <p:extLst>
      <p:ext uri="{BB962C8B-B14F-4D97-AF65-F5344CB8AC3E}">
        <p14:creationId xmlns:p14="http://schemas.microsoft.com/office/powerpoint/2010/main" val="3798668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Could not implement a linear perspective algorithm in the timeframe</a:t>
            </a:r>
          </a:p>
          <a:p>
            <a:r>
              <a:rPr lang="en-US">
                <a:ea typeface="Calibri"/>
                <a:cs typeface="Calibri"/>
              </a:rPr>
              <a:t>Multiple redesigns as research found elements missing from earlier designs</a:t>
            </a:r>
          </a:p>
          <a:p>
            <a:r>
              <a:rPr lang="en-US">
                <a:ea typeface="Calibri"/>
                <a:cs typeface="Calibri"/>
              </a:rPr>
              <a:t>Utilizes Incremental structure from motion – need to follow a single path around the object</a:t>
            </a:r>
          </a:p>
          <a:p>
            <a:r>
              <a:rPr lang="en-US">
                <a:ea typeface="Calibri"/>
                <a:cs typeface="Calibri"/>
              </a:rPr>
              <a:t>Moving forward: find way to determine the proper bounding box for the model automatically</a:t>
            </a:r>
          </a:p>
        </p:txBody>
      </p:sp>
      <p:sp>
        <p:nvSpPr>
          <p:cNvPr id="4" name="Slide Number Placeholder 3"/>
          <p:cNvSpPr>
            <a:spLocks noGrp="1"/>
          </p:cNvSpPr>
          <p:nvPr>
            <p:ph type="sldNum" sz="quarter" idx="5"/>
          </p:nvPr>
        </p:nvSpPr>
        <p:spPr/>
        <p:txBody>
          <a:bodyPr/>
          <a:lstStyle/>
          <a:p>
            <a:fld id="{824D2571-BB5F-45DC-87E7-2D1246E31CB2}" type="slidenum">
              <a:rPr lang="en-US"/>
              <a:t>8</a:t>
            </a:fld>
            <a:endParaRPr lang="en-US"/>
          </a:p>
        </p:txBody>
      </p:sp>
    </p:spTree>
    <p:extLst>
      <p:ext uri="{BB962C8B-B14F-4D97-AF65-F5344CB8AC3E}">
        <p14:creationId xmlns:p14="http://schemas.microsoft.com/office/powerpoint/2010/main" val="297615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Fig 1. Representation of reprojection of </a:t>
            </a:r>
            <a:r>
              <a:rPr lang="en-US" err="1">
                <a:ea typeface="Calibri"/>
                <a:cs typeface="Calibri"/>
              </a:rPr>
              <a:t>keypoints</a:t>
            </a:r>
            <a:r>
              <a:rPr lang="en-US">
                <a:ea typeface="Calibri"/>
                <a:cs typeface="Calibri"/>
              </a:rPr>
              <a:t> on an image in the initial pair for temple ring (12) after the initial pair has been triangulated.</a:t>
            </a:r>
          </a:p>
          <a:p>
            <a:r>
              <a:rPr lang="en-US">
                <a:ea typeface="Calibri"/>
                <a:cs typeface="Calibri"/>
              </a:rPr>
              <a:t>Fig 2. Reprojection chart after 9 images have been added to the model for temple ring (Standard Bundle Adjustment Checkpoint).</a:t>
            </a:r>
          </a:p>
          <a:p>
            <a:r>
              <a:rPr lang="en-US">
                <a:ea typeface="Calibri"/>
                <a:cs typeface="Calibri"/>
              </a:rPr>
              <a:t>Fig 3. Reprojection chart after 9 images have been added to the model for temple ring (Mitigating High measured reprojection error).</a:t>
            </a:r>
          </a:p>
        </p:txBody>
      </p:sp>
      <p:sp>
        <p:nvSpPr>
          <p:cNvPr id="4" name="Slide Number Placeholder 3"/>
          <p:cNvSpPr>
            <a:spLocks noGrp="1"/>
          </p:cNvSpPr>
          <p:nvPr>
            <p:ph type="sldNum" sz="quarter" idx="5"/>
          </p:nvPr>
        </p:nvSpPr>
        <p:spPr/>
        <p:txBody>
          <a:bodyPr/>
          <a:lstStyle/>
          <a:p>
            <a:fld id="{824D2571-BB5F-45DC-87E7-2D1246E31CB2}" type="slidenum">
              <a:t>9</a:t>
            </a:fld>
            <a:endParaRPr lang="en-US"/>
          </a:p>
        </p:txBody>
      </p:sp>
    </p:spTree>
    <p:extLst>
      <p:ext uri="{BB962C8B-B14F-4D97-AF65-F5344CB8AC3E}">
        <p14:creationId xmlns:p14="http://schemas.microsoft.com/office/powerpoint/2010/main" val="362037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GUI screenshots,</a:t>
            </a:r>
          </a:p>
          <a:p>
            <a:r>
              <a:rPr lang="en-US">
                <a:ea typeface="Calibri"/>
                <a:cs typeface="Calibri"/>
              </a:rPr>
              <a:t>Difficulty presenting the model</a:t>
            </a:r>
          </a:p>
        </p:txBody>
      </p:sp>
      <p:sp>
        <p:nvSpPr>
          <p:cNvPr id="4" name="Slide Number Placeholder 3"/>
          <p:cNvSpPr>
            <a:spLocks noGrp="1"/>
          </p:cNvSpPr>
          <p:nvPr>
            <p:ph type="sldNum" sz="quarter" idx="5"/>
          </p:nvPr>
        </p:nvSpPr>
        <p:spPr/>
        <p:txBody>
          <a:bodyPr/>
          <a:lstStyle/>
          <a:p>
            <a:fld id="{824D2571-BB5F-45DC-87E7-2D1246E31CB2}" type="slidenum">
              <a:rPr lang="en-US"/>
              <a:t>10</a:t>
            </a:fld>
            <a:endParaRPr lang="en-US"/>
          </a:p>
        </p:txBody>
      </p:sp>
    </p:spTree>
    <p:extLst>
      <p:ext uri="{BB962C8B-B14F-4D97-AF65-F5344CB8AC3E}">
        <p14:creationId xmlns:p14="http://schemas.microsoft.com/office/powerpoint/2010/main" val="168673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Simplified by open3d</a:t>
            </a:r>
          </a:p>
          <a:p>
            <a:r>
              <a:rPr lang="en-US">
                <a:ea typeface="Calibri"/>
                <a:cs typeface="Calibri"/>
              </a:rPr>
              <a:t>Only encoded to .</a:t>
            </a:r>
            <a:r>
              <a:rPr lang="en-US" err="1">
                <a:ea typeface="Calibri"/>
                <a:cs typeface="Calibri"/>
              </a:rPr>
              <a:t>xyz</a:t>
            </a:r>
            <a:r>
              <a:rPr lang="en-US">
                <a:ea typeface="Calibri"/>
                <a:cs typeface="Calibri"/>
              </a:rPr>
              <a:t>, .ply, and .</a:t>
            </a:r>
            <a:r>
              <a:rPr lang="en-US" err="1">
                <a:ea typeface="Calibri"/>
                <a:cs typeface="Calibri"/>
              </a:rPr>
              <a:t>pcd</a:t>
            </a:r>
            <a:r>
              <a:rPr lang="en-US">
                <a:ea typeface="Calibri"/>
                <a:cs typeface="Calibri"/>
              </a:rPr>
              <a:t> as point cloud</a:t>
            </a:r>
          </a:p>
          <a:p>
            <a:r>
              <a:rPr lang="en-US">
                <a:ea typeface="Calibri"/>
                <a:cs typeface="Calibri"/>
              </a:rPr>
              <a:t>Can implement meshes on the point cloud to encode as .ply, .</a:t>
            </a:r>
            <a:r>
              <a:rPr lang="en-US" err="1">
                <a:ea typeface="Calibri"/>
                <a:cs typeface="Calibri"/>
              </a:rPr>
              <a:t>stl</a:t>
            </a:r>
            <a:r>
              <a:rPr lang="en-US">
                <a:ea typeface="Calibri"/>
                <a:cs typeface="Calibri"/>
              </a:rPr>
              <a:t>, and .obj meshes</a:t>
            </a:r>
          </a:p>
          <a:p>
            <a:r>
              <a:rPr lang="en-US">
                <a:ea typeface="Calibri"/>
                <a:cs typeface="Calibri"/>
              </a:rPr>
              <a:t>Encoding to other popular options (.cad, .3mf, etc.) will require additional translations </a:t>
            </a:r>
          </a:p>
        </p:txBody>
      </p:sp>
      <p:sp>
        <p:nvSpPr>
          <p:cNvPr id="4" name="Slide Number Placeholder 3"/>
          <p:cNvSpPr>
            <a:spLocks noGrp="1"/>
          </p:cNvSpPr>
          <p:nvPr>
            <p:ph type="sldNum" sz="quarter" idx="5"/>
          </p:nvPr>
        </p:nvSpPr>
        <p:spPr/>
        <p:txBody>
          <a:bodyPr/>
          <a:lstStyle/>
          <a:p>
            <a:fld id="{824D2571-BB5F-45DC-87E7-2D1246E31CB2}" type="slidenum">
              <a:t>11</a:t>
            </a:fld>
            <a:endParaRPr lang="en-US"/>
          </a:p>
        </p:txBody>
      </p:sp>
    </p:spTree>
    <p:extLst>
      <p:ext uri="{BB962C8B-B14F-4D97-AF65-F5344CB8AC3E}">
        <p14:creationId xmlns:p14="http://schemas.microsoft.com/office/powerpoint/2010/main" val="3418860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083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529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7950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928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0355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294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578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029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2064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000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023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4232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921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327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889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04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5219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104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671621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68C49C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A_A50397D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B782BA9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2E33A3DB.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FAA7322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microsoft.com/office/2018/10/relationships/comments" Target="../comments/modernComment_109_9EAE74CA.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18/10/relationships/comments" Target="../comments/modernComment_10D_AA86B2E3.xm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microsoft.com/office/2018/10/relationships/comments" Target="../comments/modernComment_10C_B4131788.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3D Model Creation from Series of Images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Casey Conrad, Logan Hunter, Joanna Stecz</a:t>
            </a:r>
            <a:endParaRPr lang="en-US"/>
          </a:p>
        </p:txBody>
      </p:sp>
    </p:spTree>
    <p:extLst>
      <p:ext uri="{BB962C8B-B14F-4D97-AF65-F5344CB8AC3E}">
        <p14:creationId xmlns:p14="http://schemas.microsoft.com/office/powerpoint/2010/main" val="109857222"/>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AC55-6872-4474-CA1B-6B986AFEA1DA}"/>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Deliverable #3: </a:t>
            </a:r>
            <a:r>
              <a:rPr lang="en-US" cap="sma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3D interactive environment</a:t>
            </a:r>
            <a:endParaRPr lang="en-US" cap="sma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66EBAE45-FEDC-2125-650D-E266CF4F5A12}"/>
              </a:ext>
            </a:extLst>
          </p:cNvPr>
          <p:cNvSpPr>
            <a:spLocks noGrp="1"/>
          </p:cNvSpPr>
          <p:nvPr>
            <p:ph idx="1"/>
          </p:nvPr>
        </p:nvSpPr>
        <p:spPr/>
        <p:txBody>
          <a:bodyPr vert="horz" lIns="91440" tIns="45720" rIns="91440" bIns="45720" rtlCol="0" anchor="t">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Prototyping</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Multiple options</a:t>
            </a: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Chart, scatter chart&#10;&#10;Description automatically generated">
            <a:extLst>
              <a:ext uri="{FF2B5EF4-FFF2-40B4-BE49-F238E27FC236}">
                <a16:creationId xmlns:a16="http://schemas.microsoft.com/office/drawing/2014/main" id="{32A3D846-366A-2C2F-4038-DD6C60A1099F}"/>
              </a:ext>
            </a:extLst>
          </p:cNvPr>
          <p:cNvPicPr>
            <a:picLocks noChangeAspect="1"/>
          </p:cNvPicPr>
          <p:nvPr/>
        </p:nvPicPr>
        <p:blipFill>
          <a:blip r:embed="rId4"/>
          <a:stretch>
            <a:fillRect/>
          </a:stretch>
        </p:blipFill>
        <p:spPr>
          <a:xfrm>
            <a:off x="7024574" y="3686550"/>
            <a:ext cx="4088606" cy="2509654"/>
          </a:xfrm>
          <a:prstGeom prst="rect">
            <a:avLst/>
          </a:prstGeom>
        </p:spPr>
      </p:pic>
      <p:pic>
        <p:nvPicPr>
          <p:cNvPr id="5" name="Picture 5" descr="Chart, radar chart&#10;&#10;Description automatically generated">
            <a:extLst>
              <a:ext uri="{FF2B5EF4-FFF2-40B4-BE49-F238E27FC236}">
                <a16:creationId xmlns:a16="http://schemas.microsoft.com/office/drawing/2014/main" id="{68093EAA-285E-0A85-C01E-C550EFF036AE}"/>
              </a:ext>
            </a:extLst>
          </p:cNvPr>
          <p:cNvPicPr>
            <a:picLocks noChangeAspect="1"/>
          </p:cNvPicPr>
          <p:nvPr/>
        </p:nvPicPr>
        <p:blipFill>
          <a:blip r:embed="rId5"/>
          <a:stretch>
            <a:fillRect/>
          </a:stretch>
        </p:blipFill>
        <p:spPr>
          <a:xfrm>
            <a:off x="1021556" y="3682842"/>
            <a:ext cx="4040980" cy="2492691"/>
          </a:xfrm>
          <a:prstGeom prst="rect">
            <a:avLst/>
          </a:prstGeom>
        </p:spPr>
      </p:pic>
    </p:spTree>
    <p:extLst>
      <p:ext uri="{BB962C8B-B14F-4D97-AF65-F5344CB8AC3E}">
        <p14:creationId xmlns:p14="http://schemas.microsoft.com/office/powerpoint/2010/main" val="276847611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7C97-57F1-7503-831F-6F7537102F2A}"/>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Deliverable #4: </a:t>
            </a:r>
            <a:r>
              <a:rPr lang="en-US" cap="sma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Encoding the model </a:t>
            </a:r>
          </a:p>
        </p:txBody>
      </p:sp>
      <p:sp>
        <p:nvSpPr>
          <p:cNvPr id="3" name="Content Placeholder 2">
            <a:extLst>
              <a:ext uri="{FF2B5EF4-FFF2-40B4-BE49-F238E27FC236}">
                <a16:creationId xmlns:a16="http://schemas.microsoft.com/office/drawing/2014/main" id="{1EFC32A2-73B1-255A-40DB-040E7580FB37}"/>
              </a:ext>
            </a:extLst>
          </p:cNvPr>
          <p:cNvSpPr>
            <a:spLocks noGrp="1"/>
          </p:cNvSpPr>
          <p:nvPr>
            <p:ph idx="1"/>
          </p:nvPr>
        </p:nvSpPr>
        <p:spPr>
          <a:xfrm>
            <a:off x="1166813" y="2082799"/>
            <a:ext cx="9905998" cy="3124201"/>
          </a:xfrm>
        </p:spPr>
        <p:txBody>
          <a:bodyPr vert="horz" lIns="91440" tIns="45720" rIns="91440" bIns="45720" rtlCol="0" anchor="t">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The goal:</a:t>
            </a:r>
          </a:p>
          <a:p>
            <a:pPr lvl="1">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Encode the model in a format commonly used in the target domains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Results:</a:t>
            </a:r>
          </a:p>
          <a:p>
            <a:pPr lvl="1">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Encoding model to .</a:t>
            </a:r>
            <a:r>
              <a:rPr lang="en-US"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xyz</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.ply, and .</a:t>
            </a:r>
            <a:r>
              <a:rPr lang="en-US"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pcd</a:t>
            </a: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as point cloud</a:t>
            </a:r>
          </a:p>
          <a:p>
            <a:pPr lvl="1">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marL="457200" lvl="1" indent="0">
              <a:buClr>
                <a:srgbClr val="FFFFFF"/>
              </a:buClr>
              <a:buNone/>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marL="457200" lvl="1" indent="0">
              <a:buClr>
                <a:srgbClr val="FFFFFF"/>
              </a:buClr>
              <a:buNone/>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25988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63F1-A762-4DF7-8F86-9A6C176BE15F}"/>
              </a:ext>
            </a:extLst>
          </p:cNvPr>
          <p:cNvSpPr>
            <a:spLocks noGrp="1"/>
          </p:cNvSpPr>
          <p:nvPr>
            <p:ph type="title"/>
          </p:nvPr>
        </p:nvSpPr>
        <p:spPr/>
        <p:txBody>
          <a:bodyPr/>
          <a:lstStyle/>
          <a:p>
            <a:r>
              <a:rPr lang="en-US">
                <a:cs typeface="Calibri Light"/>
              </a:rPr>
              <a:t>Intro to team and project</a:t>
            </a:r>
            <a:endParaRPr lang="en-US"/>
          </a:p>
        </p:txBody>
      </p:sp>
      <p:sp>
        <p:nvSpPr>
          <p:cNvPr id="3" name="Content Placeholder 2">
            <a:extLst>
              <a:ext uri="{FF2B5EF4-FFF2-40B4-BE49-F238E27FC236}">
                <a16:creationId xmlns:a16="http://schemas.microsoft.com/office/drawing/2014/main" id="{3C78566A-F6D8-4741-87EB-56E49F0E8242}"/>
              </a:ext>
            </a:extLst>
          </p:cNvPr>
          <p:cNvSpPr>
            <a:spLocks noGrp="1"/>
          </p:cNvSpPr>
          <p:nvPr>
            <p:ph sz="half" idx="1"/>
          </p:nvPr>
        </p:nvSpPr>
        <p:spPr/>
        <p:txBody>
          <a:bodyPr vert="horz" lIns="91440" tIns="45720" rIns="91440" bIns="45720" rtlCol="0" anchor="t">
            <a:normAutofit/>
          </a:bodyPr>
          <a:lstStyle/>
          <a:p>
            <a:r>
              <a:rPr lang="en-US">
                <a:cs typeface="Calibri"/>
              </a:rPr>
              <a:t>Casey Conrad</a:t>
            </a:r>
          </a:p>
          <a:p>
            <a:r>
              <a:rPr lang="en-US">
                <a:cs typeface="Calibri"/>
              </a:rPr>
              <a:t>Logan Hunter</a:t>
            </a:r>
          </a:p>
          <a:p>
            <a:r>
              <a:rPr lang="en-US">
                <a:cs typeface="Calibri"/>
              </a:rPr>
              <a:t>Joanna Stecz</a:t>
            </a:r>
          </a:p>
        </p:txBody>
      </p:sp>
      <p:sp>
        <p:nvSpPr>
          <p:cNvPr id="4" name="Content Placeholder 3">
            <a:extLst>
              <a:ext uri="{FF2B5EF4-FFF2-40B4-BE49-F238E27FC236}">
                <a16:creationId xmlns:a16="http://schemas.microsoft.com/office/drawing/2014/main" id="{8EFA11E5-1625-46DC-8B1B-841C282C07DF}"/>
              </a:ext>
            </a:extLst>
          </p:cNvPr>
          <p:cNvSpPr>
            <a:spLocks noGrp="1"/>
          </p:cNvSpPr>
          <p:nvPr>
            <p:ph sz="half" idx="2"/>
          </p:nvPr>
        </p:nvSpPr>
        <p:spPr/>
        <p:txBody>
          <a:bodyPr vert="horz" lIns="91440" tIns="45720" rIns="91440" bIns="45720" rtlCol="0" anchor="t">
            <a:normAutofit/>
          </a:bodyPr>
          <a:lstStyle/>
          <a:p>
            <a:r>
              <a:rPr lang="en-US">
                <a:cs typeface="Calibri"/>
              </a:rPr>
              <a:t>Our project will take a series of images as input</a:t>
            </a:r>
          </a:p>
          <a:p>
            <a:r>
              <a:rPr lang="en-US">
                <a:cs typeface="Calibri"/>
              </a:rPr>
              <a:t>Produce a 3D model of the space</a:t>
            </a:r>
          </a:p>
          <a:p>
            <a:r>
              <a:rPr lang="en-US">
                <a:cs typeface="Calibri"/>
              </a:rPr>
              <a:t>Resulting model will be displayed in an interactive environment</a:t>
            </a:r>
          </a:p>
          <a:p>
            <a:r>
              <a:rPr lang="en-US">
                <a:cs typeface="Calibri"/>
              </a:rPr>
              <a:t>Model and annotations can be saved to be opened in other modeling software</a:t>
            </a:r>
          </a:p>
        </p:txBody>
      </p:sp>
    </p:spTree>
    <p:extLst>
      <p:ext uri="{BB962C8B-B14F-4D97-AF65-F5344CB8AC3E}">
        <p14:creationId xmlns:p14="http://schemas.microsoft.com/office/powerpoint/2010/main" val="23136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C77D-807F-4DBC-919F-FC47AAA25846}"/>
              </a:ext>
            </a:extLst>
          </p:cNvPr>
          <p:cNvSpPr>
            <a:spLocks noGrp="1"/>
          </p:cNvSpPr>
          <p:nvPr>
            <p:ph type="title"/>
          </p:nvPr>
        </p:nvSpPr>
        <p:spPr/>
        <p:txBody>
          <a:bodyPr/>
          <a:lstStyle/>
          <a:p>
            <a:r>
              <a:rPr lang="en-US">
                <a:cs typeface="Calibri Light"/>
              </a:rPr>
              <a:t>promised deliverables</a:t>
            </a:r>
            <a:endParaRPr lang="en-US"/>
          </a:p>
        </p:txBody>
      </p:sp>
      <p:sp>
        <p:nvSpPr>
          <p:cNvPr id="3" name="Content Placeholder 2">
            <a:extLst>
              <a:ext uri="{FF2B5EF4-FFF2-40B4-BE49-F238E27FC236}">
                <a16:creationId xmlns:a16="http://schemas.microsoft.com/office/drawing/2014/main" id="{61E03E97-C405-448D-905E-BF73608E8FBB}"/>
              </a:ext>
            </a:extLst>
          </p:cNvPr>
          <p:cNvSpPr>
            <a:spLocks noGrp="1"/>
          </p:cNvSpPr>
          <p:nvPr>
            <p:ph idx="1"/>
          </p:nvPr>
        </p:nvSpPr>
        <p:spPr/>
        <p:txBody>
          <a:bodyPr vert="horz" lIns="91440" tIns="45720" rIns="91440" bIns="45720" rtlCol="0" anchor="t">
            <a:normAutofit/>
          </a:bodyPr>
          <a:lstStyle/>
          <a:p>
            <a:r>
              <a:rPr lang="en-US">
                <a:cs typeface="Calibri"/>
              </a:rPr>
              <a:t>UML Diagrams and Documentation for the Project - Updated</a:t>
            </a:r>
          </a:p>
          <a:p>
            <a:r>
              <a:rPr lang="en-US">
                <a:cs typeface="Calibri"/>
              </a:rPr>
              <a:t>The software application to produce 3D models from a series of images</a:t>
            </a:r>
          </a:p>
          <a:p>
            <a:pPr lvl="1"/>
            <a:r>
              <a:rPr lang="en-US">
                <a:cs typeface="Calibri"/>
              </a:rPr>
              <a:t>Clustering images by subject to create single subject models</a:t>
            </a:r>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lvl="1"/>
            <a:r>
              <a:rPr lang="en-US">
                <a:cs typeface="Calibri"/>
              </a:rPr>
              <a:t>Structure from Motion and Linear Perspective to reintroduce depth</a:t>
            </a:r>
          </a:p>
          <a:p>
            <a:r>
              <a:rPr lang="en-US">
                <a:cs typeface="Calibri"/>
              </a:rPr>
              <a:t>3D interactive environment to annotate and view the model</a:t>
            </a:r>
          </a:p>
          <a:p>
            <a:r>
              <a:rPr lang="en-US">
                <a:cs typeface="Calibri"/>
              </a:rPr>
              <a:t>Encoding the model to a format that is commonly used in the target domains</a:t>
            </a:r>
          </a:p>
        </p:txBody>
      </p:sp>
    </p:spTree>
    <p:extLst>
      <p:ext uri="{BB962C8B-B14F-4D97-AF65-F5344CB8AC3E}">
        <p14:creationId xmlns:p14="http://schemas.microsoft.com/office/powerpoint/2010/main" val="3078797968"/>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3815-947D-4C72-A9EC-2D727721A25A}"/>
              </a:ext>
            </a:extLst>
          </p:cNvPr>
          <p:cNvSpPr>
            <a:spLocks noGrp="1"/>
          </p:cNvSpPr>
          <p:nvPr>
            <p:ph type="title"/>
          </p:nvPr>
        </p:nvSpPr>
        <p:spPr/>
        <p:txBody>
          <a:bodyPr/>
          <a:lstStyle/>
          <a:p>
            <a:r>
              <a:rPr lang="en-US">
                <a:cs typeface="Calibri Light"/>
              </a:rPr>
              <a:t>timeline</a:t>
            </a:r>
            <a:endParaRPr lang="en-US"/>
          </a:p>
        </p:txBody>
      </p:sp>
      <p:graphicFrame>
        <p:nvGraphicFramePr>
          <p:cNvPr id="7" name="Table 7">
            <a:extLst>
              <a:ext uri="{FF2B5EF4-FFF2-40B4-BE49-F238E27FC236}">
                <a16:creationId xmlns:a16="http://schemas.microsoft.com/office/drawing/2014/main" id="{60B361C1-C51C-454E-84C4-0218620C4A68}"/>
              </a:ext>
            </a:extLst>
          </p:cNvPr>
          <p:cNvGraphicFramePr>
            <a:graphicFrameLocks noGrp="1"/>
          </p:cNvGraphicFramePr>
          <p:nvPr>
            <p:extLst>
              <p:ext uri="{D42A27DB-BD31-4B8C-83A1-F6EECF244321}">
                <p14:modId xmlns:p14="http://schemas.microsoft.com/office/powerpoint/2010/main" val="1574331340"/>
              </p:ext>
            </p:extLst>
          </p:nvPr>
        </p:nvGraphicFramePr>
        <p:xfrm>
          <a:off x="1009288" y="2145458"/>
          <a:ext cx="8168634" cy="4318000"/>
        </p:xfrm>
        <a:graphic>
          <a:graphicData uri="http://schemas.openxmlformats.org/drawingml/2006/table">
            <a:tbl>
              <a:tblPr firstRow="1" bandRow="1">
                <a:tableStyleId>{5C22544A-7EE6-4342-B048-85BDC9FD1C3A}</a:tableStyleId>
              </a:tblPr>
              <a:tblGrid>
                <a:gridCol w="3949874">
                  <a:extLst>
                    <a:ext uri="{9D8B030D-6E8A-4147-A177-3AD203B41FA5}">
                      <a16:colId xmlns:a16="http://schemas.microsoft.com/office/drawing/2014/main" val="1950715378"/>
                    </a:ext>
                  </a:extLst>
                </a:gridCol>
                <a:gridCol w="2109380">
                  <a:extLst>
                    <a:ext uri="{9D8B030D-6E8A-4147-A177-3AD203B41FA5}">
                      <a16:colId xmlns:a16="http://schemas.microsoft.com/office/drawing/2014/main" val="3324045920"/>
                    </a:ext>
                  </a:extLst>
                </a:gridCol>
                <a:gridCol w="2109380">
                  <a:extLst>
                    <a:ext uri="{9D8B030D-6E8A-4147-A177-3AD203B41FA5}">
                      <a16:colId xmlns:a16="http://schemas.microsoft.com/office/drawing/2014/main" val="4107789204"/>
                    </a:ext>
                  </a:extLst>
                </a:gridCol>
              </a:tblGrid>
              <a:tr h="370840">
                <a:tc>
                  <a:txBody>
                    <a:bodyPr/>
                    <a:lstStyle/>
                    <a:p>
                      <a:r>
                        <a:rPr lang="en-US"/>
                        <a:t>Milestone</a:t>
                      </a:r>
                    </a:p>
                  </a:txBody>
                  <a:tcPr/>
                </a:tc>
                <a:tc>
                  <a:txBody>
                    <a:bodyPr/>
                    <a:lstStyle/>
                    <a:p>
                      <a:r>
                        <a:rPr lang="en-US"/>
                        <a:t>Expected Completion Date</a:t>
                      </a:r>
                    </a:p>
                  </a:txBody>
                  <a:tcPr/>
                </a:tc>
                <a:tc>
                  <a:txBody>
                    <a:bodyPr/>
                    <a:lstStyle/>
                    <a:p>
                      <a:pPr lvl="0">
                        <a:buNone/>
                      </a:pPr>
                      <a:r>
                        <a:rPr lang="en-US"/>
                        <a:t>Completion Date</a:t>
                      </a:r>
                    </a:p>
                  </a:txBody>
                  <a:tcPr/>
                </a:tc>
                <a:extLst>
                  <a:ext uri="{0D108BD9-81ED-4DB2-BD59-A6C34878D82A}">
                    <a16:rowId xmlns:a16="http://schemas.microsoft.com/office/drawing/2014/main" val="2219381144"/>
                  </a:ext>
                </a:extLst>
              </a:tr>
              <a:tr h="370840">
                <a:tc>
                  <a:txBody>
                    <a:bodyPr/>
                    <a:lstStyle/>
                    <a:p>
                      <a:r>
                        <a:rPr lang="en-US"/>
                        <a:t>UML Diagram</a:t>
                      </a:r>
                    </a:p>
                  </a:txBody>
                  <a:tcPr/>
                </a:tc>
                <a:tc>
                  <a:txBody>
                    <a:bodyPr/>
                    <a:lstStyle/>
                    <a:p>
                      <a:r>
                        <a:rPr lang="en-US"/>
                        <a:t>2/05/2022</a:t>
                      </a:r>
                    </a:p>
                  </a:txBody>
                  <a:tcPr/>
                </a:tc>
                <a:tc>
                  <a:txBody>
                    <a:bodyPr/>
                    <a:lstStyle/>
                    <a:p>
                      <a:pPr lvl="0">
                        <a:buNone/>
                      </a:pPr>
                      <a:r>
                        <a:rPr lang="en-US"/>
                        <a:t>2/05/2022</a:t>
                      </a:r>
                    </a:p>
                  </a:txBody>
                  <a:tcPr/>
                </a:tc>
                <a:extLst>
                  <a:ext uri="{0D108BD9-81ED-4DB2-BD59-A6C34878D82A}">
                    <a16:rowId xmlns:a16="http://schemas.microsoft.com/office/drawing/2014/main" val="3710234701"/>
                  </a:ext>
                </a:extLst>
              </a:tr>
              <a:tr h="370840">
                <a:tc>
                  <a:txBody>
                    <a:bodyPr/>
                    <a:lstStyle/>
                    <a:p>
                      <a:r>
                        <a:rPr lang="en-US"/>
                        <a:t>Software to Group Images by Subject</a:t>
                      </a:r>
                    </a:p>
                  </a:txBody>
                  <a:tcPr/>
                </a:tc>
                <a:tc>
                  <a:txBody>
                    <a:bodyPr/>
                    <a:lstStyle/>
                    <a:p>
                      <a:r>
                        <a:rPr lang="en-US"/>
                        <a:t>2/14/2022</a:t>
                      </a:r>
                    </a:p>
                  </a:txBody>
                  <a:tcPr/>
                </a:tc>
                <a:tc>
                  <a:txBody>
                    <a:bodyPr/>
                    <a:lstStyle/>
                    <a:p>
                      <a:pPr lvl="0">
                        <a:buNone/>
                      </a:pPr>
                      <a:r>
                        <a:rPr lang="en-US"/>
                        <a:t>2/15/2022</a:t>
                      </a:r>
                    </a:p>
                  </a:txBody>
                  <a:tcPr/>
                </a:tc>
                <a:extLst>
                  <a:ext uri="{0D108BD9-81ED-4DB2-BD59-A6C34878D82A}">
                    <a16:rowId xmlns:a16="http://schemas.microsoft.com/office/drawing/2014/main" val="3853523889"/>
                  </a:ext>
                </a:extLst>
              </a:tr>
              <a:tr h="370840">
                <a:tc>
                  <a:txBody>
                    <a:bodyPr/>
                    <a:lstStyle/>
                    <a:p>
                      <a:r>
                        <a:rPr lang="en-US"/>
                        <a:t>Structure From Motion and Linear Perspective Algorithms for Single Subject Clusters</a:t>
                      </a:r>
                    </a:p>
                  </a:txBody>
                  <a:tcPr/>
                </a:tc>
                <a:tc>
                  <a:txBody>
                    <a:bodyPr/>
                    <a:lstStyle/>
                    <a:p>
                      <a:r>
                        <a:rPr lang="en-US"/>
                        <a:t>2/28/2022</a:t>
                      </a:r>
                    </a:p>
                  </a:txBody>
                  <a:tcPr/>
                </a:tc>
                <a:tc>
                  <a:txBody>
                    <a:bodyPr/>
                    <a:lstStyle/>
                    <a:p>
                      <a:pPr lvl="0">
                        <a:buNone/>
                      </a:pPr>
                      <a:r>
                        <a:rPr lang="en-US"/>
                        <a:t>4/30/2022*</a:t>
                      </a:r>
                    </a:p>
                  </a:txBody>
                  <a:tcPr/>
                </a:tc>
                <a:extLst>
                  <a:ext uri="{0D108BD9-81ED-4DB2-BD59-A6C34878D82A}">
                    <a16:rowId xmlns:a16="http://schemas.microsoft.com/office/drawing/2014/main" val="1313623643"/>
                  </a:ext>
                </a:extLst>
              </a:tr>
              <a:tr h="370840">
                <a:tc>
                  <a:txBody>
                    <a:bodyPr/>
                    <a:lstStyle/>
                    <a:p>
                      <a:r>
                        <a:rPr lang="en-US"/>
                        <a:t>Software to remove nonconstant elements from images</a:t>
                      </a:r>
                    </a:p>
                  </a:txBody>
                  <a:tcPr/>
                </a:tc>
                <a:tc>
                  <a:txBody>
                    <a:bodyPr/>
                    <a:lstStyle/>
                    <a:p>
                      <a:r>
                        <a:rPr lang="en-US"/>
                        <a:t>3/28/2022</a:t>
                      </a:r>
                    </a:p>
                  </a:txBody>
                  <a:tcPr/>
                </a:tc>
                <a:tc>
                  <a:txBody>
                    <a:bodyPr/>
                    <a:lstStyle/>
                    <a:p>
                      <a:pPr lvl="0">
                        <a:buNone/>
                      </a:pPr>
                      <a:r>
                        <a:rPr lang="en-US"/>
                        <a:t>N/A</a:t>
                      </a:r>
                    </a:p>
                  </a:txBody>
                  <a:tcPr/>
                </a:tc>
                <a:extLst>
                  <a:ext uri="{0D108BD9-81ED-4DB2-BD59-A6C34878D82A}">
                    <a16:rowId xmlns:a16="http://schemas.microsoft.com/office/drawing/2014/main" val="3571296962"/>
                  </a:ext>
                </a:extLst>
              </a:tr>
              <a:tr h="370840">
                <a:tc>
                  <a:txBody>
                    <a:bodyPr/>
                    <a:lstStyle/>
                    <a:p>
                      <a:r>
                        <a:rPr lang="en-US"/>
                        <a:t>Finalization of Backend</a:t>
                      </a:r>
                    </a:p>
                  </a:txBody>
                  <a:tcPr/>
                </a:tc>
                <a:tc>
                  <a:txBody>
                    <a:bodyPr/>
                    <a:lstStyle/>
                    <a:p>
                      <a:pPr lvl="0" algn="l">
                        <a:lnSpc>
                          <a:spcPct val="100000"/>
                        </a:lnSpc>
                        <a:spcBef>
                          <a:spcPts val="0"/>
                        </a:spcBef>
                        <a:spcAft>
                          <a:spcPts val="0"/>
                        </a:spcAft>
                        <a:buNone/>
                      </a:pPr>
                      <a:r>
                        <a:rPr lang="en-US" sz="1800" b="0" i="0" u="none" strike="noStrike" noProof="0"/>
                        <a:t>3/28/2022</a:t>
                      </a:r>
                    </a:p>
                  </a:txBody>
                  <a:tcPr/>
                </a:tc>
                <a:tc>
                  <a:txBody>
                    <a:bodyPr/>
                    <a:lstStyle/>
                    <a:p>
                      <a:pPr lvl="0" algn="l">
                        <a:lnSpc>
                          <a:spcPct val="100000"/>
                        </a:lnSpc>
                        <a:spcBef>
                          <a:spcPts val="0"/>
                        </a:spcBef>
                        <a:spcAft>
                          <a:spcPts val="0"/>
                        </a:spcAft>
                        <a:buNone/>
                      </a:pPr>
                      <a:r>
                        <a:rPr lang="en-US" sz="1800" b="0" i="0" u="none" strike="noStrike" noProof="0"/>
                        <a:t>5/1/2022</a:t>
                      </a:r>
                    </a:p>
                  </a:txBody>
                  <a:tcPr/>
                </a:tc>
                <a:extLst>
                  <a:ext uri="{0D108BD9-81ED-4DB2-BD59-A6C34878D82A}">
                    <a16:rowId xmlns:a16="http://schemas.microsoft.com/office/drawing/2014/main" val="393412553"/>
                  </a:ext>
                </a:extLst>
              </a:tr>
              <a:tr h="370840">
                <a:tc>
                  <a:txBody>
                    <a:bodyPr/>
                    <a:lstStyle/>
                    <a:p>
                      <a:r>
                        <a:rPr lang="en-US"/>
                        <a:t>User Interface Elements</a:t>
                      </a:r>
                    </a:p>
                  </a:txBody>
                  <a:tcPr/>
                </a:tc>
                <a:tc>
                  <a:txBody>
                    <a:bodyPr/>
                    <a:lstStyle/>
                    <a:p>
                      <a:r>
                        <a:rPr lang="en-US"/>
                        <a:t>4/14/2022</a:t>
                      </a:r>
                    </a:p>
                  </a:txBody>
                  <a:tcPr/>
                </a:tc>
                <a:tc>
                  <a:txBody>
                    <a:bodyPr/>
                    <a:lstStyle/>
                    <a:p>
                      <a:pPr lvl="0">
                        <a:buNone/>
                      </a:pPr>
                      <a:r>
                        <a:rPr lang="en-US"/>
                        <a:t>5/1/2022</a:t>
                      </a:r>
                    </a:p>
                  </a:txBody>
                  <a:tcPr/>
                </a:tc>
                <a:extLst>
                  <a:ext uri="{0D108BD9-81ED-4DB2-BD59-A6C34878D82A}">
                    <a16:rowId xmlns:a16="http://schemas.microsoft.com/office/drawing/2014/main" val="1465959050"/>
                  </a:ext>
                </a:extLst>
              </a:tr>
              <a:tr h="370840">
                <a:tc>
                  <a:txBody>
                    <a:bodyPr/>
                    <a:lstStyle/>
                    <a:p>
                      <a:r>
                        <a:rPr lang="en-US"/>
                        <a:t>Finalization of Project</a:t>
                      </a:r>
                    </a:p>
                  </a:txBody>
                  <a:tcPr/>
                </a:tc>
                <a:tc>
                  <a:txBody>
                    <a:bodyPr/>
                    <a:lstStyle/>
                    <a:p>
                      <a:r>
                        <a:rPr lang="en-US"/>
                        <a:t>4/18/2022</a:t>
                      </a:r>
                    </a:p>
                  </a:txBody>
                  <a:tcPr/>
                </a:tc>
                <a:tc>
                  <a:txBody>
                    <a:bodyPr/>
                    <a:lstStyle/>
                    <a:p>
                      <a:pPr lvl="0">
                        <a:buNone/>
                      </a:pPr>
                      <a:r>
                        <a:rPr lang="en-US"/>
                        <a:t>5/2/2022</a:t>
                      </a:r>
                    </a:p>
                  </a:txBody>
                  <a:tcPr/>
                </a:tc>
                <a:extLst>
                  <a:ext uri="{0D108BD9-81ED-4DB2-BD59-A6C34878D82A}">
                    <a16:rowId xmlns:a16="http://schemas.microsoft.com/office/drawing/2014/main" val="2756806990"/>
                  </a:ext>
                </a:extLst>
              </a:tr>
            </a:tbl>
          </a:graphicData>
        </a:graphic>
      </p:graphicFrame>
    </p:spTree>
    <p:extLst>
      <p:ext uri="{BB962C8B-B14F-4D97-AF65-F5344CB8AC3E}">
        <p14:creationId xmlns:p14="http://schemas.microsoft.com/office/powerpoint/2010/main" val="775136219"/>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A531E-4FB0-3D43-F95E-7D248A509D59}"/>
              </a:ext>
            </a:extLst>
          </p:cNvPr>
          <p:cNvSpPr>
            <a:spLocks noGrp="1"/>
          </p:cNvSpPr>
          <p:nvPr>
            <p:ph type="title"/>
          </p:nvPr>
        </p:nvSpPr>
        <p:spPr>
          <a:xfrm>
            <a:off x="643192" y="609600"/>
            <a:ext cx="3643674" cy="1905000"/>
          </a:xfrm>
        </p:spPr>
        <p:txBody>
          <a:bodyPr>
            <a:normAutofit/>
          </a:bodyPr>
          <a:lstStyle/>
          <a:p>
            <a:pPr algn="ctr"/>
            <a:r>
              <a:rPr lang="en-US" sz="2800">
                <a:gradFill flip="none" rotWithShape="1">
                  <a:gsLst>
                    <a:gs pos="0">
                      <a:sysClr val="window" lastClr="FFFFFF"/>
                    </a:gs>
                    <a:gs pos="100000">
                      <a:sysClr val="window" lastClr="FFFFFF">
                        <a:lumMod val="65000"/>
                      </a:sys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Deliverable #1: Uml Diagram</a:t>
            </a:r>
            <a:endParaRPr lang="en-US" sz="2800">
              <a:gradFill flip="none" rotWithShape="1">
                <a:gsLst>
                  <a:gs pos="0">
                    <a:sysClr val="window" lastClr="FFFFFF"/>
                  </a:gs>
                  <a:gs pos="100000">
                    <a:sysClr val="window" lastClr="FFFFFF">
                      <a:lumMod val="65000"/>
                    </a:sysClr>
                  </a:gs>
                </a:gsLst>
                <a:lin ang="5580000" scaled="0"/>
                <a:tileRect/>
              </a:gradFill>
            </a:endParaRPr>
          </a:p>
        </p:txBody>
      </p:sp>
      <p:sp>
        <p:nvSpPr>
          <p:cNvPr id="12"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5" descr="Diagram&#10;&#10;Description automatically generated">
            <a:extLst>
              <a:ext uri="{FF2B5EF4-FFF2-40B4-BE49-F238E27FC236}">
                <a16:creationId xmlns:a16="http://schemas.microsoft.com/office/drawing/2014/main" id="{7E2E74D6-EDFB-7BBF-927A-48D1A2C6164F}"/>
              </a:ext>
            </a:extLst>
          </p:cNvPr>
          <p:cNvPicPr>
            <a:picLocks noGrp="1" noChangeAspect="1"/>
          </p:cNvPicPr>
          <p:nvPr>
            <p:ph idx="1"/>
          </p:nvPr>
        </p:nvPicPr>
        <p:blipFill rotWithShape="1">
          <a:blip r:embed="rId4"/>
          <a:srcRect r="1681"/>
          <a:stretch/>
        </p:blipFill>
        <p:spPr>
          <a:xfrm>
            <a:off x="4726361" y="1564845"/>
            <a:ext cx="6720571" cy="3307114"/>
          </a:xfrm>
        </p:spPr>
      </p:pic>
      <p:sp>
        <p:nvSpPr>
          <p:cNvPr id="5" name="Content Placeholder 2">
            <a:extLst>
              <a:ext uri="{FF2B5EF4-FFF2-40B4-BE49-F238E27FC236}">
                <a16:creationId xmlns:a16="http://schemas.microsoft.com/office/drawing/2014/main" id="{5718EB93-1B8B-43FE-DAB3-DEE7F612F4C7}"/>
              </a:ext>
            </a:extLst>
          </p:cNvPr>
          <p:cNvSpPr txBox="1">
            <a:spLocks/>
          </p:cNvSpPr>
          <p:nvPr/>
        </p:nvSpPr>
        <p:spPr>
          <a:xfrm>
            <a:off x="379413" y="2321942"/>
            <a:ext cx="4183809" cy="1240768"/>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lvl="1">
              <a:buClr>
                <a:srgbClr val="FFFFFF"/>
              </a:buClr>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Minor changes to reflect updated understanding of the problem</a:t>
            </a:r>
          </a:p>
        </p:txBody>
      </p:sp>
    </p:spTree>
    <p:extLst>
      <p:ext uri="{BB962C8B-B14F-4D97-AF65-F5344CB8AC3E}">
        <p14:creationId xmlns:p14="http://schemas.microsoft.com/office/powerpoint/2010/main" val="4205261345"/>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3A34-060A-4546-746F-B0CD923454C0}"/>
              </a:ext>
            </a:extLst>
          </p:cNvPr>
          <p:cNvSpPr>
            <a:spLocks noGrp="1"/>
          </p:cNvSpPr>
          <p:nvPr>
            <p:ph type="title"/>
          </p:nvPr>
        </p:nvSpPr>
        <p:spPr>
          <a:xfrm>
            <a:off x="645178" y="721113"/>
            <a:ext cx="8642461" cy="1905000"/>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Deliverable #2: Software application to produce 3d models</a:t>
            </a:r>
            <a:endParaRPr lang="en-US" cap="sma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9A893ACD-1C80-1661-31D2-FCBBE5560721}"/>
              </a:ext>
            </a:extLst>
          </p:cNvPr>
          <p:cNvSpPr>
            <a:spLocks noGrp="1"/>
          </p:cNvSpPr>
          <p:nvPr>
            <p:ph idx="1"/>
          </p:nvPr>
        </p:nvSpPr>
        <p:spPr>
          <a:xfrm>
            <a:off x="555969" y="563137"/>
            <a:ext cx="8521644" cy="5725886"/>
          </a:xfrm>
        </p:spPr>
        <p:txBody>
          <a:bodyPr vert="horz" lIns="91440" tIns="45720" rIns="91440" bIns="45720" rtlCol="0">
            <a:normAutofit/>
          </a:bodyPr>
          <a:lstStyle/>
          <a:p>
            <a:pPr lvl="1">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Clustering images by subject to create single subject models</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Structure from Motion to reintroduce depth</a:t>
            </a: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Picture 5" descr="A picture from the temple ring dataset.">
            <a:extLst>
              <a:ext uri="{FF2B5EF4-FFF2-40B4-BE49-F238E27FC236}">
                <a16:creationId xmlns:a16="http://schemas.microsoft.com/office/drawing/2014/main" id="{6548FC9E-D7C1-499F-6A50-256D76286B82}"/>
              </a:ext>
            </a:extLst>
          </p:cNvPr>
          <p:cNvPicPr>
            <a:picLocks noChangeAspect="1"/>
          </p:cNvPicPr>
          <p:nvPr/>
        </p:nvPicPr>
        <p:blipFill>
          <a:blip r:embed="rId5"/>
          <a:stretch>
            <a:fillRect/>
          </a:stretch>
        </p:blipFill>
        <p:spPr>
          <a:xfrm rot="10800000">
            <a:off x="1821910" y="4325025"/>
            <a:ext cx="2990088" cy="2242566"/>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4" name="Picture 4" descr="A picture of the 3D mesh (generated using imgtostl.com) from five images in the temple ring dataset.">
            <a:extLst>
              <a:ext uri="{FF2B5EF4-FFF2-40B4-BE49-F238E27FC236}">
                <a16:creationId xmlns:a16="http://schemas.microsoft.com/office/drawing/2014/main" id="{C6B92E1F-069A-65DF-764D-8AE6B84BDB64}"/>
              </a:ext>
            </a:extLst>
          </p:cNvPr>
          <p:cNvPicPr>
            <a:picLocks noChangeAspect="1"/>
          </p:cNvPicPr>
          <p:nvPr/>
        </p:nvPicPr>
        <p:blipFill rotWithShape="1">
          <a:blip r:embed="rId6"/>
          <a:srcRect l="16404" t="1922" r="13993" b="-1081"/>
          <a:stretch/>
        </p:blipFill>
        <p:spPr>
          <a:xfrm>
            <a:off x="6941906" y="4366007"/>
            <a:ext cx="2991801" cy="2216359"/>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62233290"/>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F3D8-CA69-8F01-DD4B-F9083C568A36}"/>
              </a:ext>
            </a:extLst>
          </p:cNvPr>
          <p:cNvSpPr>
            <a:spLocks noGrp="1"/>
          </p:cNvSpPr>
          <p:nvPr>
            <p:ph type="title"/>
          </p:nvPr>
        </p:nvSpPr>
        <p:spPr>
          <a:xfrm>
            <a:off x="1141413" y="609600"/>
            <a:ext cx="9905998" cy="1326446"/>
          </a:xfrm>
        </p:spPr>
        <p:txBody>
          <a:bodyPr/>
          <a:lstStyle/>
          <a:p>
            <a:r>
              <a:rPr lang="en-US">
                <a:cs typeface="Calibri Light"/>
              </a:rPr>
              <a:t>Calibration</a:t>
            </a:r>
            <a:endParaRPr lang="en-US"/>
          </a:p>
        </p:txBody>
      </p:sp>
      <p:sp>
        <p:nvSpPr>
          <p:cNvPr id="3" name="Content Placeholder 2">
            <a:extLst>
              <a:ext uri="{FF2B5EF4-FFF2-40B4-BE49-F238E27FC236}">
                <a16:creationId xmlns:a16="http://schemas.microsoft.com/office/drawing/2014/main" id="{E9267C7B-4F05-EA86-DD9A-319A1F034E68}"/>
              </a:ext>
            </a:extLst>
          </p:cNvPr>
          <p:cNvSpPr>
            <a:spLocks noGrp="1"/>
          </p:cNvSpPr>
          <p:nvPr>
            <p:ph idx="1"/>
          </p:nvPr>
        </p:nvSpPr>
        <p:spPr>
          <a:xfrm>
            <a:off x="1141413" y="1848554"/>
            <a:ext cx="9905998" cy="3124201"/>
          </a:xfrm>
        </p:spPr>
        <p:txBody>
          <a:bodyPr vert="horz" lIns="91440" tIns="45720" rIns="91440" bIns="45720" rtlCol="0" anchor="t">
            <a:normAutofit/>
          </a:bodyPr>
          <a:lstStyle/>
          <a:p>
            <a:r>
              <a:rPr lang="en-US">
                <a:cs typeface="Calibri"/>
              </a:rPr>
              <a:t>Found that the generation of an intrinsic matrix could not be achieved through using the image's EXIF metadata alone.</a:t>
            </a:r>
          </a:p>
          <a:p>
            <a:r>
              <a:rPr lang="en-US">
                <a:cs typeface="Calibri"/>
              </a:rPr>
              <a:t>Developed system to calibrate the users' cameras with a series of images of a printable chessboard pattern, then saves the information to be used in later sessions.</a:t>
            </a:r>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r>
              <a:rPr lang="en-US">
                <a:cs typeface="Calibri"/>
              </a:rPr>
              <a:t>Assumption that all images for a model must be taken using the same camera.</a:t>
            </a:r>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pic>
        <p:nvPicPr>
          <p:cNvPr id="6" name="Picture 6" descr="Image of chessboard pattern used for camera calibration (2 of 3).">
            <a:extLst>
              <a:ext uri="{FF2B5EF4-FFF2-40B4-BE49-F238E27FC236}">
                <a16:creationId xmlns:a16="http://schemas.microsoft.com/office/drawing/2014/main" id="{8197B60E-2D53-44C4-9C4D-0EAD33694DE5}"/>
              </a:ext>
            </a:extLst>
          </p:cNvPr>
          <p:cNvPicPr>
            <a:picLocks noChangeAspect="1"/>
          </p:cNvPicPr>
          <p:nvPr/>
        </p:nvPicPr>
        <p:blipFill>
          <a:blip r:embed="rId3"/>
          <a:stretch>
            <a:fillRect/>
          </a:stretch>
        </p:blipFill>
        <p:spPr>
          <a:xfrm>
            <a:off x="1888531" y="4453740"/>
            <a:ext cx="2644356" cy="1981102"/>
          </a:xfrm>
          <a:prstGeom prst="rect">
            <a:avLst/>
          </a:prstGeom>
        </p:spPr>
      </p:pic>
      <p:sp>
        <p:nvSpPr>
          <p:cNvPr id="11" name="TextBox 10">
            <a:extLst>
              <a:ext uri="{FF2B5EF4-FFF2-40B4-BE49-F238E27FC236}">
                <a16:creationId xmlns:a16="http://schemas.microsoft.com/office/drawing/2014/main" id="{C6B8F694-D78B-D69E-D958-78BABC3EB637}"/>
              </a:ext>
            </a:extLst>
          </p:cNvPr>
          <p:cNvSpPr txBox="1"/>
          <p:nvPr/>
        </p:nvSpPr>
        <p:spPr>
          <a:xfrm>
            <a:off x="5804702" y="4642458"/>
            <a:ext cx="4507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NIKON,COOLPIX B500,4.0,(1200, 1600)</a:t>
            </a:r>
            <a:endParaRPr lang="en-US"/>
          </a:p>
        </p:txBody>
      </p:sp>
      <p:sp>
        <p:nvSpPr>
          <p:cNvPr id="12" name="TextBox 11">
            <a:extLst>
              <a:ext uri="{FF2B5EF4-FFF2-40B4-BE49-F238E27FC236}">
                <a16:creationId xmlns:a16="http://schemas.microsoft.com/office/drawing/2014/main" id="{587FB773-F26C-132C-250D-F6EAFEE485D0}"/>
              </a:ext>
            </a:extLst>
          </p:cNvPr>
          <p:cNvSpPr txBox="1"/>
          <p:nvPr/>
        </p:nvSpPr>
        <p:spPr>
          <a:xfrm>
            <a:off x="5806466" y="5194555"/>
            <a:ext cx="43659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1.0647e+03  0.0000e+00  7.9064e+02 </a:t>
            </a:r>
          </a:p>
          <a:p>
            <a:r>
              <a:rPr lang="en-US"/>
              <a:t> 0.0000e+00  1.0636e+03  6.0505e+02</a:t>
            </a:r>
          </a:p>
          <a:p>
            <a:r>
              <a:rPr lang="en-US"/>
              <a:t> 0.0000e+00  0.0000e+00  1.0000e+00</a:t>
            </a:r>
          </a:p>
        </p:txBody>
      </p:sp>
      <p:sp>
        <p:nvSpPr>
          <p:cNvPr id="13" name="TextBox 12">
            <a:extLst>
              <a:ext uri="{FF2B5EF4-FFF2-40B4-BE49-F238E27FC236}">
                <a16:creationId xmlns:a16="http://schemas.microsoft.com/office/drawing/2014/main" id="{0CB6A7D4-3D2D-1130-B750-C5DCAE4552F7}"/>
              </a:ext>
            </a:extLst>
          </p:cNvPr>
          <p:cNvSpPr txBox="1"/>
          <p:nvPr/>
        </p:nvSpPr>
        <p:spPr>
          <a:xfrm>
            <a:off x="5551289" y="4944243"/>
            <a:ext cx="49953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0"/>
              <a:t>[</a:t>
            </a:r>
          </a:p>
        </p:txBody>
      </p:sp>
      <p:sp>
        <p:nvSpPr>
          <p:cNvPr id="14" name="TextBox 13">
            <a:extLst>
              <a:ext uri="{FF2B5EF4-FFF2-40B4-BE49-F238E27FC236}">
                <a16:creationId xmlns:a16="http://schemas.microsoft.com/office/drawing/2014/main" id="{2D5AA8D0-2E28-7C4D-27C9-9C7A28650ABD}"/>
              </a:ext>
            </a:extLst>
          </p:cNvPr>
          <p:cNvSpPr txBox="1"/>
          <p:nvPr/>
        </p:nvSpPr>
        <p:spPr>
          <a:xfrm>
            <a:off x="9810333" y="4977814"/>
            <a:ext cx="49953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0"/>
              <a:t>]</a:t>
            </a:r>
          </a:p>
        </p:txBody>
      </p:sp>
    </p:spTree>
    <p:extLst>
      <p:ext uri="{BB962C8B-B14F-4D97-AF65-F5344CB8AC3E}">
        <p14:creationId xmlns:p14="http://schemas.microsoft.com/office/powerpoint/2010/main" val="411352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728B8E4-401A-4AD8-AAC2-3C620F72E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E0B88-8AD7-0D6E-95AD-C6A8E7DC5039}"/>
              </a:ext>
            </a:extLst>
          </p:cNvPr>
          <p:cNvSpPr>
            <a:spLocks noGrp="1"/>
          </p:cNvSpPr>
          <p:nvPr>
            <p:ph type="title"/>
          </p:nvPr>
        </p:nvSpPr>
        <p:spPr>
          <a:xfrm>
            <a:off x="707147" y="609599"/>
            <a:ext cx="10417085" cy="1296203"/>
          </a:xfrm>
        </p:spPr>
        <p:txBody>
          <a:bodyPr vert="horz" lIns="91440" tIns="45720" rIns="91440" bIns="45720" rtlCol="0">
            <a:normAutofit/>
          </a:bodyPr>
          <a:lstStyle/>
          <a:p>
            <a:r>
              <a:rPr lang="en-US">
                <a:cs typeface="Calibri Light"/>
              </a:rPr>
              <a:t>Structure from Motion</a:t>
            </a:r>
            <a:endParaRPr lang="en-US"/>
          </a:p>
        </p:txBody>
      </p:sp>
      <p:sp>
        <p:nvSpPr>
          <p:cNvPr id="4" name="Content Placeholder 3">
            <a:extLst>
              <a:ext uri="{FF2B5EF4-FFF2-40B4-BE49-F238E27FC236}">
                <a16:creationId xmlns:a16="http://schemas.microsoft.com/office/drawing/2014/main" id="{653EEABD-400D-1676-8436-AD2430F48CF4}"/>
              </a:ext>
            </a:extLst>
          </p:cNvPr>
          <p:cNvSpPr>
            <a:spLocks noGrp="1"/>
          </p:cNvSpPr>
          <p:nvPr>
            <p:ph idx="1"/>
          </p:nvPr>
        </p:nvSpPr>
        <p:spPr>
          <a:xfrm>
            <a:off x="707147" y="2002055"/>
            <a:ext cx="10417085" cy="2289051"/>
          </a:xfrm>
        </p:spPr>
        <p:txBody>
          <a:bodyPr vert="horz" lIns="91440" tIns="45720" rIns="91440" bIns="45720" rtlCol="0" anchor="t">
            <a:normAutofit/>
          </a:bodyPr>
          <a:lstStyle/>
          <a:p>
            <a:pPr>
              <a:lnSpc>
                <a:spcPct val="90000"/>
              </a:lnSpc>
            </a:pPr>
            <a:r>
              <a:rPr lang="en-US" sz="1500">
                <a:cs typeface="Calibri"/>
              </a:rPr>
              <a:t>Focused exclusively on developing the Structure from Motion algorithm.</a:t>
            </a:r>
            <a:endParaRPr lang="en-US" sz="15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a:lnSpc>
                <a:spcPct val="90000"/>
              </a:lnSpc>
            </a:pPr>
            <a:r>
              <a:rPr lang="en-US" sz="1500">
                <a:cs typeface="Calibri"/>
              </a:rPr>
              <a:t>Multiple Redesigns to account for shortcomings in algorithms</a:t>
            </a:r>
            <a:endParaRPr lang="en-US" sz="15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a:lnSpc>
                <a:spcPct val="90000"/>
              </a:lnSpc>
            </a:pPr>
            <a:r>
              <a:rPr lang="en-US" sz="1500">
                <a:cs typeface="Calibri"/>
              </a:rPr>
              <a:t>incremental structure from motion</a:t>
            </a:r>
            <a:endParaRPr lang="en-US" sz="15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lvl="1">
              <a:lnSpc>
                <a:spcPct val="90000"/>
              </a:lnSpc>
              <a:buClr>
                <a:srgbClr val="FFFFFF"/>
              </a:buClr>
            </a:pPr>
            <a:r>
              <a:rPr lang="en-US" sz="15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Images received in order resembling a path around the object</a:t>
            </a:r>
          </a:p>
          <a:p>
            <a:pPr>
              <a:lnSpc>
                <a:spcPct val="90000"/>
              </a:lnSpc>
            </a:pPr>
            <a:r>
              <a:rPr lang="en-US" sz="1500">
                <a:cs typeface="Calibri"/>
              </a:rPr>
              <a:t>Significant Setbacks to Timeline</a:t>
            </a:r>
            <a:endParaRPr lang="en-US" sz="15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a:lnSpc>
                <a:spcPct val="90000"/>
              </a:lnSpc>
            </a:pPr>
            <a:r>
              <a:rPr lang="en-US" sz="1500">
                <a:effectLst>
                  <a:glow rad="38100">
                    <a:prstClr val="black">
                      <a:lumMod val="50000"/>
                      <a:lumOff val="50000"/>
                      <a:alpha val="20000"/>
                    </a:prstClr>
                  </a:glow>
                  <a:outerShdw blurRad="44450" dist="12700" dir="13860000" algn="tl" rotWithShape="0">
                    <a:srgbClr val="000000">
                      <a:alpha val="20000"/>
                    </a:srgbClr>
                  </a:outerShdw>
                </a:effectLst>
                <a:cs typeface="Calibri"/>
              </a:rPr>
              <a:t>Assumption that all images are taken with the same intrinsic matrix</a:t>
            </a:r>
          </a:p>
        </p:txBody>
      </p:sp>
      <p:sp>
        <p:nvSpPr>
          <p:cNvPr id="14" name="Rectangle: Rounded Corners 13">
            <a:extLst>
              <a:ext uri="{FF2B5EF4-FFF2-40B4-BE49-F238E27FC236}">
                <a16:creationId xmlns:a16="http://schemas.microsoft.com/office/drawing/2014/main" id="{5DCA8B5A-4E56-4996-92AD-275D26725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147" y="4551986"/>
            <a:ext cx="2452658" cy="1616485"/>
          </a:xfrm>
          <a:prstGeom prst="roundRect">
            <a:avLst>
              <a:gd name="adj" fmla="val 6113"/>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Point Cloud generated using 8 images from the temple ring dataset">
            <a:extLst>
              <a:ext uri="{FF2B5EF4-FFF2-40B4-BE49-F238E27FC236}">
                <a16:creationId xmlns:a16="http://schemas.microsoft.com/office/drawing/2014/main" id="{89953E51-75BD-FF83-9988-0DAF95AEF181}"/>
              </a:ext>
            </a:extLst>
          </p:cNvPr>
          <p:cNvPicPr>
            <a:picLocks noChangeAspect="1"/>
          </p:cNvPicPr>
          <p:nvPr/>
        </p:nvPicPr>
        <p:blipFill rotWithShape="1">
          <a:blip r:embed="rId5"/>
          <a:srcRect l="12781" t="8995" r="16883" b="8466"/>
          <a:stretch/>
        </p:blipFill>
        <p:spPr>
          <a:xfrm>
            <a:off x="1265582" y="4715576"/>
            <a:ext cx="1335788" cy="1289304"/>
          </a:xfrm>
          <a:prstGeom prst="rect">
            <a:avLst/>
          </a:prstGeom>
        </p:spPr>
      </p:pic>
      <p:sp>
        <p:nvSpPr>
          <p:cNvPr id="16" name="Rectangle: Rounded Corners 15">
            <a:extLst>
              <a:ext uri="{FF2B5EF4-FFF2-40B4-BE49-F238E27FC236}">
                <a16:creationId xmlns:a16="http://schemas.microsoft.com/office/drawing/2014/main" id="{5634ACDF-2BEC-4147-ACC4-1A1CBAC10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9887" y="4551986"/>
            <a:ext cx="2452658" cy="1616485"/>
          </a:xfrm>
          <a:prstGeom prst="roundRect">
            <a:avLst>
              <a:gd name="adj" fmla="val 6113"/>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FC921D0D-6773-4186-96F9-D6E3288F2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2627" y="4551986"/>
            <a:ext cx="2452658" cy="1616485"/>
          </a:xfrm>
          <a:prstGeom prst="roundRect">
            <a:avLst>
              <a:gd name="adj" fmla="val 6113"/>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he point cloud generated by 9 images of the temple ring image set. It appears like two cones fused together at their points.">
            <a:extLst>
              <a:ext uri="{FF2B5EF4-FFF2-40B4-BE49-F238E27FC236}">
                <a16:creationId xmlns:a16="http://schemas.microsoft.com/office/drawing/2014/main" id="{48406559-F352-00AD-3809-A3893D8A2A43}"/>
              </a:ext>
            </a:extLst>
          </p:cNvPr>
          <p:cNvPicPr>
            <a:picLocks noChangeAspect="1"/>
          </p:cNvPicPr>
          <p:nvPr/>
        </p:nvPicPr>
        <p:blipFill>
          <a:blip r:embed="rId6"/>
          <a:stretch>
            <a:fillRect/>
          </a:stretch>
        </p:blipFill>
        <p:spPr>
          <a:xfrm>
            <a:off x="3731466" y="4977813"/>
            <a:ext cx="2121408" cy="928116"/>
          </a:xfrm>
          <a:prstGeom prst="rect">
            <a:avLst/>
          </a:prstGeom>
        </p:spPr>
      </p:pic>
      <p:sp>
        <p:nvSpPr>
          <p:cNvPr id="20" name="Rectangle: Rounded Corners 19">
            <a:extLst>
              <a:ext uri="{FF2B5EF4-FFF2-40B4-BE49-F238E27FC236}">
                <a16:creationId xmlns:a16="http://schemas.microsoft.com/office/drawing/2014/main" id="{353A4BDD-6FA9-45AA-890B-843B1A30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5367" y="4551986"/>
            <a:ext cx="2452658" cy="1616485"/>
          </a:xfrm>
          <a:prstGeom prst="roundRect">
            <a:avLst>
              <a:gd name="adj" fmla="val 6113"/>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Zooming in on the bulge in the previous image, we see something that closely resembles the original temple ring images.">
            <a:extLst>
              <a:ext uri="{FF2B5EF4-FFF2-40B4-BE49-F238E27FC236}">
                <a16:creationId xmlns:a16="http://schemas.microsoft.com/office/drawing/2014/main" id="{D879B44F-4659-1F67-8D5B-B4F64779719B}"/>
              </a:ext>
            </a:extLst>
          </p:cNvPr>
          <p:cNvPicPr>
            <a:picLocks noChangeAspect="1"/>
          </p:cNvPicPr>
          <p:nvPr/>
        </p:nvPicPr>
        <p:blipFill rotWithShape="1">
          <a:blip r:embed="rId7"/>
          <a:srcRect r="50805" b="-544"/>
          <a:stretch/>
        </p:blipFill>
        <p:spPr>
          <a:xfrm>
            <a:off x="9625248" y="4723395"/>
            <a:ext cx="1492895" cy="1281486"/>
          </a:xfrm>
          <a:prstGeom prst="rect">
            <a:avLst/>
          </a:prstGeom>
        </p:spPr>
      </p:pic>
      <p:pic>
        <p:nvPicPr>
          <p:cNvPr id="6" name="Picture 6" descr="The point cloud generated using all 46 images from the temple ring dataset. It resembles the results of using 9 images with an additional bulge.">
            <a:extLst>
              <a:ext uri="{FF2B5EF4-FFF2-40B4-BE49-F238E27FC236}">
                <a16:creationId xmlns:a16="http://schemas.microsoft.com/office/drawing/2014/main" id="{318A946E-C6FB-DAB1-7849-0D2810BB3D76}"/>
              </a:ext>
            </a:extLst>
          </p:cNvPr>
          <p:cNvPicPr>
            <a:picLocks noChangeAspect="1"/>
          </p:cNvPicPr>
          <p:nvPr/>
        </p:nvPicPr>
        <p:blipFill rotWithShape="1">
          <a:blip r:embed="rId8"/>
          <a:srcRect l="14719" t="8130" r="433" b="45326"/>
          <a:stretch/>
        </p:blipFill>
        <p:spPr>
          <a:xfrm>
            <a:off x="6524869" y="5050389"/>
            <a:ext cx="2121408" cy="619677"/>
          </a:xfrm>
          <a:prstGeom prst="rect">
            <a:avLst/>
          </a:prstGeom>
        </p:spPr>
      </p:pic>
    </p:spTree>
    <p:extLst>
      <p:ext uri="{BB962C8B-B14F-4D97-AF65-F5344CB8AC3E}">
        <p14:creationId xmlns:p14="http://schemas.microsoft.com/office/powerpoint/2010/main" val="2860954339"/>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49C7-2AA0-CD69-4880-72ABC691B56F}"/>
              </a:ext>
            </a:extLst>
          </p:cNvPr>
          <p:cNvSpPr>
            <a:spLocks noGrp="1"/>
          </p:cNvSpPr>
          <p:nvPr>
            <p:ph type="title"/>
          </p:nvPr>
        </p:nvSpPr>
        <p:spPr/>
        <p:txBody>
          <a:bodyPr/>
          <a:lstStyle/>
          <a:p>
            <a:r>
              <a:rPr lang="en-US">
                <a:cs typeface="Calibri Light"/>
              </a:rPr>
              <a:t>Bundle Adjustment</a:t>
            </a:r>
            <a:endParaRPr lang="en-US"/>
          </a:p>
        </p:txBody>
      </p:sp>
      <p:sp>
        <p:nvSpPr>
          <p:cNvPr id="3" name="Content Placeholder 2">
            <a:extLst>
              <a:ext uri="{FF2B5EF4-FFF2-40B4-BE49-F238E27FC236}">
                <a16:creationId xmlns:a16="http://schemas.microsoft.com/office/drawing/2014/main" id="{C895FFFF-C96B-D140-41C4-3AB7C61A912E}"/>
              </a:ext>
            </a:extLst>
          </p:cNvPr>
          <p:cNvSpPr>
            <a:spLocks noGrp="1"/>
          </p:cNvSpPr>
          <p:nvPr>
            <p:ph idx="1"/>
          </p:nvPr>
        </p:nvSpPr>
        <p:spPr>
          <a:xfrm>
            <a:off x="1092252" y="2261418"/>
            <a:ext cx="9905998" cy="3124201"/>
          </a:xfrm>
        </p:spPr>
        <p:txBody>
          <a:bodyPr vert="horz" lIns="91440" tIns="45720" rIns="91440" bIns="45720" rtlCol="0" anchor="t">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cs typeface="Calibri" panose="020F0502020204030204"/>
              </a:rPr>
              <a:t>Process added after the midterm presentation to improve accuracy</a:t>
            </a:r>
            <a:endParaRPr lang="en-US">
              <a:cs typeface="Calibri" panose="020F0502020204030204"/>
            </a:endParaRPr>
          </a:p>
          <a:p>
            <a:r>
              <a:rPr lang="en-US">
                <a:cs typeface="Calibri" panose="020F0502020204030204"/>
              </a:rPr>
              <a:t>Utilizes least-squares optimization to minimize reprojection error.</a:t>
            </a:r>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panose="020F0502020204030204"/>
            </a:endParaRPr>
          </a:p>
          <a:p>
            <a:endParaRPr lang="en-US">
              <a:cs typeface="Calibri" panose="020F0502020204030204"/>
            </a:endParaRPr>
          </a:p>
        </p:txBody>
      </p:sp>
      <p:pic>
        <p:nvPicPr>
          <p:cNvPr id="5" name="Picture 5" descr="Chart of Residuals after 9 images have been added to the model.">
            <a:extLst>
              <a:ext uri="{FF2B5EF4-FFF2-40B4-BE49-F238E27FC236}">
                <a16:creationId xmlns:a16="http://schemas.microsoft.com/office/drawing/2014/main" id="{9110104D-A1F7-2932-4676-7F39D588F630}"/>
              </a:ext>
            </a:extLst>
          </p:cNvPr>
          <p:cNvPicPr>
            <a:picLocks noChangeAspect="1"/>
          </p:cNvPicPr>
          <p:nvPr/>
        </p:nvPicPr>
        <p:blipFill rotWithShape="1">
          <a:blip r:embed="rId4"/>
          <a:srcRect l="6051" t="6034" r="5414" b="4336"/>
          <a:stretch/>
        </p:blipFill>
        <p:spPr>
          <a:xfrm>
            <a:off x="4285426" y="3828675"/>
            <a:ext cx="3622715" cy="2734526"/>
          </a:xfrm>
          <a:prstGeom prst="rect">
            <a:avLst/>
          </a:prstGeom>
        </p:spPr>
      </p:pic>
      <p:pic>
        <p:nvPicPr>
          <p:cNvPr id="6" name="Picture 6" descr="Chart of residuals after 9 images have been added to the model after the second, more rigourous form of bundle adjustment is used.">
            <a:extLst>
              <a:ext uri="{FF2B5EF4-FFF2-40B4-BE49-F238E27FC236}">
                <a16:creationId xmlns:a16="http://schemas.microsoft.com/office/drawing/2014/main" id="{44131C59-5814-6F05-6483-55DEAB5ADB9C}"/>
              </a:ext>
            </a:extLst>
          </p:cNvPr>
          <p:cNvPicPr>
            <a:picLocks noChangeAspect="1"/>
          </p:cNvPicPr>
          <p:nvPr/>
        </p:nvPicPr>
        <p:blipFill rotWithShape="1">
          <a:blip r:embed="rId5"/>
          <a:srcRect l="6291" t="5407" r="6622" b="4425"/>
          <a:stretch/>
        </p:blipFill>
        <p:spPr>
          <a:xfrm>
            <a:off x="8386915" y="3825977"/>
            <a:ext cx="3529469" cy="2730193"/>
          </a:xfrm>
          <a:prstGeom prst="rect">
            <a:avLst/>
          </a:prstGeom>
        </p:spPr>
      </p:pic>
      <p:pic>
        <p:nvPicPr>
          <p:cNvPr id="9" name="Picture 9" descr="A picture from the temple-ring dataset with the reprojected (Circle) and original (Cross) keypoints in the image. The symbols of the same color refer to the same keypoint.">
            <a:extLst>
              <a:ext uri="{FF2B5EF4-FFF2-40B4-BE49-F238E27FC236}">
                <a16:creationId xmlns:a16="http://schemas.microsoft.com/office/drawing/2014/main" id="{C6137E71-0659-260E-6452-B3FFAA096789}"/>
              </a:ext>
            </a:extLst>
          </p:cNvPr>
          <p:cNvPicPr>
            <a:picLocks noChangeAspect="1"/>
          </p:cNvPicPr>
          <p:nvPr/>
        </p:nvPicPr>
        <p:blipFill rotWithShape="1">
          <a:blip r:embed="rId6"/>
          <a:srcRect l="13152" t="12462" r="10884" b="11854"/>
          <a:stretch/>
        </p:blipFill>
        <p:spPr>
          <a:xfrm>
            <a:off x="263012" y="3819832"/>
            <a:ext cx="3664388" cy="2719872"/>
          </a:xfrm>
          <a:prstGeom prst="rect">
            <a:avLst/>
          </a:prstGeom>
        </p:spPr>
      </p:pic>
    </p:spTree>
    <p:extLst>
      <p:ext uri="{BB962C8B-B14F-4D97-AF65-F5344CB8AC3E}">
        <p14:creationId xmlns:p14="http://schemas.microsoft.com/office/powerpoint/2010/main" val="3021150088"/>
      </p:ext>
    </p:extLst>
  </p:cSld>
  <p:clrMapOvr>
    <a:masterClrMapping/>
  </p:clrMapOvr>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Mesh</vt:lpstr>
      <vt:lpstr>3D Model Creation from Series of Images</vt:lpstr>
      <vt:lpstr>Intro to team and project</vt:lpstr>
      <vt:lpstr>promised deliverables</vt:lpstr>
      <vt:lpstr>timeline</vt:lpstr>
      <vt:lpstr>Deliverable #1: Uml Diagram</vt:lpstr>
      <vt:lpstr>Deliverable #2: Software application to produce 3d models</vt:lpstr>
      <vt:lpstr>Calibration</vt:lpstr>
      <vt:lpstr>Structure from Motion</vt:lpstr>
      <vt:lpstr>Bundle Adjustment</vt:lpstr>
      <vt:lpstr>Deliverable #3: 3D interactive environment</vt:lpstr>
      <vt:lpstr>Deliverable #4: Encoding the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2022-02-14T19:52:43Z</dcterms:created>
  <dcterms:modified xsi:type="dcterms:W3CDTF">2022-05-02T01:06:21Z</dcterms:modified>
</cp:coreProperties>
</file>