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7782f08e1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7782f08e1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7782f08e1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7782f08e1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7782f08e1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7782f08e1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7782f08e13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7782f08e13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7782f08e1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7782f08e1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7782f08e1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7782f08e1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7782f08e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7782f08e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7782f08e1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7782f08e1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7782f08e1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7782f08e1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7782f08e1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7782f08e1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7782f08e1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7782f08e1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7782f08e1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7782f08e1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7782f08e1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7782f08e1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2.png"/><Relationship Id="rId5" Type="http://schemas.openxmlformats.org/officeDocument/2006/relationships/image" Target="../media/image20.png"/><Relationship Id="rId6"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Computer Engineering </a:t>
            </a:r>
            <a:endParaRPr/>
          </a:p>
          <a:p>
            <a:pPr indent="0" lvl="0" marL="0" rtl="0" algn="ctr">
              <a:spcBef>
                <a:spcPts val="0"/>
              </a:spcBef>
              <a:spcAft>
                <a:spcPts val="0"/>
              </a:spcAft>
              <a:buNone/>
            </a:pPr>
            <a:r>
              <a:rPr lang="en"/>
              <a:t>Fun</a:t>
            </a:r>
            <a:endParaRPr/>
          </a:p>
          <a:p>
            <a:pPr indent="0" lvl="0" marL="0" rtl="0" algn="ctr">
              <a:spcBef>
                <a:spcPts val="0"/>
              </a:spcBef>
              <a:spcAft>
                <a:spcPts val="0"/>
              </a:spcAft>
              <a:buNone/>
            </a:pPr>
            <a:r>
              <a:rPr lang="en"/>
              <a:t> Logics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Clr>
                <a:schemeClr val="dk1"/>
              </a:buClr>
              <a:buSzPts val="688"/>
              <a:buFont typeface="Arial"/>
              <a:buNone/>
            </a:pPr>
            <a:r>
              <a:rPr lang="en" sz="5200">
                <a:solidFill>
                  <a:schemeClr val="dk1"/>
                </a:solidFill>
              </a:rPr>
              <a:t>(Engineered in Linux)</a:t>
            </a:r>
            <a:endParaRPr sz="5200">
              <a:solidFill>
                <a:schemeClr val="dk1"/>
              </a:solidFill>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 support/Support to those who forget who they are :</a:t>
            </a:r>
            <a:endParaRPr/>
          </a:p>
        </p:txBody>
      </p:sp>
      <p:sp>
        <p:nvSpPr>
          <p:cNvPr id="123" name="Google Shape;12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w</a:t>
            </a:r>
            <a:r>
              <a:rPr b="1" lang="en"/>
              <a:t>ho</a:t>
            </a:r>
            <a:endParaRPr b="1"/>
          </a:p>
          <a:p>
            <a:pPr indent="0" lvl="0" marL="0" rtl="0" algn="l">
              <a:spcBef>
                <a:spcPts val="1200"/>
              </a:spcBef>
              <a:spcAft>
                <a:spcPts val="0"/>
              </a:spcAft>
              <a:buNone/>
            </a:pPr>
            <a:r>
              <a:rPr b="1" lang="en"/>
              <a:t>whoami</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rPr b="1" lang="en"/>
              <a:t>Application:</a:t>
            </a:r>
            <a:endParaRPr b="1"/>
          </a:p>
          <a:p>
            <a:pPr indent="0" lvl="0" marL="0" rtl="0" algn="l">
              <a:spcBef>
                <a:spcPts val="1200"/>
              </a:spcBef>
              <a:spcAft>
                <a:spcPts val="1200"/>
              </a:spcAft>
              <a:buNone/>
            </a:pPr>
            <a:r>
              <a:rPr b="1" lang="en"/>
              <a:t>When working on multiple computers at once and performing many tasks via different roles it comes handy to remind yourself who you are and what you should be doing and what not. Ha ha ...</a:t>
            </a:r>
            <a:endParaRPr b="1"/>
          </a:p>
        </p:txBody>
      </p:sp>
      <p:pic>
        <p:nvPicPr>
          <p:cNvPr id="124" name="Google Shape;124;p22"/>
          <p:cNvPicPr preferRelativeResize="0"/>
          <p:nvPr/>
        </p:nvPicPr>
        <p:blipFill>
          <a:blip r:embed="rId3">
            <a:alphaModFix/>
          </a:blip>
          <a:stretch>
            <a:fillRect/>
          </a:stretch>
        </p:blipFill>
        <p:spPr>
          <a:xfrm>
            <a:off x="3528275" y="2281900"/>
            <a:ext cx="4975050" cy="1023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Everything is of importance and wants to identify by same</a:t>
            </a:r>
            <a:endParaRPr/>
          </a:p>
        </p:txBody>
      </p:sp>
      <p:sp>
        <p:nvSpPr>
          <p:cNvPr id="130" name="Google Shape;13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Administrator/Super User is known as root </a:t>
            </a:r>
            <a:endParaRPr/>
          </a:p>
          <a:p>
            <a:pPr indent="0" lvl="0" marL="0" rtl="0" algn="l">
              <a:spcBef>
                <a:spcPts val="1200"/>
              </a:spcBef>
              <a:spcAft>
                <a:spcPts val="0"/>
              </a:spcAft>
              <a:buNone/>
            </a:pPr>
            <a:r>
              <a:rPr lang="en"/>
              <a:t>Root is / beginning of file system</a:t>
            </a:r>
            <a:endParaRPr/>
          </a:p>
          <a:p>
            <a:pPr indent="0" lvl="0" marL="0" rtl="0" algn="l">
              <a:spcBef>
                <a:spcPts val="1200"/>
              </a:spcBef>
              <a:spcAft>
                <a:spcPts val="0"/>
              </a:spcAft>
              <a:buNone/>
            </a:pPr>
            <a:r>
              <a:rPr lang="en"/>
              <a:t>Root is also name of a user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Root is also a directory</a:t>
            </a:r>
            <a:endParaRPr/>
          </a:p>
          <a:p>
            <a:pPr indent="0" lvl="0" marL="0" rtl="0" algn="l">
              <a:spcBef>
                <a:spcPts val="1200"/>
              </a:spcBef>
              <a:spcAft>
                <a:spcPts val="1200"/>
              </a:spcAft>
              <a:buNone/>
            </a:pPr>
            <a:r>
              <a:rPr lang="en"/>
              <a:t>Am I missing anything ???</a:t>
            </a:r>
            <a:endParaRPr/>
          </a:p>
        </p:txBody>
      </p:sp>
      <p:pic>
        <p:nvPicPr>
          <p:cNvPr id="131" name="Google Shape;131;p23"/>
          <p:cNvPicPr preferRelativeResize="0"/>
          <p:nvPr/>
        </p:nvPicPr>
        <p:blipFill>
          <a:blip r:embed="rId3">
            <a:alphaModFix/>
          </a:blip>
          <a:stretch>
            <a:fillRect/>
          </a:stretch>
        </p:blipFill>
        <p:spPr>
          <a:xfrm>
            <a:off x="3334700" y="3040450"/>
            <a:ext cx="5213926" cy="522608"/>
          </a:xfrm>
          <a:prstGeom prst="rect">
            <a:avLst/>
          </a:prstGeom>
          <a:noFill/>
          <a:ln>
            <a:noFill/>
          </a:ln>
        </p:spPr>
      </p:pic>
      <p:pic>
        <p:nvPicPr>
          <p:cNvPr id="132" name="Google Shape;132;p23"/>
          <p:cNvPicPr preferRelativeResize="0"/>
          <p:nvPr/>
        </p:nvPicPr>
        <p:blipFill>
          <a:blip r:embed="rId4">
            <a:alphaModFix/>
          </a:blip>
          <a:stretch>
            <a:fillRect/>
          </a:stretch>
        </p:blipFill>
        <p:spPr>
          <a:xfrm>
            <a:off x="3334700" y="2168025"/>
            <a:ext cx="5213925" cy="62566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Immunization is everywhere</a:t>
            </a:r>
            <a:endParaRPr/>
          </a:p>
        </p:txBody>
      </p:sp>
      <p:sp>
        <p:nvSpPr>
          <p:cNvPr id="138" name="Google Shape;13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nohup</a:t>
            </a:r>
            <a:endParaRPr b="1"/>
          </a:p>
          <a:p>
            <a:pPr indent="0" lvl="0" marL="0" rtl="0" algn="l">
              <a:spcBef>
                <a:spcPts val="1200"/>
              </a:spcBef>
              <a:spcAft>
                <a:spcPts val="1200"/>
              </a:spcAft>
              <a:buNone/>
            </a:pPr>
            <a:r>
              <a:rPr lang="en"/>
              <a:t>No hang up</a:t>
            </a:r>
            <a:endParaRPr/>
          </a:p>
        </p:txBody>
      </p:sp>
      <p:pic>
        <p:nvPicPr>
          <p:cNvPr id="139" name="Google Shape;139;p24"/>
          <p:cNvPicPr preferRelativeResize="0"/>
          <p:nvPr/>
        </p:nvPicPr>
        <p:blipFill>
          <a:blip r:embed="rId3">
            <a:alphaModFix/>
          </a:blip>
          <a:stretch>
            <a:fillRect/>
          </a:stretch>
        </p:blipFill>
        <p:spPr>
          <a:xfrm>
            <a:off x="505725" y="2713600"/>
            <a:ext cx="8326574" cy="1260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man army is possible </a:t>
            </a:r>
            <a:endParaRPr/>
          </a:p>
        </p:txBody>
      </p:sp>
      <p:sp>
        <p:nvSpPr>
          <p:cNvPr id="145" name="Google Shape;14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id (u</a:t>
            </a:r>
            <a:r>
              <a:rPr b="1" lang="en"/>
              <a:t>id,gid) ,adduser</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t/>
            </a:r>
            <a:endParaRPr b="1"/>
          </a:p>
        </p:txBody>
      </p:sp>
      <p:pic>
        <p:nvPicPr>
          <p:cNvPr id="146" name="Google Shape;146;p25"/>
          <p:cNvPicPr preferRelativeResize="0"/>
          <p:nvPr/>
        </p:nvPicPr>
        <p:blipFill>
          <a:blip r:embed="rId3">
            <a:alphaModFix/>
          </a:blip>
          <a:stretch>
            <a:fillRect/>
          </a:stretch>
        </p:blipFill>
        <p:spPr>
          <a:xfrm>
            <a:off x="583250" y="1575950"/>
            <a:ext cx="7927776" cy="471813"/>
          </a:xfrm>
          <a:prstGeom prst="rect">
            <a:avLst/>
          </a:prstGeom>
          <a:noFill/>
          <a:ln>
            <a:noFill/>
          </a:ln>
        </p:spPr>
      </p:pic>
      <p:pic>
        <p:nvPicPr>
          <p:cNvPr id="147" name="Google Shape;147;p25"/>
          <p:cNvPicPr preferRelativeResize="0"/>
          <p:nvPr/>
        </p:nvPicPr>
        <p:blipFill>
          <a:blip r:embed="rId4">
            <a:alphaModFix/>
          </a:blip>
          <a:stretch>
            <a:fillRect/>
          </a:stretch>
        </p:blipFill>
        <p:spPr>
          <a:xfrm>
            <a:off x="682150" y="2845321"/>
            <a:ext cx="7927775" cy="572700"/>
          </a:xfrm>
          <a:prstGeom prst="rect">
            <a:avLst/>
          </a:prstGeom>
          <a:noFill/>
          <a:ln>
            <a:noFill/>
          </a:ln>
        </p:spPr>
      </p:pic>
      <p:pic>
        <p:nvPicPr>
          <p:cNvPr id="148" name="Google Shape;148;p25"/>
          <p:cNvPicPr preferRelativeResize="0"/>
          <p:nvPr/>
        </p:nvPicPr>
        <p:blipFill>
          <a:blip r:embed="rId5">
            <a:alphaModFix/>
          </a:blip>
          <a:stretch>
            <a:fillRect/>
          </a:stretch>
        </p:blipFill>
        <p:spPr>
          <a:xfrm>
            <a:off x="608125" y="3660500"/>
            <a:ext cx="7878026" cy="699150"/>
          </a:xfrm>
          <a:prstGeom prst="rect">
            <a:avLst/>
          </a:prstGeom>
          <a:noFill/>
          <a:ln>
            <a:noFill/>
          </a:ln>
        </p:spPr>
      </p:pic>
      <p:pic>
        <p:nvPicPr>
          <p:cNvPr id="149" name="Google Shape;149;p25"/>
          <p:cNvPicPr preferRelativeResize="0"/>
          <p:nvPr/>
        </p:nvPicPr>
        <p:blipFill>
          <a:blip r:embed="rId6">
            <a:alphaModFix/>
          </a:blip>
          <a:stretch>
            <a:fillRect/>
          </a:stretch>
        </p:blipFill>
        <p:spPr>
          <a:xfrm>
            <a:off x="608125" y="2131025"/>
            <a:ext cx="7927775" cy="471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Thanks</a:t>
            </a:r>
            <a:endParaRPr/>
          </a:p>
        </p:txBody>
      </p:sp>
      <p:sp>
        <p:nvSpPr>
          <p:cNvPr id="155" name="Google Shape;15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If you have made </a:t>
            </a:r>
            <a:r>
              <a:rPr lang="en"/>
              <a:t>through </a:t>
            </a:r>
            <a:r>
              <a:rPr lang="en"/>
              <a:t>HERE</a:t>
            </a:r>
            <a:endParaRPr/>
          </a:p>
          <a:p>
            <a:pPr indent="0" lvl="0" marL="0" rtl="0" algn="l">
              <a:spcBef>
                <a:spcPts val="1200"/>
              </a:spcBef>
              <a:spcAft>
                <a:spcPts val="0"/>
              </a:spcAft>
              <a:buNone/>
            </a:pPr>
            <a:r>
              <a:rPr lang="en"/>
              <a:t>You have learnt a few of the Linux and Computer Engineering Concepts actually.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Happy Learning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By the way there is something in Linux called HERE DOCUMENT. May wanna learn... have fun.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iNode  (Yes, its not typo.Don’t read as iPhone)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a:t>
            </a:r>
            <a:r>
              <a:rPr b="1" lang="en"/>
              <a:t>node</a:t>
            </a:r>
            <a:endParaRPr b="1"/>
          </a:p>
          <a:p>
            <a:pPr indent="0" lvl="0" marL="0" rtl="0" algn="l">
              <a:spcBef>
                <a:spcPts val="1200"/>
              </a:spcBef>
              <a:spcAft>
                <a:spcPts val="0"/>
              </a:spcAft>
              <a:buNone/>
            </a:pPr>
            <a:r>
              <a:rPr lang="en"/>
              <a:t>Surprisingly inode term date backs to history in 19XX</a:t>
            </a:r>
            <a:endParaRPr/>
          </a:p>
          <a:p>
            <a:pPr indent="0" lvl="0" marL="0" rtl="0" algn="l">
              <a:spcBef>
                <a:spcPts val="1200"/>
              </a:spcBef>
              <a:spcAft>
                <a:spcPts val="1200"/>
              </a:spcAft>
              <a:buNone/>
            </a:pPr>
            <a:r>
              <a:t/>
            </a:r>
            <a:endParaRPr b="1"/>
          </a:p>
        </p:txBody>
      </p:sp>
      <p:pic>
        <p:nvPicPr>
          <p:cNvPr id="62" name="Google Shape;62;p14"/>
          <p:cNvPicPr preferRelativeResize="0"/>
          <p:nvPr/>
        </p:nvPicPr>
        <p:blipFill>
          <a:blip r:embed="rId3">
            <a:alphaModFix/>
          </a:blip>
          <a:stretch>
            <a:fillRect/>
          </a:stretch>
        </p:blipFill>
        <p:spPr>
          <a:xfrm>
            <a:off x="431700" y="2257225"/>
            <a:ext cx="8325824" cy="2311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file which never grows its size on physical disk</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/dev/null</a:t>
            </a:r>
            <a:endParaRPr b="1"/>
          </a:p>
          <a:p>
            <a:pPr indent="0" lvl="0" marL="0" rtl="0" algn="l">
              <a:spcBef>
                <a:spcPts val="1200"/>
              </a:spcBef>
              <a:spcAft>
                <a:spcPts val="0"/>
              </a:spcAft>
              <a:buNone/>
            </a:pPr>
            <a:r>
              <a:rPr lang="en"/>
              <a:t>No matter how much you write into this file, it consumes it all and surprisingly never grows file size and hence disk space never wasted.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Application: </a:t>
            </a:r>
            <a:endParaRPr/>
          </a:p>
          <a:p>
            <a:pPr indent="0" lvl="0" marL="0" rtl="0" algn="l">
              <a:spcBef>
                <a:spcPts val="1200"/>
              </a:spcBef>
              <a:spcAft>
                <a:spcPts val="1200"/>
              </a:spcAft>
              <a:buNone/>
            </a:pPr>
            <a:r>
              <a:rPr lang="en"/>
              <a:t>Whenever a certain server/application program is generating output which you just want to ignore, redirect here. But the question is why would you want to ignore output?  Funny isn’t it?</a:t>
            </a:r>
            <a:endParaRPr/>
          </a:p>
        </p:txBody>
      </p:sp>
      <p:pic>
        <p:nvPicPr>
          <p:cNvPr id="69" name="Google Shape;69;p15"/>
          <p:cNvPicPr preferRelativeResize="0"/>
          <p:nvPr/>
        </p:nvPicPr>
        <p:blipFill>
          <a:blip r:embed="rId3">
            <a:alphaModFix/>
          </a:blip>
          <a:stretch>
            <a:fillRect/>
          </a:stretch>
        </p:blipFill>
        <p:spPr>
          <a:xfrm>
            <a:off x="2164170" y="2572600"/>
            <a:ext cx="5841528" cy="57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Something is both parent and child for itself</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marR="0" rtl="0" algn="l">
              <a:lnSpc>
                <a:spcPct val="115000"/>
              </a:lnSpc>
              <a:spcBef>
                <a:spcPts val="0"/>
              </a:spcBef>
              <a:spcAft>
                <a:spcPts val="0"/>
              </a:spcAft>
              <a:buNone/>
            </a:pPr>
            <a:r>
              <a:rPr b="1" lang="en"/>
              <a:t>File system root </a:t>
            </a:r>
            <a:r>
              <a:rPr b="1" lang="en"/>
              <a:t>/</a:t>
            </a:r>
            <a:r>
              <a:rPr lang="en"/>
              <a:t> in Linux directory structure</a:t>
            </a:r>
            <a:endParaRPr/>
          </a:p>
          <a:p>
            <a:pPr indent="0" lvl="0" marL="0" rtl="0" algn="l">
              <a:spcBef>
                <a:spcPts val="1200"/>
              </a:spcBef>
              <a:spcAft>
                <a:spcPts val="0"/>
              </a:spcAft>
              <a:buNone/>
            </a:pPr>
            <a:r>
              <a:rPr lang="en"/>
              <a:t>. refers to current directory while .. refers to parent directory</a:t>
            </a:r>
            <a:endParaRPr/>
          </a:p>
          <a:p>
            <a:pPr indent="0" lvl="0" marL="0" rtl="0" algn="l">
              <a:spcBef>
                <a:spcPts val="1200"/>
              </a:spcBef>
              <a:spcAft>
                <a:spcPts val="0"/>
              </a:spcAft>
              <a:buNone/>
            </a:pPr>
            <a:r>
              <a:rPr lang="en"/>
              <a:t>Root (/) . and .. both are itself. </a:t>
            </a:r>
            <a:r>
              <a:rPr lang="en"/>
              <a:t>Note the inode number 2.</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Applications: </a:t>
            </a:r>
            <a:r>
              <a:rPr b="1" lang="en" sz="1100">
                <a:solidFill>
                  <a:schemeClr val="dk1"/>
                </a:solidFill>
              </a:rPr>
              <a:t>Chicken and Egg situation</a:t>
            </a:r>
            <a:r>
              <a:rPr lang="en"/>
              <a:t>  </a:t>
            </a:r>
            <a:r>
              <a:rPr lang="en"/>
              <a:t>This actually made possible to define root itself. Directories can have sub-directories which themselves are directories as such. </a:t>
            </a:r>
            <a:r>
              <a:rPr lang="en"/>
              <a:t>But recursion base case is interesting here. Also then who is inode number 1? Lol.</a:t>
            </a:r>
            <a:endParaRPr/>
          </a:p>
        </p:txBody>
      </p:sp>
      <p:pic>
        <p:nvPicPr>
          <p:cNvPr id="76" name="Google Shape;76;p16"/>
          <p:cNvPicPr preferRelativeResize="0"/>
          <p:nvPr/>
        </p:nvPicPr>
        <p:blipFill>
          <a:blip r:embed="rId3">
            <a:alphaModFix/>
          </a:blip>
          <a:stretch>
            <a:fillRect/>
          </a:stretch>
        </p:blipFill>
        <p:spPr>
          <a:xfrm>
            <a:off x="3712725" y="2494563"/>
            <a:ext cx="4983926" cy="732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Functions: </a:t>
            </a:r>
            <a:r>
              <a:rPr lang="en"/>
              <a:t>always succeeds, returns twice , </a:t>
            </a:r>
            <a:r>
              <a:rPr lang="en"/>
              <a:t>never returns</a:t>
            </a:r>
            <a:endParaRPr/>
          </a:p>
        </p:txBody>
      </p:sp>
      <p:sp>
        <p:nvSpPr>
          <p:cNvPr id="82" name="Google Shape;82;p17"/>
          <p:cNvSpPr txBox="1"/>
          <p:nvPr>
            <p:ph idx="1" type="body"/>
          </p:nvPr>
        </p:nvSpPr>
        <p:spPr>
          <a:xfrm>
            <a:off x="311700" y="111548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u</a:t>
            </a:r>
            <a:r>
              <a:rPr b="1" lang="en"/>
              <a:t>mask</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rPr b="1" lang="en"/>
              <a:t>fork()</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rPr b="1" lang="en"/>
              <a:t>exit()</a:t>
            </a:r>
            <a:endParaRPr b="1"/>
          </a:p>
        </p:txBody>
      </p:sp>
      <p:pic>
        <p:nvPicPr>
          <p:cNvPr id="83" name="Google Shape;83;p17"/>
          <p:cNvPicPr preferRelativeResize="0"/>
          <p:nvPr/>
        </p:nvPicPr>
        <p:blipFill>
          <a:blip r:embed="rId3">
            <a:alphaModFix/>
          </a:blip>
          <a:stretch>
            <a:fillRect/>
          </a:stretch>
        </p:blipFill>
        <p:spPr>
          <a:xfrm>
            <a:off x="2878325" y="1255275"/>
            <a:ext cx="5497931" cy="572700"/>
          </a:xfrm>
          <a:prstGeom prst="rect">
            <a:avLst/>
          </a:prstGeom>
          <a:noFill/>
          <a:ln>
            <a:noFill/>
          </a:ln>
        </p:spPr>
      </p:pic>
      <p:pic>
        <p:nvPicPr>
          <p:cNvPr id="84" name="Google Shape;84;p17"/>
          <p:cNvPicPr preferRelativeResize="0"/>
          <p:nvPr/>
        </p:nvPicPr>
        <p:blipFill>
          <a:blip r:embed="rId4">
            <a:alphaModFix/>
          </a:blip>
          <a:stretch>
            <a:fillRect/>
          </a:stretch>
        </p:blipFill>
        <p:spPr>
          <a:xfrm>
            <a:off x="2075575" y="2293162"/>
            <a:ext cx="6560725" cy="914475"/>
          </a:xfrm>
          <a:prstGeom prst="rect">
            <a:avLst/>
          </a:prstGeom>
          <a:noFill/>
          <a:ln>
            <a:noFill/>
          </a:ln>
        </p:spPr>
      </p:pic>
      <p:pic>
        <p:nvPicPr>
          <p:cNvPr id="85" name="Google Shape;85;p17"/>
          <p:cNvPicPr preferRelativeResize="0"/>
          <p:nvPr/>
        </p:nvPicPr>
        <p:blipFill>
          <a:blip r:embed="rId5">
            <a:alphaModFix/>
          </a:blip>
          <a:stretch>
            <a:fillRect/>
          </a:stretch>
        </p:blipFill>
        <p:spPr>
          <a:xfrm>
            <a:off x="2261663" y="3672836"/>
            <a:ext cx="6188550" cy="759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data </a:t>
            </a:r>
            <a:r>
              <a:rPr lang="en"/>
              <a:t>structure</a:t>
            </a:r>
            <a:r>
              <a:rPr lang="en"/>
              <a:t> as well as a file ..	</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/proc</a:t>
            </a:r>
            <a:endParaRPr b="1"/>
          </a:p>
          <a:p>
            <a:pPr indent="0" lvl="0" marL="0" rtl="0" algn="l">
              <a:spcBef>
                <a:spcPts val="1200"/>
              </a:spcBef>
              <a:spcAft>
                <a:spcPts val="0"/>
              </a:spcAft>
              <a:buNone/>
            </a:pPr>
            <a:r>
              <a:rPr lang="en"/>
              <a:t>Process information pseudo-filesystem</a:t>
            </a:r>
            <a:endParaRPr/>
          </a:p>
          <a:p>
            <a:pPr indent="0" lvl="0" marL="0" rtl="0" algn="l">
              <a:spcBef>
                <a:spcPts val="1200"/>
              </a:spcBef>
              <a:spcAft>
                <a:spcPts val="0"/>
              </a:spcAft>
              <a:buNone/>
            </a:pPr>
            <a:r>
              <a:rPr lang="en"/>
              <a:t>This provides an interface to kernel data structures and mounted at a directory /proc</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Application: Read data structures of a program (in this case OS Kernel) as you are reading from a file</a:t>
            </a:r>
            <a:endParaRPr/>
          </a:p>
        </p:txBody>
      </p:sp>
      <p:pic>
        <p:nvPicPr>
          <p:cNvPr id="92" name="Google Shape;92;p18"/>
          <p:cNvPicPr preferRelativeResize="0"/>
          <p:nvPr/>
        </p:nvPicPr>
        <p:blipFill>
          <a:blip r:embed="rId3">
            <a:alphaModFix/>
          </a:blip>
          <a:stretch>
            <a:fillRect/>
          </a:stretch>
        </p:blipFill>
        <p:spPr>
          <a:xfrm>
            <a:off x="3404325" y="2744450"/>
            <a:ext cx="5211700" cy="635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 man : Things which teach also need to be learnt!</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man command stands for user manual in Linux of commands/apis and more</a:t>
            </a:r>
            <a:endParaRPr/>
          </a:p>
          <a:p>
            <a:pPr indent="0" lvl="0" marL="0" rtl="0" algn="l">
              <a:spcBef>
                <a:spcPts val="1200"/>
              </a:spcBef>
              <a:spcAft>
                <a:spcPts val="0"/>
              </a:spcAft>
              <a:buNone/>
            </a:pPr>
            <a:r>
              <a:rPr lang="en"/>
              <a:t>Interestingly</a:t>
            </a:r>
            <a:r>
              <a:rPr lang="en"/>
              <a:t> man man shows manual of itself too.</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Application: If something helps to learn about other things people still need to learn that. How about teacher teaches about itself too!</a:t>
            </a:r>
            <a:endParaRPr/>
          </a:p>
        </p:txBody>
      </p:sp>
      <p:pic>
        <p:nvPicPr>
          <p:cNvPr id="99" name="Google Shape;99;p19"/>
          <p:cNvPicPr preferRelativeResize="0"/>
          <p:nvPr/>
        </p:nvPicPr>
        <p:blipFill>
          <a:blip r:embed="rId3">
            <a:alphaModFix/>
          </a:blip>
          <a:stretch>
            <a:fillRect/>
          </a:stretch>
        </p:blipFill>
        <p:spPr>
          <a:xfrm>
            <a:off x="1438275" y="2467250"/>
            <a:ext cx="6267450" cy="1047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0 is FALSE and 0 is SUCCESS too</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EXIT_SUCCESS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echo $?  No no no ... don’t think success is false.</a:t>
            </a:r>
            <a:endParaRPr/>
          </a:p>
          <a:p>
            <a:pPr indent="0" lvl="0" marL="0" rtl="0" algn="l">
              <a:spcBef>
                <a:spcPts val="1200"/>
              </a:spcBef>
              <a:spcAft>
                <a:spcPts val="1200"/>
              </a:spcAft>
              <a:buNone/>
            </a:pPr>
            <a:r>
              <a:rPr lang="en"/>
              <a:t>Success is one, failures can be many.</a:t>
            </a:r>
            <a:endParaRPr/>
          </a:p>
        </p:txBody>
      </p:sp>
      <p:pic>
        <p:nvPicPr>
          <p:cNvPr id="106" name="Google Shape;106;p20"/>
          <p:cNvPicPr preferRelativeResize="0"/>
          <p:nvPr/>
        </p:nvPicPr>
        <p:blipFill>
          <a:blip r:embed="rId3">
            <a:alphaModFix/>
          </a:blip>
          <a:stretch>
            <a:fillRect/>
          </a:stretch>
        </p:blipFill>
        <p:spPr>
          <a:xfrm>
            <a:off x="522300" y="2697875"/>
            <a:ext cx="5311926" cy="977825"/>
          </a:xfrm>
          <a:prstGeom prst="rect">
            <a:avLst/>
          </a:prstGeom>
          <a:noFill/>
          <a:ln>
            <a:noFill/>
          </a:ln>
        </p:spPr>
      </p:pic>
      <p:pic>
        <p:nvPicPr>
          <p:cNvPr id="107" name="Google Shape;107;p20"/>
          <p:cNvPicPr preferRelativeResize="0"/>
          <p:nvPr/>
        </p:nvPicPr>
        <p:blipFill>
          <a:blip r:embed="rId4">
            <a:alphaModFix/>
          </a:blip>
          <a:stretch>
            <a:fillRect/>
          </a:stretch>
        </p:blipFill>
        <p:spPr>
          <a:xfrm>
            <a:off x="522300" y="1613000"/>
            <a:ext cx="5311925" cy="977825"/>
          </a:xfrm>
          <a:prstGeom prst="rect">
            <a:avLst/>
          </a:prstGeom>
          <a:noFill/>
          <a:ln>
            <a:noFill/>
          </a:ln>
        </p:spPr>
      </p:pic>
      <p:pic>
        <p:nvPicPr>
          <p:cNvPr id="108" name="Google Shape;108;p20"/>
          <p:cNvPicPr preferRelativeResize="0"/>
          <p:nvPr/>
        </p:nvPicPr>
        <p:blipFill>
          <a:blip r:embed="rId5">
            <a:alphaModFix/>
          </a:blip>
          <a:stretch>
            <a:fillRect/>
          </a:stretch>
        </p:blipFill>
        <p:spPr>
          <a:xfrm>
            <a:off x="6115950" y="1017725"/>
            <a:ext cx="2667000" cy="2457450"/>
          </a:xfrm>
          <a:prstGeom prst="rect">
            <a:avLst/>
          </a:prstGeom>
          <a:noFill/>
          <a:ln>
            <a:noFill/>
          </a:ln>
        </p:spPr>
      </p:pic>
      <p:pic>
        <p:nvPicPr>
          <p:cNvPr id="109" name="Google Shape;109;p20"/>
          <p:cNvPicPr preferRelativeResize="0"/>
          <p:nvPr/>
        </p:nvPicPr>
        <p:blipFill>
          <a:blip r:embed="rId6">
            <a:alphaModFix/>
          </a:blip>
          <a:stretch>
            <a:fillRect/>
          </a:stretch>
        </p:blipFill>
        <p:spPr>
          <a:xfrm>
            <a:off x="6115950" y="3572000"/>
            <a:ext cx="2667000" cy="880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Zombies exist and God too ... Even in computer world!</a:t>
            </a:r>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man ps</a:t>
            </a:r>
            <a:endParaRPr b="1"/>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b="1" sz="100"/>
          </a:p>
          <a:p>
            <a:pPr indent="0" lvl="0" marL="0" rtl="0" algn="l">
              <a:spcBef>
                <a:spcPts val="1200"/>
              </a:spcBef>
              <a:spcAft>
                <a:spcPts val="0"/>
              </a:spcAft>
              <a:buNone/>
            </a:pPr>
            <a:r>
              <a:rPr b="1" lang="en"/>
              <a:t>I</a:t>
            </a:r>
            <a:r>
              <a:rPr b="1" lang="en"/>
              <a:t>nit</a:t>
            </a:r>
            <a:endParaRPr b="1"/>
          </a:p>
          <a:p>
            <a:pPr indent="0" lvl="0" marL="0" rtl="0" algn="l">
              <a:spcBef>
                <a:spcPts val="1200"/>
              </a:spcBef>
              <a:spcAft>
                <a:spcPts val="1200"/>
              </a:spcAft>
              <a:buNone/>
            </a:pPr>
            <a:r>
              <a:rPr lang="en"/>
              <a:t>Then who manages init?</a:t>
            </a:r>
            <a:endParaRPr/>
          </a:p>
        </p:txBody>
      </p:sp>
      <p:pic>
        <p:nvPicPr>
          <p:cNvPr id="116" name="Google Shape;116;p21"/>
          <p:cNvPicPr preferRelativeResize="0"/>
          <p:nvPr/>
        </p:nvPicPr>
        <p:blipFill>
          <a:blip r:embed="rId3">
            <a:alphaModFix/>
          </a:blip>
          <a:stretch>
            <a:fillRect/>
          </a:stretch>
        </p:blipFill>
        <p:spPr>
          <a:xfrm>
            <a:off x="444050" y="3589350"/>
            <a:ext cx="8123950" cy="865875"/>
          </a:xfrm>
          <a:prstGeom prst="rect">
            <a:avLst/>
          </a:prstGeom>
          <a:noFill/>
          <a:ln>
            <a:noFill/>
          </a:ln>
        </p:spPr>
      </p:pic>
      <p:pic>
        <p:nvPicPr>
          <p:cNvPr id="117" name="Google Shape;117;p21"/>
          <p:cNvPicPr preferRelativeResize="0"/>
          <p:nvPr/>
        </p:nvPicPr>
        <p:blipFill>
          <a:blip r:embed="rId4">
            <a:alphaModFix/>
          </a:blip>
          <a:stretch>
            <a:fillRect/>
          </a:stretch>
        </p:blipFill>
        <p:spPr>
          <a:xfrm>
            <a:off x="444050" y="1654380"/>
            <a:ext cx="8123950" cy="102213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