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6"/>
  </p:notesMasterIdLst>
  <p:handoutMasterIdLst>
    <p:handoutMasterId r:id="rId117"/>
  </p:handoutMasterIdLst>
  <p:sldIdLst>
    <p:sldId id="256" r:id="rId2"/>
    <p:sldId id="436" r:id="rId3"/>
    <p:sldId id="570" r:id="rId4"/>
    <p:sldId id="264" r:id="rId5"/>
    <p:sldId id="263" r:id="rId6"/>
    <p:sldId id="275" r:id="rId7"/>
    <p:sldId id="276" r:id="rId8"/>
    <p:sldId id="266" r:id="rId9"/>
    <p:sldId id="277" r:id="rId10"/>
    <p:sldId id="268" r:id="rId11"/>
    <p:sldId id="350" r:id="rId12"/>
    <p:sldId id="458" r:id="rId13"/>
    <p:sldId id="280" r:id="rId14"/>
    <p:sldId id="459" r:id="rId15"/>
    <p:sldId id="470" r:id="rId16"/>
    <p:sldId id="571" r:id="rId17"/>
    <p:sldId id="281" r:id="rId18"/>
    <p:sldId id="445" r:id="rId19"/>
    <p:sldId id="446" r:id="rId20"/>
    <p:sldId id="283" r:id="rId21"/>
    <p:sldId id="271" r:id="rId22"/>
    <p:sldId id="284" r:id="rId23"/>
    <p:sldId id="285" r:id="rId24"/>
    <p:sldId id="476" r:id="rId25"/>
    <p:sldId id="477" r:id="rId26"/>
    <p:sldId id="478" r:id="rId27"/>
    <p:sldId id="479" r:id="rId28"/>
    <p:sldId id="480" r:id="rId29"/>
    <p:sldId id="481" r:id="rId30"/>
    <p:sldId id="562" r:id="rId31"/>
    <p:sldId id="482" r:id="rId32"/>
    <p:sldId id="484" r:id="rId33"/>
    <p:sldId id="486" r:id="rId34"/>
    <p:sldId id="487" r:id="rId35"/>
    <p:sldId id="488" r:id="rId36"/>
    <p:sldId id="563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4" r:id="rId62"/>
    <p:sldId id="542" r:id="rId63"/>
    <p:sldId id="565" r:id="rId64"/>
    <p:sldId id="566" r:id="rId65"/>
    <p:sldId id="567" r:id="rId66"/>
    <p:sldId id="569" r:id="rId67"/>
    <p:sldId id="515" r:id="rId68"/>
    <p:sldId id="516" r:id="rId69"/>
    <p:sldId id="517" r:id="rId70"/>
    <p:sldId id="518" r:id="rId71"/>
    <p:sldId id="519" r:id="rId72"/>
    <p:sldId id="520" r:id="rId73"/>
    <p:sldId id="521" r:id="rId74"/>
    <p:sldId id="522" r:id="rId75"/>
    <p:sldId id="523" r:id="rId76"/>
    <p:sldId id="524" r:id="rId77"/>
    <p:sldId id="525" r:id="rId78"/>
    <p:sldId id="526" r:id="rId79"/>
    <p:sldId id="527" r:id="rId80"/>
    <p:sldId id="528" r:id="rId81"/>
    <p:sldId id="564" r:id="rId82"/>
    <p:sldId id="529" r:id="rId83"/>
    <p:sldId id="530" r:id="rId84"/>
    <p:sldId id="531" r:id="rId85"/>
    <p:sldId id="532" r:id="rId86"/>
    <p:sldId id="533" r:id="rId87"/>
    <p:sldId id="534" r:id="rId88"/>
    <p:sldId id="535" r:id="rId89"/>
    <p:sldId id="536" r:id="rId90"/>
    <p:sldId id="537" r:id="rId91"/>
    <p:sldId id="538" r:id="rId92"/>
    <p:sldId id="539" r:id="rId93"/>
    <p:sldId id="540" r:id="rId94"/>
    <p:sldId id="541" r:id="rId95"/>
    <p:sldId id="545" r:id="rId96"/>
    <p:sldId id="546" r:id="rId97"/>
    <p:sldId id="547" r:id="rId98"/>
    <p:sldId id="548" r:id="rId99"/>
    <p:sldId id="549" r:id="rId100"/>
    <p:sldId id="550" r:id="rId101"/>
    <p:sldId id="551" r:id="rId102"/>
    <p:sldId id="552" r:id="rId103"/>
    <p:sldId id="553" r:id="rId104"/>
    <p:sldId id="554" r:id="rId105"/>
    <p:sldId id="555" r:id="rId106"/>
    <p:sldId id="556" r:id="rId107"/>
    <p:sldId id="557" r:id="rId108"/>
    <p:sldId id="558" r:id="rId109"/>
    <p:sldId id="559" r:id="rId110"/>
    <p:sldId id="560" r:id="rId111"/>
    <p:sldId id="561" r:id="rId112"/>
    <p:sldId id="391" r:id="rId113"/>
    <p:sldId id="325" r:id="rId114"/>
    <p:sldId id="327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9" autoAdjust="0"/>
  </p:normalViewPr>
  <p:slideViewPr>
    <p:cSldViewPr>
      <p:cViewPr varScale="1">
        <p:scale>
          <a:sx n="141" d="100"/>
          <a:sy n="141" d="100"/>
        </p:scale>
        <p:origin x="-2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6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interSettings" Target="printerSettings/printerSettings1.bin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0C5C-528F-9041-BF7E-8E99BBB2247B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BE11-C356-8A42-A960-1852E18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6/6/14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6C7DA-BEB3-4EBA-B492-0B82D1C58717}" type="slidenum">
              <a:rPr lang="en-US"/>
              <a:pPr/>
              <a:t>54</a:t>
            </a:fld>
            <a:endParaRPr 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9A4485-5D52-4FD8-8291-594D11733ABD}" type="slidenum">
              <a:rPr lang="en-US" sz="1200">
                <a:latin typeface="Arial" charset="0"/>
                <a:ea typeface="MS PGothic" pitchFamily="34" charset="-128"/>
              </a:rPr>
              <a:pPr algn="r"/>
              <a:t>54</a:t>
            </a:fld>
            <a:endParaRPr lang="en-US" sz="1200">
              <a:latin typeface="Arial" charset="0"/>
              <a:ea typeface="MS PGothic" pitchFamily="34" charset="-128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7433B8-27A7-4767-80EC-1746EA0489A3}" type="slidenum">
              <a:rPr lang="en-US"/>
              <a:pPr/>
              <a:t>57</a:t>
            </a:fld>
            <a:endParaRPr lang="en-US"/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E7D179-DA4D-4FB2-86D5-62BAB007F478}" type="slidenum">
              <a:rPr lang="en-US" sz="1200">
                <a:latin typeface="Arial" charset="0"/>
                <a:ea typeface="MS PGothic" pitchFamily="34" charset="-128"/>
              </a:rPr>
              <a:pPr algn="r"/>
              <a:t>57</a:t>
            </a:fld>
            <a:endParaRPr lang="en-US" sz="1200">
              <a:latin typeface="Arial" charset="0"/>
              <a:ea typeface="MS PGothic" pitchFamily="34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4B420-FC18-41C7-9C74-AA66EFAC4C54}" type="slidenum">
              <a:rPr lang="en-US"/>
              <a:pPr/>
              <a:t>61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</p:spPr>
        <p:txBody>
          <a:bodyPr lIns="91415" tIns="45707" rIns="91415" bIns="457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63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64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65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 periodic</a:t>
            </a:r>
            <a:r>
              <a:rPr kumimoji="1" lang="en-US" altLang="zh-CN" baseline="0" dirty="0" smtClean="0"/>
              <a:t> exchange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0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2A7B9-537C-E446-96C9-C3FE1EE13E85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95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16D36-1252-6243-8403-BD48F7A16FE6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E6489-937A-E341-AD8F-219D32484193}" type="slidenum">
              <a:rPr lang="en-US"/>
              <a:pPr/>
              <a:t>19</a:t>
            </a:fld>
            <a:endParaRPr lang="en-US"/>
          </a:p>
        </p:txBody>
      </p:sp>
      <p:sp>
        <p:nvSpPr>
          <p:cNvPr id="49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5800"/>
            <a:ext cx="4573588" cy="3430588"/>
          </a:xfrm>
          <a:ln/>
        </p:spPr>
      </p:sp>
      <p:sp>
        <p:nvSpPr>
          <p:cNvPr id="495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61D5C-EEE4-4CB1-ABFC-48EB7144C065}" type="slidenum">
              <a:rPr lang="en-US"/>
              <a:pPr/>
              <a:t>21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hello.c</a:t>
            </a:r>
            <a:r>
              <a:rPr lang="en-US" baseline="0" dirty="0" smtClean="0"/>
              <a:t> </a:t>
            </a:r>
            <a:r>
              <a:rPr lang="en-US" dirty="0" smtClean="0"/>
              <a:t>in examples/</a:t>
            </a:r>
            <a:r>
              <a:rPr lang="en-US" baseline="0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C578C-665E-4ADE-A409-3C0E299B3139}" type="slidenum">
              <a:rPr lang="en-US"/>
              <a:pPr/>
              <a:t>39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</p:spPr>
        <p:txBody>
          <a:bodyPr lIns="91429" tIns="45713" rIns="91429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7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thakur" TargetMode="External"/><Relationship Id="rId4" Type="http://schemas.openxmlformats.org/officeDocument/2006/relationships/hyperlink" Target="mailto:xinzhao3@illinois.edu" TargetMode="External"/><Relationship Id="rId5" Type="http://schemas.openxmlformats.org/officeDocument/2006/relationships/hyperlink" Target="http://web.engr.illinois.edu/~xinzhao3" TargetMode="External"/><Relationship Id="rId6" Type="http://schemas.openxmlformats.org/officeDocument/2006/relationships/hyperlink" Target="mailto:balaji@anl.gov" TargetMode="External"/><Relationship Id="rId7" Type="http://schemas.openxmlformats.org/officeDocument/2006/relationships/hyperlink" Target="http://www.mcs.anl.gov/~balaji" TargetMode="External"/><Relationship Id="rId8" Type="http://schemas.openxmlformats.org/officeDocument/2006/relationships/hyperlink" Target="mailto:raffenet@mcs.anl.gov" TargetMode="External"/><Relationship Id="rId9" Type="http://schemas.openxmlformats.org/officeDocument/2006/relationships/hyperlink" Target="http://www.mcs.anl.gov/~raffenet" TargetMode="External"/><Relationship Id="rId10" Type="http://schemas.openxmlformats.org/officeDocument/2006/relationships/hyperlink" Target="mailto:wbland@mcs.anl.gov" TargetMode="External"/><Relationship Id="rId11" Type="http://schemas.openxmlformats.org/officeDocument/2006/relationships/hyperlink" Target="http://www.mcs.anl.gov/~wbland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hakur@mcs.anl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ch.org/" TargetMode="External"/><Relationship Id="rId4" Type="http://schemas.openxmlformats.org/officeDocument/2006/relationships/hyperlink" Target="mailto:discuss@mpich.org" TargetMode="External"/><Relationship Id="rId5" Type="http://schemas.openxmlformats.org/officeDocument/2006/relationships/hyperlink" Target="http://www.mpi-forum.org/" TargetMode="External"/><Relationship Id="rId6" Type="http://schemas.openxmlformats.org/officeDocument/2006/relationships/hyperlink" Target="http://mvapich.cse.ohio-state.edu/" TargetMode="External"/><Relationship Id="rId7" Type="http://schemas.openxmlformats.org/officeDocument/2006/relationships/hyperlink" Target="http://software.intel.com/en-us/intel-mpi-library/" TargetMode="External"/><Relationship Id="rId8" Type="http://schemas.openxmlformats.org/officeDocument/2006/relationships/hyperlink" Target="http://www.open-mp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pi-forum.org/docs/doc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pi-forum.org/" TargetMode="External"/><Relationship Id="rId3" Type="http://schemas.openxmlformats.org/officeDocument/2006/relationships/hyperlink" Target="http://www.mcs.anl.gov/mp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02TM5BQK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pich.org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iscuss@mpich.or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Introduction to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 smtClean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err="1" smtClean="0">
                <a:solidFill>
                  <a:srgbClr val="00B050"/>
                </a:solidFill>
                <a:hlinkClick r:id="rId2"/>
              </a:rPr>
              <a:t>thakur@mcs.anl.gov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895600" y="5334000"/>
            <a:ext cx="396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Xin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Zhao</a:t>
            </a: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University of Illinois, Urbana-Champaign</a:t>
            </a: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Email: </a:t>
            </a:r>
            <a:r>
              <a:rPr lang="en-US" sz="1600" i="1" kern="0" dirty="0" smtClean="0">
                <a:solidFill>
                  <a:srgbClr val="00B050"/>
                </a:solidFill>
                <a:hlinkClick r:id="rId4"/>
              </a:rPr>
              <a:t>xinzhao3@illinois.edu</a:t>
            </a:r>
            <a:endParaRPr lang="en-US" sz="1600" i="1" kern="0" dirty="0" smtClean="0">
              <a:solidFill>
                <a:srgbClr val="00B050"/>
              </a:solidFill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>
                <a:solidFill>
                  <a:srgbClr val="00B050"/>
                </a:solidFill>
              </a:rPr>
              <a:t>Web: </a:t>
            </a:r>
            <a:r>
              <a:rPr lang="en-US" sz="1600" i="1" kern="0" dirty="0">
                <a:solidFill>
                  <a:srgbClr val="00B050"/>
                </a:solidFill>
                <a:hlinkClick r:id="rId5"/>
              </a:rPr>
              <a:t>http://web.engr.illinois.edu/~</a:t>
            </a:r>
            <a:r>
              <a:rPr lang="en-US" sz="1600" i="1" kern="0" dirty="0" smtClean="0">
                <a:solidFill>
                  <a:srgbClr val="00B050"/>
                </a:solidFill>
                <a:hlinkClick r:id="rId5"/>
              </a:rPr>
              <a:t>xinzhao3</a:t>
            </a:r>
            <a:endParaRPr lang="en-US" sz="1600" i="1" kern="0" dirty="0" smtClean="0">
              <a:solidFill>
                <a:srgbClr val="00B05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029200" y="26670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smtClean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smtClean="0">
                <a:solidFill>
                  <a:srgbClr val="00B050"/>
                </a:solidFill>
                <a:hlinkClick r:id="rId6"/>
              </a:rPr>
              <a:t>balaji@anl.gov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7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85800" y="40386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smtClean="0">
                <a:solidFill>
                  <a:srgbClr val="C00000"/>
                </a:solidFill>
              </a:rPr>
              <a:t>Ken </a:t>
            </a:r>
            <a:r>
              <a:rPr lang="en-US" sz="1600" b="1" i="1" dirty="0" err="1" smtClean="0">
                <a:solidFill>
                  <a:srgbClr val="C00000"/>
                </a:solidFill>
              </a:rPr>
              <a:t>Raffenetti</a:t>
            </a:r>
            <a:endParaRPr lang="en-US" sz="1600" b="1" i="1" dirty="0" smtClean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smtClean="0">
                <a:solidFill>
                  <a:srgbClr val="00B050"/>
                </a:solidFill>
                <a:hlinkClick r:id="rId8"/>
              </a:rPr>
              <a:t>raffenet@mcs.anl.gov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9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029200" y="40386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smtClean="0">
                <a:solidFill>
                  <a:srgbClr val="C00000"/>
                </a:solidFill>
              </a:rPr>
              <a:t>Wesley Bland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smtClean="0">
                <a:solidFill>
                  <a:srgbClr val="00B050"/>
                </a:solidFill>
                <a:hlinkClick r:id="rId10"/>
              </a:rPr>
              <a:t>wbland@mcs.anl.gov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11"/>
              </a:rPr>
              <a:t>http://www.mcs.anl.gov/~wbland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04800" y="2057400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 smtClean="0"/>
              <a:t>Slides Available at http://</a:t>
            </a:r>
            <a:r>
              <a:rPr lang="en-US" sz="1600" dirty="0" err="1" smtClean="0"/>
              <a:t>www.mcs.anl.gov</a:t>
            </a:r>
            <a:r>
              <a:rPr lang="en-US" sz="1600" dirty="0" smtClean="0"/>
              <a:t>/~</a:t>
            </a:r>
            <a:r>
              <a:rPr lang="en-US" sz="1600" dirty="0" err="1" smtClean="0"/>
              <a:t>balaji</a:t>
            </a:r>
            <a:r>
              <a:rPr lang="en-US" sz="1600" dirty="0" smtClean="0"/>
              <a:t>/permalinks/argonne14_mpi.php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12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Standardizing Message-Passing Models with MPI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sz="2200" dirty="0"/>
              <a:t>Early vendor systems (Intel’s NX, IBM’s EUI, TMC’s CMMD) were not portable (or very capable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/>
              <a:t>Early portable systems (PVM, p4, TCGMSG, Chameleon) were mainly research </a:t>
            </a:r>
            <a:r>
              <a:rPr lang="en-US" sz="2200" dirty="0" smtClean="0"/>
              <a:t>efforts</a:t>
            </a:r>
            <a:endParaRPr lang="en-US" sz="2200" dirty="0"/>
          </a:p>
          <a:p>
            <a:pPr lvl="1"/>
            <a:r>
              <a:rPr lang="en-US" sz="1900" dirty="0"/>
              <a:t>Did not address the full spectrum of message-passing issues</a:t>
            </a:r>
          </a:p>
          <a:p>
            <a:pPr lvl="1"/>
            <a:r>
              <a:rPr lang="en-US" sz="1900" dirty="0"/>
              <a:t>Lacked vendor support</a:t>
            </a:r>
          </a:p>
          <a:p>
            <a:pPr lvl="1"/>
            <a:r>
              <a:rPr lang="en-US" sz="1900" dirty="0"/>
              <a:t>Were not implemented at the most efficient level</a:t>
            </a:r>
          </a:p>
          <a:p>
            <a:r>
              <a:rPr lang="en-US" sz="2200" dirty="0" smtClean="0"/>
              <a:t>The MPI Forum was a collection of vendors, portability writers and users that wanted to standardize all these efforts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34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8644128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8382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772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MPI_Type_contiguous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 smtClean="0"/>
              <a:t>Contiguous array of </a:t>
            </a:r>
            <a:r>
              <a:rPr lang="en-US" dirty="0" err="1" smtClean="0"/>
              <a:t>oldtype</a:t>
            </a:r>
            <a:endParaRPr lang="en-US" dirty="0" smtClean="0"/>
          </a:p>
          <a:p>
            <a:r>
              <a:rPr lang="en-US" dirty="0" smtClean="0"/>
              <a:t>Should not be used as last type (can be replaced by count)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9664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MPI_Type_contiguous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count,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3547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547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3547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3000" y="3547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47800" y="3547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52600" y="3547646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57400" y="3547646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3547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67000" y="3547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71800" y="3547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76600" y="3547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547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8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33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38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43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47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57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362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667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971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430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478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9200" y="4495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00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10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724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029200" y="4724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34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38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943600" y="4724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48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53200" y="4724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4724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4724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772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077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382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6868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505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810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4114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419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724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29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334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638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943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72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6477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781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391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8034528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338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578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18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34000" y="609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59" name="Left Brace 6158"/>
          <p:cNvSpPr/>
          <p:nvPr/>
        </p:nvSpPr>
        <p:spPr bwMode="auto">
          <a:xfrm rot="16200000">
            <a:off x="1485900" y="3314700"/>
            <a:ext cx="228600" cy="21336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7" name="Left Brace 126"/>
          <p:cNvSpPr/>
          <p:nvPr/>
        </p:nvSpPr>
        <p:spPr bwMode="auto">
          <a:xfrm rot="16200000">
            <a:off x="4000500" y="49149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8" name="Left Brace 127"/>
          <p:cNvSpPr/>
          <p:nvPr/>
        </p:nvSpPr>
        <p:spPr bwMode="auto">
          <a:xfrm rot="16200000">
            <a:off x="55245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9" name="Left Brace 128"/>
          <p:cNvSpPr/>
          <p:nvPr/>
        </p:nvSpPr>
        <p:spPr bwMode="auto">
          <a:xfrm rot="16200000">
            <a:off x="7048500" y="49149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0" name="Left Brace 129"/>
          <p:cNvSpPr/>
          <p:nvPr/>
        </p:nvSpPr>
        <p:spPr bwMode="auto">
          <a:xfrm rot="16200000">
            <a:off x="5524500" y="3924300"/>
            <a:ext cx="228600" cy="4267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9" name="Rectangle 70"/>
          <p:cNvSpPr/>
          <p:nvPr/>
        </p:nvSpPr>
        <p:spPr bwMode="auto">
          <a:xfrm>
            <a:off x="7086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3033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MPI_Type_vector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 smtClean="0"/>
              <a:t>Specify </a:t>
            </a:r>
            <a:r>
              <a:rPr lang="en-US" dirty="0" err="1" smtClean="0"/>
              <a:t>strided</a:t>
            </a:r>
            <a:r>
              <a:rPr lang="en-US" dirty="0" smtClean="0"/>
              <a:t> blocks of data of </a:t>
            </a:r>
            <a:r>
              <a:rPr lang="en-US" dirty="0" err="1" smtClean="0"/>
              <a:t>oldtype</a:t>
            </a:r>
            <a:endParaRPr lang="en-US" dirty="0" smtClean="0"/>
          </a:p>
          <a:p>
            <a:r>
              <a:rPr lang="en-US" dirty="0" smtClean="0"/>
              <a:t>Very useful for Cartesian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9664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MPI_Type_vector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blocklength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int stride,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2286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34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382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1430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478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057400" y="35052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6670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18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766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5814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6800" y="445335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1333500" y="3119854"/>
            <a:ext cx="228600" cy="24384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438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432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8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352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657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9624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267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76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816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86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791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6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4008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7056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0104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3152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6200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9248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438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2743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048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352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3657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3962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4267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72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876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5181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486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791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096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400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705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010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315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620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7924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18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10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34000" y="609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Left Brace 107"/>
          <p:cNvSpPr/>
          <p:nvPr/>
        </p:nvSpPr>
        <p:spPr bwMode="auto">
          <a:xfrm rot="16200000">
            <a:off x="3238500" y="49149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9" name="Left Brace 108"/>
          <p:cNvSpPr/>
          <p:nvPr/>
        </p:nvSpPr>
        <p:spPr bwMode="auto">
          <a:xfrm rot="16200000">
            <a:off x="44577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1" name="Left Brace 110"/>
          <p:cNvSpPr/>
          <p:nvPr/>
        </p:nvSpPr>
        <p:spPr bwMode="auto">
          <a:xfrm rot="16200000">
            <a:off x="5676900" y="3009900"/>
            <a:ext cx="228600" cy="60960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229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5344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229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534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29400" y="5562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48600" y="5562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8" name="Left Brace 117"/>
          <p:cNvSpPr/>
          <p:nvPr/>
        </p:nvSpPr>
        <p:spPr bwMode="auto">
          <a:xfrm rot="16200000">
            <a:off x="68961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9" name="Left Brace 118"/>
          <p:cNvSpPr/>
          <p:nvPr/>
        </p:nvSpPr>
        <p:spPr bwMode="auto">
          <a:xfrm rot="16200000">
            <a:off x="8115300" y="4914902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28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33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838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143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1447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1752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057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2362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2667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2971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32430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478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23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MPI_Type_create_hvector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Create non-unit </a:t>
            </a:r>
            <a:r>
              <a:rPr lang="en-US" dirty="0" err="1" smtClean="0"/>
              <a:t>strided</a:t>
            </a:r>
            <a:r>
              <a:rPr lang="en-US" dirty="0" smtClean="0"/>
              <a:t> vectors</a:t>
            </a:r>
          </a:p>
          <a:p>
            <a:r>
              <a:rPr lang="en-US" dirty="0" smtClean="0"/>
              <a:t>Useful for composition, e.g., vector of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86800" cy="14096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MPI_Type_create_hvector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blocklength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MPI_Aint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stride,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2954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6002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050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2098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46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1242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4290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0386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434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6482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9530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2578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5626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674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1722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95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600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905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514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19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124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429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733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038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343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648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953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257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562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867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172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6477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781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5105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8000" y="5105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38600" y="5638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hvector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Left Brace 79"/>
          <p:cNvSpPr/>
          <p:nvPr/>
        </p:nvSpPr>
        <p:spPr bwMode="auto">
          <a:xfrm rot="16200000">
            <a:off x="2095500" y="44577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1" name="Left Brace 80"/>
          <p:cNvSpPr/>
          <p:nvPr/>
        </p:nvSpPr>
        <p:spPr bwMode="auto">
          <a:xfrm rot="16200000">
            <a:off x="3314700" y="44577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4381500" y="2705100"/>
            <a:ext cx="228600" cy="5791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7818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866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086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81600" y="51054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00800" y="51054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5448300" y="44577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6667500" y="4457702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2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MPI_Type_create_indexed_block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371600"/>
          </a:xfrm>
        </p:spPr>
        <p:txBody>
          <a:bodyPr/>
          <a:lstStyle/>
          <a:p>
            <a:r>
              <a:rPr lang="en-US" dirty="0"/>
              <a:t>Pulling irregular subsets of data from a single array</a:t>
            </a:r>
          </a:p>
          <a:p>
            <a:pPr lvl="1"/>
            <a:r>
              <a:rPr lang="en-US" dirty="0"/>
              <a:t>dynamic codes with index lists, expensive though!</a:t>
            </a:r>
          </a:p>
          <a:p>
            <a:pPr lvl="1"/>
            <a:r>
              <a:rPr lang="en-US" dirty="0" err="1" smtClean="0"/>
              <a:t>blen</a:t>
            </a:r>
            <a:r>
              <a:rPr lang="en-US" dirty="0" smtClean="0"/>
              <a:t>=2</a:t>
            </a:r>
          </a:p>
          <a:p>
            <a:pPr lvl="1"/>
            <a:r>
              <a:rPr lang="en-US" dirty="0" err="1" smtClean="0"/>
              <a:t>displs</a:t>
            </a:r>
            <a:r>
              <a:rPr lang="en-US" dirty="0" smtClean="0"/>
              <a:t>={0,5,8,13,18}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14096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MPI_Type_create_indexed_block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blocklength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array_of_displacements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33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80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672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81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64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912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96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104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524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28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438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43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048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352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657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962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267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76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81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486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91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05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10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4457700" y="2705100"/>
            <a:ext cx="228600" cy="60960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3152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620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15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620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0000" y="583364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Indexed_block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2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MPI_Type_indexed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indexed_block</a:t>
            </a:r>
            <a:r>
              <a:rPr lang="en-US" dirty="0" smtClean="0"/>
              <a:t>, but can have different block lengths</a:t>
            </a:r>
          </a:p>
          <a:p>
            <a:pPr lvl="1"/>
            <a:r>
              <a:rPr lang="en-US" dirty="0" err="1" smtClean="0"/>
              <a:t>blen</a:t>
            </a:r>
            <a:r>
              <a:rPr lang="en-US" dirty="0" smtClean="0"/>
              <a:t>={1,1,2,1,2,1}</a:t>
            </a:r>
          </a:p>
          <a:p>
            <a:pPr lvl="1"/>
            <a:r>
              <a:rPr lang="en-US" dirty="0" err="1" smtClean="0"/>
              <a:t>displs</a:t>
            </a:r>
            <a:r>
              <a:rPr lang="en-US" dirty="0" smtClean="0"/>
              <a:t>={0,3,5,9,13,17}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86800" cy="14096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MPI_Type_indexed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array_of_blocklengths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array_of_displacements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002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242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386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57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626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8674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77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818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00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905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209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14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819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124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429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33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38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43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648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953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57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562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867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77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81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86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4229100" y="2857498"/>
            <a:ext cx="228600" cy="54864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3914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696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91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696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6200" y="56812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indexed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MPI_Type_create_struct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990600"/>
          </a:xfrm>
        </p:spPr>
        <p:txBody>
          <a:bodyPr/>
          <a:lstStyle/>
          <a:p>
            <a:r>
              <a:rPr lang="en-US" dirty="0" smtClean="0"/>
              <a:t>Most general constructor, allows different types and arbitrary arrays (also most costly)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18528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MPI_Type_create_struct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array_of_blocklengths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MPI_Aint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array_of_displacements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array_of_types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76600" y="4690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690646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4690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4690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4690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766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8862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1910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958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0" y="55288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4076700" y="4881146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9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MPI_Type_create_subarray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5029200" cy="3124200"/>
          </a:xfrm>
        </p:spPr>
        <p:txBody>
          <a:bodyPr/>
          <a:lstStyle/>
          <a:p>
            <a:r>
              <a:rPr lang="en-US" dirty="0" smtClean="0"/>
              <a:t>Convenience function for creating </a:t>
            </a:r>
            <a:r>
              <a:rPr lang="en-US" dirty="0" err="1" smtClean="0"/>
              <a:t>datatypes</a:t>
            </a:r>
            <a:r>
              <a:rPr lang="en-US" dirty="0" smtClean="0"/>
              <a:t> for array segments</a:t>
            </a:r>
          </a:p>
          <a:p>
            <a:r>
              <a:rPr lang="en-US" dirty="0" smtClean="0"/>
              <a:t>Specify </a:t>
            </a:r>
            <a:r>
              <a:rPr lang="en-US" dirty="0" err="1" smtClean="0"/>
              <a:t>subarray</a:t>
            </a:r>
            <a:r>
              <a:rPr lang="en-US" dirty="0" smtClean="0"/>
              <a:t> of n-dimensional array (sizes) by start (starts) and size (</a:t>
            </a:r>
            <a:r>
              <a:rPr lang="en-US" dirty="0" err="1" smtClean="0"/>
              <a:t>subsize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18528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MPI_Type_create_subarray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ndims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array_of_sizes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array_of_subsizes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array_of_starts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order,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00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(0,1)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62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(0,2)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924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(0,3)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(1,0)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00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(1,1)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162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(1,2)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924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(1,3)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638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(2,0)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(2,1)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162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(2,2)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924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(2,3)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38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(3,0)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400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62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(3,2)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924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(3,3)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324600" y="4495800"/>
            <a:ext cx="1676400" cy="1066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56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MPI_BOTTOM and </a:t>
            </a:r>
            <a:r>
              <a:rPr lang="en-US" dirty="0" err="1" smtClean="0"/>
              <a:t>MPI_Get_address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MPI_BOTTOM is the absolute zero address</a:t>
            </a:r>
          </a:p>
          <a:p>
            <a:pPr lvl="1"/>
            <a:r>
              <a:rPr lang="en-US" dirty="0" smtClean="0"/>
              <a:t>Portability (e.g., may be non-zero in globally shared memory)</a:t>
            </a:r>
          </a:p>
          <a:p>
            <a:r>
              <a:rPr lang="en-US" dirty="0" err="1" smtClean="0"/>
              <a:t>MPI_Get_address</a:t>
            </a:r>
            <a:endParaRPr lang="en-US" dirty="0" smtClean="0"/>
          </a:p>
          <a:p>
            <a:pPr lvl="1"/>
            <a:r>
              <a:rPr lang="en-US" dirty="0" smtClean="0"/>
              <a:t>Returns address relative to MPI_BOTTOM</a:t>
            </a:r>
          </a:p>
          <a:p>
            <a:pPr lvl="1"/>
            <a:r>
              <a:rPr lang="en-US" dirty="0" smtClean="0"/>
              <a:t>Portability (do not use “&amp;” operator in C!)</a:t>
            </a:r>
          </a:p>
          <a:p>
            <a:r>
              <a:rPr lang="en-US" dirty="0" smtClean="0"/>
              <a:t>Very important to </a:t>
            </a:r>
          </a:p>
          <a:p>
            <a:pPr lvl="1"/>
            <a:r>
              <a:rPr lang="en-US" dirty="0" smtClean="0"/>
              <a:t>build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datatypes</a:t>
            </a:r>
            <a:endParaRPr lang="en-US" dirty="0"/>
          </a:p>
          <a:p>
            <a:pPr lvl="1"/>
            <a:r>
              <a:rPr lang="en-US" dirty="0" smtClean="0"/>
              <a:t>If data spans multiple arrays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8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Commit, Free, and 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Types must be committed before use</a:t>
            </a:r>
          </a:p>
          <a:p>
            <a:pPr lvl="1"/>
            <a:r>
              <a:rPr lang="en-US" dirty="0" smtClean="0"/>
              <a:t>Only the ones that are used!</a:t>
            </a:r>
          </a:p>
          <a:p>
            <a:pPr lvl="1"/>
            <a:r>
              <a:rPr lang="en-US" dirty="0" err="1" smtClean="0"/>
              <a:t>MPI_Type_commit</a:t>
            </a:r>
            <a:r>
              <a:rPr lang="en-US" dirty="0" smtClean="0"/>
              <a:t> may perform heavy optimizations (and will hopefully)</a:t>
            </a:r>
          </a:p>
          <a:p>
            <a:r>
              <a:rPr lang="en-US" dirty="0" err="1" smtClean="0"/>
              <a:t>MPI_Type_free</a:t>
            </a:r>
            <a:endParaRPr lang="en-US" dirty="0" smtClean="0"/>
          </a:p>
          <a:p>
            <a:pPr lvl="1"/>
            <a:r>
              <a:rPr lang="en-US" dirty="0" smtClean="0"/>
              <a:t>Free MPI resources of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Does not affect types built from it</a:t>
            </a:r>
          </a:p>
          <a:p>
            <a:r>
              <a:rPr lang="en-US" dirty="0" err="1" smtClean="0"/>
              <a:t>MPI_Type_dup</a:t>
            </a:r>
            <a:endParaRPr lang="en-US" dirty="0" smtClean="0"/>
          </a:p>
          <a:p>
            <a:pPr lvl="1"/>
            <a:r>
              <a:rPr lang="en-US" dirty="0" smtClean="0"/>
              <a:t>Duplicates a type</a:t>
            </a:r>
          </a:p>
          <a:p>
            <a:pPr lvl="1"/>
            <a:r>
              <a:rPr lang="en-US" dirty="0" smtClean="0"/>
              <a:t>Library abstraction (</a:t>
            </a:r>
            <a:r>
              <a:rPr lang="en-US" dirty="0" err="1" smtClean="0"/>
              <a:t>composability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9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DDT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Pack/Unpack</a:t>
            </a:r>
          </a:p>
          <a:p>
            <a:pPr lvl="1"/>
            <a:r>
              <a:rPr lang="en-US" dirty="0" smtClean="0"/>
              <a:t>Mainly for compatibility to legacy libraries</a:t>
            </a:r>
          </a:p>
          <a:p>
            <a:pPr lvl="1"/>
            <a:r>
              <a:rPr lang="en-US" dirty="0" smtClean="0"/>
              <a:t>You should not be doing this yourself</a:t>
            </a:r>
          </a:p>
          <a:p>
            <a:r>
              <a:rPr lang="en-US" dirty="0" err="1" smtClean="0"/>
              <a:t>Get_envelope</a:t>
            </a:r>
            <a:r>
              <a:rPr lang="en-US" dirty="0" smtClean="0"/>
              <a:t>/contents</a:t>
            </a:r>
          </a:p>
          <a:p>
            <a:pPr lvl="1"/>
            <a:r>
              <a:rPr lang="en-US" dirty="0" smtClean="0"/>
              <a:t>Only for expert library developers</a:t>
            </a:r>
          </a:p>
          <a:p>
            <a:pPr lvl="1"/>
            <a:r>
              <a:rPr lang="en-US" dirty="0" smtClean="0"/>
              <a:t>Libraries like MPITypes</a:t>
            </a:r>
            <a:r>
              <a:rPr lang="en-US" baseline="30000" dirty="0" smtClean="0"/>
              <a:t>1</a:t>
            </a:r>
            <a:r>
              <a:rPr lang="en-US" dirty="0" smtClean="0"/>
              <a:t> make this easier</a:t>
            </a:r>
          </a:p>
          <a:p>
            <a:r>
              <a:rPr lang="en-US" dirty="0" err="1" smtClean="0"/>
              <a:t>MPI_Create_resized</a:t>
            </a:r>
            <a:endParaRPr lang="en-US" dirty="0" smtClean="0"/>
          </a:p>
          <a:p>
            <a:pPr lvl="1"/>
            <a:r>
              <a:rPr lang="en-US" dirty="0" smtClean="0"/>
              <a:t>Change extent and size (dangerous but useful)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5943600"/>
            <a:ext cx="324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http://www.mcs.anl.gov/mpitypes/</a:t>
            </a:r>
            <a:endParaRPr lang="en-US" sz="16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MPI: Message Passing Interface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The MPI Forum organized </a:t>
            </a:r>
            <a:r>
              <a:rPr lang="en-US" dirty="0"/>
              <a:t>in 1992 with broad participation by</a:t>
            </a:r>
            <a:r>
              <a:rPr lang="en-US" dirty="0" smtClean="0"/>
              <a:t>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Vendors: </a:t>
            </a:r>
            <a:r>
              <a:rPr lang="en-US" dirty="0"/>
              <a:t>IBM, Intel, TMC, SGI, Convex, </a:t>
            </a:r>
            <a:r>
              <a:rPr lang="en-US" dirty="0" err="1" smtClean="0"/>
              <a:t>Meiko</a:t>
            </a:r>
            <a:endParaRPr lang="en-US" dirty="0" smtClean="0"/>
          </a:p>
          <a:p>
            <a:pPr lvl="2">
              <a:lnSpc>
                <a:spcPct val="105000"/>
              </a:lnSpc>
            </a:pPr>
            <a:r>
              <a:rPr lang="en-US" dirty="0" smtClean="0"/>
              <a:t>Portability </a:t>
            </a:r>
            <a:r>
              <a:rPr lang="en-US" dirty="0"/>
              <a:t>l</a:t>
            </a:r>
            <a:r>
              <a:rPr lang="en-US" dirty="0" smtClean="0"/>
              <a:t>ibrary writers: </a:t>
            </a:r>
            <a:r>
              <a:rPr lang="en-US" dirty="0"/>
              <a:t>PVM, </a:t>
            </a:r>
            <a:r>
              <a:rPr lang="en-US" dirty="0" smtClean="0"/>
              <a:t>p4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Users: </a:t>
            </a:r>
            <a:r>
              <a:rPr lang="en-US" dirty="0"/>
              <a:t>application scientists and library </a:t>
            </a:r>
            <a:r>
              <a:rPr lang="en-US" dirty="0" smtClean="0"/>
              <a:t>writers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MPI-1 finished in 18 months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Incorporates the best ideas in a “standard” way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takes fixed arguments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has fixed semantics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Standardizes what the MPI implementation provides and what the application can and cannot expect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Each system can implement it differently as long as the semantics match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is not…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language or compiler specification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specific implementation or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8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Selection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effective performance model:</a:t>
            </a:r>
          </a:p>
          <a:p>
            <a:pPr lvl="1"/>
            <a:r>
              <a:rPr lang="en-US" dirty="0" smtClean="0"/>
              <a:t>More parameters == slower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redefined &lt;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contig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&lt; vector &lt;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index_block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&lt; index &lt;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struct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Some (most) MPIs are inconsistent </a:t>
            </a:r>
          </a:p>
          <a:p>
            <a:pPr lvl="1"/>
            <a:r>
              <a:rPr lang="en-US" dirty="0" smtClean="0"/>
              <a:t>But this rule is portable</a:t>
            </a:r>
          </a:p>
          <a:p>
            <a:r>
              <a:rPr lang="en-US" dirty="0" smtClean="0"/>
              <a:t>Advice to users:</a:t>
            </a:r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datatype</a:t>
            </a:r>
            <a:r>
              <a:rPr lang="en-US" dirty="0" smtClean="0"/>
              <a:t> “compression” bottom-up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950840"/>
            <a:ext cx="7199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W.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Gropp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et al.: Performance Expectations and Guidelines for MPI Derived Datatypes</a:t>
            </a:r>
            <a:endParaRPr lang="en-US" sz="16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stencil-</a:t>
            </a:r>
            <a:r>
              <a:rPr lang="en-US" i="1" dirty="0" err="1" smtClean="0"/>
              <a:t>mpi</a:t>
            </a:r>
            <a:r>
              <a:rPr lang="en-US" i="1" dirty="0" smtClean="0"/>
              <a:t>-</a:t>
            </a:r>
            <a:r>
              <a:rPr lang="en-US" i="1" dirty="0" err="1" smtClean="0"/>
              <a:t>ddt.c</a:t>
            </a:r>
            <a:endParaRPr lang="en-US" i="1" dirty="0" smtClean="0"/>
          </a:p>
          <a:p>
            <a:r>
              <a:rPr lang="en-US" dirty="0" smtClean="0"/>
              <a:t>Non-blocking sends and receives</a:t>
            </a:r>
          </a:p>
          <a:p>
            <a:r>
              <a:rPr lang="en-US" dirty="0" smtClean="0"/>
              <a:t>Data location specified by MPI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Manual packing of data no longer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111</a:t>
            </a:fld>
            <a:endParaRPr lang="en-US" dirty="0"/>
          </a:p>
        </p:txBody>
      </p:sp>
      <p:grpSp>
        <p:nvGrpSpPr>
          <p:cNvPr id="6" name="Group 177"/>
          <p:cNvGrpSpPr/>
          <p:nvPr/>
        </p:nvGrpSpPr>
        <p:grpSpPr>
          <a:xfrm>
            <a:off x="2323146" y="3804873"/>
            <a:ext cx="3855807" cy="2085420"/>
            <a:chOff x="3314700" y="4038600"/>
            <a:chExt cx="3855807" cy="20854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14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467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619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771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924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076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29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81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533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686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38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991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143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295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448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600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753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3147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467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619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71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924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076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229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381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533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686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838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991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143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295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448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600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57531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3147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467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619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771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924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4076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229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381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533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686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838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991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143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295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48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600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7531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3147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467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619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771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924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076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229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381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4533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4686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4838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4991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5143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5295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448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5600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7531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33147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467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619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771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924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076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229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4381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4533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4686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838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4991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5143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5295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5448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600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7531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3147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467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619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771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924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4076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4229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381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4533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686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38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4991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5143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5295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5448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5600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57531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33147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3467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3619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3771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924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4076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229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381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4533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4686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4838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4991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5143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5295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5448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5600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57531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33147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467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619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3771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3924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4076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4229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4381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4533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4686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838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4"/>
            <p:cNvSpPr>
              <a:spLocks noChangeArrowheads="1"/>
            </p:cNvSpPr>
            <p:nvPr/>
          </p:nvSpPr>
          <p:spPr bwMode="auto">
            <a:xfrm>
              <a:off x="4991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5143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5295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7"/>
            <p:cNvSpPr>
              <a:spLocks noChangeArrowheads="1"/>
            </p:cNvSpPr>
            <p:nvPr/>
          </p:nvSpPr>
          <p:spPr bwMode="auto">
            <a:xfrm>
              <a:off x="5448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5600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9"/>
            <p:cNvSpPr>
              <a:spLocks noChangeArrowheads="1"/>
            </p:cNvSpPr>
            <p:nvPr/>
          </p:nvSpPr>
          <p:spPr bwMode="auto">
            <a:xfrm>
              <a:off x="57531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3314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1"/>
            <p:cNvSpPr>
              <a:spLocks noChangeArrowheads="1"/>
            </p:cNvSpPr>
            <p:nvPr/>
          </p:nvSpPr>
          <p:spPr bwMode="auto">
            <a:xfrm>
              <a:off x="3467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2"/>
            <p:cNvSpPr>
              <a:spLocks noChangeArrowheads="1"/>
            </p:cNvSpPr>
            <p:nvPr/>
          </p:nvSpPr>
          <p:spPr bwMode="auto">
            <a:xfrm>
              <a:off x="3619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3"/>
            <p:cNvSpPr>
              <a:spLocks noChangeArrowheads="1"/>
            </p:cNvSpPr>
            <p:nvPr/>
          </p:nvSpPr>
          <p:spPr bwMode="auto">
            <a:xfrm>
              <a:off x="3771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4"/>
            <p:cNvSpPr>
              <a:spLocks noChangeArrowheads="1"/>
            </p:cNvSpPr>
            <p:nvPr/>
          </p:nvSpPr>
          <p:spPr bwMode="auto">
            <a:xfrm>
              <a:off x="3924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4076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6"/>
            <p:cNvSpPr>
              <a:spLocks noChangeArrowheads="1"/>
            </p:cNvSpPr>
            <p:nvPr/>
          </p:nvSpPr>
          <p:spPr bwMode="auto">
            <a:xfrm>
              <a:off x="4229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7"/>
            <p:cNvSpPr>
              <a:spLocks noChangeArrowheads="1"/>
            </p:cNvSpPr>
            <p:nvPr/>
          </p:nvSpPr>
          <p:spPr bwMode="auto">
            <a:xfrm>
              <a:off x="4381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4533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4686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4838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1"/>
            <p:cNvSpPr>
              <a:spLocks noChangeArrowheads="1"/>
            </p:cNvSpPr>
            <p:nvPr/>
          </p:nvSpPr>
          <p:spPr bwMode="auto">
            <a:xfrm>
              <a:off x="4991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2"/>
            <p:cNvSpPr>
              <a:spLocks noChangeArrowheads="1"/>
            </p:cNvSpPr>
            <p:nvPr/>
          </p:nvSpPr>
          <p:spPr bwMode="auto">
            <a:xfrm>
              <a:off x="5143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3"/>
            <p:cNvSpPr>
              <a:spLocks noChangeArrowheads="1"/>
            </p:cNvSpPr>
            <p:nvPr/>
          </p:nvSpPr>
          <p:spPr bwMode="auto">
            <a:xfrm>
              <a:off x="5295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4"/>
            <p:cNvSpPr>
              <a:spLocks noChangeArrowheads="1"/>
            </p:cNvSpPr>
            <p:nvPr/>
          </p:nvSpPr>
          <p:spPr bwMode="auto">
            <a:xfrm>
              <a:off x="5448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5"/>
            <p:cNvSpPr>
              <a:spLocks noChangeArrowheads="1"/>
            </p:cNvSpPr>
            <p:nvPr/>
          </p:nvSpPr>
          <p:spPr bwMode="auto">
            <a:xfrm>
              <a:off x="5600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6"/>
            <p:cNvSpPr>
              <a:spLocks noChangeArrowheads="1"/>
            </p:cNvSpPr>
            <p:nvPr/>
          </p:nvSpPr>
          <p:spPr bwMode="auto">
            <a:xfrm>
              <a:off x="5753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AutoShape 157"/>
            <p:cNvSpPr>
              <a:spLocks/>
            </p:cNvSpPr>
            <p:nvPr/>
          </p:nvSpPr>
          <p:spPr bwMode="auto">
            <a:xfrm rot="5393440" flipV="1">
              <a:off x="4418013" y="4457700"/>
              <a:ext cx="381000" cy="2286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Text Box 162"/>
            <p:cNvSpPr txBox="1">
              <a:spLocks noChangeArrowheads="1"/>
            </p:cNvSpPr>
            <p:nvPr/>
          </p:nvSpPr>
          <p:spPr bwMode="auto">
            <a:xfrm>
              <a:off x="4407970" y="575468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 smtClean="0">
                  <a:ea typeface="Arial" charset="0"/>
                  <a:cs typeface="Arial" charset="0"/>
                </a:rPr>
                <a:t>bx</a:t>
              </a:r>
              <a:endParaRPr lang="en-US" dirty="0">
                <a:ea typeface="Arial" charset="0"/>
                <a:cs typeface="Arial" charset="0"/>
              </a:endParaRPr>
            </a:p>
          </p:txBody>
        </p:sp>
        <p:sp>
          <p:nvSpPr>
            <p:cNvPr id="162" name="Right Brace 161"/>
            <p:cNvSpPr/>
            <p:nvPr/>
          </p:nvSpPr>
          <p:spPr>
            <a:xfrm>
              <a:off x="6020754" y="4196127"/>
              <a:ext cx="551397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54154" y="4495800"/>
              <a:ext cx="6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33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Group (collective) communication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MPI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MPI Datatypes</a:t>
            </a:r>
          </a:p>
          <a:p>
            <a:pPr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Conclusions </a:t>
            </a:r>
            <a:r>
              <a:rPr lang="en-US" b="1" dirty="0">
                <a:solidFill>
                  <a:srgbClr val="C00000"/>
                </a:solidFill>
              </a:rPr>
              <a:t>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is critical today, given that that is the only way to achieve performance improvement with the modern hardware</a:t>
            </a:r>
          </a:p>
          <a:p>
            <a:r>
              <a:rPr lang="en-US" dirty="0" smtClean="0"/>
              <a:t>MPI is an industry standard model for parallel programming</a:t>
            </a:r>
          </a:p>
          <a:p>
            <a:pPr lvl="1"/>
            <a:r>
              <a:rPr lang="en-US" dirty="0" smtClean="0"/>
              <a:t>A large number of implementations of MPI exist (both commercial and public domain)</a:t>
            </a:r>
          </a:p>
          <a:p>
            <a:pPr lvl="1"/>
            <a:r>
              <a:rPr lang="en-US" dirty="0" smtClean="0"/>
              <a:t>Virtually every system in the world supports MPI</a:t>
            </a:r>
          </a:p>
          <a:p>
            <a:r>
              <a:rPr lang="en-US" dirty="0" smtClean="0"/>
              <a:t>Gives user explicit control on data management</a:t>
            </a:r>
          </a:p>
          <a:p>
            <a:r>
              <a:rPr lang="en-US" dirty="0" smtClean="0"/>
              <a:t>Widely used by many scientific applications with great success</a:t>
            </a:r>
          </a:p>
          <a:p>
            <a:r>
              <a:rPr lang="en-US" dirty="0" smtClean="0"/>
              <a:t>Your application can be next!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3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MPI standard : </a:t>
            </a:r>
            <a:r>
              <a:rPr lang="en-US" sz="2000" dirty="0" smtClean="0">
                <a:hlinkClick r:id="rId2"/>
              </a:rPr>
              <a:t>http://www.mpi-forum.org/docs/docs.html</a:t>
            </a:r>
            <a:endParaRPr lang="en-US" sz="2000" dirty="0" smtClean="0"/>
          </a:p>
          <a:p>
            <a:r>
              <a:rPr lang="en-US" sz="2000" dirty="0" smtClean="0"/>
              <a:t>MPICH : </a:t>
            </a:r>
            <a:r>
              <a:rPr lang="en-US" sz="2000" dirty="0" smtClean="0">
                <a:hlinkClick r:id="rId3"/>
              </a:rPr>
              <a:t>http://www.mpich.org</a:t>
            </a:r>
            <a:endParaRPr lang="en-US" sz="2000" dirty="0" smtClean="0"/>
          </a:p>
          <a:p>
            <a:r>
              <a:rPr lang="en-US" sz="2000" dirty="0" smtClean="0"/>
              <a:t>MPICH mailing list: </a:t>
            </a:r>
            <a:r>
              <a:rPr lang="en-US" sz="2000" dirty="0" smtClean="0">
                <a:hlinkClick r:id="rId4"/>
              </a:rPr>
              <a:t>discuss@mpich.org</a:t>
            </a:r>
            <a:endParaRPr lang="en-US" sz="2000" dirty="0" smtClean="0"/>
          </a:p>
          <a:p>
            <a:r>
              <a:rPr lang="en-US" sz="2000" dirty="0" smtClean="0"/>
              <a:t>MPI Forum : </a:t>
            </a:r>
            <a:r>
              <a:rPr lang="en-US" sz="2000" dirty="0" smtClean="0">
                <a:hlinkClick r:id="rId5"/>
              </a:rPr>
              <a:t>http://www.mpi-forum.org/</a:t>
            </a: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2000" dirty="0" smtClean="0"/>
              <a:t>Other MPI implementations: </a:t>
            </a:r>
          </a:p>
          <a:p>
            <a:pPr lvl="1"/>
            <a:r>
              <a:rPr lang="en-US" sz="1800" dirty="0" smtClean="0"/>
              <a:t>MVAPICH (MPICH on InfiniBand) : </a:t>
            </a:r>
            <a:r>
              <a:rPr lang="en-US" sz="1800" dirty="0" smtClean="0">
                <a:hlinkClick r:id="rId6"/>
              </a:rPr>
              <a:t>http://mvapich.cse.ohio-state.edu/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Intel MPI (MPICH derivative): </a:t>
            </a:r>
            <a:r>
              <a:rPr lang="en-US" sz="1800" dirty="0" smtClean="0">
                <a:hlinkClick r:id="rId7"/>
              </a:rPr>
              <a:t>http://software.intel.com/en-us/intel-mpi-library/</a:t>
            </a:r>
            <a:endParaRPr lang="en-US" sz="1800" dirty="0" smtClean="0"/>
          </a:p>
          <a:p>
            <a:pPr lvl="1"/>
            <a:r>
              <a:rPr lang="en-US" sz="1800" dirty="0" smtClean="0"/>
              <a:t>Microsoft MPI (MPICH derivative)</a:t>
            </a:r>
          </a:p>
          <a:p>
            <a:pPr lvl="1"/>
            <a:r>
              <a:rPr lang="en-US" sz="1800" dirty="0" smtClean="0"/>
              <a:t>Open MPI : </a:t>
            </a:r>
            <a:r>
              <a:rPr lang="en-US" sz="1800" dirty="0" smtClean="0">
                <a:hlinkClick r:id="rId8"/>
              </a:rPr>
              <a:t>http://www.open-mpi.org/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200" dirty="0" smtClean="0"/>
              <a:t>Several MPI tutorials can be found on the web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MPI-1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838200"/>
            <a:ext cx="8221662" cy="5562600"/>
          </a:xfrm>
        </p:spPr>
        <p:txBody>
          <a:bodyPr/>
          <a:lstStyle/>
          <a:p>
            <a:r>
              <a:rPr lang="en-US" dirty="0" smtClean="0"/>
              <a:t>MPI-1 supports the classical </a:t>
            </a:r>
            <a:r>
              <a:rPr lang="en-US" dirty="0"/>
              <a:t>message-passing programming </a:t>
            </a:r>
            <a:r>
              <a:rPr lang="en-US" dirty="0" smtClean="0"/>
              <a:t>model: basic point-to-point communication, collectives, </a:t>
            </a:r>
            <a:r>
              <a:rPr lang="en-US" dirty="0" err="1" smtClean="0"/>
              <a:t>datatypes</a:t>
            </a:r>
            <a:r>
              <a:rPr lang="en-US" dirty="0" smtClean="0"/>
              <a:t>, etc</a:t>
            </a:r>
          </a:p>
          <a:p>
            <a:pPr eaLnBrk="1" hangingPunct="1"/>
            <a:r>
              <a:rPr lang="en-US" dirty="0"/>
              <a:t>MPI-1 was defined (1994) by a </a:t>
            </a:r>
            <a:r>
              <a:rPr lang="en-US" dirty="0" smtClean="0"/>
              <a:t>broadly based </a:t>
            </a:r>
            <a:r>
              <a:rPr lang="en-US" dirty="0"/>
              <a:t>group of parallel computer vendors, computer scientists, and applications developers.</a:t>
            </a:r>
          </a:p>
          <a:p>
            <a:pPr lvl="1" eaLnBrk="1" hangingPunct="1"/>
            <a:r>
              <a:rPr lang="en-US" dirty="0"/>
              <a:t>2-year intensive process</a:t>
            </a:r>
          </a:p>
          <a:p>
            <a:pPr eaLnBrk="1" hangingPunct="1"/>
            <a:r>
              <a:rPr lang="en-US" dirty="0"/>
              <a:t>Implementations appeared quickly and now MPI is taken for granted as vendor-supported software on any parallel machine.</a:t>
            </a:r>
          </a:p>
          <a:p>
            <a:pPr eaLnBrk="1" hangingPunct="1"/>
            <a:r>
              <a:rPr lang="en-US" dirty="0"/>
              <a:t>Free, portable implementations exist for clusters and other environments (</a:t>
            </a:r>
            <a:r>
              <a:rPr lang="en-US" dirty="0" smtClean="0"/>
              <a:t>MPICH, </a:t>
            </a:r>
            <a:r>
              <a:rPr lang="en-US" dirty="0"/>
              <a:t>Open MPI)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1B79E0BC-C6D9-1349-B033-E8390AA90E39}" type="slidenum">
              <a:rPr lang="en-US" sz="1000" b="1">
                <a:solidFill>
                  <a:schemeClr val="bg1"/>
                </a:solidFill>
              </a:rPr>
              <a:pPr algn="r"/>
              <a:t>12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1D14890B-F926-2D49-BB51-108DF7402031}" type="slidenum">
              <a:rPr lang="en-US" sz="1100" b="0" i="0" smtClean="0"/>
              <a:pPr/>
              <a:t>12</a:t>
            </a:fld>
            <a:endParaRPr lang="en-US" sz="1100" b="0" i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1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MPI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MPI-2 was released </a:t>
            </a:r>
            <a:r>
              <a:rPr lang="en-US" smtClean="0"/>
              <a:t>in 1997</a:t>
            </a:r>
            <a:endParaRPr lang="en-US" dirty="0" smtClean="0"/>
          </a:p>
          <a:p>
            <a:pPr lvl="1"/>
            <a:r>
              <a:rPr lang="en-US" dirty="0" smtClean="0"/>
              <a:t>Several additional features including MPI + threads, MPI-I/O, remote memory access functionality and many others</a:t>
            </a:r>
          </a:p>
          <a:p>
            <a:r>
              <a:rPr lang="en-US" dirty="0" smtClean="0"/>
              <a:t>MPI-2.1 (2008) and MPI-2.2 (2009) were recently released with some corrections to the standard and small features</a:t>
            </a:r>
          </a:p>
          <a:p>
            <a:r>
              <a:rPr lang="en-US" dirty="0" smtClean="0"/>
              <a:t>MPI-3 (2012) added several new features to MPI</a:t>
            </a:r>
          </a:p>
          <a:p>
            <a:r>
              <a:rPr lang="en-US" dirty="0" smtClean="0"/>
              <a:t>The </a:t>
            </a:r>
            <a:r>
              <a:rPr lang="en-US" dirty="0"/>
              <a:t>Standard itself: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2"/>
              </a:rPr>
              <a:t>http://www.mpi-forum.org</a:t>
            </a:r>
            <a:endParaRPr lang="en-US" dirty="0"/>
          </a:p>
          <a:p>
            <a:pPr lvl="1"/>
            <a:r>
              <a:rPr lang="en-US" dirty="0"/>
              <a:t>All MPI official releases, in both postscript and HTML</a:t>
            </a:r>
          </a:p>
          <a:p>
            <a:r>
              <a:rPr lang="en-US" dirty="0"/>
              <a:t>Other information on Web: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3"/>
              </a:rPr>
              <a:t>http://www.mcs.anl.gov/mpi</a:t>
            </a:r>
          </a:p>
          <a:p>
            <a:pPr lvl="1"/>
            <a:r>
              <a:rPr lang="en-US" dirty="0"/>
              <a:t>pointers to lots of </a:t>
            </a:r>
            <a:r>
              <a:rPr lang="en-US" dirty="0" smtClean="0"/>
              <a:t>material including tutorials</a:t>
            </a:r>
            <a:r>
              <a:rPr lang="en-US" dirty="0"/>
              <a:t>, a FAQ, other MPI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8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MPI-2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990600"/>
            <a:ext cx="8077200" cy="4413250"/>
          </a:xfrm>
        </p:spPr>
        <p:txBody>
          <a:bodyPr/>
          <a:lstStyle/>
          <a:p>
            <a:pPr eaLnBrk="1" hangingPunct="1"/>
            <a:r>
              <a:rPr lang="en-US" dirty="0"/>
              <a:t>Same process of definition by MPI Forum</a:t>
            </a:r>
          </a:p>
          <a:p>
            <a:pPr eaLnBrk="1" hangingPunct="1"/>
            <a:r>
              <a:rPr lang="en-US" dirty="0"/>
              <a:t>MPI-2 is an extension of MPI</a:t>
            </a:r>
          </a:p>
          <a:p>
            <a:pPr lvl="1" eaLnBrk="1" hangingPunct="1"/>
            <a:r>
              <a:rPr lang="en-US" dirty="0"/>
              <a:t>Extends the message-passing model.</a:t>
            </a:r>
          </a:p>
          <a:p>
            <a:pPr lvl="2" eaLnBrk="1" hangingPunct="1"/>
            <a:r>
              <a:rPr lang="en-US" dirty="0"/>
              <a:t>Parallel I/O</a:t>
            </a:r>
          </a:p>
          <a:p>
            <a:pPr lvl="2" eaLnBrk="1" hangingPunct="1"/>
            <a:r>
              <a:rPr lang="en-US" dirty="0"/>
              <a:t>Remote memory operations (one-sided)</a:t>
            </a:r>
          </a:p>
          <a:p>
            <a:pPr lvl="2" eaLnBrk="1" hangingPunct="1"/>
            <a:r>
              <a:rPr lang="en-US" dirty="0"/>
              <a:t>Dynamic process management</a:t>
            </a:r>
          </a:p>
          <a:p>
            <a:pPr lvl="1" eaLnBrk="1" hangingPunct="1"/>
            <a:r>
              <a:rPr lang="en-US" dirty="0"/>
              <a:t>Adds other functionality</a:t>
            </a:r>
          </a:p>
          <a:p>
            <a:pPr lvl="2" eaLnBrk="1" hangingPunct="1"/>
            <a:r>
              <a:rPr lang="en-US" dirty="0"/>
              <a:t>C++ and Fortran 90 bindings</a:t>
            </a:r>
          </a:p>
          <a:p>
            <a:pPr lvl="3" eaLnBrk="1" hangingPunct="1"/>
            <a:r>
              <a:rPr lang="en-US" dirty="0"/>
              <a:t>similar to original C and Fortran-77 bindings</a:t>
            </a:r>
          </a:p>
          <a:p>
            <a:pPr lvl="2" eaLnBrk="1" hangingPunct="1"/>
            <a:r>
              <a:rPr lang="en-US" dirty="0"/>
              <a:t>External interfaces</a:t>
            </a:r>
          </a:p>
          <a:p>
            <a:pPr lvl="2" eaLnBrk="1" hangingPunct="1"/>
            <a:r>
              <a:rPr lang="en-US" dirty="0"/>
              <a:t>Language interoperability</a:t>
            </a:r>
          </a:p>
          <a:p>
            <a:pPr lvl="2" eaLnBrk="1" hangingPunct="1"/>
            <a:r>
              <a:rPr lang="en-US" dirty="0"/>
              <a:t>MPI interaction with threads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F5FECCED-1CA5-B548-9D60-FAD2BCFC2129}" type="slidenum">
              <a:rPr lang="en-US" sz="1000" b="1">
                <a:solidFill>
                  <a:schemeClr val="bg1"/>
                </a:solidFill>
              </a:rPr>
              <a:pPr algn="r"/>
              <a:t>14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59825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06E2FD00-7E42-DB42-9821-080357B40DD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New Features in MPI-3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26298"/>
          </a:xfrm>
        </p:spPr>
        <p:txBody>
          <a:bodyPr/>
          <a:lstStyle/>
          <a:p>
            <a:r>
              <a:rPr lang="en-US" sz="1800" dirty="0" smtClean="0"/>
              <a:t>Major new features</a:t>
            </a:r>
          </a:p>
          <a:p>
            <a:pPr lvl="1"/>
            <a:r>
              <a:rPr lang="en-US" sz="1600" dirty="0" err="1" smtClean="0"/>
              <a:t>Nonblocking</a:t>
            </a:r>
            <a:r>
              <a:rPr lang="en-US" sz="1600" dirty="0" smtClean="0"/>
              <a:t> collectives</a:t>
            </a:r>
          </a:p>
          <a:p>
            <a:pPr lvl="1"/>
            <a:r>
              <a:rPr lang="en-US" sz="1600" dirty="0" smtClean="0"/>
              <a:t>Neighborhood collectives</a:t>
            </a:r>
          </a:p>
          <a:p>
            <a:pPr lvl="1"/>
            <a:r>
              <a:rPr lang="en-US" sz="1600" dirty="0" smtClean="0"/>
              <a:t>Improved one-sided communication interface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Tools interface</a:t>
            </a:r>
          </a:p>
          <a:p>
            <a:pPr lvl="1"/>
            <a:r>
              <a:rPr lang="en-US" sz="1600" dirty="0" smtClean="0"/>
              <a:t>Fortran 2008 bindings</a:t>
            </a:r>
          </a:p>
          <a:p>
            <a:r>
              <a:rPr lang="en-US" sz="1800" dirty="0" smtClean="0"/>
              <a:t>Other new features</a:t>
            </a:r>
          </a:p>
          <a:p>
            <a:pPr lvl="1"/>
            <a:r>
              <a:rPr lang="en-US" sz="1600" dirty="0" smtClean="0"/>
              <a:t>Matching Probe and </a:t>
            </a:r>
            <a:r>
              <a:rPr lang="en-US" sz="1600" dirty="0" err="1" smtClean="0"/>
              <a:t>Recv</a:t>
            </a:r>
            <a:r>
              <a:rPr lang="en-US" sz="1600" dirty="0" smtClean="0"/>
              <a:t> for thread-safe probe and receive </a:t>
            </a:r>
          </a:p>
          <a:p>
            <a:pPr lvl="1"/>
            <a:r>
              <a:rPr lang="en-US" sz="1600" dirty="0" err="1" smtClean="0"/>
              <a:t>Noncollective</a:t>
            </a:r>
            <a:r>
              <a:rPr lang="en-US" sz="1600" dirty="0" smtClean="0"/>
              <a:t> communicator creation function</a:t>
            </a:r>
          </a:p>
          <a:p>
            <a:pPr lvl="1"/>
            <a:r>
              <a:rPr lang="en-US" sz="1600" dirty="0" smtClean="0"/>
              <a:t>“const” correct C bindings</a:t>
            </a:r>
          </a:p>
          <a:p>
            <a:pPr lvl="1"/>
            <a:r>
              <a:rPr lang="en-US" sz="1600" dirty="0" err="1" smtClean="0"/>
              <a:t>Comm_split_type</a:t>
            </a:r>
            <a:r>
              <a:rPr lang="en-US" sz="1600" dirty="0" smtClean="0"/>
              <a:t> function</a:t>
            </a:r>
          </a:p>
          <a:p>
            <a:pPr lvl="1"/>
            <a:r>
              <a:rPr lang="en-US" sz="1600" dirty="0" err="1" smtClean="0"/>
              <a:t>Nonblocking</a:t>
            </a:r>
            <a:r>
              <a:rPr lang="en-US" sz="1600" dirty="0" smtClean="0"/>
              <a:t> </a:t>
            </a:r>
            <a:r>
              <a:rPr lang="en-US" sz="1600" dirty="0" err="1" smtClean="0"/>
              <a:t>Comm_dup</a:t>
            </a:r>
            <a:endParaRPr lang="en-US" sz="1600" dirty="0" smtClean="0"/>
          </a:p>
          <a:p>
            <a:pPr lvl="1"/>
            <a:r>
              <a:rPr lang="en-US" sz="1600" dirty="0" err="1" smtClean="0"/>
              <a:t>Type_create_hindexed_block</a:t>
            </a:r>
            <a:r>
              <a:rPr lang="en-US" sz="1600" dirty="0" smtClean="0"/>
              <a:t> function</a:t>
            </a:r>
          </a:p>
          <a:p>
            <a:r>
              <a:rPr lang="en-US" sz="1800" dirty="0" smtClean="0"/>
              <a:t>C++ bindings removed</a:t>
            </a:r>
          </a:p>
          <a:p>
            <a:r>
              <a:rPr lang="en-US" sz="1800" dirty="0" smtClean="0"/>
              <a:t>Previously deprecated functions removed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59825" y="6489700"/>
            <a:ext cx="3841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550516-ECB2-9F45-828F-2DF4D1BE9E62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dirty="0"/>
              <a:t>Status of </a:t>
            </a:r>
            <a:r>
              <a:rPr lang="en-US" dirty="0" smtClean="0"/>
              <a:t>MPI-3 </a:t>
            </a:r>
            <a:r>
              <a:rPr lang="en-US" dirty="0"/>
              <a:t>Implementations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28173"/>
              </p:ext>
            </p:extLst>
          </p:nvPr>
        </p:nvGraphicFramePr>
        <p:xfrm>
          <a:off x="76201" y="822987"/>
          <a:ext cx="8991598" cy="455673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142999"/>
                <a:gridCol w="609600"/>
                <a:gridCol w="838200"/>
                <a:gridCol w="533400"/>
                <a:gridCol w="533400"/>
                <a:gridCol w="609600"/>
                <a:gridCol w="533400"/>
                <a:gridCol w="838200"/>
                <a:gridCol w="762000"/>
                <a:gridCol w="762000"/>
                <a:gridCol w="457200"/>
                <a:gridCol w="609600"/>
                <a:gridCol w="761999"/>
              </a:tblGrid>
              <a:tr h="228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MPICH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MVAPICH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Open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MPI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Cray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Tianhe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Intel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IBM BG/Q MPI </a:t>
                      </a:r>
                      <a:r>
                        <a:rPr kumimoji="0" lang="en-US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IBM PE MPICH </a:t>
                      </a:r>
                      <a:r>
                        <a:rPr kumimoji="0" lang="en-US" sz="12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IBM Platform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SGI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Fujitsu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Microsoft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NB collectives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Neighborhood collectives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RMA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Shared memory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Tools Interface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lang="en-US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)</a:t>
                      </a:r>
                      <a:endParaRPr lang="en-US" sz="1600" b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Non-collective comm. create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F08 Bindings</a:t>
                      </a: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New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Datatypes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Large Counts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Matched Probe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6169223"/>
            <a:ext cx="6477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Open source, but unsupported		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Beta release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559623"/>
            <a:ext cx="85344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lang="en-US" b="1" dirty="0" smtClean="0">
                <a:solidFill>
                  <a:srgbClr val="660066"/>
                </a:solidFill>
                <a:latin typeface="+mn-lt"/>
              </a:rPr>
              <a:t>Release dates are estimates and are subject to change at any time.</a:t>
            </a:r>
          </a:p>
          <a:p>
            <a:pPr algn="ctr">
              <a:spcBef>
                <a:spcPts val="240"/>
              </a:spcBef>
            </a:pPr>
            <a:r>
              <a:rPr lang="en-US" b="1" dirty="0" smtClean="0">
                <a:solidFill>
                  <a:srgbClr val="660066"/>
                </a:solidFill>
                <a:latin typeface="+mn-lt"/>
              </a:rPr>
              <a:t>Empty cells indicate no </a:t>
            </a:r>
            <a:r>
              <a:rPr lang="en-US" b="1" i="1" dirty="0" smtClean="0">
                <a:solidFill>
                  <a:srgbClr val="660066"/>
                </a:solidFill>
                <a:latin typeface="+mn-lt"/>
              </a:rPr>
              <a:t>publicly announced</a:t>
            </a:r>
            <a:r>
              <a:rPr lang="en-US" b="1" dirty="0" smtClean="0">
                <a:solidFill>
                  <a:srgbClr val="660066"/>
                </a:solidFill>
                <a:latin typeface="+mn-lt"/>
              </a:rPr>
              <a:t> plan to implement/support that feature.</a:t>
            </a:r>
            <a:endParaRPr lang="en-US" b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</p:spPr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MPI Standard (1 &amp; 2)</a:t>
            </a:r>
          </a:p>
        </p:txBody>
      </p:sp>
      <p:pic>
        <p:nvPicPr>
          <p:cNvPr id="156675" name="Picture 3" descr="MPI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295400"/>
            <a:ext cx="3810000" cy="4314825"/>
          </a:xfrm>
          <a:noFill/>
          <a:ln/>
        </p:spPr>
      </p:pic>
      <p:pic>
        <p:nvPicPr>
          <p:cNvPr id="156676" name="Picture 4" descr="MPI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4400" y="1300162"/>
            <a:ext cx="3810000" cy="4305300"/>
          </a:xfrm>
          <a:noFill/>
          <a:ln/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3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Latest MPI 3.0 Standard in Book Form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2535238"/>
            <a:ext cx="5826125" cy="1230312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ea typeface="ＭＳ Ｐゴシック" charset="-128"/>
                <a:cs typeface="ＭＳ Ｐゴシック" charset="-128"/>
              </a:rPr>
              <a:t>Available from </a:t>
            </a:r>
            <a:r>
              <a:rPr lang="en-US" sz="2200" dirty="0" err="1">
                <a:ea typeface="ＭＳ Ｐゴシック" charset="-128"/>
                <a:cs typeface="ＭＳ Ｐゴシック" charset="-128"/>
              </a:rPr>
              <a:t>amazon.com</a:t>
            </a:r>
            <a:endParaRPr lang="en-US" sz="2200" dirty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  <a:hlinkClick r:id="rId3"/>
              </a:rPr>
              <a:t>http://www.amazon.com/dp/B002TM5BQK</a:t>
            </a:r>
            <a:r>
              <a:rPr lang="en-US" sz="2000" dirty="0" smtClean="0">
                <a:ea typeface="ＭＳ Ｐゴシック" charset="-128"/>
                <a:cs typeface="ＭＳ Ｐゴシック" charset="-128"/>
                <a:hlinkClick r:id="rId3"/>
              </a:rPr>
              <a:t>/</a:t>
            </a:r>
            <a:endParaRPr lang="en-US" sz="2000" dirty="0" smtClean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endParaRPr lang="en-US" sz="2000" dirty="0" smtClean="0">
              <a:ea typeface="ＭＳ Ｐゴシック" charset="-128"/>
              <a:cs typeface="ＭＳ Ｐゴシック" charset="-128"/>
            </a:endParaRPr>
          </a:p>
          <a:p>
            <a:endParaRPr lang="en-US" sz="22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451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371600"/>
            <a:ext cx="37973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0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Tutorial Material on </a:t>
            </a:r>
            <a:r>
              <a:rPr lang="en-US" dirty="0" smtClean="0"/>
              <a:t>MPI-1, </a:t>
            </a:r>
            <a:r>
              <a:rPr lang="en-US" dirty="0"/>
              <a:t>MPI-2</a:t>
            </a:r>
          </a:p>
        </p:txBody>
      </p:sp>
      <p:sp>
        <p:nvSpPr>
          <p:cNvPr id="494595" name="Slide Number Placeholder 2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FE4068D-0ED1-2748-9D8E-C0F6ACBA87F8}" type="slidenum">
              <a:rPr lang="en-US" sz="1000" b="1">
                <a:solidFill>
                  <a:schemeClr val="bg1"/>
                </a:solidFill>
              </a:rPr>
              <a:pPr algn="r"/>
              <a:t>19</a:t>
            </a:fld>
            <a:endParaRPr lang="en-US" sz="1000" b="1">
              <a:solidFill>
                <a:schemeClr val="bg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270000"/>
            <a:ext cx="8313738" cy="4462463"/>
            <a:chOff x="384" y="1152"/>
            <a:chExt cx="5237" cy="2811"/>
          </a:xfrm>
        </p:grpSpPr>
        <p:pic>
          <p:nvPicPr>
            <p:cNvPr id="494601" name="Picture 4" descr="Using MPI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152"/>
              <a:ext cx="2500" cy="2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4602" name="Picture 5" descr="Using MPI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" y="1153"/>
              <a:ext cx="2501" cy="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4597" name="Text Box 6"/>
          <p:cNvSpPr txBox="1">
            <a:spLocks noChangeArrowheads="1"/>
          </p:cNvSpPr>
          <p:nvPr/>
        </p:nvSpPr>
        <p:spPr bwMode="auto">
          <a:xfrm>
            <a:off x="1731963" y="5838825"/>
            <a:ext cx="57562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Arial" charset="0"/>
                <a:cs typeface="Arial" charset="0"/>
              </a:rPr>
              <a:t>http://www.mcs.anl.gov/mpi/{usingmpi,usingmpi2}</a:t>
            </a:r>
            <a:endParaRPr lang="en-US" sz="2000">
              <a:latin typeface="Times New Roman" charset="0"/>
              <a:ea typeface="Arial" charset="0"/>
              <a:cs typeface="Arial" charset="0"/>
            </a:endParaRPr>
          </a:p>
        </p:txBody>
      </p:sp>
      <p:pic>
        <p:nvPicPr>
          <p:cNvPr id="494598" name="Picture 7" descr="usingmpi2-japane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2338" y="3632200"/>
            <a:ext cx="1793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4599" name="Picture 9" descr="ger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6675" y="3638550"/>
            <a:ext cx="200501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b="0" smtClean="0"/>
              <a:pPr/>
              <a:t>19</a:t>
            </a:fld>
            <a:endParaRPr lang="en-US" b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0" smtClean="0"/>
              <a:t>Introduction to MPI, Argonne (06/06/2014)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9774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Rajeev Thakur:</a:t>
            </a:r>
            <a:r>
              <a:rPr lang="en-US" sz="2000" dirty="0" smtClean="0"/>
              <a:t> Deputy Division Director,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Chaired the RMA working group for MPI-3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Pavan Balaji</a:t>
            </a:r>
            <a:r>
              <a:rPr lang="en-US" sz="2000" dirty="0" smtClean="0"/>
              <a:t>: Computer Scientist,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Group Lead: programming models and runtime systems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Lead the MPICH implementation of MPI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Chair the Hybrid working group for MPI-3 and MPI-4</a:t>
            </a:r>
          </a:p>
          <a:p>
            <a:pPr>
              <a:lnSpc>
                <a:spcPct val="110000"/>
              </a:lnSpc>
            </a:pPr>
            <a:r>
              <a:rPr lang="en-US" sz="2200" b="1" dirty="0" smtClean="0"/>
              <a:t>Ken </a:t>
            </a:r>
            <a:r>
              <a:rPr lang="en-US" sz="2200" b="1" dirty="0" err="1" smtClean="0"/>
              <a:t>Raffenetti</a:t>
            </a:r>
            <a:r>
              <a:rPr lang="en-US" sz="2200" b="1" dirty="0" smtClean="0"/>
              <a:t>:</a:t>
            </a:r>
            <a:r>
              <a:rPr lang="en-US" sz="2200" dirty="0" smtClean="0"/>
              <a:t> Software Developer,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Actively participates in the fault tolerance working </a:t>
            </a:r>
            <a:r>
              <a:rPr lang="en-US" sz="1800" dirty="0"/>
              <a:t>g</a:t>
            </a:r>
            <a:r>
              <a:rPr lang="en-US" sz="1800" dirty="0" smtClean="0"/>
              <a:t>roup for MPI-4</a:t>
            </a:r>
          </a:p>
          <a:p>
            <a:pPr>
              <a:lnSpc>
                <a:spcPct val="110000"/>
              </a:lnSpc>
            </a:pPr>
            <a:r>
              <a:rPr lang="en-US" sz="2200" b="1" dirty="0" smtClean="0"/>
              <a:t>Wesley Bland:</a:t>
            </a:r>
            <a:r>
              <a:rPr lang="en-US" sz="2200" dirty="0" smtClean="0"/>
              <a:t> Postdoctoral Researcher,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Co-chairs the fault tolerance working group for MPI-4</a:t>
            </a:r>
          </a:p>
          <a:p>
            <a:pPr>
              <a:lnSpc>
                <a:spcPct val="110000"/>
              </a:lnSpc>
            </a:pPr>
            <a:r>
              <a:rPr lang="en-US" sz="2000" b="1" dirty="0" err="1" smtClean="0"/>
              <a:t>Xin</a:t>
            </a:r>
            <a:r>
              <a:rPr lang="en-US" sz="2000" b="1" dirty="0" smtClean="0"/>
              <a:t> Zhao</a:t>
            </a:r>
            <a:r>
              <a:rPr lang="en-US" sz="2000" dirty="0" smtClean="0"/>
              <a:t>: Ph.D. student at University of Illinois, Urbana-Champaign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Ph.D. on MPI RMA and Active Messages</a:t>
            </a:r>
          </a:p>
          <a:p>
            <a:pPr lvl="1">
              <a:lnSpc>
                <a:spcPct val="110000"/>
              </a:lnSpc>
            </a:pPr>
            <a:endParaRPr lang="en-US" sz="12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We are deeply involved in MPI standardization (in the MPI Forum) and in MPI implementation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</p:spPr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6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(Science and Engineering)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282575" indent="-282575"/>
            <a:r>
              <a:rPr lang="en-US" dirty="0"/>
              <a:t>MPI is widely used </a:t>
            </a:r>
            <a:r>
              <a:rPr lang="en-US" dirty="0" smtClean="0"/>
              <a:t>in </a:t>
            </a:r>
            <a:r>
              <a:rPr lang="en-US" dirty="0"/>
              <a:t>large scale parallel applications in science and engineering</a:t>
            </a:r>
          </a:p>
          <a:p>
            <a:pPr marL="682625" lvl="1" indent="-282575"/>
            <a:r>
              <a:rPr lang="en-US" dirty="0"/>
              <a:t>Atmosphere, Earth, Environment </a:t>
            </a:r>
          </a:p>
          <a:p>
            <a:pPr marL="682625" lvl="1" indent="-282575"/>
            <a:r>
              <a:rPr lang="en-US" dirty="0"/>
              <a:t>Physics - applied, nuclear, particle, condensed matter, high pressure, fusion, photonics </a:t>
            </a:r>
          </a:p>
          <a:p>
            <a:pPr marL="682625" lvl="1" indent="-282575"/>
            <a:r>
              <a:rPr lang="en-US" dirty="0"/>
              <a:t>Bioscience, Biotechnology, Genetics </a:t>
            </a:r>
          </a:p>
          <a:p>
            <a:pPr marL="682625" lvl="1" indent="-282575"/>
            <a:r>
              <a:rPr lang="en-US" dirty="0"/>
              <a:t>Chemistry, Molecular Sciences </a:t>
            </a:r>
          </a:p>
          <a:p>
            <a:pPr marL="682625" lvl="1" indent="-282575"/>
            <a:r>
              <a:rPr lang="en-US" dirty="0"/>
              <a:t>Geology, Seismology </a:t>
            </a:r>
          </a:p>
          <a:p>
            <a:pPr marL="682625" lvl="1" indent="-282575"/>
            <a:r>
              <a:rPr lang="en-US" dirty="0"/>
              <a:t>Mechanical Engineering - from prosthetics to spacecraft </a:t>
            </a:r>
          </a:p>
          <a:p>
            <a:pPr marL="682625" lvl="1" indent="-282575"/>
            <a:r>
              <a:rPr lang="en-US" dirty="0"/>
              <a:t>Electrical Engineering, Circuit Design, Microelectronics </a:t>
            </a:r>
          </a:p>
          <a:p>
            <a:pPr marL="682625" lvl="1" indent="-282575"/>
            <a:r>
              <a:rPr lang="en-US" dirty="0"/>
              <a:t>Computer Science, Mathematics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/>
            <a:fld id="{C8912FAD-0128-4C2A-BFEF-34E74B4C017F}" type="slidenum">
              <a:rPr lang="en-US" sz="10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pPr algn="r" eaLnBrk="0" hangingPunct="0"/>
              <a:t>21</a:t>
            </a:fld>
            <a:endParaRPr lang="en-US" sz="1000" b="1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00038"/>
            <a:ext cx="9144000" cy="6115050"/>
            <a:chOff x="0" y="300038"/>
            <a:chExt cx="9144000" cy="6115050"/>
          </a:xfrm>
        </p:grpSpPr>
        <p:pic>
          <p:nvPicPr>
            <p:cNvPr id="193540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" y="300038"/>
              <a:ext cx="3448050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1" name="Text Box 5"/>
            <p:cNvSpPr txBox="1">
              <a:spLocks noChangeArrowheads="1"/>
            </p:cNvSpPr>
            <p:nvPr/>
          </p:nvSpPr>
          <p:spPr bwMode="auto">
            <a:xfrm>
              <a:off x="0" y="2506663"/>
              <a:ext cx="4002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Turbo machinery (Gas turbine/compressor)</a:t>
              </a:r>
            </a:p>
          </p:txBody>
        </p:sp>
        <p:pic>
          <p:nvPicPr>
            <p:cNvPr id="193542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360363"/>
              <a:ext cx="3708400" cy="234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543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75" y="3128963"/>
              <a:ext cx="2557463" cy="290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544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8" y="3013076"/>
              <a:ext cx="2682875" cy="297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5" name="Text Box 13"/>
            <p:cNvSpPr txBox="1">
              <a:spLocks noChangeArrowheads="1"/>
            </p:cNvSpPr>
            <p:nvPr/>
          </p:nvSpPr>
          <p:spPr bwMode="auto">
            <a:xfrm>
              <a:off x="908050" y="6080126"/>
              <a:ext cx="22272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Drilling application</a:t>
              </a:r>
            </a:p>
          </p:txBody>
        </p:sp>
        <p:sp>
          <p:nvSpPr>
            <p:cNvPr id="193546" name="Text Box 14"/>
            <p:cNvSpPr txBox="1">
              <a:spLocks noChangeArrowheads="1"/>
            </p:cNvSpPr>
            <p:nvPr/>
          </p:nvSpPr>
          <p:spPr bwMode="auto">
            <a:xfrm>
              <a:off x="6097588" y="2792413"/>
              <a:ext cx="2624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Biology application</a:t>
              </a:r>
            </a:p>
          </p:txBody>
        </p:sp>
        <p:sp>
          <p:nvSpPr>
            <p:cNvPr id="193547" name="Text Box 15"/>
            <p:cNvSpPr txBox="1">
              <a:spLocks noChangeArrowheads="1"/>
            </p:cNvSpPr>
            <p:nvPr/>
          </p:nvSpPr>
          <p:spPr bwMode="auto">
            <a:xfrm>
              <a:off x="6375400" y="6110288"/>
              <a:ext cx="2425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Astrophysics application</a:t>
              </a:r>
            </a:p>
          </p:txBody>
        </p:sp>
        <p:pic>
          <p:nvPicPr>
            <p:cNvPr id="19354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188" y="2913063"/>
              <a:ext cx="2930525" cy="234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9" name="Text Box 18"/>
            <p:cNvSpPr txBox="1">
              <a:spLocks noChangeArrowheads="1"/>
            </p:cNvSpPr>
            <p:nvPr/>
          </p:nvSpPr>
          <p:spPr bwMode="auto">
            <a:xfrm>
              <a:off x="3268663" y="5199063"/>
              <a:ext cx="26241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Transportation &amp; traffic application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282575" indent="-282575"/>
            <a:r>
              <a:rPr lang="en-US" sz="2000" b="1" dirty="0"/>
              <a:t>Standardization</a:t>
            </a:r>
            <a:r>
              <a:rPr lang="en-US" sz="2000" dirty="0"/>
              <a:t> - MPI is the only message passing library which can be considered a standard. It is supported on virtually all HPC platforms. Practically, it has replaced all previous message passing </a:t>
            </a:r>
            <a:r>
              <a:rPr lang="en-US" sz="2000" dirty="0" smtClean="0"/>
              <a:t>libraries</a:t>
            </a:r>
            <a:endParaRPr lang="en-US" sz="2000" dirty="0"/>
          </a:p>
          <a:p>
            <a:pPr marL="282575" indent="-282575"/>
            <a:r>
              <a:rPr lang="en-US" sz="2000" b="1" dirty="0"/>
              <a:t>Portability</a:t>
            </a:r>
            <a:r>
              <a:rPr lang="en-US" sz="2000" dirty="0"/>
              <a:t> - There is no need to modify your source code when you port your application to a different platform that supports (and is compliant with) the MPI </a:t>
            </a:r>
            <a:r>
              <a:rPr lang="en-US" sz="2000" dirty="0" smtClean="0"/>
              <a:t>standard</a:t>
            </a:r>
            <a:endParaRPr lang="en-US" sz="2000" dirty="0"/>
          </a:p>
          <a:p>
            <a:pPr marL="282575" indent="-282575"/>
            <a:r>
              <a:rPr lang="en-US" sz="2000" b="1" dirty="0"/>
              <a:t>Performance Opportunities</a:t>
            </a:r>
            <a:r>
              <a:rPr lang="en-US" sz="2000" dirty="0"/>
              <a:t> - Vendor implementations should be able to exploit native hardware features to optimize </a:t>
            </a:r>
            <a:r>
              <a:rPr lang="en-US" sz="2000" dirty="0" smtClean="0"/>
              <a:t>performance</a:t>
            </a:r>
            <a:endParaRPr lang="en-US" sz="2000" dirty="0"/>
          </a:p>
          <a:p>
            <a:pPr marL="282575" indent="-282575"/>
            <a:r>
              <a:rPr lang="en-US" sz="2000" b="1" dirty="0"/>
              <a:t>Functionality</a:t>
            </a:r>
            <a:r>
              <a:rPr lang="en-US" sz="2000" dirty="0"/>
              <a:t> – Rich set of features </a:t>
            </a:r>
          </a:p>
          <a:p>
            <a:pPr marL="282575" indent="-282575"/>
            <a:r>
              <a:rPr lang="en-US" sz="2000" b="1" dirty="0"/>
              <a:t>Availability</a:t>
            </a:r>
            <a:r>
              <a:rPr lang="en-US" sz="2000" dirty="0"/>
              <a:t> - A variety of implementations are available, both vendor and public </a:t>
            </a:r>
            <a:r>
              <a:rPr lang="en-US" sz="2000" dirty="0" smtClean="0"/>
              <a:t>domain</a:t>
            </a:r>
          </a:p>
          <a:p>
            <a:pPr marL="682625" lvl="1" indent="-282575"/>
            <a:r>
              <a:rPr lang="en-US" sz="1600" dirty="0" smtClean="0"/>
              <a:t>MPICH is a popular open-source and free implementation of MPI</a:t>
            </a:r>
          </a:p>
          <a:p>
            <a:pPr marL="682625" lvl="1" indent="-282575"/>
            <a:r>
              <a:rPr lang="en-US" sz="1600" dirty="0" smtClean="0"/>
              <a:t>Vendors and other collaborators take MPICH and add support for their systems</a:t>
            </a:r>
          </a:p>
          <a:p>
            <a:pPr marL="1082675" lvl="2" indent="-282575"/>
            <a:r>
              <a:rPr lang="en-US" sz="1400" dirty="0" smtClean="0"/>
              <a:t>Intel MPI, IBM Blue Gene MPI, Cray MPI, Microsoft MPI, MVAPICH, MPICH-MX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considerations while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/>
            <a:r>
              <a:rPr lang="en-US" dirty="0"/>
              <a:t>All parallelism is explicit: the programmer is responsible for correctly identifying parallelism and implementing parallel algorithms using MPI </a:t>
            </a:r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1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Running your application with MPICH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8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Basic Send/Receive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Simple communication </a:t>
            </a:r>
            <a:r>
              <a:rPr lang="en-US" dirty="0" smtClean="0"/>
              <a:t>model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needs to specify to the MPI 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do you compile and run an MPI application?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will processes be identified?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will “data” be described?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03450" y="1593850"/>
            <a:ext cx="4433888" cy="1301750"/>
            <a:chOff x="1388" y="1375"/>
            <a:chExt cx="2793" cy="82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88" y="1375"/>
              <a:ext cx="6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244" y="1395"/>
              <a:ext cx="82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636" y="1427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88" y="1653"/>
              <a:ext cx="77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Send(data)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44" y="1839"/>
              <a:ext cx="93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Receive(data)</a:t>
              </a:r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48" y="1763"/>
              <a:ext cx="768" cy="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Running MPI applications (more details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MPI is a library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Applications can be written in C, C++ or Fortran and appropriate calls to MPI can be added where required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Compilation: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Regular applications:</a:t>
            </a:r>
          </a:p>
          <a:p>
            <a:pPr lvl="2">
              <a:lnSpc>
                <a:spcPct val="105000"/>
              </a:lnSpc>
            </a:pP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gcc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test.c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-o test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MPI applications</a:t>
            </a:r>
          </a:p>
          <a:p>
            <a:pPr lvl="2">
              <a:lnSpc>
                <a:spcPct val="105000"/>
              </a:lnSpc>
            </a:pP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mpicc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test.c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-o test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Execution: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Regular applications</a:t>
            </a:r>
          </a:p>
          <a:p>
            <a:pPr lvl="2">
              <a:lnSpc>
                <a:spcPct val="105000"/>
              </a:lnSpc>
            </a:pPr>
            <a:r>
              <a:rPr lang="en-US" b="1" dirty="0" smtClean="0">
                <a:latin typeface="Courier New" pitchFamily="49" charset="0"/>
              </a:rPr>
              <a:t>./test</a:t>
            </a:r>
            <a:endParaRPr lang="en-US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MPI applications (running with 16 processes)</a:t>
            </a:r>
          </a:p>
          <a:p>
            <a:pPr lvl="2">
              <a:lnSpc>
                <a:spcPct val="105000"/>
              </a:lnSpc>
            </a:pPr>
            <a:r>
              <a:rPr lang="en-US" b="1" dirty="0" err="1">
                <a:latin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</a:rPr>
              <a:t>piexec</a:t>
            </a:r>
            <a:r>
              <a:rPr lang="en-US" b="1" dirty="0" smtClean="0">
                <a:latin typeface="Courier New" pitchFamily="49" charset="0"/>
              </a:rPr>
              <a:t> –n 16 ./test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11763"/>
          </a:xfrm>
        </p:spPr>
        <p:txBody>
          <a:bodyPr/>
          <a:lstStyle/>
          <a:p>
            <a:r>
              <a:rPr lang="en-US" dirty="0" smtClean="0"/>
              <a:t>MPI processes can be collected into groups</a:t>
            </a:r>
          </a:p>
          <a:p>
            <a:pPr lvl="1"/>
            <a:r>
              <a:rPr lang="en-US" dirty="0" smtClean="0"/>
              <a:t>Each group can have multiple colors (some times called context)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Group + color == communicator (it is like a name for the group)</a:t>
            </a:r>
          </a:p>
          <a:p>
            <a:pPr lvl="1"/>
            <a:r>
              <a:rPr lang="en-US" dirty="0" smtClean="0"/>
              <a:t>When an MPI application starts, the group of all processes is initially given a predefined name called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MPI_COMM_WORLD</a:t>
            </a:r>
            <a:endParaRPr lang="en-US" dirty="0" smtClean="0"/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 smtClean="0"/>
              <a:t>The same group can have many names, but simple programs do not have to worry about multiple names</a:t>
            </a:r>
            <a:endParaRPr lang="en-US" sz="2000" dirty="0"/>
          </a:p>
          <a:p>
            <a:r>
              <a:rPr lang="en-US" dirty="0" smtClean="0"/>
              <a:t>A </a:t>
            </a:r>
            <a:r>
              <a:rPr lang="en-US" dirty="0"/>
              <a:t>process is identified </a:t>
            </a:r>
            <a:r>
              <a:rPr lang="en-US" dirty="0" smtClean="0"/>
              <a:t>by a unique number within each communicator, called </a:t>
            </a:r>
            <a:r>
              <a:rPr lang="en-US" i="1" dirty="0" smtClean="0">
                <a:solidFill>
                  <a:srgbClr val="FF0000"/>
                </a:solidFill>
              </a:rPr>
              <a:t>rank</a:t>
            </a:r>
          </a:p>
          <a:p>
            <a:pPr lvl="1"/>
            <a:r>
              <a:rPr lang="en-US" dirty="0" smtClean="0"/>
              <a:t>For two different communicators, the same process can have two different ranks: so the meaning of a “rank” is only defined when you specify the communicator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1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1242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9530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242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338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530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1242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434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9530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1242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338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3434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530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971800" y="2514600"/>
            <a:ext cx="2514600" cy="1295400"/>
            <a:chOff x="304800" y="2514600"/>
            <a:chExt cx="2514600" cy="129540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304800" y="2514600"/>
              <a:ext cx="2514600" cy="12954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572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0668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6764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2860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572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FF"/>
                  </a:solidFill>
                  <a:latin typeface="Calibri" pitchFamily="34" charset="0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0668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5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6764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6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2860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7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400" y="1905000"/>
            <a:ext cx="1295400" cy="2514600"/>
            <a:chOff x="3581400" y="4343400"/>
            <a:chExt cx="1295400" cy="25146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581400" y="4343400"/>
              <a:ext cx="1295400" cy="2514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733800" y="4495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0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43400" y="4495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733800" y="51054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343400" y="51054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733800" y="5715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343400" y="5715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33800" y="6324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43400" y="6324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943600" y="1675464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When you start an MPI program, there is one predefined communicator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3600" y="3231050"/>
            <a:ext cx="2839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Can make copies of this communicator (same group of processes, but different “aliases”)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508" y="1888757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Communicators do not need to contain all processes in the system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" y="3244362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Every process in a communicator has an ID called as “rank”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6000" y="455889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The same process might have different ranks in different communicators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8184" y="5334000"/>
            <a:ext cx="7508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Communicators can be created “by hand” or using tools provided by MPI (not discussed in this tutorial)</a:t>
            </a:r>
          </a:p>
          <a:p>
            <a:pPr algn="ctr">
              <a:lnSpc>
                <a:spcPct val="12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Simple programs typically only use the predefined communicator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09800" y="112389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piexec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-n  16  ./test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04800" y="838200"/>
            <a:ext cx="84582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stdio.h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rank, size;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MPI_Init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(&amp;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&amp;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MPI_Comm_rank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(MPI_COMM_WORLD, &amp;rank);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MPI_Comm_size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(MPI_COMM_WORLD, &amp;size);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printf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("I am %d of %d\n", 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rank + 1, 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size);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MPI_Finalize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return 0;</a:t>
            </a:r>
            <a:endParaRPr lang="en-US" altLang="zh-CN" b="1" dirty="0">
              <a:solidFill>
                <a:srgbClr val="151515"/>
              </a:solidFill>
              <a:latin typeface="Courier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MPI Program </a:t>
            </a:r>
            <a:r>
              <a:rPr lang="en-US" dirty="0"/>
              <a:t>I</a:t>
            </a:r>
            <a:r>
              <a:rPr lang="en-US" dirty="0" smtClean="0"/>
              <a:t>dentifying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743200" y="1066800"/>
            <a:ext cx="4191000" cy="1447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191000" y="2895600"/>
            <a:ext cx="27432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3505200" y="3200400"/>
            <a:ext cx="3657600" cy="2133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0" y="2133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</a:rPr>
              <a:t>Basic requirements for an MPI program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r>
              <a:rPr lang="en-US" smtClean="0"/>
              <a:t>178 </a:t>
            </a:r>
            <a:r>
              <a:rPr lang="en-US" dirty="0" smtClean="0"/>
              <a:t>registered attendees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5689"/>
              </p:ext>
            </p:extLst>
          </p:nvPr>
        </p:nvGraphicFramePr>
        <p:xfrm>
          <a:off x="3200400" y="1645920"/>
          <a:ext cx="2286000" cy="44500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764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Argonne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Northwestern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Loyola </a:t>
                      </a:r>
                      <a:r>
                        <a:rPr lang="en-US" dirty="0" err="1" smtClean="0"/>
                        <a:t>Univ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Univ</a:t>
                      </a:r>
                      <a:r>
                        <a:rPr lang="en-US" dirty="0" smtClean="0"/>
                        <a:t> of Iowa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Cornell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VasSol</a:t>
                      </a:r>
                      <a:r>
                        <a:rPr lang="en-US" dirty="0" smtClean="0"/>
                        <a:t>,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Ziena</a:t>
                      </a:r>
                      <a:r>
                        <a:rPr lang="en-US" dirty="0" smtClean="0"/>
                        <a:t> Opt.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</a:t>
            </a:r>
            <a:r>
              <a:rPr lang="en-US" i="1" dirty="0" smtClean="0"/>
              <a:t>ntro-</a:t>
            </a:r>
            <a:r>
              <a:rPr lang="en-US" i="1" dirty="0" err="1" smtClean="0"/>
              <a:t>hello.c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29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Data communication in MPI is like email exchange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One process sends a copy of the data to another process (or a group of processes), and the other process receives it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Communication requires the following information: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Sender has to know: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Whom to send the data to (receiver’s process rank)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What kind of data to send (100 integers or 200 characters,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A user-defined “tag” for the message (think of it as an email subject; allows the receiver to understand what type of data is being received)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Receiver “might” have to know: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Who is sending the data (OK if the receiver does not know; in this case sender rank will be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MPI_ANY_SOURCE</a:t>
            </a:r>
            <a:r>
              <a:rPr lang="en-US" dirty="0" smtClean="0"/>
              <a:t>, meaning anyone can send)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What kind of data is being received (partial information is OK: I might receive </a:t>
            </a:r>
            <a:r>
              <a:rPr lang="en-US" i="1" dirty="0" smtClean="0">
                <a:solidFill>
                  <a:srgbClr val="FF0000"/>
                </a:solidFill>
              </a:rPr>
              <a:t>up to</a:t>
            </a:r>
            <a:r>
              <a:rPr lang="en-US" dirty="0" smtClean="0"/>
              <a:t> 1000 integers)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What the user-defined “tag” of the message is (OK if the receiver does not know; in this case tag will be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MPI_ANY_TAG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0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</a:t>
            </a:r>
            <a:r>
              <a:rPr lang="en-US" dirty="0" smtClean="0"/>
              <a:t>Describing Data </a:t>
            </a:r>
            <a:r>
              <a:rPr lang="en-US" dirty="0"/>
              <a:t>for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</a:t>
            </a:r>
            <a:r>
              <a:rPr lang="en-US" dirty="0" err="1"/>
              <a:t>Datatype</a:t>
            </a:r>
            <a:r>
              <a:rPr lang="en-US" dirty="0"/>
              <a:t> is very similar to a C or Fortran </a:t>
            </a:r>
            <a:r>
              <a:rPr lang="en-US" dirty="0" err="1"/>
              <a:t>datatype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MPI_INT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MPI_DOUBLE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char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MPI_CHAR</a:t>
            </a:r>
          </a:p>
          <a:p>
            <a:r>
              <a:rPr lang="en-US" dirty="0">
                <a:sym typeface="Wingdings" pitchFamily="2" charset="2"/>
              </a:rPr>
              <a:t>More complex </a:t>
            </a:r>
            <a:r>
              <a:rPr lang="en-US" dirty="0" err="1">
                <a:sym typeface="Wingdings" pitchFamily="2" charset="2"/>
              </a:rPr>
              <a:t>datatypes</a:t>
            </a:r>
            <a:r>
              <a:rPr lang="en-US" dirty="0">
                <a:sym typeface="Wingdings" pitchFamily="2" charset="2"/>
              </a:rPr>
              <a:t> are also possible:</a:t>
            </a:r>
          </a:p>
          <a:p>
            <a:pPr lvl="1"/>
            <a:r>
              <a:rPr lang="en-US" dirty="0">
                <a:sym typeface="Wingdings" pitchFamily="2" charset="2"/>
              </a:rPr>
              <a:t>E.g., you can create a structure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that comprises of other </a:t>
            </a:r>
            <a:r>
              <a:rPr lang="en-US" dirty="0" err="1">
                <a:sym typeface="Wingdings" pitchFamily="2" charset="2"/>
              </a:rPr>
              <a:t>datatypes</a:t>
            </a:r>
            <a:r>
              <a:rPr lang="en-US" dirty="0">
                <a:sym typeface="Wingdings" pitchFamily="2" charset="2"/>
              </a:rPr>
              <a:t>  a char, an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and a double.</a:t>
            </a:r>
          </a:p>
          <a:p>
            <a:pPr lvl="1"/>
            <a:r>
              <a:rPr lang="en-US" dirty="0">
                <a:sym typeface="Wingdings" pitchFamily="2" charset="2"/>
              </a:rPr>
              <a:t>Or, a vector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for the columns of a matrix</a:t>
            </a:r>
          </a:p>
          <a:p>
            <a:r>
              <a:rPr lang="en-US" dirty="0">
                <a:sym typeface="Wingdings" pitchFamily="2" charset="2"/>
              </a:rPr>
              <a:t>The “count”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MPI_SEND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MPI_RECV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refers to how many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elements should be </a:t>
            </a:r>
            <a:r>
              <a:rPr lang="en-US" dirty="0" smtClean="0">
                <a:sym typeface="Wingdings" pitchFamily="2" charset="2"/>
              </a:rPr>
              <a:t>communicated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3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Send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029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MPI_SEND(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tag,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sz="1600" dirty="0"/>
          </a:p>
          <a:p>
            <a:r>
              <a:rPr lang="en-US" dirty="0"/>
              <a:t>The message buffer is described by (</a:t>
            </a:r>
            <a:r>
              <a:rPr lang="en-US" sz="2000" b="1" dirty="0" err="1">
                <a:latin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count, </a:t>
            </a:r>
            <a:r>
              <a:rPr lang="en-US" sz="2000" b="1" dirty="0" err="1">
                <a:latin typeface="Courier New" pitchFamily="49" charset="0"/>
              </a:rPr>
              <a:t>datatype</a:t>
            </a:r>
            <a:r>
              <a:rPr lang="en-US" dirty="0"/>
              <a:t>).</a:t>
            </a:r>
          </a:p>
          <a:p>
            <a:r>
              <a:rPr lang="en-US" dirty="0"/>
              <a:t>The target process is specified by </a:t>
            </a:r>
            <a:r>
              <a:rPr lang="en-US" sz="2000" b="1" dirty="0" err="1">
                <a:latin typeface="Courier New" pitchFamily="49" charset="0"/>
              </a:rPr>
              <a:t>dest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sz="2000" b="1" dirty="0">
                <a:latin typeface="Courier New" pitchFamily="49" charset="0"/>
              </a:rPr>
              <a:t>comm</a:t>
            </a:r>
            <a:r>
              <a:rPr lang="en-US" dirty="0"/>
              <a:t>.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dirty="0"/>
              <a:t> is the rank of the target process in the communicator specified by </a:t>
            </a:r>
            <a:r>
              <a:rPr lang="en-US" b="1" dirty="0">
                <a:latin typeface="Courier New" pitchFamily="49" charset="0"/>
              </a:rPr>
              <a:t>comm</a:t>
            </a:r>
            <a:r>
              <a:rPr lang="en-US" dirty="0"/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en-US" dirty="0" smtClean="0"/>
              <a:t> is a user-defined “type” for the message</a:t>
            </a:r>
          </a:p>
          <a:p>
            <a:r>
              <a:rPr lang="en-US" dirty="0" smtClean="0"/>
              <a:t>When </a:t>
            </a:r>
            <a:r>
              <a:rPr lang="en-US" dirty="0"/>
              <a:t>this function returns, the data has been delivered to the system and the buffer can be reused.  </a:t>
            </a:r>
          </a:p>
          <a:p>
            <a:pPr lvl="1"/>
            <a:r>
              <a:rPr lang="en-US" dirty="0"/>
              <a:t>The message may not have been received by the target 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Receive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3340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MPI_RECV(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source, tag,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status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Waits until a matching (on </a:t>
            </a:r>
            <a:r>
              <a:rPr lang="en-US" sz="2000" b="1" dirty="0" smtClean="0">
                <a:latin typeface="Courier New" pitchFamily="49" charset="0"/>
              </a:rPr>
              <a:t>source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tag, </a:t>
            </a:r>
            <a:r>
              <a:rPr lang="en-US" sz="2000" b="1" dirty="0" err="1" smtClean="0">
                <a:latin typeface="Courier New" pitchFamily="49" charset="0"/>
              </a:rPr>
              <a:t>comm</a:t>
            </a:r>
            <a:r>
              <a:rPr lang="en-US" sz="2400" dirty="0" smtClean="0"/>
              <a:t>) </a:t>
            </a:r>
            <a:r>
              <a:rPr lang="en-US" sz="2400" dirty="0"/>
              <a:t>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</a:rPr>
              <a:t>source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is rank in communicator </a:t>
            </a:r>
            <a:r>
              <a:rPr lang="en-US" sz="2000" b="1" dirty="0" err="1" smtClean="0">
                <a:latin typeface="Courier New" pitchFamily="49" charset="0"/>
              </a:rPr>
              <a:t>comm</a:t>
            </a:r>
            <a:r>
              <a:rPr lang="en-US" sz="2400" dirty="0"/>
              <a:t>, or </a:t>
            </a:r>
            <a:r>
              <a:rPr lang="en-US" sz="2000" b="1" dirty="0">
                <a:latin typeface="Courier New" pitchFamily="49" charset="0"/>
              </a:rPr>
              <a:t>MPI_ANY_SOURCE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Receiving fewer than </a:t>
            </a:r>
            <a:r>
              <a:rPr lang="en-US" sz="2400" b="1" dirty="0">
                <a:latin typeface="Courier New" pitchFamily="49" charset="0"/>
              </a:rPr>
              <a:t>count</a:t>
            </a:r>
            <a:r>
              <a:rPr lang="en-US" sz="2400" dirty="0"/>
              <a:t> occurrences of </a:t>
            </a:r>
            <a:r>
              <a:rPr lang="en-US" sz="2000" b="1" dirty="0" err="1">
                <a:latin typeface="Courier New" pitchFamily="49" charset="0"/>
              </a:rPr>
              <a:t>datatype</a:t>
            </a:r>
            <a:r>
              <a:rPr lang="en-US" sz="2400" dirty="0"/>
              <a:t> is OK, but receiving more is an error.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</a:rPr>
              <a:t>status</a:t>
            </a:r>
            <a:r>
              <a:rPr lang="en-US" sz="2400" dirty="0"/>
              <a:t> contains further information: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Who sent the </a:t>
            </a:r>
            <a:r>
              <a:rPr lang="en-US" sz="1900" dirty="0" smtClean="0"/>
              <a:t>message (can be used if you used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MPI_ANY_SOURCE</a:t>
            </a:r>
            <a:r>
              <a:rPr lang="en-US" sz="1900" dirty="0" smtClean="0"/>
              <a:t>)</a:t>
            </a:r>
            <a:endParaRPr lang="en-US" sz="19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How much data was actually </a:t>
            </a:r>
            <a:r>
              <a:rPr lang="en-US" sz="1900" dirty="0" smtClean="0"/>
              <a:t>received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What tag was used with the message (can be used if you used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MPI_ANY_TAG)</a:t>
            </a:r>
            <a:endParaRPr lang="en-US" sz="1900" dirty="0" smtClean="0"/>
          </a:p>
          <a:p>
            <a:pPr lvl="1">
              <a:lnSpc>
                <a:spcPct val="110000"/>
              </a:lnSpc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en-US" sz="1900" dirty="0" smtClean="0"/>
              <a:t> can be used if we don’t need any additional information</a:t>
            </a:r>
            <a:endParaRPr lang="en-US" sz="19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2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838200"/>
            <a:ext cx="84582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stdio.h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rank, data[100];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MPI_Init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(&amp;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&amp;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MPI_Comm_rank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(MPI_COMM_WORLD, &amp;rank);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if (rank == 0)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MPI_Send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100, MPI_INT, 1, 0, MPI_COMM_WORLD);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else if (rank == 1)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MPI_Recv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100, MPI_INT, 0, 0, MPI_COMM_WORLD,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MPI_STATUS_IGNORE);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MPI_Finalize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return 0;</a:t>
            </a:r>
            <a:endParaRPr lang="en-US" altLang="zh-CN" b="1" dirty="0">
              <a:solidFill>
                <a:srgbClr val="151515"/>
              </a:solidFill>
              <a:latin typeface="Courier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Communication in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</a:t>
            </a:r>
            <a:r>
              <a:rPr lang="en-US" i="1" dirty="0" smtClean="0"/>
              <a:t>ntro-</a:t>
            </a:r>
            <a:r>
              <a:rPr lang="en-US" i="1" dirty="0" err="1" smtClean="0"/>
              <a:t>sendrecv.c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55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 using MPI Send/</a:t>
            </a:r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3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64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36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08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4500" y="2094706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7261" y="20682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91400" y="2056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00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629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29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86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00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715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000" y="15240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100" y="1713706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1600" y="3123405"/>
            <a:ext cx="10668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600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71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29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86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343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57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172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3848894" y="3922712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4267201" y="4723606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87517" y="10784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7902" y="32786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3343" y="4723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72400" y="2590800"/>
            <a:ext cx="130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O(N/2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N/2)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24400" y="4572000"/>
            <a:ext cx="5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838200"/>
            <a:ext cx="84582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rank, a[1000], b[500];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if (rank ==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(&amp;a[500], 500, MPI_INT, 1, 0, MPI_COMM_WORLD);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sort(a, 500);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(b, 500, MPI_INT, 1, 0, MPI_COMM_WORLD,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MPI_STATUS_IGNORE);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/* Serial: Merge array b and sorted part of array a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else if (rank ==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(b, 500, MPI_INT, 0, 0, MPI_COMM_WORLD,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MPI_STATUS_IGNORE);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sort(b, 500);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(b, 500, MPI_INT, 0, 0, MPI_COMM_WORLD);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 using MPI </a:t>
            </a:r>
            <a:r>
              <a:rPr lang="en-US" dirty="0" smtClean="0"/>
              <a:t>Send/</a:t>
            </a:r>
            <a:r>
              <a:rPr lang="en-US" dirty="0" err="1" smtClean="0"/>
              <a:t>Recv</a:t>
            </a:r>
            <a:r>
              <a:rPr lang="en-US" dirty="0"/>
              <a:t>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Status Object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235" y="990600"/>
            <a:ext cx="8450263" cy="3765550"/>
          </a:xfrm>
        </p:spPr>
        <p:txBody>
          <a:bodyPr/>
          <a:lstStyle/>
          <a:p>
            <a:r>
              <a:rPr lang="en-US" sz="2200" dirty="0"/>
              <a:t>The status object is used after completion of a receive to find the actual length, source, and tag of a message</a:t>
            </a:r>
          </a:p>
          <a:p>
            <a:r>
              <a:rPr lang="en-US" sz="2200" dirty="0"/>
              <a:t>Status object is MPI-defined type and provides information about:</a:t>
            </a:r>
          </a:p>
          <a:p>
            <a:pPr lvl="1"/>
            <a:r>
              <a:rPr lang="en-US" sz="1700" dirty="0"/>
              <a:t>The source process for the message 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status.MPI_SOURCE</a:t>
            </a:r>
            <a:r>
              <a:rPr lang="en-US" sz="1700" dirty="0" smtClean="0"/>
              <a:t>)</a:t>
            </a:r>
            <a:endParaRPr lang="en-US" sz="1700" dirty="0"/>
          </a:p>
          <a:p>
            <a:pPr lvl="1"/>
            <a:r>
              <a:rPr lang="en-US" sz="1700" dirty="0" smtClean="0"/>
              <a:t>The message tag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status.MPI_TAG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Error status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status.MPI_ERROR</a:t>
            </a:r>
            <a:r>
              <a:rPr lang="en-US" sz="1700" dirty="0" smtClean="0"/>
              <a:t>)</a:t>
            </a:r>
          </a:p>
          <a:p>
            <a:r>
              <a:rPr lang="en-US" sz="2200" dirty="0" smtClean="0"/>
              <a:t>The number of elements received is given by:</a:t>
            </a:r>
            <a:endParaRPr lang="en-US" sz="2200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476102" y="3733800"/>
            <a:ext cx="85779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MPI_Get_count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*status,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count)</a:t>
            </a:r>
            <a:endParaRPr lang="en-US" sz="2000" b="1" dirty="0"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endParaRPr lang="en-US" sz="2000" b="1" dirty="0" smtClean="0"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status</a:t>
            </a:r>
            <a:r>
              <a:rPr lang="en-US" sz="2000" b="1" dirty="0" smtClean="0">
                <a:ea typeface="宋体" pitchFamily="2" charset="-122"/>
              </a:rPr>
              <a:t>	</a:t>
            </a:r>
            <a:r>
              <a:rPr lang="en-US" sz="2000" dirty="0" smtClean="0">
                <a:ea typeface="宋体" pitchFamily="2" charset="-122"/>
              </a:rPr>
              <a:t>return </a:t>
            </a:r>
            <a:r>
              <a:rPr lang="en-US" sz="2000" dirty="0">
                <a:ea typeface="宋体" pitchFamily="2" charset="-122"/>
              </a:rPr>
              <a:t>status of receive operation </a:t>
            </a:r>
            <a:r>
              <a:rPr lang="en-US" sz="2000" dirty="0" smtClean="0">
                <a:ea typeface="宋体" pitchFamily="2" charset="-122"/>
              </a:rPr>
              <a:t>(</a:t>
            </a:r>
            <a:r>
              <a:rPr lang="en-US" sz="2000" dirty="0">
                <a:ea typeface="宋体" pitchFamily="2" charset="-122"/>
              </a:rPr>
              <a:t>s</a:t>
            </a:r>
            <a:r>
              <a:rPr lang="en-US" sz="2000" dirty="0" smtClean="0">
                <a:ea typeface="宋体" pitchFamily="2" charset="-122"/>
              </a:rPr>
              <a:t>tatus)</a:t>
            </a:r>
            <a:r>
              <a:rPr lang="en-US" sz="2000" dirty="0">
                <a:ea typeface="宋体" pitchFamily="2" charset="-122"/>
              </a:rPr>
              <a:t/>
            </a:r>
            <a:br>
              <a:rPr lang="en-US" sz="2000" dirty="0">
                <a:ea typeface="宋体" pitchFamily="2" charset="-122"/>
              </a:rPr>
            </a:br>
            <a:r>
              <a:rPr lang="en-US" sz="2000" b="1" dirty="0" err="1">
                <a:latin typeface="Courier New" pitchFamily="49" charset="0"/>
              </a:rPr>
              <a:t>datatype</a:t>
            </a:r>
            <a:r>
              <a:rPr lang="en-US" sz="2000" b="1" dirty="0">
                <a:ea typeface="宋体" pitchFamily="2" charset="-122"/>
              </a:rPr>
              <a:t>	</a:t>
            </a:r>
            <a:r>
              <a:rPr lang="en-US" sz="2000" dirty="0" err="1" smtClean="0">
                <a:ea typeface="宋体" pitchFamily="2" charset="-122"/>
              </a:rPr>
              <a:t>datatype</a:t>
            </a:r>
            <a:r>
              <a:rPr lang="en-US" sz="2000" dirty="0" smtClean="0">
                <a:ea typeface="宋体" pitchFamily="2" charset="-122"/>
              </a:rPr>
              <a:t> </a:t>
            </a:r>
            <a:r>
              <a:rPr lang="en-US" sz="2000" dirty="0">
                <a:ea typeface="宋体" pitchFamily="2" charset="-122"/>
              </a:rPr>
              <a:t>of each receive buffer element (handle) </a:t>
            </a:r>
            <a:endParaRPr lang="en-US" sz="2000" b="1" dirty="0"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count</a:t>
            </a:r>
            <a:r>
              <a:rPr lang="en-US" sz="2000" b="1" dirty="0" smtClean="0">
                <a:ea typeface="宋体" pitchFamily="2" charset="-122"/>
              </a:rPr>
              <a:t>		</a:t>
            </a:r>
            <a:r>
              <a:rPr lang="en-US" sz="2000" dirty="0" smtClean="0">
                <a:ea typeface="宋体" pitchFamily="2" charset="-122"/>
              </a:rPr>
              <a:t>number </a:t>
            </a:r>
            <a:r>
              <a:rPr lang="en-US" sz="2000" dirty="0">
                <a:ea typeface="宋体" pitchFamily="2" charset="-122"/>
              </a:rPr>
              <a:t>of received elements (integer)(OUT)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</a:t>
            </a:r>
            <a:r>
              <a:rPr lang="en-US" dirty="0" smtClean="0"/>
              <a:t>rinciples in this tutorial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practically oriented</a:t>
            </a:r>
          </a:p>
          <a:p>
            <a:r>
              <a:rPr lang="en-US" dirty="0"/>
              <a:t>We will use lots of real example code to illustrate concepts </a:t>
            </a:r>
          </a:p>
          <a:p>
            <a:r>
              <a:rPr lang="en-US" dirty="0"/>
              <a:t>At the end, you should be able to use what you have learned and write real code, run real programs</a:t>
            </a:r>
          </a:p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If </a:t>
            </a:r>
            <a:r>
              <a:rPr lang="en-US" dirty="0" smtClean="0"/>
              <a:t>our </a:t>
            </a:r>
            <a:r>
              <a:rPr lang="en-US" dirty="0"/>
              <a:t>pace is too fast or two slow, let </a:t>
            </a:r>
            <a:r>
              <a:rPr lang="en-US" dirty="0" smtClean="0"/>
              <a:t>us </a:t>
            </a:r>
            <a:r>
              <a:rPr lang="en-US" dirty="0"/>
              <a:t>know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4495689" y="2273973"/>
            <a:ext cx="1752600" cy="685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6889" y="2273973"/>
            <a:ext cx="1752600" cy="685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“status” field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r>
              <a:rPr lang="en-US" dirty="0" smtClean="0"/>
              <a:t>Each “worker process” computes some task (maximum 100 elements) and sends it to the “master” process together with its group number: the “tag” field can be used to represent the task</a:t>
            </a:r>
          </a:p>
          <a:p>
            <a:pPr lvl="1"/>
            <a:r>
              <a:rPr lang="en-US" dirty="0" smtClean="0"/>
              <a:t>Data count is not fixed (maximum 100 elements)</a:t>
            </a:r>
          </a:p>
          <a:p>
            <a:pPr lvl="1"/>
            <a:r>
              <a:rPr lang="en-US" dirty="0" smtClean="0"/>
              <a:t>Order in which workers send output to master is not fixed (different workers = different source ranks, and different tasks = different tags)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267089" y="1054773"/>
            <a:ext cx="381000" cy="381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71689" y="2426373"/>
            <a:ext cx="381000" cy="381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33689" y="2426373"/>
            <a:ext cx="381000" cy="381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800489" y="2426373"/>
            <a:ext cx="381000" cy="381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6289" y="2426373"/>
            <a:ext cx="381000" cy="381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Straight Arrow Connector 15"/>
          <p:cNvCxnSpPr>
            <a:stCxn id="9" idx="7"/>
            <a:endCxn id="8" idx="3"/>
          </p:cNvCxnSpPr>
          <p:nvPr/>
        </p:nvCxnSpPr>
        <p:spPr bwMode="auto">
          <a:xfrm flipV="1">
            <a:off x="3296893" y="1379977"/>
            <a:ext cx="1025992" cy="110219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0" idx="0"/>
          </p:cNvCxnSpPr>
          <p:nvPr/>
        </p:nvCxnSpPr>
        <p:spPr bwMode="auto">
          <a:xfrm flipV="1">
            <a:off x="3924189" y="1435773"/>
            <a:ext cx="398696" cy="990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1" idx="1"/>
            <a:endCxn id="8" idx="4"/>
          </p:cNvCxnSpPr>
          <p:nvPr/>
        </p:nvCxnSpPr>
        <p:spPr bwMode="auto">
          <a:xfrm flipH="1" flipV="1">
            <a:off x="4457589" y="1435773"/>
            <a:ext cx="398696" cy="104639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2" idx="1"/>
            <a:endCxn id="8" idx="5"/>
          </p:cNvCxnSpPr>
          <p:nvPr/>
        </p:nvCxnSpPr>
        <p:spPr bwMode="auto">
          <a:xfrm flipH="1" flipV="1">
            <a:off x="4592293" y="1379977"/>
            <a:ext cx="949792" cy="110219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895489" y="29597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Task 1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24289" y="29891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Task 2</a:t>
            </a:r>
            <a:endParaRPr lang="en-US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3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914400"/>
            <a:ext cx="8610600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stdio.h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if (rank != 0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)  /* worker process */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MPI_Send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rand() % 100, MPI_INT, 0,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group_id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MPI_COMM_WORLD);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else 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{  /* master process */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for 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= 0;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&lt; size – 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1;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MPI_Recv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100, MPI_INT, MPI_ANY_SOURCE,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    MPI_ANY_TAG, MPI_COMM_WORLD, &amp;status);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MPI_Get_count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(&amp;status, MPI_INT, &amp;count);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printf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(“worker ID: %d; task ID: %d; count: %d\n”,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status.MPI_SOURCE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status.MPI_TAG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“status” field (contd.)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is Simple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2000" dirty="0"/>
              <a:t>Many parallel programs can be written using just these six functions, only two of which are non-trivial: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MPI_INIT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initialize the MPI library (must be the first routine called)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MPI_COMM_SIZE - 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get the size of a communicator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MPI_COMM_RANK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get the rank of the calling process in the communicator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MPI_SEND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send a message to another process</a:t>
            </a:r>
          </a:p>
          <a:p>
            <a:pPr lvl="1"/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MPI_RECV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send a message to another process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MPI_FINALIZE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clean up all MPI state (must be the last MPI function called by a process</a:t>
            </a:r>
            <a:r>
              <a:rPr lang="en-US" sz="1800" b="1" dirty="0" smtClean="0">
                <a:latin typeface="Courier New" pitchFamily="49" charset="0"/>
                <a:ea typeface="MS PGothic" pitchFamily="34" charset="-128"/>
              </a:rPr>
              <a:t>)</a:t>
            </a:r>
            <a:endParaRPr lang="en-US" b="1" dirty="0">
              <a:latin typeface="Courier New" pitchFamily="49" charset="0"/>
              <a:ea typeface="MS PGothic" pitchFamily="34" charset="-128"/>
            </a:endParaRPr>
          </a:p>
          <a:p>
            <a:r>
              <a:rPr lang="en-US" sz="2000" dirty="0"/>
              <a:t>For performance, however, you need to use other MPI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Running your application with </a:t>
            </a:r>
            <a:r>
              <a:rPr lang="en-US" b="1" dirty="0" smtClean="0">
                <a:solidFill>
                  <a:srgbClr val="C00000"/>
                </a:solidFill>
              </a:rPr>
              <a:t>MPICH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 smtClean="0"/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3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MPICH is a high-performance and widely portable open-source implementation of MPI</a:t>
            </a:r>
          </a:p>
          <a:p>
            <a:r>
              <a:rPr lang="en-US" dirty="0" smtClean="0"/>
              <a:t>It provides all features of MPI that have been defined so far (including MPI-1, MPI-2.0, MPI-2.1, MPI-2.2, and MPI-3.0)</a:t>
            </a:r>
          </a:p>
          <a:p>
            <a:r>
              <a:rPr lang="en-US" dirty="0" smtClean="0"/>
              <a:t>Active development lead by Argonne National Laboratory and University of Illinois at Urbana-Champaign</a:t>
            </a:r>
          </a:p>
          <a:p>
            <a:pPr lvl="1"/>
            <a:r>
              <a:rPr lang="en-US" dirty="0" smtClean="0"/>
              <a:t>Several close collaborators who contribute many features, bug fixes, testing for quality assurance, etc.</a:t>
            </a:r>
          </a:p>
          <a:p>
            <a:pPr lvl="2"/>
            <a:r>
              <a:rPr lang="en-US" dirty="0" smtClean="0"/>
              <a:t>IBM, Microsoft, Cray, Intel, Ohio State University, Queen’s University, </a:t>
            </a:r>
            <a:r>
              <a:rPr lang="en-US" dirty="0" err="1" smtClean="0"/>
              <a:t>Myricom</a:t>
            </a:r>
            <a:r>
              <a:rPr lang="en-US" dirty="0" smtClean="0"/>
              <a:t> and many others</a:t>
            </a:r>
          </a:p>
          <a:p>
            <a:r>
              <a:rPr lang="en-US" dirty="0" smtClean="0"/>
              <a:t>Current release is MPICH-3.1.1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Download MPICH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http://www.mpich.org</a:t>
            </a:r>
            <a:r>
              <a:rPr lang="en-US" dirty="0" smtClean="0"/>
              <a:t> and follow the downloads link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download will be a zipped </a:t>
            </a:r>
            <a:r>
              <a:rPr lang="en-US" dirty="0" err="1" smtClean="0"/>
              <a:t>tarball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Build MPICH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Unzip/</a:t>
            </a:r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tarball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 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xzvf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mpich-3.1.1.tar.gz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mpich-3.1.1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./configure –-prefix=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/where/to/install/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|&amp; tee c.log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ake |&amp; tee m.log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ake install |&amp; tee mi.log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/where/to/install/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to your PATH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MPI programs with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Compilation Wrappers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For C programs: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–o test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</a:t>
            </a:r>
            <a:r>
              <a:rPr lang="en-US" dirty="0" smtClean="0"/>
              <a:t>C++ </a:t>
            </a:r>
            <a:r>
              <a:rPr lang="en-US" dirty="0"/>
              <a:t>programs: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mpicxx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test.cpp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–o test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</a:t>
            </a:r>
            <a:r>
              <a:rPr lang="en-US" dirty="0" smtClean="0"/>
              <a:t>Fortran 77 </a:t>
            </a:r>
            <a:r>
              <a:rPr lang="en-US" dirty="0"/>
              <a:t>programs: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mpif77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test.f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–o test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For Fortran 90 programs: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mpif90 test.f90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–o test</a:t>
            </a:r>
          </a:p>
          <a:p>
            <a:r>
              <a:rPr lang="en-US" dirty="0" smtClean="0"/>
              <a:t>You can link other libraries are required too</a:t>
            </a:r>
          </a:p>
          <a:p>
            <a:pPr lvl="1"/>
            <a:r>
              <a:rPr lang="en-US" dirty="0" smtClean="0"/>
              <a:t>To link to a math library:</a:t>
            </a: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-lm</a:t>
            </a:r>
            <a:endParaRPr lang="en-US" dirty="0" smtClean="0"/>
          </a:p>
          <a:p>
            <a:r>
              <a:rPr lang="en-US" dirty="0" smtClean="0"/>
              <a:t>You can just assume that “</a:t>
            </a:r>
            <a:r>
              <a:rPr lang="en-US" dirty="0" err="1" smtClean="0"/>
              <a:t>mpicc</a:t>
            </a:r>
            <a:r>
              <a:rPr lang="en-US" dirty="0" smtClean="0"/>
              <a:t>” and friends have replaced your regular compilers (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gfortran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0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programs with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Launch 16 processes on the local node: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piexec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–n 16 ./test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Launch 16 processes on 4 nodes (each has 4 cores)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piexec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–hosts h1:4,h2:4,h3:4,h4:4 –n 16 ./test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Courier New" pitchFamily="49" charset="0"/>
              </a:rPr>
              <a:t>Runs the first four processes on h1, the next four on h2, etc.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–hosts h1,h2,h3,h4 –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Courier New" pitchFamily="49" charset="0"/>
              </a:rPr>
              <a:t>Runs the first </a:t>
            </a:r>
            <a:r>
              <a:rPr lang="en-US" dirty="0" smtClean="0">
                <a:cs typeface="Courier New" pitchFamily="49" charset="0"/>
              </a:rPr>
              <a:t>process </a:t>
            </a:r>
            <a:r>
              <a:rPr lang="en-US" dirty="0">
                <a:cs typeface="Courier New" pitchFamily="49" charset="0"/>
              </a:rPr>
              <a:t>on h1, the </a:t>
            </a:r>
            <a:r>
              <a:rPr lang="en-US" dirty="0" smtClean="0">
                <a:cs typeface="Courier New" pitchFamily="49" charset="0"/>
              </a:rPr>
              <a:t>second </a:t>
            </a:r>
            <a:r>
              <a:rPr lang="en-US" dirty="0">
                <a:cs typeface="Courier New" pitchFamily="49" charset="0"/>
              </a:rPr>
              <a:t>on h2, etc</a:t>
            </a:r>
            <a:r>
              <a:rPr lang="en-US" dirty="0" smtClean="0">
                <a:cs typeface="Courier New" pitchFamily="49" charset="0"/>
              </a:rPr>
              <a:t>., and wraps around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Courier New" pitchFamily="49" charset="0"/>
              </a:rPr>
              <a:t>So, h1 will have the 1</a:t>
            </a:r>
            <a:r>
              <a:rPr lang="en-US" baseline="30000" dirty="0" smtClean="0">
                <a:cs typeface="Courier New" pitchFamily="49" charset="0"/>
              </a:rPr>
              <a:t>st</a:t>
            </a:r>
            <a:r>
              <a:rPr lang="en-US" dirty="0" smtClean="0">
                <a:cs typeface="Courier New" pitchFamily="49" charset="0"/>
              </a:rPr>
              <a:t>, 5</a:t>
            </a:r>
            <a:r>
              <a:rPr lang="en-US" baseline="30000" dirty="0" smtClean="0">
                <a:cs typeface="Courier New" pitchFamily="49" charset="0"/>
              </a:rPr>
              <a:t>th</a:t>
            </a:r>
            <a:r>
              <a:rPr lang="en-US" dirty="0" smtClean="0">
                <a:cs typeface="Courier New" pitchFamily="49" charset="0"/>
              </a:rPr>
              <a:t>, 9</a:t>
            </a:r>
            <a:r>
              <a:rPr lang="en-US" baseline="30000" dirty="0" smtClean="0">
                <a:cs typeface="Courier New" pitchFamily="49" charset="0"/>
              </a:rPr>
              <a:t>th</a:t>
            </a:r>
            <a:r>
              <a:rPr lang="en-US" dirty="0" smtClean="0">
                <a:cs typeface="Courier New" pitchFamily="49" charset="0"/>
              </a:rPr>
              <a:t> and 13</a:t>
            </a:r>
            <a:r>
              <a:rPr lang="en-US" baseline="30000" dirty="0" smtClean="0">
                <a:cs typeface="Courier New" pitchFamily="49" charset="0"/>
              </a:rPr>
              <a:t>th</a:t>
            </a:r>
            <a:r>
              <a:rPr lang="en-US" dirty="0" smtClean="0">
                <a:cs typeface="Courier New" pitchFamily="49" charset="0"/>
              </a:rPr>
              <a:t> processes</a:t>
            </a:r>
            <a:endParaRPr lang="en-US" dirty="0"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If there are many nodes, it might be easier to create a host file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h1:4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h2:2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hostfile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6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some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MPICH comes packaged with several example programs using almost ALL of MPICH’s functionality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simple program to try out is the PI example written in C (</a:t>
            </a:r>
            <a:r>
              <a:rPr lang="en-US" dirty="0" err="1" smtClean="0"/>
              <a:t>cpi.c</a:t>
            </a:r>
            <a:r>
              <a:rPr lang="en-US" dirty="0" smtClean="0"/>
              <a:t>) – calculates the value of PI in parallel (available in the examples directory when you build MPICH)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./examples/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The output will show how many processes are running, and the error in calculating PI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Next, try it with multiple hosts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–hosts h1:2,h2:4 –n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examples/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If things don’t work as expected, send an email to </a:t>
            </a:r>
            <a:r>
              <a:rPr lang="en-US" dirty="0" smtClean="0">
                <a:hlinkClick r:id="rId2"/>
              </a:rPr>
              <a:t>discuss@mpich.org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Resource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Resource managers such as SGE, PBS, SLURM or </a:t>
            </a:r>
            <a:r>
              <a:rPr lang="en-US" dirty="0" err="1" smtClean="0"/>
              <a:t>Loadleveler</a:t>
            </a:r>
            <a:r>
              <a:rPr lang="en-US" dirty="0" smtClean="0"/>
              <a:t> are common in many managed clusters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MPICH automatically detects them and interoperates with them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 with PBS, you can create a script such 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#! /bin/bash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cd $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PBS_O_WORKDIR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 No need to provide –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or –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hostfile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options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Job can be submitted as: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–l nodes=2:ppn=2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test.sub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mpiexec</a:t>
            </a:r>
            <a:r>
              <a:rPr lang="en-US" dirty="0" smtClean="0"/>
              <a:t>” will automatically know that the system has PBS, and ask PBS for the number of cores allocated (4 in this case), and which nodes have been allocated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usage is similar for other resource managers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1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>
                <a:solidFill>
                  <a:srgbClr val="C00000"/>
                </a:solidFill>
              </a:rPr>
              <a:t>is MPI?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Running your application with MPICH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0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MPI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r>
              <a:rPr lang="en-US" dirty="0" smtClean="0"/>
              <a:t>Parallel debugging is trickier than debugging serial programs</a:t>
            </a:r>
          </a:p>
          <a:p>
            <a:pPr lvl="1"/>
            <a:r>
              <a:rPr lang="en-US" dirty="0" smtClean="0"/>
              <a:t>Many processes computing; getting the state of one failed process is usually hard</a:t>
            </a:r>
          </a:p>
          <a:p>
            <a:pPr lvl="1"/>
            <a:r>
              <a:rPr lang="en-US" dirty="0" smtClean="0"/>
              <a:t>MPICH provides in-built support for debugging</a:t>
            </a:r>
          </a:p>
          <a:p>
            <a:pPr lvl="2"/>
            <a:r>
              <a:rPr lang="en-US" dirty="0" smtClean="0"/>
              <a:t>It natively interoperates with commercial parallel debuggers such as </a:t>
            </a:r>
            <a:r>
              <a:rPr lang="en-US" dirty="0" err="1" smtClean="0"/>
              <a:t>Totalview</a:t>
            </a:r>
            <a:r>
              <a:rPr lang="en-US" dirty="0" smtClean="0"/>
              <a:t> and DDT</a:t>
            </a:r>
          </a:p>
          <a:p>
            <a:r>
              <a:rPr lang="en-US" dirty="0" smtClean="0"/>
              <a:t>Using MPICH with </a:t>
            </a:r>
            <a:r>
              <a:rPr lang="en-US" dirty="0" err="1" smtClean="0"/>
              <a:t>totalview</a:t>
            </a:r>
            <a:r>
              <a:rPr lang="en-US" dirty="0" smtClean="0"/>
              <a:t>:</a:t>
            </a:r>
          </a:p>
          <a:p>
            <a:pPr lvl="1"/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totalview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–a </a:t>
            </a:r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mpiexec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–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6 ./test</a:t>
            </a:r>
          </a:p>
          <a:p>
            <a:r>
              <a:rPr lang="en-US" dirty="0" smtClean="0"/>
              <a:t>Using MPICH with </a:t>
            </a:r>
            <a:r>
              <a:rPr lang="en-US" dirty="0" err="1" smtClean="0"/>
              <a:t>ddd</a:t>
            </a:r>
            <a:r>
              <a:rPr lang="en-US" dirty="0" smtClean="0"/>
              <a:t> (or </a:t>
            </a:r>
            <a:r>
              <a:rPr lang="en-US" dirty="0" err="1" smtClean="0"/>
              <a:t>gdb</a:t>
            </a:r>
            <a:r>
              <a:rPr lang="en-US" dirty="0" smtClean="0"/>
              <a:t>) on one process:</a:t>
            </a:r>
          </a:p>
          <a:p>
            <a:pPr lvl="1"/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mpiexec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–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4 ./test : -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ddd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./test : -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1 ./test</a:t>
            </a:r>
          </a:p>
          <a:p>
            <a:pPr lvl="1"/>
            <a:r>
              <a:rPr lang="en-US" dirty="0" smtClean="0"/>
              <a:t>Launches the 5</a:t>
            </a:r>
            <a:r>
              <a:rPr lang="en-US" baseline="30000" dirty="0" smtClean="0"/>
              <a:t>th</a:t>
            </a:r>
            <a:r>
              <a:rPr lang="en-US" dirty="0" smtClean="0"/>
              <a:t> process under “</a:t>
            </a:r>
            <a:r>
              <a:rPr lang="en-US" dirty="0" err="1" smtClean="0"/>
              <a:t>ddd</a:t>
            </a:r>
            <a:r>
              <a:rPr lang="en-US" dirty="0" smtClean="0"/>
              <a:t>” and all other processes normally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5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vs. Non-blocking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410200"/>
          </a:xfrm>
        </p:spPr>
        <p:txBody>
          <a:bodyPr/>
          <a:lstStyle/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MPI_SEND/MPI_RECV</a:t>
            </a:r>
            <a:r>
              <a:rPr lang="en-US" sz="2800" dirty="0" smtClean="0"/>
              <a:t> are blocking communication calls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Return of the routine implies completion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/>
              <a:t>When these calls return the </a:t>
            </a:r>
            <a:r>
              <a:rPr lang="en-US" dirty="0" smtClean="0">
                <a:ea typeface="MS PGothic" pitchFamily="34" charset="-128"/>
              </a:rPr>
              <a:t>memory locations used in the message transfer can be safely accessed for reuse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For “send” completion implies variable sent can be reused/modified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Modifications will not affect data intended for the receiver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For </a:t>
            </a:r>
            <a:r>
              <a:rPr lang="en-US" dirty="0">
                <a:ea typeface="MS PGothic" pitchFamily="34" charset="-128"/>
              </a:rPr>
              <a:t>“receive” variable received can be </a:t>
            </a:r>
            <a:r>
              <a:rPr lang="en-US" dirty="0" smtClean="0">
                <a:ea typeface="MS PGothic" pitchFamily="34" charset="-128"/>
              </a:rPr>
              <a:t>read</a:t>
            </a:r>
          </a:p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b="1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MPI_ISEND/MPI_IRECV </a:t>
            </a:r>
            <a:r>
              <a:rPr lang="en-US" sz="2800" dirty="0" smtClean="0">
                <a:ea typeface="MS PGothic" pitchFamily="34" charset="-128"/>
              </a:rPr>
              <a:t>are non-blocking variants</a:t>
            </a:r>
            <a:endParaRPr lang="en-US" dirty="0" smtClean="0">
              <a:ea typeface="MS PGothic" pitchFamily="34" charset="-128"/>
            </a:endParaRP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Routine returns immediately – completion has to be separately tested for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These are primarily used to overlap computation and communication to improve performance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638800"/>
          </a:xfrm>
        </p:spPr>
        <p:txBody>
          <a:bodyPr/>
          <a:lstStyle/>
          <a:p>
            <a:r>
              <a:rPr lang="en-US" sz="1800" dirty="0" smtClean="0"/>
              <a:t>I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n blocking communication.</a:t>
            </a:r>
          </a:p>
          <a:p>
            <a:pPr lvl="1"/>
            <a:r>
              <a:rPr lang="en-US" sz="1800" b="1" dirty="0" smtClean="0">
                <a:latin typeface="Courier New" pitchFamily="49" charset="0"/>
              </a:rPr>
              <a:t>MPI_SEND</a:t>
            </a:r>
            <a:r>
              <a:rPr lang="en-US" sz="1600" dirty="0" smtClean="0">
                <a:latin typeface="Arial" charset="0"/>
                <a:ea typeface="MS PGothic" pitchFamily="34" charset="-128"/>
              </a:rPr>
              <a:t> does not return until buffer is empty (available for reuse)</a:t>
            </a:r>
          </a:p>
          <a:p>
            <a:pPr lvl="1"/>
            <a:r>
              <a:rPr lang="en-US" sz="1800" b="1" dirty="0" smtClean="0">
                <a:latin typeface="Courier New" pitchFamily="49" charset="0"/>
              </a:rPr>
              <a:t>MPI_RECV</a:t>
            </a:r>
            <a:r>
              <a:rPr lang="en-US" sz="1600" dirty="0" smtClean="0">
                <a:latin typeface="Arial" charset="0"/>
                <a:ea typeface="MS PGothic" pitchFamily="34" charset="-128"/>
              </a:rPr>
              <a:t> does not return until buffer is full (available for use)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A process sending data will be blocked until data in the send buffer is emptied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A process receiving data will be blocked until the receive buffer is filled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Exact completion semantics of communication generally depends on the message size and the system buffer size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Blocking communication is simple to use but can be prone to deadlocks 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 smtClean="0">
                <a:latin typeface="Arial" charset="0"/>
                <a:ea typeface="MS PGothic" pitchFamily="34" charset="-128"/>
              </a:rPr>
              <a:t>			   </a:t>
            </a:r>
            <a:r>
              <a:rPr lang="en-US" sz="1600" i="1" dirty="0">
                <a:ea typeface="MS PGothic" pitchFamily="34" charset="-128"/>
              </a:rPr>
              <a:t>i</a:t>
            </a:r>
            <a:r>
              <a:rPr lang="en-US" sz="1600" i="1" dirty="0" smtClean="0">
                <a:ea typeface="MS PGothic" pitchFamily="34" charset="-128"/>
              </a:rPr>
              <a:t>f (rank == 0) </a:t>
            </a:r>
            <a:r>
              <a:rPr lang="en-US" sz="1600" i="1" dirty="0">
                <a:ea typeface="MS PGothic" pitchFamily="34" charset="-128"/>
              </a:rPr>
              <a:t>{</a:t>
            </a:r>
            <a:endParaRPr lang="en-US" sz="1600" i="1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i="1" dirty="0" smtClean="0">
                <a:ea typeface="MS PGothic" pitchFamily="34" charset="-128"/>
              </a:rPr>
              <a:t>				</a:t>
            </a:r>
            <a:r>
              <a:rPr lang="en-US" sz="1800" b="1" dirty="0">
                <a:latin typeface="Courier New" pitchFamily="49" charset="0"/>
              </a:rPr>
              <a:t>MPI_SEND</a:t>
            </a:r>
            <a:r>
              <a:rPr lang="en-US" sz="1800" b="1" dirty="0" smtClean="0">
                <a:latin typeface="Courier New" pitchFamily="49" charset="0"/>
              </a:rPr>
              <a:t>(..to rank 1..)</a:t>
            </a:r>
          </a:p>
          <a:p>
            <a:pPr>
              <a:lnSpc>
                <a:spcPct val="100000"/>
              </a:lnSpc>
              <a:buNone/>
            </a:pPr>
            <a:r>
              <a:rPr lang="en-US" sz="1600" i="1" dirty="0" smtClean="0">
                <a:ea typeface="MS PGothic" pitchFamily="34" charset="-128"/>
              </a:rPr>
              <a:t>                                          	</a:t>
            </a:r>
            <a:r>
              <a:rPr lang="en-US" sz="1800" b="1" dirty="0" smtClean="0">
                <a:latin typeface="Courier New" pitchFamily="49" charset="0"/>
              </a:rPr>
              <a:t>MPI_RECV(..from rank 1..)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Usually deadlocks </a:t>
            </a:r>
            <a:r>
              <a:rPr lang="en-US" sz="1600" dirty="0" smtClean="0">
                <a:ea typeface="MS PGothic" pitchFamily="34" charset="-128"/>
                <a:sym typeface="Wingdings" pitchFamily="2" charset="2"/>
              </a:rPr>
              <a:t></a:t>
            </a:r>
            <a:r>
              <a:rPr lang="en-US" sz="1600" dirty="0" smtClean="0">
                <a:ea typeface="MS PGothic" pitchFamily="34" charset="-128"/>
              </a:rPr>
              <a:t>      </a:t>
            </a:r>
            <a:r>
              <a:rPr lang="en-US" sz="1600" i="1" dirty="0">
                <a:ea typeface="MS PGothic" pitchFamily="34" charset="-128"/>
              </a:rPr>
              <a:t>e</a:t>
            </a:r>
            <a:r>
              <a:rPr lang="en-US" sz="1600" i="1" dirty="0" smtClean="0">
                <a:ea typeface="MS PGothic" pitchFamily="34" charset="-128"/>
              </a:rPr>
              <a:t>lse if (rank == 1) {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                                           	</a:t>
            </a:r>
            <a:r>
              <a:rPr lang="en-US" sz="1800" b="1" dirty="0" smtClean="0">
                <a:latin typeface="Courier New" pitchFamily="49" charset="0"/>
              </a:rPr>
              <a:t>MPI_SEND(..to rank 0..)</a:t>
            </a:r>
            <a:r>
              <a:rPr lang="en-US" sz="1600" i="1" dirty="0" smtClean="0">
                <a:ea typeface="MS PGothic" pitchFamily="34" charset="-128"/>
              </a:rPr>
              <a:t>       </a:t>
            </a:r>
            <a:r>
              <a:rPr lang="en-US" sz="1600" dirty="0" smtClean="0">
                <a:ea typeface="MS PGothic" pitchFamily="34" charset="-128"/>
                <a:sym typeface="Wingdings" pitchFamily="2" charset="2"/>
              </a:rPr>
              <a:t></a:t>
            </a:r>
            <a:r>
              <a:rPr lang="en-US" sz="1600" dirty="0" smtClean="0">
                <a:ea typeface="MS PGothic" pitchFamily="34" charset="-128"/>
              </a:rPr>
              <a:t> reverse send/</a:t>
            </a:r>
            <a:r>
              <a:rPr lang="en-US" sz="1600" dirty="0" err="1" smtClean="0">
                <a:ea typeface="MS PGothic" pitchFamily="34" charset="-128"/>
              </a:rPr>
              <a:t>recv</a:t>
            </a:r>
            <a:endParaRPr lang="en-US" sz="16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                                           	</a:t>
            </a:r>
            <a:r>
              <a:rPr lang="en-US" sz="1800" b="1" dirty="0" smtClean="0">
                <a:latin typeface="Courier New" pitchFamily="49" charset="0"/>
              </a:rPr>
              <a:t>MPI_RECV(..from rank 0..)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                                          </a:t>
            </a:r>
            <a:r>
              <a:rPr lang="en-US" sz="1600" i="1" dirty="0">
                <a:ea typeface="MS PGothic" pitchFamily="34" charset="-128"/>
              </a:rPr>
              <a:t>}</a:t>
            </a:r>
            <a:endParaRPr lang="en-US" sz="1600" i="1" dirty="0" smtClean="0">
              <a:ea typeface="MS PGothic" pitchFamily="34" charset="-128"/>
            </a:endParaRPr>
          </a:p>
          <a:p>
            <a:pPr>
              <a:buNone/>
            </a:pPr>
            <a:endParaRPr lang="en-US" sz="1800" dirty="0" smtClean="0">
              <a:latin typeface="Arial" charset="0"/>
              <a:ea typeface="MS PGothic" pitchFamily="34" charset="-128"/>
            </a:endParaRPr>
          </a:p>
          <a:p>
            <a:pPr>
              <a:buNone/>
            </a:pPr>
            <a:endParaRPr lang="en-US" sz="1200" dirty="0" smtClean="0">
              <a:latin typeface="Arial" charset="0"/>
              <a:ea typeface="MS PGothic" pitchFamily="34" charset="-128"/>
            </a:endParaRPr>
          </a:p>
          <a:p>
            <a:endParaRPr lang="en-US" sz="1800" dirty="0" smtClean="0">
              <a:latin typeface="Arial" charset="0"/>
              <a:ea typeface="MS PGothic" pitchFamily="34" charset="-128"/>
            </a:endParaRPr>
          </a:p>
          <a:p>
            <a:endParaRPr lang="en-US" sz="1800" dirty="0" smtClean="0">
              <a:ea typeface="MS PGothic" pitchFamily="34" charset="-128"/>
            </a:endParaRPr>
          </a:p>
          <a:p>
            <a:pPr lvl="1"/>
            <a:endParaRPr lang="en-US" sz="1600" dirty="0" smtClean="0"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8653463" y="6577013"/>
            <a:ext cx="35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76895DB-1C3D-4CCA-B4AC-546E34E1614B}" type="slidenum">
              <a:rPr lang="en-US" sz="10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pPr algn="r"/>
              <a:t>54</a:t>
            </a:fld>
            <a:endParaRPr lang="en-US" sz="1000" b="1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41989" name="Group 14"/>
          <p:cNvGrpSpPr>
            <a:grpSpLocks/>
          </p:cNvGrpSpPr>
          <p:nvPr/>
        </p:nvGrpSpPr>
        <p:grpSpPr bwMode="auto">
          <a:xfrm>
            <a:off x="26987" y="842962"/>
            <a:ext cx="9040813" cy="5176838"/>
            <a:chOff x="32" y="675"/>
            <a:chExt cx="5695" cy="3261"/>
          </a:xfrm>
        </p:grpSpPr>
        <p:pic>
          <p:nvPicPr>
            <p:cNvPr id="41993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675"/>
              <a:ext cx="5695" cy="2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4" name="Line 7"/>
            <p:cNvSpPr>
              <a:spLocks noChangeShapeType="1"/>
            </p:cNvSpPr>
            <p:nvPr/>
          </p:nvSpPr>
          <p:spPr bwMode="auto">
            <a:xfrm>
              <a:off x="2544" y="1152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Text Box 8"/>
            <p:cNvSpPr txBox="1">
              <a:spLocks noChangeArrowheads="1"/>
            </p:cNvSpPr>
            <p:nvPr/>
          </p:nvSpPr>
          <p:spPr bwMode="auto">
            <a:xfrm>
              <a:off x="2630" y="1897"/>
              <a:ext cx="47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400">
                  <a:latin typeface="Arial" charset="0"/>
                  <a:ea typeface="MS PGothic" pitchFamily="34" charset="-128"/>
                </a:rPr>
                <a:t>time</a:t>
              </a:r>
            </a:p>
          </p:txBody>
        </p:sp>
        <p:pic>
          <p:nvPicPr>
            <p:cNvPr id="41996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613"/>
              <a:ext cx="4098" cy="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1473200" y="914400"/>
            <a:ext cx="3711575" cy="56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4797425" y="1354137"/>
            <a:ext cx="1689100" cy="936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4797425" y="1354137"/>
            <a:ext cx="1689100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Blocking Send-Receive</a:t>
            </a:r>
            <a:r>
              <a:rPr kumimoji="0" lang="en-US" sz="26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Diagram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76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MS PGothic" pitchFamily="34" charset="-128"/>
              </a:rPr>
              <a:t>Non-blocking (asynchronous) operations return (immediately) ‘‘request handles” that can be waited on and queried</a:t>
            </a:r>
          </a:p>
          <a:p>
            <a:pPr lvl="1"/>
            <a:r>
              <a:rPr lang="en-US" sz="1600" b="1" dirty="0" smtClean="0">
                <a:latin typeface="Courier New" pitchFamily="49" charset="0"/>
              </a:rPr>
              <a:t>MPI_ISEND(</a:t>
            </a:r>
            <a:r>
              <a:rPr lang="en-US" sz="1600" b="1" dirty="0" err="1" smtClean="0">
                <a:latin typeface="Courier New" pitchFamily="49" charset="0"/>
              </a:rPr>
              <a:t>buf</a:t>
            </a:r>
            <a:r>
              <a:rPr lang="en-US" sz="1600" b="1" dirty="0" smtClean="0">
                <a:latin typeface="Courier New" pitchFamily="49" charset="0"/>
              </a:rPr>
              <a:t>, count, </a:t>
            </a:r>
            <a:r>
              <a:rPr lang="en-US" sz="1600" b="1" dirty="0" err="1" smtClean="0">
                <a:latin typeface="Courier New" pitchFamily="49" charset="0"/>
              </a:rPr>
              <a:t>datatype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dest</a:t>
            </a:r>
            <a:r>
              <a:rPr lang="en-US" sz="1600" b="1" dirty="0" smtClean="0">
                <a:latin typeface="Courier New" pitchFamily="49" charset="0"/>
              </a:rPr>
              <a:t>, tag, </a:t>
            </a:r>
            <a:r>
              <a:rPr lang="en-US" sz="1600" b="1" dirty="0" err="1" smtClean="0">
                <a:latin typeface="Courier New" pitchFamily="49" charset="0"/>
              </a:rPr>
              <a:t>comm</a:t>
            </a:r>
            <a:r>
              <a:rPr lang="en-US" sz="1600" b="1" dirty="0" smtClean="0">
                <a:latin typeface="Courier New" pitchFamily="49" charset="0"/>
              </a:rPr>
              <a:t>, request)</a:t>
            </a:r>
          </a:p>
          <a:p>
            <a:pPr lvl="1"/>
            <a:r>
              <a:rPr lang="en-US" sz="1600" b="1" dirty="0" smtClean="0">
                <a:latin typeface="Courier New" pitchFamily="49" charset="0"/>
              </a:rPr>
              <a:t>MPI_IRECV(</a:t>
            </a:r>
            <a:r>
              <a:rPr lang="en-US" sz="1600" b="1" dirty="0" err="1" smtClean="0">
                <a:latin typeface="Courier New" pitchFamily="49" charset="0"/>
              </a:rPr>
              <a:t>buf</a:t>
            </a:r>
            <a:r>
              <a:rPr lang="en-US" sz="1600" b="1" dirty="0" smtClean="0">
                <a:latin typeface="Courier New" pitchFamily="49" charset="0"/>
              </a:rPr>
              <a:t>, count, </a:t>
            </a:r>
            <a:r>
              <a:rPr lang="en-US" sz="1600" b="1" dirty="0" err="1" smtClean="0">
                <a:latin typeface="Courier New" pitchFamily="49" charset="0"/>
              </a:rPr>
              <a:t>datatype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</a:rPr>
              <a:t>, tag, </a:t>
            </a:r>
            <a:r>
              <a:rPr lang="en-US" sz="1600" b="1" dirty="0" err="1" smtClean="0">
                <a:latin typeface="Courier New" pitchFamily="49" charset="0"/>
              </a:rPr>
              <a:t>comm</a:t>
            </a:r>
            <a:r>
              <a:rPr lang="en-US" sz="1600" b="1" dirty="0" smtClean="0">
                <a:latin typeface="Courier New" pitchFamily="49" charset="0"/>
              </a:rPr>
              <a:t>, request)</a:t>
            </a:r>
          </a:p>
          <a:p>
            <a:pPr lvl="1"/>
            <a:r>
              <a:rPr lang="en-US" sz="1600" b="1" dirty="0" smtClean="0">
                <a:latin typeface="Courier New" pitchFamily="49" charset="0"/>
              </a:rPr>
              <a:t>MPI_WAIT(request, status)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Non-blocking operations allow overlapping computation and communication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One can also test without waiting using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MPI_TEST</a:t>
            </a:r>
            <a:endParaRPr lang="en-US" sz="1800" b="1" dirty="0" smtClean="0">
              <a:latin typeface="Arial" charset="0"/>
              <a:ea typeface="MS PGothic" pitchFamily="34" charset="-128"/>
            </a:endParaRPr>
          </a:p>
          <a:p>
            <a:pPr lvl="1"/>
            <a:r>
              <a:rPr lang="en-US" sz="1600" b="1" dirty="0" smtClean="0">
                <a:latin typeface="Arial" charset="0"/>
                <a:ea typeface="MS PGothic" pitchFamily="34" charset="-128"/>
                <a:cs typeface="+mn-cs"/>
              </a:rPr>
              <a:t>MPI_TEST(request, flag, status)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Anywhere you use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MPI_SEND</a:t>
            </a:r>
            <a:r>
              <a:rPr lang="en-US" sz="1800" b="1" dirty="0" smtClean="0">
                <a:latin typeface="Arial" charset="0"/>
                <a:ea typeface="MS PGothic" pitchFamily="34" charset="-128"/>
              </a:rPr>
              <a:t> 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or 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MPI_RECV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, you can use the pair of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MPI_ISEND/MPI_WAIT</a:t>
            </a:r>
            <a:r>
              <a:rPr lang="en-US" sz="1800" b="1" dirty="0" smtClean="0">
                <a:latin typeface="Arial" charset="0"/>
                <a:ea typeface="MS PGothic" pitchFamily="34" charset="-128"/>
              </a:rPr>
              <a:t> 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or 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MPI_IRECV/MPI_WAIT</a:t>
            </a:r>
            <a:endParaRPr lang="en-US" sz="1800" b="1" dirty="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0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Completions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It is sometimes desirable to wait on multiple requests: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Courier New" pitchFamily="49" charset="0"/>
              </a:rPr>
              <a:t>MPI_Waitall</a:t>
            </a:r>
            <a:r>
              <a:rPr lang="en-US" sz="1800" b="1" dirty="0">
                <a:latin typeface="Courier New" pitchFamily="49" charset="0"/>
              </a:rPr>
              <a:t>(count, </a:t>
            </a:r>
            <a:r>
              <a:rPr lang="en-US" sz="1800" b="1" dirty="0" err="1">
                <a:latin typeface="Courier New" pitchFamily="49" charset="0"/>
              </a:rPr>
              <a:t>array_of_requests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array_of_statuses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Courier New" pitchFamily="49" charset="0"/>
              </a:rPr>
              <a:t>MPI_Waitany</a:t>
            </a:r>
            <a:r>
              <a:rPr lang="en-US" sz="1800" b="1" dirty="0">
                <a:latin typeface="Courier New" pitchFamily="49" charset="0"/>
              </a:rPr>
              <a:t>(count, </a:t>
            </a:r>
            <a:r>
              <a:rPr lang="en-US" sz="1800" b="1" dirty="0" err="1">
                <a:latin typeface="Courier New" pitchFamily="49" charset="0"/>
              </a:rPr>
              <a:t>array_of_requests</a:t>
            </a:r>
            <a:r>
              <a:rPr lang="en-US" sz="1800" b="1" dirty="0">
                <a:latin typeface="Courier New" pitchFamily="49" charset="0"/>
              </a:rPr>
              <a:t>, &amp;index, &amp;status)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Courier New" pitchFamily="49" charset="0"/>
              </a:rPr>
              <a:t>MPI_Waitsome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incount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array_of_requests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outcount</a:t>
            </a:r>
            <a:r>
              <a:rPr lang="en-US" sz="1800" b="1" dirty="0" smtClean="0">
                <a:latin typeface="Courier New" pitchFamily="49" charset="0"/>
              </a:rPr>
              <a:t>,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           </a:t>
            </a:r>
            <a:r>
              <a:rPr lang="en-US" sz="1800" b="1" dirty="0" err="1" smtClean="0">
                <a:latin typeface="Courier New" pitchFamily="49" charset="0"/>
              </a:rPr>
              <a:t>array_of_indices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array_of_statuses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There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 smtClean="0"/>
              <a:t>are corresponding versions of </a:t>
            </a:r>
            <a:r>
              <a:rPr lang="en-US" sz="2000" b="1" dirty="0" smtClean="0">
                <a:latin typeface="Courier New" pitchFamily="49" charset="0"/>
              </a:rPr>
              <a:t>TEST</a:t>
            </a:r>
            <a:r>
              <a:rPr lang="en-US" sz="2200" dirty="0" smtClean="0"/>
              <a:t> for each of these</a:t>
            </a:r>
            <a:endParaRPr lang="en-US" sz="2200" b="1" dirty="0" smtClean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34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/>
          <p:cNvSpPr txBox="1">
            <a:spLocks noGrp="1"/>
          </p:cNvSpPr>
          <p:nvPr/>
        </p:nvSpPr>
        <p:spPr bwMode="auto">
          <a:xfrm>
            <a:off x="8653463" y="5976938"/>
            <a:ext cx="35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BE04FEA-507A-46F9-ADEF-903261E61B27}" type="slidenum">
              <a:rPr lang="en-US" sz="10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pPr algn="r"/>
              <a:t>57</a:t>
            </a:fld>
            <a:endParaRPr lang="en-US" sz="1000" b="1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46276"/>
          </a:xfrm>
        </p:spPr>
        <p:txBody>
          <a:bodyPr lIns="91440" tIns="0" rIns="91440" bIns="45720" anchor="t">
            <a:spAutoFit/>
          </a:bodyPr>
          <a:lstStyle/>
          <a:p>
            <a:r>
              <a:rPr lang="en-US" dirty="0" smtClean="0"/>
              <a:t>Non-Blocking Send-Receive Diagram </a:t>
            </a:r>
          </a:p>
        </p:txBody>
      </p:sp>
      <p:grpSp>
        <p:nvGrpSpPr>
          <p:cNvPr id="45061" name="Group 9"/>
          <p:cNvGrpSpPr>
            <a:grpSpLocks/>
          </p:cNvGrpSpPr>
          <p:nvPr/>
        </p:nvGrpSpPr>
        <p:grpSpPr bwMode="auto">
          <a:xfrm>
            <a:off x="80963" y="762000"/>
            <a:ext cx="8980487" cy="5408613"/>
            <a:chOff x="51" y="529"/>
            <a:chExt cx="5657" cy="3407"/>
          </a:xfrm>
        </p:grpSpPr>
        <p:pic>
          <p:nvPicPr>
            <p:cNvPr id="4506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529"/>
              <a:ext cx="5657" cy="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3" name="Line 6"/>
            <p:cNvSpPr>
              <a:spLocks noChangeShapeType="1"/>
            </p:cNvSpPr>
            <p:nvPr/>
          </p:nvSpPr>
          <p:spPr bwMode="auto">
            <a:xfrm>
              <a:off x="2795" y="1104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Text Box 7"/>
            <p:cNvSpPr txBox="1">
              <a:spLocks noChangeArrowheads="1"/>
            </p:cNvSpPr>
            <p:nvPr/>
          </p:nvSpPr>
          <p:spPr bwMode="auto">
            <a:xfrm>
              <a:off x="2881" y="1849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400">
                  <a:latin typeface="Arial" charset="0"/>
                  <a:ea typeface="MS PGothic" pitchFamily="34" charset="-128"/>
                </a:rPr>
                <a:t>time</a:t>
              </a:r>
            </a:p>
          </p:txBody>
        </p:sp>
        <p:pic>
          <p:nvPicPr>
            <p:cNvPr id="4506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613"/>
              <a:ext cx="409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4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Completion and Buffering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ea typeface="MS PGothic" pitchFamily="34" charset="-128"/>
              </a:rPr>
              <a:t>For a communication to succeed: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Sender must specify a valid destination rank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Receiver must specify a valid source rank (including MPI_ANY_SOURCE)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The communicator must be the same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Tags must match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Receiver’s buffer must be large enough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MS PGothic" pitchFamily="34" charset="-128"/>
              </a:rPr>
              <a:t>A send has completed when the user supplied buffer can be reused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MS PGothic" pitchFamily="34" charset="-128"/>
              </a:rPr>
              <a:t>Just because the send completes does not mean that the receive has completed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Message may be buffered by the system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Message may still be in transit</a:t>
            </a:r>
            <a:endParaRPr lang="en-US" sz="1600" dirty="0" smtClean="0">
              <a:ea typeface="MS PGothic" pitchFamily="34" charset="-128"/>
            </a:endParaRPr>
          </a:p>
          <a:p>
            <a:pPr lvl="1">
              <a:lnSpc>
                <a:spcPct val="100000"/>
              </a:lnSpc>
            </a:pPr>
            <a:endParaRPr lang="en-US" sz="1800" dirty="0" smtClean="0"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3528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5052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3429000"/>
            <a:ext cx="42672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=3;</a:t>
            </a:r>
          </a:p>
          <a:p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MPI_Send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, 1, MPI_INT …)</a:t>
            </a:r>
          </a:p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4; /* OK, receiver will always receive 3 */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3429000"/>
            <a:ext cx="42672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=3;</a:t>
            </a:r>
          </a:p>
          <a:p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MPI_Isend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, 1, MPI_INT …)</a:t>
            </a:r>
          </a:p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4; /*Not certain if receiver gets 3 or 4 or anything else */</a:t>
            </a:r>
          </a:p>
          <a:p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MPI_Wait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(…);</a:t>
            </a:r>
            <a:endParaRPr lang="en-US" sz="14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Non-Blocking communication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685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P0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386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95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646" y="27520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P1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962400" y="214242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53200" y="20545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Blocking Communication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33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0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47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048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620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19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76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33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2646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P0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5814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386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95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410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6092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P1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76646" y="46365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Non-blocking Communication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4384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56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from sequential to 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Moore’s law continues to be true, but…</a:t>
            </a:r>
          </a:p>
          <a:p>
            <a:pPr lvl="1"/>
            <a:r>
              <a:rPr lang="en-US" dirty="0"/>
              <a:t>Processor speeds no longer double every 18-24 months</a:t>
            </a:r>
          </a:p>
          <a:p>
            <a:pPr lvl="1"/>
            <a:r>
              <a:rPr lang="en-US" dirty="0"/>
              <a:t>Number of processing units double, instead</a:t>
            </a:r>
          </a:p>
          <a:p>
            <a:pPr lvl="2"/>
            <a:r>
              <a:rPr lang="en-US" dirty="0"/>
              <a:t>Multi-core chips (dual-core, quad-core)</a:t>
            </a:r>
          </a:p>
          <a:p>
            <a:pPr lvl="1"/>
            <a:r>
              <a:rPr lang="en-US" dirty="0"/>
              <a:t>No more automatic increase in speed for software</a:t>
            </a:r>
          </a:p>
          <a:p>
            <a:r>
              <a:rPr lang="en-US" dirty="0" smtClean="0"/>
              <a:t>Parallelism is </a:t>
            </a:r>
            <a:r>
              <a:rPr lang="en-US" dirty="0"/>
              <a:t>the norm</a:t>
            </a:r>
          </a:p>
          <a:p>
            <a:pPr lvl="1"/>
            <a:r>
              <a:rPr lang="en-US" dirty="0"/>
              <a:t>Lots of processors connected over a network and coordinating to solve large problems</a:t>
            </a:r>
          </a:p>
          <a:p>
            <a:pPr lvl="1"/>
            <a:r>
              <a:rPr lang="en-US" dirty="0"/>
              <a:t>Used every where!</a:t>
            </a:r>
          </a:p>
          <a:p>
            <a:pPr lvl="2"/>
            <a:r>
              <a:rPr lang="en-US" dirty="0"/>
              <a:t>By USPS for tracking and minimizing fuel routes</a:t>
            </a:r>
          </a:p>
          <a:p>
            <a:pPr lvl="2"/>
            <a:r>
              <a:rPr lang="en-US" dirty="0"/>
              <a:t>By automobile companies for car crash </a:t>
            </a:r>
            <a:r>
              <a:rPr lang="en-US" dirty="0" smtClean="0"/>
              <a:t>simulations</a:t>
            </a:r>
          </a:p>
          <a:p>
            <a:pPr lvl="2"/>
            <a:r>
              <a:rPr lang="en-US" dirty="0" smtClean="0"/>
              <a:t>By airline industry to build newer models of flights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990600"/>
            <a:ext cx="8686800" cy="533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if (rank == 0)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	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=0;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&lt; 100;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/* Compute each data element and send it out */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data[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 = compute(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MPI_Isend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(&amp;data[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], 1, MPI_INT, 1, 0, MPI_COMM_WORLD,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          &amp;request[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	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}</a:t>
            </a:r>
            <a:endParaRPr lang="en-US" altLang="zh-CN" sz="1600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151515"/>
                </a:solidFill>
                <a:latin typeface="Courier New" pitchFamily="49" charset="0"/>
              </a:rPr>
              <a:t>MPI_Waitall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(100, request, MPI_STATUSES_IGNORE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   }</a:t>
            </a:r>
            <a:endParaRPr lang="en-US" altLang="zh-CN" sz="1600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else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for 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= 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&lt; 100;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MPI_Recv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(&amp;data[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], 1, MPI_INT, 0, 0, MPI_COMM_WORLD,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         MPI_STATUS_IGNORE);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sz="1600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Non-Blocking communication 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r>
              <a:rPr lang="en-US" dirty="0" smtClean="0"/>
              <a:t>2D Poisson Problem </a:t>
            </a:r>
            <a:endParaRPr lang="en-US" dirty="0"/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2101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2482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2101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2482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Oval 8"/>
          <p:cNvSpPr>
            <a:spLocks noChangeArrowheads="1"/>
          </p:cNvSpPr>
          <p:nvPr/>
        </p:nvSpPr>
        <p:spPr bwMode="auto">
          <a:xfrm>
            <a:off x="2863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3244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0" name="Oval 10"/>
          <p:cNvSpPr>
            <a:spLocks noChangeArrowheads="1"/>
          </p:cNvSpPr>
          <p:nvPr/>
        </p:nvSpPr>
        <p:spPr bwMode="auto">
          <a:xfrm>
            <a:off x="2863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1" name="Oval 11"/>
          <p:cNvSpPr>
            <a:spLocks noChangeArrowheads="1"/>
          </p:cNvSpPr>
          <p:nvPr/>
        </p:nvSpPr>
        <p:spPr bwMode="auto">
          <a:xfrm>
            <a:off x="3244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2" name="Oval 12"/>
          <p:cNvSpPr>
            <a:spLocks noChangeArrowheads="1"/>
          </p:cNvSpPr>
          <p:nvPr/>
        </p:nvSpPr>
        <p:spPr bwMode="auto">
          <a:xfrm>
            <a:off x="3625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3" name="Oval 13"/>
          <p:cNvSpPr>
            <a:spLocks noChangeArrowheads="1"/>
          </p:cNvSpPr>
          <p:nvPr/>
        </p:nvSpPr>
        <p:spPr bwMode="auto">
          <a:xfrm>
            <a:off x="4006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4" name="Oval 14"/>
          <p:cNvSpPr>
            <a:spLocks noChangeArrowheads="1"/>
          </p:cNvSpPr>
          <p:nvPr/>
        </p:nvSpPr>
        <p:spPr bwMode="auto">
          <a:xfrm>
            <a:off x="3625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5" name="Oval 15"/>
          <p:cNvSpPr>
            <a:spLocks noChangeArrowheads="1"/>
          </p:cNvSpPr>
          <p:nvPr/>
        </p:nvSpPr>
        <p:spPr bwMode="auto">
          <a:xfrm>
            <a:off x="4006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4387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4768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4387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9" name="Oval 19"/>
          <p:cNvSpPr>
            <a:spLocks noChangeArrowheads="1"/>
          </p:cNvSpPr>
          <p:nvPr/>
        </p:nvSpPr>
        <p:spPr bwMode="auto">
          <a:xfrm>
            <a:off x="4768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2101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2482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2101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2482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2863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5" name="Oval 25"/>
          <p:cNvSpPr>
            <a:spLocks noChangeArrowheads="1"/>
          </p:cNvSpPr>
          <p:nvPr/>
        </p:nvSpPr>
        <p:spPr bwMode="auto">
          <a:xfrm>
            <a:off x="3244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6" name="Oval 26"/>
          <p:cNvSpPr>
            <a:spLocks noChangeArrowheads="1"/>
          </p:cNvSpPr>
          <p:nvPr/>
        </p:nvSpPr>
        <p:spPr bwMode="auto">
          <a:xfrm>
            <a:off x="2863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7" name="Oval 27"/>
          <p:cNvSpPr>
            <a:spLocks noChangeArrowheads="1"/>
          </p:cNvSpPr>
          <p:nvPr/>
        </p:nvSpPr>
        <p:spPr bwMode="auto">
          <a:xfrm>
            <a:off x="3244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8" name="Oval 28"/>
          <p:cNvSpPr>
            <a:spLocks noChangeArrowheads="1"/>
          </p:cNvSpPr>
          <p:nvPr/>
        </p:nvSpPr>
        <p:spPr bwMode="auto">
          <a:xfrm>
            <a:off x="3625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9" name="Oval 29"/>
          <p:cNvSpPr>
            <a:spLocks noChangeArrowheads="1"/>
          </p:cNvSpPr>
          <p:nvPr/>
        </p:nvSpPr>
        <p:spPr bwMode="auto">
          <a:xfrm>
            <a:off x="4006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0" name="Oval 30"/>
          <p:cNvSpPr>
            <a:spLocks noChangeArrowheads="1"/>
          </p:cNvSpPr>
          <p:nvPr/>
        </p:nvSpPr>
        <p:spPr bwMode="auto">
          <a:xfrm>
            <a:off x="3625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1" name="Oval 31"/>
          <p:cNvSpPr>
            <a:spLocks noChangeArrowheads="1"/>
          </p:cNvSpPr>
          <p:nvPr/>
        </p:nvSpPr>
        <p:spPr bwMode="auto">
          <a:xfrm>
            <a:off x="4006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2" name="Oval 32"/>
          <p:cNvSpPr>
            <a:spLocks noChangeArrowheads="1"/>
          </p:cNvSpPr>
          <p:nvPr/>
        </p:nvSpPr>
        <p:spPr bwMode="auto">
          <a:xfrm>
            <a:off x="4387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3" name="Oval 33"/>
          <p:cNvSpPr>
            <a:spLocks noChangeArrowheads="1"/>
          </p:cNvSpPr>
          <p:nvPr/>
        </p:nvSpPr>
        <p:spPr bwMode="auto">
          <a:xfrm>
            <a:off x="4768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4" name="Oval 34"/>
          <p:cNvSpPr>
            <a:spLocks noChangeArrowheads="1"/>
          </p:cNvSpPr>
          <p:nvPr/>
        </p:nvSpPr>
        <p:spPr bwMode="auto">
          <a:xfrm>
            <a:off x="4387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5" name="Oval 35"/>
          <p:cNvSpPr>
            <a:spLocks noChangeArrowheads="1"/>
          </p:cNvSpPr>
          <p:nvPr/>
        </p:nvSpPr>
        <p:spPr bwMode="auto">
          <a:xfrm>
            <a:off x="4768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6" name="Oval 36"/>
          <p:cNvSpPr>
            <a:spLocks noChangeArrowheads="1"/>
          </p:cNvSpPr>
          <p:nvPr/>
        </p:nvSpPr>
        <p:spPr bwMode="auto">
          <a:xfrm>
            <a:off x="2101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7" name="Oval 37"/>
          <p:cNvSpPr>
            <a:spLocks noChangeArrowheads="1"/>
          </p:cNvSpPr>
          <p:nvPr/>
        </p:nvSpPr>
        <p:spPr bwMode="auto">
          <a:xfrm>
            <a:off x="2482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8" name="Oval 38"/>
          <p:cNvSpPr>
            <a:spLocks noChangeArrowheads="1"/>
          </p:cNvSpPr>
          <p:nvPr/>
        </p:nvSpPr>
        <p:spPr bwMode="auto">
          <a:xfrm>
            <a:off x="2101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9" name="Oval 39"/>
          <p:cNvSpPr>
            <a:spLocks noChangeArrowheads="1"/>
          </p:cNvSpPr>
          <p:nvPr/>
        </p:nvSpPr>
        <p:spPr bwMode="auto">
          <a:xfrm>
            <a:off x="2482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0" name="Oval 40"/>
          <p:cNvSpPr>
            <a:spLocks noChangeArrowheads="1"/>
          </p:cNvSpPr>
          <p:nvPr/>
        </p:nvSpPr>
        <p:spPr bwMode="auto">
          <a:xfrm>
            <a:off x="2863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1" name="Oval 41"/>
          <p:cNvSpPr>
            <a:spLocks noChangeArrowheads="1"/>
          </p:cNvSpPr>
          <p:nvPr/>
        </p:nvSpPr>
        <p:spPr bwMode="auto">
          <a:xfrm>
            <a:off x="3244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2" name="Oval 42"/>
          <p:cNvSpPr>
            <a:spLocks noChangeArrowheads="1"/>
          </p:cNvSpPr>
          <p:nvPr/>
        </p:nvSpPr>
        <p:spPr bwMode="auto">
          <a:xfrm>
            <a:off x="2863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3" name="Oval 43"/>
          <p:cNvSpPr>
            <a:spLocks noChangeArrowheads="1"/>
          </p:cNvSpPr>
          <p:nvPr/>
        </p:nvSpPr>
        <p:spPr bwMode="auto">
          <a:xfrm>
            <a:off x="3244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4" name="Oval 44"/>
          <p:cNvSpPr>
            <a:spLocks noChangeArrowheads="1"/>
          </p:cNvSpPr>
          <p:nvPr/>
        </p:nvSpPr>
        <p:spPr bwMode="auto">
          <a:xfrm>
            <a:off x="3625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5" name="Oval 45"/>
          <p:cNvSpPr>
            <a:spLocks noChangeArrowheads="1"/>
          </p:cNvSpPr>
          <p:nvPr/>
        </p:nvSpPr>
        <p:spPr bwMode="auto">
          <a:xfrm>
            <a:off x="4006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6" name="Oval 46"/>
          <p:cNvSpPr>
            <a:spLocks noChangeArrowheads="1"/>
          </p:cNvSpPr>
          <p:nvPr/>
        </p:nvSpPr>
        <p:spPr bwMode="auto">
          <a:xfrm>
            <a:off x="3625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7" name="Oval 47"/>
          <p:cNvSpPr>
            <a:spLocks noChangeArrowheads="1"/>
          </p:cNvSpPr>
          <p:nvPr/>
        </p:nvSpPr>
        <p:spPr bwMode="auto">
          <a:xfrm>
            <a:off x="4006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8" name="Oval 48"/>
          <p:cNvSpPr>
            <a:spLocks noChangeArrowheads="1"/>
          </p:cNvSpPr>
          <p:nvPr/>
        </p:nvSpPr>
        <p:spPr bwMode="auto">
          <a:xfrm>
            <a:off x="4387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9" name="Oval 49"/>
          <p:cNvSpPr>
            <a:spLocks noChangeArrowheads="1"/>
          </p:cNvSpPr>
          <p:nvPr/>
        </p:nvSpPr>
        <p:spPr bwMode="auto">
          <a:xfrm>
            <a:off x="4768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4387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1" name="Oval 51"/>
          <p:cNvSpPr>
            <a:spLocks noChangeArrowheads="1"/>
          </p:cNvSpPr>
          <p:nvPr/>
        </p:nvSpPr>
        <p:spPr bwMode="auto">
          <a:xfrm>
            <a:off x="4768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2" name="Oval 52"/>
          <p:cNvSpPr>
            <a:spLocks noChangeArrowheads="1"/>
          </p:cNvSpPr>
          <p:nvPr/>
        </p:nvSpPr>
        <p:spPr bwMode="auto">
          <a:xfrm>
            <a:off x="2101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3" name="Oval 53"/>
          <p:cNvSpPr>
            <a:spLocks noChangeArrowheads="1"/>
          </p:cNvSpPr>
          <p:nvPr/>
        </p:nvSpPr>
        <p:spPr bwMode="auto">
          <a:xfrm>
            <a:off x="2482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4" name="Oval 54"/>
          <p:cNvSpPr>
            <a:spLocks noChangeArrowheads="1"/>
          </p:cNvSpPr>
          <p:nvPr/>
        </p:nvSpPr>
        <p:spPr bwMode="auto">
          <a:xfrm>
            <a:off x="2101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5" name="Oval 55"/>
          <p:cNvSpPr>
            <a:spLocks noChangeArrowheads="1"/>
          </p:cNvSpPr>
          <p:nvPr/>
        </p:nvSpPr>
        <p:spPr bwMode="auto">
          <a:xfrm>
            <a:off x="2482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6" name="Oval 56"/>
          <p:cNvSpPr>
            <a:spLocks noChangeArrowheads="1"/>
          </p:cNvSpPr>
          <p:nvPr/>
        </p:nvSpPr>
        <p:spPr bwMode="auto">
          <a:xfrm>
            <a:off x="2863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7" name="Oval 57"/>
          <p:cNvSpPr>
            <a:spLocks noChangeArrowheads="1"/>
          </p:cNvSpPr>
          <p:nvPr/>
        </p:nvSpPr>
        <p:spPr bwMode="auto">
          <a:xfrm>
            <a:off x="3244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8" name="Oval 58"/>
          <p:cNvSpPr>
            <a:spLocks noChangeArrowheads="1"/>
          </p:cNvSpPr>
          <p:nvPr/>
        </p:nvSpPr>
        <p:spPr bwMode="auto">
          <a:xfrm>
            <a:off x="2863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9" name="Oval 59"/>
          <p:cNvSpPr>
            <a:spLocks noChangeArrowheads="1"/>
          </p:cNvSpPr>
          <p:nvPr/>
        </p:nvSpPr>
        <p:spPr bwMode="auto">
          <a:xfrm>
            <a:off x="3244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0" name="Oval 60"/>
          <p:cNvSpPr>
            <a:spLocks noChangeArrowheads="1"/>
          </p:cNvSpPr>
          <p:nvPr/>
        </p:nvSpPr>
        <p:spPr bwMode="auto">
          <a:xfrm>
            <a:off x="3625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1" name="Oval 61"/>
          <p:cNvSpPr>
            <a:spLocks noChangeArrowheads="1"/>
          </p:cNvSpPr>
          <p:nvPr/>
        </p:nvSpPr>
        <p:spPr bwMode="auto">
          <a:xfrm>
            <a:off x="4006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2" name="Oval 62"/>
          <p:cNvSpPr>
            <a:spLocks noChangeArrowheads="1"/>
          </p:cNvSpPr>
          <p:nvPr/>
        </p:nvSpPr>
        <p:spPr bwMode="auto">
          <a:xfrm>
            <a:off x="3625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3" name="Oval 63"/>
          <p:cNvSpPr>
            <a:spLocks noChangeArrowheads="1"/>
          </p:cNvSpPr>
          <p:nvPr/>
        </p:nvSpPr>
        <p:spPr bwMode="auto">
          <a:xfrm>
            <a:off x="4006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4" name="Oval 64"/>
          <p:cNvSpPr>
            <a:spLocks noChangeArrowheads="1"/>
          </p:cNvSpPr>
          <p:nvPr/>
        </p:nvSpPr>
        <p:spPr bwMode="auto">
          <a:xfrm>
            <a:off x="4387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5" name="Oval 65"/>
          <p:cNvSpPr>
            <a:spLocks noChangeArrowheads="1"/>
          </p:cNvSpPr>
          <p:nvPr/>
        </p:nvSpPr>
        <p:spPr bwMode="auto">
          <a:xfrm>
            <a:off x="4768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6" name="Oval 66"/>
          <p:cNvSpPr>
            <a:spLocks noChangeArrowheads="1"/>
          </p:cNvSpPr>
          <p:nvPr/>
        </p:nvSpPr>
        <p:spPr bwMode="auto">
          <a:xfrm>
            <a:off x="4387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7" name="Oval 67"/>
          <p:cNvSpPr>
            <a:spLocks noChangeArrowheads="1"/>
          </p:cNvSpPr>
          <p:nvPr/>
        </p:nvSpPr>
        <p:spPr bwMode="auto">
          <a:xfrm>
            <a:off x="4768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8" name="Oval 68"/>
          <p:cNvSpPr>
            <a:spLocks noChangeArrowheads="1"/>
          </p:cNvSpPr>
          <p:nvPr/>
        </p:nvSpPr>
        <p:spPr bwMode="auto">
          <a:xfrm>
            <a:off x="5149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9" name="Oval 69"/>
          <p:cNvSpPr>
            <a:spLocks noChangeArrowheads="1"/>
          </p:cNvSpPr>
          <p:nvPr/>
        </p:nvSpPr>
        <p:spPr bwMode="auto">
          <a:xfrm>
            <a:off x="5530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0" name="Oval 70"/>
          <p:cNvSpPr>
            <a:spLocks noChangeArrowheads="1"/>
          </p:cNvSpPr>
          <p:nvPr/>
        </p:nvSpPr>
        <p:spPr bwMode="auto">
          <a:xfrm>
            <a:off x="5149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1" name="Oval 71"/>
          <p:cNvSpPr>
            <a:spLocks noChangeArrowheads="1"/>
          </p:cNvSpPr>
          <p:nvPr/>
        </p:nvSpPr>
        <p:spPr bwMode="auto">
          <a:xfrm>
            <a:off x="5530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2" name="Oval 72"/>
          <p:cNvSpPr>
            <a:spLocks noChangeArrowheads="1"/>
          </p:cNvSpPr>
          <p:nvPr/>
        </p:nvSpPr>
        <p:spPr bwMode="auto">
          <a:xfrm>
            <a:off x="5911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3" name="Oval 73"/>
          <p:cNvSpPr>
            <a:spLocks noChangeArrowheads="1"/>
          </p:cNvSpPr>
          <p:nvPr/>
        </p:nvSpPr>
        <p:spPr bwMode="auto">
          <a:xfrm>
            <a:off x="6292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4" name="Oval 74"/>
          <p:cNvSpPr>
            <a:spLocks noChangeArrowheads="1"/>
          </p:cNvSpPr>
          <p:nvPr/>
        </p:nvSpPr>
        <p:spPr bwMode="auto">
          <a:xfrm>
            <a:off x="5911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5" name="Oval 75"/>
          <p:cNvSpPr>
            <a:spLocks noChangeArrowheads="1"/>
          </p:cNvSpPr>
          <p:nvPr/>
        </p:nvSpPr>
        <p:spPr bwMode="auto">
          <a:xfrm>
            <a:off x="6292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6" name="Oval 76"/>
          <p:cNvSpPr>
            <a:spLocks noChangeArrowheads="1"/>
          </p:cNvSpPr>
          <p:nvPr/>
        </p:nvSpPr>
        <p:spPr bwMode="auto">
          <a:xfrm>
            <a:off x="5149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7" name="Oval 77"/>
          <p:cNvSpPr>
            <a:spLocks noChangeArrowheads="1"/>
          </p:cNvSpPr>
          <p:nvPr/>
        </p:nvSpPr>
        <p:spPr bwMode="auto">
          <a:xfrm>
            <a:off x="5530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8" name="Oval 78"/>
          <p:cNvSpPr>
            <a:spLocks noChangeArrowheads="1"/>
          </p:cNvSpPr>
          <p:nvPr/>
        </p:nvSpPr>
        <p:spPr bwMode="auto">
          <a:xfrm>
            <a:off x="5149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9" name="Oval 79"/>
          <p:cNvSpPr>
            <a:spLocks noChangeArrowheads="1"/>
          </p:cNvSpPr>
          <p:nvPr/>
        </p:nvSpPr>
        <p:spPr bwMode="auto">
          <a:xfrm>
            <a:off x="5530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0" name="Oval 80"/>
          <p:cNvSpPr>
            <a:spLocks noChangeArrowheads="1"/>
          </p:cNvSpPr>
          <p:nvPr/>
        </p:nvSpPr>
        <p:spPr bwMode="auto">
          <a:xfrm>
            <a:off x="5911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1" name="Oval 81"/>
          <p:cNvSpPr>
            <a:spLocks noChangeArrowheads="1"/>
          </p:cNvSpPr>
          <p:nvPr/>
        </p:nvSpPr>
        <p:spPr bwMode="auto">
          <a:xfrm>
            <a:off x="6292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2" name="Oval 82"/>
          <p:cNvSpPr>
            <a:spLocks noChangeArrowheads="1"/>
          </p:cNvSpPr>
          <p:nvPr/>
        </p:nvSpPr>
        <p:spPr bwMode="auto">
          <a:xfrm>
            <a:off x="5911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3" name="Oval 83"/>
          <p:cNvSpPr>
            <a:spLocks noChangeArrowheads="1"/>
          </p:cNvSpPr>
          <p:nvPr/>
        </p:nvSpPr>
        <p:spPr bwMode="auto">
          <a:xfrm>
            <a:off x="6292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4" name="Oval 84"/>
          <p:cNvSpPr>
            <a:spLocks noChangeArrowheads="1"/>
          </p:cNvSpPr>
          <p:nvPr/>
        </p:nvSpPr>
        <p:spPr bwMode="auto">
          <a:xfrm>
            <a:off x="5149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5" name="Oval 85"/>
          <p:cNvSpPr>
            <a:spLocks noChangeArrowheads="1"/>
          </p:cNvSpPr>
          <p:nvPr/>
        </p:nvSpPr>
        <p:spPr bwMode="auto">
          <a:xfrm>
            <a:off x="5530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6" name="Oval 86"/>
          <p:cNvSpPr>
            <a:spLocks noChangeArrowheads="1"/>
          </p:cNvSpPr>
          <p:nvPr/>
        </p:nvSpPr>
        <p:spPr bwMode="auto">
          <a:xfrm>
            <a:off x="5149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7" name="Oval 87"/>
          <p:cNvSpPr>
            <a:spLocks noChangeArrowheads="1"/>
          </p:cNvSpPr>
          <p:nvPr/>
        </p:nvSpPr>
        <p:spPr bwMode="auto">
          <a:xfrm>
            <a:off x="5530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8" name="Oval 88"/>
          <p:cNvSpPr>
            <a:spLocks noChangeArrowheads="1"/>
          </p:cNvSpPr>
          <p:nvPr/>
        </p:nvSpPr>
        <p:spPr bwMode="auto">
          <a:xfrm>
            <a:off x="5911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9" name="Oval 89"/>
          <p:cNvSpPr>
            <a:spLocks noChangeArrowheads="1"/>
          </p:cNvSpPr>
          <p:nvPr/>
        </p:nvSpPr>
        <p:spPr bwMode="auto">
          <a:xfrm>
            <a:off x="6292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0" name="Oval 90"/>
          <p:cNvSpPr>
            <a:spLocks noChangeArrowheads="1"/>
          </p:cNvSpPr>
          <p:nvPr/>
        </p:nvSpPr>
        <p:spPr bwMode="auto">
          <a:xfrm>
            <a:off x="5911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1" name="Oval 91"/>
          <p:cNvSpPr>
            <a:spLocks noChangeArrowheads="1"/>
          </p:cNvSpPr>
          <p:nvPr/>
        </p:nvSpPr>
        <p:spPr bwMode="auto">
          <a:xfrm>
            <a:off x="6292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2" name="Oval 92"/>
          <p:cNvSpPr>
            <a:spLocks noChangeArrowheads="1"/>
          </p:cNvSpPr>
          <p:nvPr/>
        </p:nvSpPr>
        <p:spPr bwMode="auto">
          <a:xfrm>
            <a:off x="5149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3" name="Oval 93"/>
          <p:cNvSpPr>
            <a:spLocks noChangeArrowheads="1"/>
          </p:cNvSpPr>
          <p:nvPr/>
        </p:nvSpPr>
        <p:spPr bwMode="auto">
          <a:xfrm>
            <a:off x="5530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4" name="Oval 94"/>
          <p:cNvSpPr>
            <a:spLocks noChangeArrowheads="1"/>
          </p:cNvSpPr>
          <p:nvPr/>
        </p:nvSpPr>
        <p:spPr bwMode="auto">
          <a:xfrm>
            <a:off x="5149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5" name="Oval 95"/>
          <p:cNvSpPr>
            <a:spLocks noChangeArrowheads="1"/>
          </p:cNvSpPr>
          <p:nvPr/>
        </p:nvSpPr>
        <p:spPr bwMode="auto">
          <a:xfrm>
            <a:off x="5530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6" name="Oval 96"/>
          <p:cNvSpPr>
            <a:spLocks noChangeArrowheads="1"/>
          </p:cNvSpPr>
          <p:nvPr/>
        </p:nvSpPr>
        <p:spPr bwMode="auto">
          <a:xfrm>
            <a:off x="5911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7" name="Oval 97"/>
          <p:cNvSpPr>
            <a:spLocks noChangeArrowheads="1"/>
          </p:cNvSpPr>
          <p:nvPr/>
        </p:nvSpPr>
        <p:spPr bwMode="auto">
          <a:xfrm>
            <a:off x="6292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8" name="Oval 98"/>
          <p:cNvSpPr>
            <a:spLocks noChangeArrowheads="1"/>
          </p:cNvSpPr>
          <p:nvPr/>
        </p:nvSpPr>
        <p:spPr bwMode="auto">
          <a:xfrm>
            <a:off x="5911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9" name="Oval 99"/>
          <p:cNvSpPr>
            <a:spLocks noChangeArrowheads="1"/>
          </p:cNvSpPr>
          <p:nvPr/>
        </p:nvSpPr>
        <p:spPr bwMode="auto">
          <a:xfrm>
            <a:off x="6292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0" name="Oval 100"/>
          <p:cNvSpPr>
            <a:spLocks noChangeArrowheads="1"/>
          </p:cNvSpPr>
          <p:nvPr/>
        </p:nvSpPr>
        <p:spPr bwMode="auto">
          <a:xfrm>
            <a:off x="2101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1" name="Oval 101"/>
          <p:cNvSpPr>
            <a:spLocks noChangeArrowheads="1"/>
          </p:cNvSpPr>
          <p:nvPr/>
        </p:nvSpPr>
        <p:spPr bwMode="auto">
          <a:xfrm>
            <a:off x="2482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2" name="Oval 102"/>
          <p:cNvSpPr>
            <a:spLocks noChangeArrowheads="1"/>
          </p:cNvSpPr>
          <p:nvPr/>
        </p:nvSpPr>
        <p:spPr bwMode="auto">
          <a:xfrm>
            <a:off x="2863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3" name="Oval 103"/>
          <p:cNvSpPr>
            <a:spLocks noChangeArrowheads="1"/>
          </p:cNvSpPr>
          <p:nvPr/>
        </p:nvSpPr>
        <p:spPr bwMode="auto">
          <a:xfrm>
            <a:off x="3244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4" name="Oval 104"/>
          <p:cNvSpPr>
            <a:spLocks noChangeArrowheads="1"/>
          </p:cNvSpPr>
          <p:nvPr/>
        </p:nvSpPr>
        <p:spPr bwMode="auto">
          <a:xfrm>
            <a:off x="3625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5" name="Oval 105"/>
          <p:cNvSpPr>
            <a:spLocks noChangeArrowheads="1"/>
          </p:cNvSpPr>
          <p:nvPr/>
        </p:nvSpPr>
        <p:spPr bwMode="auto">
          <a:xfrm>
            <a:off x="4006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6" name="Oval 106"/>
          <p:cNvSpPr>
            <a:spLocks noChangeArrowheads="1"/>
          </p:cNvSpPr>
          <p:nvPr/>
        </p:nvSpPr>
        <p:spPr bwMode="auto">
          <a:xfrm>
            <a:off x="4387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7" name="Oval 107"/>
          <p:cNvSpPr>
            <a:spLocks noChangeArrowheads="1"/>
          </p:cNvSpPr>
          <p:nvPr/>
        </p:nvSpPr>
        <p:spPr bwMode="auto">
          <a:xfrm>
            <a:off x="4768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8" name="Oval 108"/>
          <p:cNvSpPr>
            <a:spLocks noChangeArrowheads="1"/>
          </p:cNvSpPr>
          <p:nvPr/>
        </p:nvSpPr>
        <p:spPr bwMode="auto">
          <a:xfrm>
            <a:off x="5149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9" name="Oval 109"/>
          <p:cNvSpPr>
            <a:spLocks noChangeArrowheads="1"/>
          </p:cNvSpPr>
          <p:nvPr/>
        </p:nvSpPr>
        <p:spPr bwMode="auto">
          <a:xfrm>
            <a:off x="5530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0" name="Oval 110"/>
          <p:cNvSpPr>
            <a:spLocks noChangeArrowheads="1"/>
          </p:cNvSpPr>
          <p:nvPr/>
        </p:nvSpPr>
        <p:spPr bwMode="auto">
          <a:xfrm>
            <a:off x="5911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1" name="Oval 111"/>
          <p:cNvSpPr>
            <a:spLocks noChangeArrowheads="1"/>
          </p:cNvSpPr>
          <p:nvPr/>
        </p:nvSpPr>
        <p:spPr bwMode="auto">
          <a:xfrm>
            <a:off x="6292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2" name="Line 112"/>
          <p:cNvSpPr>
            <a:spLocks noChangeShapeType="1"/>
          </p:cNvSpPr>
          <p:nvPr/>
        </p:nvSpPr>
        <p:spPr bwMode="auto">
          <a:xfrm>
            <a:off x="3625850" y="3476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3" name="Line 113"/>
          <p:cNvSpPr>
            <a:spLocks noChangeShapeType="1"/>
          </p:cNvSpPr>
          <p:nvPr/>
        </p:nvSpPr>
        <p:spPr bwMode="auto">
          <a:xfrm>
            <a:off x="4006850" y="30956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4" name="Text Box 114"/>
          <p:cNvSpPr txBox="1">
            <a:spLocks noChangeArrowheads="1"/>
          </p:cNvSpPr>
          <p:nvPr/>
        </p:nvSpPr>
        <p:spPr bwMode="auto">
          <a:xfrm>
            <a:off x="4006850" y="3248025"/>
            <a:ext cx="409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(i,j)</a:t>
            </a:r>
          </a:p>
        </p:txBody>
      </p:sp>
      <p:sp>
        <p:nvSpPr>
          <p:cNvPr id="614515" name="Text Box 115"/>
          <p:cNvSpPr txBox="1">
            <a:spLocks noChangeArrowheads="1"/>
          </p:cNvSpPr>
          <p:nvPr/>
        </p:nvSpPr>
        <p:spPr bwMode="auto">
          <a:xfrm>
            <a:off x="4387850" y="340042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(i+1,j)</a:t>
            </a:r>
          </a:p>
        </p:txBody>
      </p:sp>
      <p:sp>
        <p:nvSpPr>
          <p:cNvPr id="614516" name="Text Box 116"/>
          <p:cNvSpPr txBox="1">
            <a:spLocks noChangeArrowheads="1"/>
          </p:cNvSpPr>
          <p:nvPr/>
        </p:nvSpPr>
        <p:spPr bwMode="auto">
          <a:xfrm>
            <a:off x="3168650" y="3400425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(i-1,j)</a:t>
            </a:r>
          </a:p>
        </p:txBody>
      </p:sp>
      <p:sp>
        <p:nvSpPr>
          <p:cNvPr id="614517" name="Text Box 117"/>
          <p:cNvSpPr txBox="1">
            <a:spLocks noChangeArrowheads="1"/>
          </p:cNvSpPr>
          <p:nvPr/>
        </p:nvSpPr>
        <p:spPr bwMode="auto">
          <a:xfrm>
            <a:off x="3854450" y="3857625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(i,j-1)</a:t>
            </a:r>
          </a:p>
        </p:txBody>
      </p:sp>
      <p:sp>
        <p:nvSpPr>
          <p:cNvPr id="614518" name="Text Box 118"/>
          <p:cNvSpPr txBox="1">
            <a:spLocks noChangeArrowheads="1"/>
          </p:cNvSpPr>
          <p:nvPr/>
        </p:nvSpPr>
        <p:spPr bwMode="auto">
          <a:xfrm>
            <a:off x="3778250" y="279082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(i,j+1)</a:t>
            </a:r>
          </a:p>
        </p:txBody>
      </p:sp>
      <p:sp>
        <p:nvSpPr>
          <p:cNvPr id="614519" name="Line 119"/>
          <p:cNvSpPr>
            <a:spLocks noChangeShapeType="1"/>
          </p:cNvSpPr>
          <p:nvPr/>
        </p:nvSpPr>
        <p:spPr bwMode="auto">
          <a:xfrm>
            <a:off x="1873250" y="324802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0" name="Line 120"/>
          <p:cNvSpPr>
            <a:spLocks noChangeShapeType="1"/>
          </p:cNvSpPr>
          <p:nvPr/>
        </p:nvSpPr>
        <p:spPr bwMode="auto">
          <a:xfrm>
            <a:off x="1873250" y="423862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1" name="Line 121"/>
          <p:cNvSpPr>
            <a:spLocks noChangeShapeType="1"/>
          </p:cNvSpPr>
          <p:nvPr/>
        </p:nvSpPr>
        <p:spPr bwMode="auto">
          <a:xfrm>
            <a:off x="3473450" y="218122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2" name="Line 122"/>
          <p:cNvSpPr>
            <a:spLocks noChangeShapeType="1"/>
          </p:cNvSpPr>
          <p:nvPr/>
        </p:nvSpPr>
        <p:spPr bwMode="auto">
          <a:xfrm>
            <a:off x="4921250" y="218122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3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Mesh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90600"/>
            <a:ext cx="7935913" cy="5181599"/>
          </a:xfrm>
        </p:spPr>
        <p:txBody>
          <a:bodyPr/>
          <a:lstStyle/>
          <a:p>
            <a:pPr eaLnBrk="1" hangingPunct="1"/>
            <a:r>
              <a:rPr lang="en-US" dirty="0"/>
              <a:t>Many scientific applications involve the solution of partial differential equations (</a:t>
            </a:r>
            <a:r>
              <a:rPr lang="en-US" dirty="0" err="1"/>
              <a:t>PDEs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Many algorithms for approximating the solution of </a:t>
            </a:r>
            <a:r>
              <a:rPr lang="en-US" dirty="0" err="1"/>
              <a:t>PDEs</a:t>
            </a:r>
            <a:r>
              <a:rPr lang="en-US" dirty="0"/>
              <a:t> rely on forming a set of difference equations</a:t>
            </a:r>
          </a:p>
          <a:p>
            <a:pPr lvl="1" eaLnBrk="1" hangingPunct="1"/>
            <a:r>
              <a:rPr lang="en-US" dirty="0"/>
              <a:t>Finite difference, finite elements, finite volume</a:t>
            </a:r>
          </a:p>
          <a:p>
            <a:pPr eaLnBrk="1" hangingPunct="1"/>
            <a:r>
              <a:rPr lang="en-US" dirty="0"/>
              <a:t>The exact form of the </a:t>
            </a:r>
            <a:r>
              <a:rPr lang="en-US" dirty="0" smtClean="0"/>
              <a:t>differential </a:t>
            </a:r>
            <a:r>
              <a:rPr lang="en-US" dirty="0"/>
              <a:t>equations depends on the particular method</a:t>
            </a:r>
          </a:p>
          <a:p>
            <a:pPr lvl="1" eaLnBrk="1" hangingPunct="1"/>
            <a:r>
              <a:rPr lang="en-US" dirty="0"/>
              <a:t>From the point of view of parallel programming for these algorithms, the operations are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Five-point </a:t>
            </a:r>
            <a:r>
              <a:rPr lang="en-US" smtClean="0"/>
              <a:t>stencil is a </a:t>
            </a:r>
            <a:r>
              <a:rPr lang="en-US" dirty="0" smtClean="0"/>
              <a:t>popular approximation solution</a:t>
            </a:r>
            <a:endParaRPr lang="en-US" dirty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53DF88CD-B212-4A4D-B350-7385B2E8555A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2162468" y="1954764"/>
            <a:ext cx="5225649" cy="659886"/>
            <a:chOff x="1455349" y="2467474"/>
            <a:chExt cx="5225649" cy="659886"/>
          </a:xfrm>
        </p:grpSpPr>
        <p:grpSp>
          <p:nvGrpSpPr>
            <p:cNvPr id="3" name="Group 1382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13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82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14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543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1545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2279"/>
          <p:cNvGrpSpPr/>
          <p:nvPr/>
        </p:nvGrpSpPr>
        <p:grpSpPr>
          <a:xfrm>
            <a:off x="2162468" y="3235990"/>
            <a:ext cx="5225649" cy="659886"/>
            <a:chOff x="1455349" y="2467474"/>
            <a:chExt cx="5225649" cy="659886"/>
          </a:xfrm>
        </p:grpSpPr>
        <p:grpSp>
          <p:nvGrpSpPr>
            <p:cNvPr id="7" name="Group 2280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240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2281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234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2282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22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2463"/>
          <p:cNvGrpSpPr/>
          <p:nvPr/>
        </p:nvGrpSpPr>
        <p:grpSpPr>
          <a:xfrm>
            <a:off x="2162468" y="4517215"/>
            <a:ext cx="5225649" cy="659886"/>
            <a:chOff x="1455349" y="2467474"/>
            <a:chExt cx="5225649" cy="659886"/>
          </a:xfrm>
        </p:grpSpPr>
        <p:grpSp>
          <p:nvGrpSpPr>
            <p:cNvPr id="11" name="Group 2464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258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2465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252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2466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246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25"/>
          <p:cNvGrpSpPr/>
          <p:nvPr/>
        </p:nvGrpSpPr>
        <p:grpSpPr>
          <a:xfrm>
            <a:off x="1600200" y="1401476"/>
            <a:ext cx="6070509" cy="4237324"/>
            <a:chOff x="966785" y="1914186"/>
            <a:chExt cx="6070509" cy="4237324"/>
          </a:xfrm>
        </p:grpSpPr>
        <p:cxnSp>
          <p:nvCxnSpPr>
            <p:cNvPr id="2648" name="Straight Connector 2647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4656239" y="3345522"/>
            <a:ext cx="255588" cy="219620"/>
            <a:chOff x="4022824" y="3858232"/>
            <a:chExt cx="255588" cy="2196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62"/>
          <p:cNvGrpSpPr/>
          <p:nvPr/>
        </p:nvGrpSpPr>
        <p:grpSpPr>
          <a:xfrm>
            <a:off x="5153921" y="3132369"/>
            <a:ext cx="255588" cy="219620"/>
            <a:chOff x="4022824" y="3858232"/>
            <a:chExt cx="255588" cy="219620"/>
          </a:xfrm>
        </p:grpSpPr>
        <p:cxnSp>
          <p:nvCxnSpPr>
            <p:cNvPr id="2664" name="Straight Connector 2663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6761" name="Oval 506760"/>
          <p:cNvSpPr/>
          <p:nvPr/>
        </p:nvSpPr>
        <p:spPr>
          <a:xfrm>
            <a:off x="5218114" y="3049641"/>
            <a:ext cx="127000" cy="139700"/>
          </a:xfrm>
          <a:prstGeom prst="ellipse">
            <a:avLst/>
          </a:prstGeom>
          <a:solidFill>
            <a:srgbClr val="FF66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Slide Number Placeholder 56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68" name="Footer Placeholder 56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9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7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6722" y="463169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1972263" y="324439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1972263" y="185709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1943"/>
          <p:cNvGrpSpPr/>
          <p:nvPr/>
        </p:nvGrpSpPr>
        <p:grpSpPr>
          <a:xfrm>
            <a:off x="1549491" y="1477676"/>
            <a:ext cx="6070509" cy="4237324"/>
            <a:chOff x="966785" y="1914186"/>
            <a:chExt cx="6070509" cy="4237324"/>
          </a:xfrm>
        </p:grpSpPr>
        <p:cxnSp>
          <p:nvCxnSpPr>
            <p:cNvPr id="1945" name="Straight Connector 1944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" name="Straight Connector 1945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" name="Straight Connector 1946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" name="Straight Connector 1947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948"/>
          <p:cNvGrpSpPr/>
          <p:nvPr/>
        </p:nvGrpSpPr>
        <p:grpSpPr>
          <a:xfrm>
            <a:off x="4960544" y="3265541"/>
            <a:ext cx="255588" cy="219620"/>
            <a:chOff x="4022824" y="3858232"/>
            <a:chExt cx="255588" cy="219620"/>
          </a:xfrm>
        </p:grpSpPr>
        <p:cxnSp>
          <p:nvCxnSpPr>
            <p:cNvPr id="1950" name="Straight Connector 1949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Straight Connector 1950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2" name="Oval 1951"/>
          <p:cNvSpPr/>
          <p:nvPr/>
        </p:nvSpPr>
        <p:spPr>
          <a:xfrm>
            <a:off x="5024738" y="3182813"/>
            <a:ext cx="127000" cy="139700"/>
          </a:xfrm>
          <a:prstGeom prst="ellipse">
            <a:avLst/>
          </a:prstGeom>
          <a:solidFill>
            <a:srgbClr val="FF66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Slide Number Placeholder 9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19200"/>
            <a:ext cx="7935913" cy="75395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 access to remote data through a </a:t>
            </a:r>
            <a:r>
              <a:rPr lang="en-US" i="1" dirty="0" smtClean="0"/>
              <a:t>halo</a:t>
            </a:r>
            <a:r>
              <a:rPr lang="en-US" dirty="0" smtClean="0"/>
              <a:t> exchange (5 point stencil)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97431" y="506820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2022972" y="368090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2022972" y="229360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1382"/>
          <p:cNvGrpSpPr/>
          <p:nvPr/>
        </p:nvGrpSpPr>
        <p:grpSpPr>
          <a:xfrm>
            <a:off x="1600200" y="1914186"/>
            <a:ext cx="6070509" cy="4237324"/>
            <a:chOff x="966785" y="1914186"/>
            <a:chExt cx="6070509" cy="4237324"/>
          </a:xfrm>
        </p:grpSpPr>
        <p:cxnSp>
          <p:nvCxnSpPr>
            <p:cNvPr id="1384" name="Straight Connector 1383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Straight Connector 1386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4133379" y="3796541"/>
            <a:ext cx="125412" cy="661987"/>
            <a:chOff x="4897" y="2051"/>
            <a:chExt cx="79" cy="417"/>
          </a:xfrm>
        </p:grpSpPr>
        <p:sp>
          <p:nvSpPr>
            <p:cNvPr id="138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"/>
          <p:cNvGrpSpPr/>
          <p:nvPr/>
        </p:nvGrpSpPr>
        <p:grpSpPr>
          <a:xfrm>
            <a:off x="4130181" y="3796542"/>
            <a:ext cx="1257299" cy="111126"/>
            <a:chOff x="7445555" y="3685416"/>
            <a:chExt cx="1257299" cy="111126"/>
          </a:xfrm>
        </p:grpSpPr>
        <p:sp>
          <p:nvSpPr>
            <p:cNvPr id="1396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407"/>
          <p:cNvGrpSpPr/>
          <p:nvPr/>
        </p:nvGrpSpPr>
        <p:grpSpPr>
          <a:xfrm>
            <a:off x="4138140" y="4347402"/>
            <a:ext cx="1257299" cy="111126"/>
            <a:chOff x="7445555" y="3685416"/>
            <a:chExt cx="1257299" cy="111126"/>
          </a:xfrm>
        </p:grpSpPr>
        <p:sp>
          <p:nvSpPr>
            <p:cNvPr id="1409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266841" y="3796541"/>
            <a:ext cx="125412" cy="661987"/>
            <a:chOff x="4897" y="2051"/>
            <a:chExt cx="79" cy="417"/>
          </a:xfrm>
        </p:grpSpPr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1" name="Slide Number Placeholder 9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7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2 L -0.077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7847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1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087 0.1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/>
              <a:t>Performance: Unexpected </a:t>
            </a:r>
            <a:r>
              <a:rPr lang="en-US" dirty="0"/>
              <a:t>Hot Spots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6050"/>
            <a:ext cx="8534400" cy="4800600"/>
          </a:xfrm>
        </p:spPr>
        <p:txBody>
          <a:bodyPr/>
          <a:lstStyle/>
          <a:p>
            <a:r>
              <a:rPr lang="en-US"/>
              <a:t>Basic performance analysis looks at two-party exchanges</a:t>
            </a:r>
          </a:p>
          <a:p>
            <a:r>
              <a:rPr lang="en-US"/>
              <a:t>Real applications involve many simultaneous communications</a:t>
            </a:r>
          </a:p>
          <a:p>
            <a:r>
              <a:rPr lang="en-US"/>
              <a:t>Performance problems can arise even in common grid exchange patterns</a:t>
            </a:r>
          </a:p>
          <a:p>
            <a:r>
              <a:rPr lang="en-US"/>
              <a:t>Message passing illustrates problems present even in shared memory</a:t>
            </a:r>
          </a:p>
          <a:p>
            <a:pPr lvl="1"/>
            <a:r>
              <a:rPr lang="en-US"/>
              <a:t>Blocking operations may cause unavoidable memory stalls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0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Exchange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696913"/>
          </a:xfrm>
        </p:spPr>
        <p:txBody>
          <a:bodyPr/>
          <a:lstStyle/>
          <a:p>
            <a:r>
              <a:rPr lang="en-US"/>
              <a:t>Exchange data on a mesh</a:t>
            </a:r>
          </a:p>
        </p:txBody>
      </p:sp>
      <p:grpSp>
        <p:nvGrpSpPr>
          <p:cNvPr id="314372" name="Group 4"/>
          <p:cNvGrpSpPr>
            <a:grpSpLocks/>
          </p:cNvGrpSpPr>
          <p:nvPr/>
        </p:nvGrpSpPr>
        <p:grpSpPr bwMode="auto">
          <a:xfrm>
            <a:off x="2286000" y="2209800"/>
            <a:ext cx="3860800" cy="3771900"/>
            <a:chOff x="888" y="1776"/>
            <a:chExt cx="2432" cy="2376"/>
          </a:xfrm>
        </p:grpSpPr>
        <p:grpSp>
          <p:nvGrpSpPr>
            <p:cNvPr id="314373" name="Group 5"/>
            <p:cNvGrpSpPr>
              <a:grpSpLocks/>
            </p:cNvGrpSpPr>
            <p:nvPr/>
          </p:nvGrpSpPr>
          <p:grpSpPr bwMode="auto">
            <a:xfrm>
              <a:off x="888" y="1776"/>
              <a:ext cx="2408" cy="312"/>
              <a:chOff x="888" y="1768"/>
              <a:chExt cx="2408" cy="312"/>
            </a:xfrm>
          </p:grpSpPr>
          <p:sp>
            <p:nvSpPr>
              <p:cNvPr id="314374" name="Rectangle 6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314375" name="Rectangle 7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314376" name="Rectangle 8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314377" name="Group 9"/>
            <p:cNvGrpSpPr>
              <a:grpSpLocks/>
            </p:cNvGrpSpPr>
            <p:nvPr/>
          </p:nvGrpSpPr>
          <p:grpSpPr bwMode="auto">
            <a:xfrm>
              <a:off x="896" y="2456"/>
              <a:ext cx="2408" cy="312"/>
              <a:chOff x="888" y="1768"/>
              <a:chExt cx="2408" cy="312"/>
            </a:xfrm>
          </p:grpSpPr>
          <p:sp>
            <p:nvSpPr>
              <p:cNvPr id="314378" name="Rectangle 10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14379" name="Rectangle 11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14380" name="Rectangle 12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314381" name="Group 13"/>
            <p:cNvGrpSpPr>
              <a:grpSpLocks/>
            </p:cNvGrpSpPr>
            <p:nvPr/>
          </p:nvGrpSpPr>
          <p:grpSpPr bwMode="auto">
            <a:xfrm>
              <a:off x="912" y="3160"/>
              <a:ext cx="2408" cy="312"/>
              <a:chOff x="888" y="1768"/>
              <a:chExt cx="2408" cy="312"/>
            </a:xfrm>
          </p:grpSpPr>
          <p:sp>
            <p:nvSpPr>
              <p:cNvPr id="314382" name="Rectangle 14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14383" name="Rectangle 15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14384" name="Rectangle 16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314385" name="Group 17"/>
            <p:cNvGrpSpPr>
              <a:grpSpLocks/>
            </p:cNvGrpSpPr>
            <p:nvPr/>
          </p:nvGrpSpPr>
          <p:grpSpPr bwMode="auto">
            <a:xfrm>
              <a:off x="904" y="3840"/>
              <a:ext cx="2408" cy="312"/>
              <a:chOff x="888" y="1768"/>
              <a:chExt cx="2408" cy="312"/>
            </a:xfrm>
          </p:grpSpPr>
          <p:sp>
            <p:nvSpPr>
              <p:cNvPr id="314386" name="Rectangle 18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14387" name="Rectangle 19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14388" name="Rectangle 20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314389" name="Group 21"/>
            <p:cNvGrpSpPr>
              <a:grpSpLocks/>
            </p:cNvGrpSpPr>
            <p:nvPr/>
          </p:nvGrpSpPr>
          <p:grpSpPr bwMode="auto">
            <a:xfrm>
              <a:off x="1120" y="2088"/>
              <a:ext cx="1960" cy="1768"/>
              <a:chOff x="1120" y="2088"/>
              <a:chExt cx="1960" cy="1768"/>
            </a:xfrm>
          </p:grpSpPr>
          <p:sp>
            <p:nvSpPr>
              <p:cNvPr id="314390" name="Line 22"/>
              <p:cNvSpPr>
                <a:spLocks noChangeShapeType="1"/>
              </p:cNvSpPr>
              <p:nvPr/>
            </p:nvSpPr>
            <p:spPr bwMode="auto">
              <a:xfrm>
                <a:off x="1120" y="2088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1" name="Line 23"/>
              <p:cNvSpPr>
                <a:spLocks noChangeShapeType="1"/>
              </p:cNvSpPr>
              <p:nvPr/>
            </p:nvSpPr>
            <p:spPr bwMode="auto">
              <a:xfrm>
                <a:off x="2104" y="2088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2" name="Line 24"/>
              <p:cNvSpPr>
                <a:spLocks noChangeShapeType="1"/>
              </p:cNvSpPr>
              <p:nvPr/>
            </p:nvSpPr>
            <p:spPr bwMode="auto">
              <a:xfrm>
                <a:off x="1136" y="2784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3" name="Line 25"/>
              <p:cNvSpPr>
                <a:spLocks noChangeShapeType="1"/>
              </p:cNvSpPr>
              <p:nvPr/>
            </p:nvSpPr>
            <p:spPr bwMode="auto">
              <a:xfrm>
                <a:off x="1136" y="3480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4" name="Line 26"/>
              <p:cNvSpPr>
                <a:spLocks noChangeShapeType="1"/>
              </p:cNvSpPr>
              <p:nvPr/>
            </p:nvSpPr>
            <p:spPr bwMode="auto">
              <a:xfrm>
                <a:off x="3056" y="2088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5" name="Line 27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6" name="Line 28"/>
              <p:cNvSpPr>
                <a:spLocks noChangeShapeType="1"/>
              </p:cNvSpPr>
              <p:nvPr/>
            </p:nvSpPr>
            <p:spPr bwMode="auto">
              <a:xfrm>
                <a:off x="3064" y="2776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7" name="Line 29"/>
              <p:cNvSpPr>
                <a:spLocks noChangeShapeType="1"/>
              </p:cNvSpPr>
              <p:nvPr/>
            </p:nvSpPr>
            <p:spPr bwMode="auto">
              <a:xfrm>
                <a:off x="2120" y="3480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8" name="Line 30"/>
              <p:cNvSpPr>
                <a:spLocks noChangeShapeType="1"/>
              </p:cNvSpPr>
              <p:nvPr/>
            </p:nvSpPr>
            <p:spPr bwMode="auto">
              <a:xfrm>
                <a:off x="3080" y="3480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399" name="Group 31"/>
            <p:cNvGrpSpPr>
              <a:grpSpLocks/>
            </p:cNvGrpSpPr>
            <p:nvPr/>
          </p:nvGrpSpPr>
          <p:grpSpPr bwMode="auto">
            <a:xfrm>
              <a:off x="1368" y="1920"/>
              <a:ext cx="1488" cy="2080"/>
              <a:chOff x="1368" y="1920"/>
              <a:chExt cx="1488" cy="2080"/>
            </a:xfrm>
          </p:grpSpPr>
          <p:sp>
            <p:nvSpPr>
              <p:cNvPr id="314400" name="Line 32"/>
              <p:cNvSpPr>
                <a:spLocks noChangeShapeType="1"/>
              </p:cNvSpPr>
              <p:nvPr/>
            </p:nvSpPr>
            <p:spPr bwMode="auto">
              <a:xfrm>
                <a:off x="1368" y="1920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1" name="Line 33"/>
              <p:cNvSpPr>
                <a:spLocks noChangeShapeType="1"/>
              </p:cNvSpPr>
              <p:nvPr/>
            </p:nvSpPr>
            <p:spPr bwMode="auto">
              <a:xfrm>
                <a:off x="2344" y="1928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2" name="Line 34"/>
              <p:cNvSpPr>
                <a:spLocks noChangeShapeType="1"/>
              </p:cNvSpPr>
              <p:nvPr/>
            </p:nvSpPr>
            <p:spPr bwMode="auto">
              <a:xfrm>
                <a:off x="1384" y="2608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3" name="Line 35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4" name="Line 36"/>
              <p:cNvSpPr>
                <a:spLocks noChangeShapeType="1"/>
              </p:cNvSpPr>
              <p:nvPr/>
            </p:nvSpPr>
            <p:spPr bwMode="auto">
              <a:xfrm>
                <a:off x="2352" y="2616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5" name="Line 37"/>
              <p:cNvSpPr>
                <a:spLocks noChangeShapeType="1"/>
              </p:cNvSpPr>
              <p:nvPr/>
            </p:nvSpPr>
            <p:spPr bwMode="auto">
              <a:xfrm>
                <a:off x="1384" y="3992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6" name="Line 38"/>
              <p:cNvSpPr>
                <a:spLocks noChangeShapeType="1"/>
              </p:cNvSpPr>
              <p:nvPr/>
            </p:nvSpPr>
            <p:spPr bwMode="auto">
              <a:xfrm>
                <a:off x="2368" y="3312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7" name="Line 39"/>
              <p:cNvSpPr>
                <a:spLocks noChangeShapeType="1"/>
              </p:cNvSpPr>
              <p:nvPr/>
            </p:nvSpPr>
            <p:spPr bwMode="auto">
              <a:xfrm>
                <a:off x="2360" y="4000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408" name="Group 40"/>
            <p:cNvGrpSpPr>
              <a:grpSpLocks/>
            </p:cNvGrpSpPr>
            <p:nvPr/>
          </p:nvGrpSpPr>
          <p:grpSpPr bwMode="auto">
            <a:xfrm>
              <a:off x="1216" y="2088"/>
              <a:ext cx="1952" cy="1768"/>
              <a:chOff x="1216" y="2088"/>
              <a:chExt cx="1952" cy="1768"/>
            </a:xfrm>
          </p:grpSpPr>
          <p:sp>
            <p:nvSpPr>
              <p:cNvPr id="314409" name="Line 41"/>
              <p:cNvSpPr>
                <a:spLocks noChangeShapeType="1"/>
              </p:cNvSpPr>
              <p:nvPr/>
            </p:nvSpPr>
            <p:spPr bwMode="auto">
              <a:xfrm flipV="1">
                <a:off x="1216" y="20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0" name="Line 42"/>
              <p:cNvSpPr>
                <a:spLocks noChangeShapeType="1"/>
              </p:cNvSpPr>
              <p:nvPr/>
            </p:nvSpPr>
            <p:spPr bwMode="auto">
              <a:xfrm flipV="1">
                <a:off x="2184" y="20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1" name="Line 43"/>
              <p:cNvSpPr>
                <a:spLocks noChangeShapeType="1"/>
              </p:cNvSpPr>
              <p:nvPr/>
            </p:nvSpPr>
            <p:spPr bwMode="auto">
              <a:xfrm flipV="1">
                <a:off x="1216" y="2776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2" name="Line 44"/>
              <p:cNvSpPr>
                <a:spLocks noChangeShapeType="1"/>
              </p:cNvSpPr>
              <p:nvPr/>
            </p:nvSpPr>
            <p:spPr bwMode="auto">
              <a:xfrm flipV="1">
                <a:off x="2192" y="2776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3" name="Line 45"/>
              <p:cNvSpPr>
                <a:spLocks noChangeShapeType="1"/>
              </p:cNvSpPr>
              <p:nvPr/>
            </p:nvSpPr>
            <p:spPr bwMode="auto">
              <a:xfrm flipV="1">
                <a:off x="3144" y="20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4" name="Line 46"/>
              <p:cNvSpPr>
                <a:spLocks noChangeShapeType="1"/>
              </p:cNvSpPr>
              <p:nvPr/>
            </p:nvSpPr>
            <p:spPr bwMode="auto">
              <a:xfrm flipV="1">
                <a:off x="2216" y="34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5" name="Line 47"/>
              <p:cNvSpPr>
                <a:spLocks noChangeShapeType="1"/>
              </p:cNvSpPr>
              <p:nvPr/>
            </p:nvSpPr>
            <p:spPr bwMode="auto">
              <a:xfrm flipV="1">
                <a:off x="3160" y="276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6" name="Line 48"/>
              <p:cNvSpPr>
                <a:spLocks noChangeShapeType="1"/>
              </p:cNvSpPr>
              <p:nvPr/>
            </p:nvSpPr>
            <p:spPr bwMode="auto">
              <a:xfrm flipV="1">
                <a:off x="1216" y="3472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7" name="Line 49"/>
              <p:cNvSpPr>
                <a:spLocks noChangeShapeType="1"/>
              </p:cNvSpPr>
              <p:nvPr/>
            </p:nvSpPr>
            <p:spPr bwMode="auto">
              <a:xfrm flipV="1">
                <a:off x="3168" y="3472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418" name="Group 50"/>
            <p:cNvGrpSpPr>
              <a:grpSpLocks/>
            </p:cNvGrpSpPr>
            <p:nvPr/>
          </p:nvGrpSpPr>
          <p:grpSpPr bwMode="auto">
            <a:xfrm>
              <a:off x="1344" y="2008"/>
              <a:ext cx="1512" cy="2096"/>
              <a:chOff x="1344" y="2008"/>
              <a:chExt cx="1512" cy="2096"/>
            </a:xfrm>
          </p:grpSpPr>
          <p:sp>
            <p:nvSpPr>
              <p:cNvPr id="314419" name="Line 51"/>
              <p:cNvSpPr>
                <a:spLocks noChangeShapeType="1"/>
              </p:cNvSpPr>
              <p:nvPr/>
            </p:nvSpPr>
            <p:spPr bwMode="auto">
              <a:xfrm flipH="1">
                <a:off x="1344" y="20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0" name="Line 52"/>
              <p:cNvSpPr>
                <a:spLocks noChangeShapeType="1"/>
              </p:cNvSpPr>
              <p:nvPr/>
            </p:nvSpPr>
            <p:spPr bwMode="auto">
              <a:xfrm flipH="1">
                <a:off x="2320" y="20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1" name="Line 53"/>
              <p:cNvSpPr>
                <a:spLocks noChangeShapeType="1"/>
              </p:cNvSpPr>
              <p:nvPr/>
            </p:nvSpPr>
            <p:spPr bwMode="auto">
              <a:xfrm flipH="1">
                <a:off x="1360" y="2704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2" name="Line 54"/>
              <p:cNvSpPr>
                <a:spLocks noChangeShapeType="1"/>
              </p:cNvSpPr>
              <p:nvPr/>
            </p:nvSpPr>
            <p:spPr bwMode="auto">
              <a:xfrm flipH="1">
                <a:off x="2328" y="2704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3" name="Line 55"/>
              <p:cNvSpPr>
                <a:spLocks noChangeShapeType="1"/>
              </p:cNvSpPr>
              <p:nvPr/>
            </p:nvSpPr>
            <p:spPr bwMode="auto">
              <a:xfrm flipH="1">
                <a:off x="2344" y="34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4" name="Line 56"/>
              <p:cNvSpPr>
                <a:spLocks noChangeShapeType="1"/>
              </p:cNvSpPr>
              <p:nvPr/>
            </p:nvSpPr>
            <p:spPr bwMode="auto">
              <a:xfrm flipH="1">
                <a:off x="2336" y="4080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5" name="Line 57"/>
              <p:cNvSpPr>
                <a:spLocks noChangeShapeType="1"/>
              </p:cNvSpPr>
              <p:nvPr/>
            </p:nvSpPr>
            <p:spPr bwMode="auto">
              <a:xfrm flipH="1">
                <a:off x="1368" y="34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6" name="Line 58"/>
              <p:cNvSpPr>
                <a:spLocks noChangeShapeType="1"/>
              </p:cNvSpPr>
              <p:nvPr/>
            </p:nvSpPr>
            <p:spPr bwMode="auto">
              <a:xfrm flipH="1">
                <a:off x="1368" y="4104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7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sz="2200" dirty="0" smtClean="0"/>
              <a:t>What </a:t>
            </a:r>
            <a:r>
              <a:rPr lang="en-US" sz="2200" dirty="0"/>
              <a:t>is wrong with this code?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86200" y="18288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219200"/>
            <a:ext cx="2438400" cy="2590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1219200"/>
            <a:ext cx="85344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for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= 0;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&lt;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n_neighbors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++) {</a:t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], tag,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for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= 0;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&lt;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n_neighbors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++) {</a:t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], tag,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status);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62000" y="2590800"/>
            <a:ext cx="4419600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Deadlocks!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 sends may block, waiting for a matching receive (will for large enough messages)</a:t>
            </a:r>
          </a:p>
          <a:p>
            <a:r>
              <a:rPr lang="en-US" dirty="0"/>
              <a:t>The variation of</a:t>
            </a:r>
            <a:br>
              <a:rPr lang="en-US" dirty="0"/>
            </a:br>
            <a:r>
              <a:rPr lang="en-US" altLang="zh-CN" dirty="0"/>
              <a:t>if (has up </a:t>
            </a:r>
            <a:r>
              <a:rPr lang="en-US" altLang="zh-CN" dirty="0" err="1"/>
              <a:t>nbr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 … up …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/>
              <a:t>(has down </a:t>
            </a:r>
            <a:r>
              <a:rPr lang="en-US" dirty="0" err="1"/>
              <a:t>nbr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… down …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sequentializes</a:t>
            </a:r>
            <a:r>
              <a:rPr lang="en-US" dirty="0" smtClean="0"/>
              <a:t> </a:t>
            </a:r>
            <a:r>
              <a:rPr lang="en-US" dirty="0"/>
              <a:t>(all except the bottom process blocks)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Parallel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Programming</a:t>
            </a:r>
          </a:p>
          <a:p>
            <a:pPr lvl="1"/>
            <a:r>
              <a:rPr lang="en-US" dirty="0"/>
              <a:t>Processes share memory address space (threads model)</a:t>
            </a:r>
          </a:p>
          <a:p>
            <a:pPr lvl="1"/>
            <a:r>
              <a:rPr lang="en-US" dirty="0"/>
              <a:t>Application ensures no data corruption (Lock/Unlock)</a:t>
            </a:r>
          </a:p>
          <a:p>
            <a:r>
              <a:rPr lang="en-US" dirty="0"/>
              <a:t>Transparent Parallelization</a:t>
            </a:r>
          </a:p>
          <a:p>
            <a:pPr lvl="1"/>
            <a:r>
              <a:rPr lang="en-US" dirty="0"/>
              <a:t>Compiler works magic on sequential programs</a:t>
            </a:r>
          </a:p>
          <a:p>
            <a:r>
              <a:rPr lang="en-US" dirty="0"/>
              <a:t>Directive-based Parallelization</a:t>
            </a:r>
          </a:p>
          <a:p>
            <a:pPr lvl="1"/>
            <a:r>
              <a:rPr lang="en-US" dirty="0"/>
              <a:t>Compiler needs help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r>
              <a:rPr lang="en-US" dirty="0"/>
              <a:t>Message Passing</a:t>
            </a:r>
          </a:p>
          <a:p>
            <a:pPr lvl="1"/>
            <a:r>
              <a:rPr lang="en-US" dirty="0"/>
              <a:t>Explicit communication between processes (like sending and receiving emails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5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 1: Use Irecv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001000" cy="762000"/>
          </a:xfrm>
        </p:spPr>
        <p:txBody>
          <a:bodyPr/>
          <a:lstStyle/>
          <a:p>
            <a:r>
              <a:rPr lang="en-US" sz="2200" dirty="0" smtClean="0"/>
              <a:t>Does </a:t>
            </a:r>
            <a:r>
              <a:rPr lang="en-US" sz="2200" dirty="0"/>
              <a:t>not perform well in practice.  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990600"/>
            <a:ext cx="81534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MPI_Irecv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MPI_DOUBLE,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requests[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]);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MPI_Send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);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MPI_Waitall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requests, statuses);</a:t>
            </a:r>
          </a:p>
        </p:txBody>
      </p:sp>
    </p:spTree>
    <p:extLst>
      <p:ext uri="{BB962C8B-B14F-4D97-AF65-F5344CB8AC3E}">
        <p14:creationId xmlns:p14="http://schemas.microsoft.com/office/powerpoint/2010/main" val="47588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696913"/>
          </a:xfrm>
        </p:spPr>
        <p:txBody>
          <a:bodyPr/>
          <a:lstStyle/>
          <a:p>
            <a:r>
              <a:rPr lang="en-US" dirty="0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6294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32004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67437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27813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46863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65913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65913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46863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7813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7813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46863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51054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椭圆 3"/>
          <p:cNvSpPr/>
          <p:nvPr/>
        </p:nvSpPr>
        <p:spPr bwMode="auto">
          <a:xfrm>
            <a:off x="2362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267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172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172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2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696913"/>
          </a:xfrm>
        </p:spPr>
        <p:txBody>
          <a:bodyPr/>
          <a:lstStyle/>
          <a:p>
            <a:r>
              <a:rPr lang="en-US" dirty="0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rgbClr val="BDFF3B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BDFF3B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rgbClr val="BDFF3B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2004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46863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3200400" y="46482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200400" y="3429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200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66294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67437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51054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105400" y="3429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5105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5105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65913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2362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267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172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172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17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36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0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696913"/>
          </a:xfrm>
        </p:spPr>
        <p:txBody>
          <a:bodyPr/>
          <a:lstStyle/>
          <a:p>
            <a:r>
              <a:rPr lang="en-US" dirty="0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895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4800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895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8956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48006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200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200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6705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V="1">
            <a:off x="6705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>
            <a:off x="5105400" y="5715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5105400" y="46482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5105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617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36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267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267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236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9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696913"/>
          </a:xfrm>
        </p:spPr>
        <p:txBody>
          <a:bodyPr/>
          <a:lstStyle/>
          <a:p>
            <a:r>
              <a:rPr lang="en-US" dirty="0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00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4800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3200400" y="5715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5105400" y="32766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9"/>
          <p:cNvCxnSpPr/>
          <p:nvPr/>
        </p:nvCxnSpPr>
        <p:spPr bwMode="auto">
          <a:xfrm flipH="1">
            <a:off x="5105400" y="4572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58"/>
          <p:cNvCxnSpPr/>
          <p:nvPr/>
        </p:nvCxnSpPr>
        <p:spPr bwMode="auto">
          <a:xfrm flipV="1">
            <a:off x="2895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75"/>
          <p:cNvCxnSpPr/>
          <p:nvPr/>
        </p:nvCxnSpPr>
        <p:spPr bwMode="auto">
          <a:xfrm flipH="1">
            <a:off x="3200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74"/>
          <p:cNvCxnSpPr/>
          <p:nvPr/>
        </p:nvCxnSpPr>
        <p:spPr bwMode="auto">
          <a:xfrm>
            <a:off x="3200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2"/>
          <p:cNvCxnSpPr/>
          <p:nvPr/>
        </p:nvCxnSpPr>
        <p:spPr bwMode="auto">
          <a:xfrm flipH="1">
            <a:off x="5105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617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36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267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267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36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696913"/>
          </a:xfrm>
        </p:spPr>
        <p:txBody>
          <a:bodyPr/>
          <a:lstStyle/>
          <a:p>
            <a:r>
              <a:rPr lang="en-US" dirty="0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Done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4800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5105400" y="32766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89"/>
          <p:cNvCxnSpPr/>
          <p:nvPr/>
        </p:nvCxnSpPr>
        <p:spPr bwMode="auto">
          <a:xfrm flipH="1">
            <a:off x="3200400" y="32766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椭圆 20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696913"/>
          </a:xfrm>
        </p:spPr>
        <p:txBody>
          <a:bodyPr/>
          <a:lstStyle/>
          <a:p>
            <a:r>
              <a:rPr lang="en-US" dirty="0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Done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21" name="Straight Arrow Connector 89"/>
          <p:cNvCxnSpPr/>
          <p:nvPr/>
        </p:nvCxnSpPr>
        <p:spPr bwMode="auto">
          <a:xfrm flipH="1">
            <a:off x="3200400" y="4572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7814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from </a:t>
            </a:r>
            <a:r>
              <a:rPr lang="en-US" dirty="0" smtClean="0"/>
              <a:t>IB Cluster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7" name="图片 6" descr="blues-mpi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13152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1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 2: Use Isend and Irecv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990600"/>
            <a:ext cx="77724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MPI_Irecv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MPI_DOUBLE,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requests[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]);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MPI_Isend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requests[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+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]);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MPI_Waitall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(2 *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requests, statuses);</a:t>
            </a:r>
          </a:p>
        </p:txBody>
      </p:sp>
    </p:spTree>
    <p:extLst>
      <p:ext uri="{BB962C8B-B14F-4D97-AF65-F5344CB8AC3E}">
        <p14:creationId xmlns:p14="http://schemas.microsoft.com/office/powerpoint/2010/main" val="5416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from </a:t>
            </a:r>
            <a:r>
              <a:rPr lang="en-US" dirty="0" smtClean="0"/>
              <a:t>IB Cluster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533400" y="55626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Note processes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4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7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are the only interior processors; these perform more communication than the other processors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6" name="图片 5" descr="blues-mpich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013083" cy="45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Message-Passing Model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148138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process</a:t>
            </a:r>
            <a:r>
              <a:rPr lang="en-US" sz="2400" dirty="0"/>
              <a:t> is (traditionally) a program counter and address space.</a:t>
            </a:r>
          </a:p>
          <a:p>
            <a:r>
              <a:rPr lang="en-US" sz="2400" dirty="0"/>
              <a:t>Processes may have multiple </a:t>
            </a:r>
            <a:r>
              <a:rPr lang="en-US" sz="2400" i="1" dirty="0"/>
              <a:t>threads</a:t>
            </a:r>
            <a:r>
              <a:rPr lang="en-US" sz="2400" dirty="0"/>
              <a:t> (program counters and associated stacks) sharing a single address space.  MPI is for communication among processes, which have separate address spaces.</a:t>
            </a:r>
          </a:p>
          <a:p>
            <a:r>
              <a:rPr lang="en-US" sz="2400" dirty="0" smtClean="0"/>
              <a:t>Inter-process </a:t>
            </a:r>
            <a:r>
              <a:rPr lang="en-US" sz="2400" dirty="0"/>
              <a:t>communication consists of 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movement of data from one process’s address space to another’s.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767013" y="5255884"/>
            <a:ext cx="1071304" cy="112061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27834" y="5234182"/>
            <a:ext cx="1071304" cy="112061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315902" y="5553795"/>
            <a:ext cx="1846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3330021" y="6033215"/>
            <a:ext cx="1817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4065991" y="5214453"/>
            <a:ext cx="5068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</a:rPr>
              <a:t>MPI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080110" y="5985865"/>
            <a:ext cx="503001" cy="30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</a:rPr>
              <a:t>MPI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40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Lesson: Defer Synchronization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Send-receive accomplishes two things:</a:t>
            </a:r>
          </a:p>
          <a:p>
            <a:pPr lvl="1"/>
            <a:r>
              <a:rPr lang="en-US" dirty="0"/>
              <a:t>Data transfer</a:t>
            </a:r>
          </a:p>
          <a:p>
            <a:pPr lvl="1"/>
            <a:r>
              <a:rPr lang="en-US" dirty="0"/>
              <a:t>Synchronization</a:t>
            </a:r>
          </a:p>
          <a:p>
            <a:r>
              <a:rPr lang="en-US" dirty="0"/>
              <a:t>In many cases, there is more synchronization than required</a:t>
            </a:r>
          </a:p>
          <a:p>
            <a:r>
              <a:rPr lang="en-US" dirty="0"/>
              <a:t>Use </a:t>
            </a:r>
            <a:r>
              <a:rPr lang="en-US" dirty="0" smtClean="0"/>
              <a:t>non-blocking </a:t>
            </a:r>
            <a:r>
              <a:rPr lang="en-US" dirty="0"/>
              <a:t>operations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en-US" dirty="0"/>
              <a:t> to defer </a:t>
            </a:r>
            <a:r>
              <a:rPr lang="en-US" dirty="0" smtClean="0"/>
              <a:t>synchronization</a:t>
            </a:r>
          </a:p>
          <a:p>
            <a:r>
              <a:rPr lang="en-US" dirty="0" smtClean="0"/>
              <a:t>Tools can help out with identifying performance issues</a:t>
            </a:r>
          </a:p>
          <a:p>
            <a:pPr lvl="1"/>
            <a:r>
              <a:rPr lang="en-US" dirty="0" smtClean="0"/>
              <a:t>MPE, Tau and </a:t>
            </a:r>
            <a:r>
              <a:rPr lang="en-US" dirty="0" err="1" smtClean="0"/>
              <a:t>HPCToolkit</a:t>
            </a:r>
            <a:r>
              <a:rPr lang="en-US" dirty="0" smtClean="0"/>
              <a:t> are popular profiling tools</a:t>
            </a:r>
          </a:p>
          <a:p>
            <a:pPr lvl="1"/>
            <a:r>
              <a:rPr lang="en-US" dirty="0" err="1" smtClean="0"/>
              <a:t>Jumpshot</a:t>
            </a:r>
            <a:r>
              <a:rPr lang="en-US" dirty="0" smtClean="0"/>
              <a:t> tool uses their datasets to show performance problems graphically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9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181600"/>
          </a:xfrm>
        </p:spPr>
        <p:txBody>
          <a:bodyPr/>
          <a:lstStyle/>
          <a:p>
            <a:r>
              <a:rPr lang="en-US" i="1" dirty="0" err="1" smtClean="0"/>
              <a:t>stencil_mpi_nonblocking.c</a:t>
            </a:r>
            <a:endParaRPr lang="en-US" i="1" dirty="0" smtClean="0"/>
          </a:p>
          <a:p>
            <a:r>
              <a:rPr lang="en-US" altLang="zh-CN" dirty="0"/>
              <a:t>Non-blocking sends and receives</a:t>
            </a:r>
          </a:p>
          <a:p>
            <a:r>
              <a:rPr lang="en-US" altLang="zh-CN" dirty="0" smtClean="0"/>
              <a:t>Manually packing and unpacking the data</a:t>
            </a:r>
          </a:p>
          <a:p>
            <a:r>
              <a:rPr lang="en-US" altLang="zh-CN" dirty="0" smtClean="0"/>
              <a:t>Additional communication buffers are needed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Display message queue state using </a:t>
            </a:r>
            <a:r>
              <a:rPr lang="en-US" altLang="zh-CN" dirty="0" err="1" smtClean="0"/>
              <a:t>Totalview</a:t>
            </a:r>
            <a:endParaRPr lang="en-US" altLang="zh-CN" dirty="0" smtClean="0"/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otalview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mpiexec</a:t>
            </a:r>
            <a:r>
              <a:rPr lang="en-US" altLang="zh-CN" dirty="0" smtClean="0"/>
              <a:t> –a –n 4 ./</a:t>
            </a:r>
            <a:r>
              <a:rPr lang="en-US" altLang="zh-CN" dirty="0" err="1" smtClean="0"/>
              <a:t>stencil_mpi_nonblocking</a:t>
            </a:r>
            <a:r>
              <a:rPr lang="en-US" altLang="zh-CN" dirty="0" smtClean="0"/>
              <a:t> 300 250 100 2 2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81</a:t>
            </a:fld>
            <a:endParaRPr lang="en-US" dirty="0"/>
          </a:p>
        </p:txBody>
      </p:sp>
      <p:grpSp>
        <p:nvGrpSpPr>
          <p:cNvPr id="932" name="组 931"/>
          <p:cNvGrpSpPr/>
          <p:nvPr/>
        </p:nvGrpSpPr>
        <p:grpSpPr>
          <a:xfrm>
            <a:off x="1981200" y="2895600"/>
            <a:ext cx="4876800" cy="2590800"/>
            <a:chOff x="1600200" y="1914186"/>
            <a:chExt cx="6070509" cy="4237324"/>
          </a:xfrm>
        </p:grpSpPr>
        <p:grpSp>
          <p:nvGrpSpPr>
            <p:cNvPr id="6" name="Group 1"/>
            <p:cNvGrpSpPr/>
            <p:nvPr/>
          </p:nvGrpSpPr>
          <p:grpSpPr>
            <a:xfrm>
              <a:off x="1997431" y="5068207"/>
              <a:ext cx="5479665" cy="880034"/>
              <a:chOff x="1404435" y="5838152"/>
              <a:chExt cx="5479665" cy="880034"/>
            </a:xfrm>
          </p:grpSpPr>
          <p:grpSp>
            <p:nvGrpSpPr>
              <p:cNvPr id="7" name="Group 20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20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64" name="Group 1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29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791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0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67" name="Group 85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9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89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0" name="Group 950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9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01" name="Group 988"/>
            <p:cNvGrpSpPr/>
            <p:nvPr/>
          </p:nvGrpSpPr>
          <p:grpSpPr>
            <a:xfrm>
              <a:off x="2022972" y="3680904"/>
              <a:ext cx="5479665" cy="880034"/>
              <a:chOff x="1404435" y="5838152"/>
              <a:chExt cx="5479665" cy="880034"/>
            </a:xfrm>
          </p:grpSpPr>
          <p:grpSp>
            <p:nvGrpSpPr>
              <p:cNvPr id="302" name="Group 989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49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8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9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1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6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7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8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9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1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0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1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59" name="Group 1611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58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9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3" name="Group 990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40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62" name="Group 114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48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4" name="Group 991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3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65" name="Group 105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39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96" name="Group 1648"/>
            <p:cNvGrpSpPr/>
            <p:nvPr/>
          </p:nvGrpSpPr>
          <p:grpSpPr>
            <a:xfrm>
              <a:off x="2022972" y="2293600"/>
              <a:ext cx="5479665" cy="880034"/>
              <a:chOff x="1404435" y="5838152"/>
              <a:chExt cx="5479665" cy="880034"/>
            </a:xfrm>
          </p:grpSpPr>
          <p:grpSp>
            <p:nvGrpSpPr>
              <p:cNvPr id="597" name="Group 1649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79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54" name="Group 1906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88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8" name="Group 1650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69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8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57" name="Group 180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78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9" name="Group 1651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60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9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60" name="Group 171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68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91" name="Group 1382"/>
            <p:cNvGrpSpPr/>
            <p:nvPr/>
          </p:nvGrpSpPr>
          <p:grpSpPr>
            <a:xfrm>
              <a:off x="1600200" y="1914186"/>
              <a:ext cx="6070509" cy="4237324"/>
              <a:chOff x="966785" y="1914186"/>
              <a:chExt cx="6070509" cy="4237324"/>
            </a:xfrm>
          </p:grpSpPr>
          <p:cxnSp>
            <p:nvCxnSpPr>
              <p:cNvPr id="892" name="Straight Connector 1383"/>
              <p:cNvCxnSpPr/>
              <p:nvPr/>
            </p:nvCxnSpPr>
            <p:spPr>
              <a:xfrm>
                <a:off x="3156136" y="192053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1384"/>
              <p:cNvCxnSpPr/>
              <p:nvPr/>
            </p:nvCxnSpPr>
            <p:spPr>
              <a:xfrm>
                <a:off x="5203078" y="191418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1385"/>
              <p:cNvCxnSpPr/>
              <p:nvPr/>
            </p:nvCxnSpPr>
            <p:spPr>
              <a:xfrm>
                <a:off x="984328" y="3459420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1386"/>
              <p:cNvCxnSpPr/>
              <p:nvPr/>
            </p:nvCxnSpPr>
            <p:spPr>
              <a:xfrm>
                <a:off x="966785" y="4705382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Group 28"/>
            <p:cNvGrpSpPr>
              <a:grpSpLocks/>
            </p:cNvGrpSpPr>
            <p:nvPr/>
          </p:nvGrpSpPr>
          <p:grpSpPr bwMode="auto">
            <a:xfrm>
              <a:off x="4133379" y="3796541"/>
              <a:ext cx="125412" cy="661987"/>
              <a:chOff x="4897" y="2051"/>
              <a:chExt cx="79" cy="417"/>
            </a:xfrm>
          </p:grpSpPr>
          <p:sp>
            <p:nvSpPr>
              <p:cNvPr id="897" name="Rectangle 29"/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Rectangle 30"/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Rectangle 31"/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32"/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Rectangle 33"/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34"/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3" name="Group 2"/>
            <p:cNvGrpSpPr/>
            <p:nvPr/>
          </p:nvGrpSpPr>
          <p:grpSpPr>
            <a:xfrm>
              <a:off x="4130181" y="3796542"/>
              <a:ext cx="1257299" cy="111126"/>
              <a:chOff x="7445555" y="3685416"/>
              <a:chExt cx="1257299" cy="111126"/>
            </a:xfrm>
          </p:grpSpPr>
          <p:sp>
            <p:nvSpPr>
              <p:cNvPr id="904" name="Rectangle 43"/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44"/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45"/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46"/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47"/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48"/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51"/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Rectangle 52"/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53"/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Rectangle 54"/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4" name="Group 1407"/>
            <p:cNvGrpSpPr/>
            <p:nvPr/>
          </p:nvGrpSpPr>
          <p:grpSpPr>
            <a:xfrm>
              <a:off x="4138140" y="4347402"/>
              <a:ext cx="1257299" cy="111126"/>
              <a:chOff x="7445555" y="3685416"/>
              <a:chExt cx="1257299" cy="111126"/>
            </a:xfrm>
          </p:grpSpPr>
          <p:sp>
            <p:nvSpPr>
              <p:cNvPr id="915" name="Rectangle 43"/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Rectangle 44"/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45"/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46"/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47"/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48"/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Rectangle 52"/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53"/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54"/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5" name="Group 28"/>
            <p:cNvGrpSpPr>
              <a:grpSpLocks/>
            </p:cNvGrpSpPr>
            <p:nvPr/>
          </p:nvGrpSpPr>
          <p:grpSpPr bwMode="auto">
            <a:xfrm>
              <a:off x="5266841" y="3796541"/>
              <a:ext cx="125412" cy="661987"/>
              <a:chOff x="4897" y="2051"/>
              <a:chExt cx="79" cy="417"/>
            </a:xfrm>
          </p:grpSpPr>
          <p:sp>
            <p:nvSpPr>
              <p:cNvPr id="926" name="Rectangle 29"/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30"/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31"/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32"/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33"/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34"/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15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Group (collective) communication in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6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Collective Operations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Collective operations are called by all processes in a communicator.</a:t>
            </a:r>
          </a:p>
          <a:p>
            <a:r>
              <a:rPr lang="en-US" sz="2000" b="1" dirty="0" smtClean="0">
                <a:latin typeface="Courier New" pitchFamily="49" charset="0"/>
              </a:rPr>
              <a:t>MPI_BCAST</a:t>
            </a:r>
            <a:r>
              <a:rPr lang="en-US" dirty="0" smtClean="0"/>
              <a:t> distributes data from one process (the root) to all others in a communicator.</a:t>
            </a:r>
          </a:p>
          <a:p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dirty="0" smtClean="0"/>
              <a:t> combines data from all processes in the communicator and returns it to one process.</a:t>
            </a:r>
          </a:p>
          <a:p>
            <a:r>
              <a:rPr lang="en-US" dirty="0" smtClean="0"/>
              <a:t>In many numerical algorithms, </a:t>
            </a:r>
            <a:r>
              <a:rPr lang="en-US" sz="2000" b="1" dirty="0" smtClean="0">
                <a:latin typeface="Courier New" pitchFamily="49" charset="0"/>
              </a:rPr>
              <a:t>SEND/RECV</a:t>
            </a:r>
            <a:r>
              <a:rPr lang="en-US" dirty="0" smtClean="0"/>
              <a:t> can be replaced by </a:t>
            </a:r>
            <a:r>
              <a:rPr lang="en-US" sz="2000" b="1" dirty="0" smtClean="0">
                <a:latin typeface="Courier New" pitchFamily="49" charset="0"/>
              </a:rPr>
              <a:t>BCAST/REDUCE</a:t>
            </a:r>
            <a:r>
              <a:rPr lang="en-US" dirty="0" smtClean="0"/>
              <a:t>, improving both simplicity and efficiency.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Collective Communication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and computation is coordinated among a group of processes in a </a:t>
            </a:r>
            <a:r>
              <a:rPr lang="en-US" dirty="0" smtClean="0"/>
              <a:t>communicator</a:t>
            </a:r>
            <a:endParaRPr lang="en-US" dirty="0"/>
          </a:p>
          <a:p>
            <a:r>
              <a:rPr lang="en-US" dirty="0" smtClean="0"/>
              <a:t>Tags </a:t>
            </a:r>
            <a:r>
              <a:rPr lang="en-US" dirty="0"/>
              <a:t>are not used; different communicators deliver similar </a:t>
            </a:r>
            <a:r>
              <a:rPr lang="en-US" dirty="0" smtClean="0"/>
              <a:t>functionality</a:t>
            </a:r>
            <a:endParaRPr lang="en-US" dirty="0"/>
          </a:p>
          <a:p>
            <a:r>
              <a:rPr lang="en-US" dirty="0" smtClean="0"/>
              <a:t>Non-blocking </a:t>
            </a:r>
            <a:r>
              <a:rPr lang="en-US" dirty="0"/>
              <a:t>collective </a:t>
            </a:r>
            <a:r>
              <a:rPr lang="en-US" dirty="0" smtClean="0"/>
              <a:t>operations in MPI-3</a:t>
            </a:r>
            <a:endParaRPr lang="en-US" dirty="0"/>
          </a:p>
          <a:p>
            <a:pPr lvl="1"/>
            <a:r>
              <a:rPr lang="en-US" dirty="0" smtClean="0"/>
              <a:t>Covered in the advanced tutorial (but conceptually simple)</a:t>
            </a:r>
            <a:endParaRPr lang="en-US" dirty="0"/>
          </a:p>
          <a:p>
            <a:r>
              <a:rPr lang="en-US" dirty="0"/>
              <a:t>Three classes of operations: synchronization, data movement, collective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5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Synchronization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</a:rPr>
              <a:t>MPI_BARRIER(</a:t>
            </a:r>
            <a:r>
              <a:rPr lang="en-US" sz="2000" b="1" dirty="0" err="1" smtClean="0">
                <a:latin typeface="Courier New" pitchFamily="49" charset="0"/>
              </a:rPr>
              <a:t>comm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Blocks until all processes in the group of the communicator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en-US" dirty="0"/>
              <a:t> call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 process cannot get out of the barrier until all other processes have reached </a:t>
            </a:r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1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Collective Data Movement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blackWhite">
          <a:xfrm>
            <a:off x="2514600" y="1524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blackWhite">
          <a:xfrm>
            <a:off x="2819400" y="1524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blackWhite">
          <a:xfrm>
            <a:off x="3124200" y="1524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39974" name="Group 6"/>
          <p:cNvGrpSpPr>
            <a:grpSpLocks/>
          </p:cNvGrpSpPr>
          <p:nvPr/>
        </p:nvGrpSpPr>
        <p:grpSpPr bwMode="auto">
          <a:xfrm>
            <a:off x="2209800" y="1905000"/>
            <a:ext cx="1219200" cy="304800"/>
            <a:chOff x="1008" y="1344"/>
            <a:chExt cx="768" cy="192"/>
          </a:xfrm>
        </p:grpSpPr>
        <p:sp>
          <p:nvSpPr>
            <p:cNvPr id="339975" name="Rectangle 7"/>
            <p:cNvSpPr>
              <a:spLocks noChangeArrowheads="1"/>
            </p:cNvSpPr>
            <p:nvPr/>
          </p:nvSpPr>
          <p:spPr bwMode="blackWhite">
            <a:xfrm>
              <a:off x="100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76" name="Rectangle 8"/>
            <p:cNvSpPr>
              <a:spLocks noChangeArrowheads="1"/>
            </p:cNvSpPr>
            <p:nvPr/>
          </p:nvSpPr>
          <p:spPr bwMode="blackWhite">
            <a:xfrm>
              <a:off x="120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77" name="Rectangle 9"/>
            <p:cNvSpPr>
              <a:spLocks noChangeArrowheads="1"/>
            </p:cNvSpPr>
            <p:nvPr/>
          </p:nvSpPr>
          <p:spPr bwMode="blackWhite">
            <a:xfrm>
              <a:off x="139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blackWhite">
            <a:xfrm>
              <a:off x="158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9979" name="Group 11"/>
          <p:cNvGrpSpPr>
            <a:grpSpLocks/>
          </p:cNvGrpSpPr>
          <p:nvPr/>
        </p:nvGrpSpPr>
        <p:grpSpPr bwMode="auto">
          <a:xfrm>
            <a:off x="2209800" y="2667000"/>
            <a:ext cx="1219200" cy="304800"/>
            <a:chOff x="1008" y="1344"/>
            <a:chExt cx="768" cy="192"/>
          </a:xfrm>
        </p:grpSpPr>
        <p:sp>
          <p:nvSpPr>
            <p:cNvPr id="339980" name="Rectangle 12"/>
            <p:cNvSpPr>
              <a:spLocks noChangeArrowheads="1"/>
            </p:cNvSpPr>
            <p:nvPr/>
          </p:nvSpPr>
          <p:spPr bwMode="blackWhite">
            <a:xfrm>
              <a:off x="100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blackWhite">
            <a:xfrm>
              <a:off x="120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2" name="Rectangle 14"/>
            <p:cNvSpPr>
              <a:spLocks noChangeArrowheads="1"/>
            </p:cNvSpPr>
            <p:nvPr/>
          </p:nvSpPr>
          <p:spPr bwMode="blackWhite">
            <a:xfrm>
              <a:off x="139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blackWhite">
            <a:xfrm>
              <a:off x="158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2209800" y="2286000"/>
            <a:ext cx="1219200" cy="304800"/>
            <a:chOff x="1008" y="1344"/>
            <a:chExt cx="768" cy="192"/>
          </a:xfrm>
        </p:grpSpPr>
        <p:sp>
          <p:nvSpPr>
            <p:cNvPr id="339985" name="Rectangle 17"/>
            <p:cNvSpPr>
              <a:spLocks noChangeArrowheads="1"/>
            </p:cNvSpPr>
            <p:nvPr/>
          </p:nvSpPr>
          <p:spPr bwMode="blackWhite">
            <a:xfrm>
              <a:off x="100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6" name="Rectangle 18"/>
            <p:cNvSpPr>
              <a:spLocks noChangeArrowheads="1"/>
            </p:cNvSpPr>
            <p:nvPr/>
          </p:nvSpPr>
          <p:spPr bwMode="blackWhite">
            <a:xfrm>
              <a:off x="120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blackWhite">
            <a:xfrm>
              <a:off x="139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8" name="Rectangle 20"/>
            <p:cNvSpPr>
              <a:spLocks noChangeArrowheads="1"/>
            </p:cNvSpPr>
            <p:nvPr/>
          </p:nvSpPr>
          <p:spPr bwMode="blackWhite">
            <a:xfrm>
              <a:off x="158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9989" name="Group 21"/>
          <p:cNvGrpSpPr>
            <a:grpSpLocks/>
          </p:cNvGrpSpPr>
          <p:nvPr/>
        </p:nvGrpSpPr>
        <p:grpSpPr bwMode="auto">
          <a:xfrm>
            <a:off x="6019800" y="4038600"/>
            <a:ext cx="1219200" cy="1447800"/>
            <a:chOff x="3456" y="2928"/>
            <a:chExt cx="768" cy="912"/>
          </a:xfrm>
        </p:grpSpPr>
        <p:sp>
          <p:nvSpPr>
            <p:cNvPr id="339990" name="Rectangle 22"/>
            <p:cNvSpPr>
              <a:spLocks noChangeArrowheads="1"/>
            </p:cNvSpPr>
            <p:nvPr/>
          </p:nvSpPr>
          <p:spPr bwMode="blackWhite">
            <a:xfrm>
              <a:off x="3456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39991" name="Rectangle 23"/>
            <p:cNvSpPr>
              <a:spLocks noChangeArrowheads="1"/>
            </p:cNvSpPr>
            <p:nvPr/>
          </p:nvSpPr>
          <p:spPr bwMode="blackWhite">
            <a:xfrm>
              <a:off x="3648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2" name="Rectangle 24"/>
            <p:cNvSpPr>
              <a:spLocks noChangeArrowheads="1"/>
            </p:cNvSpPr>
            <p:nvPr/>
          </p:nvSpPr>
          <p:spPr bwMode="blackWhite">
            <a:xfrm>
              <a:off x="3840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3" name="Rectangle 25"/>
            <p:cNvSpPr>
              <a:spLocks noChangeArrowheads="1"/>
            </p:cNvSpPr>
            <p:nvPr/>
          </p:nvSpPr>
          <p:spPr bwMode="blackWhite">
            <a:xfrm>
              <a:off x="4032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blackWhite">
            <a:xfrm>
              <a:off x="3456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339995" name="Rectangle 27"/>
            <p:cNvSpPr>
              <a:spLocks noChangeArrowheads="1"/>
            </p:cNvSpPr>
            <p:nvPr/>
          </p:nvSpPr>
          <p:spPr bwMode="blackWhite">
            <a:xfrm>
              <a:off x="3648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6" name="Rectangle 28"/>
            <p:cNvSpPr>
              <a:spLocks noChangeArrowheads="1"/>
            </p:cNvSpPr>
            <p:nvPr/>
          </p:nvSpPr>
          <p:spPr bwMode="blackWhite">
            <a:xfrm>
              <a:off x="3840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7" name="Rectangle 29"/>
            <p:cNvSpPr>
              <a:spLocks noChangeArrowheads="1"/>
            </p:cNvSpPr>
            <p:nvPr/>
          </p:nvSpPr>
          <p:spPr bwMode="blackWhite">
            <a:xfrm>
              <a:off x="4032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8" name="Rectangle 30"/>
            <p:cNvSpPr>
              <a:spLocks noChangeArrowheads="1"/>
            </p:cNvSpPr>
            <p:nvPr/>
          </p:nvSpPr>
          <p:spPr bwMode="blackWhite">
            <a:xfrm>
              <a:off x="3456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</a:p>
          </p:txBody>
        </p:sp>
        <p:sp>
          <p:nvSpPr>
            <p:cNvPr id="339999" name="Rectangle 31"/>
            <p:cNvSpPr>
              <a:spLocks noChangeArrowheads="1"/>
            </p:cNvSpPr>
            <p:nvPr/>
          </p:nvSpPr>
          <p:spPr bwMode="blackWhite">
            <a:xfrm>
              <a:off x="3648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0" name="Rectangle 32"/>
            <p:cNvSpPr>
              <a:spLocks noChangeArrowheads="1"/>
            </p:cNvSpPr>
            <p:nvPr/>
          </p:nvSpPr>
          <p:spPr bwMode="blackWhite">
            <a:xfrm>
              <a:off x="3840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1" name="Rectangle 33"/>
            <p:cNvSpPr>
              <a:spLocks noChangeArrowheads="1"/>
            </p:cNvSpPr>
            <p:nvPr/>
          </p:nvSpPr>
          <p:spPr bwMode="blackWhite">
            <a:xfrm>
              <a:off x="4032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2" name="Rectangle 34"/>
            <p:cNvSpPr>
              <a:spLocks noChangeArrowheads="1"/>
            </p:cNvSpPr>
            <p:nvPr/>
          </p:nvSpPr>
          <p:spPr bwMode="blackWhite">
            <a:xfrm>
              <a:off x="345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</a:p>
          </p:txBody>
        </p:sp>
        <p:sp>
          <p:nvSpPr>
            <p:cNvPr id="340003" name="Rectangle 35"/>
            <p:cNvSpPr>
              <a:spLocks noChangeArrowheads="1"/>
            </p:cNvSpPr>
            <p:nvPr/>
          </p:nvSpPr>
          <p:spPr bwMode="blackWhite">
            <a:xfrm>
              <a:off x="36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4" name="Rectangle 36"/>
            <p:cNvSpPr>
              <a:spLocks noChangeArrowheads="1"/>
            </p:cNvSpPr>
            <p:nvPr/>
          </p:nvSpPr>
          <p:spPr bwMode="blackWhite">
            <a:xfrm>
              <a:off x="38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5" name="Rectangle 37"/>
            <p:cNvSpPr>
              <a:spLocks noChangeArrowheads="1"/>
            </p:cNvSpPr>
            <p:nvPr/>
          </p:nvSpPr>
          <p:spPr bwMode="blackWhite">
            <a:xfrm>
              <a:off x="40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0006" name="Rectangle 38"/>
          <p:cNvSpPr>
            <a:spLocks noChangeArrowheads="1"/>
          </p:cNvSpPr>
          <p:nvPr/>
        </p:nvSpPr>
        <p:spPr bwMode="blackWhite">
          <a:xfrm>
            <a:off x="2514600" y="4038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blackWhite">
          <a:xfrm>
            <a:off x="2819400" y="4038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blackWhite">
          <a:xfrm>
            <a:off x="3124200" y="4038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0009" name="Rectangle 41"/>
          <p:cNvSpPr>
            <a:spLocks noChangeArrowheads="1"/>
          </p:cNvSpPr>
          <p:nvPr/>
        </p:nvSpPr>
        <p:spPr bwMode="blackWhite">
          <a:xfrm>
            <a:off x="2514600" y="4419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0" name="Rectangle 42"/>
          <p:cNvSpPr>
            <a:spLocks noChangeArrowheads="1"/>
          </p:cNvSpPr>
          <p:nvPr/>
        </p:nvSpPr>
        <p:spPr bwMode="blackWhite">
          <a:xfrm>
            <a:off x="2819400" y="4419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1" name="Rectangle 43"/>
          <p:cNvSpPr>
            <a:spLocks noChangeArrowheads="1"/>
          </p:cNvSpPr>
          <p:nvPr/>
        </p:nvSpPr>
        <p:spPr bwMode="blackWhite">
          <a:xfrm>
            <a:off x="3124200" y="4419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2" name="Rectangle 44"/>
          <p:cNvSpPr>
            <a:spLocks noChangeArrowheads="1"/>
          </p:cNvSpPr>
          <p:nvPr/>
        </p:nvSpPr>
        <p:spPr bwMode="blackWhite">
          <a:xfrm>
            <a:off x="25146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3" name="Rectangle 45"/>
          <p:cNvSpPr>
            <a:spLocks noChangeArrowheads="1"/>
          </p:cNvSpPr>
          <p:nvPr/>
        </p:nvSpPr>
        <p:spPr bwMode="blackWhite">
          <a:xfrm>
            <a:off x="28194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4" name="Rectangle 46"/>
          <p:cNvSpPr>
            <a:spLocks noChangeArrowheads="1"/>
          </p:cNvSpPr>
          <p:nvPr/>
        </p:nvSpPr>
        <p:spPr bwMode="blackWhite">
          <a:xfrm>
            <a:off x="31242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5" name="Rectangle 47"/>
          <p:cNvSpPr>
            <a:spLocks noChangeArrowheads="1"/>
          </p:cNvSpPr>
          <p:nvPr/>
        </p:nvSpPr>
        <p:spPr bwMode="blackWhite">
          <a:xfrm>
            <a:off x="2514600" y="4800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6" name="Rectangle 48"/>
          <p:cNvSpPr>
            <a:spLocks noChangeArrowheads="1"/>
          </p:cNvSpPr>
          <p:nvPr/>
        </p:nvSpPr>
        <p:spPr bwMode="blackWhite">
          <a:xfrm>
            <a:off x="2819400" y="4800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7" name="Rectangle 49"/>
          <p:cNvSpPr>
            <a:spLocks noChangeArrowheads="1"/>
          </p:cNvSpPr>
          <p:nvPr/>
        </p:nvSpPr>
        <p:spPr bwMode="blackWhite">
          <a:xfrm>
            <a:off x="3124200" y="4800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0018" name="Group 50"/>
          <p:cNvGrpSpPr>
            <a:grpSpLocks/>
          </p:cNvGrpSpPr>
          <p:nvPr/>
        </p:nvGrpSpPr>
        <p:grpSpPr bwMode="auto">
          <a:xfrm>
            <a:off x="6019800" y="1524000"/>
            <a:ext cx="1219200" cy="1447800"/>
            <a:chOff x="3504" y="1344"/>
            <a:chExt cx="768" cy="912"/>
          </a:xfrm>
        </p:grpSpPr>
        <p:sp>
          <p:nvSpPr>
            <p:cNvPr id="340019" name="Rectangle 51"/>
            <p:cNvSpPr>
              <a:spLocks noChangeArrowheads="1"/>
            </p:cNvSpPr>
            <p:nvPr/>
          </p:nvSpPr>
          <p:spPr bwMode="blackWhite">
            <a:xfrm>
              <a:off x="35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20" name="Rectangle 52"/>
            <p:cNvSpPr>
              <a:spLocks noChangeArrowheads="1"/>
            </p:cNvSpPr>
            <p:nvPr/>
          </p:nvSpPr>
          <p:spPr bwMode="blackWhite">
            <a:xfrm>
              <a:off x="369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1" name="Rectangle 53"/>
            <p:cNvSpPr>
              <a:spLocks noChangeArrowheads="1"/>
            </p:cNvSpPr>
            <p:nvPr/>
          </p:nvSpPr>
          <p:spPr bwMode="blackWhite">
            <a:xfrm>
              <a:off x="388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2" name="Rectangle 54"/>
            <p:cNvSpPr>
              <a:spLocks noChangeArrowheads="1"/>
            </p:cNvSpPr>
            <p:nvPr/>
          </p:nvSpPr>
          <p:spPr bwMode="blackWhite">
            <a:xfrm>
              <a:off x="408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3" name="Rectangle 55"/>
            <p:cNvSpPr>
              <a:spLocks noChangeArrowheads="1"/>
            </p:cNvSpPr>
            <p:nvPr/>
          </p:nvSpPr>
          <p:spPr bwMode="blackWhite">
            <a:xfrm>
              <a:off x="3504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24" name="Rectangle 56"/>
            <p:cNvSpPr>
              <a:spLocks noChangeArrowheads="1"/>
            </p:cNvSpPr>
            <p:nvPr/>
          </p:nvSpPr>
          <p:spPr bwMode="blackWhite">
            <a:xfrm>
              <a:off x="3696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5" name="Rectangle 57"/>
            <p:cNvSpPr>
              <a:spLocks noChangeArrowheads="1"/>
            </p:cNvSpPr>
            <p:nvPr/>
          </p:nvSpPr>
          <p:spPr bwMode="blackWhite">
            <a:xfrm>
              <a:off x="3888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6" name="Rectangle 58"/>
            <p:cNvSpPr>
              <a:spLocks noChangeArrowheads="1"/>
            </p:cNvSpPr>
            <p:nvPr/>
          </p:nvSpPr>
          <p:spPr bwMode="blackWhite">
            <a:xfrm>
              <a:off x="4080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7" name="Rectangle 59"/>
            <p:cNvSpPr>
              <a:spLocks noChangeArrowheads="1"/>
            </p:cNvSpPr>
            <p:nvPr/>
          </p:nvSpPr>
          <p:spPr bwMode="blackWhite">
            <a:xfrm>
              <a:off x="3504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28" name="Rectangle 60"/>
            <p:cNvSpPr>
              <a:spLocks noChangeArrowheads="1"/>
            </p:cNvSpPr>
            <p:nvPr/>
          </p:nvSpPr>
          <p:spPr bwMode="blackWhite">
            <a:xfrm>
              <a:off x="3696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9" name="Rectangle 61"/>
            <p:cNvSpPr>
              <a:spLocks noChangeArrowheads="1"/>
            </p:cNvSpPr>
            <p:nvPr/>
          </p:nvSpPr>
          <p:spPr bwMode="blackWhite">
            <a:xfrm>
              <a:off x="3888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0" name="Rectangle 62"/>
            <p:cNvSpPr>
              <a:spLocks noChangeArrowheads="1"/>
            </p:cNvSpPr>
            <p:nvPr/>
          </p:nvSpPr>
          <p:spPr bwMode="blackWhite">
            <a:xfrm>
              <a:off x="408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1" name="Rectangle 63"/>
            <p:cNvSpPr>
              <a:spLocks noChangeArrowheads="1"/>
            </p:cNvSpPr>
            <p:nvPr/>
          </p:nvSpPr>
          <p:spPr bwMode="blackWhite">
            <a:xfrm>
              <a:off x="3504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32" name="Rectangle 64"/>
            <p:cNvSpPr>
              <a:spLocks noChangeArrowheads="1"/>
            </p:cNvSpPr>
            <p:nvPr/>
          </p:nvSpPr>
          <p:spPr bwMode="blackWhite">
            <a:xfrm>
              <a:off x="3696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3" name="Rectangle 65"/>
            <p:cNvSpPr>
              <a:spLocks noChangeArrowheads="1"/>
            </p:cNvSpPr>
            <p:nvPr/>
          </p:nvSpPr>
          <p:spPr bwMode="blackWhite">
            <a:xfrm>
              <a:off x="3888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4" name="Rectangle 66"/>
            <p:cNvSpPr>
              <a:spLocks noChangeArrowheads="1"/>
            </p:cNvSpPr>
            <p:nvPr/>
          </p:nvSpPr>
          <p:spPr bwMode="blackWhite">
            <a:xfrm>
              <a:off x="4080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0035" name="Line 67"/>
          <p:cNvSpPr>
            <a:spLocks noChangeShapeType="1"/>
          </p:cNvSpPr>
          <p:nvPr/>
        </p:nvSpPr>
        <p:spPr bwMode="blackWhite">
          <a:xfrm>
            <a:off x="3962400" y="2133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6" name="Text Box 68"/>
          <p:cNvSpPr txBox="1">
            <a:spLocks noChangeArrowheads="1"/>
          </p:cNvSpPr>
          <p:nvPr/>
        </p:nvSpPr>
        <p:spPr bwMode="blackWhite">
          <a:xfrm>
            <a:off x="4241850" y="1766888"/>
            <a:ext cx="1217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Broadcast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7" name="Line 69"/>
          <p:cNvSpPr>
            <a:spLocks noChangeShapeType="1"/>
          </p:cNvSpPr>
          <p:nvPr/>
        </p:nvSpPr>
        <p:spPr bwMode="blackWhite">
          <a:xfrm>
            <a:off x="4038600" y="4343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8" name="Line 70"/>
          <p:cNvSpPr>
            <a:spLocks noChangeShapeType="1"/>
          </p:cNvSpPr>
          <p:nvPr/>
        </p:nvSpPr>
        <p:spPr bwMode="blackWhite">
          <a:xfrm>
            <a:off x="4038600" y="5257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9" name="Text Box 71"/>
          <p:cNvSpPr txBox="1">
            <a:spLocks noChangeArrowheads="1"/>
          </p:cNvSpPr>
          <p:nvPr/>
        </p:nvSpPr>
        <p:spPr bwMode="blackWhite">
          <a:xfrm>
            <a:off x="4313254" y="3976688"/>
            <a:ext cx="9159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Scatter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40" name="Text Box 72"/>
          <p:cNvSpPr txBox="1">
            <a:spLocks noChangeArrowheads="1"/>
          </p:cNvSpPr>
          <p:nvPr/>
        </p:nvSpPr>
        <p:spPr bwMode="blackWhite">
          <a:xfrm>
            <a:off x="4327331" y="4876800"/>
            <a:ext cx="9068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Gather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0041" name="Group 73"/>
          <p:cNvGrpSpPr>
            <a:grpSpLocks/>
          </p:cNvGrpSpPr>
          <p:nvPr/>
        </p:nvGrpSpPr>
        <p:grpSpPr bwMode="auto">
          <a:xfrm>
            <a:off x="1589088" y="1524000"/>
            <a:ext cx="925513" cy="3962400"/>
            <a:chOff x="713" y="1344"/>
            <a:chExt cx="583" cy="2496"/>
          </a:xfrm>
        </p:grpSpPr>
        <p:sp>
          <p:nvSpPr>
            <p:cNvPr id="340042" name="Rectangle 74"/>
            <p:cNvSpPr>
              <a:spLocks noChangeArrowheads="1"/>
            </p:cNvSpPr>
            <p:nvPr/>
          </p:nvSpPr>
          <p:spPr bwMode="blackWhite">
            <a:xfrm>
              <a:off x="11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43" name="Rectangle 75"/>
            <p:cNvSpPr>
              <a:spLocks noChangeArrowheads="1"/>
            </p:cNvSpPr>
            <p:nvPr/>
          </p:nvSpPr>
          <p:spPr bwMode="blackWhite">
            <a:xfrm>
              <a:off x="1104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44" name="Rectangle 76"/>
            <p:cNvSpPr>
              <a:spLocks noChangeArrowheads="1"/>
            </p:cNvSpPr>
            <p:nvPr/>
          </p:nvSpPr>
          <p:spPr bwMode="blackWhite">
            <a:xfrm>
              <a:off x="1104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45" name="Rectangle 77"/>
            <p:cNvSpPr>
              <a:spLocks noChangeArrowheads="1"/>
            </p:cNvSpPr>
            <p:nvPr/>
          </p:nvSpPr>
          <p:spPr bwMode="blackWhite">
            <a:xfrm>
              <a:off x="1104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46" name="Rectangle 78"/>
            <p:cNvSpPr>
              <a:spLocks noChangeArrowheads="1"/>
            </p:cNvSpPr>
            <p:nvPr/>
          </p:nvSpPr>
          <p:spPr bwMode="blackWhite">
            <a:xfrm>
              <a:off x="110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40047" name="Group 79"/>
            <p:cNvGrpSpPr>
              <a:grpSpLocks/>
            </p:cNvGrpSpPr>
            <p:nvPr/>
          </p:nvGrpSpPr>
          <p:grpSpPr bwMode="auto">
            <a:xfrm>
              <a:off x="713" y="1344"/>
              <a:ext cx="234" cy="894"/>
              <a:chOff x="583" y="1320"/>
              <a:chExt cx="234" cy="894"/>
            </a:xfrm>
          </p:grpSpPr>
          <p:sp>
            <p:nvSpPr>
              <p:cNvPr id="340048" name="Text Box 80"/>
              <p:cNvSpPr txBox="1">
                <a:spLocks noChangeArrowheads="1"/>
              </p:cNvSpPr>
              <p:nvPr/>
            </p:nvSpPr>
            <p:spPr bwMode="blackWhite">
              <a:xfrm>
                <a:off x="583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0049" name="Text Box 81"/>
              <p:cNvSpPr txBox="1">
                <a:spLocks noChangeArrowheads="1"/>
              </p:cNvSpPr>
              <p:nvPr/>
            </p:nvSpPr>
            <p:spPr bwMode="blackWhite">
              <a:xfrm>
                <a:off x="583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0050" name="Text Box 82"/>
              <p:cNvSpPr txBox="1">
                <a:spLocks noChangeArrowheads="1"/>
              </p:cNvSpPr>
              <p:nvPr/>
            </p:nvSpPr>
            <p:spPr bwMode="blackWhite">
              <a:xfrm>
                <a:off x="583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0051" name="Text Box 83"/>
              <p:cNvSpPr txBox="1">
                <a:spLocks noChangeArrowheads="1"/>
              </p:cNvSpPr>
              <p:nvPr/>
            </p:nvSpPr>
            <p:spPr bwMode="blackWhite">
              <a:xfrm>
                <a:off x="583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0052" name="Group 84"/>
            <p:cNvGrpSpPr>
              <a:grpSpLocks/>
            </p:cNvGrpSpPr>
            <p:nvPr/>
          </p:nvGrpSpPr>
          <p:grpSpPr bwMode="auto">
            <a:xfrm>
              <a:off x="713" y="2880"/>
              <a:ext cx="234" cy="894"/>
              <a:chOff x="583" y="1320"/>
              <a:chExt cx="234" cy="894"/>
            </a:xfrm>
          </p:grpSpPr>
          <p:sp>
            <p:nvSpPr>
              <p:cNvPr id="340053" name="Text Box 85"/>
              <p:cNvSpPr txBox="1">
                <a:spLocks noChangeArrowheads="1"/>
              </p:cNvSpPr>
              <p:nvPr/>
            </p:nvSpPr>
            <p:spPr bwMode="blackWhite">
              <a:xfrm>
                <a:off x="583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0054" name="Text Box 86"/>
              <p:cNvSpPr txBox="1">
                <a:spLocks noChangeArrowheads="1"/>
              </p:cNvSpPr>
              <p:nvPr/>
            </p:nvSpPr>
            <p:spPr bwMode="blackWhite">
              <a:xfrm>
                <a:off x="583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0055" name="Text Box 87"/>
              <p:cNvSpPr txBox="1">
                <a:spLocks noChangeArrowheads="1"/>
              </p:cNvSpPr>
              <p:nvPr/>
            </p:nvSpPr>
            <p:spPr bwMode="blackWhite">
              <a:xfrm>
                <a:off x="583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0056" name="Text Box 88"/>
              <p:cNvSpPr txBox="1">
                <a:spLocks noChangeArrowheads="1"/>
              </p:cNvSpPr>
              <p:nvPr/>
            </p:nvSpPr>
            <p:spPr bwMode="blackWhite">
              <a:xfrm>
                <a:off x="583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3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Collective Data Movement</a:t>
            </a:r>
          </a:p>
        </p:txBody>
      </p:sp>
      <p:grpSp>
        <p:nvGrpSpPr>
          <p:cNvPr id="340995" name="Group 3"/>
          <p:cNvGrpSpPr>
            <a:grpSpLocks/>
          </p:cNvGrpSpPr>
          <p:nvPr/>
        </p:nvGrpSpPr>
        <p:grpSpPr bwMode="auto">
          <a:xfrm>
            <a:off x="2133600" y="1593850"/>
            <a:ext cx="1219200" cy="304800"/>
            <a:chOff x="1104" y="1344"/>
            <a:chExt cx="768" cy="192"/>
          </a:xfrm>
        </p:grpSpPr>
        <p:sp>
          <p:nvSpPr>
            <p:cNvPr id="340996" name="Rectangle 4"/>
            <p:cNvSpPr>
              <a:spLocks noChangeArrowheads="1"/>
            </p:cNvSpPr>
            <p:nvPr/>
          </p:nvSpPr>
          <p:spPr bwMode="blackWhite">
            <a:xfrm>
              <a:off x="11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blackWhite">
            <a:xfrm>
              <a:off x="129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blackWhite">
            <a:xfrm>
              <a:off x="148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blackWhite">
            <a:xfrm>
              <a:off x="168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00" name="Group 8"/>
          <p:cNvGrpSpPr>
            <a:grpSpLocks/>
          </p:cNvGrpSpPr>
          <p:nvPr/>
        </p:nvGrpSpPr>
        <p:grpSpPr bwMode="auto">
          <a:xfrm>
            <a:off x="2133600" y="1943100"/>
            <a:ext cx="1219200" cy="304800"/>
            <a:chOff x="1104" y="1584"/>
            <a:chExt cx="768" cy="192"/>
          </a:xfrm>
        </p:grpSpPr>
        <p:sp>
          <p:nvSpPr>
            <p:cNvPr id="341001" name="Rectangle 9"/>
            <p:cNvSpPr>
              <a:spLocks noChangeArrowheads="1"/>
            </p:cNvSpPr>
            <p:nvPr/>
          </p:nvSpPr>
          <p:spPr bwMode="blackWhite">
            <a:xfrm>
              <a:off x="1104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blackWhite">
            <a:xfrm>
              <a:off x="1296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blackWhite">
            <a:xfrm>
              <a:off x="1488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blackWhite">
            <a:xfrm>
              <a:off x="1680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05" name="Group 13"/>
          <p:cNvGrpSpPr>
            <a:grpSpLocks/>
          </p:cNvGrpSpPr>
          <p:nvPr/>
        </p:nvGrpSpPr>
        <p:grpSpPr bwMode="auto">
          <a:xfrm>
            <a:off x="2133600" y="2705100"/>
            <a:ext cx="1219200" cy="304800"/>
            <a:chOff x="1104" y="2064"/>
            <a:chExt cx="768" cy="192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blackWhite">
            <a:xfrm>
              <a:off x="1104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blackWhite">
            <a:xfrm>
              <a:off x="1296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blackWhite">
            <a:xfrm>
              <a:off x="1488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blackWhite">
            <a:xfrm>
              <a:off x="168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10" name="Group 18"/>
          <p:cNvGrpSpPr>
            <a:grpSpLocks/>
          </p:cNvGrpSpPr>
          <p:nvPr/>
        </p:nvGrpSpPr>
        <p:grpSpPr bwMode="auto">
          <a:xfrm>
            <a:off x="2133600" y="2324100"/>
            <a:ext cx="1219200" cy="304800"/>
            <a:chOff x="1104" y="1824"/>
            <a:chExt cx="768" cy="192"/>
          </a:xfrm>
        </p:grpSpPr>
        <p:sp>
          <p:nvSpPr>
            <p:cNvPr id="341011" name="Rectangle 19"/>
            <p:cNvSpPr>
              <a:spLocks noChangeArrowheads="1"/>
            </p:cNvSpPr>
            <p:nvPr/>
          </p:nvSpPr>
          <p:spPr bwMode="blackWhite">
            <a:xfrm>
              <a:off x="1104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blackWhite">
            <a:xfrm>
              <a:off x="1296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blackWhite">
            <a:xfrm>
              <a:off x="1488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blackWhite">
            <a:xfrm>
              <a:off x="1680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1015" name="Rectangle 23"/>
          <p:cNvSpPr>
            <a:spLocks noChangeArrowheads="1"/>
          </p:cNvSpPr>
          <p:nvPr/>
        </p:nvSpPr>
        <p:spPr bwMode="blackWhite">
          <a:xfrm>
            <a:off x="59436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A0</a:t>
            </a:r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blackWhite">
          <a:xfrm>
            <a:off x="62484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B0</a:t>
            </a: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blackWhite">
          <a:xfrm>
            <a:off x="65532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C0</a:t>
            </a:r>
          </a:p>
        </p:txBody>
      </p:sp>
      <p:sp>
        <p:nvSpPr>
          <p:cNvPr id="341018" name="Rectangle 26"/>
          <p:cNvSpPr>
            <a:spLocks noChangeArrowheads="1"/>
          </p:cNvSpPr>
          <p:nvPr/>
        </p:nvSpPr>
        <p:spPr bwMode="blackWhite">
          <a:xfrm>
            <a:off x="68580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D0</a:t>
            </a:r>
          </a:p>
        </p:txBody>
      </p:sp>
      <p:sp>
        <p:nvSpPr>
          <p:cNvPr id="341019" name="Rectangle 27"/>
          <p:cNvSpPr>
            <a:spLocks noChangeArrowheads="1"/>
          </p:cNvSpPr>
          <p:nvPr/>
        </p:nvSpPr>
        <p:spPr bwMode="blackWhite">
          <a:xfrm>
            <a:off x="59436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A1</a:t>
            </a:r>
          </a:p>
        </p:txBody>
      </p:sp>
      <p:sp>
        <p:nvSpPr>
          <p:cNvPr id="341020" name="Rectangle 28"/>
          <p:cNvSpPr>
            <a:spLocks noChangeArrowheads="1"/>
          </p:cNvSpPr>
          <p:nvPr/>
        </p:nvSpPr>
        <p:spPr bwMode="blackWhite">
          <a:xfrm>
            <a:off x="62484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B1</a:t>
            </a:r>
          </a:p>
        </p:txBody>
      </p:sp>
      <p:sp>
        <p:nvSpPr>
          <p:cNvPr id="341021" name="Rectangle 29"/>
          <p:cNvSpPr>
            <a:spLocks noChangeArrowheads="1"/>
          </p:cNvSpPr>
          <p:nvPr/>
        </p:nvSpPr>
        <p:spPr bwMode="blackWhite">
          <a:xfrm>
            <a:off x="65532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C1</a:t>
            </a: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blackWhite">
          <a:xfrm>
            <a:off x="68580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D1</a:t>
            </a: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blackWhite">
          <a:xfrm>
            <a:off x="59436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A3</a:t>
            </a:r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blackWhite">
          <a:xfrm>
            <a:off x="62484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B3</a:t>
            </a:r>
          </a:p>
        </p:txBody>
      </p:sp>
      <p:sp>
        <p:nvSpPr>
          <p:cNvPr id="341025" name="Rectangle 33"/>
          <p:cNvSpPr>
            <a:spLocks noChangeArrowheads="1"/>
          </p:cNvSpPr>
          <p:nvPr/>
        </p:nvSpPr>
        <p:spPr bwMode="blackWhite">
          <a:xfrm>
            <a:off x="65532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C3</a:t>
            </a:r>
          </a:p>
        </p:txBody>
      </p:sp>
      <p:sp>
        <p:nvSpPr>
          <p:cNvPr id="341026" name="Rectangle 34"/>
          <p:cNvSpPr>
            <a:spLocks noChangeArrowheads="1"/>
          </p:cNvSpPr>
          <p:nvPr/>
        </p:nvSpPr>
        <p:spPr bwMode="blackWhite">
          <a:xfrm>
            <a:off x="68580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D3</a:t>
            </a:r>
          </a:p>
        </p:txBody>
      </p:sp>
      <p:sp>
        <p:nvSpPr>
          <p:cNvPr id="341027" name="Rectangle 35"/>
          <p:cNvSpPr>
            <a:spLocks noChangeArrowheads="1"/>
          </p:cNvSpPr>
          <p:nvPr/>
        </p:nvSpPr>
        <p:spPr bwMode="blackWhite">
          <a:xfrm>
            <a:off x="59436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A2</a:t>
            </a: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blackWhite">
          <a:xfrm>
            <a:off x="62484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B2</a:t>
            </a:r>
          </a:p>
        </p:txBody>
      </p:sp>
      <p:sp>
        <p:nvSpPr>
          <p:cNvPr id="341029" name="Rectangle 37"/>
          <p:cNvSpPr>
            <a:spLocks noChangeArrowheads="1"/>
          </p:cNvSpPr>
          <p:nvPr/>
        </p:nvSpPr>
        <p:spPr bwMode="blackWhite">
          <a:xfrm>
            <a:off x="65532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C2</a:t>
            </a:r>
          </a:p>
        </p:txBody>
      </p:sp>
      <p:sp>
        <p:nvSpPr>
          <p:cNvPr id="341030" name="Rectangle 38"/>
          <p:cNvSpPr>
            <a:spLocks noChangeArrowheads="1"/>
          </p:cNvSpPr>
          <p:nvPr/>
        </p:nvSpPr>
        <p:spPr bwMode="blackWhite">
          <a:xfrm>
            <a:off x="68580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D2</a:t>
            </a:r>
          </a:p>
        </p:txBody>
      </p:sp>
      <p:sp>
        <p:nvSpPr>
          <p:cNvPr id="341031" name="Rectangle 39"/>
          <p:cNvSpPr>
            <a:spLocks noChangeArrowheads="1"/>
          </p:cNvSpPr>
          <p:nvPr/>
        </p:nvSpPr>
        <p:spPr bwMode="blackWhite">
          <a:xfrm>
            <a:off x="21336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A0</a:t>
            </a:r>
            <a:endParaRPr lang="en-US" sz="16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2" name="Rectangle 40"/>
          <p:cNvSpPr>
            <a:spLocks noChangeArrowheads="1"/>
          </p:cNvSpPr>
          <p:nvPr/>
        </p:nvSpPr>
        <p:spPr bwMode="blackWhite">
          <a:xfrm>
            <a:off x="24384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A1</a:t>
            </a:r>
            <a:endParaRPr lang="en-US" sz="16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3" name="Rectangle 41"/>
          <p:cNvSpPr>
            <a:spLocks noChangeArrowheads="1"/>
          </p:cNvSpPr>
          <p:nvPr/>
        </p:nvSpPr>
        <p:spPr bwMode="blackWhite">
          <a:xfrm>
            <a:off x="27432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A2</a:t>
            </a:r>
          </a:p>
        </p:txBody>
      </p:sp>
      <p:sp>
        <p:nvSpPr>
          <p:cNvPr id="341034" name="Rectangle 42"/>
          <p:cNvSpPr>
            <a:spLocks noChangeArrowheads="1"/>
          </p:cNvSpPr>
          <p:nvPr/>
        </p:nvSpPr>
        <p:spPr bwMode="blackWhite">
          <a:xfrm>
            <a:off x="30480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A3</a:t>
            </a:r>
            <a:endParaRPr lang="en-US" sz="16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5" name="Rectangle 43"/>
          <p:cNvSpPr>
            <a:spLocks noChangeArrowheads="1"/>
          </p:cNvSpPr>
          <p:nvPr/>
        </p:nvSpPr>
        <p:spPr bwMode="blackWhite">
          <a:xfrm>
            <a:off x="21336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B0</a:t>
            </a:r>
            <a:endParaRPr lang="en-US" sz="11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6" name="Rectangle 44"/>
          <p:cNvSpPr>
            <a:spLocks noChangeArrowheads="1"/>
          </p:cNvSpPr>
          <p:nvPr/>
        </p:nvSpPr>
        <p:spPr bwMode="blackWhite">
          <a:xfrm>
            <a:off x="24384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B1</a:t>
            </a:r>
          </a:p>
        </p:txBody>
      </p:sp>
      <p:sp>
        <p:nvSpPr>
          <p:cNvPr id="341037" name="Rectangle 45"/>
          <p:cNvSpPr>
            <a:spLocks noChangeArrowheads="1"/>
          </p:cNvSpPr>
          <p:nvPr/>
        </p:nvSpPr>
        <p:spPr bwMode="blackWhite">
          <a:xfrm>
            <a:off x="27432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B2</a:t>
            </a:r>
          </a:p>
        </p:txBody>
      </p:sp>
      <p:sp>
        <p:nvSpPr>
          <p:cNvPr id="341038" name="Rectangle 46"/>
          <p:cNvSpPr>
            <a:spLocks noChangeArrowheads="1"/>
          </p:cNvSpPr>
          <p:nvPr/>
        </p:nvSpPr>
        <p:spPr bwMode="blackWhite">
          <a:xfrm>
            <a:off x="3048000" y="4495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B3</a:t>
            </a:r>
          </a:p>
        </p:txBody>
      </p:sp>
      <p:sp>
        <p:nvSpPr>
          <p:cNvPr id="341039" name="Rectangle 47"/>
          <p:cNvSpPr>
            <a:spLocks noChangeArrowheads="1"/>
          </p:cNvSpPr>
          <p:nvPr/>
        </p:nvSpPr>
        <p:spPr bwMode="blackWhite">
          <a:xfrm>
            <a:off x="21336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D0</a:t>
            </a:r>
          </a:p>
        </p:txBody>
      </p:sp>
      <p:sp>
        <p:nvSpPr>
          <p:cNvPr id="341040" name="Rectangle 48"/>
          <p:cNvSpPr>
            <a:spLocks noChangeArrowheads="1"/>
          </p:cNvSpPr>
          <p:nvPr/>
        </p:nvSpPr>
        <p:spPr bwMode="blackWhite">
          <a:xfrm>
            <a:off x="24384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D1</a:t>
            </a:r>
          </a:p>
        </p:txBody>
      </p:sp>
      <p:sp>
        <p:nvSpPr>
          <p:cNvPr id="341041" name="Rectangle 49"/>
          <p:cNvSpPr>
            <a:spLocks noChangeArrowheads="1"/>
          </p:cNvSpPr>
          <p:nvPr/>
        </p:nvSpPr>
        <p:spPr bwMode="blackWhite">
          <a:xfrm>
            <a:off x="27432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D2</a:t>
            </a:r>
          </a:p>
        </p:txBody>
      </p:sp>
      <p:sp>
        <p:nvSpPr>
          <p:cNvPr id="341042" name="Rectangle 50"/>
          <p:cNvSpPr>
            <a:spLocks noChangeArrowheads="1"/>
          </p:cNvSpPr>
          <p:nvPr/>
        </p:nvSpPr>
        <p:spPr bwMode="blackWhite">
          <a:xfrm>
            <a:off x="3048000" y="5257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D3</a:t>
            </a:r>
          </a:p>
        </p:txBody>
      </p:sp>
      <p:sp>
        <p:nvSpPr>
          <p:cNvPr id="341043" name="Rectangle 51"/>
          <p:cNvSpPr>
            <a:spLocks noChangeArrowheads="1"/>
          </p:cNvSpPr>
          <p:nvPr/>
        </p:nvSpPr>
        <p:spPr bwMode="blackWhite">
          <a:xfrm>
            <a:off x="21336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C0</a:t>
            </a:r>
          </a:p>
        </p:txBody>
      </p:sp>
      <p:sp>
        <p:nvSpPr>
          <p:cNvPr id="341044" name="Rectangle 52"/>
          <p:cNvSpPr>
            <a:spLocks noChangeArrowheads="1"/>
          </p:cNvSpPr>
          <p:nvPr/>
        </p:nvSpPr>
        <p:spPr bwMode="blackWhite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C1</a:t>
            </a:r>
          </a:p>
        </p:txBody>
      </p:sp>
      <p:sp>
        <p:nvSpPr>
          <p:cNvPr id="341045" name="Rectangle 53"/>
          <p:cNvSpPr>
            <a:spLocks noChangeArrowheads="1"/>
          </p:cNvSpPr>
          <p:nvPr/>
        </p:nvSpPr>
        <p:spPr bwMode="blackWhite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C2</a:t>
            </a:r>
          </a:p>
        </p:txBody>
      </p:sp>
      <p:sp>
        <p:nvSpPr>
          <p:cNvPr id="341046" name="Rectangle 54"/>
          <p:cNvSpPr>
            <a:spLocks noChangeArrowheads="1"/>
          </p:cNvSpPr>
          <p:nvPr/>
        </p:nvSpPr>
        <p:spPr bwMode="blackWhite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C3</a:t>
            </a:r>
          </a:p>
        </p:txBody>
      </p:sp>
      <p:sp>
        <p:nvSpPr>
          <p:cNvPr id="341047" name="Rectangle 55"/>
          <p:cNvSpPr>
            <a:spLocks noChangeArrowheads="1"/>
          </p:cNvSpPr>
          <p:nvPr/>
        </p:nvSpPr>
        <p:spPr bwMode="blackWhite">
          <a:xfrm>
            <a:off x="5943600" y="160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48" name="Rectangle 56"/>
          <p:cNvSpPr>
            <a:spLocks noChangeArrowheads="1"/>
          </p:cNvSpPr>
          <p:nvPr/>
        </p:nvSpPr>
        <p:spPr bwMode="blackWhite">
          <a:xfrm>
            <a:off x="6248400" y="160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49" name="Rectangle 57"/>
          <p:cNvSpPr>
            <a:spLocks noChangeArrowheads="1"/>
          </p:cNvSpPr>
          <p:nvPr/>
        </p:nvSpPr>
        <p:spPr bwMode="blackWhite">
          <a:xfrm>
            <a:off x="6553200" y="160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50" name="Rectangle 58"/>
          <p:cNvSpPr>
            <a:spLocks noChangeArrowheads="1"/>
          </p:cNvSpPr>
          <p:nvPr/>
        </p:nvSpPr>
        <p:spPr bwMode="blackWhite">
          <a:xfrm>
            <a:off x="6858000" y="160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51" name="Rectangle 59"/>
          <p:cNvSpPr>
            <a:spLocks noChangeArrowheads="1"/>
          </p:cNvSpPr>
          <p:nvPr/>
        </p:nvSpPr>
        <p:spPr bwMode="blackWhite">
          <a:xfrm>
            <a:off x="5943600" y="198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52" name="Rectangle 60"/>
          <p:cNvSpPr>
            <a:spLocks noChangeArrowheads="1"/>
          </p:cNvSpPr>
          <p:nvPr/>
        </p:nvSpPr>
        <p:spPr bwMode="blackWhite">
          <a:xfrm>
            <a:off x="6248400" y="198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53" name="Rectangle 61"/>
          <p:cNvSpPr>
            <a:spLocks noChangeArrowheads="1"/>
          </p:cNvSpPr>
          <p:nvPr/>
        </p:nvSpPr>
        <p:spPr bwMode="blackWhite">
          <a:xfrm>
            <a:off x="6553200" y="198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54" name="Rectangle 62"/>
          <p:cNvSpPr>
            <a:spLocks noChangeArrowheads="1"/>
          </p:cNvSpPr>
          <p:nvPr/>
        </p:nvSpPr>
        <p:spPr bwMode="blackWhite">
          <a:xfrm>
            <a:off x="6858000" y="198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55" name="Rectangle 63"/>
          <p:cNvSpPr>
            <a:spLocks noChangeArrowheads="1"/>
          </p:cNvSpPr>
          <p:nvPr/>
        </p:nvSpPr>
        <p:spPr bwMode="blackWhite">
          <a:xfrm>
            <a:off x="5943600" y="2743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56" name="Rectangle 64"/>
          <p:cNvSpPr>
            <a:spLocks noChangeArrowheads="1"/>
          </p:cNvSpPr>
          <p:nvPr/>
        </p:nvSpPr>
        <p:spPr bwMode="blackWhite">
          <a:xfrm>
            <a:off x="6248400" y="2743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57" name="Rectangle 65"/>
          <p:cNvSpPr>
            <a:spLocks noChangeArrowheads="1"/>
          </p:cNvSpPr>
          <p:nvPr/>
        </p:nvSpPr>
        <p:spPr bwMode="blackWhite">
          <a:xfrm>
            <a:off x="6553200" y="2743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58" name="Rectangle 66"/>
          <p:cNvSpPr>
            <a:spLocks noChangeArrowheads="1"/>
          </p:cNvSpPr>
          <p:nvPr/>
        </p:nvSpPr>
        <p:spPr bwMode="blackWhite">
          <a:xfrm>
            <a:off x="6858000" y="2743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59" name="Rectangle 67"/>
          <p:cNvSpPr>
            <a:spLocks noChangeArrowheads="1"/>
          </p:cNvSpPr>
          <p:nvPr/>
        </p:nvSpPr>
        <p:spPr bwMode="blackWhite">
          <a:xfrm>
            <a:off x="5943600" y="2362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60" name="Rectangle 68"/>
          <p:cNvSpPr>
            <a:spLocks noChangeArrowheads="1"/>
          </p:cNvSpPr>
          <p:nvPr/>
        </p:nvSpPr>
        <p:spPr bwMode="blackWhite">
          <a:xfrm>
            <a:off x="6248400" y="2362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61" name="Rectangle 69"/>
          <p:cNvSpPr>
            <a:spLocks noChangeArrowheads="1"/>
          </p:cNvSpPr>
          <p:nvPr/>
        </p:nvSpPr>
        <p:spPr bwMode="blackWhite">
          <a:xfrm>
            <a:off x="6553200" y="2362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62" name="Rectangle 70"/>
          <p:cNvSpPr>
            <a:spLocks noChangeArrowheads="1"/>
          </p:cNvSpPr>
          <p:nvPr/>
        </p:nvSpPr>
        <p:spPr bwMode="blackWhite">
          <a:xfrm>
            <a:off x="6858000" y="2362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63" name="Line 71"/>
          <p:cNvSpPr>
            <a:spLocks noChangeShapeType="1"/>
          </p:cNvSpPr>
          <p:nvPr/>
        </p:nvSpPr>
        <p:spPr bwMode="blackWhite">
          <a:xfrm>
            <a:off x="3886200" y="2209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64" name="Text Box 72"/>
          <p:cNvSpPr txBox="1">
            <a:spLocks noChangeArrowheads="1"/>
          </p:cNvSpPr>
          <p:nvPr/>
        </p:nvSpPr>
        <p:spPr bwMode="blackWhite">
          <a:xfrm>
            <a:off x="4175125" y="1843088"/>
            <a:ext cx="1141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Allgather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3962400" y="4419600"/>
            <a:ext cx="1600200" cy="400050"/>
            <a:chOff x="2256" y="2889"/>
            <a:chExt cx="1008" cy="252"/>
          </a:xfrm>
        </p:grpSpPr>
        <p:sp>
          <p:nvSpPr>
            <p:cNvPr id="341066" name="Line 74"/>
            <p:cNvSpPr>
              <a:spLocks noChangeShapeType="1"/>
            </p:cNvSpPr>
            <p:nvPr/>
          </p:nvSpPr>
          <p:spPr bwMode="blackWhite">
            <a:xfrm>
              <a:off x="2256" y="312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67" name="Text Box 75"/>
            <p:cNvSpPr txBox="1">
              <a:spLocks noChangeArrowheads="1"/>
            </p:cNvSpPr>
            <p:nvPr/>
          </p:nvSpPr>
          <p:spPr bwMode="blackWhite">
            <a:xfrm>
              <a:off x="2438" y="2889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Alltoall</a:t>
              </a:r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68" name="Group 76"/>
          <p:cNvGrpSpPr>
            <a:grpSpLocks/>
          </p:cNvGrpSpPr>
          <p:nvPr/>
        </p:nvGrpSpPr>
        <p:grpSpPr bwMode="auto">
          <a:xfrm>
            <a:off x="1514475" y="1600200"/>
            <a:ext cx="371475" cy="3857625"/>
            <a:chOff x="714" y="1344"/>
            <a:chExt cx="234" cy="2430"/>
          </a:xfrm>
        </p:grpSpPr>
        <p:grpSp>
          <p:nvGrpSpPr>
            <p:cNvPr id="341069" name="Group 77"/>
            <p:cNvGrpSpPr>
              <a:grpSpLocks/>
            </p:cNvGrpSpPr>
            <p:nvPr/>
          </p:nvGrpSpPr>
          <p:grpSpPr bwMode="auto">
            <a:xfrm>
              <a:off x="714" y="1344"/>
              <a:ext cx="234" cy="894"/>
              <a:chOff x="584" y="1320"/>
              <a:chExt cx="234" cy="894"/>
            </a:xfrm>
          </p:grpSpPr>
          <p:sp>
            <p:nvSpPr>
              <p:cNvPr id="341070" name="Text Box 78"/>
              <p:cNvSpPr txBox="1">
                <a:spLocks noChangeArrowheads="1"/>
              </p:cNvSpPr>
              <p:nvPr/>
            </p:nvSpPr>
            <p:spPr bwMode="auto">
              <a:xfrm>
                <a:off x="584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1071" name="Text Box 79"/>
              <p:cNvSpPr txBox="1">
                <a:spLocks noChangeArrowheads="1"/>
              </p:cNvSpPr>
              <p:nvPr/>
            </p:nvSpPr>
            <p:spPr bwMode="auto">
              <a:xfrm>
                <a:off x="584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1072" name="Text Box 80"/>
              <p:cNvSpPr txBox="1">
                <a:spLocks noChangeArrowheads="1"/>
              </p:cNvSpPr>
              <p:nvPr/>
            </p:nvSpPr>
            <p:spPr bwMode="auto">
              <a:xfrm>
                <a:off x="584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1073" name="Text Box 81"/>
              <p:cNvSpPr txBox="1">
                <a:spLocks noChangeArrowheads="1"/>
              </p:cNvSpPr>
              <p:nvPr/>
            </p:nvSpPr>
            <p:spPr bwMode="auto">
              <a:xfrm>
                <a:off x="584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1074" name="Group 82"/>
            <p:cNvGrpSpPr>
              <a:grpSpLocks/>
            </p:cNvGrpSpPr>
            <p:nvPr/>
          </p:nvGrpSpPr>
          <p:grpSpPr bwMode="auto">
            <a:xfrm>
              <a:off x="714" y="2880"/>
              <a:ext cx="234" cy="894"/>
              <a:chOff x="584" y="1320"/>
              <a:chExt cx="234" cy="894"/>
            </a:xfrm>
          </p:grpSpPr>
          <p:sp>
            <p:nvSpPr>
              <p:cNvPr id="341075" name="Text Box 83"/>
              <p:cNvSpPr txBox="1">
                <a:spLocks noChangeArrowheads="1"/>
              </p:cNvSpPr>
              <p:nvPr/>
            </p:nvSpPr>
            <p:spPr bwMode="auto">
              <a:xfrm>
                <a:off x="584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1076" name="Text Box 84"/>
              <p:cNvSpPr txBox="1">
                <a:spLocks noChangeArrowheads="1"/>
              </p:cNvSpPr>
              <p:nvPr/>
            </p:nvSpPr>
            <p:spPr bwMode="auto">
              <a:xfrm>
                <a:off x="584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1077" name="Text Box 85"/>
              <p:cNvSpPr txBox="1">
                <a:spLocks noChangeArrowheads="1"/>
              </p:cNvSpPr>
              <p:nvPr/>
            </p:nvSpPr>
            <p:spPr bwMode="auto">
              <a:xfrm>
                <a:off x="584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1078" name="Text Box 86"/>
              <p:cNvSpPr txBox="1">
                <a:spLocks noChangeArrowheads="1"/>
              </p:cNvSpPr>
              <p:nvPr/>
            </p:nvSpPr>
            <p:spPr bwMode="auto">
              <a:xfrm>
                <a:off x="584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Collective Computation</a:t>
            </a:r>
          </a:p>
        </p:txBody>
      </p:sp>
      <p:grpSp>
        <p:nvGrpSpPr>
          <p:cNvPr id="342019" name="Group 3"/>
          <p:cNvGrpSpPr>
            <a:grpSpLocks/>
          </p:cNvGrpSpPr>
          <p:nvPr/>
        </p:nvGrpSpPr>
        <p:grpSpPr bwMode="auto">
          <a:xfrm>
            <a:off x="1676400" y="1371600"/>
            <a:ext cx="5676900" cy="4038600"/>
            <a:chOff x="696" y="1344"/>
            <a:chExt cx="3576" cy="2544"/>
          </a:xfrm>
        </p:grpSpPr>
        <p:grpSp>
          <p:nvGrpSpPr>
            <p:cNvPr id="342020" name="Group 4"/>
            <p:cNvGrpSpPr>
              <a:grpSpLocks/>
            </p:cNvGrpSpPr>
            <p:nvPr/>
          </p:nvGrpSpPr>
          <p:grpSpPr bwMode="auto">
            <a:xfrm>
              <a:off x="696" y="1344"/>
              <a:ext cx="268" cy="931"/>
              <a:chOff x="566" y="1320"/>
              <a:chExt cx="268" cy="931"/>
            </a:xfrm>
          </p:grpSpPr>
          <p:sp>
            <p:nvSpPr>
              <p:cNvPr id="342021" name="Text Box 5"/>
              <p:cNvSpPr txBox="1">
                <a:spLocks noChangeArrowheads="1"/>
              </p:cNvSpPr>
              <p:nvPr/>
            </p:nvSpPr>
            <p:spPr bwMode="blackWhite">
              <a:xfrm>
                <a:off x="566" y="132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2022" name="Text Box 6"/>
              <p:cNvSpPr txBox="1">
                <a:spLocks noChangeArrowheads="1"/>
              </p:cNvSpPr>
              <p:nvPr/>
            </p:nvSpPr>
            <p:spPr bwMode="blackWhite">
              <a:xfrm>
                <a:off x="566" y="154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2023" name="Text Box 7"/>
              <p:cNvSpPr txBox="1">
                <a:spLocks noChangeArrowheads="1"/>
              </p:cNvSpPr>
              <p:nvPr/>
            </p:nvSpPr>
            <p:spPr bwMode="blackWhite">
              <a:xfrm>
                <a:off x="566" y="178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2024" name="Text Box 8"/>
              <p:cNvSpPr txBox="1">
                <a:spLocks noChangeArrowheads="1"/>
              </p:cNvSpPr>
              <p:nvPr/>
            </p:nvSpPr>
            <p:spPr bwMode="blackWhite">
              <a:xfrm>
                <a:off x="566" y="202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2025" name="Group 9"/>
            <p:cNvGrpSpPr>
              <a:grpSpLocks/>
            </p:cNvGrpSpPr>
            <p:nvPr/>
          </p:nvGrpSpPr>
          <p:grpSpPr bwMode="auto">
            <a:xfrm>
              <a:off x="696" y="2928"/>
              <a:ext cx="268" cy="960"/>
              <a:chOff x="566" y="1368"/>
              <a:chExt cx="268" cy="960"/>
            </a:xfrm>
          </p:grpSpPr>
          <p:sp>
            <p:nvSpPr>
              <p:cNvPr id="342026" name="Text Box 10"/>
              <p:cNvSpPr txBox="1">
                <a:spLocks noChangeArrowheads="1"/>
              </p:cNvSpPr>
              <p:nvPr/>
            </p:nvSpPr>
            <p:spPr bwMode="blackWhite">
              <a:xfrm>
                <a:off x="566" y="1368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2027" name="Text Box 11"/>
              <p:cNvSpPr txBox="1">
                <a:spLocks noChangeArrowheads="1"/>
              </p:cNvSpPr>
              <p:nvPr/>
            </p:nvSpPr>
            <p:spPr bwMode="blackWhite">
              <a:xfrm>
                <a:off x="566" y="161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2028" name="Text Box 12"/>
              <p:cNvSpPr txBox="1">
                <a:spLocks noChangeArrowheads="1"/>
              </p:cNvSpPr>
              <p:nvPr/>
            </p:nvSpPr>
            <p:spPr bwMode="blackWhite">
              <a:xfrm>
                <a:off x="566" y="185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2029" name="Text Box 13"/>
              <p:cNvSpPr txBox="1">
                <a:spLocks noChangeArrowheads="1"/>
              </p:cNvSpPr>
              <p:nvPr/>
            </p:nvSpPr>
            <p:spPr bwMode="blackWhite">
              <a:xfrm>
                <a:off x="566" y="209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2030" name="Group 14"/>
            <p:cNvGrpSpPr>
              <a:grpSpLocks/>
            </p:cNvGrpSpPr>
            <p:nvPr/>
          </p:nvGrpSpPr>
          <p:grpSpPr bwMode="auto">
            <a:xfrm>
              <a:off x="1080" y="2928"/>
              <a:ext cx="192" cy="912"/>
              <a:chOff x="1104" y="2928"/>
              <a:chExt cx="192" cy="912"/>
            </a:xfrm>
          </p:grpSpPr>
          <p:sp>
            <p:nvSpPr>
              <p:cNvPr id="342031" name="Rectangle 15"/>
              <p:cNvSpPr>
                <a:spLocks noChangeArrowheads="1"/>
              </p:cNvSpPr>
              <p:nvPr/>
            </p:nvSpPr>
            <p:spPr bwMode="blackWhite">
              <a:xfrm>
                <a:off x="1104" y="29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42032" name="Rectangle 16"/>
              <p:cNvSpPr>
                <a:spLocks noChangeArrowheads="1"/>
              </p:cNvSpPr>
              <p:nvPr/>
            </p:nvSpPr>
            <p:spPr bwMode="blackWhite">
              <a:xfrm>
                <a:off x="1104" y="316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bg2">
                        <a:lumMod val="1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342033" name="Rectangle 17"/>
              <p:cNvSpPr>
                <a:spLocks noChangeArrowheads="1"/>
              </p:cNvSpPr>
              <p:nvPr/>
            </p:nvSpPr>
            <p:spPr bwMode="blackWhite">
              <a:xfrm>
                <a:off x="1104" y="364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bg2">
                        <a:lumMod val="1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342034" name="Rectangle 18"/>
              <p:cNvSpPr>
                <a:spLocks noChangeArrowheads="1"/>
              </p:cNvSpPr>
              <p:nvPr/>
            </p:nvSpPr>
            <p:spPr bwMode="blackWhite">
              <a:xfrm>
                <a:off x="110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bg2">
                        <a:lumMod val="10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342035" name="Rectangle 19"/>
            <p:cNvSpPr>
              <a:spLocks noChangeArrowheads="1"/>
            </p:cNvSpPr>
            <p:nvPr/>
          </p:nvSpPr>
          <p:spPr bwMode="blackWhite">
            <a:xfrm>
              <a:off x="108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2036" name="Rectangle 20"/>
            <p:cNvSpPr>
              <a:spLocks noChangeArrowheads="1"/>
            </p:cNvSpPr>
            <p:nvPr/>
          </p:nvSpPr>
          <p:spPr bwMode="blackWhite">
            <a:xfrm>
              <a:off x="1080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342037" name="Rectangle 21"/>
            <p:cNvSpPr>
              <a:spLocks noChangeArrowheads="1"/>
            </p:cNvSpPr>
            <p:nvPr/>
          </p:nvSpPr>
          <p:spPr bwMode="blackWhite">
            <a:xfrm>
              <a:off x="108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</a:p>
          </p:txBody>
        </p:sp>
        <p:sp>
          <p:nvSpPr>
            <p:cNvPr id="342038" name="Rectangle 22"/>
            <p:cNvSpPr>
              <a:spLocks noChangeArrowheads="1"/>
            </p:cNvSpPr>
            <p:nvPr/>
          </p:nvSpPr>
          <p:spPr bwMode="blackWhite">
            <a:xfrm>
              <a:off x="1080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</a:p>
          </p:txBody>
        </p:sp>
        <p:grpSp>
          <p:nvGrpSpPr>
            <p:cNvPr id="342039" name="Group 23"/>
            <p:cNvGrpSpPr>
              <a:grpSpLocks/>
            </p:cNvGrpSpPr>
            <p:nvPr/>
          </p:nvGrpSpPr>
          <p:grpSpPr bwMode="auto">
            <a:xfrm>
              <a:off x="3600" y="1344"/>
              <a:ext cx="672" cy="912"/>
              <a:chOff x="3600" y="1344"/>
              <a:chExt cx="672" cy="912"/>
            </a:xfrm>
          </p:grpSpPr>
          <p:sp>
            <p:nvSpPr>
              <p:cNvPr id="342040" name="Rectangle 24"/>
              <p:cNvSpPr>
                <a:spLocks noChangeArrowheads="1"/>
              </p:cNvSpPr>
              <p:nvPr/>
            </p:nvSpPr>
            <p:spPr bwMode="blackWhite">
              <a:xfrm>
                <a:off x="3600" y="134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f</a:t>
                </a:r>
                <a:r>
                  <a:rPr lang="en-US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(ABCD)</a:t>
                </a:r>
                <a:endParaRPr 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41" name="Rectangle 25"/>
              <p:cNvSpPr>
                <a:spLocks noChangeArrowheads="1"/>
              </p:cNvSpPr>
              <p:nvPr/>
            </p:nvSpPr>
            <p:spPr bwMode="blackWhite">
              <a:xfrm>
                <a:off x="3600" y="158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42" name="Rectangle 26"/>
              <p:cNvSpPr>
                <a:spLocks noChangeArrowheads="1"/>
              </p:cNvSpPr>
              <p:nvPr/>
            </p:nvSpPr>
            <p:spPr bwMode="blackWhite">
              <a:xfrm>
                <a:off x="3600" y="206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43" name="Rectangle 27"/>
              <p:cNvSpPr>
                <a:spLocks noChangeArrowheads="1"/>
              </p:cNvSpPr>
              <p:nvPr/>
            </p:nvSpPr>
            <p:spPr bwMode="blackWhite">
              <a:xfrm>
                <a:off x="3600" y="182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342044" name="Rectangle 28"/>
            <p:cNvSpPr>
              <a:spLocks noChangeArrowheads="1"/>
            </p:cNvSpPr>
            <p:nvPr/>
          </p:nvSpPr>
          <p:spPr bwMode="blackWhite">
            <a:xfrm>
              <a:off x="3600" y="2928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(A)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45" name="Rectangle 29"/>
            <p:cNvSpPr>
              <a:spLocks noChangeArrowheads="1"/>
            </p:cNvSpPr>
            <p:nvPr/>
          </p:nvSpPr>
          <p:spPr bwMode="blackWhite">
            <a:xfrm>
              <a:off x="3600" y="3168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(AB)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46" name="Text Box 30"/>
            <p:cNvSpPr txBox="1">
              <a:spLocks noChangeArrowheads="1"/>
            </p:cNvSpPr>
            <p:nvPr/>
          </p:nvSpPr>
          <p:spPr bwMode="blackWhite">
            <a:xfrm>
              <a:off x="3878" y="314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49" name="Rectangle 33"/>
            <p:cNvSpPr>
              <a:spLocks noChangeArrowheads="1"/>
            </p:cNvSpPr>
            <p:nvPr/>
          </p:nvSpPr>
          <p:spPr bwMode="blackWhite">
            <a:xfrm>
              <a:off x="3600" y="3407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(ABC)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52" name="Rectangle 36"/>
            <p:cNvSpPr>
              <a:spLocks noChangeArrowheads="1"/>
            </p:cNvSpPr>
            <p:nvPr/>
          </p:nvSpPr>
          <p:spPr bwMode="blackWhite">
            <a:xfrm>
              <a:off x="3600" y="3648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f(ABCD)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42054" name="Group 38"/>
            <p:cNvGrpSpPr>
              <a:grpSpLocks/>
            </p:cNvGrpSpPr>
            <p:nvPr/>
          </p:nvGrpSpPr>
          <p:grpSpPr bwMode="auto">
            <a:xfrm>
              <a:off x="1896" y="1497"/>
              <a:ext cx="1296" cy="279"/>
              <a:chOff x="1872" y="1497"/>
              <a:chExt cx="1296" cy="279"/>
            </a:xfrm>
          </p:grpSpPr>
          <p:sp>
            <p:nvSpPr>
              <p:cNvPr id="342055" name="Line 39"/>
              <p:cNvSpPr>
                <a:spLocks noChangeShapeType="1"/>
              </p:cNvSpPr>
              <p:nvPr/>
            </p:nvSpPr>
            <p:spPr bwMode="blackWhite">
              <a:xfrm>
                <a:off x="1872" y="1776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56" name="Text Box 40"/>
              <p:cNvSpPr txBox="1">
                <a:spLocks noChangeArrowheads="1"/>
              </p:cNvSpPr>
              <p:nvPr/>
            </p:nvSpPr>
            <p:spPr bwMode="blackWhite">
              <a:xfrm>
                <a:off x="2222" y="1497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chemeClr val="bg2">
                        <a:lumMod val="10000"/>
                      </a:schemeClr>
                    </a:solidFill>
                  </a:rPr>
                  <a:t>Reduce</a:t>
                </a:r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342057" name="Line 41"/>
            <p:cNvSpPr>
              <a:spLocks noChangeShapeType="1"/>
            </p:cNvSpPr>
            <p:nvPr/>
          </p:nvSpPr>
          <p:spPr bwMode="blackWhite">
            <a:xfrm>
              <a:off x="1896" y="3495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58" name="Text Box 42"/>
            <p:cNvSpPr txBox="1">
              <a:spLocks noChangeArrowheads="1"/>
            </p:cNvSpPr>
            <p:nvPr/>
          </p:nvSpPr>
          <p:spPr bwMode="blackWhite">
            <a:xfrm>
              <a:off x="2330" y="3216"/>
              <a:ext cx="4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Scan</a:t>
              </a:r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Collective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Many Routines:  </a:t>
            </a:r>
            <a:r>
              <a:rPr lang="en-US" sz="2000" b="1" dirty="0" smtClean="0">
                <a:latin typeface="Courier New" pitchFamily="49" charset="0"/>
              </a:rPr>
              <a:t>MPI_ALLGATHER, MPI_ALLGATHERV, MPI_ALLREDUCE, MPI_ALLTOALL, MPI_ALLTOALLV, MPI_BCAST, MPI_GATHER, MPI_GATHERV, MPI_REDUCE, MPI_REDUCESCATTER, MPI_SCAN, MPI_SCATTER, MPI_SCATTERV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</a:rPr>
              <a:t>“All”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/>
              <a:t>versions deliver results to all participating </a:t>
            </a:r>
            <a:r>
              <a:rPr lang="en-US" sz="2200" dirty="0" smtClean="0"/>
              <a:t>processes</a:t>
            </a:r>
            <a:endParaRPr lang="en-US" sz="2200" dirty="0"/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“V”</a:t>
            </a:r>
            <a:r>
              <a:rPr lang="en-US" sz="2200" dirty="0" smtClean="0"/>
              <a:t> versions (stands for vector) </a:t>
            </a:r>
            <a:r>
              <a:rPr lang="en-US" sz="2200" dirty="0"/>
              <a:t>allow the </a:t>
            </a:r>
            <a:r>
              <a:rPr lang="en-US" sz="2200" dirty="0" smtClean="0"/>
              <a:t>chunks </a:t>
            </a:r>
            <a:r>
              <a:rPr lang="en-US" sz="2200" dirty="0"/>
              <a:t>to have different </a:t>
            </a:r>
            <a:r>
              <a:rPr lang="en-US" sz="2200" dirty="0" smtClean="0"/>
              <a:t>sizes</a:t>
            </a:r>
            <a:endParaRPr lang="en-US" sz="2200" dirty="0"/>
          </a:p>
          <a:p>
            <a:r>
              <a:rPr lang="en-US" sz="2000" b="1" dirty="0" smtClean="0">
                <a:latin typeface="Courier New" pitchFamily="49" charset="0"/>
              </a:rPr>
              <a:t>MPI_ALLREDUCE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MPI_REDUCESCATTER</a:t>
            </a:r>
            <a:r>
              <a:rPr lang="en-US" sz="2200" dirty="0" smtClean="0"/>
              <a:t>, </a:t>
            </a:r>
            <a:r>
              <a:rPr lang="en-US" sz="2200" dirty="0"/>
              <a:t>and </a:t>
            </a:r>
            <a:r>
              <a:rPr lang="en-US" sz="2000" b="1" dirty="0" smtClean="0">
                <a:latin typeface="Courier New" pitchFamily="49" charset="0"/>
              </a:rPr>
              <a:t>MPI_SCAN</a:t>
            </a:r>
            <a:r>
              <a:rPr lang="en-US" sz="2200" dirty="0" smtClean="0"/>
              <a:t> </a:t>
            </a:r>
            <a:r>
              <a:rPr lang="en-US" sz="2200" dirty="0"/>
              <a:t>take both built-in and user-defined combiner </a:t>
            </a:r>
            <a:r>
              <a:rPr lang="en-US" sz="2200" dirty="0" smtClean="0"/>
              <a:t>functions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Message-Passing Model (an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Each process has to </a:t>
            </a:r>
            <a:r>
              <a:rPr lang="en-US" dirty="0" smtClean="0"/>
              <a:t>send/receive </a:t>
            </a:r>
            <a:r>
              <a:rPr lang="en-US" dirty="0"/>
              <a:t>data to/from other processes</a:t>
            </a:r>
          </a:p>
          <a:p>
            <a:r>
              <a:rPr lang="en-US" dirty="0"/>
              <a:t>Example: Sorting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9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81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53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25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7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9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41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13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85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7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9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301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7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9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71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43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15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7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9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71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43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15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7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9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5294" y="3329353"/>
            <a:ext cx="4572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8055" y="3302921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92194" y="3291253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Process2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009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 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81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53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725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01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297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8869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3441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23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8013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85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57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1729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45650" y="428482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O(N/2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N/2)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0450" y="4278875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O(N/2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N/2)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894" y="2948353"/>
            <a:ext cx="990600" cy="1588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2394" y="4358052"/>
            <a:ext cx="1066800" cy="457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200" y="275636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29072" y="504236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6312" y="2269181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1052" y="5562600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0" grpId="0"/>
      <p:bldP spid="5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Built-in Collective Computation Operations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MPI_PROD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MPI_SUM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MPI_MAXLOC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MPI_MINLOC</a:t>
            </a:r>
            <a:endParaRPr lang="en-US" sz="2200" b="1" dirty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 and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 and 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6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Collective Operations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876800"/>
          </a:xfrm>
        </p:spPr>
        <p:txBody>
          <a:bodyPr/>
          <a:lstStyle/>
          <a:p>
            <a:r>
              <a:rPr lang="en-US" dirty="0"/>
              <a:t>Create your own collective computations with:</a:t>
            </a:r>
            <a:br>
              <a:rPr lang="en-US" dirty="0"/>
            </a:br>
            <a:r>
              <a:rPr lang="en-US" sz="1800" b="1" dirty="0" smtClean="0">
                <a:latin typeface="Courier New" pitchFamily="49" charset="0"/>
              </a:rPr>
              <a:t>MPI_OP_CREATE(</a:t>
            </a:r>
            <a:r>
              <a:rPr lang="en-US" sz="1800" b="1" dirty="0" err="1" smtClean="0">
                <a:latin typeface="Courier New" pitchFamily="49" charset="0"/>
              </a:rPr>
              <a:t>user_fn</a:t>
            </a:r>
            <a:r>
              <a:rPr lang="en-US" sz="1800" b="1" dirty="0">
                <a:latin typeface="Courier New" pitchFamily="49" charset="0"/>
              </a:rPr>
              <a:t>, commutes, &amp;</a:t>
            </a:r>
            <a:r>
              <a:rPr lang="en-US" sz="1800" b="1" dirty="0" smtClean="0">
                <a:latin typeface="Courier New" pitchFamily="49" charset="0"/>
              </a:rPr>
              <a:t>op);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MPI_OP_FREE(&amp;op);</a:t>
            </a:r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000" b="1" dirty="0" err="1" smtClean="0">
                <a:latin typeface="Courier New" pitchFamily="49" charset="0"/>
              </a:rPr>
              <a:t>user_fn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invec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inoutvec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datatype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endParaRPr lang="en-US" sz="1200" dirty="0"/>
          </a:p>
          <a:p>
            <a:r>
              <a:rPr lang="en-US" dirty="0" smtClean="0"/>
              <a:t>The </a:t>
            </a:r>
            <a:r>
              <a:rPr lang="en-US" dirty="0"/>
              <a:t>user function should perform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err="1" smtClean="0">
                <a:latin typeface="Courier New" pitchFamily="49" charset="0"/>
              </a:rPr>
              <a:t>inoutvec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 =  </a:t>
            </a:r>
            <a:r>
              <a:rPr lang="en-US" sz="2000" b="1" dirty="0" err="1">
                <a:latin typeface="Courier New" pitchFamily="49" charset="0"/>
              </a:rPr>
              <a:t>invec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 op  </a:t>
            </a:r>
            <a:r>
              <a:rPr lang="en-US" sz="2000" b="1" dirty="0" err="1">
                <a:latin typeface="Courier New" pitchFamily="49" charset="0"/>
              </a:rPr>
              <a:t>inoutvec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for </a:t>
            </a:r>
            <a:r>
              <a:rPr lang="en-US" sz="2000" dirty="0" err="1"/>
              <a:t>i</a:t>
            </a:r>
            <a:r>
              <a:rPr lang="en-US" sz="2000" dirty="0"/>
              <a:t> from 0 to </a:t>
            </a:r>
            <a:r>
              <a:rPr lang="en-US" sz="2000" dirty="0" smtClean="0"/>
              <a:t>len-1</a:t>
            </a:r>
            <a:endParaRPr lang="en-US" dirty="0" smtClean="0"/>
          </a:p>
          <a:p>
            <a:pPr>
              <a:buNone/>
            </a:pPr>
            <a:endParaRPr lang="en-US" sz="2000" dirty="0"/>
          </a:p>
          <a:p>
            <a:r>
              <a:rPr lang="en-US" dirty="0"/>
              <a:t>The user function can be non-commutative, but must be </a:t>
            </a:r>
            <a:r>
              <a:rPr lang="en-US" dirty="0" smtClean="0"/>
              <a:t>associative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5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09600" y="52578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334000" y="1066800"/>
            <a:ext cx="3657600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Calculating Pi</a:t>
            </a:r>
            <a:endParaRPr lang="el-GR" sz="5900">
              <a:cs typeface="Times New Roman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61000" y="1295400"/>
            <a:ext cx="3530600" cy="3168650"/>
            <a:chOff x="3372" y="986"/>
            <a:chExt cx="2224" cy="1996"/>
          </a:xfrm>
        </p:grpSpPr>
        <p:sp>
          <p:nvSpPr>
            <p:cNvPr id="157699" name="Arc 3"/>
            <p:cNvSpPr>
              <a:spLocks/>
            </p:cNvSpPr>
            <p:nvPr/>
          </p:nvSpPr>
          <p:spPr bwMode="auto">
            <a:xfrm>
              <a:off x="3623" y="1276"/>
              <a:ext cx="1578" cy="14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0" name="Line 4"/>
            <p:cNvSpPr>
              <a:spLocks noChangeShapeType="1"/>
            </p:cNvSpPr>
            <p:nvPr/>
          </p:nvSpPr>
          <p:spPr bwMode="auto">
            <a:xfrm>
              <a:off x="3623" y="986"/>
              <a:ext cx="0" cy="19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arrow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3372" y="2728"/>
              <a:ext cx="22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>
              <a:off x="3731" y="1276"/>
              <a:ext cx="0" cy="1452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3838" y="1313"/>
              <a:ext cx="0" cy="1415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3946" y="1313"/>
              <a:ext cx="0" cy="1415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5" name="Line 9"/>
            <p:cNvSpPr>
              <a:spLocks noChangeShapeType="1"/>
            </p:cNvSpPr>
            <p:nvPr/>
          </p:nvSpPr>
          <p:spPr bwMode="auto">
            <a:xfrm>
              <a:off x="4627" y="1603"/>
              <a:ext cx="0" cy="1125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>
              <a:off x="4735" y="1712"/>
              <a:ext cx="0" cy="1016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7" name="Line 11"/>
            <p:cNvSpPr>
              <a:spLocks noChangeShapeType="1"/>
            </p:cNvSpPr>
            <p:nvPr/>
          </p:nvSpPr>
          <p:spPr bwMode="auto">
            <a:xfrm>
              <a:off x="4843" y="1821"/>
              <a:ext cx="0" cy="907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8" name="Line 12"/>
            <p:cNvSpPr>
              <a:spLocks noChangeShapeType="1"/>
            </p:cNvSpPr>
            <p:nvPr/>
          </p:nvSpPr>
          <p:spPr bwMode="auto">
            <a:xfrm>
              <a:off x="4950" y="1930"/>
              <a:ext cx="0" cy="798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5058" y="2111"/>
              <a:ext cx="0" cy="617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>
              <a:off x="3982" y="2038"/>
              <a:ext cx="61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5102" y="2717"/>
              <a:ext cx="20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455" y="1159"/>
              <a:ext cx="20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5771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1"/>
            <a:ext cx="4953000" cy="3124199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pi via numerical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Divide interval up into subintervals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 subintervals to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process calculates partial sum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all the partial sums together to get </a:t>
            </a:r>
            <a:r>
              <a:rPr lang="en-US" dirty="0" smtClean="0"/>
              <a:t>pi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859463" y="4724400"/>
            <a:ext cx="2505075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25700" y="4774278"/>
            <a:ext cx="15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“n” segments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257800"/>
            <a:ext cx="669778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Width of each segment (w) will be 1/n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Distance (d(i))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of segment “i” from the origin will be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“i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* w”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Height of segment “i” will be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(1 –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[d(i)]^2)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838200"/>
            <a:ext cx="86106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mpi.h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math.h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, char *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[])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/* Tell all processes, the number of segments you want */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MPI_Bcast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(&amp;n, 1, MPI_INT, 0, MPI_COMM_WORLD);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w   = 1.0 / (double) n;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mypi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= 0.0;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for 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= rank + 1;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&lt;= n;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+= size)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mypi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+= w *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sqrt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(1 – (((double)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/ n) * ((double)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/ n));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MPI_Reduce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(&amp;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mypi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, &amp;pi, 1, MPI_DOUBLE, MPI_SUM, 0</a:t>
            </a:r>
            <a:r>
              <a:rPr lang="en-US" altLang="zh-CN" sz="1600" b="1" dirty="0" smtClean="0">
                <a:solidFill>
                  <a:schemeClr val="accent2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altLang="zh-CN" sz="1600" b="1" dirty="0" smtClean="0">
                <a:solidFill>
                  <a:schemeClr val="accent2"/>
                </a:solidFill>
                <a:latin typeface="Courier New" pitchFamily="49" charset="0"/>
              </a:rPr>
              <a:t>	MPI_COMM_WORLD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if (rank == 0)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printf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("pi is approximately %.16f, Error is %.16f\n", 4 * pi,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fabs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((4 * pi) - PI25DT));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 PI in </a:t>
            </a:r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6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Group (collective) communication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MPI</a:t>
            </a:r>
          </a:p>
          <a:p>
            <a:pPr lvl="1"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3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19200"/>
            <a:ext cx="7935913" cy="75395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 access to remote data through a </a:t>
            </a:r>
            <a:r>
              <a:rPr lang="en-US" i="1" dirty="0" smtClean="0"/>
              <a:t>halo</a:t>
            </a:r>
            <a:r>
              <a:rPr lang="en-US" dirty="0" smtClean="0"/>
              <a:t> exchange (5 point stencil)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97431" y="506820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2022972" y="368090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2022972" y="229360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1382"/>
          <p:cNvGrpSpPr/>
          <p:nvPr/>
        </p:nvGrpSpPr>
        <p:grpSpPr>
          <a:xfrm>
            <a:off x="1600200" y="1914186"/>
            <a:ext cx="6070509" cy="4237324"/>
            <a:chOff x="966785" y="1914186"/>
            <a:chExt cx="6070509" cy="4237324"/>
          </a:xfrm>
        </p:grpSpPr>
        <p:cxnSp>
          <p:nvCxnSpPr>
            <p:cNvPr id="1384" name="Straight Connector 1383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Straight Connector 1386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4133379" y="3796541"/>
            <a:ext cx="125412" cy="661987"/>
            <a:chOff x="4897" y="2051"/>
            <a:chExt cx="79" cy="417"/>
          </a:xfrm>
        </p:grpSpPr>
        <p:sp>
          <p:nvSpPr>
            <p:cNvPr id="138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"/>
          <p:cNvGrpSpPr/>
          <p:nvPr/>
        </p:nvGrpSpPr>
        <p:grpSpPr>
          <a:xfrm>
            <a:off x="4130181" y="3796542"/>
            <a:ext cx="1257299" cy="111126"/>
            <a:chOff x="7445555" y="3685416"/>
            <a:chExt cx="1257299" cy="111126"/>
          </a:xfrm>
        </p:grpSpPr>
        <p:sp>
          <p:nvSpPr>
            <p:cNvPr id="1396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407"/>
          <p:cNvGrpSpPr/>
          <p:nvPr/>
        </p:nvGrpSpPr>
        <p:grpSpPr>
          <a:xfrm>
            <a:off x="4138140" y="4347402"/>
            <a:ext cx="1257299" cy="111126"/>
            <a:chOff x="7445555" y="3685416"/>
            <a:chExt cx="1257299" cy="111126"/>
          </a:xfrm>
        </p:grpSpPr>
        <p:sp>
          <p:nvSpPr>
            <p:cNvPr id="1409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266841" y="3796541"/>
            <a:ext cx="125412" cy="661987"/>
            <a:chOff x="4897" y="2051"/>
            <a:chExt cx="79" cy="417"/>
          </a:xfrm>
        </p:grpSpPr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1" name="Slide Number Placeholder 9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2 L -0.077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7847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1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087 0.1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888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process has its local “patch” of the global array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bx</a:t>
            </a:r>
            <a:r>
              <a:rPr lang="en-US" dirty="0" smtClean="0"/>
              <a:t>” and “by” are the sizes of the local array</a:t>
            </a:r>
          </a:p>
          <a:p>
            <a:pPr lvl="1"/>
            <a:r>
              <a:rPr lang="en-US" dirty="0" smtClean="0"/>
              <a:t>Always allocate a halo around the patch</a:t>
            </a:r>
          </a:p>
          <a:p>
            <a:pPr lvl="1"/>
            <a:r>
              <a:rPr lang="en-US" dirty="0" smtClean="0"/>
              <a:t>Array allocated of size (bx+2)x(by+2)</a:t>
            </a:r>
            <a:endParaRPr lang="en-US" dirty="0"/>
          </a:p>
        </p:txBody>
      </p:sp>
      <p:grpSp>
        <p:nvGrpSpPr>
          <p:cNvPr id="163" name="Group 177"/>
          <p:cNvGrpSpPr/>
          <p:nvPr/>
        </p:nvGrpSpPr>
        <p:grpSpPr>
          <a:xfrm>
            <a:off x="2323146" y="3804873"/>
            <a:ext cx="3855807" cy="2085420"/>
            <a:chOff x="3314700" y="4038600"/>
            <a:chExt cx="3855807" cy="208542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314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467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19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71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24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76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29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81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33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86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838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991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43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295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448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600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753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3147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467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619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771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924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076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229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81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533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686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838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991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5143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295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448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5600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531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3147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467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619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71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924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076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229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381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533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686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838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991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143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295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448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00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7531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3147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467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619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771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924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076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29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4381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533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4686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838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91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143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295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5448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00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57531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3147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467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619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771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924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4076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29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4381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4533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4686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4838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4991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143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5295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5448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5600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57531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3147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467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619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771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924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076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4229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4381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4533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686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838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991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5143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5295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5448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5600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57531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33147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3467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3619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771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3924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4076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4229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4381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4533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4686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4838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4991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5143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5295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5448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5600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57531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33147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467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3619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3771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3924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4076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229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4381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4533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4686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4838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4991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5143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5295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5448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5600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57531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3314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3467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3619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3771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3924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4076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4229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4381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4533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4686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4838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4991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5143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5295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5448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5600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5753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AutoShape 157"/>
            <p:cNvSpPr>
              <a:spLocks/>
            </p:cNvSpPr>
            <p:nvPr/>
          </p:nvSpPr>
          <p:spPr bwMode="auto">
            <a:xfrm rot="5393440" flipV="1">
              <a:off x="4418013" y="4457700"/>
              <a:ext cx="381000" cy="2286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 Box 162"/>
            <p:cNvSpPr txBox="1">
              <a:spLocks noChangeArrowheads="1"/>
            </p:cNvSpPr>
            <p:nvPr/>
          </p:nvSpPr>
          <p:spPr bwMode="auto">
            <a:xfrm>
              <a:off x="4407970" y="575468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 smtClean="0">
                  <a:ea typeface="Arial" charset="0"/>
                  <a:cs typeface="Arial" charset="0"/>
                </a:rPr>
                <a:t>bx</a:t>
              </a:r>
              <a:endParaRPr lang="en-US" dirty="0">
                <a:ea typeface="Arial" charset="0"/>
                <a:cs typeface="Arial" charset="0"/>
              </a:endParaRPr>
            </a:p>
          </p:txBody>
        </p:sp>
        <p:sp>
          <p:nvSpPr>
            <p:cNvPr id="176" name="Right Brace 175"/>
            <p:cNvSpPr/>
            <p:nvPr/>
          </p:nvSpPr>
          <p:spPr>
            <a:xfrm>
              <a:off x="6020754" y="4196127"/>
              <a:ext cx="551397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54154" y="4495800"/>
              <a:ext cx="6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</a:t>
              </a:r>
              <a:endParaRPr lang="en-US" dirty="0"/>
            </a:p>
          </p:txBody>
        </p:sp>
      </p:grpSp>
      <p:sp>
        <p:nvSpPr>
          <p:cNvPr id="170" name="Slide Number Placeholder 16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73" name="Footer Placeholder 17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Datatypes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Datatypes allow to (de)serialize </a:t>
            </a:r>
            <a:r>
              <a:rPr lang="en-US" b="1" dirty="0" smtClean="0"/>
              <a:t>arbitrary</a:t>
            </a:r>
            <a:r>
              <a:rPr lang="en-US" dirty="0" smtClean="0"/>
              <a:t> data layouts into a message stream</a:t>
            </a:r>
          </a:p>
          <a:p>
            <a:pPr lvl="1"/>
            <a:r>
              <a:rPr lang="en-US" dirty="0" smtClean="0"/>
              <a:t>Networks provide serial channels</a:t>
            </a:r>
          </a:p>
          <a:p>
            <a:pPr lvl="1"/>
            <a:r>
              <a:rPr lang="en-US" dirty="0" smtClean="0"/>
              <a:t>Same for block devices and I/O</a:t>
            </a:r>
          </a:p>
          <a:p>
            <a:r>
              <a:rPr lang="en-US" dirty="0" smtClean="0"/>
              <a:t>Several constructors allow arbitrary layouts</a:t>
            </a:r>
          </a:p>
          <a:p>
            <a:pPr lvl="1"/>
            <a:r>
              <a:rPr lang="en-US" dirty="0" smtClean="0"/>
              <a:t>Recursive specification possible</a:t>
            </a:r>
          </a:p>
          <a:p>
            <a:pPr lvl="1"/>
            <a:r>
              <a:rPr lang="en-US" i="1" dirty="0" smtClean="0"/>
              <a:t>Declarative</a:t>
            </a:r>
            <a:r>
              <a:rPr lang="en-US" dirty="0" smtClean="0"/>
              <a:t> specification of data-layout</a:t>
            </a:r>
          </a:p>
          <a:p>
            <a:pPr lvl="2"/>
            <a:r>
              <a:rPr lang="en-US" dirty="0" smtClean="0"/>
              <a:t>“what” and not “how”, leaves optimization to implementation (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unexplored</a:t>
            </a:r>
            <a:r>
              <a:rPr lang="en-US" dirty="0" smtClean="0"/>
              <a:t> possibilities!)</a:t>
            </a:r>
          </a:p>
          <a:p>
            <a:pPr lvl="1"/>
            <a:r>
              <a:rPr lang="en-US" dirty="0" smtClean="0"/>
              <a:t>Choosing the right constructors is not always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3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Simple/Predefined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Equivalents exist for all C, C++ and Fortran native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 MPI_INT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 float    MPI_FLOAT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 double    MPI_DOUBLE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 uint32_t    MPI_UINT32_T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Fortran integer    MPI_INTEGER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ym typeface="Wingdings"/>
              </a:rPr>
              <a:t>For more complex or user-created </a:t>
            </a:r>
            <a:r>
              <a:rPr lang="en-US" dirty="0" err="1" smtClean="0">
                <a:sym typeface="Wingdings"/>
              </a:rPr>
              <a:t>datatypes</a:t>
            </a:r>
            <a:r>
              <a:rPr lang="en-US" dirty="0" smtClean="0">
                <a:sym typeface="Wingdings"/>
              </a:rPr>
              <a:t>, MPI provides routines to represent them as well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Contiguous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Vector/</a:t>
            </a:r>
            <a:r>
              <a:rPr lang="en-US" dirty="0" err="1" smtClean="0">
                <a:sym typeface="Wingdings"/>
              </a:rPr>
              <a:t>Hvector</a:t>
            </a:r>
            <a:endParaRPr lang="en-US" dirty="0" smtClean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Indexed/</a:t>
            </a:r>
            <a:r>
              <a:rPr lang="en-US" dirty="0" err="1" smtClean="0">
                <a:sym typeface="Wingdings"/>
              </a:rPr>
              <a:t>Indexed_block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Hindexed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Hindexed_block</a:t>
            </a:r>
            <a:endParaRPr lang="en-US" dirty="0" smtClean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ym typeface="Wingdings"/>
              </a:rPr>
              <a:t>Struct</a:t>
            </a:r>
            <a:endParaRPr lang="en-US" dirty="0" smtClean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Some convenience types (e.g., </a:t>
            </a:r>
            <a:r>
              <a:rPr lang="en-US" dirty="0" err="1" smtClean="0">
                <a:sym typeface="Wingdings"/>
              </a:rPr>
              <a:t>subarray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6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 err="1" smtClean="0"/>
              <a:t>Datatype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MPI, Argonne (06/06/2014)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71600" y="1676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1676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812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60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052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100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1148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4196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724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292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3340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388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9436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8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5532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580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28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4676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772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0772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66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371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676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981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286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590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895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505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810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114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724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029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334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638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943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248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53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58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162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467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772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8077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54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6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14600" y="33190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/>
          <p:cNvCxnSpPr>
            <a:stCxn id="38" idx="2"/>
            <a:endCxn id="68" idx="0"/>
          </p:cNvCxnSpPr>
          <p:nvPr/>
        </p:nvCxnSpPr>
        <p:spPr bwMode="auto">
          <a:xfrm>
            <a:off x="1676400" y="2624554"/>
            <a:ext cx="121920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6" idx="2"/>
            <a:endCxn id="68" idx="0"/>
          </p:cNvCxnSpPr>
          <p:nvPr/>
        </p:nvCxnSpPr>
        <p:spPr bwMode="auto">
          <a:xfrm>
            <a:off x="2895600" y="2624554"/>
            <a:ext cx="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67" idx="2"/>
            <a:endCxn id="68" idx="0"/>
          </p:cNvCxnSpPr>
          <p:nvPr/>
        </p:nvCxnSpPr>
        <p:spPr bwMode="auto">
          <a:xfrm flipH="1">
            <a:off x="2895600" y="2624554"/>
            <a:ext cx="121920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27" idx="2"/>
            <a:endCxn id="80" idx="0"/>
          </p:cNvCxnSpPr>
          <p:nvPr/>
        </p:nvCxnSpPr>
        <p:spPr bwMode="auto">
          <a:xfrm>
            <a:off x="5181600" y="2286000"/>
            <a:ext cx="838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562600" y="26670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indexed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Connector 81"/>
          <p:cNvCxnSpPr>
            <a:stCxn id="29" idx="2"/>
            <a:endCxn id="80" idx="0"/>
          </p:cNvCxnSpPr>
          <p:nvPr/>
        </p:nvCxnSpPr>
        <p:spPr bwMode="auto">
          <a:xfrm>
            <a:off x="5791200" y="2286000"/>
            <a:ext cx="2286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stCxn id="30" idx="2"/>
            <a:endCxn id="80" idx="0"/>
          </p:cNvCxnSpPr>
          <p:nvPr/>
        </p:nvCxnSpPr>
        <p:spPr bwMode="auto">
          <a:xfrm flipH="1">
            <a:off x="6019800" y="2286000"/>
            <a:ext cx="76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32" idx="2"/>
            <a:endCxn id="80" idx="0"/>
          </p:cNvCxnSpPr>
          <p:nvPr/>
        </p:nvCxnSpPr>
        <p:spPr bwMode="auto">
          <a:xfrm flipH="1">
            <a:off x="6019800" y="2286000"/>
            <a:ext cx="6858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35" idx="2"/>
            <a:endCxn id="80" idx="0"/>
          </p:cNvCxnSpPr>
          <p:nvPr/>
        </p:nvCxnSpPr>
        <p:spPr bwMode="auto">
          <a:xfrm flipH="1">
            <a:off x="6019800" y="2286000"/>
            <a:ext cx="1600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0" idx="2"/>
            <a:endCxn id="99" idx="0"/>
          </p:cNvCxnSpPr>
          <p:nvPr/>
        </p:nvCxnSpPr>
        <p:spPr bwMode="auto">
          <a:xfrm flipH="1">
            <a:off x="4495800" y="3005554"/>
            <a:ext cx="1524000" cy="1185446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68" idx="2"/>
            <a:endCxn id="99" idx="0"/>
          </p:cNvCxnSpPr>
          <p:nvPr/>
        </p:nvCxnSpPr>
        <p:spPr bwMode="auto">
          <a:xfrm>
            <a:off x="2895600" y="3657600"/>
            <a:ext cx="1600200" cy="5334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114800" y="4191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8904</Words>
  <Application>Microsoft Macintosh PowerPoint</Application>
  <PresentationFormat>On-screen Show (4:3)</PresentationFormat>
  <Paragraphs>1834</Paragraphs>
  <Slides>114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argonne.updates</vt:lpstr>
      <vt:lpstr>Introduction to MPI</vt:lpstr>
      <vt:lpstr>About the Speakers</vt:lpstr>
      <vt:lpstr>About You</vt:lpstr>
      <vt:lpstr>General principles in this tutorial</vt:lpstr>
      <vt:lpstr>What we will cover in this tutorial</vt:lpstr>
      <vt:lpstr>The switch from sequential to parallel computing</vt:lpstr>
      <vt:lpstr>Sample Parallel Programming Models</vt:lpstr>
      <vt:lpstr>The Message-Passing Model</vt:lpstr>
      <vt:lpstr>The Message-Passing Model (an example)</vt:lpstr>
      <vt:lpstr>Standardizing Message-Passing Models with MPI</vt:lpstr>
      <vt:lpstr>What is MPI?</vt:lpstr>
      <vt:lpstr>MPI-1</vt:lpstr>
      <vt:lpstr>Following MPI Standards</vt:lpstr>
      <vt:lpstr>MPI-2</vt:lpstr>
      <vt:lpstr>Overview of New Features in MPI-3</vt:lpstr>
      <vt:lpstr>Status of MPI-3 Implementations</vt:lpstr>
      <vt:lpstr>The MPI Standard (1 &amp; 2)</vt:lpstr>
      <vt:lpstr>Latest MPI 3.0 Standard in Book Form</vt:lpstr>
      <vt:lpstr>Tutorial Material on MPI-1, MPI-2</vt:lpstr>
      <vt:lpstr>Applications (Science and Engineering)</vt:lpstr>
      <vt:lpstr>PowerPoint Presentation</vt:lpstr>
      <vt:lpstr>Reasons for Using MPI</vt:lpstr>
      <vt:lpstr>Important considerations while using MPI</vt:lpstr>
      <vt:lpstr>What we will cover in this tutorial</vt:lpstr>
      <vt:lpstr>MPI Basic Send/Receive</vt:lpstr>
      <vt:lpstr>Compiling and Running MPI applications (more details later)</vt:lpstr>
      <vt:lpstr>Process Identification</vt:lpstr>
      <vt:lpstr>Communicators</vt:lpstr>
      <vt:lpstr>Simple MPI Program Identifying Processes</vt:lpstr>
      <vt:lpstr>Code Example</vt:lpstr>
      <vt:lpstr>Data Communication</vt:lpstr>
      <vt:lpstr>More Details on Describing Data for Communication</vt:lpstr>
      <vt:lpstr>MPI Basic (Blocking) Send</vt:lpstr>
      <vt:lpstr>MPI Basic (Blocking) Receive</vt:lpstr>
      <vt:lpstr>Simple Communication in MPI</vt:lpstr>
      <vt:lpstr>Code Example</vt:lpstr>
      <vt:lpstr>Parallel Sort using MPI Send/Recv</vt:lpstr>
      <vt:lpstr>Parallel Sort using MPI Send/Recv (contd.)</vt:lpstr>
      <vt:lpstr>Status Object</vt:lpstr>
      <vt:lpstr>Using the “status” field</vt:lpstr>
      <vt:lpstr>Using the “status” field (contd.)</vt:lpstr>
      <vt:lpstr>MPI is Simple</vt:lpstr>
      <vt:lpstr>What we will cover in this tutorial</vt:lpstr>
      <vt:lpstr>What is MPICH</vt:lpstr>
      <vt:lpstr>Getting Started with MPICH</vt:lpstr>
      <vt:lpstr>Compiling MPI programs with MPICH</vt:lpstr>
      <vt:lpstr>Running MPI programs with MPICH</vt:lpstr>
      <vt:lpstr>Trying some example programs</vt:lpstr>
      <vt:lpstr>Interaction with Resource Managers</vt:lpstr>
      <vt:lpstr>Debugging MPI programs</vt:lpstr>
      <vt:lpstr>What we will cover in this tutorial</vt:lpstr>
      <vt:lpstr>Blocking vs. Non-blocking Communication</vt:lpstr>
      <vt:lpstr>Blocking Communication</vt:lpstr>
      <vt:lpstr>PowerPoint Presentation</vt:lpstr>
      <vt:lpstr>Non-Blocking Communication</vt:lpstr>
      <vt:lpstr>Multiple Completions</vt:lpstr>
      <vt:lpstr>Non-Blocking Send-Receive Diagram </vt:lpstr>
      <vt:lpstr>Message Completion and Buffering </vt:lpstr>
      <vt:lpstr>A Non-Blocking communication example</vt:lpstr>
      <vt:lpstr>A Non-Blocking communication example</vt:lpstr>
      <vt:lpstr>2D Poisson Problem </vt:lpstr>
      <vt:lpstr>Regular Mesh Algorithms</vt:lpstr>
      <vt:lpstr>Necessary Data Transfers</vt:lpstr>
      <vt:lpstr>Necessary Data Transfers</vt:lpstr>
      <vt:lpstr>Necessary Data Transfers</vt:lpstr>
      <vt:lpstr>Understanding Performance: Unexpected Hot Spots</vt:lpstr>
      <vt:lpstr>Mesh Exchange</vt:lpstr>
      <vt:lpstr>Sample Code</vt:lpstr>
      <vt:lpstr>Deadlocks!</vt:lpstr>
      <vt:lpstr>Fix 1: Use Irecv</vt:lpstr>
      <vt:lpstr>Mesh Exchange</vt:lpstr>
      <vt:lpstr>Mesh Exchange</vt:lpstr>
      <vt:lpstr>Mesh Exchange</vt:lpstr>
      <vt:lpstr>Mesh Exchange</vt:lpstr>
      <vt:lpstr>Mesh Exchange</vt:lpstr>
      <vt:lpstr>Mesh Exchange</vt:lpstr>
      <vt:lpstr>Timeline from IB Cluster</vt:lpstr>
      <vt:lpstr>Fix 2: Use Isend and Irecv</vt:lpstr>
      <vt:lpstr>Timeline from IB Cluster</vt:lpstr>
      <vt:lpstr>Lesson: Defer Synchronization</vt:lpstr>
      <vt:lpstr>Code Example</vt:lpstr>
      <vt:lpstr>What we will cover in this tutorial</vt:lpstr>
      <vt:lpstr>Introduction to Collective Operations in MPI</vt:lpstr>
      <vt:lpstr>MPI Collective Communication</vt:lpstr>
      <vt:lpstr>Synchronization</vt:lpstr>
      <vt:lpstr>Collective Data Movement</vt:lpstr>
      <vt:lpstr>More Collective Data Movement</vt:lpstr>
      <vt:lpstr>Collective Computation</vt:lpstr>
      <vt:lpstr>MPI Collective Routines</vt:lpstr>
      <vt:lpstr>MPI Built-in Collective Computation Operations</vt:lpstr>
      <vt:lpstr>Defining your own Collective Operations</vt:lpstr>
      <vt:lpstr>Example: Calculating Pi</vt:lpstr>
      <vt:lpstr>Example:  PI in C </vt:lpstr>
      <vt:lpstr>What we will cover in this tutorial</vt:lpstr>
      <vt:lpstr>Necessary Data Transfers</vt:lpstr>
      <vt:lpstr>The Local Data Structure</vt:lpstr>
      <vt:lpstr>Introduction to Datatypes in MPI</vt:lpstr>
      <vt:lpstr>Simple/Predefined Datatypes</vt:lpstr>
      <vt:lpstr>Derived Datatype Example</vt:lpstr>
      <vt:lpstr>MPI_Type_contiguous</vt:lpstr>
      <vt:lpstr>MPI_Type_vector</vt:lpstr>
      <vt:lpstr>MPI_Type_create_hvector</vt:lpstr>
      <vt:lpstr>MPI_Type_create_indexed_block</vt:lpstr>
      <vt:lpstr>MPI_Type_indexed</vt:lpstr>
      <vt:lpstr>MPI_Type_create_struct</vt:lpstr>
      <vt:lpstr>MPI_Type_create_subarray</vt:lpstr>
      <vt:lpstr>MPI_BOTTOM and MPI_Get_address</vt:lpstr>
      <vt:lpstr>Commit, Free, and Dup</vt:lpstr>
      <vt:lpstr>Other DDT Functions</vt:lpstr>
      <vt:lpstr>Datatype Selection Order</vt:lpstr>
      <vt:lpstr>Code Example</vt:lpstr>
      <vt:lpstr>What we will cover in this tutorial</vt:lpstr>
      <vt:lpstr>Conclusions</vt:lpstr>
      <vt:lpstr>Web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1429</cp:revision>
  <dcterms:created xsi:type="dcterms:W3CDTF">2006-08-16T00:00:00Z</dcterms:created>
  <dcterms:modified xsi:type="dcterms:W3CDTF">2014-06-06T13:48:37Z</dcterms:modified>
</cp:coreProperties>
</file>