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70" r:id="rId6"/>
    <p:sldId id="264" r:id="rId7"/>
    <p:sldId id="267" r:id="rId8"/>
    <p:sldId id="262" r:id="rId9"/>
    <p:sldId id="268" r:id="rId10"/>
    <p:sldId id="260" r:id="rId11"/>
    <p:sldId id="263" r:id="rId12"/>
    <p:sldId id="259" r:id="rId13"/>
    <p:sldId id="261" r:id="rId14"/>
    <p:sldId id="266" r:id="rId15"/>
    <p:sldId id="269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380F-EA64-4AD5-8F1F-2AB5D049A13C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0FB0-AD72-487D-B604-B173D8BD7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igarpandya.ce@ddu.ac.in" TargetMode="External"/><Relationship Id="rId2" Type="http://schemas.openxmlformats.org/officeDocument/2006/relationships/hyperlink" Target="mailto:purvishah.ce@ddu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.in/forms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2819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Effective ways</a:t>
            </a:r>
            <a:br>
              <a:rPr lang="en-US" dirty="0" smtClean="0"/>
            </a:br>
            <a:r>
              <a:rPr lang="en-US" dirty="0" smtClean="0"/>
              <a:t> to </a:t>
            </a:r>
            <a:br>
              <a:rPr lang="en-US" dirty="0" smtClean="0"/>
            </a:br>
            <a:r>
              <a:rPr lang="en-US" dirty="0" smtClean="0"/>
              <a:t>roll out </a:t>
            </a:r>
            <a:br>
              <a:rPr lang="en-US" dirty="0" smtClean="0"/>
            </a:br>
            <a:r>
              <a:rPr lang="en-US" dirty="0" smtClean="0"/>
              <a:t>Infosys Campus Connect</a:t>
            </a:r>
            <a:br>
              <a:rPr lang="en-US" dirty="0" smtClean="0"/>
            </a:br>
            <a:r>
              <a:rPr lang="en-US" dirty="0" smtClean="0"/>
              <a:t>Foundation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343400"/>
            <a:ext cx="7924800" cy="182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Purvi</a:t>
            </a:r>
            <a:r>
              <a:rPr lang="en-US" dirty="0" smtClean="0"/>
              <a:t> B. </a:t>
            </a:r>
            <a:r>
              <a:rPr lang="en-US" dirty="0" err="1" smtClean="0"/>
              <a:t>Soni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purvishah.ce@ddu.ac.in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Jigar</a:t>
            </a:r>
            <a:r>
              <a:rPr lang="en-US" dirty="0" smtClean="0"/>
              <a:t> M. </a:t>
            </a:r>
            <a:r>
              <a:rPr lang="en-US" dirty="0" err="1" smtClean="0"/>
              <a:t>Pandya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jigarpandya.ce@ddu.ac.in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Dharmsinh</a:t>
            </a:r>
            <a:r>
              <a:rPr lang="en-US" dirty="0" smtClean="0"/>
              <a:t> Desai University, </a:t>
            </a:r>
            <a:r>
              <a:rPr lang="en-US" dirty="0" err="1" smtClean="0"/>
              <a:t>Nadiad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of technology to share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Day wise topics, material, assignments</a:t>
            </a:r>
          </a:p>
          <a:p>
            <a:pPr lvl="1"/>
            <a:r>
              <a:rPr lang="en-US" dirty="0" err="1" smtClean="0"/>
              <a:t>Moodle</a:t>
            </a:r>
            <a:r>
              <a:rPr lang="en-US" dirty="0" smtClean="0"/>
              <a:t>: Course Management System for online learning and resource management</a:t>
            </a:r>
          </a:p>
          <a:p>
            <a:r>
              <a:rPr lang="en-US" dirty="0" smtClean="0"/>
              <a:t>Software Setups</a:t>
            </a:r>
          </a:p>
          <a:p>
            <a:pPr lvl="1"/>
            <a:r>
              <a:rPr lang="en-US" dirty="0" smtClean="0"/>
              <a:t>Ftp, Windows LAN</a:t>
            </a:r>
          </a:p>
          <a:p>
            <a:r>
              <a:rPr lang="en-US" dirty="0" smtClean="0"/>
              <a:t>Information by Campus Connect on student concerns and other facts</a:t>
            </a:r>
          </a:p>
          <a:p>
            <a:pPr lvl="1"/>
            <a:r>
              <a:rPr lang="en-US" dirty="0" smtClean="0"/>
              <a:t>Google Group</a:t>
            </a:r>
          </a:p>
          <a:p>
            <a:r>
              <a:rPr lang="en-US" dirty="0" smtClean="0"/>
              <a:t>Student updates while undergoing the course and later as part of “Gift a Dream!!” idea to create buzz at university</a:t>
            </a:r>
          </a:p>
          <a:p>
            <a:pPr lvl="1"/>
            <a:r>
              <a:rPr lang="en-US" dirty="0" err="1" smtClean="0"/>
              <a:t>WhatsApp</a:t>
            </a:r>
            <a:endParaRPr lang="en-US" dirty="0" smtClean="0"/>
          </a:p>
          <a:p>
            <a:pPr lvl="1"/>
            <a:r>
              <a:rPr lang="en-US" dirty="0" smtClean="0"/>
              <a:t>University Newsletter</a:t>
            </a:r>
          </a:p>
          <a:p>
            <a:pPr lvl="1">
              <a:buNone/>
            </a:pPr>
            <a:r>
              <a:rPr lang="en-US" dirty="0" smtClean="0"/>
              <a:t>“Gift a dream! – A gift of a dream from Infosys current interns to juniors to prepare well for next year placement”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32500" lnSpcReduction="20000"/>
          </a:bodyPr>
          <a:lstStyle/>
          <a:p>
            <a:r>
              <a:rPr lang="en-US" sz="6200" b="1" dirty="0" smtClean="0"/>
              <a:t>Keyboard shortcut</a:t>
            </a:r>
          </a:p>
          <a:p>
            <a:r>
              <a:rPr lang="en-US" sz="6200" b="1" dirty="0" smtClean="0"/>
              <a:t>Important features for coding standards</a:t>
            </a:r>
          </a:p>
          <a:p>
            <a:r>
              <a:rPr lang="en-US" sz="6200" b="1" dirty="0" smtClean="0"/>
              <a:t>Automated Tasks/Work around</a:t>
            </a:r>
          </a:p>
          <a:p>
            <a:endParaRPr lang="en-US" b="1" dirty="0" smtClean="0"/>
          </a:p>
          <a:p>
            <a:r>
              <a:rPr lang="en-US" sz="4900" b="1" dirty="0" smtClean="0"/>
              <a:t>For example, following was collected from students as part of learning eclipse:</a:t>
            </a:r>
          </a:p>
          <a:p>
            <a:pPr>
              <a:buNone/>
            </a:pPr>
            <a:r>
              <a:rPr lang="en-US" sz="4900" b="1" dirty="0" smtClean="0"/>
              <a:t>	PRODUCTIVITY - CHEATSHEET</a:t>
            </a:r>
          </a:p>
          <a:p>
            <a:pPr>
              <a:buNone/>
            </a:pPr>
            <a:r>
              <a:rPr lang="en-US" sz="4900" dirty="0" smtClean="0"/>
              <a:t>	Eclipse (Updated frequently)</a:t>
            </a:r>
          </a:p>
          <a:p>
            <a:pPr lvl="1"/>
            <a:r>
              <a:rPr lang="en-US" sz="4900" dirty="0" smtClean="0"/>
              <a:t>use </a:t>
            </a:r>
            <a:r>
              <a:rPr lang="en-US" sz="4900" dirty="0" err="1" smtClean="0"/>
              <a:t>ctrl+space</a:t>
            </a:r>
            <a:r>
              <a:rPr lang="en-US" sz="4900" dirty="0" smtClean="0"/>
              <a:t> to get Template Proposals after partial typing any component i.e. Sys&lt;</a:t>
            </a:r>
            <a:r>
              <a:rPr lang="en-US" sz="4900" dirty="0" err="1" smtClean="0"/>
              <a:t>Ctrl+Space</a:t>
            </a:r>
            <a:r>
              <a:rPr lang="en-US" sz="4900" dirty="0" smtClean="0"/>
              <a:t>&gt;</a:t>
            </a:r>
          </a:p>
          <a:p>
            <a:pPr lvl="1"/>
            <a:r>
              <a:rPr lang="en-US" sz="4900" dirty="0" smtClean="0"/>
              <a:t>Typing </a:t>
            </a:r>
            <a:r>
              <a:rPr lang="en-US" sz="4900" dirty="0" err="1" smtClean="0"/>
              <a:t>sysout</a:t>
            </a:r>
            <a:r>
              <a:rPr lang="en-US" sz="4900" dirty="0" smtClean="0"/>
              <a:t> and </a:t>
            </a:r>
            <a:r>
              <a:rPr lang="en-US" sz="4900" dirty="0" err="1" smtClean="0"/>
              <a:t>Ctrl+Space</a:t>
            </a:r>
            <a:r>
              <a:rPr lang="en-US" sz="4900" dirty="0" smtClean="0"/>
              <a:t>, </a:t>
            </a:r>
            <a:r>
              <a:rPr lang="en-US" sz="4900" dirty="0" err="1" smtClean="0"/>
              <a:t>choses</a:t>
            </a:r>
            <a:r>
              <a:rPr lang="en-US" sz="4900" dirty="0" smtClean="0"/>
              <a:t> </a:t>
            </a:r>
            <a:r>
              <a:rPr lang="en-US" sz="4900" dirty="0" err="1" smtClean="0"/>
              <a:t>System.out.println</a:t>
            </a:r>
            <a:endParaRPr lang="en-US" sz="4900" dirty="0" smtClean="0"/>
          </a:p>
          <a:p>
            <a:pPr lvl="1"/>
            <a:r>
              <a:rPr lang="en-US" sz="4900" dirty="0" smtClean="0"/>
              <a:t>Generate </a:t>
            </a:r>
            <a:r>
              <a:rPr lang="en-US" sz="4900" b="1" dirty="0" smtClean="0"/>
              <a:t>Getters and Setters </a:t>
            </a:r>
            <a:r>
              <a:rPr lang="en-US" sz="4900" dirty="0" smtClean="0"/>
              <a:t>automatically from the source menu for instance variable.</a:t>
            </a:r>
          </a:p>
          <a:p>
            <a:pPr lvl="1"/>
            <a:r>
              <a:rPr lang="en-US" sz="4900" dirty="0" smtClean="0"/>
              <a:t>If you want to rename a variable all over, use right click on that variable and </a:t>
            </a:r>
            <a:r>
              <a:rPr lang="en-US" sz="4900" b="1" dirty="0" smtClean="0"/>
              <a:t>perform REFACTOR</a:t>
            </a:r>
            <a:r>
              <a:rPr lang="en-US" sz="4900" dirty="0" smtClean="0"/>
              <a:t>. It will automatically, update name everywhere(single or </a:t>
            </a:r>
            <a:r>
              <a:rPr lang="en-US" sz="4900" dirty="0" err="1" smtClean="0"/>
              <a:t>mutliple</a:t>
            </a:r>
            <a:r>
              <a:rPr lang="en-US" sz="4900" dirty="0" smtClean="0"/>
              <a:t> files) it is in use.</a:t>
            </a:r>
          </a:p>
          <a:p>
            <a:pPr lvl="1"/>
            <a:r>
              <a:rPr lang="en-US" sz="4900" dirty="0" smtClean="0"/>
              <a:t>Multiline </a:t>
            </a:r>
            <a:r>
              <a:rPr lang="en-US" sz="4900" b="1" dirty="0" smtClean="0"/>
              <a:t>comments automatically</a:t>
            </a:r>
            <a:r>
              <a:rPr lang="en-US" sz="4900" dirty="0" smtClean="0"/>
              <a:t>, </a:t>
            </a:r>
            <a:r>
              <a:rPr lang="en-US" sz="4900" b="1" dirty="0" smtClean="0"/>
              <a:t>apply </a:t>
            </a:r>
            <a:r>
              <a:rPr lang="en-US" sz="4900" dirty="0" err="1" smtClean="0"/>
              <a:t>Ctrl+Shift</a:t>
            </a:r>
            <a:r>
              <a:rPr lang="en-US" sz="4900" dirty="0" smtClean="0"/>
              <a:t>+/. </a:t>
            </a:r>
            <a:r>
              <a:rPr lang="en-US" sz="4900" b="1" dirty="0" smtClean="0"/>
              <a:t>Revert </a:t>
            </a:r>
            <a:r>
              <a:rPr lang="en-US" sz="4900" dirty="0" err="1" smtClean="0"/>
              <a:t>Ctrl+Shift</a:t>
            </a:r>
            <a:r>
              <a:rPr lang="en-US" sz="4900" dirty="0" smtClean="0"/>
              <a:t>+\.</a:t>
            </a:r>
          </a:p>
          <a:p>
            <a:pPr lvl="1"/>
            <a:r>
              <a:rPr lang="en-US" sz="4900" dirty="0" err="1" smtClean="0"/>
              <a:t>Ctrl+Shift+f</a:t>
            </a:r>
            <a:r>
              <a:rPr lang="en-US" sz="4900" dirty="0" smtClean="0"/>
              <a:t> for </a:t>
            </a:r>
            <a:r>
              <a:rPr lang="en-US" sz="4900" b="1" dirty="0" smtClean="0"/>
              <a:t>auto indent </a:t>
            </a:r>
            <a:r>
              <a:rPr lang="en-US" sz="4900" dirty="0" smtClean="0"/>
              <a:t>the current file.</a:t>
            </a:r>
          </a:p>
          <a:p>
            <a:pPr lvl="1"/>
            <a:r>
              <a:rPr lang="en-US" sz="4900" dirty="0" err="1" smtClean="0"/>
              <a:t>Ctrl+Shift+o</a:t>
            </a:r>
            <a:r>
              <a:rPr lang="en-US" sz="4900" dirty="0" smtClean="0"/>
              <a:t> for discarding unused import statement.</a:t>
            </a:r>
          </a:p>
          <a:p>
            <a:pPr lvl="1"/>
            <a:r>
              <a:rPr lang="en-US" sz="4900" dirty="0" smtClean="0"/>
              <a:t>F3 or </a:t>
            </a:r>
            <a:r>
              <a:rPr lang="en-US" sz="4900" dirty="0" err="1" smtClean="0"/>
              <a:t>Ctrl+LeftMousClick</a:t>
            </a:r>
            <a:r>
              <a:rPr lang="en-US" sz="4900" dirty="0" smtClean="0"/>
              <a:t> will </a:t>
            </a:r>
            <a:r>
              <a:rPr lang="en-US" sz="4900" b="1" dirty="0" smtClean="0"/>
              <a:t>show function body/ variable declaration space</a:t>
            </a:r>
            <a:r>
              <a:rPr lang="en-US" sz="4900" dirty="0" smtClean="0"/>
              <a:t>. To go back to previous place, press </a:t>
            </a:r>
            <a:r>
              <a:rPr lang="en-US" sz="4900" dirty="0" err="1" smtClean="0"/>
              <a:t>alter+left</a:t>
            </a:r>
            <a:r>
              <a:rPr lang="en-US" sz="4900" dirty="0" smtClean="0"/>
              <a:t> arrow.</a:t>
            </a:r>
          </a:p>
          <a:p>
            <a:pPr lvl="1"/>
            <a:r>
              <a:rPr lang="en-US" sz="4900" dirty="0" smtClean="0"/>
              <a:t>Select an identifier and press </a:t>
            </a:r>
            <a:r>
              <a:rPr lang="en-US" sz="4900" dirty="0" err="1" smtClean="0"/>
              <a:t>Ctrl+U</a:t>
            </a:r>
            <a:r>
              <a:rPr lang="en-US" sz="4900" dirty="0" smtClean="0"/>
              <a:t>., it highlights all </a:t>
            </a:r>
            <a:r>
              <a:rPr lang="en-US" sz="4900" dirty="0" err="1" smtClean="0"/>
              <a:t>occurances</a:t>
            </a:r>
            <a:r>
              <a:rPr lang="en-US" sz="4900" dirty="0" smtClean="0"/>
              <a:t>,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of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Students were provided with following guidelines to prepare documentation: </a:t>
            </a:r>
          </a:p>
          <a:p>
            <a:pPr lvl="1">
              <a:buNone/>
            </a:pPr>
            <a:r>
              <a:rPr lang="en-US" sz="1400" dirty="0" smtClean="0"/>
              <a:t> - Front Page</a:t>
            </a:r>
          </a:p>
          <a:p>
            <a:pPr lvl="1">
              <a:buNone/>
            </a:pPr>
            <a:r>
              <a:rPr lang="en-US" sz="1400" dirty="0" smtClean="0"/>
              <a:t> - Participant Document</a:t>
            </a:r>
          </a:p>
          <a:p>
            <a:pPr lvl="1">
              <a:buNone/>
            </a:pPr>
            <a:r>
              <a:rPr lang="en-US" sz="1400" dirty="0" smtClean="0"/>
              <a:t> - Acknowledgement</a:t>
            </a:r>
          </a:p>
          <a:p>
            <a:pPr lvl="1">
              <a:buNone/>
            </a:pPr>
            <a:r>
              <a:rPr lang="en-US" sz="1400" dirty="0" smtClean="0"/>
              <a:t> - Index </a:t>
            </a:r>
          </a:p>
          <a:p>
            <a:pPr lvl="1">
              <a:buNone/>
            </a:pPr>
            <a:r>
              <a:rPr lang="en-US" sz="1400" dirty="0" smtClean="0"/>
              <a:t> - About the Foundation Program 4.0</a:t>
            </a:r>
          </a:p>
          <a:p>
            <a:pPr lvl="1">
              <a:buNone/>
            </a:pPr>
            <a:r>
              <a:rPr lang="en-US" sz="1400" dirty="0" smtClean="0"/>
              <a:t>     - About Campus Connect</a:t>
            </a:r>
          </a:p>
          <a:p>
            <a:pPr lvl="1">
              <a:buNone/>
            </a:pPr>
            <a:r>
              <a:rPr lang="en-US" sz="1400" dirty="0" smtClean="0"/>
              <a:t>     - About Infosys</a:t>
            </a:r>
          </a:p>
          <a:p>
            <a:pPr lvl="1">
              <a:buNone/>
            </a:pPr>
            <a:r>
              <a:rPr lang="en-US" sz="1400" dirty="0" smtClean="0"/>
              <a:t>     - About DDU</a:t>
            </a:r>
          </a:p>
          <a:p>
            <a:pPr lvl="1">
              <a:buNone/>
            </a:pPr>
            <a:r>
              <a:rPr lang="en-US" sz="1400" dirty="0" smtClean="0"/>
              <a:t> - Focus Area 1 (Object Oriented Programming using Java)</a:t>
            </a:r>
          </a:p>
          <a:p>
            <a:pPr lvl="1">
              <a:buNone/>
            </a:pPr>
            <a:r>
              <a:rPr lang="en-US" sz="1400" dirty="0" smtClean="0"/>
              <a:t>    Topics’ description and assignments with solution day wise</a:t>
            </a:r>
          </a:p>
          <a:p>
            <a:pPr lvl="1">
              <a:buNone/>
            </a:pPr>
            <a:r>
              <a:rPr lang="en-US" sz="1400" dirty="0" smtClean="0"/>
              <a:t> - Focus Area 2 (Relational Database Management Systems)</a:t>
            </a:r>
          </a:p>
          <a:p>
            <a:pPr lvl="1">
              <a:buNone/>
            </a:pPr>
            <a:r>
              <a:rPr lang="en-US" sz="1400" dirty="0" smtClean="0"/>
              <a:t>    Topics description and assignments with solution day wise</a:t>
            </a:r>
          </a:p>
          <a:p>
            <a:pPr lvl="1">
              <a:buNone/>
            </a:pPr>
            <a:r>
              <a:rPr lang="en-US" sz="1400" dirty="0" smtClean="0"/>
              <a:t> - Focus Area 3 (Software Engineering and Introduction to UI &amp; Web Technologies)</a:t>
            </a:r>
          </a:p>
          <a:p>
            <a:pPr lvl="1">
              <a:buNone/>
            </a:pPr>
            <a:r>
              <a:rPr lang="en-US" sz="1400" dirty="0" smtClean="0"/>
              <a:t>    Topics description and assignments with solution day wise</a:t>
            </a:r>
          </a:p>
          <a:p>
            <a:pPr lvl="1">
              <a:buNone/>
            </a:pPr>
            <a:r>
              <a:rPr lang="en-US" sz="1400" dirty="0" smtClean="0"/>
              <a:t> - Tools</a:t>
            </a:r>
          </a:p>
          <a:p>
            <a:pPr lvl="1">
              <a:buNone/>
            </a:pPr>
            <a:r>
              <a:rPr lang="en-US" sz="1400" dirty="0" smtClean="0"/>
              <a:t>    3 to 5 pages of each tool with about software tool, screenshots conveying the purpose and activity (Refer to software tools section from </a:t>
            </a:r>
            <a:r>
              <a:rPr lang="en-US" sz="1400" dirty="0" err="1" smtClean="0"/>
              <a:t>moodle</a:t>
            </a:r>
            <a:r>
              <a:rPr lang="en-US" sz="1400" dirty="0" smtClean="0"/>
              <a:t>)</a:t>
            </a:r>
          </a:p>
          <a:p>
            <a:pPr lvl="1">
              <a:buNone/>
            </a:pPr>
            <a:r>
              <a:rPr lang="en-US" sz="1400" dirty="0" smtClean="0"/>
              <a:t>- Day wise activities</a:t>
            </a:r>
          </a:p>
          <a:p>
            <a:pPr lvl="1">
              <a:buNone/>
            </a:pPr>
            <a:r>
              <a:rPr lang="en-US" sz="1400" dirty="0" smtClean="0"/>
              <a:t> - Important </a:t>
            </a:r>
            <a:r>
              <a:rPr lang="en-US" sz="1400" dirty="0" err="1" smtClean="0"/>
              <a:t>WebSites</a:t>
            </a:r>
            <a:r>
              <a:rPr lang="en-US" sz="1400" dirty="0" smtClean="0"/>
              <a:t> and References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…Importance of Documentation</a:t>
            </a:r>
            <a:endParaRPr lang="en-US" dirty="0"/>
          </a:p>
        </p:txBody>
      </p:sp>
      <p:pic>
        <p:nvPicPr>
          <p:cNvPr id="4" name="Content Placeholder 3" descr="frontpage.PNG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14600"/>
            <a:ext cx="4023360" cy="3845984"/>
          </a:xfrm>
        </p:spPr>
      </p:pic>
      <p:pic>
        <p:nvPicPr>
          <p:cNvPr id="2050" name="Picture 2" descr="C:\Users\cedepartment\Desktop\artifacts\ParticipationDocumentSample.PN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514600"/>
            <a:ext cx="4023360" cy="38243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12954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DDU prepared participation documents of all students automatically using mail-merge feature of Microsoft Office and provided to students to print and attach in the documentation.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was signed by all faculties on concluding day </a:t>
            </a:r>
            <a:r>
              <a:rPr lang="en-US" b="1" dirty="0" smtClean="0"/>
              <a:t>to admire student efforts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Celebrations and 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Professional Day Group Photo</a:t>
            </a:r>
          </a:p>
          <a:p>
            <a:endParaRPr lang="en-US" dirty="0"/>
          </a:p>
        </p:txBody>
      </p:sp>
      <p:pic>
        <p:nvPicPr>
          <p:cNvPr id="1026" name="Picture 2" descr="D:\InfosysPrincipalsMeet2016\artifacts\FP2015_16_GroupPhoto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71600" y="2209800"/>
            <a:ext cx="6590538" cy="402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mtClean="0"/>
              <a:t>Thank you.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Everyday strict timings of starting and ending session was adhered.</a:t>
            </a:r>
          </a:p>
          <a:p>
            <a:r>
              <a:rPr lang="en-US" dirty="0" smtClean="0"/>
              <a:t>Final touch: many minor details were conveyed</a:t>
            </a:r>
          </a:p>
          <a:p>
            <a:pPr lvl="1"/>
            <a:r>
              <a:rPr lang="en-US" dirty="0" smtClean="0"/>
              <a:t>Setting up work station/Development environment</a:t>
            </a:r>
          </a:p>
          <a:p>
            <a:pPr lvl="1"/>
            <a:r>
              <a:rPr lang="en-US" dirty="0" smtClean="0"/>
              <a:t>Adding bookmark in browser of frequently used sites</a:t>
            </a:r>
          </a:p>
          <a:p>
            <a:pPr lvl="1"/>
            <a:r>
              <a:rPr lang="en-US" dirty="0" smtClean="0"/>
              <a:t>Remote computing, Interoperability</a:t>
            </a:r>
          </a:p>
          <a:p>
            <a:pPr lvl="1"/>
            <a:r>
              <a:rPr lang="en-US" dirty="0" smtClean="0"/>
              <a:t>Framing quick question to get hint/help from colleagues and not disturb</a:t>
            </a:r>
          </a:p>
          <a:p>
            <a:pPr lvl="1"/>
            <a:r>
              <a:rPr lang="en-US" dirty="0" smtClean="0"/>
              <a:t>Care for eyes, back, communication, time management.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Interns, Let us know your details!!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“interns list” (made available by TPO), we added a sequence number column and shared with the batch</a:t>
            </a:r>
          </a:p>
          <a:p>
            <a:r>
              <a:rPr lang="en-US" dirty="0" smtClean="0"/>
              <a:t>This number was considered as their student roll # during the complete program.</a:t>
            </a:r>
          </a:p>
          <a:p>
            <a:pPr lvl="1"/>
            <a:r>
              <a:rPr lang="en-US" dirty="0" smtClean="0"/>
              <a:t>Used as name of “Assignment Solution Files” to automatically execute </a:t>
            </a:r>
            <a:r>
              <a:rPr lang="en-US" dirty="0" err="1" smtClean="0"/>
              <a:t>sql</a:t>
            </a:r>
            <a:r>
              <a:rPr lang="en-US" dirty="0" smtClean="0"/>
              <a:t> script for FA2 </a:t>
            </a:r>
            <a:r>
              <a:rPr lang="en-US" dirty="0" err="1" smtClean="0"/>
              <a:t>HandsOn</a:t>
            </a:r>
            <a:r>
              <a:rPr lang="en-US" dirty="0" smtClean="0"/>
              <a:t> grading, etc.</a:t>
            </a:r>
          </a:p>
          <a:p>
            <a:pPr lvl="1"/>
            <a:r>
              <a:rPr lang="en-US" dirty="0" smtClean="0"/>
              <a:t>Used to share participation document, results,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…Use of </a:t>
            </a:r>
            <a:r>
              <a:rPr lang="en-US" dirty="0"/>
              <a:t>G</a:t>
            </a:r>
            <a:r>
              <a:rPr lang="en-US" dirty="0" smtClean="0"/>
              <a:t>oogle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5626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 smtClean="0"/>
              <a:t>To collect participant’s information </a:t>
            </a:r>
          </a:p>
          <a:p>
            <a:pPr lvl="1"/>
            <a:r>
              <a:rPr lang="en-US" dirty="0" smtClean="0"/>
              <a:t>roll #. (They know this from “KnowYourDetails.pdf”)</a:t>
            </a:r>
          </a:p>
          <a:p>
            <a:pPr lvl="1"/>
            <a:r>
              <a:rPr lang="en-US" dirty="0" smtClean="0"/>
              <a:t>Candidate's Registered E-Mail ID *</a:t>
            </a:r>
          </a:p>
          <a:p>
            <a:pPr lvl="2"/>
            <a:r>
              <a:rPr lang="en-US" dirty="0" smtClean="0"/>
              <a:t>Mail-ID used at the time of recruitment process; </a:t>
            </a:r>
          </a:p>
          <a:p>
            <a:pPr lvl="1"/>
            <a:r>
              <a:rPr lang="en-US" dirty="0" smtClean="0"/>
              <a:t>Student ID (University </a:t>
            </a:r>
            <a:r>
              <a:rPr lang="en-US" dirty="0" err="1" smtClean="0"/>
              <a:t>reg</a:t>
            </a:r>
            <a:r>
              <a:rPr lang="en-US" dirty="0" smtClean="0"/>
              <a:t> number) *</a:t>
            </a:r>
          </a:p>
          <a:p>
            <a:pPr lvl="1"/>
            <a:r>
              <a:rPr lang="en-US" dirty="0" smtClean="0"/>
              <a:t>Name of the Candidate *</a:t>
            </a:r>
          </a:p>
          <a:p>
            <a:pPr lvl="2"/>
            <a:r>
              <a:rPr lang="en-US" dirty="0" smtClean="0"/>
              <a:t>This is what will appear on certificate</a:t>
            </a:r>
          </a:p>
          <a:p>
            <a:pPr lvl="1"/>
            <a:r>
              <a:rPr lang="en-US" dirty="0" smtClean="0"/>
              <a:t>Infosys offer id</a:t>
            </a:r>
          </a:p>
          <a:p>
            <a:pPr lvl="1"/>
            <a:r>
              <a:rPr lang="en-US" dirty="0" smtClean="0"/>
              <a:t>Branch * (CS/IT, Non CS/IT, MCA)</a:t>
            </a:r>
          </a:p>
          <a:p>
            <a:pPr lvl="1"/>
            <a:r>
              <a:rPr lang="en-US" dirty="0" smtClean="0"/>
              <a:t>Semester *</a:t>
            </a:r>
          </a:p>
          <a:p>
            <a:pPr lvl="2"/>
            <a:r>
              <a:rPr lang="en-US" dirty="0" smtClean="0"/>
              <a:t>The current semester. i.e. SEM8 for CS/IT, SEM6 for MCA</a:t>
            </a:r>
          </a:p>
          <a:p>
            <a:r>
              <a:rPr lang="en-US" dirty="0" smtClean="0">
                <a:hlinkClick r:id="rId2"/>
              </a:rPr>
              <a:t>https://www.google.co.in/forms/about/</a:t>
            </a:r>
            <a:endParaRPr lang="en-US" dirty="0" smtClean="0"/>
          </a:p>
          <a:p>
            <a:r>
              <a:rPr lang="en-US" dirty="0" smtClean="0"/>
              <a:t>Share the form on email addresses of all participants.</a:t>
            </a:r>
          </a:p>
          <a:p>
            <a:r>
              <a:rPr lang="en-US" dirty="0" smtClean="0"/>
              <a:t>Responses are then available to us in a spreadsheet</a:t>
            </a:r>
          </a:p>
          <a:p>
            <a:r>
              <a:rPr lang="en-US" sz="3800" dirty="0" smtClean="0"/>
              <a:t>These details were used for</a:t>
            </a:r>
          </a:p>
          <a:p>
            <a:pPr lvl="1"/>
            <a:r>
              <a:rPr lang="en-US" sz="3200" dirty="0" smtClean="0"/>
              <a:t>Intern names were fetched using office mail merge feature for participation document</a:t>
            </a:r>
          </a:p>
          <a:p>
            <a:pPr lvl="1"/>
            <a:r>
              <a:rPr lang="en-US" sz="3200" dirty="0" smtClean="0"/>
              <a:t>FP Batch Closure (to let CC process certificates)</a:t>
            </a:r>
          </a:p>
        </p:txBody>
      </p:sp>
      <p:pic>
        <p:nvPicPr>
          <p:cNvPr id="4" name="Content Placeholder 4" descr="GoogleFormDem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371600"/>
            <a:ext cx="2969571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Moodle</a:t>
            </a:r>
            <a:r>
              <a:rPr lang="en-US" dirty="0" smtClean="0"/>
              <a:t> course </a:t>
            </a:r>
            <a:br>
              <a:rPr lang="en-US" dirty="0" smtClean="0"/>
            </a:br>
            <a:r>
              <a:rPr lang="en-US" dirty="0" smtClean="0"/>
              <a:t>Day to day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reference to Session Plan available in each Focus Area (FA) material</a:t>
            </a:r>
          </a:p>
          <a:p>
            <a:r>
              <a:rPr lang="en-US" dirty="0" smtClean="0"/>
              <a:t>Setup everyday section, post topics and related assignments. Share related campus connect provided </a:t>
            </a:r>
            <a:r>
              <a:rPr lang="en-US" dirty="0" err="1" smtClean="0"/>
              <a:t>pdfs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Demonstrate tool of the day. Hands on.</a:t>
            </a:r>
          </a:p>
          <a:p>
            <a:r>
              <a:rPr lang="en-US" dirty="0" smtClean="0"/>
              <a:t>Let student upload assignments meeting deadline (Due Date) and delayed (Cut-off date) but marked as late.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Quiz using </a:t>
            </a:r>
            <a:r>
              <a:rPr lang="en-US" dirty="0" err="1" smtClean="0"/>
              <a:t>moodle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Pre-test to “</a:t>
            </a:r>
            <a:r>
              <a:rPr lang="en-US" sz="2000" dirty="0" smtClean="0"/>
              <a:t>Know, </a:t>
            </a:r>
            <a:r>
              <a:rPr lang="en-US" sz="2000" dirty="0" smtClean="0"/>
              <a:t>what you don’t know!”</a:t>
            </a:r>
          </a:p>
          <a:p>
            <a:r>
              <a:rPr lang="en-US" sz="2000" dirty="0" smtClean="0"/>
              <a:t>Performance evaluation after all Focus Area and badge distribution. I.e. Terminator, Avengers, </a:t>
            </a:r>
            <a:r>
              <a:rPr lang="en-US" sz="2000" dirty="0" err="1" smtClean="0"/>
              <a:t>Expandables</a:t>
            </a:r>
            <a:r>
              <a:rPr lang="en-US" sz="2000" dirty="0" smtClean="0"/>
              <a:t>, Spartans, Warriors.</a:t>
            </a:r>
          </a:p>
          <a:p>
            <a:r>
              <a:rPr lang="en-US" sz="2000" dirty="0" smtClean="0"/>
              <a:t>Doubt clearing sessions to improve technical knowledge and skills.</a:t>
            </a:r>
          </a:p>
          <a:p>
            <a:r>
              <a:rPr lang="en-US" sz="2000" dirty="0" smtClean="0"/>
              <a:t>Open up the quiz for unlimited later attempts and review correct answers.</a:t>
            </a:r>
          </a:p>
          <a:p>
            <a:pPr lvl="1">
              <a:buNone/>
            </a:pPr>
            <a:r>
              <a:rPr lang="en-US" sz="1400" i="1" dirty="0" smtClean="0"/>
              <a:t>Using </a:t>
            </a:r>
            <a:r>
              <a:rPr lang="en-US" sz="1400" i="1" dirty="0" err="1" smtClean="0"/>
              <a:t>moodle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aiken</a:t>
            </a:r>
            <a:r>
              <a:rPr lang="en-US" sz="1400" i="1" dirty="0" smtClean="0"/>
              <a:t> format, question text files were imported into question banks (bulk import).      </a:t>
            </a:r>
          </a:p>
          <a:p>
            <a:pPr lvl="1">
              <a:buNone/>
            </a:pPr>
            <a:r>
              <a:rPr lang="en-US" sz="1100" dirty="0" smtClean="0"/>
              <a:t>       What is the correct answer to this question? </a:t>
            </a:r>
          </a:p>
          <a:p>
            <a:pPr lvl="1">
              <a:buNone/>
            </a:pPr>
            <a:r>
              <a:rPr lang="en-US" sz="1100" dirty="0" smtClean="0"/>
              <a:t>       A. Is it this one? </a:t>
            </a:r>
          </a:p>
          <a:p>
            <a:pPr lvl="1">
              <a:buNone/>
            </a:pPr>
            <a:r>
              <a:rPr lang="en-US" sz="1100" dirty="0" smtClean="0"/>
              <a:t>       B. Maybe this answer? </a:t>
            </a:r>
          </a:p>
          <a:p>
            <a:pPr lvl="1">
              <a:buNone/>
            </a:pPr>
            <a:r>
              <a:rPr lang="en-US" sz="1100" dirty="0" smtClean="0"/>
              <a:t>       C. Possibly this one? </a:t>
            </a:r>
          </a:p>
          <a:p>
            <a:pPr lvl="1">
              <a:buNone/>
            </a:pPr>
            <a:r>
              <a:rPr lang="en-US" sz="1100" dirty="0" smtClean="0"/>
              <a:t>       D. Must be this one! </a:t>
            </a:r>
          </a:p>
          <a:p>
            <a:pPr lvl="1">
              <a:buNone/>
            </a:pPr>
            <a:r>
              <a:rPr lang="en-US" sz="1100" dirty="0" smtClean="0"/>
              <a:t>       ANSWER: D</a:t>
            </a:r>
          </a:p>
        </p:txBody>
      </p:sp>
      <p:pic>
        <p:nvPicPr>
          <p:cNvPr id="3074" name="Picture 2" descr="D:\InfosysPrincipalsMeet2016\artifacts\pre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752600"/>
            <a:ext cx="3467100" cy="3905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 Quiz, </a:t>
            </a:r>
            <a:br>
              <a:rPr lang="en-US" dirty="0" smtClean="0"/>
            </a:br>
            <a:r>
              <a:rPr lang="en-US" dirty="0" smtClean="0"/>
              <a:t>make a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Non-traditional way of hands-on quiz</a:t>
            </a:r>
          </a:p>
          <a:p>
            <a:r>
              <a:rPr lang="en-US" dirty="0" smtClean="0"/>
              <a:t>i.e. Reverse Engineering</a:t>
            </a:r>
          </a:p>
          <a:p>
            <a:pPr lvl="1"/>
            <a:r>
              <a:rPr lang="en-US" dirty="0" smtClean="0"/>
              <a:t>Given the database tables structure, generate ER Diagram. Manually and automatically both.</a:t>
            </a:r>
          </a:p>
          <a:p>
            <a:pPr lvl="1"/>
            <a:r>
              <a:rPr lang="en-US" dirty="0" smtClean="0"/>
              <a:t>Half cooked code: </a:t>
            </a:r>
          </a:p>
          <a:p>
            <a:pPr lvl="2"/>
            <a:r>
              <a:rPr lang="en-US" dirty="0" smtClean="0"/>
              <a:t>Behind the scene, From ready UI/Web page source generate snapshots. </a:t>
            </a:r>
          </a:p>
          <a:p>
            <a:pPr lvl="2"/>
            <a:r>
              <a:rPr lang="en-US" dirty="0" smtClean="0"/>
              <a:t>Remove few important coding snippets.  </a:t>
            </a:r>
          </a:p>
          <a:p>
            <a:pPr lvl="2"/>
            <a:r>
              <a:rPr lang="en-US" dirty="0" smtClean="0"/>
              <a:t>Finally, let interns complete the coding to meet requirement as per snapshots from half cooked code.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000" b="1" dirty="0" smtClean="0"/>
              <a:t>To keep students interested in attending hands on hours, </a:t>
            </a:r>
          </a:p>
          <a:p>
            <a:pPr>
              <a:buNone/>
            </a:pPr>
            <a:endParaRPr lang="en-US" sz="4900" b="1" dirty="0" smtClean="0"/>
          </a:p>
          <a:p>
            <a:pPr>
              <a:buNone/>
            </a:pPr>
            <a:r>
              <a:rPr lang="en-US" sz="4900" b="1" dirty="0" smtClean="0"/>
              <a:t>everyday during hands-on/assignment solving period, </a:t>
            </a:r>
          </a:p>
          <a:p>
            <a:pPr>
              <a:buNone/>
            </a:pPr>
            <a:r>
              <a:rPr lang="en-US" sz="4900" b="1" dirty="0" smtClean="0"/>
              <a:t>we spare 15-45 minutes to demonstrate important tools as per industry requirement: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5600" b="1" dirty="0" smtClean="0"/>
              <a:t>Software Tools:</a:t>
            </a:r>
          </a:p>
          <a:p>
            <a:r>
              <a:rPr lang="en-US" sz="5600" dirty="0" smtClean="0"/>
              <a:t>SSH Client - Putty - http://www.putty.org With help of </a:t>
            </a:r>
            <a:r>
              <a:rPr lang="en-US" sz="5600" dirty="0" err="1" smtClean="0"/>
              <a:t>XMing</a:t>
            </a:r>
            <a:r>
              <a:rPr lang="en-US" sz="5600" dirty="0" smtClean="0"/>
              <a:t> - http://sourceforge.net/projects/xming/</a:t>
            </a:r>
          </a:p>
          <a:p>
            <a:r>
              <a:rPr lang="en-US" sz="5600" dirty="0" smtClean="0"/>
              <a:t>SSH Client – </a:t>
            </a:r>
            <a:r>
              <a:rPr lang="en-US" sz="5600" dirty="0" err="1" smtClean="0"/>
              <a:t>Xshell</a:t>
            </a:r>
            <a:r>
              <a:rPr lang="en-US" sz="5600" dirty="0" smtClean="0"/>
              <a:t> Tools/Telnet-SSH-Clients/Xshell-Free.shtml)</a:t>
            </a:r>
          </a:p>
          <a:p>
            <a:r>
              <a:rPr lang="en-US" sz="5600" dirty="0" smtClean="0"/>
              <a:t>Microsoft Project Plan (.</a:t>
            </a:r>
            <a:r>
              <a:rPr lang="en-US" sz="5600" dirty="0" err="1" smtClean="0"/>
              <a:t>mpp</a:t>
            </a:r>
            <a:r>
              <a:rPr lang="en-US" sz="5600" dirty="0" smtClean="0"/>
              <a:t>) Eclipse IDE for Java - https://eclipse.org/</a:t>
            </a:r>
          </a:p>
          <a:p>
            <a:r>
              <a:rPr lang="en-US" sz="5600" dirty="0" smtClean="0"/>
              <a:t>Version Management System - Subversion (https://subversion.apache.org/) Windows Client (https://tortoisesvn.net/)</a:t>
            </a:r>
          </a:p>
          <a:p>
            <a:r>
              <a:rPr lang="en-US" sz="5600" dirty="0" smtClean="0"/>
              <a:t>Apache Tomcat with localhost:8080 as well as </a:t>
            </a:r>
            <a:r>
              <a:rPr lang="en-US" sz="5600" dirty="0" err="1" smtClean="0"/>
              <a:t>withing</a:t>
            </a:r>
            <a:r>
              <a:rPr lang="en-US" sz="5600" dirty="0" smtClean="0"/>
              <a:t> eclipse as a server</a:t>
            </a:r>
          </a:p>
          <a:p>
            <a:r>
              <a:rPr lang="en-US" sz="5600" dirty="0" smtClean="0"/>
              <a:t>Google service of </a:t>
            </a:r>
            <a:r>
              <a:rPr lang="en-US" sz="5600" dirty="0" err="1" smtClean="0"/>
              <a:t>reCaptcha</a:t>
            </a:r>
            <a:r>
              <a:rPr lang="en-US" sz="5600" dirty="0" smtClean="0"/>
              <a:t>.\</a:t>
            </a:r>
          </a:p>
          <a:p>
            <a:r>
              <a:rPr lang="en-US" sz="5600" dirty="0" err="1" smtClean="0"/>
              <a:t>Cygwin</a:t>
            </a:r>
            <a:r>
              <a:rPr lang="en-US" sz="5600" dirty="0" smtClean="0"/>
              <a:t> - https://www.cygwin.com/</a:t>
            </a:r>
          </a:p>
          <a:p>
            <a:r>
              <a:rPr lang="en-US" sz="5600" dirty="0" smtClean="0"/>
              <a:t>Toad - Database Client by Dell</a:t>
            </a:r>
          </a:p>
          <a:p>
            <a:r>
              <a:rPr lang="en-US" sz="5600" dirty="0" smtClean="0"/>
              <a:t>Oracle XE for local machine</a:t>
            </a:r>
          </a:p>
          <a:p>
            <a:r>
              <a:rPr lang="en-US" sz="5600" dirty="0" err="1" smtClean="0"/>
              <a:t>sqlldr</a:t>
            </a:r>
            <a:r>
              <a:rPr lang="en-US" sz="5600" dirty="0" smtClean="0"/>
              <a:t> for importing </a:t>
            </a:r>
            <a:r>
              <a:rPr lang="en-US" sz="5600" dirty="0" err="1" smtClean="0"/>
              <a:t>csv</a:t>
            </a:r>
            <a:r>
              <a:rPr lang="en-US" sz="5600" dirty="0" smtClean="0"/>
              <a:t> into tables</a:t>
            </a:r>
          </a:p>
          <a:p>
            <a:r>
              <a:rPr lang="en-US" sz="5600" dirty="0" err="1" smtClean="0"/>
              <a:t>Tnsping</a:t>
            </a:r>
            <a:r>
              <a:rPr lang="en-US" sz="5600" dirty="0" smtClean="0"/>
              <a:t> with tnsnames.ora</a:t>
            </a:r>
          </a:p>
          <a:p>
            <a:r>
              <a:rPr lang="en-US" sz="5600" dirty="0" smtClean="0"/>
              <a:t>Squirrel as generic </a:t>
            </a:r>
            <a:r>
              <a:rPr lang="en-US" sz="5600" dirty="0" err="1" smtClean="0"/>
              <a:t>sql</a:t>
            </a:r>
            <a:r>
              <a:rPr lang="en-US" sz="5600" dirty="0" smtClean="0"/>
              <a:t> client, java -jar to setup and add drivers and test </a:t>
            </a:r>
            <a:r>
              <a:rPr lang="en-US" sz="5600" dirty="0" err="1" smtClean="0"/>
              <a:t>url</a:t>
            </a:r>
            <a:endParaRPr lang="en-US" sz="5600" dirty="0" smtClean="0"/>
          </a:p>
          <a:p>
            <a:r>
              <a:rPr lang="en-US" sz="5600" dirty="0" smtClean="0"/>
              <a:t>imp.exe and exp.exe from oracle bin for import/export database dump</a:t>
            </a:r>
          </a:p>
          <a:p>
            <a:r>
              <a:rPr lang="en-US" sz="5600" dirty="0" smtClean="0"/>
              <a:t>Java </a:t>
            </a:r>
            <a:r>
              <a:rPr lang="en-US" sz="5600" dirty="0" err="1" smtClean="0"/>
              <a:t>decompiler</a:t>
            </a:r>
            <a:r>
              <a:rPr lang="en-US" sz="5600" dirty="0" smtClean="0"/>
              <a:t> - http://jd.benow.ca/</a:t>
            </a:r>
          </a:p>
          <a:p>
            <a:r>
              <a:rPr lang="en-US" sz="5600" dirty="0" err="1" smtClean="0"/>
              <a:t>StarUML</a:t>
            </a:r>
            <a:endParaRPr lang="en-US" sz="5600" dirty="0" smtClean="0"/>
          </a:p>
          <a:p>
            <a:r>
              <a:rPr lang="en-US" sz="5600" dirty="0" smtClean="0"/>
              <a:t>Python IDLE</a:t>
            </a:r>
          </a:p>
          <a:p>
            <a:r>
              <a:rPr lang="en-US" sz="5600" dirty="0" err="1" smtClean="0"/>
              <a:t>JUnit</a:t>
            </a:r>
            <a:r>
              <a:rPr lang="en-US" sz="5600" dirty="0" smtClean="0"/>
              <a:t> with Eclipse mars</a:t>
            </a:r>
          </a:p>
          <a:p>
            <a:r>
              <a:rPr lang="en-US" sz="5600" dirty="0" smtClean="0"/>
              <a:t>Work management system for billing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 more to move ahead. </a:t>
            </a:r>
            <a:br>
              <a:rPr lang="en-US" dirty="0" smtClean="0"/>
            </a:br>
            <a:r>
              <a:rPr lang="en-US" dirty="0" smtClean="0"/>
              <a:t>Share most to stay ahead.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Sharing significant things anytime shows students that we care. </a:t>
            </a:r>
          </a:p>
          <a:p>
            <a:pPr>
              <a:buNone/>
            </a:pPr>
            <a:r>
              <a:rPr lang="en-US" sz="2400" dirty="0" smtClean="0"/>
              <a:t>	i.e. Even after 2 months, a small bit was shared for their betterment.</a:t>
            </a:r>
          </a:p>
          <a:p>
            <a:r>
              <a:rPr lang="en-US" sz="1600" dirty="0" smtClean="0"/>
              <a:t>“Win in the Flat World” - Software is everywhere and business environment continues to flatten.</a:t>
            </a:r>
            <a:endParaRPr lang="en-US" dirty="0"/>
          </a:p>
        </p:txBody>
      </p:sp>
      <p:pic>
        <p:nvPicPr>
          <p:cNvPr id="2052" name="Picture 4" descr="D:\InfosysPrincipalsMeet2016\artifacts\WinInTheFlatWorl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388" y="3048000"/>
            <a:ext cx="8840000" cy="28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779</Words>
  <Application>Microsoft Office PowerPoint</Application>
  <PresentationFormat>On-screen Show (4:3)</PresentationFormat>
  <Paragraphs>151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Effective ways  to  roll out  Infosys Campus Connect Foundation Program</vt:lpstr>
      <vt:lpstr>Professionalism</vt:lpstr>
      <vt:lpstr>Interns, Let us know your details!!</vt:lpstr>
      <vt:lpstr>…Use of Google Forms</vt:lpstr>
      <vt:lpstr>Moodle course  Day to day activities</vt:lpstr>
      <vt:lpstr>Online Quiz using moodle</vt:lpstr>
      <vt:lpstr>Hands-on Quiz,  make a difference</vt:lpstr>
      <vt:lpstr>Demo Software Tools</vt:lpstr>
      <vt:lpstr>Know more to move ahead.  Share most to stay ahead.</vt:lpstr>
      <vt:lpstr>Use of technology to share</vt:lpstr>
      <vt:lpstr>Productivity</vt:lpstr>
      <vt:lpstr>Importance of Documentation</vt:lpstr>
      <vt:lpstr>…Importance of Documentation</vt:lpstr>
      <vt:lpstr>Celebrations and memories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ways to roll out FP</dc:title>
  <dc:creator>cedepartment</dc:creator>
  <cp:lastModifiedBy>cedepartment</cp:lastModifiedBy>
  <cp:revision>405</cp:revision>
  <dcterms:created xsi:type="dcterms:W3CDTF">2016-03-16T08:36:54Z</dcterms:created>
  <dcterms:modified xsi:type="dcterms:W3CDTF">2016-03-17T10:16:25Z</dcterms:modified>
</cp:coreProperties>
</file>