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  <p:sldId id="270" r:id="rId15"/>
    <p:sldId id="272" r:id="rId16"/>
    <p:sldId id="273" r:id="rId17"/>
    <p:sldId id="271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7D763-E11C-7E4D-AE94-7748A6535C54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620AF-4336-984E-8E5F-3EC371D2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0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0C9C-B5A9-A041-BCEB-68F7AB1CA5BE}" type="datetimeFigureOut">
              <a:rPr lang="en-US" smtClean="0"/>
              <a:t>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E3F5D-BCB6-E343-B7D3-01E6D3DB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959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2B38-EF9E-AC4D-B620-30308102234D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303-7DCB-334A-929C-62B1B0470F35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AC3E-ED35-B149-A1DA-7256B390336A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1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D12-F56B-C243-9A47-BD61C86BAADC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0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8A18-0DA7-A843-A1B4-78877E9EDA3E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97828-7C93-CF4F-AA50-E0371AED46B1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0EA01-AE8E-4444-A9F7-DB3ED607AC93}" type="datetime1">
              <a:rPr lang="en-US" smtClean="0"/>
              <a:t>2/16/16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5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B069-96D9-4948-A8DA-FC6CAE9D495E}" type="datetime1">
              <a:rPr lang="en-US" smtClean="0"/>
              <a:t>2/16/16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FA0E-BDB4-0F4D-AC34-DE4992C1F2B4}" type="datetime1">
              <a:rPr lang="en-US" smtClean="0"/>
              <a:t>2/16/16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C9D35-B2CA-1946-8AC6-60F679ACB310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4AC-0097-5844-A42E-AB0DCA5B84B4}" type="datetime1">
              <a:rPr lang="en-US" smtClean="0"/>
              <a:t>2/16/16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003B-718A-7640-B47E-4337CE1ACA5D}" type="datetime1">
              <a:rPr lang="en-US" smtClean="0"/>
              <a:t>2/16/16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2032B-F180-444B-940F-F3CFD949E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course/programming-foundations-with-python--ud03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1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built-in function </a:t>
            </a:r>
            <a:r>
              <a:rPr lang="en-US" dirty="0" err="1"/>
              <a:t>str</a:t>
            </a:r>
            <a:r>
              <a:rPr lang="en-US" dirty="0"/>
              <a:t> converts things to strings</a:t>
            </a:r>
          </a:p>
          <a:p>
            <a:pPr marL="800100" lvl="2" indent="0">
              <a:buNone/>
            </a:pPr>
            <a:r>
              <a:rPr lang="de-DE" dirty="0" err="1"/>
              <a:t>print</a:t>
            </a:r>
            <a:r>
              <a:rPr lang="de-DE" dirty="0"/>
              <a:t> "Diameter: " + </a:t>
            </a:r>
            <a:r>
              <a:rPr lang="de-DE" dirty="0" err="1"/>
              <a:t>str</a:t>
            </a:r>
            <a:r>
              <a:rPr lang="de-DE" dirty="0"/>
              <a:t>(1280) + "-" + </a:t>
            </a:r>
            <a:r>
              <a:rPr lang="de-DE" dirty="0" err="1"/>
              <a:t>str</a:t>
            </a:r>
            <a:r>
              <a:rPr lang="de-DE" dirty="0"/>
              <a:t>(1760) + " km"</a:t>
            </a:r>
          </a:p>
          <a:p>
            <a:pPr marL="800100" lvl="2" indent="0">
              <a:buNone/>
            </a:pPr>
            <a:r>
              <a:rPr lang="it-IT" i="1" dirty="0" err="1"/>
              <a:t>Diameter</a:t>
            </a:r>
            <a:r>
              <a:rPr lang="it-IT" i="1" dirty="0"/>
              <a:t>: 1280-1760 km</a:t>
            </a:r>
          </a:p>
          <a:p>
            <a:r>
              <a:rPr lang="it-IT" dirty="0" smtClean="0"/>
              <a:t>Use </a:t>
            </a:r>
            <a:r>
              <a:rPr lang="it-IT" dirty="0" err="1"/>
              <a:t>int</a:t>
            </a:r>
            <a:r>
              <a:rPr lang="it-IT" dirty="0"/>
              <a:t>, float, etc. to </a:t>
            </a:r>
            <a:r>
              <a:rPr lang="it-IT" dirty="0" err="1"/>
              <a:t>convert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</a:t>
            </a:r>
            <a:r>
              <a:rPr lang="it-IT" dirty="0" err="1" smtClean="0"/>
              <a:t>other</a:t>
            </a:r>
            <a:r>
              <a:rPr lang="it-IT" dirty="0"/>
              <a:t> </a:t>
            </a:r>
            <a:r>
              <a:rPr lang="it-IT" dirty="0" err="1" smtClean="0"/>
              <a:t>types</a:t>
            </a:r>
            <a:endParaRPr lang="it-IT" dirty="0"/>
          </a:p>
          <a:p>
            <a:pPr marL="800100" lvl="2" indent="0">
              <a:buNone/>
            </a:pPr>
            <a:r>
              <a:rPr lang="hu-HU" dirty="0"/>
              <a:t>print int(12.3)</a:t>
            </a:r>
          </a:p>
          <a:p>
            <a:pPr marL="800100" lvl="2" indent="0">
              <a:buNone/>
            </a:pPr>
            <a:r>
              <a:rPr lang="en-US" dirty="0"/>
              <a:t>print float(4)</a:t>
            </a:r>
          </a:p>
          <a:p>
            <a:pPr marL="800100" lvl="2" indent="0">
              <a:buNone/>
            </a:pPr>
            <a:r>
              <a:rPr lang="is-IS" i="1" dirty="0"/>
              <a:t>12</a:t>
            </a:r>
          </a:p>
          <a:p>
            <a:pPr marL="800100" lvl="2" indent="0">
              <a:buNone/>
            </a:pPr>
            <a:r>
              <a:rPr lang="hr-HR" i="1" dirty="0" smtClean="0"/>
              <a:t>4.0</a:t>
            </a:r>
          </a:p>
          <a:p>
            <a:r>
              <a:rPr lang="en-US" dirty="0" smtClean="0"/>
              <a:t>Expression ‘</a:t>
            </a:r>
            <a:r>
              <a:rPr lang="en-US" dirty="0" err="1" smtClean="0"/>
              <a:t>Py</a:t>
            </a:r>
            <a:r>
              <a:rPr lang="en-US" dirty="0"/>
              <a:t>’ * 2 </a:t>
            </a:r>
            <a:r>
              <a:rPr lang="en-US" dirty="0" smtClean="0"/>
              <a:t>produces ‘</a:t>
            </a:r>
            <a:r>
              <a:rPr lang="en-US" dirty="0" err="1" smtClean="0"/>
              <a:t>PyPy</a:t>
            </a:r>
            <a:r>
              <a:rPr lang="en-US" dirty="0"/>
              <a:t>’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9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separate data type for characters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A </a:t>
            </a:r>
            <a:r>
              <a:rPr lang="en-US" dirty="0"/>
              <a:t>character is simply a string of length </a:t>
            </a:r>
            <a:r>
              <a:rPr lang="en-US" dirty="0" smtClean="0"/>
              <a:t>1</a:t>
            </a:r>
          </a:p>
          <a:p>
            <a:r>
              <a:rPr lang="en-US" dirty="0"/>
              <a:t>Negative indices count backward from the end of the string</a:t>
            </a:r>
          </a:p>
          <a:p>
            <a:pPr lvl="2" indent="-342900">
              <a:buFont typeface="Courier New"/>
              <a:buChar char="o"/>
            </a:pPr>
            <a:r>
              <a:rPr lang="en-US" dirty="0" smtClean="0"/>
              <a:t>x</a:t>
            </a:r>
            <a:r>
              <a:rPr lang="en-US" dirty="0"/>
              <a:t>[-1] is the last </a:t>
            </a:r>
            <a:r>
              <a:rPr lang="en-US" dirty="0" smtClean="0"/>
              <a:t>character</a:t>
            </a:r>
          </a:p>
          <a:p>
            <a:pPr lvl="2" indent="-342900">
              <a:buFont typeface="Courier New"/>
              <a:buChar char="o"/>
            </a:pPr>
            <a:r>
              <a:rPr lang="en-US" dirty="0" smtClean="0"/>
              <a:t>x</a:t>
            </a:r>
            <a:r>
              <a:rPr lang="en-US" dirty="0"/>
              <a:t>[-2] is the second-to-last </a:t>
            </a:r>
            <a:r>
              <a:rPr lang="en-US" dirty="0" smtClean="0"/>
              <a:t>character</a:t>
            </a:r>
          </a:p>
          <a:p>
            <a:r>
              <a:rPr lang="en-US" dirty="0"/>
              <a:t>Python always does an out-of-bounds check when you</a:t>
            </a:r>
          </a:p>
          <a:p>
            <a:r>
              <a:rPr lang="en-US" dirty="0"/>
              <a:t>index a single item</a:t>
            </a:r>
          </a:p>
          <a:p>
            <a:pPr lvl="2"/>
            <a:r>
              <a:rPr lang="en-US" dirty="0" smtClean="0"/>
              <a:t>But </a:t>
            </a:r>
            <a:r>
              <a:rPr lang="en-US" dirty="0"/>
              <a:t>it truncates out-of-range indices when you take a slice</a:t>
            </a:r>
          </a:p>
          <a:p>
            <a:pPr marL="800100" lvl="2" indent="0">
              <a:buNone/>
            </a:pPr>
            <a:r>
              <a:rPr lang="en-US" dirty="0"/>
              <a:t>$ python</a:t>
            </a:r>
          </a:p>
          <a:p>
            <a:pPr marL="800100" lvl="2" indent="0">
              <a:buNone/>
            </a:pPr>
            <a:r>
              <a:rPr lang="en-US" dirty="0"/>
              <a:t>&gt;&gt;&gt; element = 'helium'</a:t>
            </a:r>
          </a:p>
          <a:p>
            <a:pPr marL="800100" lvl="2" indent="0">
              <a:buNone/>
            </a:pPr>
            <a:r>
              <a:rPr lang="pt-BR" dirty="0"/>
              <a:t>&gt;&gt;&gt; </a:t>
            </a:r>
            <a:r>
              <a:rPr lang="pt-BR" dirty="0" err="1"/>
              <a:t>print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[1:22]</a:t>
            </a:r>
          </a:p>
          <a:p>
            <a:pPr marL="800100" lvl="2" indent="0">
              <a:buNone/>
            </a:pPr>
            <a:r>
              <a:rPr lang="pt-BR" dirty="0" err="1"/>
              <a:t>elium</a:t>
            </a:r>
            <a:endParaRPr lang="pt-BR" dirty="0"/>
          </a:p>
          <a:p>
            <a:pPr marL="800100" lvl="2" indent="0">
              <a:buNone/>
            </a:pPr>
            <a:r>
              <a:rPr lang="pt-BR" dirty="0"/>
              <a:t>&gt;&gt;&gt;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 err="1"/>
              <a:t>element</a:t>
            </a:r>
            <a:r>
              <a:rPr lang="pt-BR" dirty="0"/>
              <a:t>[22]</a:t>
            </a:r>
          </a:p>
          <a:p>
            <a:pPr marL="800100" lvl="2" indent="0">
              <a:buNone/>
            </a:pPr>
            <a:r>
              <a:rPr lang="pt-BR" dirty="0" err="1"/>
              <a:t>IndexError</a:t>
            </a:r>
            <a:r>
              <a:rPr lang="pt-BR" dirty="0"/>
              <a:t>: </a:t>
            </a:r>
            <a:r>
              <a:rPr lang="pt-BR" dirty="0" err="1"/>
              <a:t>string</a:t>
            </a:r>
            <a:r>
              <a:rPr lang="pt-BR" dirty="0"/>
              <a:t> index out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smtClean="0"/>
              <a:t>range</a:t>
            </a:r>
          </a:p>
          <a:p>
            <a:r>
              <a:rPr lang="en-US" sz="2800" dirty="0"/>
              <a:t>Allows </a:t>
            </a:r>
            <a:r>
              <a:rPr lang="en-US" dirty="0"/>
              <a:t>multi-valued assignment</a:t>
            </a:r>
          </a:p>
          <a:p>
            <a:pPr marL="0" indent="0">
              <a:buNone/>
            </a:pPr>
            <a:r>
              <a:rPr lang="en-US" dirty="0" smtClean="0"/>
              <a:t>         left</a:t>
            </a:r>
            <a:r>
              <a:rPr lang="en-US" dirty="0"/>
              <a:t>, right = "gold", "lead" assigns "gold" to left, and "</a:t>
            </a:r>
            <a:r>
              <a:rPr lang="en-US" dirty="0" smtClean="0"/>
              <a:t>lead” to </a:t>
            </a:r>
            <a:r>
              <a:rPr lang="en-US" dirty="0"/>
              <a:t>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4483"/>
          </a:xfrm>
        </p:spPr>
        <p:txBody>
          <a:bodyPr/>
          <a:lstStyle/>
          <a:p>
            <a:r>
              <a:rPr lang="en-US" sz="2800" dirty="0"/>
              <a:t>No types</a:t>
            </a:r>
            <a:r>
              <a:rPr lang="en-US" sz="2400" dirty="0"/>
              <a:t>: a variable is just a name, and can refer to different types of values at </a:t>
            </a:r>
            <a:r>
              <a:rPr lang="en-US" sz="2400" dirty="0" smtClean="0"/>
              <a:t>different times</a:t>
            </a:r>
            <a:endParaRPr lang="en-US" sz="2400" dirty="0"/>
          </a:p>
          <a:p>
            <a:pPr marL="1257300" lvl="3" indent="0">
              <a:buNone/>
            </a:pPr>
            <a:r>
              <a:rPr lang="en-US" dirty="0"/>
              <a:t>planet = "Pluto"</a:t>
            </a:r>
          </a:p>
          <a:p>
            <a:pPr marL="1257300" lvl="3" indent="0">
              <a:buNone/>
            </a:pPr>
            <a:r>
              <a:rPr lang="en-US" dirty="0"/>
              <a:t>moon = "Charon"</a:t>
            </a:r>
          </a:p>
          <a:p>
            <a:pPr marL="1257300" lvl="3" indent="0">
              <a:buNone/>
            </a:pPr>
            <a:r>
              <a:rPr lang="en-US" dirty="0"/>
              <a:t>p = planet</a:t>
            </a:r>
          </a:p>
          <a:p>
            <a:pPr marL="1257300" lvl="3" indent="0">
              <a:buNone/>
            </a:pPr>
            <a:r>
              <a:rPr lang="en-US" dirty="0"/>
              <a:t>planet = </a:t>
            </a:r>
            <a:r>
              <a:rPr lang="en-US" dirty="0" smtClean="0"/>
              <a:t>9</a:t>
            </a:r>
          </a:p>
          <a:p>
            <a:pPr marL="1257300" lvl="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00" y="3898344"/>
            <a:ext cx="5510357" cy="255719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variable types! What’s the trick?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Variables don't have types, </a:t>
            </a:r>
            <a:r>
              <a:rPr lang="en-US" sz="3600" i="1" dirty="0"/>
              <a:t>but values </a:t>
            </a:r>
            <a:r>
              <a:rPr lang="en-US" sz="3600" i="1" dirty="0" smtClean="0"/>
              <a:t>do</a:t>
            </a:r>
          </a:p>
          <a:p>
            <a:pPr lvl="1"/>
            <a:r>
              <a:rPr lang="en-US" dirty="0"/>
              <a:t>Python complains if you try to operate on incompatible </a:t>
            </a:r>
            <a:r>
              <a:rPr lang="en-US" sz="4300" i="1" dirty="0"/>
              <a:t>values</a:t>
            </a:r>
          </a:p>
          <a:p>
            <a:pPr marL="457200" lvl="1" indent="0">
              <a:buNone/>
            </a:pPr>
            <a:r>
              <a:rPr lang="en-US" dirty="0"/>
              <a:t>x = "two" # "two" is a string</a:t>
            </a:r>
          </a:p>
          <a:p>
            <a:pPr marL="457200" lvl="1" indent="0">
              <a:buNone/>
            </a:pPr>
            <a:r>
              <a:rPr lang="en-US" dirty="0"/>
              <a:t>y = 2 # 2 is an integer</a:t>
            </a:r>
          </a:p>
          <a:p>
            <a:pPr marL="457200" lvl="1" indent="0">
              <a:buNone/>
            </a:pPr>
            <a:r>
              <a:rPr lang="en-US" dirty="0"/>
              <a:t>print x * y # multiplying a string concatenates it repeatedly</a:t>
            </a:r>
          </a:p>
          <a:p>
            <a:pPr marL="457200" lvl="1" indent="0">
              <a:buNone/>
            </a:pPr>
            <a:r>
              <a:rPr lang="en-US" dirty="0" err="1"/>
              <a:t>twotwo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print x + y # but you can't add an integer and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Experience(die)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 just wanted to experience it hard!</a:t>
            </a:r>
          </a:p>
          <a:p>
            <a:pPr marL="0" indent="0">
              <a:buNone/>
            </a:pPr>
            <a:r>
              <a:rPr lang="en-US" dirty="0" smtClean="0"/>
              <a:t>Which all packages do use python in my Linux??? </a:t>
            </a:r>
          </a:p>
          <a:p>
            <a:pPr marL="1257300" lvl="3" indent="0">
              <a:buNone/>
            </a:pPr>
            <a:r>
              <a:rPr lang="en-US" dirty="0" smtClean="0"/>
              <a:t>$&gt;Yum remove python</a:t>
            </a:r>
          </a:p>
          <a:p>
            <a:pPr marL="1257300" lvl="3" indent="0">
              <a:buNone/>
            </a:pPr>
            <a:r>
              <a:rPr lang="en-US" dirty="0" smtClean="0"/>
              <a:t>$&gt;More than 855 packages</a:t>
            </a:r>
          </a:p>
          <a:p>
            <a:pPr marL="1257300" lvl="3" indent="0">
              <a:buNone/>
            </a:pPr>
            <a:r>
              <a:rPr lang="en-US" dirty="0" smtClean="0"/>
              <a:t>$&gt;Are you sure (y/n)? Y</a:t>
            </a:r>
          </a:p>
          <a:p>
            <a:pPr marL="1257300" lvl="3" indent="0">
              <a:buNone/>
            </a:pPr>
            <a:r>
              <a:rPr lang="en-US" dirty="0" err="1" smtClean="0"/>
              <a:t>Dooooooom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My Linux is now almost having nothing. I will have to reinstall everything. Even the entry from grub is removed. See the heights of dependency on Python.</a:t>
            </a:r>
          </a:p>
          <a:p>
            <a:r>
              <a:rPr lang="en-US" dirty="0" smtClean="0"/>
              <a:t>Google brands python from years then decide yourself which is the brand.</a:t>
            </a:r>
          </a:p>
          <a:p>
            <a:r>
              <a:rPr lang="en-US" dirty="0" smtClean="0"/>
              <a:t>Many of mundane operations are automated using python by many engineers who know it. i.e. File/Text processing.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8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Broader Idea by an application developed using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r>
              <a:rPr lang="en-US" dirty="0"/>
              <a:t>What if your server program listening at LOOPBACK?</a:t>
            </a:r>
          </a:p>
          <a:p>
            <a:pPr lvl="1">
              <a:buFont typeface="Courier New"/>
              <a:buChar char="o"/>
            </a:pPr>
            <a:r>
              <a:rPr lang="en-US" dirty="0"/>
              <a:t>You are serving...........JUST YOURSELF!</a:t>
            </a:r>
          </a:p>
          <a:p>
            <a:r>
              <a:rPr lang="en-US" dirty="0"/>
              <a:t>What if your server program listening at interface</a:t>
            </a:r>
            <a:r>
              <a:rPr lang="en-US" dirty="0" smtClean="0"/>
              <a:t>, which</a:t>
            </a:r>
            <a:r>
              <a:rPr lang="en-US" dirty="0"/>
              <a:t>, has NOT got any worldwide IP?</a:t>
            </a:r>
          </a:p>
          <a:p>
            <a:pPr lvl="1">
              <a:buFont typeface="Courier New"/>
              <a:buChar char="o"/>
            </a:pPr>
            <a:r>
              <a:rPr lang="en-US" dirty="0"/>
              <a:t>You are serving........... JUST INTRANET.</a:t>
            </a:r>
          </a:p>
          <a:p>
            <a:r>
              <a:rPr lang="en-US" dirty="0"/>
              <a:t>Can your server program </a:t>
            </a:r>
            <a:r>
              <a:rPr lang="en-US" dirty="0" smtClean="0"/>
              <a:t>still serve THE </a:t>
            </a:r>
            <a:r>
              <a:rPr lang="en-US" dirty="0"/>
              <a:t>INTERNET</a:t>
            </a:r>
            <a:r>
              <a:rPr lang="en-US" dirty="0" smtClean="0"/>
              <a:t>, without </a:t>
            </a:r>
            <a:r>
              <a:rPr lang="en-US" dirty="0"/>
              <a:t>having a worldwide IP?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answer is, </a:t>
            </a:r>
            <a:r>
              <a:rPr lang="en-US" dirty="0">
                <a:ln>
                  <a:solidFill>
                    <a:schemeClr val="tx1">
                      <a:alpha val="52000"/>
                    </a:schemeClr>
                  </a:solidFill>
                </a:ln>
                <a:noFill/>
              </a:rPr>
              <a:t>YES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Port Forwarding </a:t>
            </a:r>
            <a:br>
              <a:rPr lang="en-US" dirty="0" smtClean="0"/>
            </a:br>
            <a:r>
              <a:rPr lang="en-US" dirty="0" smtClean="0"/>
              <a:t>(IP Tunneling related)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Demo </a:t>
            </a:r>
            <a:r>
              <a:rPr lang="en-US" dirty="0" smtClean="0"/>
              <a:t>Application</a:t>
            </a:r>
          </a:p>
          <a:p>
            <a:r>
              <a:rPr lang="en-US" dirty="0"/>
              <a:t>D</a:t>
            </a:r>
            <a:r>
              <a:rPr lang="en-US" dirty="0" smtClean="0"/>
              <a:t>eveloped to </a:t>
            </a:r>
            <a:r>
              <a:rPr lang="en-US" dirty="0"/>
              <a:t>understand/use port forwarding</a:t>
            </a:r>
          </a:p>
          <a:p>
            <a:pPr marL="0" indent="0">
              <a:buNone/>
            </a:pPr>
            <a:r>
              <a:rPr lang="en-US" dirty="0"/>
              <a:t>SCENARIO</a:t>
            </a:r>
          </a:p>
          <a:p>
            <a:r>
              <a:rPr lang="en-US" dirty="0"/>
              <a:t>Networks in a college campus.</a:t>
            </a:r>
          </a:p>
          <a:p>
            <a:r>
              <a:rPr lang="en-US" dirty="0"/>
              <a:t>Local hosts of one network need to provide services </a:t>
            </a:r>
            <a:r>
              <a:rPr lang="en-US" dirty="0" smtClean="0"/>
              <a:t>to external </a:t>
            </a:r>
            <a:r>
              <a:rPr lang="en-US" dirty="0"/>
              <a:t>world, can be local hosts of another network.</a:t>
            </a:r>
          </a:p>
          <a:p>
            <a:r>
              <a:rPr lang="en-US" dirty="0"/>
              <a:t>BUT, not all local hosts are having worldwide IP.</a:t>
            </a:r>
          </a:p>
          <a:p>
            <a:r>
              <a:rPr lang="en-US" dirty="0"/>
              <a:t>Only Head Nodes of networks having worldwide IP.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3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705" r="-36705"/>
          <a:stretch>
            <a:fillRect/>
          </a:stretch>
        </p:blipFill>
        <p:spPr>
          <a:xfrm>
            <a:off x="-783885" y="1600200"/>
            <a:ext cx="5988871" cy="4525963"/>
          </a:xfrm>
        </p:spPr>
      </p:pic>
      <p:sp>
        <p:nvSpPr>
          <p:cNvPr id="5" name="Rectangle 4"/>
          <p:cNvSpPr/>
          <p:nvPr/>
        </p:nvSpPr>
        <p:spPr>
          <a:xfrm>
            <a:off x="4114800" y="1213008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... Applications</a:t>
            </a:r>
          </a:p>
          <a:p>
            <a:pPr marL="342900" indent="-342900">
              <a:buAutoNum type="arabicPeriod"/>
            </a:pPr>
            <a:r>
              <a:rPr lang="en-US" dirty="0" smtClean="0"/>
              <a:t>Internet </a:t>
            </a:r>
            <a:r>
              <a:rPr lang="en-US" dirty="0"/>
              <a:t>Connection Sharing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Traffic </a:t>
            </a:r>
            <a:r>
              <a:rPr lang="en-US" dirty="0"/>
              <a:t>balancing to multiple </a:t>
            </a:r>
            <a:r>
              <a:rPr lang="en-US" dirty="0" smtClean="0"/>
              <a:t>servers</a:t>
            </a:r>
          </a:p>
          <a:p>
            <a:pPr marL="342900" indent="-342900">
              <a:buAutoNum type="arabicPeriod"/>
            </a:pPr>
            <a:r>
              <a:rPr lang="en-US" dirty="0" smtClean="0"/>
              <a:t>Helping </a:t>
            </a:r>
            <a:r>
              <a:rPr lang="en-US" dirty="0"/>
              <a:t>to save IP as limited </a:t>
            </a:r>
            <a:r>
              <a:rPr lang="en-US" dirty="0" smtClean="0"/>
              <a:t>IPV4 addresses worldwide. Talking about when IPV6 was just a theory.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2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is one of the cleanest </a:t>
            </a:r>
            <a:r>
              <a:rPr lang="en-US" dirty="0" smtClean="0"/>
              <a:t>scripting languages </a:t>
            </a:r>
            <a:r>
              <a:rPr lang="en-US" dirty="0"/>
              <a:t>around</a:t>
            </a:r>
          </a:p>
          <a:p>
            <a:r>
              <a:rPr lang="en-US" dirty="0" smtClean="0"/>
              <a:t>A </a:t>
            </a:r>
            <a:r>
              <a:rPr lang="en-US" dirty="0"/>
              <a:t>good tool in its own right</a:t>
            </a:r>
          </a:p>
          <a:p>
            <a:r>
              <a:rPr lang="en-US" dirty="0" smtClean="0"/>
              <a:t>An </a:t>
            </a:r>
            <a:r>
              <a:rPr lang="en-US" dirty="0"/>
              <a:t>excellent way to build other </a:t>
            </a:r>
            <a:r>
              <a:rPr lang="en-US" dirty="0" smtClean="0"/>
              <a:t>tools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*Courtesy *</a:t>
            </a:r>
          </a:p>
          <a:p>
            <a:pPr marL="0" indent="0" algn="ctr">
              <a:buNone/>
            </a:pPr>
            <a:r>
              <a:rPr lang="en-US" dirty="0" smtClean="0"/>
              <a:t>     Prof. Derek Harter, TAMU-C. U.S.A 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Attendee: Jigar M. Pandya</a:t>
            </a:r>
          </a:p>
          <a:p>
            <a:pPr marL="0" indent="0" algn="ctr">
              <a:buNone/>
            </a:pPr>
            <a:r>
              <a:rPr lang="en-US" dirty="0" smtClean="0"/>
              <a:t>Spring 2008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things determine time to solution:</a:t>
            </a:r>
          </a:p>
          <a:p>
            <a:pPr lvl="1">
              <a:buFont typeface="Courier New"/>
              <a:buChar char="o"/>
            </a:pPr>
            <a:r>
              <a:rPr lang="en-US" sz="2400" dirty="0" smtClean="0"/>
              <a:t>How </a:t>
            </a:r>
            <a:r>
              <a:rPr lang="en-US" sz="2400" dirty="0"/>
              <a:t>long it takes to write a program (human time</a:t>
            </a:r>
            <a:r>
              <a:rPr lang="en-US" sz="2400" dirty="0" smtClean="0"/>
              <a:t>)</a:t>
            </a:r>
          </a:p>
          <a:p>
            <a:pPr lvl="1">
              <a:buFont typeface="Courier New"/>
              <a:buChar char="o"/>
            </a:pPr>
            <a:r>
              <a:rPr lang="en-US" sz="2400" dirty="0" smtClean="0"/>
              <a:t>How </a:t>
            </a:r>
            <a:r>
              <a:rPr lang="en-US" sz="2400" dirty="0"/>
              <a:t>long it takes that program to run (machine time)</a:t>
            </a:r>
          </a:p>
          <a:p>
            <a:r>
              <a:rPr lang="en-US" dirty="0" smtClean="0"/>
              <a:t>Different </a:t>
            </a:r>
            <a:r>
              <a:rPr lang="en-US" dirty="0"/>
              <a:t>languages make different tradeoffs</a:t>
            </a:r>
          </a:p>
          <a:p>
            <a:pPr marL="0" indent="0">
              <a:buNone/>
            </a:pPr>
            <a:r>
              <a:rPr lang="en-US" dirty="0"/>
              <a:t>between these </a:t>
            </a:r>
            <a:endParaRPr lang="en-US" dirty="0" smtClean="0"/>
          </a:p>
          <a:p>
            <a:pPr lvl="1">
              <a:buFont typeface="Courier New"/>
              <a:buChar char="o"/>
            </a:pPr>
            <a:r>
              <a:rPr lang="en-US" dirty="0" smtClean="0"/>
              <a:t>High</a:t>
            </a:r>
            <a:r>
              <a:rPr lang="en-US" dirty="0"/>
              <a:t>-level languages let programmers express </a:t>
            </a:r>
            <a:r>
              <a:rPr lang="en-US" dirty="0" smtClean="0"/>
              <a:t>their thoughts </a:t>
            </a:r>
            <a:r>
              <a:rPr lang="en-US" dirty="0"/>
              <a:t>more quickly…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…</a:t>
            </a:r>
            <a:r>
              <a:rPr lang="en-US" dirty="0"/>
              <a:t>but the more abstract the language, the more slowly </a:t>
            </a:r>
            <a:r>
              <a:rPr lang="en-US" dirty="0" smtClean="0"/>
              <a:t>it runs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Python Stands?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739" r="-26739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Scripting languages are increasingly popular</a:t>
            </a:r>
          </a:p>
          <a:p>
            <a:pPr marL="0" indent="0">
              <a:buNone/>
            </a:pPr>
            <a:r>
              <a:rPr lang="en-US" dirty="0"/>
              <a:t>because they optimize human time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Which </a:t>
            </a:r>
            <a:r>
              <a:rPr lang="en-US" dirty="0"/>
              <a:t>is now more expensive than machine time </a:t>
            </a:r>
            <a:r>
              <a:rPr lang="en-US" dirty="0" smtClean="0"/>
              <a:t>in all </a:t>
            </a:r>
            <a:r>
              <a:rPr lang="en-US" dirty="0"/>
              <a:t>but a handful of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Object Oriented. Design Patterns.</a:t>
            </a:r>
            <a:endParaRPr lang="en-US" dirty="0" smtClean="0"/>
          </a:p>
          <a:p>
            <a:r>
              <a:rPr lang="en-US" dirty="0" smtClean="0"/>
              <a:t>As flexible as the shell, but with real data structures. </a:t>
            </a:r>
          </a:p>
          <a:p>
            <a:pPr lvl="1"/>
            <a:r>
              <a:rPr lang="en-US" dirty="0" smtClean="0"/>
              <a:t>A world is not made of just lists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Sets (Implemented using Hash Table) , Dictionaries (Key-Value), tuples, etc. are also there to achieve required task in easy manner.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Unsuccessful attempt with Shell Script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00200"/>
            <a:ext cx="8077200" cy="4525963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2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600" dirty="0" smtClean="0"/>
              <a:t>#Removing all numbers from file names to </a:t>
            </a:r>
            <a:r>
              <a:rPr lang="en-US" sz="2600" dirty="0" err="1" smtClean="0"/>
              <a:t>deceipt</a:t>
            </a:r>
            <a:r>
              <a:rPr lang="en-US" sz="2600" dirty="0" smtClean="0"/>
              <a:t> secret message from sorted names of directories/files.</a:t>
            </a:r>
          </a:p>
          <a:p>
            <a:pPr marL="0" indent="0">
              <a:buFont typeface="Arial"/>
              <a:buNone/>
            </a:pPr>
            <a:r>
              <a:rPr lang="en-US" sz="2600" dirty="0" smtClean="0"/>
              <a:t>for </a:t>
            </a:r>
            <a:r>
              <a:rPr lang="en-US" sz="2600" dirty="0" err="1" smtClean="0"/>
              <a:t>original_name</a:t>
            </a:r>
            <a:r>
              <a:rPr lang="en-US" sz="2600" dirty="0" smtClean="0"/>
              <a:t> in `</a:t>
            </a:r>
            <a:r>
              <a:rPr lang="en-US" sz="2600" dirty="0" err="1" smtClean="0"/>
              <a:t>ls`</a:t>
            </a:r>
            <a:endParaRPr lang="en-US" sz="2600" dirty="0" smtClean="0"/>
          </a:p>
          <a:p>
            <a:pPr marL="0" indent="0">
              <a:buFont typeface="Arial"/>
              <a:buNone/>
            </a:pPr>
            <a:r>
              <a:rPr lang="en-US" sz="2600" dirty="0" smtClean="0"/>
              <a:t>do</a:t>
            </a:r>
          </a:p>
          <a:p>
            <a:pPr marL="0" indent="0">
              <a:buFont typeface="Arial"/>
              <a:buNone/>
            </a:pPr>
            <a:r>
              <a:rPr lang="en-US" sz="2600" dirty="0" smtClean="0"/>
              <a:t>echo $</a:t>
            </a:r>
            <a:r>
              <a:rPr lang="en-US" sz="2600" dirty="0" err="1" smtClean="0"/>
              <a:t>original_name</a:t>
            </a:r>
            <a:endParaRPr lang="en-US" sz="2600" dirty="0" smtClean="0"/>
          </a:p>
          <a:p>
            <a:pPr marL="0" indent="0">
              <a:buFont typeface="Arial"/>
              <a:buNone/>
            </a:pPr>
            <a:r>
              <a:rPr lang="en-US" sz="2600" dirty="0" smtClean="0"/>
              <a:t>   </a:t>
            </a:r>
            <a:r>
              <a:rPr lang="en-US" sz="2600" dirty="0" err="1" smtClean="0"/>
              <a:t>new_name</a:t>
            </a:r>
            <a:r>
              <a:rPr lang="en-US" sz="2600" dirty="0" smtClean="0"/>
              <a:t>=`echo $</a:t>
            </a:r>
            <a:r>
              <a:rPr lang="en-US" sz="2600" dirty="0" err="1" smtClean="0"/>
              <a:t>original_name</a:t>
            </a:r>
            <a:r>
              <a:rPr lang="en-US" sz="2600" dirty="0" smtClean="0"/>
              <a:t> | </a:t>
            </a:r>
            <a:r>
              <a:rPr lang="en-US" sz="2600" dirty="0" err="1" smtClean="0"/>
              <a:t>sed</a:t>
            </a:r>
            <a:r>
              <a:rPr lang="en-US" sz="2600" dirty="0" smtClean="0"/>
              <a:t> 's/[0-9]*//g'`</a:t>
            </a:r>
          </a:p>
          <a:p>
            <a:pPr marL="0" indent="0">
              <a:buFont typeface="Arial"/>
              <a:buNone/>
            </a:pPr>
            <a:r>
              <a:rPr lang="en-US" sz="2600" dirty="0" smtClean="0"/>
              <a:t>   mv $</a:t>
            </a:r>
            <a:r>
              <a:rPr lang="en-US" sz="2600" dirty="0" err="1" smtClean="0"/>
              <a:t>original_name</a:t>
            </a:r>
            <a:r>
              <a:rPr lang="en-US" sz="2600" dirty="0" smtClean="0"/>
              <a:t> $</a:t>
            </a:r>
            <a:r>
              <a:rPr lang="en-US" sz="2600" dirty="0" err="1" smtClean="0"/>
              <a:t>new_name</a:t>
            </a:r>
            <a:endParaRPr lang="en-US" sz="2600" dirty="0" smtClean="0"/>
          </a:p>
          <a:p>
            <a:pPr marL="0" indent="0">
              <a:buFont typeface="Arial"/>
              <a:buNone/>
            </a:pPr>
            <a:r>
              <a:rPr lang="en-US" sz="2600" dirty="0" smtClean="0"/>
              <a:t>done;</a:t>
            </a:r>
          </a:p>
          <a:p>
            <a:pPr marL="0" indent="0">
              <a:buFont typeface="Arial"/>
              <a:buNone/>
            </a:pPr>
            <a:endParaRPr lang="en-US" sz="2600" dirty="0" smtClean="0"/>
          </a:p>
          <a:p>
            <a:pPr marL="0" indent="0">
              <a:buFont typeface="Arial"/>
              <a:buNone/>
            </a:pPr>
            <a:r>
              <a:rPr lang="en-US" sz="2600" dirty="0" smtClean="0">
                <a:solidFill>
                  <a:schemeClr val="accent5"/>
                </a:solidFill>
              </a:rPr>
              <a:t>** Here, shell script is failing for names having spaces in directory names. i.e. “New York2100”</a:t>
            </a:r>
          </a:p>
          <a:p>
            <a:pPr marL="0" indent="0">
              <a:buFont typeface="Arial"/>
              <a:buNone/>
            </a:pPr>
            <a:r>
              <a:rPr lang="en-US" sz="2600" dirty="0" smtClean="0">
                <a:solidFill>
                  <a:schemeClr val="accent5"/>
                </a:solidFill>
              </a:rPr>
              <a:t>Note that Python </a:t>
            </a:r>
            <a:r>
              <a:rPr lang="en-US" sz="2600" dirty="0" err="1" smtClean="0">
                <a:solidFill>
                  <a:schemeClr val="accent5"/>
                </a:solidFill>
              </a:rPr>
              <a:t>Udacity</a:t>
            </a:r>
            <a:r>
              <a:rPr lang="en-US" sz="2600" dirty="0" smtClean="0">
                <a:solidFill>
                  <a:schemeClr val="accent5"/>
                </a:solidFill>
              </a:rPr>
              <a:t> course shows very accurate python script to achieve the same quickly. **</a:t>
            </a:r>
          </a:p>
          <a:p>
            <a:pPr marL="0" indent="0">
              <a:buFont typeface="Arial"/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>
                <a:hlinkClick r:id="rId2"/>
              </a:rPr>
              <a:t>https://www.udacity.com/course/programming-foundations-with-python--ud036</a:t>
            </a:r>
            <a:endParaRPr lang="en-US" sz="2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jigar.pandya@localhost</a:t>
            </a:r>
            <a:r>
              <a:rPr lang="en-US" sz="2000" dirty="0" smtClean="0"/>
              <a:t> </a:t>
            </a:r>
            <a:r>
              <a:rPr lang="en-US" sz="2000" dirty="0" err="1" smtClean="0"/>
              <a:t>shellscripts</a:t>
            </a:r>
            <a:r>
              <a:rPr lang="en-US" sz="2000" dirty="0" smtClean="0"/>
              <a:t>]$ </a:t>
            </a:r>
            <a:r>
              <a:rPr lang="en-US" sz="2000" dirty="0" err="1" smtClean="0"/>
              <a:t>ls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123Alibi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New York2100</a:t>
            </a:r>
          </a:p>
          <a:p>
            <a:pPr marL="0" indent="0">
              <a:buNone/>
            </a:pPr>
            <a:r>
              <a:rPr lang="en-US" sz="2000" dirty="0" err="1" smtClean="0"/>
              <a:t>renscript.sh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jigar.pandya@localhost</a:t>
            </a:r>
            <a:r>
              <a:rPr lang="en-US" sz="2000" dirty="0" smtClean="0"/>
              <a:t> </a:t>
            </a:r>
            <a:r>
              <a:rPr lang="en-US" sz="2000" dirty="0" err="1" smtClean="0"/>
              <a:t>shellscripts</a:t>
            </a:r>
            <a:r>
              <a:rPr lang="en-US" sz="2000" dirty="0" smtClean="0"/>
              <a:t>]$ ./</a:t>
            </a:r>
            <a:r>
              <a:rPr lang="en-US" sz="2000" dirty="0" err="1" smtClean="0"/>
              <a:t>renscript.sh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123Alibi</a:t>
            </a:r>
          </a:p>
          <a:p>
            <a:pPr marL="0" indent="0">
              <a:buNone/>
            </a:pPr>
            <a:r>
              <a:rPr lang="en-US" sz="2000" dirty="0" smtClean="0"/>
              <a:t>New</a:t>
            </a:r>
          </a:p>
          <a:p>
            <a:pPr marL="0" indent="0">
              <a:buNone/>
            </a:pPr>
            <a:r>
              <a:rPr lang="en-US" sz="2000" dirty="0" smtClean="0"/>
              <a:t>mv: cannot stat ‘New’: No such file or directory</a:t>
            </a:r>
          </a:p>
          <a:p>
            <a:pPr marL="0" indent="0">
              <a:buNone/>
            </a:pPr>
            <a:r>
              <a:rPr lang="en-US" sz="2000" dirty="0" smtClean="0"/>
              <a:t>York2100</a:t>
            </a:r>
          </a:p>
          <a:p>
            <a:pPr marL="0" indent="0">
              <a:buNone/>
            </a:pPr>
            <a:r>
              <a:rPr lang="en-US" sz="2000" dirty="0" smtClean="0"/>
              <a:t>mv: cannot stat ‘York2100’: No such file or directory</a:t>
            </a:r>
          </a:p>
          <a:p>
            <a:pPr marL="0" indent="0">
              <a:buNone/>
            </a:pPr>
            <a:r>
              <a:rPr lang="en-US" sz="2000" dirty="0" err="1" smtClean="0"/>
              <a:t>renscript.sh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mv: ‘</a:t>
            </a:r>
            <a:r>
              <a:rPr lang="en-US" sz="2000" dirty="0" err="1" smtClean="0"/>
              <a:t>renscript.sh</a:t>
            </a:r>
            <a:r>
              <a:rPr lang="en-US" sz="2000" dirty="0" smtClean="0"/>
              <a:t>’ and ‘</a:t>
            </a:r>
            <a:r>
              <a:rPr lang="en-US" sz="2000" dirty="0" err="1" smtClean="0"/>
              <a:t>renscript.sh</a:t>
            </a:r>
            <a:r>
              <a:rPr lang="en-US" sz="2000" dirty="0" smtClean="0"/>
              <a:t>’ are the same file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jigar.pandya@localhost</a:t>
            </a:r>
            <a:r>
              <a:rPr lang="en-US" sz="2000" dirty="0" smtClean="0"/>
              <a:t> </a:t>
            </a:r>
            <a:r>
              <a:rPr lang="en-US" sz="2000" dirty="0" err="1" smtClean="0"/>
              <a:t>shellscripts</a:t>
            </a:r>
            <a:r>
              <a:rPr lang="en-US" sz="2000" dirty="0" smtClean="0"/>
              <a:t>]$ </a:t>
            </a:r>
            <a:r>
              <a:rPr lang="en-US" sz="2000" dirty="0" err="1" smtClean="0"/>
              <a:t>ls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Alibi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New York2100</a:t>
            </a:r>
          </a:p>
          <a:p>
            <a:pPr marL="0" indent="0">
              <a:buNone/>
            </a:pPr>
            <a:r>
              <a:rPr lang="en-US" sz="2000" dirty="0" err="1" smtClean="0"/>
              <a:t>renscript.sh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 err="1" smtClean="0"/>
              <a:t>jigar.pandya@localhost</a:t>
            </a:r>
            <a:r>
              <a:rPr lang="en-US" sz="2000" dirty="0" smtClean="0"/>
              <a:t> </a:t>
            </a:r>
            <a:r>
              <a:rPr lang="en-US" sz="2000" dirty="0" err="1" smtClean="0"/>
              <a:t>shellscripts</a:t>
            </a:r>
            <a:r>
              <a:rPr lang="en-US" sz="2000" dirty="0" smtClean="0"/>
              <a:t>]$ </a:t>
            </a:r>
          </a:p>
          <a:p>
            <a:pPr marL="0" indent="0"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62201" y="1944309"/>
            <a:ext cx="47033" cy="35436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Execution Cycle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Sturdy </a:t>
            </a:r>
            <a:r>
              <a:rPr lang="en-US" dirty="0"/>
              <a:t>languages use a two-step </a:t>
            </a:r>
            <a:r>
              <a:rPr lang="en-US" dirty="0" smtClean="0"/>
              <a:t>execution cycle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Compile </a:t>
            </a:r>
            <a:r>
              <a:rPr lang="en-US" dirty="0"/>
              <a:t>source code, putting machine-</a:t>
            </a:r>
            <a:r>
              <a:rPr lang="en-US" dirty="0" smtClean="0"/>
              <a:t>oriented form </a:t>
            </a:r>
            <a:r>
              <a:rPr lang="en-US" dirty="0"/>
              <a:t>in </a:t>
            </a:r>
            <a:r>
              <a:rPr lang="en-US" dirty="0" smtClean="0"/>
              <a:t>file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Run </a:t>
            </a:r>
            <a:r>
              <a:rPr lang="en-US" dirty="0"/>
              <a:t>the contents of that file on top of an </a:t>
            </a:r>
            <a:r>
              <a:rPr lang="en-US" dirty="0" smtClean="0"/>
              <a:t>operating system </a:t>
            </a:r>
            <a:r>
              <a:rPr lang="en-US" dirty="0"/>
              <a:t>or virtual machine</a:t>
            </a:r>
          </a:p>
          <a:p>
            <a:r>
              <a:rPr lang="en-US" dirty="0" smtClean="0"/>
              <a:t>Nimble </a:t>
            </a:r>
            <a:r>
              <a:rPr lang="en-US" dirty="0"/>
              <a:t>languages combine these two steps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Compiler </a:t>
            </a:r>
            <a:r>
              <a:rPr lang="en-US" dirty="0"/>
              <a:t>and virtual machine are the </a:t>
            </a:r>
            <a:r>
              <a:rPr lang="en-US" dirty="0" smtClean="0"/>
              <a:t>same program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Load </a:t>
            </a:r>
            <a:r>
              <a:rPr lang="en-US" dirty="0"/>
              <a:t>source code, translate into more </a:t>
            </a:r>
            <a:r>
              <a:rPr lang="en-US" dirty="0" smtClean="0"/>
              <a:t>compact form </a:t>
            </a:r>
            <a:r>
              <a:rPr lang="en-US" dirty="0"/>
              <a:t>if necessary, and execute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Sturdy vs. Nimble 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2277" r="-32277"/>
          <a:stretch>
            <a:fillRect/>
          </a:stretch>
        </p:blipFill>
        <p:spPr/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gives the computer a chance to optimize that</a:t>
            </a:r>
            <a:r>
              <a:rPr lang="en-US" dirty="0" smtClean="0"/>
              <a:t> </a:t>
            </a:r>
            <a:r>
              <a:rPr lang="en-US" dirty="0"/>
              <a:t>is why sturdy programs run </a:t>
            </a:r>
            <a:r>
              <a:rPr lang="en-US" dirty="0" smtClean="0"/>
              <a:t>faster</a:t>
            </a:r>
            <a:endParaRPr lang="en-US" dirty="0"/>
          </a:p>
          <a:p>
            <a:r>
              <a:rPr lang="en-US" dirty="0" smtClean="0"/>
              <a:t>But nimble </a:t>
            </a:r>
            <a:r>
              <a:rPr lang="en-US" dirty="0"/>
              <a:t>programs are faster to </a:t>
            </a:r>
            <a:r>
              <a:rPr lang="en-US" dirty="0" smtClean="0"/>
              <a:t>write as Load</a:t>
            </a:r>
            <a:r>
              <a:rPr lang="en-US" dirty="0"/>
              <a:t>-and-go makes human </a:t>
            </a:r>
            <a:r>
              <a:rPr lang="en-US" dirty="0" smtClean="0"/>
              <a:t>turnaround faster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smtClean="0"/>
              <a:t>doesn’t use </a:t>
            </a:r>
            <a:r>
              <a:rPr lang="en-US" dirty="0"/>
              <a:t>begin/end or {…</a:t>
            </a:r>
            <a:r>
              <a:rPr lang="en-US" dirty="0" smtClean="0"/>
              <a:t>}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Not really needed because indentation is what everyone actually pays attention to.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use </a:t>
            </a:r>
            <a:r>
              <a:rPr lang="en-US" dirty="0"/>
              <a:t>colon and indentation to show </a:t>
            </a:r>
            <a:r>
              <a:rPr lang="en-US" dirty="0" smtClean="0"/>
              <a:t>nesting</a:t>
            </a:r>
          </a:p>
          <a:p>
            <a:pPr marL="2628900" lvl="6" indent="0">
              <a:buNone/>
            </a:pPr>
            <a:r>
              <a:rPr lang="en-US" sz="1600" dirty="0" err="1"/>
              <a:t>num_moons</a:t>
            </a:r>
            <a:r>
              <a:rPr lang="en-US" sz="1600" dirty="0"/>
              <a:t> = 3</a:t>
            </a:r>
          </a:p>
          <a:p>
            <a:pPr marL="2628900" lvl="6" indent="0">
              <a:buNone/>
            </a:pPr>
            <a:r>
              <a:rPr lang="en-US" sz="1600" dirty="0"/>
              <a:t>while </a:t>
            </a:r>
            <a:r>
              <a:rPr lang="en-US" sz="1600" dirty="0" err="1"/>
              <a:t>num_moons</a:t>
            </a:r>
            <a:r>
              <a:rPr lang="en-US" sz="1600" dirty="0"/>
              <a:t> &gt; </a:t>
            </a:r>
            <a:r>
              <a:rPr lang="en-US" sz="1600" dirty="0" smtClean="0"/>
              <a:t>0</a:t>
            </a:r>
            <a:r>
              <a:rPr lang="en-US" b="1" dirty="0" smtClean="0"/>
              <a:t>:</a:t>
            </a:r>
            <a:endParaRPr lang="en-US" b="1" dirty="0"/>
          </a:p>
          <a:p>
            <a:pPr marL="2628900" lvl="6" indent="0">
              <a:buNone/>
            </a:pPr>
            <a:r>
              <a:rPr lang="en-US" sz="1600" dirty="0" smtClean="0"/>
              <a:t>		print </a:t>
            </a:r>
            <a:r>
              <a:rPr lang="en-US" sz="1600" dirty="0" err="1" smtClean="0"/>
              <a:t>num_moons</a:t>
            </a:r>
            <a:endParaRPr lang="en-US" sz="1600" dirty="0"/>
          </a:p>
          <a:p>
            <a:pPr marL="2628900" lvl="6" indent="0">
              <a:buNone/>
            </a:pPr>
            <a:r>
              <a:rPr lang="en-US" sz="1600" dirty="0" smtClean="0"/>
              <a:t>		</a:t>
            </a:r>
            <a:r>
              <a:rPr lang="en-US" sz="1600" dirty="0" err="1" smtClean="0"/>
              <a:t>num_moons</a:t>
            </a:r>
            <a:r>
              <a:rPr lang="en-US" sz="1600" dirty="0" smtClean="0"/>
              <a:t> </a:t>
            </a:r>
            <a:r>
              <a:rPr lang="en-US" sz="1600" dirty="0"/>
              <a:t>-=1</a:t>
            </a:r>
            <a:endParaRPr lang="en-US" sz="1600" dirty="0" smtClean="0"/>
          </a:p>
          <a:p>
            <a:r>
              <a:rPr lang="en-US" dirty="0"/>
              <a:t>Python borrows C's comparison operators, too</a:t>
            </a:r>
          </a:p>
          <a:p>
            <a:pPr lvl="1">
              <a:buFont typeface="Courier New"/>
              <a:buChar char="o"/>
            </a:pPr>
            <a:r>
              <a:rPr lang="en-US" dirty="0" smtClean="0"/>
              <a:t>But </a:t>
            </a:r>
            <a:r>
              <a:rPr lang="en-US" dirty="0"/>
              <a:t>allows you to chain comparisons together, just as </a:t>
            </a:r>
            <a:r>
              <a:rPr lang="en-US" dirty="0" smtClean="0"/>
              <a:t>in mathematics  “</a:t>
            </a:r>
            <a:r>
              <a:rPr lang="hr-HR" dirty="0" smtClean="0"/>
              <a:t>3 </a:t>
            </a:r>
            <a:r>
              <a:rPr lang="hr-HR" dirty="0"/>
              <a:t>&lt; 5 &lt;= </a:t>
            </a:r>
            <a:r>
              <a:rPr lang="hr-HR" dirty="0" smtClean="0"/>
              <a:t>7 is True” </a:t>
            </a:r>
          </a:p>
          <a:p>
            <a:pPr lvl="1">
              <a:buFont typeface="Courier New"/>
              <a:buChar char="o"/>
            </a:pPr>
            <a:r>
              <a:rPr lang="tr-TR" dirty="0" err="1" smtClean="0"/>
              <a:t>Immediate</a:t>
            </a:r>
            <a:r>
              <a:rPr lang="tr-TR" dirty="0" smtClean="0"/>
              <a:t> </a:t>
            </a:r>
            <a:r>
              <a:rPr lang="tr-TR" dirty="0" err="1" smtClean="0"/>
              <a:t>string</a:t>
            </a:r>
            <a:r>
              <a:rPr lang="tr-TR" dirty="0" smtClean="0"/>
              <a:t> </a:t>
            </a:r>
            <a:r>
              <a:rPr lang="tr-TR" dirty="0" err="1" smtClean="0"/>
              <a:t>comparison</a:t>
            </a:r>
            <a:r>
              <a:rPr lang="tr-TR" dirty="0" smtClean="0"/>
              <a:t> “‘</a:t>
            </a:r>
            <a:r>
              <a:rPr lang="tr-TR" dirty="0" err="1" smtClean="0"/>
              <a:t>abc</a:t>
            </a:r>
            <a:r>
              <a:rPr lang="tr-TR" dirty="0"/>
              <a:t>’ &lt; ‘</a:t>
            </a:r>
            <a:r>
              <a:rPr lang="tr-TR" dirty="0" err="1"/>
              <a:t>Abc</a:t>
            </a:r>
            <a:r>
              <a:rPr lang="tr-TR" dirty="0" smtClean="0"/>
              <a:t>’ is </a:t>
            </a:r>
            <a:r>
              <a:rPr lang="tr-TR" dirty="0" err="1" smtClean="0"/>
              <a:t>False</a:t>
            </a:r>
            <a:r>
              <a:rPr lang="tr-TR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Overview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2032B-F180-444B-940F-F3CFD949E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1241</Words>
  <Application>Microsoft Macintosh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Python</vt:lpstr>
      <vt:lpstr>_x0016_Introduction</vt:lpstr>
      <vt:lpstr>Where Python Stands?</vt:lpstr>
      <vt:lpstr>Still why Python?</vt:lpstr>
      <vt:lpstr>Unsuccessful attempt with Shell Script</vt:lpstr>
      <vt:lpstr>Execution Cycle </vt:lpstr>
      <vt:lpstr>Sturdy vs. Nimble Execution</vt:lpstr>
      <vt:lpstr>…</vt:lpstr>
      <vt:lpstr>Highlights</vt:lpstr>
      <vt:lpstr>Highlights…</vt:lpstr>
      <vt:lpstr>Highlights…</vt:lpstr>
      <vt:lpstr>No variable types</vt:lpstr>
      <vt:lpstr>No variable types! What’s the trick?</vt:lpstr>
      <vt:lpstr>Experience(die) hard!</vt:lpstr>
      <vt:lpstr>Broader Idea by an application developed using Python</vt:lpstr>
      <vt:lpstr>Use Port Forwarding  (IP Tunneling related)</vt:lpstr>
      <vt:lpstr>…</vt:lpstr>
      <vt:lpstr>Summary</vt:lpstr>
    </vt:vector>
  </TitlesOfParts>
  <Company>Texas A&amp;M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Jigar Pandya</dc:creator>
  <cp:lastModifiedBy>Jigar Pandya</cp:lastModifiedBy>
  <cp:revision>180</cp:revision>
  <dcterms:created xsi:type="dcterms:W3CDTF">2016-02-15T17:03:55Z</dcterms:created>
  <dcterms:modified xsi:type="dcterms:W3CDTF">2016-02-15T20:08:45Z</dcterms:modified>
</cp:coreProperties>
</file>