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43"/>
  </p:notesMasterIdLst>
  <p:sldIdLst>
    <p:sldId id="297" r:id="rId4"/>
    <p:sldId id="257" r:id="rId5"/>
    <p:sldId id="260" r:id="rId6"/>
    <p:sldId id="296" r:id="rId7"/>
    <p:sldId id="292" r:id="rId8"/>
    <p:sldId id="258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6" r:id="rId26"/>
    <p:sldId id="280" r:id="rId27"/>
    <p:sldId id="281" r:id="rId28"/>
    <p:sldId id="282" r:id="rId29"/>
    <p:sldId id="284" r:id="rId30"/>
    <p:sldId id="285" r:id="rId31"/>
    <p:sldId id="293" r:id="rId32"/>
    <p:sldId id="268" r:id="rId33"/>
    <p:sldId id="269" r:id="rId34"/>
    <p:sldId id="270" r:id="rId35"/>
    <p:sldId id="294" r:id="rId36"/>
    <p:sldId id="295" r:id="rId37"/>
    <p:sldId id="287" r:id="rId38"/>
    <p:sldId id="288" r:id="rId39"/>
    <p:sldId id="298" r:id="rId40"/>
    <p:sldId id="289" r:id="rId41"/>
    <p:sldId id="290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C86B1-2BCE-1840-B520-D961725EB4E1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BCB54-626F-8946-93CE-F940153C8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6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BC53-3DEB-4042-931A-936EAEE2DAA6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936-9CE2-714E-845F-7C7C5D80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6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BC53-3DEB-4042-931A-936EAEE2DAA6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936-9CE2-714E-845F-7C7C5D80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8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BC53-3DEB-4042-931A-936EAEE2DAA6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936-9CE2-714E-845F-7C7C5D80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10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86EB-F28B-A74F-BF72-355ACADAED9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10/20/21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AB67-7847-A24F-88C8-ADF3510D713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553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86EB-F28B-A74F-BF72-355ACADAED9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10/20/21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AB67-7847-A24F-88C8-ADF3510D713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3135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86EB-F28B-A74F-BF72-355ACADAED9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10/20/21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AB67-7847-A24F-88C8-ADF3510D713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0948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86EB-F28B-A74F-BF72-355ACADAED9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10/20/21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AB67-7847-A24F-88C8-ADF3510D713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0647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86EB-F28B-A74F-BF72-355ACADAED9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10/20/21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AB67-7847-A24F-88C8-ADF3510D713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4139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86EB-F28B-A74F-BF72-355ACADAED9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10/20/21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AB67-7847-A24F-88C8-ADF3510D713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4702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86EB-F28B-A74F-BF72-355ACADAED9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10/20/21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AB67-7847-A24F-88C8-ADF3510D713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5276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86EB-F28B-A74F-BF72-355ACADAED9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10/20/21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AB67-7847-A24F-88C8-ADF3510D713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333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BC53-3DEB-4042-931A-936EAEE2DAA6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936-9CE2-714E-845F-7C7C5D80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162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86EB-F28B-A74F-BF72-355ACADAED9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10/20/21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AB67-7847-A24F-88C8-ADF3510D713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44097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86EB-F28B-A74F-BF72-355ACADAED9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10/20/21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AB67-7847-A24F-88C8-ADF3510D713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025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86EB-F28B-A74F-BF72-355ACADAED9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10/20/21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AB67-7847-A24F-88C8-ADF3510D713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82316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2970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7400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285536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421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220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140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177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BC53-3DEB-4042-931A-936EAEE2DAA6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936-9CE2-714E-845F-7C7C5D80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07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476673"/>
            <a:ext cx="5111750" cy="564949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99914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34719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978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692697"/>
            <a:ext cx="2057400" cy="543346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92697"/>
            <a:ext cx="6019800" cy="543346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812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BC53-3DEB-4042-931A-936EAEE2DAA6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936-9CE2-714E-845F-7C7C5D80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0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BC53-3DEB-4042-931A-936EAEE2DAA6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936-9CE2-714E-845F-7C7C5D80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2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BC53-3DEB-4042-931A-936EAEE2DAA6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936-9CE2-714E-845F-7C7C5D80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8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BC53-3DEB-4042-931A-936EAEE2DAA6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936-9CE2-714E-845F-7C7C5D80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1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BC53-3DEB-4042-931A-936EAEE2DAA6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936-9CE2-714E-845F-7C7C5D80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5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BC53-3DEB-4042-931A-936EAEE2DAA6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39936-9CE2-714E-845F-7C7C5D80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3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0BC53-3DEB-4042-931A-936EAEE2DAA6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39936-9CE2-714E-845F-7C7C5D80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0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D86EB-F28B-A74F-BF72-355ACADAED9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10/20/21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3AB67-7847-A24F-88C8-ADF3510D713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076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pic>
        <p:nvPicPr>
          <p:cNvPr id="3081" name="Picture 9" descr="E:\05.03.18 bkp\Documentos\João Victor\UFPE\CIn\Redesign logo CIn\Logotipo CIn-UFPE - Versões\CIn + UFPE\PNG\Horzontal Vermelho - Logotipo CIn + UFPE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9" y="2"/>
            <a:ext cx="1621511" cy="64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5.03.18 bkp\Documentos\João Victor\UFPE\CIn\Redesign logo CIn\site slide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376693"/>
            <a:ext cx="1377950" cy="37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89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b="1" kern="1200">
          <a:solidFill>
            <a:srgbClr val="DB1E2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B1E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51520" y="1407938"/>
            <a:ext cx="7772400" cy="1960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DB1E2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pt-BR" sz="4400" dirty="0" err="1" smtClean="0">
                <a:solidFill>
                  <a:prstClr val="white"/>
                </a:solidFill>
              </a:rPr>
              <a:t>Language</a:t>
            </a:r>
            <a:r>
              <a:rPr lang="pt-BR" sz="4400" dirty="0" smtClean="0">
                <a:solidFill>
                  <a:prstClr val="white"/>
                </a:solidFill>
              </a:rPr>
              <a:t> </a:t>
            </a:r>
            <a:r>
              <a:rPr lang="pt-BR" sz="4400" dirty="0" err="1" smtClean="0">
                <a:solidFill>
                  <a:prstClr val="white"/>
                </a:solidFill>
              </a:rPr>
              <a:t>Modeling</a:t>
            </a:r>
            <a:endParaRPr lang="pt-BR" sz="4400" dirty="0">
              <a:solidFill>
                <a:prstClr val="white"/>
              </a:solidFill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51520" y="3627047"/>
            <a:ext cx="6400800" cy="2031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dirty="0" smtClean="0">
                <a:solidFill>
                  <a:prstClr val="white"/>
                </a:solidFill>
              </a:rPr>
              <a:t>Luciano Barbosa</a:t>
            </a:r>
          </a:p>
          <a:p>
            <a:pPr marL="0" indent="0">
              <a:buNone/>
            </a:pPr>
            <a:r>
              <a:rPr lang="pt-BR" dirty="0">
                <a:solidFill>
                  <a:prstClr val="white"/>
                </a:solidFill>
                <a:sym typeface="Arial"/>
              </a:rPr>
              <a:t>(baseado nos slides do curso de PLN de Stanford e livro Speech </a:t>
            </a:r>
            <a:r>
              <a:rPr lang="pt-BR" dirty="0" err="1">
                <a:solidFill>
                  <a:prstClr val="white"/>
                </a:solidFill>
                <a:sym typeface="Arial"/>
              </a:rPr>
              <a:t>and</a:t>
            </a:r>
            <a:r>
              <a:rPr lang="pt-BR" dirty="0">
                <a:solidFill>
                  <a:prstClr val="white"/>
                </a:solidFill>
                <a:sym typeface="Arial"/>
              </a:rPr>
              <a:t> </a:t>
            </a:r>
            <a:r>
              <a:rPr lang="pt-BR" dirty="0" err="1">
                <a:solidFill>
                  <a:prstClr val="white"/>
                </a:solidFill>
                <a:sym typeface="Arial"/>
              </a:rPr>
              <a:t>Language</a:t>
            </a:r>
            <a:r>
              <a:rPr lang="pt-BR" dirty="0">
                <a:solidFill>
                  <a:prstClr val="white"/>
                </a:solidFill>
                <a:sym typeface="Arial"/>
              </a:rPr>
              <a:t> </a:t>
            </a:r>
            <a:r>
              <a:rPr lang="pt-BR" dirty="0" err="1">
                <a:solidFill>
                  <a:prstClr val="white"/>
                </a:solidFill>
                <a:sym typeface="Arial"/>
              </a:rPr>
              <a:t>Processing</a:t>
            </a:r>
            <a:r>
              <a:rPr lang="pt-BR" dirty="0">
                <a:solidFill>
                  <a:prstClr val="white"/>
                </a:solidFill>
                <a:sym typeface="Arial"/>
              </a:rPr>
              <a:t>)</a:t>
            </a:r>
          </a:p>
          <a:p>
            <a:pPr marL="0" indent="0">
              <a:buNone/>
            </a:pPr>
            <a:endParaRPr lang="pt-BR" dirty="0">
              <a:solidFill>
                <a:prstClr val="white"/>
              </a:solidFill>
              <a:sym typeface="Arial"/>
            </a:endParaRPr>
          </a:p>
          <a:p>
            <a:pPr marL="0" indent="0">
              <a:buFont typeface="Arial" pitchFamily="34" charset="0"/>
              <a:buNone/>
            </a:pPr>
            <a:endParaRPr lang="pt-BR" dirty="0">
              <a:solidFill>
                <a:prstClr val="white"/>
              </a:solidFill>
            </a:endParaRPr>
          </a:p>
        </p:txBody>
      </p:sp>
      <p:pic>
        <p:nvPicPr>
          <p:cNvPr id="7" name="Picture 2" descr="E:\05.03.18 bkp\Documentos\João Victor\UFPE\CIn\Redesign logo CIn\Logotipo CIn-UFPE - Versões\CIn + UFPE\PNG\Horzontal Monocromático Branco - Logotipo CIn + UFP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5541235"/>
            <a:ext cx="2819443" cy="112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24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Exemplo</a:t>
            </a:r>
            <a:r>
              <a:rPr lang="en-US" dirty="0" smtClean="0"/>
              <a:t>: Berkeley Restaurant Project sentences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02" y="2121828"/>
            <a:ext cx="8213570" cy="283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88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Contagem</a:t>
            </a:r>
            <a:r>
              <a:rPr lang="en-US" dirty="0" smtClean="0"/>
              <a:t> dos Bigrams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of 9222 </a:t>
            </a:r>
            <a:r>
              <a:rPr lang="en-US" dirty="0" err="1" smtClean="0"/>
              <a:t>sentenças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52" y="2086928"/>
            <a:ext cx="8215586" cy="300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44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Contagem</a:t>
            </a:r>
            <a:r>
              <a:rPr lang="en-US" dirty="0" smtClean="0"/>
              <a:t> dos Unigrams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Probabilidades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9530"/>
            <a:ext cx="9144000" cy="3290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51" y="1943364"/>
            <a:ext cx="7396298" cy="78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12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Estimando</a:t>
            </a:r>
            <a:r>
              <a:rPr lang="en-US" dirty="0" smtClean="0"/>
              <a:t> a </a:t>
            </a:r>
            <a:r>
              <a:rPr lang="en-US" dirty="0" err="1" smtClean="0"/>
              <a:t>Probabilidade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Sentença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517" y="1753818"/>
            <a:ext cx="5164397" cy="354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3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 </a:t>
            </a:r>
            <a:r>
              <a:rPr lang="en-US" dirty="0" err="1" smtClean="0"/>
              <a:t>Prática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Cálculo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log</a:t>
            </a:r>
          </a:p>
          <a:p>
            <a:pPr lvl="1"/>
            <a:r>
              <a:rPr lang="en-US" dirty="0" err="1" smtClean="0"/>
              <a:t>Evitar</a:t>
            </a:r>
            <a:r>
              <a:rPr lang="en-US" dirty="0" smtClean="0"/>
              <a:t> overflow</a:t>
            </a:r>
          </a:p>
          <a:p>
            <a:pPr lvl="1"/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rápido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multiplicar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10" y="2758299"/>
            <a:ext cx="7924381" cy="68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86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r>
              <a:rPr lang="en-US" dirty="0" smtClean="0"/>
              <a:t> com </a:t>
            </a:r>
            <a:r>
              <a:rPr lang="en-US" dirty="0" err="1" smtClean="0"/>
              <a:t>Esparsidade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OOV: out of vocabulary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27" y="2268483"/>
            <a:ext cx="8107073" cy="292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89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Retira</a:t>
            </a:r>
            <a:r>
              <a:rPr lang="en-US" dirty="0" smtClean="0"/>
              <a:t> </a:t>
            </a:r>
            <a:r>
              <a:rPr lang="en-US" dirty="0" err="1" smtClean="0"/>
              <a:t>probabilidade</a:t>
            </a:r>
            <a:r>
              <a:rPr lang="en-US" dirty="0" smtClean="0"/>
              <a:t> dos n-grams no corpus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39137"/>
            <a:ext cx="3633619" cy="15844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108" y="3039137"/>
            <a:ext cx="3523692" cy="156722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249807" y="3738697"/>
            <a:ext cx="666390" cy="226347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742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Laplace 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Adiciona</a:t>
            </a:r>
            <a:r>
              <a:rPr lang="en-US" dirty="0" smtClean="0"/>
              <a:t> 1 a </a:t>
            </a:r>
            <a:r>
              <a:rPr lang="en-US" dirty="0" err="1" smtClean="0"/>
              <a:t>contagens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595" y="2473341"/>
            <a:ext cx="5233675" cy="11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53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Contagem</a:t>
            </a:r>
            <a:r>
              <a:rPr lang="en-US" dirty="0" smtClean="0"/>
              <a:t> dos Bigrams com Laplace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of 9222 </a:t>
            </a:r>
            <a:r>
              <a:rPr lang="en-US" dirty="0" err="1" smtClean="0"/>
              <a:t>sentenças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07" y="2401794"/>
            <a:ext cx="8171793" cy="297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16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Contagem</a:t>
            </a:r>
            <a:r>
              <a:rPr lang="en-US" dirty="0" smtClean="0"/>
              <a:t> dos Bigrams com Laplace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41" y="1812596"/>
            <a:ext cx="8188859" cy="351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78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Tarefa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prediz</a:t>
            </a:r>
            <a:r>
              <a:rPr lang="en-US" dirty="0" smtClean="0"/>
              <a:t> </a:t>
            </a:r>
            <a:r>
              <a:rPr lang="en-US" dirty="0" err="1" smtClean="0"/>
              <a:t>próximas</a:t>
            </a:r>
            <a:r>
              <a:rPr lang="en-US" dirty="0" smtClean="0"/>
              <a:t> </a:t>
            </a:r>
            <a:r>
              <a:rPr lang="en-US" dirty="0" err="1" smtClean="0"/>
              <a:t>palavras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Computar</a:t>
            </a:r>
            <a:r>
              <a:rPr lang="en-US" dirty="0" smtClean="0"/>
              <a:t> a </a:t>
            </a:r>
            <a:r>
              <a:rPr lang="en-US" dirty="0" err="1" smtClean="0"/>
              <a:t>probabilidade</a:t>
            </a:r>
            <a:r>
              <a:rPr lang="en-US" dirty="0" smtClean="0"/>
              <a:t> da </a:t>
            </a:r>
            <a:r>
              <a:rPr lang="en-US" dirty="0" err="1" smtClean="0"/>
              <a:t>próxima</a:t>
            </a:r>
            <a:r>
              <a:rPr lang="en-US" dirty="0" smtClean="0"/>
              <a:t> </a:t>
            </a:r>
            <a:r>
              <a:rPr lang="en-US" dirty="0" err="1" smtClean="0"/>
              <a:t>palavra</a:t>
            </a:r>
            <a:r>
              <a:rPr lang="en-US" dirty="0" smtClean="0"/>
              <a:t> dada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sequência</a:t>
            </a:r>
            <a:r>
              <a:rPr lang="en-US" dirty="0" smtClean="0"/>
              <a:t> de </a:t>
            </a:r>
            <a:r>
              <a:rPr lang="en-US" dirty="0" err="1" smtClean="0"/>
              <a:t>palavras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Computar</a:t>
            </a:r>
            <a:r>
              <a:rPr lang="en-US" dirty="0" smtClean="0"/>
              <a:t> a </a:t>
            </a:r>
            <a:r>
              <a:rPr lang="en-US" dirty="0" err="1" smtClean="0"/>
              <a:t>probabilidade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sequência</a:t>
            </a:r>
            <a:r>
              <a:rPr lang="en-US" dirty="0" smtClean="0"/>
              <a:t> de </a:t>
            </a:r>
            <a:r>
              <a:rPr lang="en-US" dirty="0" err="1" smtClean="0"/>
              <a:t>palavras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393" y="2104127"/>
            <a:ext cx="4828183" cy="1455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170" y="4379564"/>
            <a:ext cx="2583424" cy="5068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885" y="5273639"/>
            <a:ext cx="4036061" cy="45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68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Backoff</a:t>
            </a:r>
            <a:r>
              <a:rPr lang="en-US" dirty="0" smtClean="0"/>
              <a:t> e </a:t>
            </a:r>
            <a:r>
              <a:rPr lang="en-US" dirty="0" err="1" smtClean="0"/>
              <a:t>Interpolação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contexto</a:t>
            </a:r>
            <a:r>
              <a:rPr lang="en-US" dirty="0" smtClean="0"/>
              <a:t> (</a:t>
            </a:r>
            <a:r>
              <a:rPr lang="en-US" dirty="0" err="1" smtClean="0"/>
              <a:t>menores</a:t>
            </a:r>
            <a:r>
              <a:rPr lang="en-US" dirty="0" smtClean="0"/>
              <a:t> n-grams)</a:t>
            </a:r>
          </a:p>
          <a:p>
            <a:r>
              <a:rPr lang="en-US" dirty="0" err="1" smtClean="0"/>
              <a:t>Backoff</a:t>
            </a:r>
            <a:endParaRPr lang="en-US" dirty="0" smtClean="0"/>
          </a:p>
          <a:p>
            <a:pPr lvl="1"/>
            <a:r>
              <a:rPr lang="en-US" dirty="0" err="1" smtClean="0"/>
              <a:t>Usar</a:t>
            </a:r>
            <a:r>
              <a:rPr lang="en-US" dirty="0" smtClean="0"/>
              <a:t> trigram se </a:t>
            </a:r>
            <a:r>
              <a:rPr lang="en-US" dirty="0" err="1" smtClean="0"/>
              <a:t>tiver</a:t>
            </a:r>
            <a:r>
              <a:rPr lang="en-US" dirty="0" smtClean="0"/>
              <a:t> dados </a:t>
            </a:r>
            <a:r>
              <a:rPr lang="en-US" dirty="0" err="1" smtClean="0"/>
              <a:t>suficientes</a:t>
            </a:r>
            <a:endParaRPr lang="en-US" dirty="0" smtClean="0"/>
          </a:p>
          <a:p>
            <a:pPr lvl="1"/>
            <a:r>
              <a:rPr lang="en-US" dirty="0" err="1" smtClean="0"/>
              <a:t>Senão</a:t>
            </a:r>
            <a:r>
              <a:rPr lang="en-US" dirty="0" smtClean="0"/>
              <a:t>, </a:t>
            </a:r>
            <a:r>
              <a:rPr lang="en-US" dirty="0" err="1" smtClean="0"/>
              <a:t>brigram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então</a:t>
            </a:r>
            <a:r>
              <a:rPr lang="en-US" dirty="0" smtClean="0"/>
              <a:t> unigram</a:t>
            </a:r>
          </a:p>
          <a:p>
            <a:r>
              <a:rPr lang="en-US" dirty="0" err="1" smtClean="0"/>
              <a:t>Interpolação</a:t>
            </a:r>
            <a:r>
              <a:rPr lang="en-US" dirty="0" smtClean="0"/>
              <a:t>: </a:t>
            </a:r>
            <a:r>
              <a:rPr lang="en-US" dirty="0" err="1" smtClean="0"/>
              <a:t>combina</a:t>
            </a:r>
            <a:r>
              <a:rPr lang="en-US" dirty="0" smtClean="0"/>
              <a:t> unigram, bigram e trigram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51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Interpolação</a:t>
            </a:r>
            <a:r>
              <a:rPr lang="en-US" dirty="0" smtClean="0"/>
              <a:t> Linear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Usar</a:t>
            </a:r>
            <a:r>
              <a:rPr lang="en-US" dirty="0" smtClean="0"/>
              <a:t> um hold-out set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encontrar</a:t>
            </a:r>
            <a:r>
              <a:rPr lang="en-US" dirty="0" smtClean="0"/>
              <a:t> lambdas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81" y="1417639"/>
            <a:ext cx="7295711" cy="128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11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Limitação</a:t>
            </a:r>
            <a:r>
              <a:rPr lang="en-US" dirty="0" smtClean="0"/>
              <a:t>: </a:t>
            </a:r>
            <a:r>
              <a:rPr lang="en-US" dirty="0" err="1" smtClean="0"/>
              <a:t>Contexto</a:t>
            </a:r>
            <a:r>
              <a:rPr lang="en-US" dirty="0" smtClean="0"/>
              <a:t> </a:t>
            </a:r>
            <a:r>
              <a:rPr lang="en-US" dirty="0" err="1" smtClean="0"/>
              <a:t>Limitado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66" y="1417638"/>
            <a:ext cx="7899234" cy="2363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161" y="3781571"/>
            <a:ext cx="73660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21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Limitação</a:t>
            </a:r>
            <a:r>
              <a:rPr lang="en-US" dirty="0" smtClean="0"/>
              <a:t>: </a:t>
            </a:r>
            <a:r>
              <a:rPr lang="en-US" dirty="0" err="1" smtClean="0"/>
              <a:t>Armazenamento</a:t>
            </a:r>
            <a:r>
              <a:rPr lang="en-US" dirty="0" smtClean="0"/>
              <a:t> dos </a:t>
            </a:r>
            <a:r>
              <a:rPr lang="en-US" dirty="0" err="1" smtClean="0"/>
              <a:t>Contadores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8300"/>
            <a:ext cx="9144000" cy="355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52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Neural Language Models: </a:t>
            </a:r>
            <a:r>
              <a:rPr lang="en-US" dirty="0" err="1" smtClean="0"/>
              <a:t>Janela</a:t>
            </a:r>
            <a:r>
              <a:rPr lang="en-US" dirty="0" smtClean="0"/>
              <a:t> </a:t>
            </a:r>
            <a:r>
              <a:rPr lang="en-US" dirty="0" err="1" smtClean="0"/>
              <a:t>Fixa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28" y="1206641"/>
            <a:ext cx="8645343" cy="534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65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Neural Language Models: </a:t>
            </a:r>
            <a:r>
              <a:rPr lang="en-US" dirty="0" err="1" smtClean="0"/>
              <a:t>Janela</a:t>
            </a:r>
            <a:r>
              <a:rPr lang="en-US" dirty="0" smtClean="0"/>
              <a:t> </a:t>
            </a:r>
            <a:r>
              <a:rPr lang="en-US" dirty="0" err="1" smtClean="0"/>
              <a:t>Fixa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869559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Vantagens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Não</a:t>
            </a:r>
            <a:r>
              <a:rPr lang="en-US" dirty="0" smtClean="0"/>
              <a:t> tem </a:t>
            </a:r>
            <a:r>
              <a:rPr lang="en-US" dirty="0" err="1" smtClean="0"/>
              <a:t>problema</a:t>
            </a:r>
            <a:r>
              <a:rPr lang="en-US" dirty="0" smtClean="0"/>
              <a:t> com </a:t>
            </a:r>
            <a:r>
              <a:rPr lang="en-US" dirty="0" err="1" smtClean="0"/>
              <a:t>esparsidade</a:t>
            </a:r>
            <a:endParaRPr lang="en-US" dirty="0" smtClean="0"/>
          </a:p>
          <a:p>
            <a:pPr lvl="1"/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</a:t>
            </a:r>
            <a:r>
              <a:rPr lang="en-US" dirty="0" err="1" smtClean="0"/>
              <a:t>armazenar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contadores</a:t>
            </a:r>
            <a:r>
              <a:rPr lang="en-US" dirty="0" smtClean="0"/>
              <a:t> dos n</a:t>
            </a:r>
            <a:r>
              <a:rPr lang="en-US" dirty="0"/>
              <a:t>-</a:t>
            </a:r>
            <a:r>
              <a:rPr lang="en-US" dirty="0" smtClean="0"/>
              <a:t>grams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793" y="1111086"/>
            <a:ext cx="3960618" cy="520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91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Neural Language Models: </a:t>
            </a:r>
            <a:r>
              <a:rPr lang="en-US" dirty="0" err="1" smtClean="0"/>
              <a:t>Janela</a:t>
            </a:r>
            <a:r>
              <a:rPr lang="en-US" dirty="0" smtClean="0"/>
              <a:t> </a:t>
            </a:r>
            <a:r>
              <a:rPr lang="en-US" dirty="0" err="1" smtClean="0"/>
              <a:t>Fixa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1"/>
            <a:ext cx="3993352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Desvantagens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Janela</a:t>
            </a:r>
            <a:r>
              <a:rPr lang="en-US" dirty="0" smtClean="0"/>
              <a:t> </a:t>
            </a:r>
            <a:r>
              <a:rPr lang="en-US" dirty="0" err="1" smtClean="0"/>
              <a:t>fixa</a:t>
            </a:r>
            <a:r>
              <a:rPr lang="en-US" dirty="0" smtClean="0"/>
              <a:t> </a:t>
            </a:r>
            <a:r>
              <a:rPr lang="en-US" dirty="0" err="1" smtClean="0"/>
              <a:t>pequena</a:t>
            </a:r>
            <a:endParaRPr lang="en-US" dirty="0" smtClean="0"/>
          </a:p>
          <a:p>
            <a:pPr lvl="1"/>
            <a:r>
              <a:rPr lang="en-US" dirty="0" err="1" smtClean="0"/>
              <a:t>Aumento</a:t>
            </a:r>
            <a:r>
              <a:rPr lang="en-US" dirty="0" smtClean="0"/>
              <a:t> da  </a:t>
            </a:r>
            <a:r>
              <a:rPr lang="en-US" dirty="0" err="1" smtClean="0"/>
              <a:t>janela</a:t>
            </a:r>
            <a:r>
              <a:rPr lang="en-US" dirty="0" smtClean="0"/>
              <a:t> </a:t>
            </a:r>
            <a:r>
              <a:rPr lang="en-US" dirty="0" err="1" smtClean="0"/>
              <a:t>aumenta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complexidade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552" y="1146121"/>
            <a:ext cx="4560317" cy="520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98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Networks (RNN)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390555" y="1055576"/>
            <a:ext cx="5443482" cy="5375023"/>
            <a:chOff x="1672261" y="1307782"/>
            <a:chExt cx="5443482" cy="53750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3436" y="1307782"/>
              <a:ext cx="5242307" cy="5375023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672261" y="1417638"/>
              <a:ext cx="2451812" cy="468587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75" y="1801527"/>
            <a:ext cx="2723480" cy="46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66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Networks (RNN)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071007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Vantagens</a:t>
            </a:r>
            <a:endParaRPr lang="en-US" dirty="0" smtClean="0"/>
          </a:p>
          <a:p>
            <a:pPr lvl="1"/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processar</a:t>
            </a:r>
            <a:r>
              <a:rPr lang="en-US" dirty="0" smtClean="0"/>
              <a:t> </a:t>
            </a:r>
            <a:r>
              <a:rPr lang="en-US" dirty="0" err="1" smtClean="0"/>
              <a:t>sequência</a:t>
            </a:r>
            <a:r>
              <a:rPr lang="en-US" dirty="0" smtClean="0"/>
              <a:t> de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tamanho</a:t>
            </a:r>
            <a:endParaRPr lang="en-US" dirty="0" smtClean="0"/>
          </a:p>
          <a:p>
            <a:pPr lvl="1"/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aumenta</a:t>
            </a:r>
            <a:r>
              <a:rPr lang="en-US" dirty="0" smtClean="0"/>
              <a:t> com o </a:t>
            </a:r>
            <a:r>
              <a:rPr lang="en-US" dirty="0" err="1" smtClean="0"/>
              <a:t>tamanho</a:t>
            </a:r>
            <a:r>
              <a:rPr lang="en-US" dirty="0" smtClean="0"/>
              <a:t> da </a:t>
            </a:r>
            <a:r>
              <a:rPr lang="en-US" dirty="0" err="1" smtClean="0"/>
              <a:t>sequência</a:t>
            </a:r>
            <a:endParaRPr lang="en-US" dirty="0" smtClean="0"/>
          </a:p>
          <a:p>
            <a:pPr lvl="1"/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r>
              <a:rPr lang="en-US" dirty="0" smtClean="0"/>
              <a:t> anterior</a:t>
            </a:r>
          </a:p>
          <a:p>
            <a:pPr lvl="1"/>
            <a:r>
              <a:rPr lang="en-US" dirty="0" err="1" smtClean="0"/>
              <a:t>Mesmos</a:t>
            </a:r>
            <a:r>
              <a:rPr lang="en-US" dirty="0" smtClean="0"/>
              <a:t> pesos </a:t>
            </a:r>
            <a:r>
              <a:rPr lang="en-US" dirty="0" err="1" smtClean="0"/>
              <a:t>utilizados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passo</a:t>
            </a:r>
            <a:endParaRPr lang="en-US" dirty="0" smtClean="0"/>
          </a:p>
          <a:p>
            <a:r>
              <a:rPr lang="en-US" dirty="0" err="1" smtClean="0"/>
              <a:t>Desvantagens</a:t>
            </a:r>
            <a:endParaRPr lang="en-US" dirty="0" smtClean="0"/>
          </a:p>
          <a:p>
            <a:pPr lvl="1"/>
            <a:r>
              <a:rPr lang="en-US" dirty="0" err="1" smtClean="0"/>
              <a:t>Lenta</a:t>
            </a:r>
            <a:endParaRPr lang="en-US" dirty="0" smtClean="0"/>
          </a:p>
          <a:p>
            <a:pPr lvl="1"/>
            <a:r>
              <a:rPr lang="en-US" dirty="0" smtClean="0"/>
              <a:t>Na </a:t>
            </a:r>
            <a:r>
              <a:rPr lang="en-US" dirty="0" err="1" smtClean="0"/>
              <a:t>prática</a:t>
            </a:r>
            <a:r>
              <a:rPr lang="en-US" dirty="0" smtClean="0"/>
              <a:t>, tem </a:t>
            </a:r>
            <a:r>
              <a:rPr lang="en-US" dirty="0" err="1" smtClean="0"/>
              <a:t>dificuldade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r>
              <a:rPr lang="en-US" dirty="0" smtClean="0"/>
              <a:t> de </a:t>
            </a:r>
            <a:r>
              <a:rPr lang="en-US" dirty="0" err="1" smtClean="0"/>
              <a:t>palavras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anteriores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70843" y="1304465"/>
            <a:ext cx="2451812" cy="46858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379518" y="1417639"/>
            <a:ext cx="4625462" cy="5134131"/>
            <a:chOff x="1672261" y="1307782"/>
            <a:chExt cx="5443482" cy="537502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3436" y="1307782"/>
              <a:ext cx="5242307" cy="5375023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672261" y="1417638"/>
              <a:ext cx="2451812" cy="468587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9950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Geração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338" y="1191173"/>
            <a:ext cx="6613829" cy="520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3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Onde</a:t>
            </a:r>
            <a:r>
              <a:rPr lang="en-US" dirty="0" smtClean="0"/>
              <a:t> São </a:t>
            </a:r>
            <a:r>
              <a:rPr lang="en-US" dirty="0" err="1" smtClean="0"/>
              <a:t>Usados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339" y="1681535"/>
            <a:ext cx="5709317" cy="37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43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Gerando</a:t>
            </a:r>
            <a:r>
              <a:rPr lang="en-US" dirty="0" smtClean="0"/>
              <a:t> </a:t>
            </a:r>
            <a:r>
              <a:rPr lang="en-US" dirty="0" err="1" smtClean="0"/>
              <a:t>Sentenças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437" y="1417638"/>
            <a:ext cx="4494027" cy="451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9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Gerando</a:t>
            </a:r>
            <a:r>
              <a:rPr lang="en-US" dirty="0" smtClean="0"/>
              <a:t> </a:t>
            </a:r>
            <a:r>
              <a:rPr lang="en-US" dirty="0" err="1" smtClean="0"/>
              <a:t>Sentenças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20" y="1798200"/>
            <a:ext cx="4967292" cy="40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38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Gerando</a:t>
            </a:r>
            <a:r>
              <a:rPr lang="en-US" dirty="0" smtClean="0"/>
              <a:t> </a:t>
            </a:r>
            <a:r>
              <a:rPr lang="en-US" dirty="0" err="1" smtClean="0"/>
              <a:t>Sentenças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3" y="1685026"/>
            <a:ext cx="5112260" cy="428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13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Exemplo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Gerado</a:t>
            </a:r>
            <a:r>
              <a:rPr lang="en-US" dirty="0" smtClean="0"/>
              <a:t> com </a:t>
            </a:r>
            <a:r>
              <a:rPr lang="en-US" dirty="0" err="1" smtClean="0"/>
              <a:t>Discursos</a:t>
            </a:r>
            <a:r>
              <a:rPr lang="en-US" dirty="0" smtClean="0"/>
              <a:t> de Obama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8954" y="6284724"/>
            <a:ext cx="8287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medium.com</a:t>
            </a:r>
            <a:r>
              <a:rPr lang="en-US" sz="1600" dirty="0"/>
              <a:t>/@</a:t>
            </a:r>
            <a:r>
              <a:rPr lang="en-US" sz="1600" dirty="0" err="1"/>
              <a:t>samim</a:t>
            </a:r>
            <a:r>
              <a:rPr lang="en-US" sz="1600" dirty="0"/>
              <a:t>/obama-rnn-machine-generated-political-speeches-c8abd18a2ea0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8" y="2578100"/>
            <a:ext cx="8053642" cy="148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67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Exemplo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Gerado</a:t>
            </a:r>
            <a:r>
              <a:rPr lang="en-US" dirty="0" smtClean="0"/>
              <a:t> com Para </a:t>
            </a:r>
            <a:r>
              <a:rPr lang="en-US" dirty="0" err="1" smtClean="0"/>
              <a:t>Receitas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693" y="6281132"/>
            <a:ext cx="4673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gist.github.com</a:t>
            </a:r>
            <a:r>
              <a:rPr lang="en-US" sz="1600" dirty="0"/>
              <a:t>/</a:t>
            </a:r>
            <a:r>
              <a:rPr lang="en-US" sz="1600" dirty="0" err="1"/>
              <a:t>nylki</a:t>
            </a:r>
            <a:r>
              <a:rPr lang="en-US" sz="1600" dirty="0"/>
              <a:t>/1efbaa36635956d35bcc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384" y="1682350"/>
            <a:ext cx="4846072" cy="2201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57" y="3978924"/>
            <a:ext cx="8129643" cy="1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04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Avaliação</a:t>
            </a:r>
            <a:r>
              <a:rPr lang="en-US" dirty="0" smtClean="0"/>
              <a:t> de LMs: </a:t>
            </a:r>
            <a:r>
              <a:rPr lang="en-US" dirty="0" err="1" smtClean="0"/>
              <a:t>Extrínsica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Colocar</a:t>
            </a:r>
            <a:r>
              <a:rPr lang="en-US" dirty="0" smtClean="0"/>
              <a:t> o LM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tarefa</a:t>
            </a:r>
            <a:endParaRPr lang="en-US" dirty="0" smtClean="0"/>
          </a:p>
          <a:p>
            <a:pPr lvl="1"/>
            <a:r>
              <a:rPr lang="en-US" dirty="0" err="1" smtClean="0"/>
              <a:t>Corretor</a:t>
            </a:r>
            <a:r>
              <a:rPr lang="en-US" dirty="0" smtClean="0"/>
              <a:t> </a:t>
            </a:r>
            <a:r>
              <a:rPr lang="en-US" dirty="0" err="1" smtClean="0"/>
              <a:t>ortográfico</a:t>
            </a:r>
            <a:r>
              <a:rPr lang="en-US" dirty="0" smtClean="0"/>
              <a:t>, </a:t>
            </a:r>
            <a:r>
              <a:rPr lang="en-US" dirty="0" err="1" smtClean="0"/>
              <a:t>reconhecedor</a:t>
            </a:r>
            <a:r>
              <a:rPr lang="en-US" dirty="0" smtClean="0"/>
              <a:t> de </a:t>
            </a:r>
            <a:r>
              <a:rPr lang="en-US" dirty="0" err="1" smtClean="0"/>
              <a:t>fala</a:t>
            </a:r>
            <a:r>
              <a:rPr lang="en-US" dirty="0" smtClean="0"/>
              <a:t>, MT</a:t>
            </a:r>
          </a:p>
          <a:p>
            <a:r>
              <a:rPr lang="en-US" dirty="0" err="1" smtClean="0"/>
              <a:t>Executar</a:t>
            </a:r>
            <a:r>
              <a:rPr lang="en-US" dirty="0" smtClean="0"/>
              <a:t> a </a:t>
            </a:r>
            <a:r>
              <a:rPr lang="en-US" dirty="0" err="1" smtClean="0"/>
              <a:t>tarefa</a:t>
            </a:r>
            <a:r>
              <a:rPr lang="en-US" dirty="0" smtClean="0"/>
              <a:t> e </a:t>
            </a:r>
            <a:r>
              <a:rPr lang="en-US" dirty="0" err="1" smtClean="0"/>
              <a:t>calcular</a:t>
            </a:r>
            <a:r>
              <a:rPr lang="en-US" dirty="0" smtClean="0"/>
              <a:t> a </a:t>
            </a:r>
            <a:r>
              <a:rPr lang="en-US" dirty="0" err="1" smtClean="0"/>
              <a:t>acurácia</a:t>
            </a:r>
            <a:r>
              <a:rPr lang="en-US" dirty="0" smtClean="0"/>
              <a:t> entre </a:t>
            </a:r>
            <a:r>
              <a:rPr lang="en-US" dirty="0" err="1" smtClean="0"/>
              <a:t>modelos</a:t>
            </a:r>
            <a:endParaRPr lang="en-US" dirty="0" smtClean="0"/>
          </a:p>
          <a:p>
            <a:r>
              <a:rPr lang="en-US" dirty="0" err="1" smtClean="0"/>
              <a:t>Problema</a:t>
            </a:r>
            <a:r>
              <a:rPr lang="en-US" dirty="0" smtClean="0"/>
              <a:t>: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custoso</a:t>
            </a:r>
            <a:r>
              <a:rPr lang="en-US" dirty="0" smtClean="0"/>
              <a:t> </a:t>
            </a:r>
            <a:r>
              <a:rPr lang="en-US" dirty="0" err="1" smtClean="0"/>
              <a:t>criar</a:t>
            </a:r>
            <a:r>
              <a:rPr lang="en-US" dirty="0" smtClean="0"/>
              <a:t> </a:t>
            </a:r>
            <a:r>
              <a:rPr lang="en-US" dirty="0" err="1" smtClean="0"/>
              <a:t>essas</a:t>
            </a:r>
            <a:r>
              <a:rPr lang="en-US" dirty="0" smtClean="0"/>
              <a:t> </a:t>
            </a:r>
            <a:r>
              <a:rPr lang="en-US" dirty="0" err="1" smtClean="0"/>
              <a:t>tarefas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56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Avaliação</a:t>
            </a:r>
            <a:r>
              <a:rPr lang="en-US" dirty="0" smtClean="0"/>
              <a:t> de LMs: </a:t>
            </a:r>
            <a:r>
              <a:rPr lang="en-US" dirty="0" err="1" smtClean="0"/>
              <a:t>Intrínsica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Perplexity</a:t>
            </a:r>
          </a:p>
          <a:p>
            <a:r>
              <a:rPr lang="en-US" dirty="0" err="1" smtClean="0"/>
              <a:t>Funciona</a:t>
            </a:r>
            <a:r>
              <a:rPr lang="en-US" dirty="0" smtClean="0"/>
              <a:t>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o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“</a:t>
            </a:r>
            <a:r>
              <a:rPr lang="en-US" dirty="0" err="1" smtClean="0"/>
              <a:t>próximo</a:t>
            </a:r>
            <a:r>
              <a:rPr lang="en-US" dirty="0" smtClean="0"/>
              <a:t>” do de </a:t>
            </a:r>
            <a:r>
              <a:rPr lang="en-US" dirty="0" err="1" smtClean="0"/>
              <a:t>treinamento</a:t>
            </a: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modelo</a:t>
            </a:r>
            <a:r>
              <a:rPr lang="en-US" dirty="0" smtClean="0"/>
              <a:t> LM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prediz</a:t>
            </a:r>
            <a:r>
              <a:rPr lang="en-US" dirty="0" smtClean="0"/>
              <a:t> um </a:t>
            </a:r>
            <a:r>
              <a:rPr lang="en-US" dirty="0" err="1" smtClean="0"/>
              <a:t>sequência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32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Perplexity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3983421" cy="4525963"/>
          </a:xfrm>
        </p:spPr>
        <p:txBody>
          <a:bodyPr/>
          <a:lstStyle/>
          <a:p>
            <a:r>
              <a:rPr lang="en-US" dirty="0" err="1" smtClean="0"/>
              <a:t>Quanto</a:t>
            </a:r>
            <a:r>
              <a:rPr lang="en-US" dirty="0" smtClean="0"/>
              <a:t> </a:t>
            </a:r>
            <a:r>
              <a:rPr lang="en-US" dirty="0" err="1" smtClean="0"/>
              <a:t>menor</a:t>
            </a:r>
            <a:r>
              <a:rPr lang="en-US" dirty="0" smtClean="0"/>
              <a:t>, </a:t>
            </a:r>
            <a:r>
              <a:rPr lang="en-US" dirty="0" err="1" smtClean="0"/>
              <a:t>melhor</a:t>
            </a:r>
            <a:r>
              <a:rPr lang="en-US" dirty="0" smtClean="0"/>
              <a:t> o </a:t>
            </a:r>
            <a:r>
              <a:rPr lang="en-US" dirty="0" err="1" smtClean="0"/>
              <a:t>modelo</a:t>
            </a:r>
            <a:endParaRPr lang="en-US" dirty="0" smtClean="0"/>
          </a:p>
          <a:p>
            <a:r>
              <a:rPr lang="en-US" dirty="0" smtClean="0"/>
              <a:t>Alta </a:t>
            </a:r>
            <a:r>
              <a:rPr lang="en-US" dirty="0" err="1" smtClean="0"/>
              <a:t>probabilidade</a:t>
            </a:r>
            <a:r>
              <a:rPr lang="en-US" dirty="0" smtClean="0"/>
              <a:t> -&gt; </a:t>
            </a:r>
            <a:r>
              <a:rPr lang="en-US" dirty="0" err="1" smtClean="0"/>
              <a:t>baixo</a:t>
            </a:r>
            <a:r>
              <a:rPr lang="en-US" dirty="0" smtClean="0"/>
              <a:t> </a:t>
            </a:r>
            <a:r>
              <a:rPr lang="en-US" dirty="0" err="1" smtClean="0"/>
              <a:t>grau</a:t>
            </a:r>
            <a:r>
              <a:rPr lang="en-US" dirty="0" smtClean="0"/>
              <a:t> de </a:t>
            </a:r>
            <a:r>
              <a:rPr lang="en-US" dirty="0" err="1" smtClean="0"/>
              <a:t>surpresa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058" y="1224949"/>
            <a:ext cx="4702742" cy="497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20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Perplexity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3983421" cy="4525963"/>
          </a:xfrm>
        </p:spPr>
        <p:txBody>
          <a:bodyPr/>
          <a:lstStyle/>
          <a:p>
            <a:r>
              <a:rPr lang="en-US" dirty="0" err="1" smtClean="0"/>
              <a:t>Quanto</a:t>
            </a:r>
            <a:r>
              <a:rPr lang="en-US" dirty="0" smtClean="0"/>
              <a:t> </a:t>
            </a:r>
            <a:r>
              <a:rPr lang="en-US" dirty="0" err="1" smtClean="0"/>
              <a:t>menor</a:t>
            </a:r>
            <a:r>
              <a:rPr lang="en-US" dirty="0" smtClean="0"/>
              <a:t>, </a:t>
            </a:r>
            <a:r>
              <a:rPr lang="en-US" dirty="0" err="1" smtClean="0"/>
              <a:t>melhor</a:t>
            </a:r>
            <a:r>
              <a:rPr lang="en-US" dirty="0" smtClean="0"/>
              <a:t> o </a:t>
            </a:r>
            <a:r>
              <a:rPr lang="en-US" dirty="0" err="1" smtClean="0"/>
              <a:t>modelo</a:t>
            </a:r>
            <a:endParaRPr lang="en-US" dirty="0" smtClean="0"/>
          </a:p>
          <a:p>
            <a:r>
              <a:rPr lang="en-US" dirty="0" smtClean="0"/>
              <a:t>Alta </a:t>
            </a:r>
            <a:r>
              <a:rPr lang="en-US" dirty="0" err="1" smtClean="0"/>
              <a:t>probabilidade</a:t>
            </a:r>
            <a:r>
              <a:rPr lang="en-US" dirty="0" smtClean="0"/>
              <a:t> -&gt; </a:t>
            </a:r>
            <a:r>
              <a:rPr lang="en-US" dirty="0" err="1" smtClean="0"/>
              <a:t>baixo</a:t>
            </a:r>
            <a:r>
              <a:rPr lang="en-US" dirty="0" smtClean="0"/>
              <a:t> </a:t>
            </a:r>
            <a:r>
              <a:rPr lang="en-US" dirty="0" err="1" smtClean="0"/>
              <a:t>grau</a:t>
            </a:r>
            <a:r>
              <a:rPr lang="en-US" dirty="0" smtClean="0"/>
              <a:t> de </a:t>
            </a:r>
            <a:r>
              <a:rPr lang="en-US" dirty="0" err="1" smtClean="0"/>
              <a:t>surpresa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14" y="3258206"/>
            <a:ext cx="6128613" cy="222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86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Comparação</a:t>
            </a:r>
            <a:r>
              <a:rPr lang="en-US" dirty="0" smtClean="0"/>
              <a:t> de </a:t>
            </a:r>
            <a:r>
              <a:rPr lang="en-US" dirty="0" err="1" smtClean="0"/>
              <a:t>Estratégias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94" y="1417638"/>
            <a:ext cx="8788802" cy="451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89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Onde</a:t>
            </a:r>
            <a:r>
              <a:rPr lang="en-US" dirty="0" smtClean="0"/>
              <a:t> São </a:t>
            </a:r>
            <a:r>
              <a:rPr lang="en-US" dirty="0" err="1" smtClean="0"/>
              <a:t>Usados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09" y="1730908"/>
            <a:ext cx="5439463" cy="379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94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Onde</a:t>
            </a:r>
            <a:r>
              <a:rPr lang="en-US" dirty="0" smtClean="0"/>
              <a:t> São </a:t>
            </a:r>
            <a:r>
              <a:rPr lang="en-US" dirty="0" err="1" smtClean="0"/>
              <a:t>Usados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Gerar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estimar</a:t>
            </a:r>
            <a:r>
              <a:rPr lang="en-US" dirty="0" smtClean="0"/>
              <a:t> a </a:t>
            </a:r>
            <a:r>
              <a:rPr lang="en-US" dirty="0" err="1" smtClean="0"/>
              <a:t>probabilidade</a:t>
            </a:r>
            <a:r>
              <a:rPr lang="en-US" dirty="0" smtClean="0"/>
              <a:t> de um </a:t>
            </a:r>
            <a:r>
              <a:rPr lang="en-US" dirty="0" err="1" smtClean="0"/>
              <a:t>texto</a:t>
            </a:r>
            <a:endParaRPr lang="en-US" dirty="0" smtClean="0"/>
          </a:p>
          <a:p>
            <a:r>
              <a:rPr lang="en-US" dirty="0" err="1" smtClean="0"/>
              <a:t>Compenente</a:t>
            </a:r>
            <a:r>
              <a:rPr lang="en-US" dirty="0" smtClean="0"/>
              <a:t> de </a:t>
            </a:r>
            <a:r>
              <a:rPr lang="en-US" dirty="0" err="1" smtClean="0"/>
              <a:t>várias</a:t>
            </a:r>
            <a:r>
              <a:rPr lang="en-US" dirty="0" smtClean="0"/>
              <a:t> </a:t>
            </a:r>
            <a:r>
              <a:rPr lang="en-US" dirty="0" err="1" smtClean="0"/>
              <a:t>tarefas</a:t>
            </a:r>
            <a:r>
              <a:rPr lang="en-US" dirty="0" smtClean="0"/>
              <a:t> de PLN</a:t>
            </a:r>
          </a:p>
          <a:p>
            <a:pPr lvl="1"/>
            <a:r>
              <a:rPr lang="en-US" dirty="0" err="1" smtClean="0"/>
              <a:t>Corretor</a:t>
            </a:r>
            <a:r>
              <a:rPr lang="en-US" dirty="0" smtClean="0"/>
              <a:t> </a:t>
            </a:r>
            <a:r>
              <a:rPr lang="en-US" dirty="0" err="1" smtClean="0"/>
              <a:t>ortográfico</a:t>
            </a:r>
            <a:endParaRPr lang="en-US" dirty="0" smtClean="0"/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econhecedor</a:t>
            </a:r>
            <a:r>
              <a:rPr lang="en-US" dirty="0" smtClean="0"/>
              <a:t> de </a:t>
            </a:r>
            <a:r>
              <a:rPr lang="en-US" dirty="0" err="1" smtClean="0"/>
              <a:t>fala</a:t>
            </a:r>
            <a:endParaRPr lang="en-US" dirty="0" smtClean="0"/>
          </a:p>
          <a:p>
            <a:pPr lvl="1"/>
            <a:r>
              <a:rPr lang="en-US" dirty="0" smtClean="0"/>
              <a:t>Machine translation</a:t>
            </a:r>
          </a:p>
          <a:p>
            <a:pPr lvl="1"/>
            <a:r>
              <a:rPr lang="en-US" dirty="0" err="1" smtClean="0"/>
              <a:t>Reconhecimento</a:t>
            </a:r>
            <a:r>
              <a:rPr lang="en-US" dirty="0" smtClean="0"/>
              <a:t> de </a:t>
            </a:r>
            <a:r>
              <a:rPr lang="en-US" dirty="0" err="1" smtClean="0"/>
              <a:t>escrita</a:t>
            </a:r>
            <a:endParaRPr lang="en-US" dirty="0" smtClean="0"/>
          </a:p>
          <a:p>
            <a:pPr lvl="1"/>
            <a:r>
              <a:rPr lang="en-US" dirty="0" err="1" smtClean="0"/>
              <a:t>Sumarização</a:t>
            </a:r>
            <a:endParaRPr lang="en-US" dirty="0" smtClean="0"/>
          </a:p>
          <a:p>
            <a:pPr lvl="1"/>
            <a:r>
              <a:rPr lang="en-US" dirty="0" err="1" smtClean="0"/>
              <a:t>Diálogo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82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Computar</a:t>
            </a:r>
            <a:r>
              <a:rPr lang="en-US" dirty="0" smtClean="0"/>
              <a:t> P(W)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Ex:</a:t>
            </a:r>
          </a:p>
          <a:p>
            <a:r>
              <a:rPr lang="en-US" dirty="0" err="1" smtClean="0"/>
              <a:t>Utiliza</a:t>
            </a:r>
            <a:r>
              <a:rPr lang="en-US" dirty="0" smtClean="0"/>
              <a:t> chain rule de </a:t>
            </a:r>
            <a:r>
              <a:rPr lang="en-US" dirty="0" err="1" smtClean="0"/>
              <a:t>probabilidade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035" y="1661513"/>
            <a:ext cx="4300483" cy="346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242" y="2501992"/>
            <a:ext cx="3016672" cy="5027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037" y="2532984"/>
            <a:ext cx="3005411" cy="440794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4023914" y="2753381"/>
            <a:ext cx="79212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284" y="3104102"/>
            <a:ext cx="6817922" cy="6204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878" y="3881146"/>
            <a:ext cx="7734575" cy="6979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4652324"/>
            <a:ext cx="8351876" cy="154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90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Calcular</a:t>
            </a:r>
            <a:r>
              <a:rPr lang="en-US" dirty="0" smtClean="0"/>
              <a:t> as </a:t>
            </a:r>
            <a:r>
              <a:rPr lang="en-US" dirty="0" err="1" smtClean="0"/>
              <a:t>Probabilidades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Baseado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frequência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corpus de dados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</a:t>
            </a:r>
            <a:r>
              <a:rPr lang="en-US" dirty="0"/>
              <a:t>-grams: </a:t>
            </a:r>
            <a:r>
              <a:rPr lang="en-US" dirty="0" err="1"/>
              <a:t>sequência</a:t>
            </a:r>
            <a:r>
              <a:rPr lang="en-US" dirty="0"/>
              <a:t> de n </a:t>
            </a:r>
            <a:r>
              <a:rPr lang="en-US" dirty="0" err="1"/>
              <a:t>palavras</a:t>
            </a:r>
            <a:r>
              <a:rPr lang="en-US" dirty="0"/>
              <a:t> </a:t>
            </a:r>
            <a:r>
              <a:rPr lang="en-US" dirty="0" err="1" smtClean="0"/>
              <a:t>consecutivas</a:t>
            </a:r>
            <a:r>
              <a:rPr lang="en-US" dirty="0" smtClean="0"/>
              <a:t> (</a:t>
            </a:r>
            <a:r>
              <a:rPr lang="en-US" dirty="0"/>
              <a:t>trigrams, 4-grams, 5-</a:t>
            </a:r>
            <a:r>
              <a:rPr lang="en-US" dirty="0" smtClean="0"/>
              <a:t>grams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Problema</a:t>
            </a:r>
            <a:r>
              <a:rPr lang="en-US" dirty="0" smtClean="0"/>
              <a:t>: n-grams </a:t>
            </a:r>
            <a:r>
              <a:rPr lang="en-US" dirty="0" err="1" smtClean="0"/>
              <a:t>grandes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raros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20" y="2209713"/>
            <a:ext cx="6356741" cy="172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58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Usadas</a:t>
            </a:r>
            <a:r>
              <a:rPr lang="en-US" dirty="0" smtClean="0"/>
              <a:t> </a:t>
            </a:r>
            <a:r>
              <a:rPr lang="en-US" dirty="0" err="1" smtClean="0"/>
              <a:t>somente</a:t>
            </a:r>
            <a:r>
              <a:rPr lang="en-US" dirty="0" smtClean="0"/>
              <a:t> as </a:t>
            </a:r>
            <a:r>
              <a:rPr lang="en-US" dirty="0" err="1" smtClean="0"/>
              <a:t>palavras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próximas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Bigram: </a:t>
            </a:r>
            <a:r>
              <a:rPr lang="en-US" dirty="0" err="1" smtClean="0"/>
              <a:t>condicionado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palavra</a:t>
            </a:r>
            <a:r>
              <a:rPr lang="en-US" dirty="0" smtClean="0"/>
              <a:t> anterior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Limitação</a:t>
            </a:r>
            <a:r>
              <a:rPr lang="en-US" dirty="0" smtClean="0"/>
              <a:t>: </a:t>
            </a:r>
            <a:r>
              <a:rPr lang="en-US" dirty="0" err="1" smtClean="0"/>
              <a:t>linguagem</a:t>
            </a:r>
            <a:r>
              <a:rPr lang="en-US" dirty="0" smtClean="0"/>
              <a:t> tem </a:t>
            </a:r>
            <a:r>
              <a:rPr lang="en-US" dirty="0" err="1" smtClean="0"/>
              <a:t>dependências</a:t>
            </a:r>
            <a:r>
              <a:rPr lang="en-US" dirty="0" smtClean="0"/>
              <a:t> de longa </a:t>
            </a:r>
            <a:r>
              <a:rPr lang="en-US" dirty="0" err="1" smtClean="0"/>
              <a:t>distância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80" y="2042235"/>
            <a:ext cx="6376276" cy="5768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64" y="3107498"/>
            <a:ext cx="5082619" cy="4728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90" y="4330115"/>
            <a:ext cx="8477610" cy="91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8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Estimando</a:t>
            </a:r>
            <a:r>
              <a:rPr lang="en-US" dirty="0" smtClean="0"/>
              <a:t> </a:t>
            </a:r>
            <a:r>
              <a:rPr lang="en-US" dirty="0" err="1" smtClean="0"/>
              <a:t>Probabilidades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Likelihood Estimate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63789"/>
            <a:ext cx="8285655" cy="291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37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11862</TotalTime>
  <Words>541</Words>
  <Application>Microsoft Macintosh PowerPoint</Application>
  <PresentationFormat>On-screen Show (4:3)</PresentationFormat>
  <Paragraphs>138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Office Theme</vt:lpstr>
      <vt:lpstr>1_Office Theme</vt:lpstr>
      <vt:lpstr>Tema do Office</vt:lpstr>
      <vt:lpstr>PowerPoint Presentation</vt:lpstr>
      <vt:lpstr>Definição</vt:lpstr>
      <vt:lpstr>Onde São Usados</vt:lpstr>
      <vt:lpstr>Onde São Usados</vt:lpstr>
      <vt:lpstr>Onde São Usados</vt:lpstr>
      <vt:lpstr>Como Computar P(W)</vt:lpstr>
      <vt:lpstr>Como Calcular as Probabilidades</vt:lpstr>
      <vt:lpstr>Markov Assumption</vt:lpstr>
      <vt:lpstr>Estimando Probabilidades</vt:lpstr>
      <vt:lpstr>Exemplo: Berkeley Restaurant Project sentences</vt:lpstr>
      <vt:lpstr>Contagem dos Bigrams</vt:lpstr>
      <vt:lpstr>Resultado</vt:lpstr>
      <vt:lpstr>Estimando a Probabilidade de uma Sentença</vt:lpstr>
      <vt:lpstr>Na Prática</vt:lpstr>
      <vt:lpstr>Problema com Esparsidade</vt:lpstr>
      <vt:lpstr>Smoothing</vt:lpstr>
      <vt:lpstr>Laplace Smoothing</vt:lpstr>
      <vt:lpstr>Contagem dos Bigrams com Laplace</vt:lpstr>
      <vt:lpstr>Contagem dos Bigrams com Laplace</vt:lpstr>
      <vt:lpstr>Backoff e Interpolação</vt:lpstr>
      <vt:lpstr>Interpolação Linear</vt:lpstr>
      <vt:lpstr>Limitação: Contexto Limitado</vt:lpstr>
      <vt:lpstr>Limitação: Armazenamento dos Contadores</vt:lpstr>
      <vt:lpstr>Neural Language Models: Janela Fixa</vt:lpstr>
      <vt:lpstr>Neural Language Models: Janela Fixa</vt:lpstr>
      <vt:lpstr>Neural Language Models: Janela Fixa</vt:lpstr>
      <vt:lpstr>Recurrent Neural Networks (RNN)</vt:lpstr>
      <vt:lpstr>Recurrent Neural Networks (RNN)</vt:lpstr>
      <vt:lpstr>Geração de Texto</vt:lpstr>
      <vt:lpstr>Gerando Sentenças</vt:lpstr>
      <vt:lpstr>Gerando Sentenças</vt:lpstr>
      <vt:lpstr>Gerando Sentenças</vt:lpstr>
      <vt:lpstr>Exemplo de Texto Gerado com Discursos de Obama</vt:lpstr>
      <vt:lpstr>Exemplo de Texto Gerado com Para Receitas</vt:lpstr>
      <vt:lpstr>Avaliação de LMs: Extrínsica</vt:lpstr>
      <vt:lpstr>Avaliação de LMs: Intrínsica</vt:lpstr>
      <vt:lpstr>Perplexity</vt:lpstr>
      <vt:lpstr>Perplexity</vt:lpstr>
      <vt:lpstr>Comparação de Estratégias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Models</dc:title>
  <dc:creator>Luciano</dc:creator>
  <cp:lastModifiedBy>Luciano</cp:lastModifiedBy>
  <cp:revision>110</cp:revision>
  <dcterms:created xsi:type="dcterms:W3CDTF">2021-04-07T17:08:53Z</dcterms:created>
  <dcterms:modified xsi:type="dcterms:W3CDTF">2021-10-20T12:17:51Z</dcterms:modified>
</cp:coreProperties>
</file>