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305" r:id="rId3"/>
    <p:sldId id="259" r:id="rId4"/>
    <p:sldId id="260" r:id="rId5"/>
    <p:sldId id="261" r:id="rId6"/>
    <p:sldId id="257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8" r:id="rId20"/>
    <p:sldId id="300" r:id="rId21"/>
    <p:sldId id="301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80" r:id="rId30"/>
    <p:sldId id="282" r:id="rId31"/>
    <p:sldId id="283" r:id="rId32"/>
    <p:sldId id="302" r:id="rId33"/>
    <p:sldId id="297" r:id="rId34"/>
    <p:sldId id="303" r:id="rId35"/>
    <p:sldId id="287" r:id="rId36"/>
    <p:sldId id="304" r:id="rId37"/>
    <p:sldId id="292" r:id="rId38"/>
    <p:sldId id="281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C3AFF-E05E-9845-A369-9C5E294BFDDB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93B9-0F29-DA4D-BBC1-EE5FDE0A5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93B9-0F29-DA4D-BBC1-EE5FDE0A5A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0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91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84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858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45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5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11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476673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0189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1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2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09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692697"/>
            <a:ext cx="2057400" cy="543346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7"/>
            <a:ext cx="6019800" cy="54334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6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FFA5-31F3-6149-8588-482B6F5A0A75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EEB4-F674-D744-922B-FACF38A4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3081" name="Picture 9" descr="E:\05.03.18 bkp\Documentos\João Victor\UFPE\CIn\Redesign logo CIn\Logotipo CIn-UFPE - Versões\CIn + UFPE\PNG\Horzontal Vermelho - Logotipo CIn + UFP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"/>
            <a:ext cx="1621511" cy="6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5.03.18 bkp\Documentos\João Victor\UFPE\CIn\Redesign logo CIn\site slid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76693"/>
            <a:ext cx="1377950" cy="3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rgbClr val="DB1E2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1520" y="1407938"/>
            <a:ext cx="7772400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DB1E2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4400" dirty="0" err="1" smtClean="0">
                <a:solidFill>
                  <a:prstClr val="white"/>
                </a:solidFill>
              </a:rPr>
              <a:t>Machine</a:t>
            </a:r>
            <a:r>
              <a:rPr lang="pt-BR" sz="4400" dirty="0" smtClean="0">
                <a:solidFill>
                  <a:prstClr val="white"/>
                </a:solidFill>
              </a:rPr>
              <a:t> </a:t>
            </a:r>
            <a:r>
              <a:rPr lang="pt-BR" sz="4400" dirty="0" err="1" smtClean="0">
                <a:solidFill>
                  <a:prstClr val="white"/>
                </a:solidFill>
              </a:rPr>
              <a:t>Translation</a:t>
            </a:r>
            <a:endParaRPr lang="pt-BR" sz="4400" dirty="0">
              <a:solidFill>
                <a:prstClr val="white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51520" y="3627047"/>
            <a:ext cx="6400800" cy="203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prstClr val="white"/>
                </a:solidFill>
              </a:rPr>
              <a:t>Luciano </a:t>
            </a:r>
            <a:r>
              <a:rPr lang="pt-BR" dirty="0" smtClean="0">
                <a:solidFill>
                  <a:prstClr val="white"/>
                </a:solidFill>
              </a:rPr>
              <a:t>Barbosa</a:t>
            </a:r>
          </a:p>
          <a:p>
            <a:pPr marL="0" indent="0">
              <a:buNone/>
            </a:pPr>
            <a:r>
              <a:rPr lang="pt-BR" dirty="0">
                <a:solidFill>
                  <a:prstClr val="white"/>
                </a:solidFill>
              </a:rPr>
              <a:t>(slides baseados no curso de NLP de Stanford)</a:t>
            </a:r>
          </a:p>
          <a:p>
            <a:pPr marL="0" indent="0">
              <a:buFont typeface="Arial" pitchFamily="34" charset="0"/>
              <a:buNone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7" name="Picture 2" descr="E:\05.03.18 bkp\Documentos\João Victor\UFPE\CIn\Redesign logo CIn\Logotipo CIn-UFPE - Versões\CIn + UFPE\PNG\Horzontal Monocromático Branco - Logotipo CIn + UF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541235"/>
            <a:ext cx="2819443" cy="11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3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94436" cy="50484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998196"/>
            <a:ext cx="548671" cy="641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0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Aprendendo</a:t>
            </a:r>
            <a:r>
              <a:rPr lang="en-US" dirty="0" smtClean="0"/>
              <a:t> o </a:t>
            </a:r>
            <a:r>
              <a:rPr lang="en-US" dirty="0" err="1" smtClean="0"/>
              <a:t>Alinhamento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Combinação</a:t>
            </a:r>
            <a:r>
              <a:rPr lang="en-US" dirty="0" smtClean="0"/>
              <a:t> de </a:t>
            </a:r>
            <a:r>
              <a:rPr lang="en-US" dirty="0" err="1" smtClean="0"/>
              <a:t>fatores</a:t>
            </a:r>
            <a:endParaRPr lang="en-US" dirty="0" smtClean="0"/>
          </a:p>
          <a:p>
            <a:pPr lvl="1"/>
            <a:r>
              <a:rPr lang="en-US" dirty="0" err="1" smtClean="0"/>
              <a:t>Probabilidade</a:t>
            </a:r>
            <a:r>
              <a:rPr lang="en-US" dirty="0" smtClean="0"/>
              <a:t> do </a:t>
            </a:r>
            <a:r>
              <a:rPr lang="en-US" dirty="0" err="1" smtClean="0"/>
              <a:t>alinhamento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(</a:t>
            </a:r>
            <a:r>
              <a:rPr lang="en-US" dirty="0" err="1" smtClean="0"/>
              <a:t>depende</a:t>
            </a:r>
            <a:r>
              <a:rPr lang="en-US" dirty="0" smtClean="0"/>
              <a:t> da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fertilidade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Expectation-Maximization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50" y="1307822"/>
            <a:ext cx="7457070" cy="2301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564"/>
            <a:ext cx="9144000" cy="2021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112" y="6299639"/>
            <a:ext cx="7543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www.slideshare.net</a:t>
            </a:r>
            <a:r>
              <a:rPr lang="en-US" sz="1200" dirty="0" smtClean="0"/>
              <a:t>/</a:t>
            </a:r>
            <a:r>
              <a:rPr lang="en-US" sz="1200" dirty="0" err="1" smtClean="0"/>
              <a:t>hongjoo</a:t>
            </a:r>
            <a:r>
              <a:rPr lang="en-US" sz="1200" dirty="0" smtClean="0"/>
              <a:t>/koreanizer-statistical-machine-translation-based-roko-transliterator-164610918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07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endParaRPr lang="en-US" dirty="0" smtClean="0"/>
          </a:p>
          <a:p>
            <a:r>
              <a:rPr lang="en-US" dirty="0" smtClean="0"/>
              <a:t>Feature engineering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capturar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das </a:t>
            </a:r>
            <a:r>
              <a:rPr lang="en-US" dirty="0" err="1" smtClean="0"/>
              <a:t>linguagens</a:t>
            </a:r>
            <a:endParaRPr lang="en-US" dirty="0" smtClean="0"/>
          </a:p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esforço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</a:t>
            </a:r>
          </a:p>
          <a:p>
            <a:r>
              <a:rPr lang="en-US" dirty="0" err="1" smtClean="0"/>
              <a:t>Arquitetura</a:t>
            </a:r>
            <a:r>
              <a:rPr lang="en-US" dirty="0" smtClean="0"/>
              <a:t>: sequence-to-sequence</a:t>
            </a:r>
          </a:p>
          <a:p>
            <a:pPr lvl="1"/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: </a:t>
            </a:r>
            <a:r>
              <a:rPr lang="en-US" dirty="0" err="1" smtClean="0"/>
              <a:t>diálogo</a:t>
            </a:r>
            <a:r>
              <a:rPr lang="en-US" dirty="0" smtClean="0"/>
              <a:t>, parsing,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etapas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Treinamento</a:t>
            </a:r>
            <a:endParaRPr lang="en-US" dirty="0" smtClean="0"/>
          </a:p>
          <a:p>
            <a:pPr lvl="1"/>
            <a:r>
              <a:rPr lang="en-US" dirty="0" err="1" smtClean="0"/>
              <a:t>Tradução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1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Precisa</a:t>
            </a:r>
            <a:r>
              <a:rPr lang="en-US" dirty="0" smtClean="0"/>
              <a:t> de corpus </a:t>
            </a:r>
            <a:r>
              <a:rPr lang="en-US" dirty="0" err="1" smtClean="0"/>
              <a:t>paralelo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246"/>
            <a:ext cx="9144000" cy="4428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013" y="6510773"/>
            <a:ext cx="766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towardsdatascience.com</a:t>
            </a:r>
            <a:r>
              <a:rPr lang="en-US" sz="1400" dirty="0" smtClean="0"/>
              <a:t>/neural-machine-translation-using-seq2seq-with-keras-c23540453c74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986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Tradução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Greedy: </a:t>
            </a:r>
            <a:r>
              <a:rPr lang="en-US" dirty="0" err="1" smtClean="0"/>
              <a:t>Seleciona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com </a:t>
            </a:r>
            <a:r>
              <a:rPr lang="en-US" dirty="0" err="1" smtClean="0"/>
              <a:t>máxima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25013" y="6510773"/>
            <a:ext cx="766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towardsdatascience.com</a:t>
            </a:r>
            <a:r>
              <a:rPr lang="en-US" sz="1400" dirty="0" smtClean="0"/>
              <a:t>/neural-machine-translation-using-seq2seq-with-keras-c23540453c74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246"/>
            <a:ext cx="9144000" cy="44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84" y="6460074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tomaxent.com</a:t>
            </a:r>
            <a:r>
              <a:rPr lang="en-US" dirty="0"/>
              <a:t>/2018/01/21/Seq2Seq-with-Attention-and-Beam-Search-Repost/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16" y="1122334"/>
            <a:ext cx="626873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(Greedy)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1" y="1257113"/>
            <a:ext cx="7773575" cy="5344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1323"/>
            <a:ext cx="2130207" cy="1462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584" y="1564977"/>
            <a:ext cx="17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0207" y="1257113"/>
            <a:ext cx="1141235" cy="534433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Tarefa</a:t>
            </a:r>
            <a:r>
              <a:rPr lang="en-US" dirty="0" smtClean="0"/>
              <a:t> de </a:t>
            </a:r>
            <a:r>
              <a:rPr lang="en-US" dirty="0" err="1" smtClean="0"/>
              <a:t>traduzir</a:t>
            </a:r>
            <a:r>
              <a:rPr lang="en-US" dirty="0" smtClean="0"/>
              <a:t> um </a:t>
            </a:r>
            <a:r>
              <a:rPr lang="en-US" dirty="0" err="1" smtClean="0"/>
              <a:t>sentença</a:t>
            </a:r>
            <a:r>
              <a:rPr lang="en-US" dirty="0" smtClean="0"/>
              <a:t> x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língua</a:t>
            </a:r>
            <a:r>
              <a:rPr lang="en-US" dirty="0" smtClean="0"/>
              <a:t> (source language)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r>
              <a:rPr lang="en-US" dirty="0" smtClean="0"/>
              <a:t> y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língua</a:t>
            </a:r>
            <a:r>
              <a:rPr lang="en-US" dirty="0" smtClean="0"/>
              <a:t> (target language)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2" y="3427499"/>
            <a:ext cx="7723207" cy="30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(Greedy)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1" y="1257113"/>
            <a:ext cx="7773575" cy="5344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584" y="1564977"/>
            <a:ext cx="173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31221" y="1257113"/>
            <a:ext cx="1141235" cy="534433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0" y="1934309"/>
            <a:ext cx="2036745" cy="14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Limitação</a:t>
            </a:r>
            <a:r>
              <a:rPr lang="en-US" dirty="0" smtClean="0"/>
              <a:t> do greedy decoding: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desfazer</a:t>
            </a:r>
            <a:r>
              <a:rPr lang="en-US" dirty="0" smtClean="0"/>
              <a:t> </a:t>
            </a:r>
            <a:r>
              <a:rPr lang="en-US" dirty="0" err="1" smtClean="0"/>
              <a:t>decisões</a:t>
            </a:r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, </a:t>
            </a:r>
            <a:r>
              <a:rPr lang="en-US" dirty="0" err="1" smtClean="0"/>
              <a:t>manter</a:t>
            </a:r>
            <a:r>
              <a:rPr lang="en-US" dirty="0" smtClean="0"/>
              <a:t> as k </a:t>
            </a:r>
            <a:r>
              <a:rPr lang="en-US" dirty="0" err="1" smtClean="0"/>
              <a:t>traduções</a:t>
            </a:r>
            <a:r>
              <a:rPr lang="en-US" dirty="0" smtClean="0"/>
              <a:t> </a:t>
            </a:r>
            <a:r>
              <a:rPr lang="en-US" dirty="0" err="1" smtClean="0"/>
              <a:t>parciais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prováveis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hipóteses</a:t>
            </a:r>
            <a:endParaRPr lang="en-US" dirty="0" smtClean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garantido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il</a:t>
            </a:r>
            <a:r>
              <a:rPr lang="en-US" dirty="0" smtClean="0"/>
              <a:t> a m’ </a:t>
            </a:r>
            <a:r>
              <a:rPr lang="en-US" dirty="0" err="1" smtClean="0"/>
              <a:t>entarté</a:t>
            </a:r>
            <a:endParaRPr lang="en-US" dirty="0" smtClean="0"/>
          </a:p>
          <a:p>
            <a:r>
              <a:rPr lang="en-US" dirty="0" smtClean="0"/>
              <a:t>Target: he hit me with a pie</a:t>
            </a:r>
          </a:p>
          <a:p>
            <a:r>
              <a:rPr lang="en-US" dirty="0" smtClean="0"/>
              <a:t>K=2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7" y="2829337"/>
            <a:ext cx="4207529" cy="37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7422"/>
            <a:ext cx="7043429" cy="42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8" y="2166398"/>
            <a:ext cx="8072118" cy="39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2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7" y="1417638"/>
            <a:ext cx="7010256" cy="52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38" y="1417638"/>
            <a:ext cx="6613605" cy="50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1" y="1735803"/>
            <a:ext cx="7720063" cy="46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4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395"/>
            <a:ext cx="9144000" cy="46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5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Limitação</a:t>
            </a:r>
            <a:r>
              <a:rPr lang="en-US" dirty="0" smtClean="0"/>
              <a:t> do Sequence-to-Sequence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Início</a:t>
            </a:r>
            <a:r>
              <a:rPr lang="en-US" dirty="0" smtClean="0"/>
              <a:t> da </a:t>
            </a:r>
            <a:r>
              <a:rPr lang="en-US" dirty="0" err="1" smtClean="0"/>
              <a:t>Área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Anos</a:t>
            </a:r>
            <a:r>
              <a:rPr lang="en-US" dirty="0" smtClean="0"/>
              <a:t> de 1950</a:t>
            </a:r>
          </a:p>
          <a:p>
            <a:r>
              <a:rPr lang="en-US" dirty="0" err="1" smtClean="0"/>
              <a:t>Motivada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gerra</a:t>
            </a:r>
            <a:r>
              <a:rPr lang="en-US" dirty="0" smtClean="0"/>
              <a:t> </a:t>
            </a:r>
            <a:r>
              <a:rPr lang="en-US" dirty="0" err="1" smtClean="0"/>
              <a:t>fria</a:t>
            </a:r>
            <a:endParaRPr lang="en-US" dirty="0" smtClean="0"/>
          </a:p>
          <a:p>
            <a:pPr lvl="1"/>
            <a:r>
              <a:rPr lang="en-US" dirty="0" smtClean="0"/>
              <a:t>Russo -&gt; </a:t>
            </a:r>
            <a:r>
              <a:rPr lang="en-US" dirty="0" err="1" smtClean="0"/>
              <a:t>Inglês</a:t>
            </a:r>
            <a:endParaRPr lang="en-US" dirty="0" smtClean="0"/>
          </a:p>
          <a:p>
            <a:pPr lvl="1"/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dicionário</a:t>
            </a:r>
            <a:r>
              <a:rPr lang="en-US" dirty="0" smtClean="0"/>
              <a:t> </a:t>
            </a:r>
            <a:r>
              <a:rPr lang="en-US" dirty="0" err="1" smtClean="0"/>
              <a:t>bilíngüe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55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 do decoder tem </a:t>
            </a:r>
            <a:r>
              <a:rPr lang="en-US" dirty="0" err="1" smtClean="0"/>
              <a:t>conexão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encoders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da </a:t>
            </a:r>
            <a:r>
              <a:rPr lang="en-US" dirty="0" err="1" smtClean="0"/>
              <a:t>sentença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16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</a:t>
            </a:r>
            <a:r>
              <a:rPr lang="en-US" dirty="0" err="1" smtClean="0"/>
              <a:t>Tradicional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1" y="1257113"/>
            <a:ext cx="7773575" cy="5344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1323"/>
            <a:ext cx="2130207" cy="1462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584" y="1564977"/>
            <a:ext cx="17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0207" y="1257113"/>
            <a:ext cx="1141235" cy="534433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6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Decoder </a:t>
            </a:r>
            <a:r>
              <a:rPr lang="en-US" dirty="0" smtClean="0"/>
              <a:t>com Attention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054" y="5796999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2" y="1210593"/>
            <a:ext cx="6578499" cy="5232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67" y="6403622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tomaxent.com</a:t>
            </a:r>
            <a:r>
              <a:rPr lang="en-US" sz="1400" dirty="0" smtClean="0"/>
              <a:t>/2018/01/21/Seq2Seq-with-Attention-and-Beam-Search-Repost/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17" y="1417638"/>
            <a:ext cx="2800809" cy="12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Decoder </a:t>
            </a:r>
            <a:r>
              <a:rPr lang="en-US" dirty="0" smtClean="0"/>
              <a:t>com Attention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054" y="5796999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90"/>
            <a:ext cx="6578499" cy="5232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3367" y="6403622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tomaxent.com</a:t>
            </a:r>
            <a:r>
              <a:rPr lang="en-US" sz="1400" dirty="0" smtClean="0"/>
              <a:t>/2018/01/21/Seq2Seq-with-Attention-and-Beam-Search-Repost/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12" y="1417638"/>
            <a:ext cx="4199151" cy="1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Sequence-to-Sequence com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632"/>
            <a:ext cx="9144000" cy="56373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63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</a:t>
            </a:r>
            <a:r>
              <a:rPr lang="en-US" dirty="0" err="1" smtClean="0"/>
              <a:t>ções</a:t>
            </a:r>
            <a:r>
              <a:rPr lang="en-US" dirty="0" smtClean="0"/>
              <a:t> de Attention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3" y="1417638"/>
            <a:ext cx="8890000" cy="436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7319" y="6318969"/>
            <a:ext cx="79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lilianweng.github.io</a:t>
            </a:r>
            <a:r>
              <a:rPr lang="en-US" dirty="0"/>
              <a:t>/</a:t>
            </a:r>
            <a:r>
              <a:rPr lang="en-US" dirty="0" err="1"/>
              <a:t>lil</a:t>
            </a:r>
            <a:r>
              <a:rPr lang="en-US" dirty="0"/>
              <a:t>-log/2018/06/24/</a:t>
            </a:r>
            <a:r>
              <a:rPr lang="en-US" dirty="0" err="1"/>
              <a:t>attention-attention.html#summary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76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Vantages </a:t>
            </a:r>
            <a:r>
              <a:rPr lang="en-US" dirty="0" smtClean="0"/>
              <a:t>do </a:t>
            </a:r>
            <a:r>
              <a:rPr lang="en-US" dirty="0" err="1" smtClean="0"/>
              <a:t>Uso</a:t>
            </a:r>
            <a:r>
              <a:rPr lang="en-US" dirty="0" smtClean="0"/>
              <a:t> de Attention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Melhora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o </a:t>
            </a:r>
            <a:r>
              <a:rPr lang="en-US" dirty="0" err="1" smtClean="0"/>
              <a:t>desempenho</a:t>
            </a:r>
            <a:r>
              <a:rPr lang="en-US" dirty="0" smtClean="0"/>
              <a:t> do NMT</a:t>
            </a:r>
          </a:p>
          <a:p>
            <a:pPr lvl="1"/>
            <a:r>
              <a:rPr lang="en-US" dirty="0" err="1" smtClean="0"/>
              <a:t>Foca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da </a:t>
            </a:r>
            <a:r>
              <a:rPr lang="en-US" dirty="0" err="1" smtClean="0"/>
              <a:t>sentença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 smtClean="0"/>
          </a:p>
          <a:p>
            <a:r>
              <a:rPr lang="en-US" dirty="0" err="1" smtClean="0"/>
              <a:t>Lida</a:t>
            </a:r>
            <a:r>
              <a:rPr lang="en-US" dirty="0" smtClean="0"/>
              <a:t> com o </a:t>
            </a:r>
            <a:r>
              <a:rPr lang="en-US" dirty="0" err="1" smtClean="0"/>
              <a:t>problema</a:t>
            </a:r>
            <a:r>
              <a:rPr lang="en-US" dirty="0" smtClean="0"/>
              <a:t> de vanishing gradient</a:t>
            </a:r>
          </a:p>
          <a:p>
            <a:r>
              <a:rPr lang="en-US" dirty="0" err="1" smtClean="0"/>
              <a:t>Provê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interpretabilidade</a:t>
            </a:r>
            <a:endParaRPr lang="en-US" dirty="0" smtClean="0"/>
          </a:p>
          <a:p>
            <a:r>
              <a:rPr lang="en-US" dirty="0" err="1" smtClean="0"/>
              <a:t>Alinhamento</a:t>
            </a:r>
            <a:r>
              <a:rPr lang="en-US" dirty="0" smtClean="0"/>
              <a:t> das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aprendido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78" y="4552091"/>
            <a:ext cx="2964739" cy="2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NMT </a:t>
            </a:r>
            <a:r>
              <a:rPr lang="en-US" dirty="0" err="1" smtClean="0"/>
              <a:t>vs</a:t>
            </a:r>
            <a:r>
              <a:rPr lang="en-US" dirty="0" smtClean="0"/>
              <a:t> SMT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Vantagens</a:t>
            </a:r>
            <a:r>
              <a:rPr lang="en-US" dirty="0" smtClean="0"/>
              <a:t> de NMT</a:t>
            </a:r>
          </a:p>
          <a:p>
            <a:pPr lvl="1"/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lvl="2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fluente</a:t>
            </a:r>
            <a:endParaRPr lang="en-US" dirty="0" smtClean="0"/>
          </a:p>
          <a:p>
            <a:pPr lvl="2"/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lvl="1"/>
            <a:r>
              <a:rPr lang="en-US" dirty="0" smtClean="0"/>
              <a:t>Uma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otimizada</a:t>
            </a:r>
            <a:endParaRPr lang="en-US" dirty="0" smtClean="0"/>
          </a:p>
          <a:p>
            <a:pPr lvl="1"/>
            <a:r>
              <a:rPr lang="en-US" dirty="0" err="1" smtClean="0"/>
              <a:t>Necessita</a:t>
            </a:r>
            <a:r>
              <a:rPr lang="en-US" dirty="0" smtClean="0"/>
              <a:t> de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esforço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Sem</a:t>
            </a:r>
            <a:r>
              <a:rPr lang="en-US" dirty="0" smtClean="0"/>
              <a:t> feature engineering</a:t>
            </a:r>
          </a:p>
          <a:p>
            <a:pPr lvl="2"/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pares de </a:t>
            </a:r>
            <a:r>
              <a:rPr lang="en-US" dirty="0" err="1" smtClean="0"/>
              <a:t>línguas</a:t>
            </a:r>
            <a:endParaRPr lang="en-US" dirty="0" smtClean="0"/>
          </a:p>
          <a:p>
            <a:r>
              <a:rPr lang="en-US" dirty="0" err="1" smtClean="0"/>
              <a:t>Desvantagens</a:t>
            </a:r>
            <a:r>
              <a:rPr lang="en-US" dirty="0" smtClean="0"/>
              <a:t> de NMT:</a:t>
            </a:r>
          </a:p>
          <a:p>
            <a:pPr lvl="1"/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interpretável</a:t>
            </a:r>
            <a:endParaRPr lang="en-US" dirty="0" smtClean="0"/>
          </a:p>
          <a:p>
            <a:pPr lvl="1"/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0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de Machine Translation: BLEU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Similaridade</a:t>
            </a:r>
            <a:r>
              <a:rPr lang="en-US" dirty="0" smtClean="0"/>
              <a:t> entre a </a:t>
            </a:r>
            <a:r>
              <a:rPr lang="en-US" dirty="0" err="1" smtClean="0"/>
              <a:t>tradução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 com </a:t>
            </a:r>
            <a:r>
              <a:rPr lang="en-US" dirty="0" err="1" smtClean="0"/>
              <a:t>traduções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endParaRPr lang="en-US" dirty="0" smtClean="0"/>
          </a:p>
          <a:p>
            <a:pPr lvl="1"/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geométrica</a:t>
            </a:r>
            <a:r>
              <a:rPr lang="en-US" dirty="0" smtClean="0"/>
              <a:t> </a:t>
            </a:r>
            <a:r>
              <a:rPr lang="en-US" dirty="0" err="1" smtClean="0"/>
              <a:t>ponderada</a:t>
            </a:r>
            <a:r>
              <a:rPr lang="en-US" dirty="0" smtClean="0"/>
              <a:t> da n-gram precision (</a:t>
            </a:r>
            <a:r>
              <a:rPr lang="en-US" dirty="0" err="1" smtClean="0"/>
              <a:t>usualmente</a:t>
            </a:r>
            <a:r>
              <a:rPr lang="en-US" dirty="0" smtClean="0"/>
              <a:t> 1, 2, 3 e 4-grams)</a:t>
            </a:r>
          </a:p>
          <a:p>
            <a:pPr lvl="1"/>
            <a:r>
              <a:rPr lang="en-US" dirty="0" err="1" smtClean="0"/>
              <a:t>Penalidade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traduções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pequenas</a:t>
            </a:r>
            <a:endParaRPr lang="en-US" dirty="0" smtClean="0"/>
          </a:p>
          <a:p>
            <a:r>
              <a:rPr lang="en-US" dirty="0" err="1" smtClean="0"/>
              <a:t>Varia</a:t>
            </a:r>
            <a:r>
              <a:rPr lang="en-US" dirty="0" smtClean="0"/>
              <a:t> entre 0 e 1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raro</a:t>
            </a:r>
            <a:r>
              <a:rPr lang="en-US" dirty="0" smtClean="0"/>
              <a:t> (match </a:t>
            </a:r>
            <a:r>
              <a:rPr lang="en-US" dirty="0" err="1" smtClean="0"/>
              <a:t>perfeito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5066759"/>
            <a:ext cx="4203698" cy="1470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214" y="3655785"/>
            <a:ext cx="4443186" cy="1174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33" y="5188856"/>
            <a:ext cx="3544438" cy="1221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1304" y="6536872"/>
            <a:ext cx="6750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https://zhu45.org/posts/2018/Mar/28/bleu-a-method-for-automatic-evaluation-of-machine-translation/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68998" y="6082086"/>
            <a:ext cx="1081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r: </a:t>
            </a:r>
            <a:r>
              <a:rPr lang="en-US" sz="1400" dirty="0" err="1" smtClean="0"/>
              <a:t>referência</a:t>
            </a:r>
            <a:endParaRPr lang="en-US" sz="1400" dirty="0" smtClean="0"/>
          </a:p>
          <a:p>
            <a:r>
              <a:rPr lang="en-US" sz="1400" dirty="0" smtClean="0"/>
              <a:t>c: </a:t>
            </a:r>
            <a:r>
              <a:rPr lang="en-US" sz="1400" dirty="0" err="1" smtClean="0"/>
              <a:t>candidato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003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BLEU Score: </a:t>
            </a:r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Referência</a:t>
            </a:r>
            <a:r>
              <a:rPr lang="en-US" dirty="0" smtClean="0"/>
              <a:t>: “the Iraqi weapons are to be handed over to the army within two weeks”</a:t>
            </a:r>
          </a:p>
          <a:p>
            <a:r>
              <a:rPr lang="en-US" dirty="0" smtClean="0"/>
              <a:t>MT output: “in two weeks Iraq’s weapons will give army” </a:t>
            </a:r>
          </a:p>
          <a:p>
            <a:r>
              <a:rPr lang="en-US" dirty="0" smtClean="0"/>
              <a:t> 1-gram precision: 4/8 </a:t>
            </a:r>
          </a:p>
          <a:p>
            <a:r>
              <a:rPr lang="en-US" dirty="0" smtClean="0"/>
              <a:t> 2-gram precision: 1/7 </a:t>
            </a:r>
          </a:p>
          <a:p>
            <a:r>
              <a:rPr lang="en-US" dirty="0" smtClean="0"/>
              <a:t> 3-gram precision: 0/6 </a:t>
            </a:r>
          </a:p>
          <a:p>
            <a:r>
              <a:rPr lang="en-US" dirty="0" smtClean="0"/>
              <a:t> 4-gram precision: 0/5 </a:t>
            </a:r>
          </a:p>
          <a:p>
            <a:r>
              <a:rPr lang="en-US" dirty="0" smtClean="0"/>
              <a:t> BLEU score = 0 (weighted geometric average)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Machine </a:t>
            </a:r>
            <a:r>
              <a:rPr lang="en-US" dirty="0"/>
              <a:t>T</a:t>
            </a:r>
            <a:r>
              <a:rPr lang="en-US" dirty="0" smtClean="0"/>
              <a:t>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Ideia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: </a:t>
            </a:r>
            <a:r>
              <a:rPr lang="en-US" dirty="0" err="1" smtClean="0"/>
              <a:t>aprender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probabilístico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dos dados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r>
              <a:rPr lang="en-US" dirty="0" smtClean="0"/>
              <a:t> y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inglês</a:t>
            </a:r>
            <a:r>
              <a:rPr lang="en-US" dirty="0" smtClean="0"/>
              <a:t>, dada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r>
              <a:rPr lang="en-US" dirty="0" smtClean="0"/>
              <a:t> x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francês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91" y="3215228"/>
            <a:ext cx="2630360" cy="6829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98199"/>
            <a:ext cx="8067560" cy="524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Regra</a:t>
            </a:r>
            <a:r>
              <a:rPr lang="en-US" dirty="0" smtClean="0"/>
              <a:t> de Bayes </a:t>
            </a:r>
            <a:r>
              <a:rPr lang="en-US" dirty="0" err="1" smtClean="0"/>
              <a:t>quebra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componentes</a:t>
            </a:r>
            <a:r>
              <a:rPr lang="en-US" dirty="0" smtClean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34" y="4422403"/>
            <a:ext cx="6326755" cy="22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0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Melhorias</a:t>
            </a:r>
            <a:r>
              <a:rPr lang="en-US" dirty="0" smtClean="0"/>
              <a:t> dos </a:t>
            </a:r>
            <a:r>
              <a:rPr lang="en-US" dirty="0" err="1" smtClean="0"/>
              <a:t>Modelos</a:t>
            </a:r>
            <a:r>
              <a:rPr lang="en-US" dirty="0" smtClean="0"/>
              <a:t> com o Tempo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3" y="1381738"/>
            <a:ext cx="8686800" cy="54762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418" y="6199392"/>
            <a:ext cx="673563" cy="6586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16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fora</a:t>
            </a:r>
            <a:r>
              <a:rPr lang="en-US" dirty="0" smtClean="0"/>
              <a:t> do </a:t>
            </a:r>
            <a:r>
              <a:rPr lang="en-US" dirty="0" err="1" smtClean="0"/>
              <a:t>vocabulário</a:t>
            </a:r>
            <a:endParaRPr lang="en-US" dirty="0" smtClean="0"/>
          </a:p>
          <a:p>
            <a:r>
              <a:rPr lang="en-US" dirty="0" smtClean="0"/>
              <a:t>Mismatch entre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teste</a:t>
            </a:r>
            <a:endParaRPr lang="en-US" dirty="0" smtClean="0"/>
          </a:p>
          <a:p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longos</a:t>
            </a:r>
            <a:endParaRPr lang="en-US" dirty="0" smtClean="0"/>
          </a:p>
          <a:p>
            <a:r>
              <a:rPr lang="en-US" dirty="0" err="1" smtClean="0"/>
              <a:t>Línguas</a:t>
            </a:r>
            <a:r>
              <a:rPr lang="en-US" dirty="0" smtClean="0"/>
              <a:t> com </a:t>
            </a:r>
            <a:r>
              <a:rPr lang="en-US" dirty="0" err="1" smtClean="0"/>
              <a:t>pouco</a:t>
            </a:r>
            <a:r>
              <a:rPr lang="en-US" dirty="0" smtClean="0"/>
              <a:t> corpus </a:t>
            </a:r>
            <a:r>
              <a:rPr lang="en-US" dirty="0" err="1" smtClean="0"/>
              <a:t>paralelo</a:t>
            </a:r>
            <a:endParaRPr lang="en-US" dirty="0" smtClean="0"/>
          </a:p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idiomáticas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497"/>
            <a:ext cx="9144000" cy="17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6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tradução</a:t>
            </a:r>
            <a:r>
              <a:rPr lang="en-US" dirty="0" smtClean="0"/>
              <a:t> </a:t>
            </a:r>
            <a:r>
              <a:rPr lang="en-US" i="1" dirty="0" smtClean="0"/>
              <a:t>P(</a:t>
            </a:r>
            <a:r>
              <a:rPr lang="en-US" i="1" dirty="0" err="1" smtClean="0"/>
              <a:t>x|y</a:t>
            </a:r>
            <a:r>
              <a:rPr lang="en-US" i="1" dirty="0" smtClean="0"/>
              <a:t>)</a:t>
            </a:r>
            <a:r>
              <a:rPr lang="en-US" dirty="0" smtClean="0"/>
              <a:t> ?</a:t>
            </a:r>
            <a:endParaRPr lang="en-US" i="1" dirty="0" smtClean="0"/>
          </a:p>
          <a:p>
            <a:r>
              <a:rPr lang="en-US" dirty="0" smtClean="0"/>
              <a:t>Grande </a:t>
            </a:r>
            <a:r>
              <a:rPr lang="en-US" dirty="0" err="1" smtClean="0"/>
              <a:t>quantidade</a:t>
            </a:r>
            <a:r>
              <a:rPr lang="en-US" dirty="0" smtClean="0"/>
              <a:t> de corpus </a:t>
            </a:r>
            <a:r>
              <a:rPr lang="en-US" dirty="0" err="1" smtClean="0"/>
              <a:t>paralelo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62" y="2841913"/>
            <a:ext cx="6056372" cy="36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7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Alinhamento</a:t>
            </a:r>
            <a:r>
              <a:rPr lang="en-US" dirty="0" smtClean="0"/>
              <a:t> de Corpus </a:t>
            </a:r>
            <a:r>
              <a:rPr lang="en-US" dirty="0" err="1" smtClean="0"/>
              <a:t>Paralelo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alinhamentos</a:t>
            </a:r>
            <a:r>
              <a:rPr lang="en-US" dirty="0" smtClean="0"/>
              <a:t> entre </a:t>
            </a: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paralelas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Desafios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Diferenças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línguas</a:t>
            </a:r>
            <a:endParaRPr lang="en-US" dirty="0" smtClean="0"/>
          </a:p>
          <a:p>
            <a:pPr lvl="1"/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tradução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0033"/>
            <a:ext cx="7655154" cy="19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090"/>
            <a:ext cx="9144000" cy="48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54165"/>
            <a:ext cx="7848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1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672"/>
            <a:ext cx="9144000" cy="52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834</Words>
  <Application>Microsoft Macintosh PowerPoint</Application>
  <PresentationFormat>On-screen Show (4:3)</PresentationFormat>
  <Paragraphs>132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Tema do Office</vt:lpstr>
      <vt:lpstr>PowerPoint Presentation</vt:lpstr>
      <vt:lpstr>Definição</vt:lpstr>
      <vt:lpstr>Início da Área</vt:lpstr>
      <vt:lpstr>Statistical Machine Translation</vt:lpstr>
      <vt:lpstr>Statistical Machine Translation</vt:lpstr>
      <vt:lpstr>Alinhamento de Corpus Paralelo</vt:lpstr>
      <vt:lpstr>Exemplos</vt:lpstr>
      <vt:lpstr>Exemplos</vt:lpstr>
      <vt:lpstr>Exemplos</vt:lpstr>
      <vt:lpstr>Exemplos</vt:lpstr>
      <vt:lpstr>Exemplos</vt:lpstr>
      <vt:lpstr>Aprendendo o Alinhamento</vt:lpstr>
      <vt:lpstr>Decoding </vt:lpstr>
      <vt:lpstr>Statistical Machine Translation</vt:lpstr>
      <vt:lpstr>Neural Machine Translation</vt:lpstr>
      <vt:lpstr>Treinamento</vt:lpstr>
      <vt:lpstr>Tradução</vt:lpstr>
      <vt:lpstr>Encoder</vt:lpstr>
      <vt:lpstr>Decoder (Greedy)</vt:lpstr>
      <vt:lpstr>Decoder (Greedy)</vt:lpstr>
      <vt:lpstr>Beam Search</vt:lpstr>
      <vt:lpstr>Beam Search: Example</vt:lpstr>
      <vt:lpstr>Beam Search: Example</vt:lpstr>
      <vt:lpstr>Beam Search: Example</vt:lpstr>
      <vt:lpstr>Beam Search: Example</vt:lpstr>
      <vt:lpstr>Beam Search: Example</vt:lpstr>
      <vt:lpstr>Beam Search: Example</vt:lpstr>
      <vt:lpstr>Beam Search: Example</vt:lpstr>
      <vt:lpstr>Limitação do Sequence-to-Sequence</vt:lpstr>
      <vt:lpstr>Attention</vt:lpstr>
      <vt:lpstr>Decoder Tradicional</vt:lpstr>
      <vt:lpstr>Decoder com Attention</vt:lpstr>
      <vt:lpstr>Decoder com Attention</vt:lpstr>
      <vt:lpstr>Sequence-to-Sequence com Attention</vt:lpstr>
      <vt:lpstr>Funções de Attention</vt:lpstr>
      <vt:lpstr>Vantages do Uso de Attention</vt:lpstr>
      <vt:lpstr>NMT vs SMT</vt:lpstr>
      <vt:lpstr>Avaliação de Machine Translation: BLEU Score</vt:lpstr>
      <vt:lpstr>BLEU Score: Exemplo</vt:lpstr>
      <vt:lpstr>Melhorias dos Modelos com o Tempo</vt:lpstr>
      <vt:lpstr>Problemas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</dc:title>
  <dc:creator>Luciano</dc:creator>
  <cp:lastModifiedBy>Luciano</cp:lastModifiedBy>
  <cp:revision>84</cp:revision>
  <dcterms:created xsi:type="dcterms:W3CDTF">2021-04-04T17:20:21Z</dcterms:created>
  <dcterms:modified xsi:type="dcterms:W3CDTF">2021-06-06T19:22:14Z</dcterms:modified>
</cp:coreProperties>
</file>