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e364ba23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e364ba23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e364ba2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e364ba2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de364ba2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e364ba2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e364ba2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e364ba2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e364ba23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e364ba23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de364ba23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de364ba23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e364ba2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e364ba2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e364ba23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e364ba23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e364ba2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de364ba2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e364ba2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e364ba2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dced49ed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dced49ed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e364ba2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e364ba2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ced49ed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ced49ed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dd008565c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dd008565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e364ba2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e364ba2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d008565c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d008565c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e364ba2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e364ba2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e364ba2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e364ba2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e364ba2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e364ba2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e364ba23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e364ba23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FASIPE_CPA_CUIABÁ_ALPHA (1)" id="54" name="Google Shape;54;p13"/>
          <p:cNvPicPr preferRelativeResize="0"/>
          <p:nvPr/>
        </p:nvPicPr>
        <p:blipFill rotWithShape="1">
          <a:blip r:embed="rId3">
            <a:alphaModFix/>
          </a:blip>
          <a:srcRect b="0" l="0" r="0" t="0"/>
          <a:stretch/>
        </p:blipFill>
        <p:spPr>
          <a:xfrm>
            <a:off x="322263" y="119062"/>
            <a:ext cx="3719867" cy="1430337"/>
          </a:xfrm>
          <a:prstGeom prst="rect">
            <a:avLst/>
          </a:prstGeom>
          <a:noFill/>
          <a:ln>
            <a:noFill/>
          </a:ln>
        </p:spPr>
      </p:pic>
      <p:sp>
        <p:nvSpPr>
          <p:cNvPr id="55" name="Google Shape;55;p13"/>
          <p:cNvSpPr txBox="1"/>
          <p:nvPr/>
        </p:nvSpPr>
        <p:spPr>
          <a:xfrm>
            <a:off x="634850" y="1976250"/>
            <a:ext cx="7566300" cy="1483200"/>
          </a:xfrm>
          <a:prstGeom prst="rect">
            <a:avLst/>
          </a:prstGeom>
          <a:noFill/>
          <a:ln>
            <a:noFill/>
          </a:ln>
        </p:spPr>
        <p:txBody>
          <a:bodyPr anchorCtr="0" anchor="b" bIns="45700" lIns="91425" spcFirstLastPara="1" rIns="91425" wrap="square" tIns="45700">
            <a:normAutofit fontScale="92500" lnSpcReduction="10000"/>
          </a:bodyPr>
          <a:lstStyle/>
          <a:p>
            <a:pPr indent="0" lvl="0" marL="0" rtl="0" algn="ctr">
              <a:lnSpc>
                <a:spcPct val="90000"/>
              </a:lnSpc>
              <a:spcBef>
                <a:spcPts val="0"/>
              </a:spcBef>
              <a:spcAft>
                <a:spcPts val="0"/>
              </a:spcAft>
              <a:buNone/>
            </a:pPr>
            <a:r>
              <a:rPr b="1" lang="pt-BR" sz="6000">
                <a:latin typeface="Calibri"/>
                <a:ea typeface="Calibri"/>
                <a:cs typeface="Calibri"/>
                <a:sym typeface="Calibri"/>
              </a:rPr>
              <a:t>Programação Orientada a Objetos em Java</a:t>
            </a:r>
            <a:endParaRPr b="1" sz="6000">
              <a:solidFill>
                <a:srgbClr val="000000"/>
              </a:solidFill>
              <a:latin typeface="Calibri"/>
              <a:ea typeface="Calibri"/>
              <a:cs typeface="Calibri"/>
              <a:sym typeface="Calibri"/>
            </a:endParaRPr>
          </a:p>
        </p:txBody>
      </p:sp>
      <p:sp>
        <p:nvSpPr>
          <p:cNvPr id="56" name="Google Shape;56;p13"/>
          <p:cNvSpPr txBox="1"/>
          <p:nvPr/>
        </p:nvSpPr>
        <p:spPr>
          <a:xfrm>
            <a:off x="3177750" y="3835058"/>
            <a:ext cx="5679900" cy="689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r">
              <a:lnSpc>
                <a:spcPct val="90000"/>
              </a:lnSpc>
              <a:spcBef>
                <a:spcPts val="0"/>
              </a:spcBef>
              <a:spcAft>
                <a:spcPts val="0"/>
              </a:spcAft>
              <a:buNone/>
            </a:pPr>
            <a:r>
              <a:rPr b="1" i="1" lang="pt-BR" sz="2400">
                <a:solidFill>
                  <a:srgbClr val="000000"/>
                </a:solidFill>
                <a:latin typeface="Calibri"/>
                <a:ea typeface="Calibri"/>
                <a:cs typeface="Calibri"/>
                <a:sym typeface="Calibri"/>
              </a:rPr>
              <a:t>Professor: Luciano Santos</a:t>
            </a:r>
            <a:endParaRPr sz="2400">
              <a:solidFill>
                <a:srgbClr val="000000"/>
              </a:solidFill>
              <a:latin typeface="Calibri"/>
              <a:ea typeface="Calibri"/>
              <a:cs typeface="Calibri"/>
              <a:sym typeface="Calibri"/>
            </a:endParaRPr>
          </a:p>
          <a:p>
            <a:pPr indent="0" lvl="0" marL="0" rtl="0" algn="r">
              <a:lnSpc>
                <a:spcPct val="90000"/>
              </a:lnSpc>
              <a:spcBef>
                <a:spcPts val="1000"/>
              </a:spcBef>
              <a:spcAft>
                <a:spcPts val="0"/>
              </a:spcAft>
              <a:buNone/>
            </a:pPr>
            <a:r>
              <a:rPr b="1" i="1" lang="pt-BR" sz="2400">
                <a:solidFill>
                  <a:srgbClr val="000000"/>
                </a:solidFill>
                <a:latin typeface="Calibri"/>
                <a:ea typeface="Calibri"/>
                <a:cs typeface="Calibri"/>
                <a:sym typeface="Calibri"/>
              </a:rPr>
              <a:t>E-mail: profe.luciano.santos@gmail.com</a:t>
            </a:r>
            <a:endParaRPr sz="2400">
              <a:solidFill>
                <a:srgbClr val="000000"/>
              </a:solidFill>
              <a:latin typeface="Calibri"/>
              <a:ea typeface="Calibri"/>
              <a:cs typeface="Calibri"/>
              <a:sym typeface="Calibri"/>
            </a:endParaRPr>
          </a:p>
        </p:txBody>
      </p:sp>
      <p:sp>
        <p:nvSpPr>
          <p:cNvPr id="57" name="Google Shape;57;p13"/>
          <p:cNvSpPr txBox="1"/>
          <p:nvPr/>
        </p:nvSpPr>
        <p:spPr>
          <a:xfrm>
            <a:off x="6270675" y="237075"/>
            <a:ext cx="2795400" cy="689400"/>
          </a:xfrm>
          <a:prstGeom prst="rect">
            <a:avLst/>
          </a:prstGeom>
          <a:noFill/>
          <a:ln>
            <a:noFill/>
          </a:ln>
        </p:spPr>
        <p:txBody>
          <a:bodyPr anchorCtr="0" anchor="b" bIns="45700" lIns="91425" spcFirstLastPara="1" rIns="91425" wrap="square" tIns="45700">
            <a:normAutofit/>
          </a:bodyPr>
          <a:lstStyle/>
          <a:p>
            <a:pPr indent="0" lvl="0" marL="0" rtl="0" algn="ctr">
              <a:lnSpc>
                <a:spcPct val="70000"/>
              </a:lnSpc>
              <a:spcBef>
                <a:spcPts val="0"/>
              </a:spcBef>
              <a:spcAft>
                <a:spcPts val="0"/>
              </a:spcAft>
              <a:buNone/>
            </a:pPr>
            <a:r>
              <a:rPr b="1" lang="pt-BR" sz="3900">
                <a:latin typeface="Calibri"/>
                <a:ea typeface="Calibri"/>
                <a:cs typeface="Calibri"/>
                <a:sym typeface="Calibri"/>
              </a:rPr>
              <a:t>Aula 04</a:t>
            </a:r>
            <a:endParaRPr b="1" sz="39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Herança e Polimorfismo</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600">
                <a:solidFill>
                  <a:schemeClr val="dk1"/>
                </a:solidFill>
                <a:latin typeface="Calibri"/>
                <a:ea typeface="Calibri"/>
                <a:cs typeface="Calibri"/>
                <a:sym typeface="Calibri"/>
              </a:rPr>
              <a:t>O polimorfismo é então aplicado ao tratar essas subclasses como se fossem objetos da classe "Animal". </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lang="pt-BR" sz="1600">
                <a:solidFill>
                  <a:schemeClr val="dk1"/>
                </a:solidFill>
                <a:latin typeface="Calibri"/>
                <a:ea typeface="Calibri"/>
                <a:cs typeface="Calibri"/>
                <a:sym typeface="Calibri"/>
              </a:rPr>
              <a:t>Assim, ao utilizar o polimorfismo, podemos escrever um código genérico que manipula objetos de uma superclasse, como "Animal", e isso funciona com objetos de suas subclasses, como "Cachorro", "Gato" e "Pássaro". Isso simplifica o código e o torna mais reutilizável.</a:t>
            </a:r>
            <a:endParaRPr sz="1600">
              <a:solidFill>
                <a:schemeClr val="dk1"/>
              </a:solidFill>
              <a:latin typeface="Calibri"/>
              <a:ea typeface="Calibri"/>
              <a:cs typeface="Calibri"/>
              <a:sym typeface="Calibri"/>
            </a:endParaRPr>
          </a:p>
          <a:p>
            <a:pPr indent="0" lvl="0" marL="0" rtl="0" algn="l">
              <a:spcBef>
                <a:spcPts val="1200"/>
              </a:spcBef>
              <a:spcAft>
                <a:spcPts val="1200"/>
              </a:spcAft>
              <a:buNone/>
            </a:pPr>
            <a:r>
              <a:rPr lang="pt-BR" sz="1600">
                <a:solidFill>
                  <a:schemeClr val="dk1"/>
                </a:solidFill>
                <a:latin typeface="Calibri"/>
                <a:ea typeface="Calibri"/>
                <a:cs typeface="Calibri"/>
                <a:sym typeface="Calibri"/>
              </a:rPr>
              <a:t>Por exemplo, podemos ter um método "fazSom" na classe "Animal", que é uma função genérica para fazer barulho. Em seguida, podemos ter uma função "canta" na classe "Pássaro", que adiciona sua própria implementação de "fazSom" para produzir um canto. Podemos então chamar o método "fazSom" com um objeto "Pássaro" e ele chamará automaticamente a implementação de "canta" da classe "Pássaro".</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Herança e Polimorfismo</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pt-BR"/>
              <a:t>Assim, a combinação da herança e do polimorfismo permite criar código mais genérico, organizado e fácil de manter.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Abstração</a:t>
            </a:r>
            <a:endParaRPr/>
          </a:p>
        </p:txBody>
      </p:sp>
      <p:sp>
        <p:nvSpPr>
          <p:cNvPr id="131" name="Google Shape;131;p24"/>
          <p:cNvSpPr txBox="1"/>
          <p:nvPr>
            <p:ph idx="1" type="body"/>
          </p:nvPr>
        </p:nvSpPr>
        <p:spPr>
          <a:xfrm>
            <a:off x="464100" y="1304875"/>
            <a:ext cx="6688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sz="1600">
                <a:solidFill>
                  <a:schemeClr val="dk1"/>
                </a:solidFill>
                <a:latin typeface="Calibri"/>
                <a:ea typeface="Calibri"/>
                <a:cs typeface="Calibri"/>
                <a:sym typeface="Calibri"/>
              </a:rPr>
              <a:t>A abstração é um dos conceitos fundamentais da Programação Orientada a Objetos (POO) e se refere à capacidade de se concentrar nos aspectos mais relevantes e essenciais de um objeto, ignorando os detalhes menos importantes.</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rPr lang="pt-BR" sz="1600">
                <a:solidFill>
                  <a:schemeClr val="dk1"/>
                </a:solidFill>
                <a:latin typeface="Calibri"/>
                <a:ea typeface="Calibri"/>
                <a:cs typeface="Calibri"/>
                <a:sym typeface="Calibri"/>
              </a:rPr>
              <a:t>Em POO a Abstração é frequentemente usada para criar classes que modelam objetos do mundo real. Por exemplo, podemos criar uma classe "Carro" que representa um carro com suas propriedades e métodos.</a:t>
            </a:r>
            <a:endParaRPr sz="1600">
              <a:solidFill>
                <a:schemeClr val="dk1"/>
              </a:solidFill>
              <a:latin typeface="Calibri"/>
              <a:ea typeface="Calibri"/>
              <a:cs typeface="Calibri"/>
              <a:sym typeface="Calibri"/>
            </a:endParaRPr>
          </a:p>
          <a:p>
            <a:pPr indent="0" lvl="0" marL="0" rtl="0" algn="l">
              <a:spcBef>
                <a:spcPts val="1200"/>
              </a:spcBef>
              <a:spcAft>
                <a:spcPts val="1200"/>
              </a:spcAft>
              <a:buNone/>
            </a:pPr>
            <a:r>
              <a:rPr lang="pt-BR" sz="1600">
                <a:solidFill>
                  <a:schemeClr val="dk1"/>
                </a:solidFill>
                <a:latin typeface="Calibri"/>
                <a:ea typeface="Calibri"/>
                <a:cs typeface="Calibri"/>
                <a:sym typeface="Calibri"/>
              </a:rPr>
              <a:t>Para criar essa classe, é importante se concentrar nos aspectos mais relevantes de um carro, como suas características, comportamentos e interações com o ambiente, enquanto se ignora os detalhes irrelevantes, como o material do painel.</a:t>
            </a:r>
            <a:endParaRPr sz="1600">
              <a:solidFill>
                <a:schemeClr val="dk1"/>
              </a:solidFill>
              <a:latin typeface="Calibri"/>
              <a:ea typeface="Calibri"/>
              <a:cs typeface="Calibri"/>
              <a:sym typeface="Calibri"/>
            </a:endParaRPr>
          </a:p>
        </p:txBody>
      </p:sp>
      <p:pic>
        <p:nvPicPr>
          <p:cNvPr id="132" name="Google Shape;132;p24"/>
          <p:cNvPicPr preferRelativeResize="0"/>
          <p:nvPr/>
        </p:nvPicPr>
        <p:blipFill>
          <a:blip r:embed="rId3">
            <a:alphaModFix/>
          </a:blip>
          <a:stretch>
            <a:fillRect/>
          </a:stretch>
        </p:blipFill>
        <p:spPr>
          <a:xfrm>
            <a:off x="7335775" y="3652313"/>
            <a:ext cx="1638300" cy="113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Abstração e Encapsulamento</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 abstração é geralmente realizada por meio de uma técnica chamada encapsulamento, que consiste em esconder os detalhes internos da implementação de uma classe e expor apenas sua interface pública, ou seja, os métodos e propriedades que outros objetos podem usar para interagir com essa classe.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Abstração e Encapsulamento</a:t>
            </a:r>
            <a:endParaRPr/>
          </a:p>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412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Essa interface pública é projetada de forma a permitir que outros objetos usem a classe sem precisar saber como ela é implementada internamente. Isso permite que o código seja mais modular e fácil de manter, pois alterações na implementação da classe não afetam seus clientes.</a:t>
            </a:r>
            <a:endParaRPr/>
          </a:p>
        </p:txBody>
      </p:sp>
      <p:pic>
        <p:nvPicPr>
          <p:cNvPr id="145" name="Google Shape;145;p26"/>
          <p:cNvPicPr preferRelativeResize="0"/>
          <p:nvPr/>
        </p:nvPicPr>
        <p:blipFill>
          <a:blip r:embed="rId3">
            <a:alphaModFix/>
          </a:blip>
          <a:stretch>
            <a:fillRect/>
          </a:stretch>
        </p:blipFill>
        <p:spPr>
          <a:xfrm>
            <a:off x="4503147" y="1988025"/>
            <a:ext cx="4575800" cy="280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Abstração e Encapsulamento</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Além disso, a abstração também permite que sejam criados tipos de dados mais complexos a partir de tipos de dados existentes. Por exemplo, podemos criar uma classe "Pedido" que contém informações sobre um pedido, como o nome do cliente, os itens do pedido e o total. Essa classe pode ser construída usando outros tipos de dados, como strings e números inteiros, mas encapsula os detalhes desses tipos de dados e oferece uma interface mais simples e fácil de usar para trabalhar com pedidos.</a:t>
            </a:r>
            <a:endParaRPr/>
          </a:p>
        </p:txBody>
      </p:sp>
      <p:pic>
        <p:nvPicPr>
          <p:cNvPr id="152" name="Google Shape;152;p27"/>
          <p:cNvPicPr preferRelativeResize="0"/>
          <p:nvPr/>
        </p:nvPicPr>
        <p:blipFill>
          <a:blip r:embed="rId3">
            <a:alphaModFix/>
          </a:blip>
          <a:stretch>
            <a:fillRect/>
          </a:stretch>
        </p:blipFill>
        <p:spPr>
          <a:xfrm>
            <a:off x="7032448" y="3269923"/>
            <a:ext cx="1799850" cy="172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Abstração e Encapsulamento</a:t>
            </a:r>
            <a:endParaRPr/>
          </a:p>
        </p:txBody>
      </p:sp>
      <p:sp>
        <p:nvSpPr>
          <p:cNvPr id="158" name="Google Shape;158;p28"/>
          <p:cNvSpPr txBox="1"/>
          <p:nvPr>
            <p:ph idx="1" type="body"/>
          </p:nvPr>
        </p:nvSpPr>
        <p:spPr>
          <a:xfrm>
            <a:off x="311700" y="1152475"/>
            <a:ext cx="8520600" cy="62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Não sei o que tem dentro mais sei que mia.</a:t>
            </a:r>
            <a:endParaRPr/>
          </a:p>
        </p:txBody>
      </p:sp>
      <p:pic>
        <p:nvPicPr>
          <p:cNvPr id="159" name="Google Shape;159;p28"/>
          <p:cNvPicPr preferRelativeResize="0"/>
          <p:nvPr/>
        </p:nvPicPr>
        <p:blipFill>
          <a:blip r:embed="rId3">
            <a:alphaModFix/>
          </a:blip>
          <a:stretch>
            <a:fillRect/>
          </a:stretch>
        </p:blipFill>
        <p:spPr>
          <a:xfrm>
            <a:off x="1649686" y="1748325"/>
            <a:ext cx="5844625" cy="304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de Abstração com Encapsulamento</a:t>
            </a:r>
            <a:endParaRPr/>
          </a:p>
        </p:txBody>
      </p:sp>
      <p:sp>
        <p:nvSpPr>
          <p:cNvPr id="165" name="Google Shape;165;p29"/>
          <p:cNvSpPr txBox="1"/>
          <p:nvPr>
            <p:ph idx="1" type="body"/>
          </p:nvPr>
        </p:nvSpPr>
        <p:spPr>
          <a:xfrm>
            <a:off x="311700" y="1152475"/>
            <a:ext cx="7835100" cy="3338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pt-BR" sz="1300">
                <a:solidFill>
                  <a:schemeClr val="dk1"/>
                </a:solidFill>
              </a:rPr>
              <a:t>Classe "Conta Bancária"</a:t>
            </a:r>
            <a:r>
              <a:rPr lang="pt-BR" sz="1300">
                <a:solidFill>
                  <a:schemeClr val="dk1"/>
                </a:solidFill>
              </a:rPr>
              <a:t>:</a:t>
            </a:r>
            <a:endParaRPr sz="1300">
              <a:solidFill>
                <a:schemeClr val="dk1"/>
              </a:solidFill>
            </a:endParaRPr>
          </a:p>
          <a:p>
            <a:pPr indent="0" lvl="0" marL="0" rtl="0" algn="l">
              <a:spcBef>
                <a:spcPts val="1200"/>
              </a:spcBef>
              <a:spcAft>
                <a:spcPts val="1200"/>
              </a:spcAft>
              <a:buNone/>
            </a:pPr>
            <a:r>
              <a:rPr lang="pt-BR" sz="1300">
                <a:solidFill>
                  <a:schemeClr val="dk1"/>
                </a:solidFill>
                <a:latin typeface="Calibri"/>
                <a:ea typeface="Calibri"/>
                <a:cs typeface="Calibri"/>
                <a:sym typeface="Calibri"/>
              </a:rPr>
              <a:t>Uma conta bancária pode ser modelada como uma classe que </a:t>
            </a:r>
            <a:r>
              <a:rPr b="1" lang="pt-BR" sz="1300">
                <a:solidFill>
                  <a:schemeClr val="dk1"/>
                </a:solidFill>
                <a:latin typeface="Calibri"/>
                <a:ea typeface="Calibri"/>
                <a:cs typeface="Calibri"/>
                <a:sym typeface="Calibri"/>
              </a:rPr>
              <a:t>contém informações como o nome do titular, número da conta, saldo e outras informações relevantes</a:t>
            </a:r>
            <a:r>
              <a:rPr lang="pt-BR" sz="1300">
                <a:solidFill>
                  <a:schemeClr val="dk1"/>
                </a:solidFill>
                <a:latin typeface="Calibri"/>
                <a:ea typeface="Calibri"/>
                <a:cs typeface="Calibri"/>
                <a:sym typeface="Calibri"/>
              </a:rPr>
              <a:t>. Para encapsular essas informações, podemos definir propriedades privadas na classe e permitir o acesso a elas apenas por meio de métodos públicos, como "depositar" e "sacar". Esses métodos garantem que o saldo da conta não seja alterado diretamente e também podem realizar outras validações e ações relevantes.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69725" y="216425"/>
            <a:ext cx="451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t>Exemplo</a:t>
            </a:r>
            <a:r>
              <a:rPr lang="pt-BR"/>
              <a:t>:</a:t>
            </a:r>
            <a:endParaRPr/>
          </a:p>
        </p:txBody>
      </p:sp>
      <p:sp>
        <p:nvSpPr>
          <p:cNvPr id="171" name="Google Shape;171;p30"/>
          <p:cNvSpPr txBox="1"/>
          <p:nvPr>
            <p:ph idx="1" type="body"/>
          </p:nvPr>
        </p:nvSpPr>
        <p:spPr>
          <a:xfrm>
            <a:off x="311700" y="789125"/>
            <a:ext cx="4744800" cy="4187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pt-BR"/>
              <a:t>Neste exemplo, a classe </a:t>
            </a:r>
            <a:r>
              <a:rPr b="1" lang="pt-BR"/>
              <a:t>ContaBancaria</a:t>
            </a:r>
            <a:r>
              <a:rPr lang="pt-BR"/>
              <a:t> contém as propriedades </a:t>
            </a:r>
            <a:r>
              <a:rPr b="1" lang="pt-BR"/>
              <a:t>privadas nomeTitular, numeroConta e saldo</a:t>
            </a:r>
            <a:r>
              <a:rPr lang="pt-BR"/>
              <a:t>, </a:t>
            </a:r>
            <a:r>
              <a:rPr b="1" lang="pt-BR"/>
              <a:t>que são encapsuladas por meio de métodos públicos get e set</a:t>
            </a:r>
            <a:r>
              <a:rPr lang="pt-BR"/>
              <a:t>. </a:t>
            </a:r>
            <a:endParaRPr/>
          </a:p>
          <a:p>
            <a:pPr indent="0" lvl="0" marL="0" rtl="0" algn="l">
              <a:spcBef>
                <a:spcPts val="1200"/>
              </a:spcBef>
              <a:spcAft>
                <a:spcPts val="0"/>
              </a:spcAft>
              <a:buClr>
                <a:schemeClr val="dk1"/>
              </a:buClr>
              <a:buSzPct val="61111"/>
              <a:buFont typeface="Arial"/>
              <a:buNone/>
            </a:pPr>
            <a:r>
              <a:rPr lang="pt-BR"/>
              <a:t>Além disso, a classe possui </a:t>
            </a:r>
            <a:r>
              <a:rPr b="1" lang="pt-BR"/>
              <a:t>dois métodos públicos para realizar operações bancárias: depositar e sacar.</a:t>
            </a:r>
            <a:endParaRPr b="1"/>
          </a:p>
          <a:p>
            <a:pPr indent="0" lvl="0" marL="0" rtl="0" algn="l">
              <a:spcBef>
                <a:spcPts val="1200"/>
              </a:spcBef>
              <a:spcAft>
                <a:spcPts val="0"/>
              </a:spcAft>
              <a:buClr>
                <a:schemeClr val="dk1"/>
              </a:buClr>
              <a:buSzPct val="61111"/>
              <a:buFont typeface="Arial"/>
              <a:buNone/>
            </a:pPr>
            <a:r>
              <a:rPr lang="pt-BR"/>
              <a:t>O método depositar adiciona um valor ao saldo da conta, enquanto o método sacar subtrai um valor do saldo da conta. </a:t>
            </a:r>
            <a:endParaRPr/>
          </a:p>
          <a:p>
            <a:pPr indent="0" lvl="0" marL="0" rtl="0" algn="l">
              <a:spcBef>
                <a:spcPts val="1200"/>
              </a:spcBef>
              <a:spcAft>
                <a:spcPts val="0"/>
              </a:spcAft>
              <a:buClr>
                <a:schemeClr val="dk1"/>
              </a:buClr>
              <a:buSzPct val="61111"/>
              <a:buFont typeface="Arial"/>
              <a:buNone/>
            </a:pPr>
            <a:r>
              <a:rPr b="1" lang="pt-BR"/>
              <a:t>Por fim, </a:t>
            </a:r>
            <a:r>
              <a:rPr b="1" lang="pt-BR">
                <a:solidFill>
                  <a:srgbClr val="FF0000"/>
                </a:solidFill>
              </a:rPr>
              <a:t>a classe ContaBancaria possui um construtor que recebe o nome do titular, o número da conta e o saldo inicial da conta</a:t>
            </a:r>
            <a:r>
              <a:rPr b="1" lang="pt-BR"/>
              <a:t>. Esse construtor é usado para criar objetos da classe ContaBancaria.</a:t>
            </a:r>
            <a:endParaRPr b="1"/>
          </a:p>
          <a:p>
            <a:pPr indent="0" lvl="0" marL="0" rtl="0" algn="l">
              <a:spcBef>
                <a:spcPts val="1200"/>
              </a:spcBef>
              <a:spcAft>
                <a:spcPts val="1200"/>
              </a:spcAft>
              <a:buNone/>
            </a:pPr>
            <a:r>
              <a:t/>
            </a:r>
            <a:endParaRPr/>
          </a:p>
        </p:txBody>
      </p:sp>
      <p:pic>
        <p:nvPicPr>
          <p:cNvPr id="172" name="Google Shape;172;p30"/>
          <p:cNvPicPr preferRelativeResize="0"/>
          <p:nvPr/>
        </p:nvPicPr>
        <p:blipFill>
          <a:blip r:embed="rId3">
            <a:alphaModFix/>
          </a:blip>
          <a:stretch>
            <a:fillRect/>
          </a:stretch>
        </p:blipFill>
        <p:spPr>
          <a:xfrm>
            <a:off x="5180068" y="0"/>
            <a:ext cx="3891064"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66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Porque preciso declarar um construtor em classe Abstrata?</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Um construtor é um método especial que é usado para criar objetos a partir de uma classe. Ele é invocado quando um novo objeto da classe é criado usando o operador new. Um construtor pode ser usado para inicializar os atributos da classe ou realizar outras tarefas necessárias para preparar o objeto para uso.</a:t>
            </a:r>
            <a:endParaRPr/>
          </a:p>
          <a:p>
            <a:pPr indent="0" lvl="0" marL="0" rtl="0" algn="l">
              <a:spcBef>
                <a:spcPts val="1200"/>
              </a:spcBef>
              <a:spcAft>
                <a:spcPts val="0"/>
              </a:spcAft>
              <a:buNone/>
            </a:pPr>
            <a:r>
              <a:rPr lang="pt-BR"/>
              <a:t>Ao criar uma classe abstrata, você pode ter uma ou mais classes filhas que herdam a classe abstrata. Essas classes filhas precisam chamar o construtor da classe abstrata para inicializar as variáveis ou executar outras tarefas de inicialização. Portanto, a classe abstrata pode ter um construtor.</a:t>
            </a:r>
            <a:endParaRPr/>
          </a:p>
          <a:p>
            <a:pPr indent="0" lvl="0" marL="0" rtl="0" algn="l">
              <a:spcBef>
                <a:spcPts val="1200"/>
              </a:spcBef>
              <a:spcAft>
                <a:spcPts val="1200"/>
              </a:spcAft>
              <a:buNone/>
            </a:pPr>
            <a:r>
              <a:rPr lang="pt-BR">
                <a:solidFill>
                  <a:srgbClr val="FF0000"/>
                </a:solidFill>
              </a:rPr>
              <a:t>Portanto, é possível declarar um construtor em uma classe abstrata, mas é importante lembrar que ele só será invocado indiretamente pelas classes filhas que a herdam.</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pt-BR" sz="3020"/>
              <a:t>Objetivo</a:t>
            </a:r>
            <a:endParaRPr b="1" sz="3020"/>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Rever e exercitar o conteúdo de Programação Orientada a Objetos visto em sala de aula.</a:t>
            </a:r>
            <a:endParaRPr b="1"/>
          </a:p>
          <a:p>
            <a:pPr indent="0" lvl="0" marL="0" rtl="0" algn="l">
              <a:spcBef>
                <a:spcPts val="1200"/>
              </a:spcBef>
              <a:spcAft>
                <a:spcPts val="0"/>
              </a:spcAft>
              <a:buNone/>
            </a:pPr>
            <a:r>
              <a:rPr lang="pt-BR"/>
              <a:t>Vamos rever, alguns conceitos de orientação a objetos Java tais como:</a:t>
            </a:r>
            <a:endParaRPr/>
          </a:p>
          <a:p>
            <a:pPr indent="-342900" lvl="0" marL="457200" rtl="0" algn="l">
              <a:spcBef>
                <a:spcPts val="1200"/>
              </a:spcBef>
              <a:spcAft>
                <a:spcPts val="0"/>
              </a:spcAft>
              <a:buSzPts val="1800"/>
              <a:buChar char="●"/>
            </a:pPr>
            <a:r>
              <a:rPr lang="pt-BR"/>
              <a:t>Polimorfismo;</a:t>
            </a:r>
            <a:endParaRPr/>
          </a:p>
          <a:p>
            <a:pPr indent="-342900" lvl="0" marL="457200" rtl="0" algn="l">
              <a:spcBef>
                <a:spcPts val="0"/>
              </a:spcBef>
              <a:spcAft>
                <a:spcPts val="0"/>
              </a:spcAft>
              <a:buSzPts val="1800"/>
              <a:buChar char="●"/>
            </a:pPr>
            <a:r>
              <a:rPr lang="pt-BR"/>
              <a:t>Herança;</a:t>
            </a:r>
            <a:endParaRPr/>
          </a:p>
          <a:p>
            <a:pPr indent="-342900" lvl="0" marL="457200" rtl="0" algn="l">
              <a:spcBef>
                <a:spcPts val="0"/>
              </a:spcBef>
              <a:spcAft>
                <a:spcPts val="0"/>
              </a:spcAft>
              <a:buSzPts val="1800"/>
              <a:buChar char="●"/>
            </a:pPr>
            <a:r>
              <a:rPr lang="pt-BR"/>
              <a:t>Abstração;</a:t>
            </a:r>
            <a:endParaRPr/>
          </a:p>
          <a:p>
            <a:pPr indent="-342900" lvl="0" marL="457200" rtl="0" algn="l">
              <a:spcBef>
                <a:spcPts val="0"/>
              </a:spcBef>
              <a:spcAft>
                <a:spcPts val="0"/>
              </a:spcAft>
              <a:buSzPts val="1800"/>
              <a:buChar char="●"/>
            </a:pPr>
            <a:r>
              <a:rPr lang="pt-BR"/>
              <a:t>Encapsulamento.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Em que momento utilizar Modificadores de acesso?</a:t>
            </a:r>
            <a:endParaRPr/>
          </a:p>
        </p:txBody>
      </p:sp>
      <p:sp>
        <p:nvSpPr>
          <p:cNvPr id="184" name="Google Shape;184;p32"/>
          <p:cNvSpPr txBox="1"/>
          <p:nvPr>
            <p:ph idx="1" type="body"/>
          </p:nvPr>
        </p:nvSpPr>
        <p:spPr>
          <a:xfrm>
            <a:off x="311700" y="1152475"/>
            <a:ext cx="8520600" cy="3853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pt-BR"/>
              <a:t>Os </a:t>
            </a:r>
            <a:r>
              <a:rPr b="1" lang="pt-BR"/>
              <a:t>modificadores de acesso</a:t>
            </a:r>
            <a:r>
              <a:rPr lang="pt-BR"/>
              <a:t> em POO (</a:t>
            </a:r>
            <a:r>
              <a:rPr b="1" lang="pt-BR">
                <a:solidFill>
                  <a:srgbClr val="FF0000"/>
                </a:solidFill>
              </a:rPr>
              <a:t>private, protected e public</a:t>
            </a:r>
            <a:r>
              <a:rPr lang="pt-BR"/>
              <a:t>) </a:t>
            </a:r>
            <a:r>
              <a:rPr b="1" lang="pt-BR"/>
              <a:t>são usados para controlar o acesso aos atributos e métodos de uma classe a partir de outras partes do programa</a:t>
            </a:r>
            <a:r>
              <a:rPr lang="pt-BR"/>
              <a:t>. O uso desses modificadores pode ajudar a garantir a integridade dos dados, promover a modularidade do código e facilitar a manutenção e evolução do sistema.</a:t>
            </a:r>
            <a:endParaRPr/>
          </a:p>
          <a:p>
            <a:pPr indent="0" lvl="0" marL="0" rtl="0" algn="l">
              <a:spcBef>
                <a:spcPts val="1200"/>
              </a:spcBef>
              <a:spcAft>
                <a:spcPts val="1200"/>
              </a:spcAft>
              <a:buNone/>
            </a:pPr>
            <a:r>
              <a:rPr lang="pt-BR"/>
              <a:t>Em geral, </a:t>
            </a:r>
            <a:r>
              <a:rPr b="1" lang="pt-BR">
                <a:solidFill>
                  <a:srgbClr val="FF0000"/>
                </a:solidFill>
              </a:rPr>
              <a:t>recomenda-se</a:t>
            </a:r>
            <a:r>
              <a:rPr lang="pt-BR"/>
              <a:t> </a:t>
            </a:r>
            <a:r>
              <a:rPr lang="pt-BR">
                <a:solidFill>
                  <a:srgbClr val="FF0000"/>
                </a:solidFill>
              </a:rPr>
              <a:t>usar o modificador de acesso mais restrito que seja adequado para cada atributo e método</a:t>
            </a:r>
            <a:r>
              <a:rPr lang="pt-BR"/>
              <a:t>. Isso significa que, </a:t>
            </a:r>
            <a:r>
              <a:rPr b="1" lang="pt-BR">
                <a:solidFill>
                  <a:srgbClr val="FF9900"/>
                </a:solidFill>
              </a:rPr>
              <a:t>se um atributo ou método não precisa ser acessado fora da classe, deve-se usar o modificador de acesso "private" para encapsulá-lo e garantir que ele só possa ser acessado dentro da classe</a:t>
            </a:r>
            <a:r>
              <a:rPr lang="pt-BR"/>
              <a:t>. </a:t>
            </a:r>
            <a:r>
              <a:rPr b="1" lang="pt-BR">
                <a:solidFill>
                  <a:schemeClr val="accent1"/>
                </a:solidFill>
              </a:rPr>
              <a:t>Se um atributo ou método precisa ser acessado por outras classes dentro do mesmo pacote ou módulo, pode-se usar o modificador de acesso "protected"</a:t>
            </a:r>
            <a:r>
              <a:rPr lang="pt-BR"/>
              <a:t>. E se </a:t>
            </a:r>
            <a:r>
              <a:rPr b="1" lang="pt-BR">
                <a:solidFill>
                  <a:srgbClr val="FF0000"/>
                </a:solidFill>
              </a:rPr>
              <a:t>um atributo ou método deve ser acessível por qualquer classe no programa, deve-se usar o modificador de acesso "public"</a:t>
            </a:r>
            <a:r>
              <a:rPr lang="pt-B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3000"/>
              <a:t>Testando nosso Conhecimento</a:t>
            </a:r>
            <a:endParaRPr b="1" sz="3000"/>
          </a:p>
        </p:txBody>
      </p:sp>
      <p:sp>
        <p:nvSpPr>
          <p:cNvPr id="190" name="Google Shape;190;p33"/>
          <p:cNvSpPr txBox="1"/>
          <p:nvPr>
            <p:ph idx="1" type="body"/>
          </p:nvPr>
        </p:nvSpPr>
        <p:spPr>
          <a:xfrm>
            <a:off x="174100" y="1152475"/>
            <a:ext cx="365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Crie as classes conforme no Diagrama de classe</a:t>
            </a:r>
            <a:endParaRPr/>
          </a:p>
        </p:txBody>
      </p:sp>
      <p:pic>
        <p:nvPicPr>
          <p:cNvPr id="191" name="Google Shape;191;p33"/>
          <p:cNvPicPr preferRelativeResize="0"/>
          <p:nvPr/>
        </p:nvPicPr>
        <p:blipFill>
          <a:blip r:embed="rId3">
            <a:alphaModFix/>
          </a:blip>
          <a:stretch>
            <a:fillRect/>
          </a:stretch>
        </p:blipFill>
        <p:spPr>
          <a:xfrm>
            <a:off x="4381900" y="1046800"/>
            <a:ext cx="4229100" cy="376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Conceitos Fundamentais - Polimorfismo</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Significa que um objeto pode assumir muitas formas, dependendo do contexto em que está sendo utilizado.</a:t>
            </a:r>
            <a:endParaRPr/>
          </a:p>
          <a:p>
            <a:pPr indent="0" lvl="0" marL="0" rtl="0" algn="l">
              <a:spcBef>
                <a:spcPts val="1200"/>
              </a:spcBef>
              <a:spcAft>
                <a:spcPts val="0"/>
              </a:spcAft>
              <a:buNone/>
            </a:pPr>
            <a:r>
              <a:rPr lang="pt-BR"/>
              <a:t>Pensando aqui na nossa:</a:t>
            </a:r>
            <a:endParaRPr/>
          </a:p>
          <a:p>
            <a:pPr indent="-342900" lvl="0" marL="457200" rtl="0" algn="l">
              <a:spcBef>
                <a:spcPts val="1200"/>
              </a:spcBef>
              <a:spcAft>
                <a:spcPts val="0"/>
              </a:spcAft>
              <a:buSzPts val="1800"/>
              <a:buChar char="●"/>
            </a:pPr>
            <a:r>
              <a:rPr lang="pt-BR"/>
              <a:t>Classe Animal:</a:t>
            </a:r>
            <a:endParaRPr/>
          </a:p>
          <a:p>
            <a:pPr indent="-317500" lvl="1" marL="914400" rtl="0" algn="l">
              <a:spcBef>
                <a:spcPts val="0"/>
              </a:spcBef>
              <a:spcAft>
                <a:spcPts val="0"/>
              </a:spcAft>
              <a:buSzPts val="1400"/>
              <a:buChar char="○"/>
            </a:pPr>
            <a:r>
              <a:rPr b="1" lang="pt-BR"/>
              <a:t>Subclasses</a:t>
            </a:r>
            <a:endParaRPr b="1"/>
          </a:p>
          <a:p>
            <a:pPr indent="-317500" lvl="2" marL="1371600" rtl="0" algn="l">
              <a:spcBef>
                <a:spcPts val="0"/>
              </a:spcBef>
              <a:spcAft>
                <a:spcPts val="0"/>
              </a:spcAft>
              <a:buSzPts val="1400"/>
              <a:buChar char="■"/>
            </a:pPr>
            <a:r>
              <a:rPr lang="pt-BR"/>
              <a:t>Cachorro</a:t>
            </a:r>
            <a:endParaRPr/>
          </a:p>
          <a:p>
            <a:pPr indent="-317500" lvl="2" marL="1371600" rtl="0" algn="l">
              <a:spcBef>
                <a:spcPts val="0"/>
              </a:spcBef>
              <a:spcAft>
                <a:spcPts val="0"/>
              </a:spcAft>
              <a:buSzPts val="1400"/>
              <a:buChar char="■"/>
            </a:pPr>
            <a:r>
              <a:rPr lang="pt-BR"/>
              <a:t>Gato</a:t>
            </a:r>
            <a:endParaRPr/>
          </a:p>
          <a:p>
            <a:pPr indent="-317500" lvl="2" marL="1371600" rtl="0" algn="l">
              <a:spcBef>
                <a:spcPts val="0"/>
              </a:spcBef>
              <a:spcAft>
                <a:spcPts val="0"/>
              </a:spcAft>
              <a:buSzPts val="1400"/>
              <a:buChar char="■"/>
            </a:pPr>
            <a:r>
              <a:rPr lang="pt-BR"/>
              <a:t>Pássaro</a:t>
            </a:r>
            <a:endParaRPr/>
          </a:p>
          <a:p>
            <a:pPr indent="0" lvl="0" marL="0" rtl="0" algn="l">
              <a:spcBef>
                <a:spcPts val="1200"/>
              </a:spcBef>
              <a:spcAft>
                <a:spcPts val="1200"/>
              </a:spcAft>
              <a:buNone/>
            </a:pPr>
            <a:r>
              <a:rPr lang="pt-BR"/>
              <a:t>Cada uma com suas próprias </a:t>
            </a:r>
            <a:br>
              <a:rPr lang="pt-BR"/>
            </a:br>
            <a:r>
              <a:rPr lang="pt-BR"/>
              <a:t>Propriedades e métodos.</a:t>
            </a:r>
            <a:endParaRPr/>
          </a:p>
        </p:txBody>
      </p:sp>
      <p:pic>
        <p:nvPicPr>
          <p:cNvPr id="70" name="Google Shape;70;p15"/>
          <p:cNvPicPr preferRelativeResize="0"/>
          <p:nvPr/>
        </p:nvPicPr>
        <p:blipFill>
          <a:blip r:embed="rId3">
            <a:alphaModFix/>
          </a:blip>
          <a:stretch>
            <a:fillRect/>
          </a:stretch>
        </p:blipFill>
        <p:spPr>
          <a:xfrm>
            <a:off x="4329626" y="1806375"/>
            <a:ext cx="4502675" cy="302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Conceitos Fundamentais - Polimorfismo</a:t>
            </a:r>
            <a:endParaRPr/>
          </a:p>
        </p:txBody>
      </p:sp>
      <p:sp>
        <p:nvSpPr>
          <p:cNvPr id="76" name="Google Shape;76;p16"/>
          <p:cNvSpPr txBox="1"/>
          <p:nvPr>
            <p:ph idx="1" type="body"/>
          </p:nvPr>
        </p:nvSpPr>
        <p:spPr>
          <a:xfrm>
            <a:off x="6373175" y="1145200"/>
            <a:ext cx="2720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Super Classe Animal</a:t>
            </a:r>
            <a:endParaRPr b="1"/>
          </a:p>
          <a:p>
            <a:pPr indent="-342900" lvl="0" marL="457200" rtl="0" algn="l">
              <a:spcBef>
                <a:spcPts val="1200"/>
              </a:spcBef>
              <a:spcAft>
                <a:spcPts val="0"/>
              </a:spcAft>
              <a:buSzPts val="1800"/>
              <a:buChar char="●"/>
            </a:pPr>
            <a:r>
              <a:rPr b="1" lang="pt-BR"/>
              <a:t>Atributos Privados</a:t>
            </a:r>
            <a:endParaRPr b="1"/>
          </a:p>
          <a:p>
            <a:pPr indent="-342900" lvl="0" marL="457200" rtl="0" algn="l">
              <a:spcBef>
                <a:spcPts val="0"/>
              </a:spcBef>
              <a:spcAft>
                <a:spcPts val="0"/>
              </a:spcAft>
              <a:buSzPts val="1800"/>
              <a:buChar char="●"/>
            </a:pPr>
            <a:r>
              <a:rPr b="1" lang="pt-BR"/>
              <a:t>Construtor</a:t>
            </a:r>
            <a:endParaRPr b="1"/>
          </a:p>
          <a:p>
            <a:pPr indent="-342900" lvl="0" marL="457200" rtl="0" algn="l">
              <a:spcBef>
                <a:spcPts val="0"/>
              </a:spcBef>
              <a:spcAft>
                <a:spcPts val="0"/>
              </a:spcAft>
              <a:buSzPts val="1800"/>
              <a:buChar char="●"/>
            </a:pPr>
            <a:r>
              <a:rPr b="1" lang="pt-BR"/>
              <a:t>Métodos Públicos</a:t>
            </a:r>
            <a:endParaRPr b="1"/>
          </a:p>
          <a:p>
            <a:pPr indent="-342900" lvl="0" marL="457200" rtl="0" algn="l">
              <a:spcBef>
                <a:spcPts val="0"/>
              </a:spcBef>
              <a:spcAft>
                <a:spcPts val="0"/>
              </a:spcAft>
              <a:buSzPts val="1800"/>
              <a:buChar char="●"/>
            </a:pPr>
            <a:r>
              <a:rPr b="1" lang="pt-BR"/>
              <a:t>Método Abstrato</a:t>
            </a:r>
            <a:endParaRPr b="1"/>
          </a:p>
        </p:txBody>
      </p:sp>
      <p:pic>
        <p:nvPicPr>
          <p:cNvPr id="77" name="Google Shape;77;p16"/>
          <p:cNvPicPr preferRelativeResize="0"/>
          <p:nvPr/>
        </p:nvPicPr>
        <p:blipFill>
          <a:blip r:embed="rId3">
            <a:alphaModFix/>
          </a:blip>
          <a:stretch>
            <a:fillRect/>
          </a:stretch>
        </p:blipFill>
        <p:spPr>
          <a:xfrm>
            <a:off x="170475" y="1017725"/>
            <a:ext cx="5958582"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377250" y="3649050"/>
            <a:ext cx="8455200" cy="101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Conceitos Fundamentais - Polimorfismo</a:t>
            </a:r>
            <a:endParaRPr/>
          </a:p>
        </p:txBody>
      </p:sp>
      <p:sp>
        <p:nvSpPr>
          <p:cNvPr id="84" name="Google Shape;84;p17"/>
          <p:cNvSpPr txBox="1"/>
          <p:nvPr>
            <p:ph idx="1" type="body"/>
          </p:nvPr>
        </p:nvSpPr>
        <p:spPr>
          <a:xfrm>
            <a:off x="311700" y="1152475"/>
            <a:ext cx="4048200" cy="244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Usando o polimorfismo, podemos criar um método que aceita um objeto "Animal" como parâmetro. Esse método pode ser chamado com um objeto "Cachorro", um objeto "Gato" ou um objeto "Pássaro", porque todos esses objetos são "Animais".</a:t>
            </a:r>
            <a:endParaRPr/>
          </a:p>
        </p:txBody>
      </p:sp>
      <p:pic>
        <p:nvPicPr>
          <p:cNvPr id="85" name="Google Shape;85;p17"/>
          <p:cNvPicPr preferRelativeResize="0"/>
          <p:nvPr/>
        </p:nvPicPr>
        <p:blipFill>
          <a:blip r:embed="rId3">
            <a:alphaModFix/>
          </a:blip>
          <a:stretch>
            <a:fillRect/>
          </a:stretch>
        </p:blipFill>
        <p:spPr>
          <a:xfrm>
            <a:off x="4512275" y="1152475"/>
            <a:ext cx="4479301" cy="2327647"/>
          </a:xfrm>
          <a:prstGeom prst="rect">
            <a:avLst/>
          </a:prstGeom>
          <a:noFill/>
          <a:ln>
            <a:noFill/>
          </a:ln>
        </p:spPr>
      </p:pic>
      <p:sp>
        <p:nvSpPr>
          <p:cNvPr id="86" name="Google Shape;86;p17"/>
          <p:cNvSpPr txBox="1"/>
          <p:nvPr>
            <p:ph idx="1" type="body"/>
          </p:nvPr>
        </p:nvSpPr>
        <p:spPr>
          <a:xfrm>
            <a:off x="420575" y="3678075"/>
            <a:ext cx="85206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sz="1600">
                <a:solidFill>
                  <a:schemeClr val="dk1"/>
                </a:solidFill>
                <a:latin typeface="Calibri"/>
                <a:ea typeface="Calibri"/>
                <a:cs typeface="Calibri"/>
                <a:sym typeface="Calibri"/>
              </a:rPr>
              <a:t>O polimorfismo é útil porque permite escrever código genérico e reutilizável, reduzindo a necessidade de escrever código específico para cada tipo de objeto. Isso torna o código mais fácil de manter e expandir, e também ajuda a evitar erros comuns de programação.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Conceitos Fundamentais - Polimorfismo</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Como se dá a aplicação da Herança com o Polimorfismo?</a:t>
            </a:r>
            <a:endParaRPr/>
          </a:p>
          <a:p>
            <a:pPr indent="0" lvl="0" marL="0" rtl="0" algn="l">
              <a:spcBef>
                <a:spcPts val="1200"/>
              </a:spcBef>
              <a:spcAft>
                <a:spcPts val="0"/>
              </a:spcAft>
              <a:buNone/>
            </a:pPr>
            <a:r>
              <a:rPr lang="pt-BR"/>
              <a:t>Estes dois conceitos estão </a:t>
            </a:r>
            <a:r>
              <a:rPr b="1" lang="pt-BR">
                <a:solidFill>
                  <a:srgbClr val="FF0000"/>
                </a:solidFill>
              </a:rPr>
              <a:t>intimamente Relacionados</a:t>
            </a:r>
            <a:r>
              <a:rPr lang="pt-BR"/>
              <a:t>.</a:t>
            </a:r>
            <a:endParaRPr/>
          </a:p>
          <a:p>
            <a:pPr indent="0" lvl="0" marL="0" rtl="0" algn="l">
              <a:spcBef>
                <a:spcPts val="1200"/>
              </a:spcBef>
              <a:spcAft>
                <a:spcPts val="0"/>
              </a:spcAft>
              <a:buNone/>
            </a:pPr>
            <a:r>
              <a:rPr b="1" lang="pt-BR"/>
              <a:t>Herança</a:t>
            </a:r>
            <a:r>
              <a:rPr lang="pt-BR"/>
              <a:t> permite que uma classe herde propriedades e comportamento de outra classe;</a:t>
            </a:r>
            <a:endParaRPr/>
          </a:p>
          <a:p>
            <a:pPr indent="0" lvl="0" marL="0" rtl="0" algn="l">
              <a:spcBef>
                <a:spcPts val="1200"/>
              </a:spcBef>
              <a:spcAft>
                <a:spcPts val="0"/>
              </a:spcAft>
              <a:buNone/>
            </a:pPr>
            <a:r>
              <a:rPr b="1" lang="pt-BR"/>
              <a:t>Polimorfismo</a:t>
            </a:r>
            <a:r>
              <a:rPr lang="pt-BR"/>
              <a:t> é então aplicado ao tratar as subclasses como se fossem objetos da Super classe;</a:t>
            </a:r>
            <a:endParaRPr/>
          </a:p>
          <a:p>
            <a:pPr indent="0" lvl="0" marL="0" rtl="0" algn="l">
              <a:spcBef>
                <a:spcPts val="1200"/>
              </a:spcBef>
              <a:spcAft>
                <a:spcPts val="1200"/>
              </a:spcAft>
              <a:buNone/>
            </a:pPr>
            <a:r>
              <a:rPr lang="pt-BR"/>
              <a:t>Podemos ter um método que aceita um objeto “Animal” como parâmetro, independente que seja cachorro, gato ou pássaro, pois todos são animais e armazenar suas informações nos atributos de Animal.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Herança e Polimorfismo</a:t>
            </a:r>
            <a:endParaRPr/>
          </a:p>
        </p:txBody>
      </p:sp>
      <p:sp>
        <p:nvSpPr>
          <p:cNvPr id="98" name="Google Shape;98;p19"/>
          <p:cNvSpPr txBox="1"/>
          <p:nvPr>
            <p:ph idx="1" type="body"/>
          </p:nvPr>
        </p:nvSpPr>
        <p:spPr>
          <a:xfrm>
            <a:off x="6674225" y="1152475"/>
            <a:ext cx="215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52400" y="1170125"/>
            <a:ext cx="6369424" cy="27625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Herança e Polimorfismo</a:t>
            </a:r>
            <a:endParaRPr/>
          </a:p>
        </p:txBody>
      </p:sp>
      <p:sp>
        <p:nvSpPr>
          <p:cNvPr id="105" name="Google Shape;105;p20"/>
          <p:cNvSpPr txBox="1"/>
          <p:nvPr>
            <p:ph idx="1" type="body"/>
          </p:nvPr>
        </p:nvSpPr>
        <p:spPr>
          <a:xfrm>
            <a:off x="7464975" y="1152475"/>
            <a:ext cx="136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253975" y="1061300"/>
            <a:ext cx="7118402"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Herança e Polimorfismo</a:t>
            </a:r>
            <a:endParaRPr/>
          </a:p>
        </p:txBody>
      </p:sp>
      <p:sp>
        <p:nvSpPr>
          <p:cNvPr id="112" name="Google Shape;112;p21"/>
          <p:cNvSpPr txBox="1"/>
          <p:nvPr>
            <p:ph idx="1" type="body"/>
          </p:nvPr>
        </p:nvSpPr>
        <p:spPr>
          <a:xfrm>
            <a:off x="7566525" y="1152475"/>
            <a:ext cx="126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391800" y="1061300"/>
            <a:ext cx="6913696"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