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487" r:id="rId2"/>
    <p:sldId id="489" r:id="rId3"/>
    <p:sldId id="490" r:id="rId4"/>
  </p:sldIdLst>
  <p:sldSz cx="9144000" cy="6858000" type="screen4x3"/>
  <p:notesSz cx="9236075" cy="7010400"/>
  <p:embeddedFontLst>
    <p:embeddedFont>
      <p:font typeface="Lucida Sans" panose="020B0602030504020204" pitchFamily="34" charset="0"/>
      <p:regular r:id="rId7"/>
      <p:bold r:id="rId8"/>
      <p:italic r:id="rId9"/>
      <p:boldItalic r:id="rId10"/>
    </p:embeddedFont>
    <p:embeddedFont>
      <p:font typeface="Lucida Bright" panose="02040602050505020304" pitchFamily="18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00"/>
    <a:srgbClr val="008200"/>
    <a:srgbClr val="00A200"/>
    <a:srgbClr val="007000"/>
    <a:srgbClr val="002080"/>
    <a:srgbClr val="000000"/>
    <a:srgbClr val="C7ECF1"/>
    <a:srgbClr val="DDFFDD"/>
    <a:srgbClr val="FFDDDD"/>
    <a:srgbClr val="FF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1" autoAdjust="0"/>
    <p:restoredTop sz="98734" autoAdjust="0"/>
  </p:normalViewPr>
  <p:slideViewPr>
    <p:cSldViewPr>
      <p:cViewPr varScale="1">
        <p:scale>
          <a:sx n="102" d="100"/>
          <a:sy n="102" d="100"/>
        </p:scale>
        <p:origin x="21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18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701" cy="350056"/>
          </a:xfrm>
          <a:prstGeom prst="rect">
            <a:avLst/>
          </a:prstGeom>
        </p:spPr>
        <p:txBody>
          <a:bodyPr vert="horz" lIns="86806" tIns="43403" rIns="86806" bIns="4340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373" y="1"/>
            <a:ext cx="4002701" cy="350056"/>
          </a:xfrm>
          <a:prstGeom prst="rect">
            <a:avLst/>
          </a:prstGeom>
        </p:spPr>
        <p:txBody>
          <a:bodyPr vert="horz" lIns="86806" tIns="43403" rIns="86806" bIns="43403" rtlCol="0"/>
          <a:lstStyle>
            <a:lvl1pPr algn="r">
              <a:defRPr sz="1100"/>
            </a:lvl1pPr>
          </a:lstStyle>
          <a:p>
            <a:fld id="{72B9E511-03E7-46AC-A044-E8D6CAD11BA4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186"/>
            <a:ext cx="4002701" cy="350056"/>
          </a:xfrm>
          <a:prstGeom prst="rect">
            <a:avLst/>
          </a:prstGeom>
        </p:spPr>
        <p:txBody>
          <a:bodyPr vert="horz" lIns="86806" tIns="43403" rIns="86806" bIns="4340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373" y="6659186"/>
            <a:ext cx="4002701" cy="350056"/>
          </a:xfrm>
          <a:prstGeom prst="rect">
            <a:avLst/>
          </a:prstGeom>
        </p:spPr>
        <p:txBody>
          <a:bodyPr vert="horz" lIns="86806" tIns="43403" rIns="86806" bIns="43403" rtlCol="0" anchor="b"/>
          <a:lstStyle>
            <a:lvl1pPr algn="r">
              <a:defRPr sz="1100"/>
            </a:lvl1pPr>
          </a:lstStyle>
          <a:p>
            <a:fld id="{3D618AB6-2811-4FE7-8A4E-55609D46B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10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701" cy="350056"/>
          </a:xfrm>
          <a:prstGeom prst="rect">
            <a:avLst/>
          </a:prstGeom>
        </p:spPr>
        <p:txBody>
          <a:bodyPr vert="horz" lIns="91761" tIns="45881" rIns="91761" bIns="4588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373" y="1"/>
            <a:ext cx="4002701" cy="350056"/>
          </a:xfrm>
          <a:prstGeom prst="rect">
            <a:avLst/>
          </a:prstGeom>
        </p:spPr>
        <p:txBody>
          <a:bodyPr vert="horz" lIns="91761" tIns="45881" rIns="91761" bIns="4588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E74F771-4D96-4E54-9B39-979EDFE09428}" type="datetimeFigureOut">
              <a:rPr lang="en-US"/>
              <a:pPr>
                <a:defRPr/>
              </a:pPr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6787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61" tIns="45881" rIns="91761" bIns="4588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4013" y="3330174"/>
            <a:ext cx="7388058" cy="3153985"/>
          </a:xfrm>
          <a:prstGeom prst="rect">
            <a:avLst/>
          </a:prstGeom>
        </p:spPr>
        <p:txBody>
          <a:bodyPr vert="horz" lIns="91761" tIns="45881" rIns="91761" bIns="45881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186"/>
            <a:ext cx="4002701" cy="350056"/>
          </a:xfrm>
          <a:prstGeom prst="rect">
            <a:avLst/>
          </a:prstGeom>
        </p:spPr>
        <p:txBody>
          <a:bodyPr vert="horz" lIns="91761" tIns="45881" rIns="91761" bIns="4588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373" y="6659186"/>
            <a:ext cx="4002701" cy="350056"/>
          </a:xfrm>
          <a:prstGeom prst="rect">
            <a:avLst/>
          </a:prstGeom>
        </p:spPr>
        <p:txBody>
          <a:bodyPr vert="horz" lIns="91761" tIns="45881" rIns="91761" bIns="45881" rtlCol="0" anchor="b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B79E293-BF30-46AB-8BC6-D945489AA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58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Lucida Sans" panose="020B0602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CB222-5914-41A5-8B3B-4BB7AE811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FF0BF-821E-4B2B-93B9-6BA7B7563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1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4CD40-726D-4D65-A627-0586C62E86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3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00" b="0" baseline="0">
                <a:latin typeface="Lucida Bright" panose="020406020505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3000">
                <a:solidFill>
                  <a:srgbClr val="000000"/>
                </a:solidFill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600">
                <a:solidFill>
                  <a:schemeClr val="tx1"/>
                </a:solidFill>
              </a:defRPr>
            </a:lvl2pPr>
            <a:lvl3pPr marL="1257300" indent="-342900">
              <a:buFont typeface="Lucida Sans" panose="020B0602030504020204" pitchFamily="34" charset="0"/>
              <a:buChar char="–"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22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4D9E-6A42-4B33-BC19-44D00E60F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6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 baseline="0">
                <a:latin typeface="Lucida Bright" panose="020406020505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20539-6594-4D29-96ED-72B64E3EA8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00">
                <a:latin typeface="Lucida Bright" panose="020406020505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4038600" cy="47545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rgbClr val="000000"/>
                </a:solidFill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rgbClr val="000000"/>
                </a:solidFill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0393F-7568-498B-8E68-6F60D48E5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5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800">
                <a:latin typeface="Lucida Bright" panose="020406020505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D36CA-E38B-40C6-9A72-5755429A4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5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00">
                <a:latin typeface="Lucida Bright" panose="020406020505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03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D03FD-A194-4A73-B681-2AE0C7AA7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Lucida Sans" panose="020B0602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13FA0-B376-4886-A224-6038AAF91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 userDrawn="1"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CMU Official Color Swatches</a:t>
            </a:r>
            <a:endParaRPr lang="en-US"/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1219200" y="1471613"/>
            <a:ext cx="3278188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b="1"/>
              <a:t>Primary web colors</a:t>
            </a:r>
          </a:p>
          <a:p>
            <a:pPr eaLnBrk="1" hangingPunct="1"/>
            <a:endParaRPr lang="en-US" sz="1600" b="1"/>
          </a:p>
          <a:p>
            <a:pPr eaLnBrk="1" hangingPunct="1"/>
            <a:r>
              <a:rPr lang="en-US" sz="1600"/>
              <a:t>red #990000 &lt;153,0,0&gt;</a:t>
            </a:r>
          </a:p>
          <a:p>
            <a:pPr eaLnBrk="1" hangingPunct="1"/>
            <a:r>
              <a:rPr lang="en-US" sz="1600"/>
              <a:t>   (title text)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dark grey #464646  &lt;70,70,70&gt;</a:t>
            </a:r>
          </a:p>
          <a:p>
            <a:pPr eaLnBrk="1" hangingPunct="1"/>
            <a:r>
              <a:rPr lang="en-US" sz="1600"/>
              <a:t>   (text and line schemes)</a:t>
            </a:r>
          </a:p>
          <a:p>
            <a:pPr eaLnBrk="1" hangingPunct="1"/>
            <a:endParaRPr lang="en-US" sz="1600"/>
          </a:p>
          <a:p>
            <a:pPr eaLnBrk="1" hangingPunct="1"/>
            <a:endParaRPr lang="en-US" sz="1600" b="1"/>
          </a:p>
          <a:p>
            <a:pPr eaLnBrk="1" hangingPunct="1"/>
            <a:r>
              <a:rPr lang="en-US" sz="1600" b="1"/>
              <a:t>Secondary web colors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light grey #d4d4d4 &lt;212,212,212&gt;</a:t>
            </a:r>
          </a:p>
          <a:p>
            <a:pPr eaLnBrk="1" hangingPunct="1"/>
            <a:r>
              <a:rPr lang="en-US" sz="1600"/>
              <a:t>   (shadows scheme)</a:t>
            </a:r>
          </a:p>
          <a:p>
            <a:pPr eaLnBrk="1" hangingPunct="1"/>
            <a:r>
              <a:rPr lang="en-US" sz="1600"/>
              <a:t> </a:t>
            </a:r>
          </a:p>
          <a:p>
            <a:pPr eaLnBrk="1" hangingPunct="1"/>
            <a:r>
              <a:rPr lang="en-US" sz="1600"/>
              <a:t>light tan #f3f0e9  &lt;243,240,233&gt;</a:t>
            </a:r>
          </a:p>
          <a:p>
            <a:pPr eaLnBrk="1" hangingPunct="1"/>
            <a:r>
              <a:rPr lang="en-US" sz="1600"/>
              <a:t>   (fills)</a:t>
            </a: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638800" y="1427163"/>
            <a:ext cx="3065463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/>
              <a:t>mustard #c1a562 &lt;193,165,98&gt;</a:t>
            </a:r>
          </a:p>
          <a:p>
            <a:pPr eaLnBrk="1" hangingPunct="1"/>
            <a:r>
              <a:rPr lang="en-US" sz="1600"/>
              <a:t>   (accent scheme)</a:t>
            </a:r>
          </a:p>
          <a:p>
            <a:pPr eaLnBrk="1" hangingPunct="1"/>
            <a:r>
              <a:rPr lang="en-US" sz="1600"/>
              <a:t>  </a:t>
            </a:r>
          </a:p>
          <a:p>
            <a:pPr eaLnBrk="1" hangingPunct="1"/>
            <a:r>
              <a:rPr lang="en-US" sz="1600"/>
              <a:t>blue #7493a2  &lt;116,147,162&gt;</a:t>
            </a:r>
          </a:p>
          <a:p>
            <a:pPr eaLnBrk="1" hangingPunct="1"/>
            <a:r>
              <a:rPr lang="en-US" sz="1600"/>
              <a:t>(accent &amp; hyperlink)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orange #d17702 &lt;209,119,2&gt;</a:t>
            </a:r>
          </a:p>
          <a:p>
            <a:pPr eaLnBrk="1" hangingPunct="1"/>
            <a:r>
              <a:rPr lang="en-US" sz="1600"/>
              <a:t>   (accent&amp;followed hyperlink)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brown #936241  &lt;147,98,65&gt;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violet #674c56  &lt;103,76,86&gt;</a:t>
            </a:r>
          </a:p>
          <a:p>
            <a:pPr eaLnBrk="1" hangingPunct="1"/>
            <a:r>
              <a:rPr lang="en-US" sz="1600"/>
              <a:t>  </a:t>
            </a:r>
          </a:p>
          <a:p>
            <a:pPr eaLnBrk="1" hangingPunct="1"/>
            <a:r>
              <a:rPr lang="en-US" sz="1600"/>
              <a:t>green #999933 &lt;153,153,51&gt;</a:t>
            </a:r>
          </a:p>
          <a:p>
            <a:pPr eaLnBrk="1" hangingPunct="1"/>
            <a:r>
              <a:rPr lang="en-US" sz="1600"/>
              <a:t> </a:t>
            </a:r>
          </a:p>
          <a:p>
            <a:pPr eaLnBrk="1" hangingPunct="1"/>
            <a:r>
              <a:rPr lang="en-US" sz="1600"/>
              <a:t>tan #ac9d74 &lt;172,157,116&gt;</a:t>
            </a: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304800" y="1981200"/>
            <a:ext cx="838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304800" y="2819400"/>
            <a:ext cx="838200" cy="381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304800" y="4191000"/>
            <a:ext cx="8382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304800" y="5029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4572000" y="1447800"/>
            <a:ext cx="8382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4572000" y="22098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Rectangle 14"/>
          <p:cNvSpPr>
            <a:spLocks noChangeArrowheads="1"/>
          </p:cNvSpPr>
          <p:nvPr userDrawn="1"/>
        </p:nvSpPr>
        <p:spPr bwMode="auto">
          <a:xfrm>
            <a:off x="4572000" y="2971800"/>
            <a:ext cx="8382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auto">
          <a:xfrm>
            <a:off x="4572000" y="3581400"/>
            <a:ext cx="838200" cy="381000"/>
          </a:xfrm>
          <a:prstGeom prst="rect">
            <a:avLst/>
          </a:prstGeom>
          <a:solidFill>
            <a:srgbClr val="93624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4572000" y="4064000"/>
            <a:ext cx="838200" cy="381000"/>
          </a:xfrm>
          <a:prstGeom prst="rect">
            <a:avLst/>
          </a:prstGeom>
          <a:solidFill>
            <a:srgbClr val="674C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7" name="Rectangle 17"/>
          <p:cNvSpPr>
            <a:spLocks noChangeArrowheads="1"/>
          </p:cNvSpPr>
          <p:nvPr userDrawn="1"/>
        </p:nvSpPr>
        <p:spPr bwMode="auto">
          <a:xfrm>
            <a:off x="4572000" y="4546600"/>
            <a:ext cx="838200" cy="381000"/>
          </a:xfrm>
          <a:prstGeom prst="rect">
            <a:avLst/>
          </a:prstGeom>
          <a:solidFill>
            <a:srgbClr val="99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8" name="Rectangle 18"/>
          <p:cNvSpPr>
            <a:spLocks noChangeArrowheads="1"/>
          </p:cNvSpPr>
          <p:nvPr userDrawn="1"/>
        </p:nvSpPr>
        <p:spPr bwMode="auto">
          <a:xfrm>
            <a:off x="4572000" y="5029200"/>
            <a:ext cx="838200" cy="381000"/>
          </a:xfrm>
          <a:prstGeom prst="rect">
            <a:avLst/>
          </a:prstGeom>
          <a:solidFill>
            <a:srgbClr val="AC9D7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748AC-3E67-4F43-84C5-1D9822BC7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8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CMU Official Color Swatches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BE5B9A8-331E-43E4-8019-3DACE0278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3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Bright" panose="020406020505050203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Brigh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Brigh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Brigh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Brigh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Myths and </a:t>
            </a:r>
            <a:r>
              <a:rPr lang="en-US" dirty="0" err="1" smtClean="0"/>
              <a:t>Mythconceptions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about Software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r>
              <a:rPr lang="en-US" dirty="0" smtClean="0"/>
              <a:t>Mary Shaw</a:t>
            </a:r>
          </a:p>
          <a:p>
            <a:r>
              <a:rPr lang="en-US" sz="2400" dirty="0" smtClean="0"/>
              <a:t>CMU/ISR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0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6477000"/>
          </a:xfrm>
        </p:spPr>
        <p:txBody>
          <a:bodyPr/>
          <a:lstStyle/>
          <a:p>
            <a:pPr marL="0" indent="0">
              <a:buNone/>
              <a:tabLst>
                <a:tab pos="461963" algn="l"/>
                <a:tab pos="3657600" algn="l"/>
              </a:tabLst>
            </a:pPr>
            <a:r>
              <a:rPr lang="en-US" sz="2600" dirty="0">
                <a:solidFill>
                  <a:schemeClr val="tx2"/>
                </a:solidFill>
              </a:rPr>
              <a:t>	</a:t>
            </a:r>
            <a:r>
              <a:rPr lang="en-US" sz="2600" dirty="0" smtClean="0">
                <a:solidFill>
                  <a:schemeClr val="tx2"/>
                </a:solidFill>
              </a:rPr>
              <a:t>     </a:t>
            </a:r>
            <a:r>
              <a:rPr lang="en-US" sz="3200" dirty="0" smtClean="0">
                <a:solidFill>
                  <a:schemeClr val="tx2"/>
                </a:solidFill>
              </a:rPr>
              <a:t>Myth	     Challenge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1200"/>
              </a:spcBef>
              <a:buNone/>
              <a:tabLst>
                <a:tab pos="461963" algn="l"/>
                <a:tab pos="3657600" algn="l"/>
              </a:tabLst>
            </a:pPr>
            <a:r>
              <a:rPr lang="en-US" sz="2800" dirty="0" smtClean="0">
                <a:solidFill>
                  <a:schemeClr val="accent3"/>
                </a:solidFill>
              </a:rPr>
              <a:t>Problems</a:t>
            </a:r>
          </a:p>
          <a:p>
            <a:pPr marL="0" indent="0">
              <a:spcBef>
                <a:spcPts val="300"/>
              </a:spcBef>
              <a:buNone/>
              <a:tabLst>
                <a:tab pos="461963" algn="l"/>
                <a:tab pos="3657600" algn="l"/>
              </a:tabLst>
            </a:pPr>
            <a:r>
              <a:rPr lang="en-US" sz="2600" dirty="0" smtClean="0"/>
              <a:t>	Defined spec	Socio-technical problems</a:t>
            </a:r>
          </a:p>
          <a:p>
            <a:pPr marL="0" indent="0">
              <a:spcBef>
                <a:spcPts val="300"/>
              </a:spcBef>
              <a:buNone/>
              <a:tabLst>
                <a:tab pos="461963" algn="l"/>
                <a:tab pos="3657600" algn="l"/>
              </a:tabLst>
            </a:pPr>
            <a:r>
              <a:rPr lang="en-US" sz="2600" dirty="0" smtClean="0"/>
              <a:t>	Correctness</a:t>
            </a:r>
            <a:r>
              <a:rPr lang="en-US" sz="2600" dirty="0"/>
              <a:t>	Acceptability in </a:t>
            </a:r>
            <a:r>
              <a:rPr lang="en-US" sz="2600" dirty="0" smtClean="0"/>
              <a:t>context</a:t>
            </a:r>
          </a:p>
          <a:p>
            <a:pPr marL="0" indent="0">
              <a:spcBef>
                <a:spcPts val="1200"/>
              </a:spcBef>
              <a:buNone/>
              <a:tabLst>
                <a:tab pos="461963" algn="l"/>
                <a:tab pos="3657600" algn="l"/>
              </a:tabLst>
            </a:pPr>
            <a:r>
              <a:rPr lang="en-US" sz="2800" dirty="0" smtClean="0">
                <a:solidFill>
                  <a:schemeClr val="accent3"/>
                </a:solidFill>
              </a:rPr>
              <a:t>Designing</a:t>
            </a:r>
            <a:endParaRPr lang="en-US" sz="2600" dirty="0">
              <a:solidFill>
                <a:schemeClr val="accent3"/>
              </a:solidFill>
            </a:endParaRPr>
          </a:p>
          <a:p>
            <a:pPr marL="0" indent="0">
              <a:spcBef>
                <a:spcPts val="300"/>
              </a:spcBef>
              <a:buNone/>
              <a:tabLst>
                <a:tab pos="461963" algn="l"/>
                <a:tab pos="3657600" algn="l"/>
              </a:tabLst>
            </a:pPr>
            <a:r>
              <a:rPr lang="en-US" sz="2600" dirty="0" smtClean="0"/>
              <a:t>	Problem solving</a:t>
            </a:r>
            <a:r>
              <a:rPr lang="en-US" sz="2600" dirty="0"/>
              <a:t>	</a:t>
            </a:r>
            <a:r>
              <a:rPr lang="en-US" sz="2600" dirty="0" smtClean="0"/>
              <a:t>Problem setting</a:t>
            </a:r>
          </a:p>
          <a:p>
            <a:pPr marL="0" indent="0">
              <a:spcBef>
                <a:spcPts val="300"/>
              </a:spcBef>
              <a:buNone/>
              <a:tabLst>
                <a:tab pos="461963" algn="l"/>
                <a:tab pos="3657600" algn="l"/>
              </a:tabLst>
            </a:pPr>
            <a:r>
              <a:rPr lang="en-US" sz="2600" dirty="0" smtClean="0"/>
              <a:t>	Design in UML	Decide what to say in UML</a:t>
            </a:r>
          </a:p>
          <a:p>
            <a:pPr marL="0" indent="0">
              <a:spcBef>
                <a:spcPts val="1200"/>
              </a:spcBef>
              <a:buNone/>
              <a:tabLst>
                <a:tab pos="461963" algn="l"/>
                <a:tab pos="3657600" algn="l"/>
              </a:tabLst>
            </a:pPr>
            <a:r>
              <a:rPr lang="en-US" sz="2800" dirty="0" smtClean="0">
                <a:solidFill>
                  <a:schemeClr val="accent3"/>
                </a:solidFill>
              </a:rPr>
              <a:t>Solutions</a:t>
            </a:r>
            <a:endParaRPr lang="en-US" sz="2600" dirty="0" smtClean="0">
              <a:solidFill>
                <a:schemeClr val="accent3"/>
              </a:solidFill>
            </a:endParaRPr>
          </a:p>
          <a:p>
            <a:pPr marL="0" indent="0">
              <a:spcBef>
                <a:spcPts val="300"/>
              </a:spcBef>
              <a:buNone/>
              <a:tabLst>
                <a:tab pos="461963" algn="l"/>
                <a:tab pos="3657600" algn="l"/>
              </a:tabLst>
            </a:pPr>
            <a:r>
              <a:rPr lang="en-US" sz="2600" dirty="0" smtClean="0"/>
              <a:t>	Find any solution	Explore design space</a:t>
            </a:r>
          </a:p>
          <a:p>
            <a:pPr marL="0" indent="0">
              <a:spcBef>
                <a:spcPts val="300"/>
              </a:spcBef>
              <a:buNone/>
              <a:tabLst>
                <a:tab pos="461963" algn="l"/>
                <a:tab pos="3657600" algn="l"/>
              </a:tabLst>
            </a:pPr>
            <a:r>
              <a:rPr lang="en-US" sz="2600" dirty="0" smtClean="0"/>
              <a:t>	Correct increments	Progressive approximation</a:t>
            </a:r>
          </a:p>
          <a:p>
            <a:pPr marL="0" indent="0">
              <a:spcBef>
                <a:spcPts val="300"/>
              </a:spcBef>
              <a:buNone/>
              <a:tabLst>
                <a:tab pos="461963" algn="l"/>
                <a:tab pos="3657600" algn="l"/>
              </a:tabLst>
            </a:pPr>
            <a:r>
              <a:rPr lang="en-US" sz="2600" dirty="0"/>
              <a:t>	</a:t>
            </a:r>
            <a:r>
              <a:rPr lang="en-US" sz="2600" dirty="0" smtClean="0"/>
              <a:t>Code	Also architecture, </a:t>
            </a:r>
            <a:r>
              <a:rPr lang="en-US" sz="2600" dirty="0" err="1" smtClean="0"/>
              <a:t>etc</a:t>
            </a:r>
            <a:endParaRPr lang="en-US" sz="2600" dirty="0" smtClean="0"/>
          </a:p>
          <a:p>
            <a:pPr marL="0" indent="0">
              <a:spcBef>
                <a:spcPts val="1200"/>
              </a:spcBef>
              <a:buNone/>
              <a:tabLst>
                <a:tab pos="461963" algn="l"/>
                <a:tab pos="3657600" algn="l"/>
              </a:tabLst>
            </a:pPr>
            <a:r>
              <a:rPr lang="en-US" sz="2800" dirty="0" smtClean="0">
                <a:solidFill>
                  <a:schemeClr val="accent3"/>
                </a:solidFill>
              </a:rPr>
              <a:t>Research/validation</a:t>
            </a:r>
            <a:endParaRPr lang="en-US" sz="2600" dirty="0">
              <a:solidFill>
                <a:schemeClr val="accent3"/>
              </a:solidFill>
            </a:endParaRPr>
          </a:p>
          <a:p>
            <a:pPr marL="0" indent="0">
              <a:spcBef>
                <a:spcPts val="300"/>
              </a:spcBef>
              <a:buNone/>
              <a:tabLst>
                <a:tab pos="461963" algn="l"/>
                <a:tab pos="3657600" algn="l"/>
              </a:tabLst>
            </a:pPr>
            <a:r>
              <a:rPr lang="en-US" sz="2600" dirty="0" smtClean="0"/>
              <a:t>	Empirical studies	? ? ? ? ? ?	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0358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" y="838200"/>
            <a:ext cx="9144000" cy="49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404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464646"/>
      </a:dk1>
      <a:lt1>
        <a:srgbClr val="FFFFFF"/>
      </a:lt1>
      <a:dk2>
        <a:srgbClr val="990000"/>
      </a:dk2>
      <a:lt2>
        <a:srgbClr val="D4D4D4"/>
      </a:lt2>
      <a:accent1>
        <a:srgbClr val="F3F0E9"/>
      </a:accent1>
      <a:accent2>
        <a:srgbClr val="C1A562"/>
      </a:accent2>
      <a:accent3>
        <a:srgbClr val="999933"/>
      </a:accent3>
      <a:accent4>
        <a:srgbClr val="AC9D74"/>
      </a:accent4>
      <a:accent5>
        <a:srgbClr val="936241"/>
      </a:accent5>
      <a:accent6>
        <a:srgbClr val="674C56"/>
      </a:accent6>
      <a:hlink>
        <a:srgbClr val="7493A2"/>
      </a:hlink>
      <a:folHlink>
        <a:srgbClr val="D17702"/>
      </a:folHlink>
    </a:clrScheme>
    <a:fontScheme name="CMU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464646"/>
        </a:dk1>
        <a:lt1>
          <a:srgbClr val="FFFFFF"/>
        </a:lt1>
        <a:dk2>
          <a:srgbClr val="990000"/>
        </a:dk2>
        <a:lt2>
          <a:srgbClr val="D4D4D4"/>
        </a:lt2>
        <a:accent1>
          <a:srgbClr val="F3F0E9"/>
        </a:accent1>
        <a:accent2>
          <a:srgbClr val="C1A562"/>
        </a:accent2>
        <a:accent3>
          <a:srgbClr val="FFFFFF"/>
        </a:accent3>
        <a:accent4>
          <a:srgbClr val="3A3A3A"/>
        </a:accent4>
        <a:accent5>
          <a:srgbClr val="F8F6F2"/>
        </a:accent5>
        <a:accent6>
          <a:srgbClr val="AF9558"/>
        </a:accent6>
        <a:hlink>
          <a:srgbClr val="7493A2"/>
        </a:hlink>
        <a:folHlink>
          <a:srgbClr val="1837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464646"/>
        </a:dk1>
        <a:lt1>
          <a:srgbClr val="FFFFFF"/>
        </a:lt1>
        <a:dk2>
          <a:srgbClr val="990000"/>
        </a:dk2>
        <a:lt2>
          <a:srgbClr val="D4D4D4"/>
        </a:lt2>
        <a:accent1>
          <a:srgbClr val="F3F0E9"/>
        </a:accent1>
        <a:accent2>
          <a:srgbClr val="C1A562"/>
        </a:accent2>
        <a:accent3>
          <a:srgbClr val="FFFFFF"/>
        </a:accent3>
        <a:accent4>
          <a:srgbClr val="3A3A3A"/>
        </a:accent4>
        <a:accent5>
          <a:srgbClr val="F8F6F2"/>
        </a:accent5>
        <a:accent6>
          <a:srgbClr val="AF9558"/>
        </a:accent6>
        <a:hlink>
          <a:srgbClr val="7493A2"/>
        </a:hlink>
        <a:folHlink>
          <a:srgbClr val="D177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76973</TotalTime>
  <Words>6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Lucida Sans</vt:lpstr>
      <vt:lpstr>Wingdings</vt:lpstr>
      <vt:lpstr>Arial</vt:lpstr>
      <vt:lpstr>Lucida Bright</vt:lpstr>
      <vt:lpstr>Calibri</vt:lpstr>
      <vt:lpstr>Courier New</vt:lpstr>
      <vt:lpstr>Custom Design</vt:lpstr>
      <vt:lpstr>Myths and Mythconceptions about Software Design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 Shaw</dc:creator>
  <cp:lastModifiedBy>Mary Shaw</cp:lastModifiedBy>
  <cp:revision>444</cp:revision>
  <cp:lastPrinted>2017-10-24T02:24:35Z</cp:lastPrinted>
  <dcterms:created xsi:type="dcterms:W3CDTF">2011-05-07T05:21:36Z</dcterms:created>
  <dcterms:modified xsi:type="dcterms:W3CDTF">2018-01-13T06:50:45Z</dcterms:modified>
</cp:coreProperties>
</file>