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handoutMasterIdLst>
    <p:handoutMasterId r:id="rId31"/>
  </p:handoutMasterIdLst>
  <p:sldIdLst>
    <p:sldId id="261" r:id="rId2"/>
    <p:sldId id="294" r:id="rId3"/>
    <p:sldId id="296" r:id="rId4"/>
    <p:sldId id="297" r:id="rId5"/>
    <p:sldId id="299" r:id="rId6"/>
    <p:sldId id="298" r:id="rId7"/>
    <p:sldId id="300" r:id="rId8"/>
    <p:sldId id="301" r:id="rId9"/>
    <p:sldId id="302" r:id="rId10"/>
    <p:sldId id="316" r:id="rId11"/>
    <p:sldId id="317" r:id="rId12"/>
    <p:sldId id="318" r:id="rId13"/>
    <p:sldId id="303" r:id="rId14"/>
    <p:sldId id="305" r:id="rId15"/>
    <p:sldId id="319" r:id="rId16"/>
    <p:sldId id="320" r:id="rId17"/>
    <p:sldId id="308" r:id="rId18"/>
    <p:sldId id="309" r:id="rId19"/>
    <p:sldId id="306" r:id="rId20"/>
    <p:sldId id="321" r:id="rId21"/>
    <p:sldId id="322" r:id="rId22"/>
    <p:sldId id="323" r:id="rId23"/>
    <p:sldId id="324" r:id="rId24"/>
    <p:sldId id="325" r:id="rId25"/>
    <p:sldId id="310" r:id="rId26"/>
    <p:sldId id="311" r:id="rId27"/>
    <p:sldId id="312" r:id="rId28"/>
    <p:sldId id="313" r:id="rId29"/>
    <p:sldId id="314" r:id="rId30"/>
  </p:sldIdLst>
  <p:sldSz cx="12192000" cy="6858000"/>
  <p:notesSz cx="6877050" cy="96567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484515"/>
          </a:xfrm>
          <a:prstGeom prst="rect">
            <a:avLst/>
          </a:prstGeom>
        </p:spPr>
        <p:txBody>
          <a:bodyPr vert="horz" lIns="94476" tIns="47238" rIns="94476" bIns="47238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95404" y="0"/>
            <a:ext cx="2980055" cy="484515"/>
          </a:xfrm>
          <a:prstGeom prst="rect">
            <a:avLst/>
          </a:prstGeom>
        </p:spPr>
        <p:txBody>
          <a:bodyPr vert="horz" lIns="94476" tIns="47238" rIns="94476" bIns="47238" rtlCol="0"/>
          <a:lstStyle>
            <a:lvl1pPr algn="r">
              <a:defRPr sz="1200"/>
            </a:lvl1pPr>
          </a:lstStyle>
          <a:p>
            <a:fld id="{C8122F88-86C1-437C-83A5-DAEB3E0B7A8F}" type="datetimeFigureOut">
              <a:rPr lang="pt-BR" smtClean="0"/>
              <a:t>01/04/2016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72249"/>
            <a:ext cx="2980055" cy="484514"/>
          </a:xfrm>
          <a:prstGeom prst="rect">
            <a:avLst/>
          </a:prstGeom>
        </p:spPr>
        <p:txBody>
          <a:bodyPr vert="horz" lIns="94476" tIns="47238" rIns="94476" bIns="47238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95404" y="9172249"/>
            <a:ext cx="2980055" cy="484514"/>
          </a:xfrm>
          <a:prstGeom prst="rect">
            <a:avLst/>
          </a:prstGeom>
        </p:spPr>
        <p:txBody>
          <a:bodyPr vert="horz" lIns="94476" tIns="47238" rIns="94476" bIns="47238" rtlCol="0" anchor="b"/>
          <a:lstStyle>
            <a:lvl1pPr algn="r">
              <a:defRPr sz="1200"/>
            </a:lvl1pPr>
          </a:lstStyle>
          <a:p>
            <a:fld id="{CF33D712-AF45-468F-967D-52D99D0759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390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iagoavila.com.br/wp-content/uploads/2014/10/keep-calm-and-learn-javascri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696" y="324876"/>
            <a:ext cx="7027104" cy="620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250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07027" y="225062"/>
            <a:ext cx="8600660" cy="34329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3958" rIns="0" bIns="5395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b="1" dirty="0">
                <a:solidFill>
                  <a:srgbClr val="098CB6"/>
                </a:solidFill>
                <a:latin typeface="+mj-lt"/>
                <a:cs typeface="Tahoma" panose="020B0604030504040204" pitchFamily="34" charset="0"/>
              </a:rPr>
              <a:t>alert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800" b="1" i="0" u="none" strike="noStrike" cap="none" normalizeH="0" baseline="0" dirty="0">
              <a:ln>
                <a:noFill/>
              </a:ln>
              <a:solidFill>
                <a:srgbClr val="098CB6"/>
              </a:solidFill>
              <a:latin typeface="+mj-lt"/>
              <a:cs typeface="Tahom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48495B"/>
                </a:solidFill>
                <a:effectLst/>
                <a:latin typeface="+mj-lt"/>
              </a:rPr>
              <a:t>As caixas de diálogo de alerta são simples e informativas. Elas, geralmente, são utilizadas em validação de formulários ou bloqueio de ações.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48495B"/>
                </a:solidFill>
                <a:effectLst/>
                <a:latin typeface="+mj-lt"/>
              </a:rPr>
            </a:b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48495B"/>
                </a:solidFill>
                <a:effectLst/>
                <a:latin typeface="+mj-lt"/>
              </a:rPr>
              <a:t>Sua função é mostrar apenas uma mensagem com um botão de confirmação para que esta seja fechada.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48495B"/>
                </a:solidFill>
                <a:effectLst/>
                <a:latin typeface="+mj-lt"/>
              </a:rPr>
              <a:t>Para chamar esta caixa de diálogo usamos a função alert(). Esta função recebe como parâmetro uma string que será a mensagem a ser exibida.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366673" y="225062"/>
            <a:ext cx="2567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98CB6"/>
                </a:solidFill>
                <a:latin typeface="+mj-lt"/>
                <a:cs typeface="Tahoma" panose="020B0604030504040204" pitchFamily="34" charset="0"/>
              </a:rPr>
              <a:t>Relembrando</a:t>
            </a:r>
            <a:r>
              <a:rPr lang="pt-BR" dirty="0"/>
              <a:t> ....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027" y="4220610"/>
            <a:ext cx="8281375" cy="68269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00359" y="225062"/>
            <a:ext cx="2885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98CB6"/>
                </a:solidFill>
                <a:latin typeface="+mj-lt"/>
                <a:cs typeface="Tahoma" panose="020B0604030504040204" pitchFamily="34" charset="0"/>
              </a:rPr>
              <a:t>Caixa de Diálogo: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5327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300359" y="225062"/>
            <a:ext cx="2885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98CB6"/>
                </a:solidFill>
                <a:latin typeface="+mj-lt"/>
                <a:cs typeface="Tahoma" panose="020B0604030504040204" pitchFamily="34" charset="0"/>
              </a:rPr>
              <a:t>Caixa de Diálogo:</a:t>
            </a: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07027" y="233178"/>
            <a:ext cx="7461117" cy="30020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3958" rIns="0" bIns="53958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800" b="1" dirty="0">
                <a:solidFill>
                  <a:srgbClr val="098CB6"/>
                </a:solidFill>
                <a:latin typeface="+mj-lt"/>
                <a:cs typeface="Tahoma" panose="020B0604030504040204" pitchFamily="34" charset="0"/>
              </a:rPr>
              <a:t>prompt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b="1" dirty="0">
              <a:solidFill>
                <a:srgbClr val="098CB6"/>
              </a:solidFill>
              <a:cs typeface="Tahoma" panose="020B060403050404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48495B"/>
                </a:solidFill>
                <a:latin typeface="+mj-lt"/>
              </a:rPr>
              <a:t>A caixa de diálogo de prompt nos possibilita requerer uma entrada ao usuário.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48495B"/>
                </a:solidFill>
                <a:latin typeface="+mj-lt"/>
              </a:rPr>
              <a:t>Para chamarmos esta caixa de diálogo, usamos a função prompt() que recebe uma string como parâmetro. Esse parâmetro será a mensagem a ser exibida dentro da caixa de diálogo.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48495B"/>
                </a:solidFill>
                <a:latin typeface="+mj-lt"/>
              </a:rPr>
              <a:t>A caixa de diálogo de prompt possui três elementos: um campo input para texto, um botão OK e outro CANCELAR.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9366673" y="225062"/>
            <a:ext cx="2567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98CB6"/>
                </a:solidFill>
                <a:latin typeface="+mj-lt"/>
                <a:cs typeface="Tahoma" panose="020B0604030504040204" pitchFamily="34" charset="0"/>
              </a:rPr>
              <a:t>Relembrando</a:t>
            </a:r>
            <a:r>
              <a:rPr lang="pt-BR" dirty="0"/>
              <a:t> ....</a:t>
            </a:r>
          </a:p>
        </p:txBody>
      </p:sp>
      <p:sp>
        <p:nvSpPr>
          <p:cNvPr id="5" name="Retângulo 4"/>
          <p:cNvSpPr/>
          <p:nvPr/>
        </p:nvSpPr>
        <p:spPr>
          <a:xfrm>
            <a:off x="424070" y="4900888"/>
            <a:ext cx="115103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48495B"/>
                </a:solidFill>
                <a:latin typeface="+mj-lt"/>
              </a:rPr>
              <a:t>A função prompt() sempre irá retornar um valor, ou seja, podemos gravar o resultado da função em uma variável ou algo assim. Se clicarmos no botão OK, o valor a ser retornado será o que estiver escrito no campo de texto, mesmo se ele estiver vazio. Se clicarmos em CANCELAR, o valor retornado será </a:t>
            </a:r>
            <a:r>
              <a:rPr lang="pt-BR" altLang="pt-BR" sz="2000" dirty="0" err="1">
                <a:solidFill>
                  <a:srgbClr val="48495B"/>
                </a:solidFill>
                <a:latin typeface="+mj-lt"/>
              </a:rPr>
              <a:t>null</a:t>
            </a:r>
            <a:r>
              <a:rPr lang="pt-BR" altLang="pt-BR" sz="2000" dirty="0">
                <a:solidFill>
                  <a:srgbClr val="48495B"/>
                </a:solidFill>
                <a:latin typeface="+mj-lt"/>
              </a:rPr>
              <a:t>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027" y="4085220"/>
            <a:ext cx="8544092" cy="47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52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300359" y="225062"/>
            <a:ext cx="2885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98CB6"/>
                </a:solidFill>
                <a:latin typeface="+mj-lt"/>
                <a:cs typeface="Tahoma" panose="020B0604030504040204" pitchFamily="34" charset="0"/>
              </a:rPr>
              <a:t>Caixa de Diálogo: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9366673" y="225062"/>
            <a:ext cx="2567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98CB6"/>
                </a:solidFill>
                <a:latin typeface="+mj-lt"/>
                <a:cs typeface="Tahoma" panose="020B0604030504040204" pitchFamily="34" charset="0"/>
              </a:rPr>
              <a:t>Relembrando</a:t>
            </a:r>
            <a:r>
              <a:rPr lang="pt-BR" dirty="0"/>
              <a:t> ....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7999" y="245263"/>
            <a:ext cx="805732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800" b="1" dirty="0">
                <a:solidFill>
                  <a:srgbClr val="098CB6"/>
                </a:solidFill>
                <a:latin typeface="+mj-lt"/>
                <a:cs typeface="Tahoma" panose="020B0604030504040204" pitchFamily="34" charset="0"/>
              </a:rPr>
              <a:t>confirm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solidFill>
                <a:srgbClr val="48495B"/>
              </a:solidFill>
              <a:latin typeface="+mj-lt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48495B"/>
                </a:solidFill>
                <a:latin typeface="+mj-lt"/>
              </a:rPr>
              <a:t>A caixa de diálogo de confirmação é chamada pela função confirm() e tem apenas dois botões: um OK e outro CANCELAR. Assim como a função prompt(), a função confirm() também retorna um valor que pode ser </a:t>
            </a:r>
            <a:r>
              <a:rPr lang="pt-BR" altLang="pt-BR" sz="2000" dirty="0" err="1">
                <a:solidFill>
                  <a:srgbClr val="48495B"/>
                </a:solidFill>
                <a:latin typeface="+mj-lt"/>
              </a:rPr>
              <a:t>true</a:t>
            </a:r>
            <a:r>
              <a:rPr lang="pt-BR" altLang="pt-BR" sz="2000" dirty="0">
                <a:solidFill>
                  <a:srgbClr val="48495B"/>
                </a:solidFill>
                <a:latin typeface="+mj-lt"/>
              </a:rPr>
              <a:t> (verdadeiro) ou false (falso).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48495B"/>
                </a:solidFill>
                <a:latin typeface="+mj-lt"/>
              </a:rPr>
              <a:t>Como confirm() retorna um valor booleano, isso o torna ideal para ser usado com uma estrutura seletiva if.</a:t>
            </a:r>
          </a:p>
        </p:txBody>
      </p:sp>
      <p:sp>
        <p:nvSpPr>
          <p:cNvPr id="6" name="Retângulo 5"/>
          <p:cNvSpPr/>
          <p:nvPr/>
        </p:nvSpPr>
        <p:spPr>
          <a:xfrm>
            <a:off x="923211" y="5617770"/>
            <a:ext cx="108049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48495B"/>
                </a:solidFill>
                <a:latin typeface="+mj-lt"/>
              </a:rPr>
              <a:t>Por exemplo, podemos usar a caixa de diálogo de confirmação antes de redirecionarmos uma página para executar uma rotina para apagar algum registro do banco de dados.</a:t>
            </a:r>
            <a:endParaRPr lang="pt-BR" sz="2000" dirty="0">
              <a:solidFill>
                <a:srgbClr val="48495B"/>
              </a:solidFill>
              <a:latin typeface="+mj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221" y="4269891"/>
            <a:ext cx="9759666" cy="49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60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494642" y="4488533"/>
            <a:ext cx="3061254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pt-BR" sz="2000" b="1" dirty="0">
                <a:solidFill>
                  <a:srgbClr val="28282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Exemplos de variáveis</a:t>
            </a:r>
            <a:r>
              <a:rPr lang="pt-BR" sz="2000" dirty="0">
                <a:solidFill>
                  <a:srgbClr val="28282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pt-BR" sz="2000" dirty="0">
                <a:solidFill>
                  <a:srgbClr val="28282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Numero_ordem</a:t>
            </a:r>
          </a:p>
          <a:p>
            <a:pPr lvl="1">
              <a:lnSpc>
                <a:spcPct val="107000"/>
              </a:lnSpc>
              <a:spcAft>
                <a:spcPts val="750"/>
              </a:spcAft>
            </a:pPr>
            <a:r>
              <a:rPr lang="pt-BR" sz="2000" dirty="0">
                <a:solidFill>
                  <a:srgbClr val="28282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$num99 </a:t>
            </a:r>
          </a:p>
          <a:p>
            <a:pPr lvl="2">
              <a:lnSpc>
                <a:spcPct val="107000"/>
              </a:lnSpc>
              <a:spcAft>
                <a:spcPts val="750"/>
              </a:spcAft>
            </a:pPr>
            <a:r>
              <a:rPr lang="pt-BR" sz="2000" dirty="0">
                <a:solidFill>
                  <a:srgbClr val="28282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_numero.</a:t>
            </a:r>
          </a:p>
        </p:txBody>
      </p:sp>
      <p:sp>
        <p:nvSpPr>
          <p:cNvPr id="3" name="Retângulo 2"/>
          <p:cNvSpPr/>
          <p:nvPr/>
        </p:nvSpPr>
        <p:spPr>
          <a:xfrm>
            <a:off x="798600" y="570965"/>
            <a:ext cx="4800738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pt-BR" sz="2800" b="1" dirty="0">
                <a:solidFill>
                  <a:srgbClr val="2828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Trabalhando com variáveis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42730" y="4057827"/>
            <a:ext cx="7222435" cy="1080296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750"/>
              </a:spcAft>
            </a:pPr>
            <a:r>
              <a:rPr lang="pt-BR" sz="2000" dirty="0">
                <a:solidFill>
                  <a:srgbClr val="28282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Uma variável deve iniciar com uma letra, ou um </a:t>
            </a:r>
            <a:r>
              <a:rPr lang="pt-BR" sz="2000" dirty="0" err="1">
                <a:solidFill>
                  <a:srgbClr val="28282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underline</a:t>
            </a:r>
            <a:r>
              <a:rPr lang="pt-BR" sz="2000" dirty="0">
                <a:solidFill>
                  <a:srgbClr val="28282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“_” ou um cifrão “$”. Javascript é case-</a:t>
            </a:r>
            <a:r>
              <a:rPr lang="pt-BR" sz="2000" dirty="0" err="1">
                <a:solidFill>
                  <a:srgbClr val="28282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lang="pt-BR" sz="2000" dirty="0">
                <a:solidFill>
                  <a:srgbClr val="28282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diferenciando letras maiúsculas de minúsculas.</a:t>
            </a:r>
          </a:p>
        </p:txBody>
      </p:sp>
      <p:sp>
        <p:nvSpPr>
          <p:cNvPr id="6" name="Retângulo 5"/>
          <p:cNvSpPr/>
          <p:nvPr/>
        </p:nvSpPr>
        <p:spPr>
          <a:xfrm>
            <a:off x="642730" y="1247386"/>
            <a:ext cx="4731026" cy="1738938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750"/>
              </a:spcAft>
            </a:pPr>
            <a:r>
              <a:rPr lang="pt-BR" sz="2000" dirty="0">
                <a:solidFill>
                  <a:srgbClr val="28282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Você usa variáveis como nomes simbólicos para os valores em sua aplicação. O nome das variáveis, chamados de identificadores, obedecem determinadas regras.</a:t>
            </a:r>
          </a:p>
        </p:txBody>
      </p:sp>
      <p:sp>
        <p:nvSpPr>
          <p:cNvPr id="4" name="Retângulo 3"/>
          <p:cNvSpPr/>
          <p:nvPr/>
        </p:nvSpPr>
        <p:spPr>
          <a:xfrm>
            <a:off x="5599338" y="1602106"/>
            <a:ext cx="6096000" cy="205165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750"/>
              </a:spcAft>
            </a:pPr>
            <a:r>
              <a:rPr lang="pt-BR" sz="2000" dirty="0">
                <a:solidFill>
                  <a:srgbClr val="28282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Variável é um dos conceitos mais importantes no estudo de programação, independente da plataforma ou linguagem utilizada. Uma variável referencia a um espaço na memória do computador utilizado para guardar informações que serão usadas em seus programas.</a:t>
            </a:r>
          </a:p>
        </p:txBody>
      </p:sp>
      <p:sp>
        <p:nvSpPr>
          <p:cNvPr id="8" name="Retângulo 7"/>
          <p:cNvSpPr/>
          <p:nvPr/>
        </p:nvSpPr>
        <p:spPr>
          <a:xfrm>
            <a:off x="2696817" y="6198567"/>
            <a:ext cx="853093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pt-BR" dirty="0">
                <a:solidFill>
                  <a:srgbClr val="28282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dica é seguir um padrão para que seu código fique limpo e organizado.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9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69843" y="179267"/>
            <a:ext cx="108800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Ubuntu-Bold"/>
              </a:rPr>
              <a:t>Operadores aritméticos</a:t>
            </a:r>
          </a:p>
          <a:p>
            <a:r>
              <a:rPr lang="pt-BR" sz="2400" dirty="0">
                <a:latin typeface="TimesNewRomanPSMT"/>
              </a:rPr>
              <a:t>● </a:t>
            </a:r>
            <a:r>
              <a:rPr lang="pt-BR" sz="2400" dirty="0">
                <a:latin typeface="Calibri" panose="020F0502020204030204" pitchFamily="34" charset="0"/>
              </a:rPr>
              <a:t>Para transformar dados em informações, um programa faz cálculos, manipula dados e toma decisões.</a:t>
            </a:r>
          </a:p>
          <a:p>
            <a:r>
              <a:rPr lang="pt-BR" sz="2400" dirty="0">
                <a:latin typeface="TimesNewRomanPSMT"/>
              </a:rPr>
              <a:t>● </a:t>
            </a:r>
            <a:r>
              <a:rPr lang="pt-BR" sz="2400" dirty="0">
                <a:latin typeface="Calibri" panose="020F0502020204030204" pitchFamily="34" charset="0"/>
              </a:rPr>
              <a:t>Os operadores aritméticos são utilizados para realizar cálculos.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971" y="1762178"/>
            <a:ext cx="8451778" cy="471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37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69843" y="179267"/>
            <a:ext cx="10880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Ubuntu-Bold"/>
              </a:rPr>
              <a:t>Operadores aritméticos</a:t>
            </a:r>
          </a:p>
          <a:p>
            <a:r>
              <a:rPr lang="pt-BR" sz="2400" dirty="0">
                <a:latin typeface="TimesNewRomanPSMT"/>
              </a:rPr>
              <a:t>● </a:t>
            </a:r>
            <a:r>
              <a:rPr lang="pt-BR" sz="2400" dirty="0">
                <a:latin typeface="Calibri" panose="020F0502020204030204" pitchFamily="34" charset="0"/>
              </a:rPr>
              <a:t>Para </a:t>
            </a:r>
            <a:r>
              <a:rPr lang="pt-BR" dirty="0"/>
              <a:t>Em Javascript, há operadores de decremento e incremento.</a:t>
            </a:r>
            <a:endParaRPr lang="pt-BR" sz="2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656" y="1010264"/>
            <a:ext cx="8628408" cy="541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73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77077" y="429760"/>
            <a:ext cx="114498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Ubuntu-Bold"/>
              </a:rPr>
              <a:t>Operadores relacionais</a:t>
            </a:r>
          </a:p>
          <a:p>
            <a:r>
              <a:rPr lang="pt-BR" dirty="0">
                <a:latin typeface="TimesNewRomanPSMT"/>
              </a:rPr>
              <a:t>● </a:t>
            </a:r>
            <a:r>
              <a:rPr lang="pt-BR" dirty="0">
                <a:latin typeface="Calibri" panose="020F0502020204030204" pitchFamily="34" charset="0"/>
              </a:rPr>
              <a:t>Os operadores relacionais são utilizados para realizar comparações.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623" y="1519445"/>
            <a:ext cx="10577543" cy="436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49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77077" y="390004"/>
            <a:ext cx="113571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Ubuntu-Bold"/>
              </a:rPr>
              <a:t>Operadores relacionais</a:t>
            </a:r>
          </a:p>
          <a:p>
            <a:r>
              <a:rPr lang="pt-BR" dirty="0">
                <a:latin typeface="TimesNewRomanPSMT"/>
              </a:rPr>
              <a:t>● </a:t>
            </a:r>
            <a:r>
              <a:rPr lang="pt-BR" dirty="0">
                <a:latin typeface="Calibri" panose="020F0502020204030204" pitchFamily="34" charset="0"/>
              </a:rPr>
              <a:t>Você pode utilizar operadores relacionais para comparar </a:t>
            </a:r>
            <a:r>
              <a:rPr lang="pt-BR" dirty="0" err="1">
                <a:latin typeface="Calibri" panose="020F0502020204030204" pitchFamily="34" charset="0"/>
              </a:rPr>
              <a:t>strings</a:t>
            </a:r>
            <a:r>
              <a:rPr lang="pt-BR" dirty="0">
                <a:latin typeface="Calibri" panose="020F0502020204030204" pitchFamily="34" charset="0"/>
              </a:rPr>
              <a:t>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56" y="2055951"/>
            <a:ext cx="10947354" cy="238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65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44556" y="350247"/>
            <a:ext cx="115691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Ubuntu-Bold"/>
              </a:rPr>
              <a:t>Operadores lógicos</a:t>
            </a:r>
          </a:p>
          <a:p>
            <a:r>
              <a:rPr lang="pt-BR" dirty="0">
                <a:latin typeface="TimesNewRomanPSMT"/>
              </a:rPr>
              <a:t>● </a:t>
            </a:r>
            <a:r>
              <a:rPr lang="pt-BR" dirty="0">
                <a:latin typeface="Calibri" panose="020F0502020204030204" pitchFamily="34" charset="0"/>
              </a:rPr>
              <a:t>Os operadores lógicos são utilizados para relacionar comparações.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55" y="1181676"/>
            <a:ext cx="9391002" cy="539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60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2278" y="1072274"/>
            <a:ext cx="117944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</a:rPr>
              <a:t>1. Faça um programa que, dada a idade do usuário em anos, calcule quantas horas ele viveu, aproximadamente.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033670" y="410817"/>
            <a:ext cx="2928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Rapidinhas ...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8782" y="1916906"/>
            <a:ext cx="117679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</a:rPr>
              <a:t>2. João comprou uma quantidade de balas para ele e seus amigos. A quantidade de balas que ele comprou é maior que a quantidade de amigos, mas não há como dividi-las igualmente. Faça um programa que, dada as quantidades pelo usuário, calcule quantas balas faltam para que a divisão fique igual entre os amigos.</a:t>
            </a:r>
            <a:endParaRPr lang="pt-BR" sz="2400" dirty="0"/>
          </a:p>
        </p:txBody>
      </p:sp>
      <p:sp>
        <p:nvSpPr>
          <p:cNvPr id="5" name="Retângulo 4"/>
          <p:cNvSpPr/>
          <p:nvPr/>
        </p:nvSpPr>
        <p:spPr>
          <a:xfrm>
            <a:off x="172278" y="3986407"/>
            <a:ext cx="118209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</a:rPr>
              <a:t>3. Faça um programa que, dada a idade do usuário em anos, diga se ele nasceu antes de 1980.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172278" y="4532414"/>
            <a:ext cx="117679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</a:rPr>
              <a:t>4. Faça um programa que, dada as entradas com nome e ano de nascimento, responda se o usuário tem entre 18 e 60 e se chama João ou Maria.</a:t>
            </a:r>
            <a:endParaRPr lang="pt-BR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7096539" y="5850835"/>
            <a:ext cx="424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Valendo Pontuação ...</a:t>
            </a:r>
          </a:p>
        </p:txBody>
      </p:sp>
    </p:spTree>
    <p:extLst>
      <p:ext uri="{BB962C8B-B14F-4D97-AF65-F5344CB8AC3E}">
        <p14:creationId xmlns:p14="http://schemas.microsoft.com/office/powerpoint/2010/main" val="356274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868556" y="3883033"/>
            <a:ext cx="83753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282828"/>
                </a:solidFill>
                <a:latin typeface="Open Sans"/>
              </a:rPr>
              <a:t>Precisa ter um </a:t>
            </a: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navegador web </a:t>
            </a:r>
            <a:r>
              <a:rPr lang="pt-BR" sz="2400" dirty="0">
                <a:solidFill>
                  <a:srgbClr val="282828"/>
                </a:solidFill>
                <a:latin typeface="Open Sans"/>
              </a:rPr>
              <a:t>instalado no seu computador e poderá programar com um </a:t>
            </a: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bloco de notas</a:t>
            </a:r>
            <a:r>
              <a:rPr lang="pt-BR" sz="2400" dirty="0">
                <a:solidFill>
                  <a:srgbClr val="282828"/>
                </a:solidFill>
                <a:latin typeface="Open Sans"/>
              </a:rPr>
              <a:t>, um </a:t>
            </a: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editor como sublime</a:t>
            </a:r>
            <a:r>
              <a:rPr lang="pt-BR" sz="2400" dirty="0">
                <a:solidFill>
                  <a:srgbClr val="282828"/>
                </a:solidFill>
                <a:latin typeface="Open Sans"/>
              </a:rPr>
              <a:t> ou </a:t>
            </a: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outro de sua preferência</a:t>
            </a:r>
            <a:r>
              <a:rPr lang="pt-BR" sz="2400" dirty="0">
                <a:solidFill>
                  <a:srgbClr val="282828"/>
                </a:solidFill>
                <a:latin typeface="Open Sans"/>
              </a:rPr>
              <a:t>. Vou utilizar o Sublime</a:t>
            </a:r>
            <a:r>
              <a:rPr lang="pt-BR" sz="2400" dirty="0">
                <a:solidFill>
                  <a:srgbClr val="428BCA"/>
                </a:solidFill>
                <a:latin typeface="Open Sans"/>
              </a:rPr>
              <a:t> </a:t>
            </a:r>
            <a:r>
              <a:rPr lang="pt-BR" sz="2400" dirty="0">
                <a:solidFill>
                  <a:srgbClr val="282828"/>
                </a:solidFill>
                <a:latin typeface="Open Sans"/>
              </a:rPr>
              <a:t>para executar os exemplos.</a:t>
            </a:r>
            <a:endParaRPr lang="pt-BR" sz="2400" b="0" i="0" dirty="0">
              <a:solidFill>
                <a:srgbClr val="282828"/>
              </a:solidFill>
              <a:effectLst/>
              <a:latin typeface="Open Sans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81350" y="1905865"/>
            <a:ext cx="9749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2828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O que é preciso para programar com JavaScript?</a:t>
            </a:r>
            <a:endParaRPr lang="pt-BR" sz="3200" dirty="0">
              <a:solidFill>
                <a:srgbClr val="28282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39091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80" y="231084"/>
            <a:ext cx="10499863" cy="637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96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9571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035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5481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9031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2365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0444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452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4995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249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proximadose.com.br/wp-content/uploads/2012/11/navegadores-we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692" y="3043246"/>
            <a:ext cx="48577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597425" y="2027583"/>
            <a:ext cx="64722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NAVEGADOR WEB</a:t>
            </a:r>
          </a:p>
        </p:txBody>
      </p:sp>
    </p:spTree>
    <p:extLst>
      <p:ext uri="{BB962C8B-B14F-4D97-AF65-F5344CB8AC3E}">
        <p14:creationId xmlns:p14="http://schemas.microsoft.com/office/powerpoint/2010/main" val="397015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cdn.portableapps.com/FirefoxPor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331" y="251792"/>
            <a:ext cx="8516731" cy="638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79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06146" y="779429"/>
            <a:ext cx="60558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Scratchpad</a:t>
            </a:r>
          </a:p>
        </p:txBody>
      </p:sp>
      <p:sp>
        <p:nvSpPr>
          <p:cNvPr id="3" name="Retângulo 2"/>
          <p:cNvSpPr/>
          <p:nvPr/>
        </p:nvSpPr>
        <p:spPr>
          <a:xfrm>
            <a:off x="2981740" y="392667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2000" dirty="0">
                <a:solidFill>
                  <a:srgbClr val="4D4E53"/>
                </a:solidFill>
                <a:latin typeface="Arial" panose="020B0604020202020204" pitchFamily="34" charset="0"/>
              </a:rPr>
              <a:t>Diferentemente da Console, desenhada para interpretar uma única linha de código, o Scratchpad lhe permite editar grandes trechos de código Javascript e então executá-los de várias formas, dependendo de como você quer usar a saída da execução.</a:t>
            </a:r>
          </a:p>
        </p:txBody>
      </p:sp>
      <p:sp>
        <p:nvSpPr>
          <p:cNvPr id="4" name="Retângulo 3"/>
          <p:cNvSpPr/>
          <p:nvPr/>
        </p:nvSpPr>
        <p:spPr>
          <a:xfrm>
            <a:off x="2981740" y="171695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2000" dirty="0">
                <a:solidFill>
                  <a:srgbClr val="4D4E53"/>
                </a:solidFill>
                <a:latin typeface="Arial" panose="020B0604020202020204" pitchFamily="34" charset="0"/>
              </a:rPr>
              <a:t>O Scratchpad, disponível no Firefox 6 ou superior, fornece um ambiente para experiências com código em Javascript. Você pode escrever e testar suas ideias de código interagindo com a página antes de usar suas ferramentas de desenvolvimento corriqueiras para finalizar e limpar o resultado final.</a:t>
            </a:r>
          </a:p>
        </p:txBody>
      </p:sp>
    </p:spTree>
    <p:extLst>
      <p:ext uri="{BB962C8B-B14F-4D97-AF65-F5344CB8AC3E}">
        <p14:creationId xmlns:p14="http://schemas.microsoft.com/office/powerpoint/2010/main" val="1105358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562" y="1862218"/>
            <a:ext cx="5551135" cy="3848576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506146" y="779429"/>
            <a:ext cx="60558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Scratchpad</a:t>
            </a:r>
          </a:p>
        </p:txBody>
      </p:sp>
      <p:sp>
        <p:nvSpPr>
          <p:cNvPr id="4" name="Retângulo 3"/>
          <p:cNvSpPr/>
          <p:nvPr/>
        </p:nvSpPr>
        <p:spPr>
          <a:xfrm>
            <a:off x="1506146" y="2052935"/>
            <a:ext cx="46693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4D4E53"/>
                </a:solidFill>
                <a:latin typeface="Arial" panose="020B0604020202020204" pitchFamily="34" charset="0"/>
              </a:rPr>
              <a:t>Shift+F4, ou vá ao menu Desenvolvedor Web, e selecione Scratchpad.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8961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256" y="373132"/>
            <a:ext cx="5613252" cy="61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34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queroworkar.com.br/blog/wp-content/uploads/2016/01/javascrip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11" y="1524000"/>
            <a:ext cx="3886338" cy="388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ipidourados.com.br/web/wp-content/uploads/2014/04/logo_primeiros_pass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749" y="2157481"/>
            <a:ext cx="735495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277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908313" y="3801527"/>
            <a:ext cx="6096000" cy="182120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750"/>
              </a:spcAft>
            </a:pPr>
            <a:r>
              <a:rPr lang="pt-BR" sz="2400" dirty="0">
                <a:solidFill>
                  <a:srgbClr val="2828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Comentários em Javascript</a:t>
            </a:r>
            <a:endParaRPr lang="pt-B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rgbClr val="282828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Podemos criar comentários dentro do código Javascript de duas maneiras. A primeira comenta apenas uma linha do código e a segunda define um bloco de comentários.</a:t>
            </a: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08313" y="698430"/>
            <a:ext cx="8377179" cy="25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55256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3784</TotalTime>
  <Words>591</Words>
  <Application>Microsoft Office PowerPoint</Application>
  <PresentationFormat>Widescreen</PresentationFormat>
  <Paragraphs>59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Corbel</vt:lpstr>
      <vt:lpstr>Open Sans</vt:lpstr>
      <vt:lpstr>Tahoma</vt:lpstr>
      <vt:lpstr>Times New Roman</vt:lpstr>
      <vt:lpstr>TimesNewRomanPSMT</vt:lpstr>
      <vt:lpstr>Ubuntu-Bold</vt:lpstr>
      <vt:lpstr>Base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Mario Costa</dc:creator>
  <cp:lastModifiedBy>Mario Costa</cp:lastModifiedBy>
  <cp:revision>94</cp:revision>
  <cp:lastPrinted>2016-03-31T17:42:02Z</cp:lastPrinted>
  <dcterms:created xsi:type="dcterms:W3CDTF">2016-03-27T22:36:51Z</dcterms:created>
  <dcterms:modified xsi:type="dcterms:W3CDTF">2016-04-01T10:34:57Z</dcterms:modified>
</cp:coreProperties>
</file>