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2758" y="374887"/>
            <a:ext cx="311785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19240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19240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19240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19240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19240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758" y="374887"/>
            <a:ext cx="311785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0059" y="1134391"/>
            <a:ext cx="10038715" cy="344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67950" y="6466775"/>
            <a:ext cx="320853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192405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://ww1.jxcore.com/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nodejs/nodejs_intro.asp" TargetMode="External"/><Relationship Id="rId2" Type="http://schemas.openxmlformats.org/officeDocument/2006/relationships/hyperlink" Target="https://www.tutorialspoint.com/nodejs/index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uru99.com/node-js-tutorial.html" TargetMode="Externa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i4-OADfgIk" TargetMode="External"/><Relationship Id="rId7" Type="http://schemas.openxmlformats.org/officeDocument/2006/relationships/hyperlink" Target="https://www.youtube.com/watch?v=0oXYLzuucwE" TargetMode="External"/><Relationship Id="rId2" Type="http://schemas.openxmlformats.org/officeDocument/2006/relationships/hyperlink" Target="https://www.youtube.com/watch?v=s70-Vsud9V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45dAt9Gz8rE" TargetMode="External"/><Relationship Id="rId5" Type="http://schemas.openxmlformats.org/officeDocument/2006/relationships/hyperlink" Target="https://www.youtube.com/watch?v=XFRQHhKTutI" TargetMode="External"/><Relationship Id="rId4" Type="http://schemas.openxmlformats.org/officeDocument/2006/relationships/hyperlink" Target="https://www.youtube.com/watch?v=qV8FgRt-HJI" TargetMode="Externa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htartv.com/articles_files/articles_files120160707040343E1A5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1/%27)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://127.0.0.1:8081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1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9385" y="2277374"/>
            <a:ext cx="5797550" cy="0"/>
          </a:xfrm>
          <a:custGeom>
            <a:avLst/>
            <a:gdLst/>
            <a:ahLst/>
            <a:cxnLst/>
            <a:rect l="l" t="t" r="r" b="b"/>
            <a:pathLst>
              <a:path w="5797550">
                <a:moveTo>
                  <a:pt x="0" y="0"/>
                </a:moveTo>
                <a:lnTo>
                  <a:pt x="5796950" y="0"/>
                </a:lnTo>
              </a:path>
            </a:pathLst>
          </a:custGeom>
          <a:ln w="952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9688" y="2700171"/>
            <a:ext cx="5672455" cy="92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Advanced</a:t>
            </a:r>
            <a:r>
              <a:rPr sz="4000" spc="-1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Web</a:t>
            </a:r>
            <a:r>
              <a:rPr sz="4000" spc="-18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Technology</a:t>
            </a:r>
            <a:endParaRPr sz="4000" dirty="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85"/>
              </a:spcBef>
            </a:pPr>
            <a:r>
              <a:rPr sz="1800" spc="-40" dirty="0"/>
              <a:t>Module</a:t>
            </a:r>
            <a:r>
              <a:rPr sz="1800" spc="-60" dirty="0"/>
              <a:t> </a:t>
            </a:r>
            <a:r>
              <a:rPr sz="1800" spc="-85" dirty="0"/>
              <a:t>Number:</a:t>
            </a:r>
            <a:r>
              <a:rPr sz="1800" spc="-45" dirty="0"/>
              <a:t> </a:t>
            </a:r>
            <a:r>
              <a:rPr sz="1800" spc="-25" dirty="0"/>
              <a:t>0</a:t>
            </a:r>
            <a:r>
              <a:rPr lang="en-IN" sz="1800" spc="-25" dirty="0"/>
              <a:t>4</a:t>
            </a:r>
            <a:endParaRPr sz="1800" dirty="0"/>
          </a:p>
        </p:txBody>
      </p:sp>
      <p:sp>
        <p:nvSpPr>
          <p:cNvPr id="5" name="object 5"/>
          <p:cNvSpPr txBox="1"/>
          <p:nvPr/>
        </p:nvSpPr>
        <p:spPr>
          <a:xfrm>
            <a:off x="3231763" y="3894987"/>
            <a:ext cx="5769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65" dirty="0">
                <a:latin typeface="Tahoma"/>
                <a:cs typeface="Tahoma"/>
              </a:rPr>
              <a:t>Module</a:t>
            </a:r>
            <a:r>
              <a:rPr sz="2800" b="1" spc="-145" dirty="0">
                <a:latin typeface="Tahoma"/>
                <a:cs typeface="Tahoma"/>
              </a:rPr>
              <a:t> </a:t>
            </a:r>
            <a:r>
              <a:rPr sz="2800" b="1" spc="-125" dirty="0">
                <a:latin typeface="Tahoma"/>
                <a:cs typeface="Tahoma"/>
              </a:rPr>
              <a:t>Name:</a:t>
            </a:r>
            <a:r>
              <a:rPr sz="2800" b="1" spc="-8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Working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with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Node.js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075016"/>
            <a:ext cx="11186795" cy="5102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Origin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Node.js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400">
              <a:latin typeface="Times New Roman"/>
              <a:cs typeface="Times New Roman"/>
            </a:endParaRPr>
          </a:p>
          <a:p>
            <a:pPr marL="715010" indent="-306705">
              <a:lnSpc>
                <a:spcPct val="100000"/>
              </a:lnSpc>
              <a:buFont typeface="Arial MT"/>
              <a:buChar char="•"/>
              <a:tabLst>
                <a:tab pos="715010" algn="l"/>
              </a:tabLst>
            </a:pPr>
            <a:r>
              <a:rPr sz="1900" dirty="0">
                <a:latin typeface="Times New Roman"/>
                <a:cs typeface="Times New Roman"/>
              </a:rPr>
              <a:t>In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1995,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Brendan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Eich,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created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JavaScript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language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run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Web </a:t>
            </a:r>
            <a:r>
              <a:rPr sz="1900" spc="-10" dirty="0">
                <a:latin typeface="Times New Roman"/>
                <a:cs typeface="Times New Roman"/>
              </a:rPr>
              <a:t>browser.</a:t>
            </a:r>
            <a:endParaRPr sz="1900">
              <a:latin typeface="Times New Roman"/>
              <a:cs typeface="Times New Roman"/>
            </a:endParaRPr>
          </a:p>
          <a:p>
            <a:pPr marL="715010" marR="466090" indent="-306705">
              <a:lnSpc>
                <a:spcPct val="100000"/>
              </a:lnSpc>
              <a:buFont typeface="Arial MT"/>
              <a:buChar char="•"/>
              <a:tabLst>
                <a:tab pos="715010" algn="l"/>
              </a:tabLst>
            </a:pPr>
            <a:r>
              <a:rPr sz="1900" dirty="0">
                <a:latin typeface="Times New Roman"/>
                <a:cs typeface="Times New Roman"/>
              </a:rPr>
              <a:t>JavaScript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was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intended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enable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animations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other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manipulations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browser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Document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Object </a:t>
            </a:r>
            <a:r>
              <a:rPr sz="1900" dirty="0">
                <a:latin typeface="Times New Roman"/>
                <a:cs typeface="Times New Roman"/>
              </a:rPr>
              <a:t>Model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(DOM).</a:t>
            </a:r>
            <a:endParaRPr sz="1900">
              <a:latin typeface="Times New Roman"/>
              <a:cs typeface="Times New Roman"/>
            </a:endParaRPr>
          </a:p>
          <a:p>
            <a:pPr marL="715010" marR="130175" indent="-306705">
              <a:lnSpc>
                <a:spcPct val="100000"/>
              </a:lnSpc>
              <a:buFont typeface="Arial MT"/>
              <a:buChar char="•"/>
              <a:tabLst>
                <a:tab pos="715010" algn="l"/>
              </a:tabLst>
            </a:pPr>
            <a:r>
              <a:rPr sz="1900" spc="-10" dirty="0">
                <a:latin typeface="Times New Roman"/>
                <a:cs typeface="Times New Roman"/>
              </a:rPr>
              <a:t>Initially,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JavaScript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was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dismissed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by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programmers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because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was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slower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considering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was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</a:t>
            </a:r>
            <a:r>
              <a:rPr sz="1900" spc="-10" dirty="0">
                <a:latin typeface="Times New Roman"/>
                <a:cs typeface="Times New Roman"/>
              </a:rPr>
              <a:t> interpreted language.</a:t>
            </a:r>
            <a:endParaRPr sz="1900">
              <a:latin typeface="Times New Roman"/>
              <a:cs typeface="Times New Roman"/>
            </a:endParaRPr>
          </a:p>
          <a:p>
            <a:pPr marL="715010" marR="5080" indent="-306705">
              <a:lnSpc>
                <a:spcPct val="100000"/>
              </a:lnSpc>
              <a:buFont typeface="Arial MT"/>
              <a:buChar char="•"/>
              <a:tabLst>
                <a:tab pos="715010" algn="l"/>
              </a:tabLst>
            </a:pPr>
            <a:r>
              <a:rPr sz="1900" dirty="0">
                <a:latin typeface="Times New Roman"/>
                <a:cs typeface="Times New Roman"/>
              </a:rPr>
              <a:t>However,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continuous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research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efforts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changed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this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JavaScript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became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faster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overtime.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Most </a:t>
            </a:r>
            <a:r>
              <a:rPr sz="1900" spc="-10" dirty="0">
                <a:latin typeface="Times New Roman"/>
                <a:cs typeface="Times New Roman"/>
              </a:rPr>
              <a:t>prominently,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open-</a:t>
            </a:r>
            <a:r>
              <a:rPr sz="1900" dirty="0">
                <a:latin typeface="Times New Roman"/>
                <a:cs typeface="Times New Roman"/>
              </a:rPr>
              <a:t>source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Google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Chrome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V8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JavaScript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engine,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which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does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just-in-</a:t>
            </a:r>
            <a:r>
              <a:rPr sz="1900" dirty="0">
                <a:latin typeface="Times New Roman"/>
                <a:cs typeface="Times New Roman"/>
              </a:rPr>
              <a:t>time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compilation,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in </a:t>
            </a:r>
            <a:r>
              <a:rPr sz="1900" dirty="0">
                <a:latin typeface="Times New Roman"/>
                <a:cs typeface="Times New Roman"/>
              </a:rPr>
              <a:t>lining,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dynamic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code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optimization,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can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actually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outperform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C++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code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for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some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loads,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outperforms </a:t>
            </a:r>
            <a:r>
              <a:rPr sz="1900" dirty="0">
                <a:latin typeface="Times New Roman"/>
                <a:cs typeface="Times New Roman"/>
              </a:rPr>
              <a:t>Python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for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most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use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cases.</a:t>
            </a:r>
            <a:endParaRPr sz="1900">
              <a:latin typeface="Times New Roman"/>
              <a:cs typeface="Times New Roman"/>
            </a:endParaRPr>
          </a:p>
          <a:p>
            <a:pPr marL="715010" marR="195580" indent="-306705">
              <a:lnSpc>
                <a:spcPct val="100000"/>
              </a:lnSpc>
              <a:buFont typeface="Arial MT"/>
              <a:buChar char="•"/>
              <a:tabLst>
                <a:tab pos="715010" algn="l"/>
              </a:tabLst>
            </a:pP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JavaScript-based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Node.js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platform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was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introduced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2009,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by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Ryan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Dahl,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for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Linux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MacOS,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Times New Roman"/>
                <a:cs typeface="Times New Roman"/>
              </a:rPr>
              <a:t>a </a:t>
            </a:r>
            <a:r>
              <a:rPr sz="1900" dirty="0">
                <a:latin typeface="Times New Roman"/>
                <a:cs typeface="Times New Roman"/>
              </a:rPr>
              <a:t>more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scalable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alternative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the</a:t>
            </a:r>
            <a:r>
              <a:rPr sz="1900" spc="-1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Apache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HTTP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Server.</a:t>
            </a:r>
            <a:endParaRPr sz="1900">
              <a:latin typeface="Times New Roman"/>
              <a:cs typeface="Times New Roman"/>
            </a:endParaRPr>
          </a:p>
          <a:p>
            <a:pPr marL="715010" indent="-306705">
              <a:lnSpc>
                <a:spcPct val="100000"/>
              </a:lnSpc>
              <a:buFont typeface="Arial MT"/>
              <a:buChar char="•"/>
              <a:tabLst>
                <a:tab pos="715010" algn="l"/>
              </a:tabLst>
            </a:pPr>
            <a:r>
              <a:rPr sz="1900" dirty="0">
                <a:latin typeface="Times New Roman"/>
                <a:cs typeface="Times New Roman"/>
              </a:rPr>
              <a:t>NPM,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written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by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Isaac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Schlueter,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launched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2010.</a:t>
            </a:r>
            <a:r>
              <a:rPr sz="1900" spc="-1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1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native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Windows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version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Node.js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debuted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2011.</a:t>
            </a:r>
            <a:endParaRPr sz="1900">
              <a:latin typeface="Times New Roman"/>
              <a:cs typeface="Times New Roman"/>
            </a:endParaRPr>
          </a:p>
          <a:p>
            <a:pPr marL="713740" marR="402590" indent="-305435" algn="just">
              <a:lnSpc>
                <a:spcPct val="100000"/>
              </a:lnSpc>
              <a:buFont typeface="Arial MT"/>
              <a:buChar char="•"/>
              <a:tabLst>
                <a:tab pos="715010" algn="l"/>
              </a:tabLst>
            </a:pPr>
            <a:r>
              <a:rPr sz="1900" dirty="0">
                <a:latin typeface="Times New Roman"/>
                <a:cs typeface="Times New Roman"/>
              </a:rPr>
              <a:t>Joyent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owned,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governed,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supported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Node.js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development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effort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for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many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years.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Since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2015,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the 	</a:t>
            </a:r>
            <a:r>
              <a:rPr sz="1900" dirty="0">
                <a:latin typeface="Times New Roman"/>
                <a:cs typeface="Times New Roman"/>
              </a:rPr>
              <a:t>Node.js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project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has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belonged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Node.js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Foundation,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governed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by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foundation’s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technical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steering 	</a:t>
            </a:r>
            <a:r>
              <a:rPr sz="1900" dirty="0">
                <a:latin typeface="Times New Roman"/>
                <a:cs typeface="Times New Roman"/>
              </a:rPr>
              <a:t>committee.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Node.js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has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also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been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embraced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Linux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Foundation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Collaborative</a:t>
            </a:r>
            <a:r>
              <a:rPr sz="1900" spc="-10" dirty="0">
                <a:latin typeface="Times New Roman"/>
                <a:cs typeface="Times New Roman"/>
              </a:rPr>
              <a:t> Project.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3350" y="6428675"/>
            <a:ext cx="257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963" y="1077278"/>
            <a:ext cx="11292205" cy="420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Node.js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-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Packaging</a:t>
            </a:r>
            <a:endParaRPr sz="1800">
              <a:latin typeface="Times New Roman"/>
              <a:cs typeface="Times New Roman"/>
            </a:endParaRPr>
          </a:p>
          <a:p>
            <a:pPr marL="755650" marR="5080" indent="-255270">
              <a:lnSpc>
                <a:spcPct val="100000"/>
              </a:lnSpc>
              <a:spcBef>
                <a:spcPts val="1925"/>
              </a:spcBef>
              <a:buFont typeface="Arial MT"/>
              <a:buChar char="•"/>
              <a:tabLst>
                <a:tab pos="755650" algn="l"/>
              </a:tabLst>
            </a:pPr>
            <a:r>
              <a:rPr sz="1600" dirty="0">
                <a:latin typeface="Times New Roman"/>
                <a:cs typeface="Times New Roman"/>
              </a:rPr>
              <a:t>JXcore,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open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source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project,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introduces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unique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feature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packaging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encryption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source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other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assets </a:t>
            </a:r>
            <a:r>
              <a:rPr sz="1600" dirty="0">
                <a:latin typeface="Times New Roman"/>
                <a:cs typeface="Times New Roman"/>
              </a:rPr>
              <a:t>into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JX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packages.</a:t>
            </a:r>
            <a:endParaRPr sz="1600">
              <a:latin typeface="Times New Roman"/>
              <a:cs typeface="Times New Roman"/>
            </a:endParaRPr>
          </a:p>
          <a:p>
            <a:pPr marL="755015" indent="-255270">
              <a:lnSpc>
                <a:spcPct val="100000"/>
              </a:lnSpc>
              <a:buFont typeface="Arial MT"/>
              <a:buChar char="•"/>
              <a:tabLst>
                <a:tab pos="755015" algn="l"/>
              </a:tabLst>
            </a:pPr>
            <a:r>
              <a:rPr sz="1600" dirty="0">
                <a:latin typeface="Times New Roman"/>
                <a:cs typeface="Times New Roman"/>
              </a:rPr>
              <a:t>Consider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large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project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consisting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files.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JXcore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pack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them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single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simplify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distribution.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JXcore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Installation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Times New Roman"/>
              <a:cs typeface="Times New Roman"/>
            </a:endParaRPr>
          </a:p>
          <a:p>
            <a:pPr marL="812165" indent="-398145">
              <a:lnSpc>
                <a:spcPct val="100000"/>
              </a:lnSpc>
              <a:buFont typeface="Calibri"/>
              <a:buAutoNum type="arabicPeriod"/>
              <a:tabLst>
                <a:tab pos="812165" algn="l"/>
              </a:tabLst>
            </a:pPr>
            <a:r>
              <a:rPr sz="1600" b="1" dirty="0">
                <a:latin typeface="Times New Roman"/>
                <a:cs typeface="Times New Roman"/>
              </a:rPr>
              <a:t>Step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Download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JXcore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package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http://jxcore.com/downloads/</a:t>
            </a:r>
            <a:r>
              <a:rPr sz="1600" spc="-10" dirty="0">
                <a:latin typeface="Times New Roman"/>
                <a:cs typeface="Times New Roman"/>
              </a:rPr>
              <a:t>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per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operating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machine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architecture.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Times New Roman"/>
              <a:cs typeface="Times New Roman"/>
            </a:endParaRPr>
          </a:p>
          <a:p>
            <a:pPr marL="812165" indent="-398145">
              <a:lnSpc>
                <a:spcPct val="100000"/>
              </a:lnSpc>
              <a:buFont typeface="Calibri"/>
              <a:buAutoNum type="arabicPeriod" startAt="2"/>
              <a:tabLst>
                <a:tab pos="812165" algn="l"/>
              </a:tabLst>
            </a:pPr>
            <a:r>
              <a:rPr sz="1600" b="1" dirty="0">
                <a:latin typeface="Times New Roman"/>
                <a:cs typeface="Times New Roman"/>
              </a:rPr>
              <a:t>Step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927100" marR="314325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Unpack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downloaded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jx_rh64.zip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copy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jx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binary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/usr/bin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other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directory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your </a:t>
            </a:r>
            <a:r>
              <a:rPr sz="1600" dirty="0">
                <a:latin typeface="Times New Roman"/>
                <a:cs typeface="Times New Roman"/>
              </a:rPr>
              <a:t>system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setup.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Times New Roman"/>
              <a:cs typeface="Times New Roman"/>
            </a:endParaRPr>
          </a:p>
          <a:p>
            <a:pPr marL="812165" indent="-398145">
              <a:lnSpc>
                <a:spcPct val="100000"/>
              </a:lnSpc>
              <a:buFont typeface="Calibri"/>
              <a:buAutoNum type="arabicPeriod" startAt="3"/>
              <a:tabLst>
                <a:tab pos="812165" algn="l"/>
              </a:tabLst>
            </a:pPr>
            <a:r>
              <a:rPr sz="1600" b="1" dirty="0">
                <a:latin typeface="Times New Roman"/>
                <a:cs typeface="Times New Roman"/>
              </a:rPr>
              <a:t>Step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Set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85" dirty="0">
                <a:latin typeface="Times New Roman"/>
                <a:cs typeface="Times New Roman"/>
              </a:rPr>
              <a:t>PATH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variable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appropriately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run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jx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anywhere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like.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539" y="5497894"/>
            <a:ext cx="104819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0845" algn="l"/>
              </a:tabLst>
            </a:pPr>
            <a:r>
              <a:rPr sz="1600" b="1" spc="-25" dirty="0">
                <a:latin typeface="Calibri"/>
                <a:cs typeface="Calibri"/>
              </a:rPr>
              <a:t>4.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dirty="0">
                <a:latin typeface="Times New Roman"/>
                <a:cs typeface="Times New Roman"/>
              </a:rPr>
              <a:t>Step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L="525145" marR="5080">
              <a:lnSpc>
                <a:spcPct val="100000"/>
              </a:lnSpc>
            </a:pPr>
            <a:r>
              <a:rPr sz="1600" spc="-40" dirty="0">
                <a:latin typeface="Times New Roman"/>
                <a:cs typeface="Times New Roman"/>
              </a:rPr>
              <a:t>You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verify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installation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issuing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simple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command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shown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below.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You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should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working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printing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its </a:t>
            </a:r>
            <a:r>
              <a:rPr sz="1600" dirty="0">
                <a:latin typeface="Times New Roman"/>
                <a:cs typeface="Times New Roman"/>
              </a:rPr>
              <a:t>version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number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follows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−</a:t>
            </a:r>
            <a:endParaRPr sz="1600">
              <a:latin typeface="Times New Roman"/>
              <a:cs typeface="Times New Roman"/>
            </a:endParaRPr>
          </a:p>
          <a:p>
            <a:pPr marL="1439545" marR="708279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$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jx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--</a:t>
            </a:r>
            <a:r>
              <a:rPr sz="1600" spc="-10" dirty="0">
                <a:latin typeface="Courier New"/>
                <a:cs typeface="Courier New"/>
              </a:rPr>
              <a:t>version v0.10.32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3350" y="6428675"/>
            <a:ext cx="257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101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963" y="1077278"/>
            <a:ext cx="1131189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Packaging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20" dirty="0">
                <a:latin typeface="Times New Roman"/>
                <a:cs typeface="Times New Roman"/>
              </a:rPr>
              <a:t> Code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Consider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project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following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directories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where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kept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including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Node.js,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file,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index.js,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all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modules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installed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locally.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JXcore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Installation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2113" y="2645787"/>
          <a:ext cx="6007100" cy="1266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0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7010">
                <a:tc>
                  <a:txBody>
                    <a:bodyPr/>
                    <a:lstStyle/>
                    <a:p>
                      <a:pPr marR="13970" algn="ctr">
                        <a:lnSpc>
                          <a:spcPts val="144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drwxr-xr-</a:t>
                      </a:r>
                      <a:r>
                        <a:rPr sz="1400" spc="-50" dirty="0">
                          <a:latin typeface="Courier New"/>
                          <a:cs typeface="Courier New"/>
                        </a:rPr>
                        <a:t>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45"/>
                        </a:lnSpc>
                      </a:pPr>
                      <a:r>
                        <a:rPr sz="140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20" dirty="0">
                          <a:latin typeface="Courier New"/>
                          <a:cs typeface="Courier New"/>
                        </a:rPr>
                        <a:t>root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20" dirty="0">
                          <a:latin typeface="Courier New"/>
                          <a:cs typeface="Courier New"/>
                        </a:rPr>
                        <a:t>root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45"/>
                        </a:lnSpc>
                      </a:pPr>
                      <a:r>
                        <a:rPr sz="1400" spc="-20" dirty="0">
                          <a:latin typeface="Courier New"/>
                          <a:cs typeface="Courier New"/>
                        </a:rPr>
                        <a:t>4096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25" dirty="0">
                          <a:latin typeface="Courier New"/>
                          <a:cs typeface="Courier New"/>
                        </a:rPr>
                        <a:t>Nov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45"/>
                        </a:lnSpc>
                      </a:pPr>
                      <a:r>
                        <a:rPr sz="1400" spc="-25" dirty="0">
                          <a:latin typeface="Courier New"/>
                          <a:cs typeface="Courier New"/>
                        </a:rPr>
                        <a:t>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12:42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images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R="13970" algn="ctr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-rwxr-xr-</a:t>
                      </a:r>
                      <a:r>
                        <a:rPr sz="1400" spc="-50" dirty="0">
                          <a:latin typeface="Courier New"/>
                          <a:cs typeface="Courier New"/>
                        </a:rPr>
                        <a:t>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95"/>
                        </a:lnSpc>
                      </a:pPr>
                      <a:r>
                        <a:rPr sz="14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20" dirty="0">
                          <a:latin typeface="Courier New"/>
                          <a:cs typeface="Courier New"/>
                        </a:rPr>
                        <a:t>root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20" dirty="0">
                          <a:latin typeface="Courier New"/>
                          <a:cs typeface="Courier New"/>
                        </a:rPr>
                        <a:t>root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30457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25" dirty="0">
                          <a:latin typeface="Courier New"/>
                          <a:cs typeface="Courier New"/>
                        </a:rPr>
                        <a:t>Mar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95"/>
                        </a:lnSpc>
                      </a:pPr>
                      <a:r>
                        <a:rPr sz="1400" spc="-50" dirty="0"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12:19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index.htm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R="13970" algn="ctr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-rwxr-xr-</a:t>
                      </a:r>
                      <a:r>
                        <a:rPr sz="1400" spc="-50" dirty="0">
                          <a:latin typeface="Courier New"/>
                          <a:cs typeface="Courier New"/>
                        </a:rPr>
                        <a:t>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95"/>
                        </a:lnSpc>
                      </a:pPr>
                      <a:r>
                        <a:rPr sz="14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20" dirty="0">
                          <a:latin typeface="Courier New"/>
                          <a:cs typeface="Courier New"/>
                        </a:rPr>
                        <a:t>root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20" dirty="0">
                          <a:latin typeface="Courier New"/>
                          <a:cs typeface="Courier New"/>
                        </a:rPr>
                        <a:t>root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30452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25" dirty="0">
                          <a:latin typeface="Courier New"/>
                          <a:cs typeface="Courier New"/>
                        </a:rPr>
                        <a:t>Mar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95"/>
                        </a:lnSpc>
                      </a:pPr>
                      <a:r>
                        <a:rPr sz="14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12:54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index.js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13970" algn="ctr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drwxr-xr-</a:t>
                      </a:r>
                      <a:r>
                        <a:rPr sz="1400" spc="-50" dirty="0">
                          <a:latin typeface="Courier New"/>
                          <a:cs typeface="Courier New"/>
                        </a:rPr>
                        <a:t>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25" dirty="0">
                          <a:latin typeface="Courier New"/>
                          <a:cs typeface="Courier New"/>
                        </a:rPr>
                        <a:t>23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20" dirty="0">
                          <a:latin typeface="Courier New"/>
                          <a:cs typeface="Courier New"/>
                        </a:rPr>
                        <a:t>root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20" dirty="0">
                          <a:latin typeface="Courier New"/>
                          <a:cs typeface="Courier New"/>
                        </a:rPr>
                        <a:t>root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20" dirty="0">
                          <a:latin typeface="Courier New"/>
                          <a:cs typeface="Courier New"/>
                        </a:rPr>
                        <a:t>4096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25" dirty="0">
                          <a:latin typeface="Courier New"/>
                          <a:cs typeface="Courier New"/>
                        </a:rPr>
                        <a:t>Jan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25" dirty="0">
                          <a:latin typeface="Courier New"/>
                          <a:cs typeface="Courier New"/>
                        </a:rPr>
                        <a:t>15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03:48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node_modules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13970" algn="ctr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drwxr-xr-</a:t>
                      </a:r>
                      <a:r>
                        <a:rPr sz="1400" spc="-50" dirty="0">
                          <a:latin typeface="Courier New"/>
                          <a:cs typeface="Courier New"/>
                        </a:rPr>
                        <a:t>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95"/>
                        </a:lnSpc>
                      </a:pPr>
                      <a:r>
                        <a:rPr sz="140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20" dirty="0">
                          <a:latin typeface="Courier New"/>
                          <a:cs typeface="Courier New"/>
                        </a:rPr>
                        <a:t>root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20" dirty="0">
                          <a:latin typeface="Courier New"/>
                          <a:cs typeface="Courier New"/>
                        </a:rPr>
                        <a:t>root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20" dirty="0">
                          <a:latin typeface="Courier New"/>
                          <a:cs typeface="Courier New"/>
                        </a:rPr>
                        <a:t>4096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25" dirty="0">
                          <a:latin typeface="Courier New"/>
                          <a:cs typeface="Courier New"/>
                        </a:rPr>
                        <a:t>Mar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25" dirty="0">
                          <a:latin typeface="Courier New"/>
                          <a:cs typeface="Courier New"/>
                        </a:rPr>
                        <a:t>21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06:10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scripts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marR="13970" algn="ctr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drwxr-xr-</a:t>
                      </a:r>
                      <a:r>
                        <a:rPr sz="1400" spc="-50" dirty="0">
                          <a:latin typeface="Courier New"/>
                          <a:cs typeface="Courier New"/>
                        </a:rPr>
                        <a:t>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95"/>
                        </a:lnSpc>
                      </a:pPr>
                      <a:r>
                        <a:rPr sz="140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20" dirty="0">
                          <a:latin typeface="Courier New"/>
                          <a:cs typeface="Courier New"/>
                        </a:rPr>
                        <a:t>root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20" dirty="0">
                          <a:latin typeface="Courier New"/>
                          <a:cs typeface="Courier New"/>
                        </a:rPr>
                        <a:t>root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20" dirty="0">
                          <a:latin typeface="Courier New"/>
                          <a:cs typeface="Courier New"/>
                        </a:rPr>
                        <a:t>4096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25" dirty="0">
                          <a:latin typeface="Courier New"/>
                          <a:cs typeface="Courier New"/>
                        </a:rPr>
                        <a:t>Feb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95"/>
                        </a:lnSpc>
                      </a:pPr>
                      <a:r>
                        <a:rPr sz="1400" spc="-25" dirty="0">
                          <a:latin typeface="Courier New"/>
                          <a:cs typeface="Courier New"/>
                        </a:rPr>
                        <a:t>15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11:56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5"/>
                        </a:lnSpc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style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45539" y="4126294"/>
            <a:ext cx="1111948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 marR="508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Times New Roman"/>
                <a:cs typeface="Times New Roman"/>
              </a:rPr>
              <a:t>To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package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above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project,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simply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inside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directory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issue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following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jx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command.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Assuming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index.js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entry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Node.js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project</a:t>
            </a:r>
            <a:r>
              <a:rPr sz="1600" spc="-50" dirty="0">
                <a:latin typeface="Times New Roman"/>
                <a:cs typeface="Times New Roman"/>
              </a:rPr>
              <a:t> −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60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$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jx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package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index.js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index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400">
              <a:latin typeface="Courier New"/>
              <a:cs typeface="Courier New"/>
            </a:endParaRPr>
          </a:p>
          <a:p>
            <a:pPr marL="67945" marR="50292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imes New Roman"/>
                <a:cs typeface="Times New Roman"/>
              </a:rPr>
              <a:t>Here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could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other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package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name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instead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index.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above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command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pack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everything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create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following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two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files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−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10845" algn="l"/>
              </a:tabLst>
            </a:pPr>
            <a:r>
              <a:rPr sz="1600" b="1" spc="-25" dirty="0">
                <a:latin typeface="Calibri"/>
                <a:cs typeface="Calibri"/>
              </a:rPr>
              <a:t>1.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Times New Roman"/>
                <a:cs typeface="Times New Roman"/>
              </a:rPr>
              <a:t>index.jxp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intermediate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contains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complete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project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detail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needed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compile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project.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539" y="6290374"/>
            <a:ext cx="10407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845" marR="5080" indent="-398780">
              <a:lnSpc>
                <a:spcPct val="100000"/>
              </a:lnSpc>
              <a:spcBef>
                <a:spcPts val="100"/>
              </a:spcBef>
              <a:tabLst>
                <a:tab pos="410845" algn="l"/>
              </a:tabLst>
            </a:pPr>
            <a:r>
              <a:rPr sz="1600" b="1" spc="-25" dirty="0">
                <a:latin typeface="Calibri"/>
                <a:cs typeface="Calibri"/>
              </a:rPr>
              <a:t>2.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dirty="0">
                <a:latin typeface="Times New Roman"/>
                <a:cs typeface="Times New Roman"/>
              </a:rPr>
              <a:t>index.jx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binary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complete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package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ready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shipped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client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production environment.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963" y="1074230"/>
            <a:ext cx="7966075" cy="280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Launching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JX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File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175"/>
              </a:spcBef>
            </a:pPr>
            <a:r>
              <a:rPr sz="2000" dirty="0">
                <a:latin typeface="Times New Roman"/>
                <a:cs typeface="Times New Roman"/>
              </a:rPr>
              <a:t>Consider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original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Node.js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−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$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node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index.js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command_line_arguments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compiling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package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JXcore,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started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−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$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jx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index.jx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command_line_arguments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34391"/>
            <a:ext cx="11657965" cy="490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Case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Studies</a:t>
            </a:r>
            <a:endParaRPr sz="2400">
              <a:latin typeface="Times New Roman"/>
              <a:cs typeface="Times New Roman"/>
            </a:endParaRPr>
          </a:p>
          <a:p>
            <a:pPr marL="372110">
              <a:lnSpc>
                <a:spcPct val="100000"/>
              </a:lnSpc>
              <a:spcBef>
                <a:spcPts val="1935"/>
              </a:spcBef>
            </a:pPr>
            <a:r>
              <a:rPr sz="2000" dirty="0">
                <a:latin typeface="Times New Roman"/>
                <a:cs typeface="Times New Roman"/>
              </a:rPr>
              <a:t>Below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few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notable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enterprises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Node.js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APIs.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302895">
              <a:lnSpc>
                <a:spcPct val="100000"/>
              </a:lnSpc>
              <a:tabLst>
                <a:tab pos="715010" algn="l"/>
              </a:tabLst>
            </a:pPr>
            <a:r>
              <a:rPr sz="2000" b="1" spc="-25" dirty="0">
                <a:latin typeface="Calibri"/>
                <a:cs typeface="Calibri"/>
              </a:rPr>
              <a:t>1.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Times New Roman"/>
                <a:cs typeface="Times New Roman"/>
              </a:rPr>
              <a:t>GoDaddy</a:t>
            </a:r>
            <a:endParaRPr sz="2000">
              <a:latin typeface="Times New Roman"/>
              <a:cs typeface="Times New Roman"/>
            </a:endParaRPr>
          </a:p>
          <a:p>
            <a:pPr marL="829310" marR="958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2015,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website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builder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team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GoDaddy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already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transitioned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complete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Node.js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API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stack.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stack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eclectic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because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Charlie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Robbins’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matters.”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GoDaddy </a:t>
            </a:r>
            <a:r>
              <a:rPr sz="2000" dirty="0">
                <a:latin typeface="Times New Roman"/>
                <a:cs typeface="Times New Roman"/>
              </a:rPr>
              <a:t>offers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variety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variety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sources.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Robbins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UX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Platform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at </a:t>
            </a:r>
            <a:r>
              <a:rPr sz="2000" spc="-20" dirty="0">
                <a:latin typeface="Times New Roman"/>
                <a:cs typeface="Times New Roman"/>
              </a:rPr>
              <a:t>GoDaddy,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formerly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founder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Nodejitsu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Gold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Node.js</a:t>
            </a:r>
            <a:r>
              <a:rPr sz="2000" spc="-10" dirty="0">
                <a:latin typeface="Times New Roman"/>
                <a:cs typeface="Times New Roman"/>
              </a:rPr>
              <a:t> Foundation.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829310" marR="1143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2015,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website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hosting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giant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found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Node.js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leverage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benefits.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company </a:t>
            </a:r>
            <a:r>
              <a:rPr sz="2000" dirty="0">
                <a:latin typeface="Times New Roman"/>
                <a:cs typeface="Times New Roman"/>
              </a:rPr>
              <a:t>moved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monoliths,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micro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Node.js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happen.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82931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company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focused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leveraging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Node.js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opportunity,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replicating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open </a:t>
            </a:r>
            <a:r>
              <a:rPr sz="2000" dirty="0">
                <a:latin typeface="Times New Roman"/>
                <a:cs typeface="Times New Roman"/>
              </a:rPr>
              <a:t>source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culture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internally.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found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groups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mentorships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between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people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teams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particularly</a:t>
            </a:r>
            <a:r>
              <a:rPr sz="2000" spc="-10" dirty="0">
                <a:latin typeface="Times New Roman"/>
                <a:cs typeface="Times New Roman"/>
              </a:rPr>
              <a:t> fruitful.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103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3350" y="6428675"/>
            <a:ext cx="257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859" y="1134391"/>
            <a:ext cx="11399520" cy="5209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165" algn="l"/>
              </a:tabLst>
            </a:pPr>
            <a:r>
              <a:rPr sz="2400" b="1" spc="-25" dirty="0">
                <a:latin typeface="Times New Roman"/>
                <a:cs typeface="Times New Roman"/>
              </a:rPr>
              <a:t>2.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Netflix</a:t>
            </a:r>
            <a:endParaRPr sz="2400">
              <a:latin typeface="Times New Roman"/>
              <a:cs typeface="Times New Roman"/>
            </a:endParaRPr>
          </a:p>
          <a:p>
            <a:pPr marL="88265" marR="5080">
              <a:lnSpc>
                <a:spcPct val="100000"/>
              </a:lnSpc>
              <a:spcBef>
                <a:spcPts val="1935"/>
              </a:spcBef>
            </a:pPr>
            <a:r>
              <a:rPr sz="2000" dirty="0">
                <a:latin typeface="Times New Roman"/>
                <a:cs typeface="Times New Roman"/>
              </a:rPr>
              <a:t>Netflix,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famous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popular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video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streaming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counted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85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million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subscribers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around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globe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2016.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catalog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movies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ever-</a:t>
            </a:r>
            <a:r>
              <a:rPr sz="2000" dirty="0">
                <a:latin typeface="Times New Roman"/>
                <a:cs typeface="Times New Roman"/>
              </a:rPr>
              <a:t>growing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subscriber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located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anywhere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planet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small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undertaking.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company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evolved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API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strategy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continuous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effort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improve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performance.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88265" marR="4445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early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days,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Netflix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browsers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monolith.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became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unwieldy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company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beyond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browsers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change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things.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Because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limitations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monolith,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company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became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earliest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adopters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micro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credited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successful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micro</a:t>
            </a:r>
            <a:r>
              <a:rPr sz="2000" spc="-10" dirty="0">
                <a:latin typeface="Times New Roman"/>
                <a:cs typeface="Times New Roman"/>
              </a:rPr>
              <a:t> service </a:t>
            </a:r>
            <a:r>
              <a:rPr sz="2000" dirty="0">
                <a:latin typeface="Times New Roman"/>
                <a:cs typeface="Times New Roman"/>
              </a:rPr>
              <a:t>architecture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since.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88265" marR="64769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Next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API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evolution, they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moved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REST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API,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breakup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monolith.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unlocked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ability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multiple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unfortunately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weeks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delay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API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changes, </a:t>
            </a:r>
            <a:r>
              <a:rPr sz="2000" dirty="0">
                <a:latin typeface="Times New Roman"/>
                <a:cs typeface="Times New Roman"/>
              </a:rPr>
              <a:t>difficult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maintain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complexity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inefficient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API.NEXT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allowed </a:t>
            </a:r>
            <a:r>
              <a:rPr sz="2000" dirty="0">
                <a:latin typeface="Times New Roman"/>
                <a:cs typeface="Times New Roman"/>
              </a:rPr>
              <a:t>Netflix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teams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upload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own</a:t>
            </a:r>
            <a:r>
              <a:rPr sz="2000" spc="-10" dirty="0">
                <a:latin typeface="Times New Roman"/>
                <a:cs typeface="Times New Roman"/>
              </a:rPr>
              <a:t> custom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crafted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Ruby.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058" y="6318024"/>
            <a:ext cx="4673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monolith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costs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-10" dirty="0">
                <a:latin typeface="Times New Roman"/>
                <a:cs typeface="Times New Roman"/>
              </a:rPr>
              <a:t> instances.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536" y="952003"/>
            <a:ext cx="10957560" cy="5511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Times New Roman"/>
                <a:cs typeface="Times New Roman"/>
              </a:rPr>
              <a:t>2.</a:t>
            </a:r>
            <a:r>
              <a:rPr sz="2000" b="1" spc="5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(Continued) </a:t>
            </a:r>
            <a:r>
              <a:rPr sz="2000" b="1" spc="-10" dirty="0">
                <a:latin typeface="Times New Roman"/>
                <a:cs typeface="Times New Roman"/>
              </a:rPr>
              <a:t>Netflix</a:t>
            </a:r>
            <a:endParaRPr sz="2000">
              <a:latin typeface="Times New Roman"/>
              <a:cs typeface="Times New Roman"/>
            </a:endParaRPr>
          </a:p>
          <a:p>
            <a:pPr marL="12700" marR="311785">
              <a:lnSpc>
                <a:spcPct val="150000"/>
              </a:lnSpc>
            </a:pPr>
            <a:r>
              <a:rPr sz="2000" spc="-10" dirty="0">
                <a:latin typeface="Times New Roman"/>
                <a:cs typeface="Times New Roman"/>
              </a:rPr>
              <a:t>Today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next-generation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access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API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Node.js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containers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connect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Edge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API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remote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layer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data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scripts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Node.js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restify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inside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Docker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container.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focus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-25" dirty="0">
                <a:latin typeface="Times New Roman"/>
                <a:cs typeface="Times New Roman"/>
              </a:rPr>
              <a:t> an </a:t>
            </a:r>
            <a:r>
              <a:rPr sz="2000" dirty="0">
                <a:latin typeface="Times New Roman"/>
                <a:cs typeface="Times New Roman"/>
              </a:rPr>
              <a:t>infrastructure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UI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engineers.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Node.js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runtime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production-ready</a:t>
            </a:r>
            <a:r>
              <a:rPr sz="2000" spc="-10" dirty="0">
                <a:latin typeface="Times New Roman"/>
                <a:cs typeface="Times New Roman"/>
              </a:rPr>
              <a:t> platform-as-a-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developers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10" dirty="0">
                <a:latin typeface="Times New Roman"/>
                <a:cs typeface="Times New Roman"/>
              </a:rPr>
              <a:t> JavaScript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because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everything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already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company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SemVer,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5" dirty="0">
                <a:latin typeface="Times New Roman"/>
                <a:cs typeface="Times New Roman"/>
              </a:rPr>
              <a:t> the </a:t>
            </a:r>
            <a:r>
              <a:rPr sz="2000" dirty="0">
                <a:latin typeface="Times New Roman"/>
                <a:cs typeface="Times New Roman"/>
              </a:rPr>
              <a:t>Node.js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ecosystem,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versioning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management,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packages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0" dirty="0">
                <a:latin typeface="Times New Roman"/>
                <a:cs typeface="Times New Roman"/>
              </a:rPr>
              <a:t> built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NPM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index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Node.js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API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Index,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tracks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versions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published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maps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Docker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image.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reproducibility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bugs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applications.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30" dirty="0">
                <a:latin typeface="Times New Roman"/>
                <a:cs typeface="Times New Roman"/>
              </a:rPr>
              <a:t>SemVer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routing.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93350" y="6466775"/>
            <a:ext cx="2571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105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3423" y="2719420"/>
            <a:ext cx="5130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latin typeface="Times New Roman"/>
                <a:cs typeface="Times New Roman"/>
              </a:rPr>
              <a:t>Self</a:t>
            </a:r>
            <a:r>
              <a:rPr sz="3600" b="1" spc="-19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Assessment</a:t>
            </a:r>
            <a:r>
              <a:rPr sz="3600" b="1" spc="15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Questions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633" y="1134391"/>
            <a:ext cx="5074920" cy="350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2400">
              <a:latin typeface="Times New Roman"/>
              <a:cs typeface="Times New Roman"/>
            </a:endParaRPr>
          </a:p>
          <a:p>
            <a:pPr marL="532765" indent="-520065">
              <a:lnSpc>
                <a:spcPct val="100000"/>
              </a:lnSpc>
              <a:buAutoNum type="arabicPeriod"/>
              <a:tabLst>
                <a:tab pos="532765" algn="l"/>
                <a:tab pos="4997450" algn="l"/>
              </a:tabLst>
            </a:pPr>
            <a:r>
              <a:rPr sz="2000" dirty="0">
                <a:latin typeface="Times New Roman"/>
                <a:cs typeface="Times New Roman"/>
              </a:rPr>
              <a:t>Node.js is built on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989965" lvl="1" indent="-528320">
              <a:lnSpc>
                <a:spcPct val="100000"/>
              </a:lnSpc>
              <a:buFont typeface="Calibri"/>
              <a:buAutoNum type="alphaLcParenR"/>
              <a:tabLst>
                <a:tab pos="989965" algn="l"/>
              </a:tabLst>
            </a:pPr>
            <a:r>
              <a:rPr sz="2000" spc="-10" dirty="0">
                <a:latin typeface="Times New Roman"/>
                <a:cs typeface="Times New Roman"/>
              </a:rPr>
              <a:t>Chrome’s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V8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Engine</a:t>
            </a:r>
            <a:endParaRPr sz="2000">
              <a:latin typeface="Times New Roman"/>
              <a:cs typeface="Times New Roman"/>
            </a:endParaRPr>
          </a:p>
          <a:p>
            <a:pPr marL="989965" lvl="1" indent="-540385">
              <a:lnSpc>
                <a:spcPct val="100000"/>
              </a:lnSpc>
              <a:spcBef>
                <a:spcPts val="1200"/>
              </a:spcBef>
              <a:buFont typeface="Calibri"/>
              <a:buAutoNum type="alphaLcParenR"/>
              <a:tabLst>
                <a:tab pos="989965" algn="l"/>
              </a:tabLst>
            </a:pPr>
            <a:r>
              <a:rPr sz="2000" dirty="0">
                <a:latin typeface="Times New Roman"/>
                <a:cs typeface="Times New Roman"/>
              </a:rPr>
              <a:t>Mozilla’s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Spider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Monkey</a:t>
            </a:r>
            <a:endParaRPr sz="2000">
              <a:latin typeface="Times New Roman"/>
              <a:cs typeface="Times New Roman"/>
            </a:endParaRPr>
          </a:p>
          <a:p>
            <a:pPr marL="989965" lvl="1" indent="-514350">
              <a:lnSpc>
                <a:spcPct val="100000"/>
              </a:lnSpc>
              <a:spcBef>
                <a:spcPts val="1200"/>
              </a:spcBef>
              <a:buFont typeface="Calibri"/>
              <a:buAutoNum type="alphaLcParenR"/>
              <a:tabLst>
                <a:tab pos="989965" algn="l"/>
              </a:tabLst>
            </a:pPr>
            <a:r>
              <a:rPr sz="2000" dirty="0">
                <a:latin typeface="Times New Roman"/>
                <a:cs typeface="Times New Roman"/>
              </a:rPr>
              <a:t>Safari’s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Nitro</a:t>
            </a:r>
            <a:endParaRPr sz="2000">
              <a:latin typeface="Times New Roman"/>
              <a:cs typeface="Times New Roman"/>
            </a:endParaRPr>
          </a:p>
          <a:p>
            <a:pPr marL="989965" lvl="1" indent="-540385">
              <a:lnSpc>
                <a:spcPct val="100000"/>
              </a:lnSpc>
              <a:spcBef>
                <a:spcPts val="1200"/>
              </a:spcBef>
              <a:buFont typeface="Calibri"/>
              <a:buAutoNum type="alphaLcParenR"/>
              <a:tabLst>
                <a:tab pos="989965" algn="l"/>
              </a:tabLst>
            </a:pPr>
            <a:r>
              <a:rPr sz="2000" spc="-10" dirty="0">
                <a:latin typeface="Times New Roman"/>
                <a:cs typeface="Times New Roman"/>
              </a:rPr>
              <a:t>Edge’s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Chakra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93350" y="6466775"/>
            <a:ext cx="2571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107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058" y="5677944"/>
            <a:ext cx="11334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Answer: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3350" y="6428675"/>
            <a:ext cx="257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108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59" y="1134391"/>
            <a:ext cx="5839460" cy="463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2400">
              <a:latin typeface="Times New Roman"/>
              <a:cs typeface="Times New Roman"/>
            </a:endParaRPr>
          </a:p>
          <a:p>
            <a:pPr marL="255270" indent="-242570">
              <a:lnSpc>
                <a:spcPct val="100000"/>
              </a:lnSpc>
              <a:buSzPct val="105263"/>
              <a:buAutoNum type="arabicPeriod" startAt="2"/>
              <a:tabLst>
                <a:tab pos="255270" algn="l"/>
              </a:tabLst>
            </a:pPr>
            <a:r>
              <a:rPr sz="1900" dirty="0">
                <a:latin typeface="Times New Roman"/>
                <a:cs typeface="Times New Roman"/>
              </a:rPr>
              <a:t>Which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one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given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statements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is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True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about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Node.js?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2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  <a:buFont typeface="Times New Roman"/>
              <a:buAutoNum type="arabicPeriod" startAt="2"/>
            </a:pPr>
            <a:endParaRPr sz="1900">
              <a:latin typeface="Times New Roman"/>
              <a:cs typeface="Times New Roman"/>
            </a:endParaRPr>
          </a:p>
          <a:p>
            <a:pPr marL="983615" lvl="1" indent="-509905">
              <a:lnSpc>
                <a:spcPct val="100000"/>
              </a:lnSpc>
              <a:buFont typeface="Calibri"/>
              <a:buAutoNum type="romanLcPeriod"/>
              <a:tabLst>
                <a:tab pos="983615" algn="l"/>
              </a:tabLst>
            </a:pPr>
            <a:r>
              <a:rPr sz="1900" dirty="0">
                <a:latin typeface="Times New Roman"/>
                <a:cs typeface="Times New Roman"/>
              </a:rPr>
              <a:t>Node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uses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multithread</a:t>
            </a:r>
            <a:r>
              <a:rPr sz="1900" spc="-10" dirty="0">
                <a:latin typeface="Times New Roman"/>
                <a:cs typeface="Times New Roman"/>
              </a:rPr>
              <a:t> architecture</a:t>
            </a:r>
            <a:endParaRPr sz="1900">
              <a:latin typeface="Times New Roman"/>
              <a:cs typeface="Times New Roman"/>
            </a:endParaRPr>
          </a:p>
          <a:p>
            <a:pPr marL="983615" lvl="1" indent="-565150">
              <a:lnSpc>
                <a:spcPct val="100000"/>
              </a:lnSpc>
              <a:spcBef>
                <a:spcPts val="1140"/>
              </a:spcBef>
              <a:buFont typeface="Calibri"/>
              <a:buAutoNum type="romanLcPeriod"/>
              <a:tabLst>
                <a:tab pos="983615" algn="l"/>
              </a:tabLst>
            </a:pPr>
            <a:r>
              <a:rPr sz="1900" dirty="0">
                <a:latin typeface="Times New Roman"/>
                <a:cs typeface="Times New Roman"/>
              </a:rPr>
              <a:t>Node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non-blocking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method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I/O</a:t>
            </a:r>
            <a:endParaRPr sz="19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Calibri"/>
              <a:buAutoNum type="romanLcPeriod"/>
            </a:pPr>
            <a:endParaRPr sz="19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90"/>
              </a:spcBef>
              <a:buFont typeface="Calibri"/>
              <a:buAutoNum type="romanLcPeriod"/>
            </a:pPr>
            <a:endParaRPr sz="1900">
              <a:latin typeface="Times New Roman"/>
              <a:cs typeface="Times New Roman"/>
            </a:endParaRPr>
          </a:p>
          <a:p>
            <a:pPr marL="926465" lvl="2" indent="-525145">
              <a:lnSpc>
                <a:spcPct val="100000"/>
              </a:lnSpc>
              <a:buFont typeface="Calibri"/>
              <a:buAutoNum type="alphaLcParenR"/>
              <a:tabLst>
                <a:tab pos="926465" algn="l"/>
              </a:tabLst>
            </a:pPr>
            <a:r>
              <a:rPr sz="1900" dirty="0">
                <a:latin typeface="Times New Roman"/>
                <a:cs typeface="Times New Roman"/>
              </a:rPr>
              <a:t>Only </a:t>
            </a:r>
            <a:r>
              <a:rPr sz="1900" spc="-50" dirty="0"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  <a:p>
            <a:pPr marL="926465" lvl="2" indent="-535940">
              <a:lnSpc>
                <a:spcPct val="100000"/>
              </a:lnSpc>
              <a:spcBef>
                <a:spcPts val="1140"/>
              </a:spcBef>
              <a:buFont typeface="Calibri"/>
              <a:buAutoNum type="alphaLcParenR"/>
              <a:tabLst>
                <a:tab pos="926465" algn="l"/>
              </a:tabLst>
            </a:pPr>
            <a:r>
              <a:rPr sz="1900" dirty="0">
                <a:latin typeface="Times New Roman"/>
                <a:cs typeface="Times New Roman"/>
              </a:rPr>
              <a:t>Only </a:t>
            </a:r>
            <a:r>
              <a:rPr sz="1900" spc="-25" dirty="0">
                <a:latin typeface="Times New Roman"/>
                <a:cs typeface="Times New Roman"/>
              </a:rPr>
              <a:t>ii</a:t>
            </a:r>
            <a:endParaRPr sz="1900">
              <a:latin typeface="Times New Roman"/>
              <a:cs typeface="Times New Roman"/>
            </a:endParaRPr>
          </a:p>
          <a:p>
            <a:pPr marL="926465" lvl="2" indent="-511175">
              <a:lnSpc>
                <a:spcPct val="100000"/>
              </a:lnSpc>
              <a:spcBef>
                <a:spcPts val="1140"/>
              </a:spcBef>
              <a:buFont typeface="Calibri"/>
              <a:buAutoNum type="alphaLcParenR"/>
              <a:tabLst>
                <a:tab pos="926465" algn="l"/>
              </a:tabLst>
            </a:pPr>
            <a:r>
              <a:rPr sz="1900" dirty="0">
                <a:latin typeface="Times New Roman"/>
                <a:cs typeface="Times New Roman"/>
              </a:rPr>
              <a:t>All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 </a:t>
            </a:r>
            <a:r>
              <a:rPr sz="1900" spc="-25" dirty="0">
                <a:latin typeface="Times New Roman"/>
                <a:cs typeface="Times New Roman"/>
              </a:rPr>
              <a:t>ii</a:t>
            </a:r>
            <a:endParaRPr sz="1900">
              <a:latin typeface="Times New Roman"/>
              <a:cs typeface="Times New Roman"/>
            </a:endParaRPr>
          </a:p>
          <a:p>
            <a:pPr marL="926465" lvl="2" indent="-535940">
              <a:lnSpc>
                <a:spcPct val="100000"/>
              </a:lnSpc>
              <a:spcBef>
                <a:spcPts val="1140"/>
              </a:spcBef>
              <a:buFont typeface="Calibri"/>
              <a:buAutoNum type="alphaLcParenR"/>
              <a:tabLst>
                <a:tab pos="926465" algn="l"/>
              </a:tabLst>
            </a:pPr>
            <a:r>
              <a:rPr sz="1900" dirty="0">
                <a:latin typeface="Times New Roman"/>
                <a:cs typeface="Times New Roman"/>
              </a:rPr>
              <a:t>Neither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nor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ii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259" y="6326152"/>
            <a:ext cx="10915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latin typeface="Times New Roman"/>
                <a:cs typeface="Times New Roman"/>
              </a:rPr>
              <a:t>Answer:</a:t>
            </a:r>
            <a:r>
              <a:rPr sz="1900" b="1" spc="-70" dirty="0">
                <a:latin typeface="Times New Roman"/>
                <a:cs typeface="Times New Roman"/>
              </a:rPr>
              <a:t> </a:t>
            </a:r>
            <a:r>
              <a:rPr sz="1900" b="1" spc="-50" dirty="0">
                <a:latin typeface="Times New Roman"/>
                <a:cs typeface="Times New Roman"/>
              </a:rPr>
              <a:t>b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34391"/>
            <a:ext cx="9593580" cy="344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2400">
              <a:latin typeface="Times New Roman"/>
              <a:cs typeface="Times New Roman"/>
            </a:endParaRPr>
          </a:p>
          <a:p>
            <a:pPr marL="266065" indent="-253365">
              <a:lnSpc>
                <a:spcPct val="100000"/>
              </a:lnSpc>
              <a:buAutoNum type="arabicPeriod" startAt="3"/>
              <a:tabLst>
                <a:tab pos="266065" algn="l"/>
                <a:tab pos="2094230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cross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platform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evented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I/O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library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packaged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Node.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55"/>
              </a:spcBef>
              <a:buFont typeface="Times New Roman"/>
              <a:buAutoNum type="arabicPeriod" startAt="3"/>
            </a:pPr>
            <a:endParaRPr sz="2000">
              <a:latin typeface="Calibri"/>
              <a:cs typeface="Calibri"/>
            </a:endParaRPr>
          </a:p>
          <a:p>
            <a:pPr marL="812165" lvl="1" indent="-41402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812165" algn="l"/>
              </a:tabLst>
            </a:pPr>
            <a:r>
              <a:rPr sz="2000" spc="-25" dirty="0">
                <a:latin typeface="Calibri"/>
                <a:cs typeface="Calibri"/>
              </a:rPr>
              <a:t>lib</a:t>
            </a:r>
            <a:endParaRPr sz="2000">
              <a:latin typeface="Calibri"/>
              <a:cs typeface="Calibri"/>
            </a:endParaRPr>
          </a:p>
          <a:p>
            <a:pPr marL="812165" lvl="1" indent="-426084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812165" algn="l"/>
              </a:tabLst>
            </a:pPr>
            <a:r>
              <a:rPr sz="2000" spc="-10" dirty="0">
                <a:latin typeface="Calibri"/>
                <a:cs typeface="Calibri"/>
              </a:rPr>
              <a:t>nodelib</a:t>
            </a:r>
            <a:endParaRPr sz="2000">
              <a:latin typeface="Calibri"/>
              <a:cs typeface="Calibri"/>
            </a:endParaRPr>
          </a:p>
          <a:p>
            <a:pPr marL="812165" lvl="1" indent="-400050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812165" algn="l"/>
              </a:tabLst>
            </a:pPr>
            <a:r>
              <a:rPr sz="2000" spc="-10" dirty="0">
                <a:latin typeface="Calibri"/>
                <a:cs typeface="Calibri"/>
              </a:rPr>
              <a:t>libuv</a:t>
            </a:r>
            <a:endParaRPr sz="2000">
              <a:latin typeface="Calibri"/>
              <a:cs typeface="Calibri"/>
            </a:endParaRPr>
          </a:p>
          <a:p>
            <a:pPr marL="812165" lvl="1" indent="-426084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812165" algn="l"/>
              </a:tabLst>
            </a:pPr>
            <a:r>
              <a:rPr sz="2000" spc="-10" dirty="0">
                <a:latin typeface="Calibri"/>
                <a:cs typeface="Calibri"/>
              </a:rPr>
              <a:t>v8lib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0059" y="5616984"/>
            <a:ext cx="1054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Answer: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059" y="1060875"/>
            <a:ext cx="10930890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Before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Node.js: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400">
              <a:latin typeface="Times New Roman"/>
              <a:cs typeface="Times New Roman"/>
            </a:endParaRPr>
          </a:p>
          <a:p>
            <a:pPr marL="657860" marR="5080" indent="-25209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57860" algn="l"/>
              </a:tabLst>
            </a:pPr>
            <a:r>
              <a:rPr sz="1800" dirty="0">
                <a:latin typeface="Times New Roman"/>
                <a:cs typeface="Times New Roman"/>
              </a:rPr>
              <a:t>Before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Node.js,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JavaScript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always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client’s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side.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browser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would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JavaScript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perform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actions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browser.</a:t>
            </a:r>
            <a:endParaRPr sz="1800">
              <a:latin typeface="Times New Roman"/>
              <a:cs typeface="Times New Roman"/>
            </a:endParaRPr>
          </a:p>
          <a:p>
            <a:pPr marL="657860" indent="-251460">
              <a:lnSpc>
                <a:spcPct val="100000"/>
              </a:lnSpc>
              <a:buFont typeface="Arial MT"/>
              <a:buChar char="•"/>
              <a:tabLst>
                <a:tab pos="657860" algn="l"/>
              </a:tabLst>
            </a:pP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shown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figure,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side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languages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PHP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Python.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1594" y="2801994"/>
            <a:ext cx="9718287" cy="35543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34391"/>
            <a:ext cx="11477625" cy="389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 indent="254000">
              <a:lnSpc>
                <a:spcPct val="150000"/>
              </a:lnSpc>
              <a:spcBef>
                <a:spcPts val="2415"/>
              </a:spcBef>
              <a:buAutoNum type="arabicPeriod" startAt="4"/>
              <a:tabLst>
                <a:tab pos="266700" algn="l"/>
                <a:tab pos="2191385" algn="l"/>
              </a:tabLst>
            </a:pPr>
            <a:r>
              <a:rPr sz="2000" dirty="0">
                <a:latin typeface="Times New Roman"/>
                <a:cs typeface="Times New Roman"/>
              </a:rPr>
              <a:t>Rajesh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packaged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NPM,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should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file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4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Times New Roman"/>
              <a:buAutoNum type="arabicPeriod" startAt="4"/>
            </a:pPr>
            <a:endParaRPr sz="2000">
              <a:latin typeface="Times New Roman"/>
              <a:cs typeface="Times New Roman"/>
            </a:endParaRPr>
          </a:p>
          <a:p>
            <a:pPr marL="926465" lvl="1" indent="-528320">
              <a:lnSpc>
                <a:spcPct val="100000"/>
              </a:lnSpc>
              <a:buAutoNum type="alphaLcParenR"/>
              <a:tabLst>
                <a:tab pos="926465" algn="l"/>
              </a:tabLst>
            </a:pPr>
            <a:r>
              <a:rPr sz="2000" spc="-10" dirty="0">
                <a:latin typeface="Calibri"/>
                <a:cs typeface="Calibri"/>
              </a:rPr>
              <a:t>metadt.js</a:t>
            </a:r>
            <a:endParaRPr sz="2000">
              <a:latin typeface="Calibri"/>
              <a:cs typeface="Calibri"/>
            </a:endParaRPr>
          </a:p>
          <a:p>
            <a:pPr marL="926465" lvl="1" indent="-540385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926465" algn="l"/>
              </a:tabLst>
            </a:pPr>
            <a:r>
              <a:rPr sz="2000" spc="-10" dirty="0">
                <a:latin typeface="Calibri"/>
                <a:cs typeface="Calibri"/>
              </a:rPr>
              <a:t>package.json</a:t>
            </a:r>
            <a:endParaRPr sz="2000">
              <a:latin typeface="Calibri"/>
              <a:cs typeface="Calibri"/>
            </a:endParaRPr>
          </a:p>
          <a:p>
            <a:pPr marL="926465" lvl="1" indent="-514350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926465" algn="l"/>
              </a:tabLst>
            </a:pPr>
            <a:r>
              <a:rPr sz="2000" spc="-10" dirty="0">
                <a:latin typeface="Calibri"/>
                <a:cs typeface="Calibri"/>
              </a:rPr>
              <a:t>package.js</a:t>
            </a:r>
            <a:endParaRPr sz="2000">
              <a:latin typeface="Calibri"/>
              <a:cs typeface="Calibri"/>
            </a:endParaRPr>
          </a:p>
          <a:p>
            <a:pPr marL="926465" lvl="1" indent="-540385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926465" algn="l"/>
              </a:tabLst>
            </a:pPr>
            <a:r>
              <a:rPr sz="2000" spc="-10" dirty="0">
                <a:latin typeface="Calibri"/>
                <a:cs typeface="Calibri"/>
              </a:rPr>
              <a:t>metadata.json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059" y="6137684"/>
            <a:ext cx="10839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2000" b="1" dirty="0">
                <a:latin typeface="Calibri"/>
                <a:cs typeface="Calibri"/>
              </a:rPr>
              <a:t>Answer: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34391"/>
            <a:ext cx="10935335" cy="389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 indent="253365">
              <a:lnSpc>
                <a:spcPct val="150000"/>
              </a:lnSpc>
              <a:spcBef>
                <a:spcPts val="2415"/>
              </a:spcBef>
              <a:buFont typeface="Times New Roman"/>
              <a:buAutoNum type="arabicPeriod" startAt="5"/>
              <a:tabLst>
                <a:tab pos="266065" algn="l"/>
                <a:tab pos="4736465" algn="l"/>
              </a:tabLst>
            </a:pPr>
            <a:r>
              <a:rPr sz="2000" dirty="0">
                <a:latin typeface="Calibri"/>
                <a:cs typeface="Calibri"/>
              </a:rPr>
              <a:t>Node.js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requests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waiting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return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results.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possible </a:t>
            </a:r>
            <a:r>
              <a:rPr sz="2000" spc="-10" dirty="0">
                <a:latin typeface="Calibri"/>
                <a:cs typeface="Calibri"/>
              </a:rPr>
              <a:t>because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55"/>
              </a:spcBef>
              <a:buFont typeface="Times New Roman"/>
              <a:buAutoNum type="arabicPeriod" startAt="5"/>
            </a:pPr>
            <a:endParaRPr sz="2000">
              <a:latin typeface="Calibri"/>
              <a:cs typeface="Calibri"/>
            </a:endParaRPr>
          </a:p>
          <a:p>
            <a:pPr marL="812165" lvl="1" indent="-41402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812165" algn="l"/>
              </a:tabLst>
            </a:pPr>
            <a:r>
              <a:rPr sz="2000" spc="-25" dirty="0">
                <a:latin typeface="Calibri"/>
                <a:cs typeface="Calibri"/>
              </a:rPr>
              <a:t>NPM</a:t>
            </a:r>
            <a:endParaRPr sz="2000">
              <a:latin typeface="Calibri"/>
              <a:cs typeface="Calibri"/>
            </a:endParaRPr>
          </a:p>
          <a:p>
            <a:pPr marL="812165" lvl="1" indent="-426084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812165" algn="l"/>
              </a:tabLst>
            </a:pPr>
            <a:r>
              <a:rPr sz="2000" dirty="0">
                <a:latin typeface="Calibri"/>
                <a:cs typeface="Calibri"/>
              </a:rPr>
              <a:t>Callback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functions</a:t>
            </a:r>
            <a:endParaRPr sz="2000">
              <a:latin typeface="Calibri"/>
              <a:cs typeface="Calibri"/>
            </a:endParaRPr>
          </a:p>
          <a:p>
            <a:pPr marL="812165" lvl="1" indent="-400050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812165" algn="l"/>
              </a:tabLst>
            </a:pPr>
            <a:r>
              <a:rPr sz="2000" spc="-10" dirty="0">
                <a:latin typeface="Calibri"/>
                <a:cs typeface="Calibri"/>
              </a:rPr>
              <a:t>Multithreading</a:t>
            </a:r>
            <a:endParaRPr sz="2000">
              <a:latin typeface="Calibri"/>
              <a:cs typeface="Calibri"/>
            </a:endParaRPr>
          </a:p>
          <a:p>
            <a:pPr marL="812165" lvl="1" indent="-426084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812165" algn="l"/>
              </a:tabLst>
            </a:pPr>
            <a:r>
              <a:rPr sz="2000" dirty="0">
                <a:latin typeface="Calibri"/>
                <a:cs typeface="Calibri"/>
              </a:rPr>
              <a:t>Single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thread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059" y="6137684"/>
            <a:ext cx="10839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2000" b="1" dirty="0">
                <a:latin typeface="Calibri"/>
                <a:cs typeface="Calibri"/>
              </a:rPr>
              <a:t>Answer: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34391"/>
            <a:ext cx="11296015" cy="389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 indent="248920">
              <a:lnSpc>
                <a:spcPct val="150000"/>
              </a:lnSpc>
              <a:spcBef>
                <a:spcPts val="2415"/>
              </a:spcBef>
              <a:buAutoNum type="arabicPeriod" startAt="6"/>
              <a:tabLst>
                <a:tab pos="261620" algn="l"/>
                <a:tab pos="7356475" algn="l"/>
              </a:tabLst>
            </a:pPr>
            <a:r>
              <a:rPr sz="2000" dirty="0">
                <a:latin typeface="Times New Roman"/>
                <a:cs typeface="Times New Roman"/>
              </a:rPr>
              <a:t>When Node JS application starts or ends an operation,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class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places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them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10" dirty="0">
                <a:latin typeface="Times New Roman"/>
                <a:cs typeface="Times New Roman"/>
              </a:rPr>
              <a:t> Queue.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6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Times New Roman"/>
              <a:buAutoNum type="arabicPeriod" startAt="6"/>
            </a:pPr>
            <a:endParaRPr sz="2000">
              <a:latin typeface="Times New Roman"/>
              <a:cs typeface="Times New Roman"/>
            </a:endParaRPr>
          </a:p>
          <a:p>
            <a:pPr marL="812165" lvl="1" indent="-414020">
              <a:lnSpc>
                <a:spcPct val="100000"/>
              </a:lnSpc>
              <a:buAutoNum type="alphaLcParenR"/>
              <a:tabLst>
                <a:tab pos="812165" algn="l"/>
              </a:tabLst>
            </a:pPr>
            <a:r>
              <a:rPr sz="2000" spc="-10" dirty="0">
                <a:latin typeface="Calibri"/>
                <a:cs typeface="Calibri"/>
              </a:rPr>
              <a:t>Operating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812165" lvl="1" indent="-426084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812165" algn="l"/>
              </a:tabLst>
            </a:pPr>
            <a:r>
              <a:rPr sz="2000" spc="-10" dirty="0">
                <a:latin typeface="Calibri"/>
                <a:cs typeface="Calibri"/>
              </a:rPr>
              <a:t>Server</a:t>
            </a:r>
            <a:endParaRPr sz="2000">
              <a:latin typeface="Calibri"/>
              <a:cs typeface="Calibri"/>
            </a:endParaRPr>
          </a:p>
          <a:p>
            <a:pPr marL="812165" lvl="1" indent="-400050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812165" algn="l"/>
              </a:tabLst>
            </a:pPr>
            <a:r>
              <a:rPr sz="2000" spc="-10" dirty="0">
                <a:latin typeface="Calibri"/>
                <a:cs typeface="Calibri"/>
              </a:rPr>
              <a:t>EventEmitter</a:t>
            </a:r>
            <a:endParaRPr sz="2000">
              <a:latin typeface="Calibri"/>
              <a:cs typeface="Calibri"/>
            </a:endParaRPr>
          </a:p>
          <a:p>
            <a:pPr marL="812165" lvl="1" indent="-426084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812165" algn="l"/>
              </a:tabLst>
            </a:pPr>
            <a:r>
              <a:rPr sz="2000" spc="-10" dirty="0">
                <a:latin typeface="Calibri"/>
                <a:cs typeface="Calibri"/>
              </a:rPr>
              <a:t>Event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0059" y="6074184"/>
            <a:ext cx="1054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Answer: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34391"/>
            <a:ext cx="7118350" cy="252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2400">
              <a:latin typeface="Times New Roman"/>
              <a:cs typeface="Times New Roman"/>
            </a:endParaRPr>
          </a:p>
          <a:p>
            <a:pPr marL="261620" indent="-248920">
              <a:lnSpc>
                <a:spcPct val="100000"/>
              </a:lnSpc>
              <a:buAutoNum type="arabicPeriod" startAt="7"/>
              <a:tabLst>
                <a:tab pos="261620" algn="l"/>
              </a:tabLst>
            </a:pP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describes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Buffers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Node?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7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Times New Roman"/>
              <a:buAutoNum type="arabicPeriod" startAt="7"/>
            </a:pPr>
            <a:endParaRPr sz="2000">
              <a:latin typeface="Times New Roman"/>
              <a:cs typeface="Times New Roman"/>
            </a:endParaRPr>
          </a:p>
          <a:p>
            <a:pPr marL="926465" lvl="1" indent="-528320">
              <a:lnSpc>
                <a:spcPct val="100000"/>
              </a:lnSpc>
              <a:buAutoNum type="alphaLcParenR"/>
              <a:tabLst>
                <a:tab pos="926465" algn="l"/>
              </a:tabLst>
            </a:pPr>
            <a:r>
              <a:rPr sz="2000" spc="-25" dirty="0">
                <a:latin typeface="Calibri"/>
                <a:cs typeface="Calibri"/>
              </a:rPr>
              <a:t>Fixed-</a:t>
            </a:r>
            <a:r>
              <a:rPr sz="2000" dirty="0">
                <a:latin typeface="Calibri"/>
                <a:cs typeface="Calibri"/>
              </a:rPr>
              <a:t>sized,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raw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allocations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outside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V8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heap.</a:t>
            </a:r>
            <a:endParaRPr sz="2000">
              <a:latin typeface="Calibri"/>
              <a:cs typeface="Calibri"/>
            </a:endParaRPr>
          </a:p>
          <a:p>
            <a:pPr marL="926465" lvl="1" indent="-540385">
              <a:lnSpc>
                <a:spcPct val="100000"/>
              </a:lnSpc>
              <a:spcBef>
                <a:spcPts val="1200"/>
              </a:spcBef>
              <a:buFont typeface="Calibri"/>
              <a:buAutoNum type="alphaLcParenR"/>
              <a:tabLst>
                <a:tab pos="926465" algn="l"/>
              </a:tabLst>
            </a:pPr>
            <a:r>
              <a:rPr sz="2000" spc="-35" dirty="0">
                <a:latin typeface="Times New Roman"/>
                <a:cs typeface="Times New Roman"/>
              </a:rPr>
              <a:t>Variable-</a:t>
            </a:r>
            <a:r>
              <a:rPr sz="2000" dirty="0">
                <a:latin typeface="Times New Roman"/>
                <a:cs typeface="Times New Roman"/>
              </a:rPr>
              <a:t>sized,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memory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allocations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outside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V8</a:t>
            </a:r>
            <a:r>
              <a:rPr sz="2000" spc="-10" dirty="0">
                <a:latin typeface="Times New Roman"/>
                <a:cs typeface="Times New Roman"/>
              </a:rPr>
              <a:t> heap.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0059" y="4702584"/>
            <a:ext cx="1073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Answer: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34391"/>
            <a:ext cx="11452860" cy="298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2400">
              <a:latin typeface="Times New Roman"/>
              <a:cs typeface="Times New Roman"/>
            </a:endParaRPr>
          </a:p>
          <a:p>
            <a:pPr marL="266065" indent="-253365">
              <a:lnSpc>
                <a:spcPct val="100000"/>
              </a:lnSpc>
              <a:buFont typeface="Times New Roman"/>
              <a:buAutoNum type="arabicPeriod" startAt="8"/>
              <a:tabLst>
                <a:tab pos="266065" algn="l"/>
              </a:tabLst>
            </a:pPr>
            <a:r>
              <a:rPr sz="2000" spc="-10" dirty="0">
                <a:latin typeface="Calibri"/>
                <a:cs typeface="Calibri"/>
              </a:rPr>
              <a:t>Streams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objects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source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write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destination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continuous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fashion.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296285" algn="l"/>
              </a:tabLst>
            </a:pPr>
            <a:r>
              <a:rPr sz="2000" dirty="0">
                <a:latin typeface="Times New Roman"/>
                <a:cs typeface="Times New Roman"/>
              </a:rPr>
              <a:t>Stream is an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Times New Roman"/>
              <a:cs typeface="Times New Roman"/>
            </a:endParaRPr>
          </a:p>
          <a:p>
            <a:pPr marL="926465" lvl="1" indent="-528320">
              <a:lnSpc>
                <a:spcPct val="100000"/>
              </a:lnSpc>
              <a:buAutoNum type="alphaLcParenR"/>
              <a:tabLst>
                <a:tab pos="926465" algn="l"/>
              </a:tabLst>
            </a:pPr>
            <a:r>
              <a:rPr sz="2000" spc="-10" dirty="0">
                <a:latin typeface="Calibri"/>
                <a:cs typeface="Calibri"/>
              </a:rPr>
              <a:t>Stream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  <a:p>
            <a:pPr marL="926465" lvl="1" indent="-540385">
              <a:lnSpc>
                <a:spcPct val="100000"/>
              </a:lnSpc>
              <a:spcBef>
                <a:spcPts val="1200"/>
              </a:spcBef>
              <a:buFont typeface="Calibri"/>
              <a:buAutoNum type="alphaLcParenR"/>
              <a:tabLst>
                <a:tab pos="926465" algn="l"/>
              </a:tabLst>
            </a:pPr>
            <a:r>
              <a:rPr sz="2000" dirty="0">
                <a:latin typeface="Times New Roman"/>
                <a:cs typeface="Times New Roman"/>
              </a:rPr>
              <a:t>EventEmitter </a:t>
            </a:r>
            <a:r>
              <a:rPr sz="2000" spc="-10" dirty="0">
                <a:latin typeface="Times New Roman"/>
                <a:cs typeface="Times New Roman"/>
              </a:rPr>
              <a:t>class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0059" y="5159784"/>
            <a:ext cx="1083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Answer: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34391"/>
            <a:ext cx="5778500" cy="252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2400">
              <a:latin typeface="Times New Roman"/>
              <a:cs typeface="Times New Roman"/>
            </a:endParaRPr>
          </a:p>
          <a:p>
            <a:pPr marL="261620" indent="-248920">
              <a:lnSpc>
                <a:spcPct val="100000"/>
              </a:lnSpc>
              <a:buAutoNum type="arabicPeriod" startAt="9"/>
              <a:tabLst>
                <a:tab pos="261620" algn="l"/>
              </a:tabLst>
            </a:pP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statement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valid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9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Times New Roman"/>
              <a:buAutoNum type="arabicPeriod" startAt="9"/>
            </a:pPr>
            <a:endParaRPr sz="2000">
              <a:latin typeface="Times New Roman"/>
              <a:cs typeface="Times New Roman"/>
            </a:endParaRPr>
          </a:p>
          <a:p>
            <a:pPr marL="926465" lvl="1" indent="-528320">
              <a:lnSpc>
                <a:spcPct val="100000"/>
              </a:lnSpc>
              <a:buAutoNum type="alphaLcParenR"/>
              <a:tabLst>
                <a:tab pos="926465" algn="l"/>
              </a:tabLst>
            </a:pPr>
            <a:r>
              <a:rPr sz="2000" dirty="0">
                <a:latin typeface="Calibri"/>
                <a:cs typeface="Calibri"/>
              </a:rPr>
              <a:t>var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require("fs")</a:t>
            </a:r>
            <a:endParaRPr sz="2000">
              <a:latin typeface="Calibri"/>
              <a:cs typeface="Calibri"/>
            </a:endParaRPr>
          </a:p>
          <a:p>
            <a:pPr marL="926465" lvl="1" indent="-540385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926465" algn="l"/>
              </a:tabLst>
            </a:pPr>
            <a:r>
              <a:rPr sz="2000" dirty="0">
                <a:latin typeface="Calibri"/>
                <a:cs typeface="Calibri"/>
              </a:rPr>
              <a:t>var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require(“node.fs")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0059" y="4702584"/>
            <a:ext cx="1073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Answer: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34391"/>
            <a:ext cx="10314305" cy="115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348230" algn="l"/>
              </a:tabLst>
            </a:pPr>
            <a:r>
              <a:rPr sz="2000" dirty="0">
                <a:latin typeface="Times New Roman"/>
                <a:cs typeface="Times New Roman"/>
              </a:rPr>
              <a:t>10.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objects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statement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application.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3873" y="3178584"/>
            <a:ext cx="1116965" cy="1854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38784" indent="-414655">
              <a:lnSpc>
                <a:spcPct val="100000"/>
              </a:lnSpc>
              <a:spcBef>
                <a:spcPts val="1300"/>
              </a:spcBef>
              <a:buAutoNum type="alphaLcParenR"/>
              <a:tabLst>
                <a:tab pos="438784" algn="l"/>
              </a:tabLst>
            </a:pPr>
            <a:r>
              <a:rPr sz="2000" spc="-25" dirty="0">
                <a:latin typeface="Calibri"/>
                <a:cs typeface="Calibri"/>
              </a:rPr>
              <a:t>NPM</a:t>
            </a:r>
            <a:endParaRPr sz="2000">
              <a:latin typeface="Calibri"/>
              <a:cs typeface="Calibri"/>
            </a:endParaRPr>
          </a:p>
          <a:p>
            <a:pPr marL="438784" indent="-426084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438784" algn="l"/>
              </a:tabLst>
            </a:pPr>
            <a:r>
              <a:rPr sz="2000" spc="-20" dirty="0">
                <a:latin typeface="Calibri"/>
                <a:cs typeface="Calibri"/>
              </a:rPr>
              <a:t>REPL</a:t>
            </a:r>
            <a:endParaRPr sz="2000">
              <a:latin typeface="Calibri"/>
              <a:cs typeface="Calibri"/>
            </a:endParaRPr>
          </a:p>
          <a:p>
            <a:pPr marL="438784" indent="-400685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438784" algn="l"/>
              </a:tabLst>
            </a:pPr>
            <a:r>
              <a:rPr sz="2000" spc="-10" dirty="0">
                <a:latin typeface="Calibri"/>
                <a:cs typeface="Calibri"/>
              </a:rPr>
              <a:t>Global</a:t>
            </a:r>
            <a:endParaRPr sz="2000">
              <a:latin typeface="Calibri"/>
              <a:cs typeface="Calibri"/>
            </a:endParaRPr>
          </a:p>
          <a:p>
            <a:pPr marL="438784" indent="-426084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438784" algn="l"/>
              </a:tabLst>
            </a:pPr>
            <a:r>
              <a:rPr sz="2000" spc="-25" dirty="0">
                <a:latin typeface="Calibri"/>
                <a:cs typeface="Calibri"/>
              </a:rPr>
              <a:t>fs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059" y="6074184"/>
            <a:ext cx="1054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Answer: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058" y="1134391"/>
            <a:ext cx="3310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0059" y="1850527"/>
            <a:ext cx="6877050" cy="324485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84175" indent="-371475">
              <a:lnSpc>
                <a:spcPct val="100000"/>
              </a:lnSpc>
              <a:spcBef>
                <a:spcPts val="955"/>
              </a:spcBef>
              <a:buAutoNum type="arabicPeriod" startAt="11"/>
              <a:tabLst>
                <a:tab pos="384175" algn="l"/>
              </a:tabLst>
            </a:pP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code:</a:t>
            </a:r>
            <a:endParaRPr sz="2000">
              <a:latin typeface="Times New Roman"/>
              <a:cs typeface="Times New Roman"/>
            </a:endParaRPr>
          </a:p>
          <a:p>
            <a:pPr marL="1247140" marR="2421255" indent="137160">
              <a:lnSpc>
                <a:spcPct val="108600"/>
              </a:lnSpc>
              <a:spcBef>
                <a:spcPts val="455"/>
              </a:spcBef>
            </a:pPr>
            <a:r>
              <a:rPr sz="1400" dirty="0">
                <a:latin typeface="Courier New"/>
                <a:cs typeface="Courier New"/>
              </a:rPr>
              <a:t>function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printHello() </a:t>
            </a:r>
            <a:r>
              <a:rPr sz="1400" dirty="0">
                <a:latin typeface="Courier New"/>
                <a:cs typeface="Courier New"/>
              </a:rPr>
              <a:t>console.log(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"Hello,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World!");</a:t>
            </a:r>
            <a:endParaRPr sz="1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400" spc="-5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27100" marR="146113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//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Now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call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above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function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after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2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seconds </a:t>
            </a:r>
            <a:r>
              <a:rPr sz="1400" dirty="0">
                <a:latin typeface="Courier New"/>
                <a:cs typeface="Courier New"/>
              </a:rPr>
              <a:t>setTimeout(printHello,</a:t>
            </a:r>
            <a:r>
              <a:rPr sz="1400" spc="-1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2000);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What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setTImeout()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do?</a:t>
            </a:r>
            <a:endParaRPr sz="1800">
              <a:latin typeface="Calibri"/>
              <a:cs typeface="Calibri"/>
            </a:endParaRPr>
          </a:p>
          <a:p>
            <a:pPr marL="812165" lvl="1" indent="-407034">
              <a:lnSpc>
                <a:spcPct val="100000"/>
              </a:lnSpc>
              <a:spcBef>
                <a:spcPts val="2160"/>
              </a:spcBef>
              <a:buAutoNum type="alphaLcParenR"/>
              <a:tabLst>
                <a:tab pos="812165" algn="l"/>
              </a:tabLst>
            </a:pPr>
            <a:r>
              <a:rPr sz="1800" dirty="0">
                <a:latin typeface="Calibri"/>
                <a:cs typeface="Calibri"/>
              </a:rPr>
              <a:t>Does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callback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printHello()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after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atleast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2000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ms.</a:t>
            </a:r>
            <a:endParaRPr sz="1800">
              <a:latin typeface="Calibri"/>
              <a:cs typeface="Calibri"/>
            </a:endParaRPr>
          </a:p>
          <a:p>
            <a:pPr marL="812165" lvl="1" indent="-417830">
              <a:lnSpc>
                <a:spcPct val="100000"/>
              </a:lnSpc>
              <a:buAutoNum type="alphaLcParenR"/>
              <a:tabLst>
                <a:tab pos="812165" algn="l"/>
              </a:tabLst>
            </a:pPr>
            <a:r>
              <a:rPr sz="1800" dirty="0">
                <a:latin typeface="Calibri"/>
                <a:cs typeface="Calibri"/>
              </a:rPr>
              <a:t>Does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callback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printHello()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after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exactly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2000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ms.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059" y="5892321"/>
            <a:ext cx="968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Answer:</a:t>
            </a:r>
            <a:r>
              <a:rPr sz="1800" b="1" spc="-50" dirty="0">
                <a:latin typeface="Calibri"/>
                <a:cs typeface="Calibri"/>
              </a:rPr>
              <a:t> 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dirty="0"/>
              <a:t>Self</a:t>
            </a:r>
            <a:r>
              <a:rPr spc="-150" dirty="0"/>
              <a:t> </a:t>
            </a:r>
            <a:r>
              <a:rPr dirty="0"/>
              <a:t>Assessment</a:t>
            </a:r>
            <a:r>
              <a:rPr spc="-105" dirty="0"/>
              <a:t> </a:t>
            </a:r>
            <a:r>
              <a:rPr spc="-10" dirty="0"/>
              <a:t>Question</a:t>
            </a: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pc="-10" dirty="0"/>
          </a:p>
          <a:p>
            <a:pPr marL="393065" indent="-380365">
              <a:lnSpc>
                <a:spcPct val="100000"/>
              </a:lnSpc>
              <a:buFont typeface="Times New Roman"/>
              <a:buAutoNum type="arabicPeriod" startAt="12"/>
              <a:tabLst>
                <a:tab pos="393065" algn="l"/>
                <a:tab pos="9961880" algn="l"/>
              </a:tabLst>
            </a:pPr>
            <a:r>
              <a:rPr sz="2000" b="0" dirty="0">
                <a:latin typeface="Calibri"/>
                <a:cs typeface="Calibri"/>
              </a:rPr>
              <a:t>The</a:t>
            </a:r>
            <a:r>
              <a:rPr sz="2000" b="0" spc="-40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standard,</a:t>
            </a:r>
            <a:r>
              <a:rPr sz="2000" b="0" spc="-4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fast</a:t>
            </a:r>
            <a:r>
              <a:rPr sz="2000" b="0" spc="-4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and</a:t>
            </a:r>
            <a:r>
              <a:rPr sz="2000" b="0" spc="-40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minimalist</a:t>
            </a:r>
            <a:r>
              <a:rPr sz="2000" b="0" spc="-4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web</a:t>
            </a:r>
            <a:r>
              <a:rPr sz="2000" b="0" spc="-40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framework</a:t>
            </a:r>
            <a:r>
              <a:rPr sz="2000" b="0" spc="-4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for</a:t>
            </a:r>
            <a:r>
              <a:rPr sz="2000" b="0" spc="-4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node.js</a:t>
            </a:r>
            <a:r>
              <a:rPr sz="2000" b="0" spc="-4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is</a:t>
            </a:r>
            <a:r>
              <a:rPr sz="2000" b="0" spc="-40" dirty="0">
                <a:latin typeface="Calibri"/>
                <a:cs typeface="Calibri"/>
              </a:rPr>
              <a:t> </a:t>
            </a:r>
            <a:r>
              <a:rPr sz="2000" b="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b="0" spc="-5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55"/>
              </a:spcBef>
              <a:buFont typeface="Times New Roman"/>
              <a:buAutoNum type="arabicPeriod" startAt="12"/>
            </a:pPr>
            <a:endParaRPr sz="2000">
              <a:latin typeface="Calibri"/>
              <a:cs typeface="Calibri"/>
            </a:endParaRPr>
          </a:p>
          <a:p>
            <a:pPr marL="926465" lvl="1" indent="-52832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926465" algn="l"/>
              </a:tabLst>
            </a:pPr>
            <a:r>
              <a:rPr sz="2000" spc="-10" dirty="0">
                <a:latin typeface="Calibri"/>
                <a:cs typeface="Calibri"/>
              </a:rPr>
              <a:t>Bluebird</a:t>
            </a:r>
            <a:endParaRPr sz="2000">
              <a:latin typeface="Calibri"/>
              <a:cs typeface="Calibri"/>
            </a:endParaRPr>
          </a:p>
          <a:p>
            <a:pPr marL="926465" lvl="1" indent="-540385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926465" algn="l"/>
              </a:tabLst>
            </a:pPr>
            <a:r>
              <a:rPr sz="2000" spc="-25" dirty="0">
                <a:latin typeface="Calibri"/>
                <a:cs typeface="Calibri"/>
              </a:rPr>
              <a:t>Npm</a:t>
            </a:r>
            <a:endParaRPr sz="2000">
              <a:latin typeface="Calibri"/>
              <a:cs typeface="Calibri"/>
            </a:endParaRPr>
          </a:p>
          <a:p>
            <a:pPr marL="926465" lvl="1" indent="-514350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926465" algn="l"/>
              </a:tabLst>
            </a:pPr>
            <a:r>
              <a:rPr sz="2000" spc="-10" dirty="0">
                <a:latin typeface="Calibri"/>
                <a:cs typeface="Calibri"/>
              </a:rPr>
              <a:t>Express.js</a:t>
            </a:r>
            <a:endParaRPr sz="2000">
              <a:latin typeface="Calibri"/>
              <a:cs typeface="Calibri"/>
            </a:endParaRPr>
          </a:p>
          <a:p>
            <a:pPr marL="926465" lvl="1" indent="-540385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926465" algn="l"/>
              </a:tabLst>
            </a:pPr>
            <a:r>
              <a:rPr sz="2000" spc="-10" dirty="0">
                <a:latin typeface="Calibri"/>
                <a:cs typeface="Calibri"/>
              </a:rPr>
              <a:t>Angular.js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0059" y="5616984"/>
            <a:ext cx="1054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Answer: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34391"/>
            <a:ext cx="7832725" cy="252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2400">
              <a:latin typeface="Times New Roman"/>
              <a:cs typeface="Times New Roman"/>
            </a:endParaRPr>
          </a:p>
          <a:p>
            <a:pPr marL="393065" indent="-380365">
              <a:lnSpc>
                <a:spcPct val="100000"/>
              </a:lnSpc>
              <a:buFont typeface="Times New Roman"/>
              <a:buAutoNum type="arabicPeriod" startAt="13"/>
              <a:tabLst>
                <a:tab pos="393065" algn="l"/>
                <a:tab pos="6314440" algn="l"/>
              </a:tabLst>
            </a:pPr>
            <a:r>
              <a:rPr sz="2000" dirty="0">
                <a:latin typeface="Calibri"/>
                <a:cs typeface="Calibri"/>
              </a:rPr>
              <a:t>The code to </a:t>
            </a:r>
            <a:r>
              <a:rPr sz="2000" spc="-10" dirty="0">
                <a:latin typeface="Calibri"/>
                <a:cs typeface="Calibri"/>
              </a:rPr>
              <a:t>install express.js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Calibri"/>
                <a:cs typeface="Calibri"/>
              </a:rPr>
              <a:t>install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55"/>
              </a:spcBef>
              <a:buFont typeface="Times New Roman"/>
              <a:buAutoNum type="arabicPeriod" startAt="13"/>
            </a:pPr>
            <a:endParaRPr sz="2000">
              <a:latin typeface="Calibri"/>
              <a:cs typeface="Calibri"/>
            </a:endParaRPr>
          </a:p>
          <a:p>
            <a:pPr marL="812165" lvl="1" indent="-41402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812165" algn="l"/>
              </a:tabLst>
            </a:pPr>
            <a:r>
              <a:rPr sz="2000" dirty="0">
                <a:latin typeface="Calibri"/>
                <a:cs typeface="Calibri"/>
              </a:rPr>
              <a:t>$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  <a:p>
            <a:pPr marL="812165" lvl="1" indent="-426084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812165" algn="l"/>
              </a:tabLst>
            </a:pPr>
            <a:r>
              <a:rPr sz="2000" dirty="0">
                <a:latin typeface="Calibri"/>
                <a:cs typeface="Calibri"/>
              </a:rPr>
              <a:t>$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npm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0059" y="4702584"/>
            <a:ext cx="1083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Answer: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059" y="1013374"/>
            <a:ext cx="10737215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With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Node.js:</a:t>
            </a:r>
            <a:endParaRPr sz="2400">
              <a:latin typeface="Times New Roman"/>
              <a:cs typeface="Times New Roman"/>
            </a:endParaRPr>
          </a:p>
          <a:p>
            <a:pPr marL="715010" indent="-30861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715010" algn="l"/>
              </a:tabLst>
            </a:pPr>
            <a:r>
              <a:rPr sz="1800" dirty="0">
                <a:latin typeface="Times New Roman"/>
                <a:cs typeface="Times New Roman"/>
              </a:rPr>
              <a:t>Node.js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power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JavaScript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offers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whole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new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dynamic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websites.</a:t>
            </a:r>
            <a:endParaRPr sz="1800">
              <a:latin typeface="Times New Roman"/>
              <a:cs typeface="Times New Roman"/>
            </a:endParaRPr>
          </a:p>
          <a:p>
            <a:pPr marL="715010" indent="-308610">
              <a:lnSpc>
                <a:spcPct val="100000"/>
              </a:lnSpc>
              <a:buFont typeface="Arial MT"/>
              <a:buChar char="•"/>
              <a:tabLst>
                <a:tab pos="715010" algn="l"/>
              </a:tabLst>
            </a:pPr>
            <a:r>
              <a:rPr sz="1800" spc="-75" dirty="0">
                <a:latin typeface="Times New Roman"/>
                <a:cs typeface="Times New Roman"/>
              </a:rPr>
              <a:t>We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still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JavaScript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client-</a:t>
            </a:r>
            <a:r>
              <a:rPr sz="1800" dirty="0">
                <a:latin typeface="Times New Roman"/>
                <a:cs typeface="Times New Roman"/>
              </a:rPr>
              <a:t>side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manipulate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HTML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page.</a:t>
            </a:r>
            <a:endParaRPr sz="1800">
              <a:latin typeface="Times New Roman"/>
              <a:cs typeface="Times New Roman"/>
            </a:endParaRPr>
          </a:p>
          <a:p>
            <a:pPr marL="715010" marR="5080" indent="-309245">
              <a:lnSpc>
                <a:spcPct val="100000"/>
              </a:lnSpc>
              <a:buFont typeface="Arial MT"/>
              <a:buChar char="•"/>
              <a:tabLst>
                <a:tab pos="715010" algn="l"/>
              </a:tabLst>
            </a:pPr>
            <a:r>
              <a:rPr sz="1800" spc="-10" dirty="0">
                <a:latin typeface="Times New Roman"/>
                <a:cs typeface="Times New Roman"/>
              </a:rPr>
              <a:t>However,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Node.js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offers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server-</a:t>
            </a:r>
            <a:r>
              <a:rPr sz="1800" b="1" dirty="0">
                <a:latin typeface="Times New Roman"/>
                <a:cs typeface="Times New Roman"/>
              </a:rPr>
              <a:t>side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environment</a:t>
            </a:r>
            <a:r>
              <a:rPr sz="1800" spc="-10" dirty="0">
                <a:latin typeface="Times New Roman"/>
                <a:cs typeface="Times New Roman"/>
              </a:rPr>
              <a:t>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allows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JavaScript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language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generate </a:t>
            </a:r>
            <a:r>
              <a:rPr sz="1800" dirty="0">
                <a:latin typeface="Times New Roman"/>
                <a:cs typeface="Times New Roman"/>
              </a:rPr>
              <a:t>web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pages.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Basically,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replaces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languages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PHP, </a:t>
            </a:r>
            <a:r>
              <a:rPr sz="1800" dirty="0">
                <a:latin typeface="Times New Roman"/>
                <a:cs typeface="Times New Roman"/>
              </a:rPr>
              <a:t>Java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Python.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532" y="2912531"/>
            <a:ext cx="9611674" cy="38089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34391"/>
            <a:ext cx="4629785" cy="252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2400">
              <a:latin typeface="Times New Roman"/>
              <a:cs typeface="Times New Roman"/>
            </a:endParaRPr>
          </a:p>
          <a:p>
            <a:pPr marL="393065" indent="-380365">
              <a:lnSpc>
                <a:spcPct val="100000"/>
              </a:lnSpc>
              <a:buFont typeface="Times New Roman"/>
              <a:buAutoNum type="arabicPeriod" startAt="14"/>
              <a:tabLst>
                <a:tab pos="393065" algn="l"/>
                <a:tab pos="4552315" algn="l"/>
              </a:tabLst>
            </a:pPr>
            <a:r>
              <a:rPr sz="2000" dirty="0">
                <a:latin typeface="Calibri"/>
                <a:cs typeface="Calibri"/>
              </a:rPr>
              <a:t>REST </a:t>
            </a:r>
            <a:r>
              <a:rPr sz="2000" spc="-10" dirty="0">
                <a:latin typeface="Calibri"/>
                <a:cs typeface="Calibri"/>
              </a:rPr>
              <a:t>stands </a:t>
            </a:r>
            <a:r>
              <a:rPr sz="2000" dirty="0">
                <a:latin typeface="Calibri"/>
                <a:cs typeface="Calibri"/>
              </a:rPr>
              <a:t>for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55"/>
              </a:spcBef>
              <a:buFont typeface="Times New Roman"/>
              <a:buAutoNum type="arabicPeriod" startAt="14"/>
            </a:pPr>
            <a:endParaRPr sz="2000">
              <a:latin typeface="Calibri"/>
              <a:cs typeface="Calibri"/>
            </a:endParaRPr>
          </a:p>
          <a:p>
            <a:pPr marL="812165" lvl="1" indent="-414020">
              <a:lnSpc>
                <a:spcPct val="100000"/>
              </a:lnSpc>
              <a:spcBef>
                <a:spcPts val="5"/>
              </a:spcBef>
              <a:buFont typeface="Calibri"/>
              <a:buAutoNum type="alphaLcParenR"/>
              <a:tabLst>
                <a:tab pos="812165" algn="l"/>
              </a:tabLst>
            </a:pPr>
            <a:r>
              <a:rPr sz="2000" dirty="0">
                <a:latin typeface="Times New Roman"/>
                <a:cs typeface="Times New Roman"/>
              </a:rPr>
              <a:t>Representational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Transfer</a:t>
            </a:r>
            <a:endParaRPr sz="2000">
              <a:latin typeface="Times New Roman"/>
              <a:cs typeface="Times New Roman"/>
            </a:endParaRPr>
          </a:p>
          <a:p>
            <a:pPr marL="812165" lvl="1" indent="-426084">
              <a:lnSpc>
                <a:spcPct val="100000"/>
              </a:lnSpc>
              <a:spcBef>
                <a:spcPts val="1200"/>
              </a:spcBef>
              <a:buFont typeface="Calibri"/>
              <a:buAutoNum type="alphaLcParenR"/>
              <a:tabLst>
                <a:tab pos="812165" algn="l"/>
              </a:tabLst>
            </a:pPr>
            <a:r>
              <a:rPr sz="2000" dirty="0">
                <a:latin typeface="Times New Roman"/>
                <a:cs typeface="Times New Roman"/>
              </a:rPr>
              <a:t>Repeating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Transfer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0059" y="4702584"/>
            <a:ext cx="1073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Answer: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34391"/>
            <a:ext cx="9819640" cy="252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2400">
              <a:latin typeface="Times New Roman"/>
              <a:cs typeface="Times New Roman"/>
            </a:endParaRPr>
          </a:p>
          <a:p>
            <a:pPr marL="389255" indent="-376555">
              <a:lnSpc>
                <a:spcPct val="100000"/>
              </a:lnSpc>
              <a:buAutoNum type="arabicPeriod" startAt="15"/>
              <a:tabLst>
                <a:tab pos="389255" algn="l"/>
              </a:tabLst>
            </a:pP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options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REST-</a:t>
            </a:r>
            <a:r>
              <a:rPr sz="2000" dirty="0">
                <a:latin typeface="Calibri"/>
                <a:cs typeface="Calibri"/>
              </a:rPr>
              <a:t>ful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architecture?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55"/>
              </a:spcBef>
              <a:buFont typeface="Calibri"/>
              <a:buAutoNum type="arabicPeriod" startAt="15"/>
            </a:pPr>
            <a:endParaRPr sz="2000">
              <a:latin typeface="Calibri"/>
              <a:cs typeface="Calibri"/>
            </a:endParaRPr>
          </a:p>
          <a:p>
            <a:pPr marL="812165" lvl="1" indent="-41402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812165" algn="l"/>
              </a:tabLst>
            </a:pPr>
            <a:r>
              <a:rPr sz="2000" dirty="0">
                <a:latin typeface="Calibri"/>
                <a:cs typeface="Calibri"/>
              </a:rPr>
              <a:t>Has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commands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address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resources.</a:t>
            </a:r>
            <a:endParaRPr sz="2000">
              <a:latin typeface="Calibri"/>
              <a:cs typeface="Calibri"/>
            </a:endParaRPr>
          </a:p>
          <a:p>
            <a:pPr marL="812165" lvl="1" indent="-426084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812165" algn="l"/>
              </a:tabLst>
            </a:pP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client/server,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stateless,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layered,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supports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caching.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0059" y="4702584"/>
            <a:ext cx="1083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Answer: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34391"/>
            <a:ext cx="11548110" cy="298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 indent="376555">
              <a:lnSpc>
                <a:spcPct val="150000"/>
              </a:lnSpc>
              <a:spcBef>
                <a:spcPts val="2415"/>
              </a:spcBef>
              <a:buAutoNum type="arabicPeriod" startAt="16"/>
              <a:tabLst>
                <a:tab pos="38925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web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collection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protocols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standards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exchanging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between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applications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systems.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whether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True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False.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55"/>
              </a:spcBef>
              <a:buFont typeface="Calibri"/>
              <a:buAutoNum type="arabicPeriod" startAt="16"/>
            </a:pPr>
            <a:endParaRPr sz="2000">
              <a:latin typeface="Calibri"/>
              <a:cs typeface="Calibri"/>
            </a:endParaRPr>
          </a:p>
          <a:p>
            <a:pPr marL="926465" lvl="1" indent="-52832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926465" algn="l"/>
              </a:tabLst>
            </a:pPr>
            <a:r>
              <a:rPr sz="2000" spc="-20" dirty="0">
                <a:latin typeface="Calibri"/>
                <a:cs typeface="Calibri"/>
              </a:rPr>
              <a:t>True</a:t>
            </a:r>
            <a:endParaRPr sz="2000">
              <a:latin typeface="Calibri"/>
              <a:cs typeface="Calibri"/>
            </a:endParaRPr>
          </a:p>
          <a:p>
            <a:pPr marL="926465" lvl="1" indent="-540385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926465" algn="l"/>
              </a:tabLst>
            </a:pPr>
            <a:r>
              <a:rPr sz="2000" spc="-10" dirty="0">
                <a:latin typeface="Calibri"/>
                <a:cs typeface="Calibri"/>
              </a:rPr>
              <a:t>False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0059" y="5159784"/>
            <a:ext cx="1073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Answer: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34391"/>
            <a:ext cx="6712584" cy="344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2400">
              <a:latin typeface="Times New Roman"/>
              <a:cs typeface="Times New Roman"/>
            </a:endParaRPr>
          </a:p>
          <a:p>
            <a:pPr marL="389255" indent="-376555">
              <a:lnSpc>
                <a:spcPct val="100000"/>
              </a:lnSpc>
              <a:buAutoNum type="arabicPeriod" startAt="17"/>
              <a:tabLst>
                <a:tab pos="389255" algn="l"/>
              </a:tabLst>
            </a:pPr>
            <a:r>
              <a:rPr sz="2000" spc="-10" dirty="0">
                <a:latin typeface="Calibri"/>
                <a:cs typeface="Calibri"/>
              </a:rPr>
              <a:t>Concurrency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handled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55"/>
              </a:spcBef>
              <a:buFont typeface="Calibri"/>
              <a:buAutoNum type="arabicPeriod" startAt="17"/>
            </a:pPr>
            <a:endParaRPr sz="2000">
              <a:latin typeface="Calibri"/>
              <a:cs typeface="Calibri"/>
            </a:endParaRPr>
          </a:p>
          <a:p>
            <a:pPr marL="812165" lvl="1" indent="-41402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812165" algn="l"/>
              </a:tabLst>
            </a:pPr>
            <a:r>
              <a:rPr sz="2000" spc="-10" dirty="0">
                <a:latin typeface="Calibri"/>
                <a:cs typeface="Calibri"/>
              </a:rPr>
              <a:t>Event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driven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paradigm</a:t>
            </a:r>
            <a:endParaRPr sz="2000">
              <a:latin typeface="Calibri"/>
              <a:cs typeface="Calibri"/>
            </a:endParaRPr>
          </a:p>
          <a:p>
            <a:pPr marL="812165" lvl="1" indent="-426084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812165" algn="l"/>
              </a:tabLst>
            </a:pPr>
            <a:r>
              <a:rPr sz="2000" spc="-10" dirty="0">
                <a:latin typeface="Calibri"/>
                <a:cs typeface="Calibri"/>
              </a:rPr>
              <a:t>Creating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processes</a:t>
            </a:r>
            <a:endParaRPr sz="2000">
              <a:latin typeface="Calibri"/>
              <a:cs typeface="Calibri"/>
            </a:endParaRPr>
          </a:p>
          <a:p>
            <a:pPr marL="812165" lvl="1" indent="-400050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812165" algn="l"/>
              </a:tabLst>
            </a:pPr>
            <a:r>
              <a:rPr sz="2000" spc="-10" dirty="0">
                <a:latin typeface="Calibri"/>
                <a:cs typeface="Calibri"/>
              </a:rPr>
              <a:t>Multithreading</a:t>
            </a:r>
            <a:endParaRPr sz="2000">
              <a:latin typeface="Calibri"/>
              <a:cs typeface="Calibri"/>
            </a:endParaRPr>
          </a:p>
          <a:p>
            <a:pPr marL="812165" lvl="1" indent="-426084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812165" algn="l"/>
              </a:tabLst>
            </a:pPr>
            <a:r>
              <a:rPr sz="2000" dirty="0">
                <a:latin typeface="Calibri"/>
                <a:cs typeface="Calibri"/>
              </a:rPr>
              <a:t>Both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0059" y="5616984"/>
            <a:ext cx="1083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Answer: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34391"/>
            <a:ext cx="9552305" cy="252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2400">
              <a:latin typeface="Times New Roman"/>
              <a:cs typeface="Times New Roman"/>
            </a:endParaRPr>
          </a:p>
          <a:p>
            <a:pPr marL="389255" indent="-376555">
              <a:lnSpc>
                <a:spcPct val="100000"/>
              </a:lnSpc>
              <a:buAutoNum type="arabicPeriod" startAt="18"/>
              <a:tabLst>
                <a:tab pos="389255" algn="l"/>
              </a:tabLst>
            </a:pP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options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syntax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exec()?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55"/>
              </a:spcBef>
              <a:buFont typeface="Calibri"/>
              <a:buAutoNum type="arabicPeriod" startAt="18"/>
            </a:pPr>
            <a:endParaRPr sz="2000">
              <a:latin typeface="Calibri"/>
              <a:cs typeface="Calibri"/>
            </a:endParaRPr>
          </a:p>
          <a:p>
            <a:pPr marL="812165" lvl="1" indent="-41402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812165" algn="l"/>
              </a:tabLst>
            </a:pPr>
            <a:r>
              <a:rPr sz="2000" spc="-20" dirty="0">
                <a:latin typeface="Calibri"/>
                <a:cs typeface="Calibri"/>
              </a:rPr>
              <a:t>child_process.exec(command[,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callback][,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options])</a:t>
            </a:r>
            <a:endParaRPr sz="2000">
              <a:latin typeface="Calibri"/>
              <a:cs typeface="Calibri"/>
            </a:endParaRPr>
          </a:p>
          <a:p>
            <a:pPr marL="812165" lvl="1" indent="-426084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812165" algn="l"/>
              </a:tabLst>
            </a:pPr>
            <a:r>
              <a:rPr sz="2000" spc="-20" dirty="0">
                <a:latin typeface="Calibri"/>
                <a:cs typeface="Calibri"/>
              </a:rPr>
              <a:t>child_process.exec(command[,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options],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callback)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0059" y="4702584"/>
            <a:ext cx="1083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Answer: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34391"/>
            <a:ext cx="11178540" cy="298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 indent="376555">
              <a:lnSpc>
                <a:spcPct val="150000"/>
              </a:lnSpc>
              <a:spcBef>
                <a:spcPts val="2415"/>
              </a:spcBef>
              <a:buFont typeface="Calibri"/>
              <a:buAutoNum type="arabicPeriod" startAt="19"/>
              <a:tabLst>
                <a:tab pos="389255" algn="l"/>
                <a:tab pos="1713230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source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introduces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unique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packaging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encryption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source files.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alibri"/>
              <a:buAutoNum type="arabicPeriod" startAt="19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Calibri"/>
              <a:buAutoNum type="arabicPeriod" startAt="19"/>
            </a:pPr>
            <a:endParaRPr sz="2000">
              <a:latin typeface="Times New Roman"/>
              <a:cs typeface="Times New Roman"/>
            </a:endParaRPr>
          </a:p>
          <a:p>
            <a:pPr marL="812165" lvl="1" indent="-414020">
              <a:lnSpc>
                <a:spcPct val="100000"/>
              </a:lnSpc>
              <a:buFont typeface="Calibri"/>
              <a:buAutoNum type="alphaLcParenR"/>
              <a:tabLst>
                <a:tab pos="812165" algn="l"/>
              </a:tabLst>
            </a:pPr>
            <a:r>
              <a:rPr sz="2000" spc="-10" dirty="0">
                <a:latin typeface="Times New Roman"/>
                <a:cs typeface="Times New Roman"/>
              </a:rPr>
              <a:t>JXPackage</a:t>
            </a:r>
            <a:endParaRPr sz="2000">
              <a:latin typeface="Times New Roman"/>
              <a:cs typeface="Times New Roman"/>
            </a:endParaRPr>
          </a:p>
          <a:p>
            <a:pPr marL="812165" lvl="1" indent="-426084">
              <a:lnSpc>
                <a:spcPct val="100000"/>
              </a:lnSpc>
              <a:spcBef>
                <a:spcPts val="1200"/>
              </a:spcBef>
              <a:buFont typeface="Calibri"/>
              <a:buAutoNum type="alphaLcParenR"/>
              <a:tabLst>
                <a:tab pos="812165" algn="l"/>
              </a:tabLst>
            </a:pPr>
            <a:r>
              <a:rPr sz="2000" spc="-10" dirty="0">
                <a:latin typeface="Times New Roman"/>
                <a:cs typeface="Times New Roman"/>
              </a:rPr>
              <a:t>JXcore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0059" y="5159784"/>
            <a:ext cx="1083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Answer: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34391"/>
            <a:ext cx="8401685" cy="435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2400">
              <a:latin typeface="Times New Roman"/>
              <a:cs typeface="Times New Roman"/>
            </a:endParaRPr>
          </a:p>
          <a:p>
            <a:pPr marL="389255" indent="-376555">
              <a:lnSpc>
                <a:spcPct val="100000"/>
              </a:lnSpc>
              <a:buFont typeface="Calibri"/>
              <a:buAutoNum type="arabicPeriod" startAt="20"/>
              <a:tabLst>
                <a:tab pos="389255" algn="l"/>
                <a:tab pos="1713230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module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utility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module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wrapper.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alibri"/>
              <a:buAutoNum type="arabicPeriod" startAt="20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Calibri"/>
              <a:buAutoNum type="arabicPeriod" startAt="20"/>
            </a:pPr>
            <a:endParaRPr sz="2000">
              <a:latin typeface="Times New Roman"/>
              <a:cs typeface="Times New Roman"/>
            </a:endParaRPr>
          </a:p>
          <a:p>
            <a:pPr marL="812165" lvl="1" indent="-414020">
              <a:lnSpc>
                <a:spcPct val="100000"/>
              </a:lnSpc>
              <a:buFont typeface="Calibri"/>
              <a:buAutoNum type="alphaLcParenR"/>
              <a:tabLst>
                <a:tab pos="812165" algn="l"/>
              </a:tabLst>
            </a:pPr>
            <a:r>
              <a:rPr sz="2000" spc="-25" dirty="0">
                <a:latin typeface="Times New Roman"/>
                <a:cs typeface="Times New Roman"/>
              </a:rPr>
              <a:t>DNS</a:t>
            </a:r>
            <a:endParaRPr sz="2000">
              <a:latin typeface="Times New Roman"/>
              <a:cs typeface="Times New Roman"/>
            </a:endParaRPr>
          </a:p>
          <a:p>
            <a:pPr marL="812165" lvl="1" indent="-426084">
              <a:lnSpc>
                <a:spcPct val="100000"/>
              </a:lnSpc>
              <a:spcBef>
                <a:spcPts val="1200"/>
              </a:spcBef>
              <a:buFont typeface="Calibri"/>
              <a:buAutoNum type="alphaLcParenR"/>
              <a:tabLst>
                <a:tab pos="812165" algn="l"/>
              </a:tabLst>
            </a:pPr>
            <a:r>
              <a:rPr sz="2000" spc="-10" dirty="0">
                <a:latin typeface="Times New Roman"/>
                <a:cs typeface="Times New Roman"/>
              </a:rPr>
              <a:t>Wrapper</a:t>
            </a:r>
            <a:endParaRPr sz="2000">
              <a:latin typeface="Times New Roman"/>
              <a:cs typeface="Times New Roman"/>
            </a:endParaRPr>
          </a:p>
          <a:p>
            <a:pPr marL="812165" lvl="1" indent="-400050">
              <a:lnSpc>
                <a:spcPct val="100000"/>
              </a:lnSpc>
              <a:spcBef>
                <a:spcPts val="1200"/>
              </a:spcBef>
              <a:buFont typeface="Calibri"/>
              <a:buAutoNum type="alphaLcParenR"/>
              <a:tabLst>
                <a:tab pos="812165" algn="l"/>
              </a:tabLst>
            </a:pPr>
            <a:r>
              <a:rPr sz="2000" spc="-25" dirty="0">
                <a:latin typeface="Times New Roman"/>
                <a:cs typeface="Times New Roman"/>
              </a:rPr>
              <a:t>Net</a:t>
            </a:r>
            <a:endParaRPr sz="2000">
              <a:latin typeface="Times New Roman"/>
              <a:cs typeface="Times New Roman"/>
            </a:endParaRPr>
          </a:p>
          <a:p>
            <a:pPr marL="812165" lvl="1" indent="-426084">
              <a:lnSpc>
                <a:spcPct val="100000"/>
              </a:lnSpc>
              <a:spcBef>
                <a:spcPts val="1200"/>
              </a:spcBef>
              <a:buFont typeface="Calibri"/>
              <a:buAutoNum type="alphaLcParenR"/>
              <a:tabLst>
                <a:tab pos="812165" algn="l"/>
              </a:tabLst>
            </a:pPr>
            <a:r>
              <a:rPr sz="2000" spc="-10" dirty="0">
                <a:latin typeface="Times New Roman"/>
                <a:cs typeface="Times New Roman"/>
              </a:rPr>
              <a:t>Domain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Answer: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34391"/>
            <a:ext cx="6137275" cy="344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2400">
              <a:latin typeface="Times New Roman"/>
              <a:cs typeface="Times New Roman"/>
            </a:endParaRPr>
          </a:p>
          <a:p>
            <a:pPr marL="389255" indent="-376555">
              <a:lnSpc>
                <a:spcPct val="100000"/>
              </a:lnSpc>
              <a:buAutoNum type="arabicPeriod" startAt="21"/>
              <a:tabLst>
                <a:tab pos="389255" algn="l"/>
              </a:tabLst>
            </a:pP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options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utility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module?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55"/>
              </a:spcBef>
              <a:buFont typeface="Calibri"/>
              <a:buAutoNum type="arabicPeriod" startAt="21"/>
            </a:pPr>
            <a:endParaRPr sz="2000">
              <a:latin typeface="Calibri"/>
              <a:cs typeface="Calibri"/>
            </a:endParaRPr>
          </a:p>
          <a:p>
            <a:pPr marL="812165" lvl="1" indent="-414020">
              <a:lnSpc>
                <a:spcPct val="100000"/>
              </a:lnSpc>
              <a:spcBef>
                <a:spcPts val="5"/>
              </a:spcBef>
              <a:buFont typeface="Calibri"/>
              <a:buAutoNum type="alphaLcParenR"/>
              <a:tabLst>
                <a:tab pos="812165" algn="l"/>
              </a:tabLst>
            </a:pPr>
            <a:r>
              <a:rPr sz="2000" dirty="0">
                <a:latin typeface="Times New Roman"/>
                <a:cs typeface="Times New Roman"/>
              </a:rPr>
              <a:t>OS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module</a:t>
            </a:r>
            <a:endParaRPr sz="2000">
              <a:latin typeface="Times New Roman"/>
              <a:cs typeface="Times New Roman"/>
            </a:endParaRPr>
          </a:p>
          <a:p>
            <a:pPr marL="812165" lvl="1" indent="-426084">
              <a:lnSpc>
                <a:spcPct val="100000"/>
              </a:lnSpc>
              <a:spcBef>
                <a:spcPts val="1200"/>
              </a:spcBef>
              <a:buFont typeface="Calibri"/>
              <a:buAutoNum type="alphaLcParenR"/>
              <a:tabLst>
                <a:tab pos="812165" algn="l"/>
              </a:tabLst>
            </a:pPr>
            <a:r>
              <a:rPr sz="2000" dirty="0">
                <a:latin typeface="Times New Roman"/>
                <a:cs typeface="Times New Roman"/>
              </a:rPr>
              <a:t>Domain </a:t>
            </a:r>
            <a:r>
              <a:rPr sz="2000" spc="-10" dirty="0">
                <a:latin typeface="Times New Roman"/>
                <a:cs typeface="Times New Roman"/>
              </a:rPr>
              <a:t>module</a:t>
            </a:r>
            <a:endParaRPr sz="2000">
              <a:latin typeface="Times New Roman"/>
              <a:cs typeface="Times New Roman"/>
            </a:endParaRPr>
          </a:p>
          <a:p>
            <a:pPr marL="812165" lvl="1" indent="-400050">
              <a:lnSpc>
                <a:spcPct val="100000"/>
              </a:lnSpc>
              <a:spcBef>
                <a:spcPts val="1200"/>
              </a:spcBef>
              <a:buFont typeface="Calibri"/>
              <a:buAutoNum type="alphaLcParenR"/>
              <a:tabLst>
                <a:tab pos="812165" algn="l"/>
              </a:tabLst>
            </a:pPr>
            <a:r>
              <a:rPr sz="2000" dirty="0">
                <a:latin typeface="Times New Roman"/>
                <a:cs typeface="Times New Roman"/>
              </a:rPr>
              <a:t>Net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module</a:t>
            </a:r>
            <a:endParaRPr sz="2000">
              <a:latin typeface="Times New Roman"/>
              <a:cs typeface="Times New Roman"/>
            </a:endParaRPr>
          </a:p>
          <a:p>
            <a:pPr marL="812165" lvl="1" indent="-426084">
              <a:lnSpc>
                <a:spcPct val="100000"/>
              </a:lnSpc>
              <a:spcBef>
                <a:spcPts val="1200"/>
              </a:spcBef>
              <a:buFont typeface="Calibri"/>
              <a:buAutoNum type="alphaLcParenR"/>
              <a:tabLst>
                <a:tab pos="812165" algn="l"/>
              </a:tabLst>
            </a:pP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module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0059" y="5616984"/>
            <a:ext cx="1083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Answer: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34391"/>
            <a:ext cx="10706735" cy="344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2400">
              <a:latin typeface="Times New Roman"/>
              <a:cs typeface="Times New Roman"/>
            </a:endParaRPr>
          </a:p>
          <a:p>
            <a:pPr marL="389255" indent="-376555">
              <a:lnSpc>
                <a:spcPct val="100000"/>
              </a:lnSpc>
              <a:buAutoNum type="arabicPeriod" startAt="22"/>
              <a:tabLst>
                <a:tab pos="389255" algn="l"/>
                <a:tab pos="3292475" algn="l"/>
              </a:tabLst>
            </a:pPr>
            <a:r>
              <a:rPr sz="2000" dirty="0">
                <a:latin typeface="Calibri"/>
                <a:cs typeface="Calibri"/>
              </a:rPr>
              <a:t>The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callback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repeatedly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milliseconds.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alibri"/>
              <a:buAutoNum type="arabicPeriod" startAt="22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Calibri"/>
              <a:buAutoNum type="arabicPeriod" startAt="22"/>
            </a:pPr>
            <a:endParaRPr sz="2000">
              <a:latin typeface="Times New Roman"/>
              <a:cs typeface="Times New Roman"/>
            </a:endParaRPr>
          </a:p>
          <a:p>
            <a:pPr marL="812165" lvl="1" indent="-414020">
              <a:lnSpc>
                <a:spcPct val="100000"/>
              </a:lnSpc>
              <a:buFont typeface="Calibri"/>
              <a:buAutoNum type="alphaLcParenR"/>
              <a:tabLst>
                <a:tab pos="812165" algn="l"/>
              </a:tabLst>
            </a:pPr>
            <a:r>
              <a:rPr sz="2000" spc="-10" dirty="0">
                <a:latin typeface="Times New Roman"/>
                <a:cs typeface="Times New Roman"/>
              </a:rPr>
              <a:t>clearInterval(t).s</a:t>
            </a:r>
            <a:endParaRPr sz="2000">
              <a:latin typeface="Times New Roman"/>
              <a:cs typeface="Times New Roman"/>
            </a:endParaRPr>
          </a:p>
          <a:p>
            <a:pPr marL="812165" lvl="1" indent="-426084">
              <a:lnSpc>
                <a:spcPct val="100000"/>
              </a:lnSpc>
              <a:spcBef>
                <a:spcPts val="1200"/>
              </a:spcBef>
              <a:buFont typeface="Calibri"/>
              <a:buAutoNum type="alphaLcParenR"/>
              <a:tabLst>
                <a:tab pos="812165" algn="l"/>
              </a:tabLst>
            </a:pPr>
            <a:r>
              <a:rPr sz="2000" dirty="0">
                <a:latin typeface="Times New Roman"/>
                <a:cs typeface="Times New Roman"/>
              </a:rPr>
              <a:t>setInterval(cb, </a:t>
            </a:r>
            <a:r>
              <a:rPr sz="2000" spc="-25" dirty="0">
                <a:latin typeface="Times New Roman"/>
                <a:cs typeface="Times New Roman"/>
              </a:rPr>
              <a:t>ms)</a:t>
            </a:r>
            <a:endParaRPr sz="2000">
              <a:latin typeface="Times New Roman"/>
              <a:cs typeface="Times New Roman"/>
            </a:endParaRPr>
          </a:p>
          <a:p>
            <a:pPr marL="812165" lvl="1" indent="-400050">
              <a:lnSpc>
                <a:spcPct val="100000"/>
              </a:lnSpc>
              <a:spcBef>
                <a:spcPts val="1200"/>
              </a:spcBef>
              <a:buFont typeface="Calibri"/>
              <a:buAutoNum type="alphaLcParenR"/>
              <a:tabLst>
                <a:tab pos="812165" algn="l"/>
              </a:tabLst>
            </a:pPr>
            <a:r>
              <a:rPr sz="2000" dirty="0">
                <a:latin typeface="Times New Roman"/>
                <a:cs typeface="Times New Roman"/>
              </a:rPr>
              <a:t>setTimeout(cb,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ms)</a:t>
            </a:r>
            <a:endParaRPr sz="2000">
              <a:latin typeface="Times New Roman"/>
              <a:cs typeface="Times New Roman"/>
            </a:endParaRPr>
          </a:p>
          <a:p>
            <a:pPr marL="812165" lvl="1" indent="-426084">
              <a:lnSpc>
                <a:spcPct val="100000"/>
              </a:lnSpc>
              <a:spcBef>
                <a:spcPts val="1200"/>
              </a:spcBef>
              <a:buFont typeface="Calibri"/>
              <a:buAutoNum type="alphaLcParenR"/>
              <a:tabLst>
                <a:tab pos="812165" algn="l"/>
              </a:tabLst>
            </a:pPr>
            <a:r>
              <a:rPr sz="2000" dirty="0">
                <a:latin typeface="Times New Roman"/>
                <a:cs typeface="Times New Roman"/>
              </a:rPr>
              <a:t>setCallback(cb, </a:t>
            </a:r>
            <a:r>
              <a:rPr sz="2000" spc="-25" dirty="0">
                <a:latin typeface="Times New Roman"/>
                <a:cs typeface="Times New Roman"/>
              </a:rPr>
              <a:t>ms)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0059" y="5616984"/>
            <a:ext cx="1083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Answer: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3350" y="6428675"/>
            <a:ext cx="257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129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59" y="1134391"/>
            <a:ext cx="7112000" cy="414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52425" marR="5080" indent="-339725">
              <a:lnSpc>
                <a:spcPct val="200000"/>
              </a:lnSpc>
              <a:spcBef>
                <a:spcPts val="1465"/>
              </a:spcBef>
              <a:buAutoNum type="arabicPeriod" startAt="23"/>
              <a:tabLst>
                <a:tab pos="1384300" algn="l"/>
              </a:tabLst>
            </a:pP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given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options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given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code? 	</a:t>
            </a:r>
            <a:r>
              <a:rPr sz="1800" dirty="0">
                <a:latin typeface="Courier New"/>
                <a:cs typeface="Courier New"/>
              </a:rPr>
              <a:t>fs.unlink('test.txt',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function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()</a:t>
            </a:r>
            <a:r>
              <a:rPr sz="1800" spc="-50" dirty="0">
                <a:latin typeface="Courier New"/>
                <a:cs typeface="Courier New"/>
              </a:rPr>
              <a:t> { 	</a:t>
            </a:r>
            <a:r>
              <a:rPr sz="1800" dirty="0">
                <a:latin typeface="Courier New"/>
                <a:cs typeface="Courier New"/>
              </a:rPr>
              <a:t>console.log('write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operation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complete.');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Font typeface="Calibri"/>
              <a:buAutoNum type="arabicPeriod" startAt="23"/>
            </a:pP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800">
              <a:latin typeface="Courier New"/>
              <a:cs typeface="Courier New"/>
            </a:endParaRPr>
          </a:p>
          <a:p>
            <a:pPr marL="812165" lvl="1" indent="-407034">
              <a:lnSpc>
                <a:spcPct val="100000"/>
              </a:lnSpc>
              <a:buFont typeface="Calibri"/>
              <a:buAutoNum type="alphaLcParenR"/>
              <a:tabLst>
                <a:tab pos="812165" algn="l"/>
              </a:tabLst>
            </a:pPr>
            <a:r>
              <a:rPr sz="1800" dirty="0">
                <a:latin typeface="Times New Roman"/>
                <a:cs typeface="Times New Roman"/>
              </a:rPr>
              <a:t>Unlinks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test.txt</a:t>
            </a:r>
            <a:endParaRPr sz="1800">
              <a:latin typeface="Times New Roman"/>
              <a:cs typeface="Times New Roman"/>
            </a:endParaRPr>
          </a:p>
          <a:p>
            <a:pPr marL="812165" lvl="1" indent="-417830">
              <a:lnSpc>
                <a:spcPct val="100000"/>
              </a:lnSpc>
              <a:buFont typeface="Calibri"/>
              <a:buAutoNum type="alphaLcParenR"/>
              <a:tabLst>
                <a:tab pos="812165" algn="l"/>
              </a:tabLst>
            </a:pPr>
            <a:r>
              <a:rPr sz="1800" dirty="0">
                <a:latin typeface="Times New Roman"/>
                <a:cs typeface="Times New Roman"/>
              </a:rPr>
              <a:t>Removes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test.txt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cache</a:t>
            </a:r>
            <a:endParaRPr sz="1800">
              <a:latin typeface="Times New Roman"/>
              <a:cs typeface="Times New Roman"/>
            </a:endParaRPr>
          </a:p>
          <a:p>
            <a:pPr marL="812165" lvl="1" indent="-394335">
              <a:lnSpc>
                <a:spcPct val="100000"/>
              </a:lnSpc>
              <a:buFont typeface="Calibri"/>
              <a:buAutoNum type="alphaLcParenR"/>
              <a:tabLst>
                <a:tab pos="812165" algn="l"/>
              </a:tabLst>
            </a:pPr>
            <a:r>
              <a:rPr sz="1800" dirty="0">
                <a:latin typeface="Times New Roman"/>
                <a:cs typeface="Times New Roman"/>
              </a:rPr>
              <a:t>Deletes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test.txt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059" y="6349521"/>
            <a:ext cx="951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Answer:</a:t>
            </a:r>
            <a:r>
              <a:rPr sz="1800" b="1" spc="-50" dirty="0">
                <a:latin typeface="Calibri"/>
                <a:cs typeface="Calibri"/>
              </a:rPr>
              <a:t> 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36424"/>
            <a:ext cx="11159490" cy="487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What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Node.js?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000" dirty="0">
                <a:latin typeface="Times New Roman"/>
                <a:cs typeface="Times New Roman"/>
              </a:rPr>
              <a:t>Node.js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official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Node.js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website</a:t>
            </a:r>
            <a:r>
              <a:rPr sz="2000" spc="-25" dirty="0">
                <a:latin typeface="Times New Roman"/>
                <a:cs typeface="Times New Roman"/>
              </a:rPr>
              <a:t> as: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Node.js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JavaScript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runtime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built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on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Chrome’s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V8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JavaScript</a:t>
            </a:r>
            <a:r>
              <a:rPr sz="2000" b="1" spc="-10" dirty="0">
                <a:latin typeface="Times New Roman"/>
                <a:cs typeface="Times New Roman"/>
              </a:rPr>
              <a:t> engine.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Node.js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uses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event-driven,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non-blocking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I/O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model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that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makes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lightweight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efficient.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marR="126364" indent="-3048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I/O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refers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input/output.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anything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ranging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reading/writing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HTTP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API.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4965" indent="-3041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I/O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hence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10" dirty="0">
                <a:latin typeface="Times New Roman"/>
                <a:cs typeface="Times New Roman"/>
              </a:rPr>
              <a:t> functions.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marR="5080" indent="-3048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Consider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scenario,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backend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database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details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user1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user2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0" dirty="0">
                <a:latin typeface="Times New Roman"/>
                <a:cs typeface="Times New Roman"/>
              </a:rPr>
              <a:t> print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screen/console.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carried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independently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</a:t>
            </a:r>
            <a:r>
              <a:rPr sz="2000" spc="-10" dirty="0">
                <a:latin typeface="Times New Roman"/>
                <a:cs typeface="Times New Roman"/>
              </a:rPr>
              <a:t> time.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34391"/>
            <a:ext cx="6011545" cy="318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5"/>
              </a:spcBef>
              <a:buAutoNum type="arabicPeriod" startAt="24"/>
              <a:tabLst>
                <a:tab pos="352425" algn="l"/>
              </a:tabLst>
            </a:pP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given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options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rs+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flag?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20"/>
              </a:spcBef>
              <a:buFont typeface="Calibri"/>
              <a:buAutoNum type="arabicPeriod" startAt="24"/>
            </a:pPr>
            <a:endParaRPr sz="1800">
              <a:latin typeface="Calibri"/>
              <a:cs typeface="Calibri"/>
            </a:endParaRPr>
          </a:p>
          <a:p>
            <a:pPr marL="812165" lvl="1" indent="-407034">
              <a:lnSpc>
                <a:spcPct val="100000"/>
              </a:lnSpc>
              <a:buFont typeface="Calibri"/>
              <a:buAutoNum type="alphaLcParenR"/>
              <a:tabLst>
                <a:tab pos="812165" algn="l"/>
              </a:tabLst>
            </a:pPr>
            <a:r>
              <a:rPr sz="1800" dirty="0">
                <a:latin typeface="Times New Roman"/>
                <a:cs typeface="Times New Roman"/>
              </a:rPr>
              <a:t>Opens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synchronous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mode.</a:t>
            </a:r>
            <a:endParaRPr sz="1800">
              <a:latin typeface="Times New Roman"/>
              <a:cs typeface="Times New Roman"/>
            </a:endParaRPr>
          </a:p>
          <a:p>
            <a:pPr marL="812165" lvl="1" indent="-417830">
              <a:lnSpc>
                <a:spcPct val="100000"/>
              </a:lnSpc>
              <a:spcBef>
                <a:spcPts val="1080"/>
              </a:spcBef>
              <a:buFont typeface="Calibri"/>
              <a:buAutoNum type="alphaLcParenR"/>
              <a:tabLst>
                <a:tab pos="812165" algn="l"/>
              </a:tabLst>
            </a:pPr>
            <a:r>
              <a:rPr sz="1800" dirty="0">
                <a:latin typeface="Times New Roman"/>
                <a:cs typeface="Times New Roman"/>
              </a:rPr>
              <a:t>Opens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asynchronous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mode.</a:t>
            </a:r>
            <a:endParaRPr sz="1800">
              <a:latin typeface="Times New Roman"/>
              <a:cs typeface="Times New Roman"/>
            </a:endParaRPr>
          </a:p>
          <a:p>
            <a:pPr marL="812165" lvl="1" indent="-394335">
              <a:lnSpc>
                <a:spcPct val="100000"/>
              </a:lnSpc>
              <a:spcBef>
                <a:spcPts val="1080"/>
              </a:spcBef>
              <a:buFont typeface="Calibri"/>
              <a:buAutoNum type="alphaLcParenR"/>
              <a:tabLst>
                <a:tab pos="812165" algn="l"/>
              </a:tabLst>
            </a:pPr>
            <a:r>
              <a:rPr sz="1800" dirty="0">
                <a:latin typeface="Times New Roman"/>
                <a:cs typeface="Times New Roman"/>
              </a:rPr>
              <a:t>Opens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writing.</a:t>
            </a:r>
            <a:endParaRPr sz="1800">
              <a:latin typeface="Times New Roman"/>
              <a:cs typeface="Times New Roman"/>
            </a:endParaRPr>
          </a:p>
          <a:p>
            <a:pPr marL="812165" lvl="1" indent="-417830">
              <a:lnSpc>
                <a:spcPct val="100000"/>
              </a:lnSpc>
              <a:spcBef>
                <a:spcPts val="1080"/>
              </a:spcBef>
              <a:buFont typeface="Calibri"/>
              <a:buAutoNum type="alphaLcParenR"/>
              <a:tabLst>
                <a:tab pos="812165" algn="l"/>
              </a:tabLst>
            </a:pPr>
            <a:r>
              <a:rPr sz="1800" dirty="0">
                <a:latin typeface="Times New Roman"/>
                <a:cs typeface="Times New Roman"/>
              </a:rPr>
              <a:t>Opens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writing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synchronous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0059" y="5663720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Answer:</a:t>
            </a:r>
            <a:r>
              <a:rPr sz="1800" b="1" spc="-50" dirty="0">
                <a:latin typeface="Calibri"/>
                <a:cs typeface="Calibri"/>
              </a:rPr>
              <a:t> 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34391"/>
            <a:ext cx="11310620" cy="153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Assessment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2545"/>
              </a:spcBef>
              <a:tabLst>
                <a:tab pos="8692515" algn="l"/>
              </a:tabLst>
            </a:pPr>
            <a:r>
              <a:rPr sz="1800" dirty="0">
                <a:latin typeface="Calibri"/>
                <a:cs typeface="Calibri"/>
              </a:rPr>
              <a:t>25.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Chaining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mechanism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stream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another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stream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chain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multiple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stream operations.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keyword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called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62138" y="3469160"/>
            <a:ext cx="1768475" cy="16713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430530" indent="-407670">
              <a:lnSpc>
                <a:spcPct val="100000"/>
              </a:lnSpc>
              <a:spcBef>
                <a:spcPts val="1180"/>
              </a:spcBef>
              <a:buFont typeface="Calibri"/>
              <a:buAutoNum type="alphaLcParenR"/>
              <a:tabLst>
                <a:tab pos="430530" algn="l"/>
              </a:tabLst>
            </a:pPr>
            <a:r>
              <a:rPr sz="1800" spc="-20" dirty="0">
                <a:latin typeface="Times New Roman"/>
                <a:cs typeface="Times New Roman"/>
              </a:rPr>
              <a:t>Pipe</a:t>
            </a:r>
            <a:endParaRPr sz="1800">
              <a:latin typeface="Times New Roman"/>
              <a:cs typeface="Times New Roman"/>
            </a:endParaRPr>
          </a:p>
          <a:p>
            <a:pPr marL="430530" indent="-417830">
              <a:lnSpc>
                <a:spcPct val="100000"/>
              </a:lnSpc>
              <a:spcBef>
                <a:spcPts val="1080"/>
              </a:spcBef>
              <a:buFont typeface="Calibri"/>
              <a:buAutoNum type="alphaLcParenR"/>
              <a:tabLst>
                <a:tab pos="430530" algn="l"/>
              </a:tabLst>
            </a:pPr>
            <a:r>
              <a:rPr sz="1800" spc="-10" dirty="0">
                <a:latin typeface="Times New Roman"/>
                <a:cs typeface="Times New Roman"/>
              </a:rPr>
              <a:t>Stream</a:t>
            </a:r>
            <a:endParaRPr sz="1800">
              <a:latin typeface="Times New Roman"/>
              <a:cs typeface="Times New Roman"/>
            </a:endParaRPr>
          </a:p>
          <a:p>
            <a:pPr marL="430530" indent="-394970">
              <a:lnSpc>
                <a:spcPct val="100000"/>
              </a:lnSpc>
              <a:spcBef>
                <a:spcPts val="1080"/>
              </a:spcBef>
              <a:buFont typeface="Calibri"/>
              <a:buAutoNum type="alphaLcParenR"/>
              <a:tabLst>
                <a:tab pos="430530" algn="l"/>
              </a:tabLst>
            </a:pPr>
            <a:r>
              <a:rPr sz="1800" spc="-10" dirty="0">
                <a:solidFill>
                  <a:srgbClr val="414141"/>
                </a:solidFill>
                <a:latin typeface="Times New Roman"/>
                <a:cs typeface="Times New Roman"/>
              </a:rPr>
              <a:t>Chain</a:t>
            </a:r>
            <a:endParaRPr sz="1800">
              <a:latin typeface="Times New Roman"/>
              <a:cs typeface="Times New Roman"/>
            </a:endParaRPr>
          </a:p>
          <a:p>
            <a:pPr marL="430530" indent="-417830">
              <a:lnSpc>
                <a:spcPct val="100000"/>
              </a:lnSpc>
              <a:spcBef>
                <a:spcPts val="1080"/>
              </a:spcBef>
              <a:buFont typeface="Calibri"/>
              <a:buAutoNum type="alphaLcParenR"/>
              <a:tabLst>
                <a:tab pos="430530" algn="l"/>
              </a:tabLst>
            </a:pPr>
            <a:r>
              <a:rPr sz="1800" dirty="0">
                <a:latin typeface="Times New Roman"/>
                <a:cs typeface="Times New Roman"/>
              </a:rPr>
              <a:t>None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059" y="6075200"/>
            <a:ext cx="968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Answer:</a:t>
            </a:r>
            <a:r>
              <a:rPr sz="1800" b="1" spc="-50" dirty="0">
                <a:latin typeface="Calibri"/>
                <a:cs typeface="Calibri"/>
              </a:rPr>
              <a:t> 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40058" y="1134391"/>
            <a:ext cx="11164570" cy="479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Assignment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2400">
              <a:latin typeface="Times New Roman"/>
              <a:cs typeface="Times New Roman"/>
            </a:endParaRPr>
          </a:p>
          <a:p>
            <a:pPr marL="1383665" indent="-522605">
              <a:lnSpc>
                <a:spcPct val="100000"/>
              </a:lnSpc>
              <a:buFont typeface="Calibri"/>
              <a:buAutoNum type="arabicPeriod"/>
              <a:tabLst>
                <a:tab pos="1383665" algn="l"/>
              </a:tabLst>
            </a:pP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Node.js?</a:t>
            </a:r>
            <a:endParaRPr sz="2000">
              <a:latin typeface="Times New Roman"/>
              <a:cs typeface="Times New Roman"/>
            </a:endParaRPr>
          </a:p>
          <a:p>
            <a:pPr marL="1383665" indent="-522605">
              <a:lnSpc>
                <a:spcPct val="100000"/>
              </a:lnSpc>
              <a:spcBef>
                <a:spcPts val="2280"/>
              </a:spcBef>
              <a:buFont typeface="Calibri"/>
              <a:buAutoNum type="arabicPeriod"/>
              <a:tabLst>
                <a:tab pos="1383665" algn="l"/>
              </a:tabLst>
            </a:pPr>
            <a:r>
              <a:rPr sz="2000" dirty="0">
                <a:latin typeface="Times New Roman"/>
                <a:cs typeface="Times New Roman"/>
              </a:rPr>
              <a:t>Explain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origin 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evolution of </a:t>
            </a:r>
            <a:r>
              <a:rPr sz="2000" spc="-10" dirty="0">
                <a:latin typeface="Times New Roman"/>
                <a:cs typeface="Times New Roman"/>
              </a:rPr>
              <a:t>Node.js.</a:t>
            </a:r>
            <a:endParaRPr sz="2000">
              <a:latin typeface="Times New Roman"/>
              <a:cs typeface="Times New Roman"/>
            </a:endParaRPr>
          </a:p>
          <a:p>
            <a:pPr marL="1383665" indent="-522605">
              <a:lnSpc>
                <a:spcPct val="100000"/>
              </a:lnSpc>
              <a:spcBef>
                <a:spcPts val="2280"/>
              </a:spcBef>
              <a:buFont typeface="Calibri"/>
              <a:buAutoNum type="arabicPeriod"/>
              <a:tabLst>
                <a:tab pos="1383665" algn="l"/>
              </a:tabLst>
            </a:pPr>
            <a:r>
              <a:rPr sz="2000" dirty="0">
                <a:latin typeface="Times New Roman"/>
                <a:cs typeface="Times New Roman"/>
              </a:rPr>
              <a:t>Explain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buffers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streams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suitable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examples.</a:t>
            </a:r>
            <a:endParaRPr sz="2000">
              <a:latin typeface="Times New Roman"/>
              <a:cs typeface="Times New Roman"/>
            </a:endParaRPr>
          </a:p>
          <a:p>
            <a:pPr marL="1383665" indent="-522605">
              <a:lnSpc>
                <a:spcPct val="100000"/>
              </a:lnSpc>
              <a:spcBef>
                <a:spcPts val="1200"/>
              </a:spcBef>
              <a:buFont typeface="Calibri"/>
              <a:buAutoNum type="arabicPeriod"/>
              <a:tabLst>
                <a:tab pos="1383665" algn="l"/>
              </a:tabLst>
            </a:pPr>
            <a:r>
              <a:rPr sz="2000" dirty="0">
                <a:latin typeface="Times New Roman"/>
                <a:cs typeface="Times New Roman"/>
              </a:rPr>
              <a:t>Explain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loop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callbacks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node.</a:t>
            </a:r>
            <a:endParaRPr sz="2000">
              <a:latin typeface="Times New Roman"/>
              <a:cs typeface="Times New Roman"/>
            </a:endParaRPr>
          </a:p>
          <a:p>
            <a:pPr marL="1383665" indent="-522605">
              <a:lnSpc>
                <a:spcPct val="100000"/>
              </a:lnSpc>
              <a:spcBef>
                <a:spcPts val="2280"/>
              </a:spcBef>
              <a:buFont typeface="Calibri"/>
              <a:buAutoNum type="arabicPeriod"/>
              <a:tabLst>
                <a:tab pos="1383665" algn="l"/>
              </a:tabLst>
            </a:pPr>
            <a:r>
              <a:rPr sz="2000" dirty="0">
                <a:latin typeface="Times New Roman"/>
                <a:cs typeface="Times New Roman"/>
              </a:rPr>
              <a:t>Write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file.</a:t>
            </a:r>
            <a:endParaRPr sz="2000">
              <a:latin typeface="Times New Roman"/>
              <a:cs typeface="Times New Roman"/>
            </a:endParaRPr>
          </a:p>
          <a:p>
            <a:pPr marL="1383665" indent="-522605">
              <a:lnSpc>
                <a:spcPct val="100000"/>
              </a:lnSpc>
              <a:spcBef>
                <a:spcPts val="1200"/>
              </a:spcBef>
              <a:buFont typeface="Calibri"/>
              <a:buAutoNum type="arabicPeriod"/>
              <a:tabLst>
                <a:tab pos="1383665" algn="l"/>
              </a:tabLst>
            </a:pP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display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page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refreshed.</a:t>
            </a:r>
            <a:endParaRPr sz="2000">
              <a:latin typeface="Times New Roman"/>
              <a:cs typeface="Times New Roman"/>
            </a:endParaRPr>
          </a:p>
          <a:p>
            <a:pPr marL="1383665" indent="-522605">
              <a:lnSpc>
                <a:spcPct val="100000"/>
              </a:lnSpc>
              <a:spcBef>
                <a:spcPts val="1200"/>
              </a:spcBef>
              <a:buFont typeface="Calibri"/>
              <a:buAutoNum type="arabicPeriod"/>
              <a:tabLst>
                <a:tab pos="1383665" algn="l"/>
              </a:tabLst>
            </a:pPr>
            <a:r>
              <a:rPr sz="2000" dirty="0">
                <a:latin typeface="Times New Roman"/>
                <a:cs typeface="Times New Roman"/>
              </a:rPr>
              <a:t>Discuss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scaling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packaging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node.</a:t>
            </a:r>
            <a:endParaRPr sz="2000">
              <a:latin typeface="Times New Roman"/>
              <a:cs typeface="Times New Roman"/>
            </a:endParaRPr>
          </a:p>
          <a:p>
            <a:pPr marL="1383665" indent="-522605">
              <a:lnSpc>
                <a:spcPct val="100000"/>
              </a:lnSpc>
              <a:spcBef>
                <a:spcPts val="1200"/>
              </a:spcBef>
              <a:buFont typeface="Calibri"/>
              <a:buAutoNum type="arabicPeriod"/>
              <a:tabLst>
                <a:tab pos="1383665" algn="l"/>
              </a:tabLst>
            </a:pP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package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NPM.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3350" y="6428675"/>
            <a:ext cx="257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2533" y="954565"/>
            <a:ext cx="11104880" cy="520065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980"/>
              </a:spcBef>
            </a:pPr>
            <a:r>
              <a:rPr sz="2400" b="1" spc="-10" dirty="0">
                <a:latin typeface="Times New Roman"/>
                <a:cs typeface="Times New Roman"/>
              </a:rPr>
              <a:t>Summary</a:t>
            </a:r>
            <a:endParaRPr sz="2400">
              <a:latin typeface="Times New Roman"/>
              <a:cs typeface="Times New Roman"/>
            </a:endParaRPr>
          </a:p>
          <a:p>
            <a:pPr marL="391160" marR="274955" indent="-379095">
              <a:lnSpc>
                <a:spcPct val="100000"/>
              </a:lnSpc>
              <a:spcBef>
                <a:spcPts val="625"/>
              </a:spcBef>
              <a:tabLst>
                <a:tab pos="391160" algn="l"/>
              </a:tabLst>
            </a:pPr>
            <a:r>
              <a:rPr sz="1700" spc="165" dirty="0">
                <a:latin typeface="Segoe UI Symbol"/>
                <a:cs typeface="Segoe UI Symbol"/>
              </a:rPr>
              <a:t>✔</a:t>
            </a:r>
            <a:r>
              <a:rPr sz="1700" dirty="0">
                <a:latin typeface="Segoe UI Symbol"/>
                <a:cs typeface="Segoe UI Symbol"/>
              </a:rPr>
              <a:t>	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JavaScript-based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Node.js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platform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was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introduced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2009,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by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Ryan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Dahl,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Linux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MacOS,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more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scalable </a:t>
            </a:r>
            <a:r>
              <a:rPr sz="1700" dirty="0">
                <a:latin typeface="Times New Roman"/>
                <a:cs typeface="Times New Roman"/>
              </a:rPr>
              <a:t>alternative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Apache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HTTP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Server.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48309" algn="l"/>
              </a:tabLst>
            </a:pPr>
            <a:r>
              <a:rPr sz="1700" spc="165" dirty="0">
                <a:latin typeface="Segoe UI Symbol"/>
                <a:cs typeface="Segoe UI Symbol"/>
              </a:rPr>
              <a:t>✔</a:t>
            </a:r>
            <a:r>
              <a:rPr sz="1700" dirty="0">
                <a:latin typeface="Segoe UI Symbol"/>
                <a:cs typeface="Segoe UI Symbol"/>
              </a:rPr>
              <a:t>	</a:t>
            </a:r>
            <a:r>
              <a:rPr sz="1700" dirty="0">
                <a:latin typeface="Times New Roman"/>
                <a:cs typeface="Times New Roman"/>
              </a:rPr>
              <a:t>Node.js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defined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official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Node.js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website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as:</a:t>
            </a:r>
            <a:endParaRPr sz="1700">
              <a:latin typeface="Times New Roman"/>
              <a:cs typeface="Times New Roman"/>
            </a:endParaRPr>
          </a:p>
          <a:p>
            <a:pPr marL="562610" marR="135255">
              <a:lnSpc>
                <a:spcPct val="100000"/>
              </a:lnSpc>
              <a:spcBef>
                <a:spcPts val="1200"/>
              </a:spcBef>
            </a:pPr>
            <a:r>
              <a:rPr sz="1700" dirty="0">
                <a:latin typeface="Times New Roman"/>
                <a:cs typeface="Times New Roman"/>
              </a:rPr>
              <a:t>Node.js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JavaScript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runtime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built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Chrome’s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V8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JavaScript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engine.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Node.js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event-driven,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non-blocking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I/O </a:t>
            </a:r>
            <a:r>
              <a:rPr sz="1700" dirty="0">
                <a:latin typeface="Times New Roman"/>
                <a:cs typeface="Times New Roman"/>
              </a:rPr>
              <a:t>model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that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makes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it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lightweight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efficient.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48309" algn="l"/>
              </a:tabLst>
            </a:pPr>
            <a:r>
              <a:rPr sz="1700" spc="165" dirty="0">
                <a:latin typeface="Segoe UI Symbol"/>
                <a:cs typeface="Segoe UI Symbol"/>
              </a:rPr>
              <a:t>✔</a:t>
            </a:r>
            <a:r>
              <a:rPr sz="1700" dirty="0">
                <a:latin typeface="Segoe UI Symbol"/>
                <a:cs typeface="Segoe UI Symbol"/>
              </a:rPr>
              <a:t>	</a:t>
            </a:r>
            <a:r>
              <a:rPr sz="1700" spc="-20" dirty="0">
                <a:latin typeface="Times New Roman"/>
                <a:cs typeface="Times New Roman"/>
              </a:rPr>
              <a:t>All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APIs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Node.js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library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asynchronous,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non-</a:t>
            </a:r>
            <a:r>
              <a:rPr sz="1700" spc="-10" dirty="0">
                <a:latin typeface="Times New Roman"/>
                <a:cs typeface="Times New Roman"/>
              </a:rPr>
              <a:t>blocking.</a:t>
            </a:r>
            <a:endParaRPr sz="1700">
              <a:latin typeface="Times New Roman"/>
              <a:cs typeface="Times New Roman"/>
            </a:endParaRPr>
          </a:p>
          <a:p>
            <a:pPr marL="448309" marR="267970" indent="-436245">
              <a:lnSpc>
                <a:spcPct val="100000"/>
              </a:lnSpc>
              <a:spcBef>
                <a:spcPts val="1200"/>
              </a:spcBef>
              <a:tabLst>
                <a:tab pos="448309" algn="l"/>
              </a:tabLst>
            </a:pPr>
            <a:r>
              <a:rPr sz="1700" spc="165" dirty="0">
                <a:latin typeface="Segoe UI Symbol"/>
                <a:cs typeface="Segoe UI Symbol"/>
              </a:rPr>
              <a:t>✔</a:t>
            </a:r>
            <a:r>
              <a:rPr sz="1700" dirty="0">
                <a:latin typeface="Segoe UI Symbol"/>
                <a:cs typeface="Segoe UI Symbol"/>
              </a:rPr>
              <a:t>	</a:t>
            </a:r>
            <a:r>
              <a:rPr sz="1700" spc="-10" dirty="0">
                <a:latin typeface="Times New Roman"/>
                <a:cs typeface="Times New Roman"/>
              </a:rPr>
              <a:t>REPL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stands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Read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Eval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Print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Loop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represents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computer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environment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like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Windows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console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Unix/Linux </a:t>
            </a:r>
            <a:r>
              <a:rPr sz="1700" dirty="0">
                <a:latin typeface="Times New Roman"/>
                <a:cs typeface="Times New Roman"/>
              </a:rPr>
              <a:t>shell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where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command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entered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system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responds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with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output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interactive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mode.</a:t>
            </a:r>
            <a:endParaRPr sz="1700">
              <a:latin typeface="Times New Roman"/>
              <a:cs typeface="Times New Roman"/>
            </a:endParaRPr>
          </a:p>
          <a:p>
            <a:pPr marL="448309" marR="733425" indent="-436245">
              <a:lnSpc>
                <a:spcPct val="100000"/>
              </a:lnSpc>
              <a:spcBef>
                <a:spcPts val="1200"/>
              </a:spcBef>
              <a:tabLst>
                <a:tab pos="448309" algn="l"/>
              </a:tabLst>
            </a:pPr>
            <a:r>
              <a:rPr sz="1700" spc="165" dirty="0">
                <a:latin typeface="Segoe UI Symbol"/>
                <a:cs typeface="Segoe UI Symbol"/>
              </a:rPr>
              <a:t>✔</a:t>
            </a:r>
            <a:r>
              <a:rPr sz="1700" dirty="0">
                <a:latin typeface="Segoe UI Symbol"/>
                <a:cs typeface="Segoe UI Symbol"/>
              </a:rPr>
              <a:t>	</a:t>
            </a:r>
            <a:r>
              <a:rPr sz="1700" dirty="0">
                <a:latin typeface="Times New Roman"/>
                <a:cs typeface="Times New Roman"/>
              </a:rPr>
              <a:t>Modules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js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way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encapsulating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code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separate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logical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unit.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There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many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readymade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modules </a:t>
            </a:r>
            <a:r>
              <a:rPr sz="1700" dirty="0">
                <a:latin typeface="Times New Roman"/>
                <a:cs typeface="Times New Roman"/>
              </a:rPr>
              <a:t>available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market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which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within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js.</a:t>
            </a:r>
            <a:endParaRPr sz="1700">
              <a:latin typeface="Times New Roman"/>
              <a:cs typeface="Times New Roman"/>
            </a:endParaRPr>
          </a:p>
          <a:p>
            <a:pPr marL="448309" marR="5080" indent="-436245">
              <a:lnSpc>
                <a:spcPct val="100000"/>
              </a:lnSpc>
              <a:spcBef>
                <a:spcPts val="1200"/>
              </a:spcBef>
              <a:tabLst>
                <a:tab pos="448309" algn="l"/>
              </a:tabLst>
            </a:pPr>
            <a:r>
              <a:rPr sz="1700" spc="165" dirty="0">
                <a:latin typeface="Segoe UI Symbol"/>
                <a:cs typeface="Segoe UI Symbol"/>
              </a:rPr>
              <a:t>✔</a:t>
            </a:r>
            <a:r>
              <a:rPr sz="1700" dirty="0">
                <a:latin typeface="Segoe UI Symbol"/>
                <a:cs typeface="Segoe UI Symbol"/>
              </a:rPr>
              <a:t>	</a:t>
            </a:r>
            <a:r>
              <a:rPr sz="1700" dirty="0">
                <a:latin typeface="Times New Roman"/>
                <a:cs typeface="Times New Roman"/>
              </a:rPr>
              <a:t>Callback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asynchronous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equivalent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function.</a:t>
            </a:r>
            <a:r>
              <a:rPr sz="1700" spc="-1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callback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function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called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completion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given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task.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Node </a:t>
            </a:r>
            <a:r>
              <a:rPr sz="1700" dirty="0">
                <a:latin typeface="Times New Roman"/>
                <a:cs typeface="Times New Roman"/>
              </a:rPr>
              <a:t>makes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heavy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callbacks.</a:t>
            </a:r>
            <a:r>
              <a:rPr sz="1700" spc="-10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All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APIs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written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such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way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they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support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callbacks.</a:t>
            </a:r>
            <a:endParaRPr sz="1700">
              <a:latin typeface="Times New Roman"/>
              <a:cs typeface="Times New Roman"/>
            </a:endParaRPr>
          </a:p>
          <a:p>
            <a:pPr marL="448309" marR="424180" indent="-436245">
              <a:lnSpc>
                <a:spcPct val="100000"/>
              </a:lnSpc>
              <a:spcBef>
                <a:spcPts val="1200"/>
              </a:spcBef>
              <a:tabLst>
                <a:tab pos="448309" algn="l"/>
              </a:tabLst>
            </a:pPr>
            <a:r>
              <a:rPr sz="1700" spc="165" dirty="0">
                <a:latin typeface="Segoe UI Symbol"/>
                <a:cs typeface="Segoe UI Symbol"/>
              </a:rPr>
              <a:t>✔</a:t>
            </a:r>
            <a:r>
              <a:rPr sz="1700" dirty="0">
                <a:latin typeface="Segoe UI Symbol"/>
                <a:cs typeface="Segoe UI Symbol"/>
              </a:rPr>
              <a:t>	</a:t>
            </a:r>
            <a:r>
              <a:rPr sz="1700" dirty="0">
                <a:latin typeface="Times New Roman"/>
                <a:cs typeface="Times New Roman"/>
              </a:rPr>
              <a:t>When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JS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application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starts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ends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operation,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EventEmitter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class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generates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events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places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them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into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Event Queue.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533" y="6281940"/>
            <a:ext cx="103047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marR="5080" indent="-436245">
              <a:lnSpc>
                <a:spcPct val="100000"/>
              </a:lnSpc>
              <a:spcBef>
                <a:spcPts val="100"/>
              </a:spcBef>
              <a:tabLst>
                <a:tab pos="448309" algn="l"/>
              </a:tabLst>
            </a:pPr>
            <a:r>
              <a:rPr sz="1700" spc="165" dirty="0">
                <a:latin typeface="Segoe UI Symbol"/>
                <a:cs typeface="Segoe UI Symbol"/>
              </a:rPr>
              <a:t>✔</a:t>
            </a:r>
            <a:r>
              <a:rPr sz="1700" dirty="0">
                <a:latin typeface="Segoe UI Symbol"/>
                <a:cs typeface="Segoe UI Symbol"/>
              </a:rPr>
              <a:t>	</a:t>
            </a:r>
            <a:r>
              <a:rPr sz="1700" dirty="0">
                <a:latin typeface="Times New Roman"/>
                <a:cs typeface="Times New Roman"/>
              </a:rPr>
              <a:t>Express.js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js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web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application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server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framework,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which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specifically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designed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building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single-</a:t>
            </a:r>
            <a:r>
              <a:rPr sz="1700" spc="-10" dirty="0">
                <a:latin typeface="Times New Roman"/>
                <a:cs typeface="Times New Roman"/>
              </a:rPr>
              <a:t>page, </a:t>
            </a:r>
            <a:r>
              <a:rPr sz="1700" dirty="0">
                <a:latin typeface="Times New Roman"/>
                <a:cs typeface="Times New Roman"/>
              </a:rPr>
              <a:t>multi-page,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 hybrid web </a:t>
            </a:r>
            <a:r>
              <a:rPr sz="1700" spc="-10" dirty="0">
                <a:latin typeface="Times New Roman"/>
                <a:cs typeface="Times New Roman"/>
              </a:rPr>
              <a:t>applications.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40058" y="1134391"/>
            <a:ext cx="2185035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Document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  <a:spcBef>
                <a:spcPts val="1140"/>
              </a:spcBef>
            </a:pPr>
            <a:r>
              <a:rPr sz="1600" b="1" spc="-10" dirty="0">
                <a:latin typeface="Calibri"/>
                <a:cs typeface="Calibri"/>
              </a:rPr>
              <a:t>Topics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5225" y="1645390"/>
            <a:ext cx="3581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Calibri"/>
                <a:cs typeface="Calibri"/>
              </a:rPr>
              <a:t>URL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475" y="2093217"/>
            <a:ext cx="6121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Node.js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7225" y="2093217"/>
            <a:ext cx="39331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https://www.tutorialspoint.com/nodejs/index.htm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5825" y="1549723"/>
            <a:ext cx="3907790" cy="91186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600" b="1" spc="-10" dirty="0">
                <a:latin typeface="Calibri"/>
                <a:cs typeface="Calibri"/>
              </a:rPr>
              <a:t>Notes</a:t>
            </a:r>
            <a:endParaRPr sz="1600">
              <a:latin typeface="Calibri"/>
              <a:cs typeface="Calibri"/>
            </a:endParaRPr>
          </a:p>
          <a:p>
            <a:pPr marL="84455" marR="5080">
              <a:lnSpc>
                <a:spcPct val="100000"/>
              </a:lnSpc>
              <a:spcBef>
                <a:spcPts val="710"/>
              </a:spcBef>
            </a:pPr>
            <a:r>
              <a:rPr sz="1500" dirty="0">
                <a:latin typeface="Calibri"/>
                <a:cs typeface="Calibri"/>
              </a:rPr>
              <a:t>This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link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tutorial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which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covers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basics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of </a:t>
            </a:r>
            <a:r>
              <a:rPr sz="1500" spc="-10" dirty="0">
                <a:latin typeface="Calibri"/>
                <a:cs typeface="Calibri"/>
              </a:rPr>
              <a:t>node.js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475" y="2735493"/>
            <a:ext cx="179958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Introduction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node.js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7225" y="2735493"/>
            <a:ext cx="41986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https://www.w3schools.com/nodejs/nodejs_intro.asp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27825" y="2621193"/>
            <a:ext cx="3836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This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link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tutorial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which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covers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basics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of </a:t>
            </a:r>
            <a:r>
              <a:rPr sz="1500" spc="-10" dirty="0">
                <a:latin typeface="Calibri"/>
                <a:cs typeface="Calibri"/>
              </a:rPr>
              <a:t>node.js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9475" y="3463180"/>
            <a:ext cx="6121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Node.js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7225" y="3463180"/>
            <a:ext cx="36747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https://www.guru99.com/node-js-tutorial.html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27825" y="3234580"/>
            <a:ext cx="3836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This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link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tutorial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which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covers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basics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of </a:t>
            </a:r>
            <a:r>
              <a:rPr sz="1500" spc="-10" dirty="0">
                <a:latin typeface="Calibri"/>
                <a:cs typeface="Calibri"/>
              </a:rPr>
              <a:t>node.js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40058" y="1134391"/>
            <a:ext cx="1597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Video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8425" y="1708890"/>
          <a:ext cx="10374630" cy="3262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7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0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31750">
                        <a:lnSpc>
                          <a:spcPts val="15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Topics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1520"/>
                        </a:lnSpc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ts val="15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Notes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NPM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u="heavy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https://www.youtube.com/watch?v=s70-</a:t>
                      </a:r>
                      <a:r>
                        <a:rPr sz="15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Vsud9Vk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Explains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NPM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30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Callbacks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77800" marB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500" u="heavy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https://www.youtube.com/watch?v=ui4-</a:t>
                      </a:r>
                      <a:r>
                        <a:rPr sz="15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OADfgIk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77800" marB="0"/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Explains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callbacks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node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778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03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Cloud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Deployment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Models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61925" marB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u="heavy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https://www.youtube.com/watch?v=qV8FgRt-</a:t>
                      </a:r>
                      <a:r>
                        <a:rPr sz="1500" u="heavy" spc="-2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HJI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61925" marB="0"/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Explains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event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loop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node.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619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File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system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5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https://www.youtube.com/watch?v=XFRQHhKTutI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Explains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files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node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63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Express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Framework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R="27813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5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https://www.youtube.com/watch?v=45dAt9Gz8rE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Explains Express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63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marL="103505">
                        <a:lnSpc>
                          <a:spcPts val="1775"/>
                        </a:lnSpc>
                        <a:spcBef>
                          <a:spcPts val="68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Restful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API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R="234315" algn="r">
                        <a:lnSpc>
                          <a:spcPts val="1775"/>
                        </a:lnSpc>
                        <a:spcBef>
                          <a:spcPts val="680"/>
                        </a:spcBef>
                      </a:pPr>
                      <a:r>
                        <a:rPr sz="1500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https://www.youtube.com/watch?v=0oXYLzuucwE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ts val="1775"/>
                        </a:lnSpc>
                        <a:spcBef>
                          <a:spcPts val="68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Explains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how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create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restful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API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node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636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40058" y="1134391"/>
            <a:ext cx="1829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E-</a:t>
            </a:r>
            <a:r>
              <a:rPr sz="2400" b="1" dirty="0">
                <a:latin typeface="Times New Roman"/>
                <a:cs typeface="Times New Roman"/>
              </a:rPr>
              <a:t>Book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625" y="2010817"/>
            <a:ext cx="5422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Calibri"/>
                <a:cs typeface="Calibri"/>
              </a:rPr>
              <a:t>Topics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7749" y="2010817"/>
            <a:ext cx="4540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Times New Roman"/>
                <a:cs typeface="Times New Roman"/>
              </a:rPr>
              <a:t>URL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52550" y="2010817"/>
            <a:ext cx="12147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Page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Number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6625" y="2491333"/>
            <a:ext cx="14554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Restful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application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52550" y="2491333"/>
            <a:ext cx="10674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Page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76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81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6625" y="3085558"/>
            <a:ext cx="6083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Express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82349" y="3141933"/>
            <a:ext cx="73685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http://www.ishtartv.com/articles_files/articles_files120160707040343E1A5.pdf</a:t>
            </a:r>
            <a:r>
              <a:rPr sz="1500" spc="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baseline="16666" dirty="0">
                <a:latin typeface="Times New Roman"/>
                <a:cs typeface="Times New Roman"/>
              </a:rPr>
              <a:t>Page</a:t>
            </a:r>
            <a:r>
              <a:rPr sz="2250" spc="150" baseline="16666" dirty="0">
                <a:latin typeface="Times New Roman"/>
                <a:cs typeface="Times New Roman"/>
              </a:rPr>
              <a:t> </a:t>
            </a:r>
            <a:r>
              <a:rPr sz="2250" baseline="16666" dirty="0">
                <a:latin typeface="Times New Roman"/>
                <a:cs typeface="Times New Roman"/>
              </a:rPr>
              <a:t>176</a:t>
            </a:r>
            <a:r>
              <a:rPr sz="2250" spc="157" baseline="16666" dirty="0">
                <a:latin typeface="Times New Roman"/>
                <a:cs typeface="Times New Roman"/>
              </a:rPr>
              <a:t> </a:t>
            </a:r>
            <a:r>
              <a:rPr sz="2250" baseline="16666" dirty="0">
                <a:latin typeface="Times New Roman"/>
                <a:cs typeface="Times New Roman"/>
              </a:rPr>
              <a:t>-</a:t>
            </a:r>
            <a:r>
              <a:rPr sz="2250" spc="165" baseline="16666" dirty="0">
                <a:latin typeface="Times New Roman"/>
                <a:cs typeface="Times New Roman"/>
              </a:rPr>
              <a:t> </a:t>
            </a:r>
            <a:r>
              <a:rPr sz="2250" spc="-37" baseline="16666" dirty="0">
                <a:latin typeface="Times New Roman"/>
                <a:cs typeface="Times New Roman"/>
              </a:rPr>
              <a:t>201</a:t>
            </a:r>
            <a:endParaRPr sz="2250" baseline="16666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6625" y="3736158"/>
            <a:ext cx="14484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Node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Introduction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52550" y="3736158"/>
            <a:ext cx="6972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Page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3-</a:t>
            </a:r>
            <a:r>
              <a:rPr sz="1500" spc="-50" dirty="0">
                <a:latin typeface="Times New Roman"/>
                <a:cs typeface="Times New Roman"/>
              </a:rPr>
              <a:t>7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0592" y="642867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59" y="1137440"/>
            <a:ext cx="1149540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Blocking </a:t>
            </a:r>
            <a:r>
              <a:rPr sz="1800" b="1" spc="-25" dirty="0">
                <a:latin typeface="Times New Roman"/>
                <a:cs typeface="Times New Roman"/>
              </a:rPr>
              <a:t>I/O</a:t>
            </a:r>
            <a:endParaRPr sz="1800">
              <a:latin typeface="Times New Roman"/>
              <a:cs typeface="Times New Roman"/>
            </a:endParaRPr>
          </a:p>
          <a:p>
            <a:pPr marL="354965" indent="-308610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method,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user2's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request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initiated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until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user1's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screen.</a:t>
            </a:r>
            <a:endParaRPr sz="1800">
              <a:latin typeface="Times New Roman"/>
              <a:cs typeface="Times New Roman"/>
            </a:endParaRPr>
          </a:p>
          <a:p>
            <a:pPr marL="354965" indent="-308610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web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server,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would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start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thread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every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user.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Non-blocking </a:t>
            </a:r>
            <a:r>
              <a:rPr sz="1800" b="1" spc="-25" dirty="0">
                <a:latin typeface="Times New Roman"/>
                <a:cs typeface="Times New Roman"/>
              </a:rPr>
              <a:t>I/O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09245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non-</a:t>
            </a:r>
            <a:r>
              <a:rPr sz="1800" dirty="0">
                <a:latin typeface="Times New Roman"/>
                <a:cs typeface="Times New Roman"/>
              </a:rPr>
              <a:t>blocking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request,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initiate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request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user2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without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waiting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response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request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user1.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You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initiate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requests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parallel.</a:t>
            </a:r>
            <a:endParaRPr sz="1800">
              <a:latin typeface="Times New Roman"/>
              <a:cs typeface="Times New Roman"/>
            </a:endParaRPr>
          </a:p>
          <a:p>
            <a:pPr marL="355600" marR="182245" indent="-309245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non-</a:t>
            </a:r>
            <a:r>
              <a:rPr sz="1800" dirty="0">
                <a:latin typeface="Times New Roman"/>
                <a:cs typeface="Times New Roman"/>
              </a:rPr>
              <a:t>blocking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I/O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eliminates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multi-</a:t>
            </a:r>
            <a:r>
              <a:rPr sz="1800" dirty="0">
                <a:latin typeface="Times New Roman"/>
                <a:cs typeface="Times New Roman"/>
              </a:rPr>
              <a:t>threading,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since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multiple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requests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same </a:t>
            </a:r>
            <a:r>
              <a:rPr sz="1800" spc="-10" dirty="0"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4134" y="3656012"/>
            <a:ext cx="9211080" cy="271726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915650" y="6401881"/>
            <a:ext cx="39363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Blocking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I/O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(left)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vs.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Non-</a:t>
            </a:r>
            <a:r>
              <a:rPr sz="1600" dirty="0">
                <a:latin typeface="Times New Roman"/>
                <a:cs typeface="Times New Roman"/>
              </a:rPr>
              <a:t>Blocking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I/O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(right)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277" y="1136424"/>
            <a:ext cx="11344910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Non-blocking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I/O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–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restaurant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analogy: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Consider going to 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restaurant.</a:t>
            </a:r>
            <a:endParaRPr sz="2000">
              <a:latin typeface="Times New Roman"/>
              <a:cs typeface="Times New Roman"/>
            </a:endParaRPr>
          </a:p>
          <a:p>
            <a:pPr marL="535305" marR="579755" indent="-523240">
              <a:lnSpc>
                <a:spcPct val="100000"/>
              </a:lnSpc>
              <a:buFont typeface="Calibri"/>
              <a:buAutoNum type="arabicPeriod"/>
              <a:tabLst>
                <a:tab pos="535305" algn="l"/>
              </a:tabLst>
            </a:pP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kitchen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fulfilled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cashier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takes</a:t>
            </a:r>
            <a:r>
              <a:rPr sz="2000" spc="-20" dirty="0">
                <a:latin typeface="Times New Roman"/>
                <a:cs typeface="Times New Roman"/>
              </a:rPr>
              <a:t> your </a:t>
            </a:r>
            <a:r>
              <a:rPr sz="2000" spc="-10" dirty="0">
                <a:latin typeface="Times New Roman"/>
                <a:cs typeface="Times New Roman"/>
              </a:rPr>
              <a:t>payment.</a:t>
            </a:r>
            <a:endParaRPr sz="2000">
              <a:latin typeface="Times New Roman"/>
              <a:cs typeface="Times New Roman"/>
            </a:endParaRPr>
          </a:p>
          <a:p>
            <a:pPr marL="535305" indent="-522605">
              <a:lnSpc>
                <a:spcPct val="100000"/>
              </a:lnSpc>
              <a:buFont typeface="Calibri"/>
              <a:buAutoNum type="arabicPeriod"/>
              <a:tabLst>
                <a:tab pos="535305" algn="l"/>
              </a:tabLst>
            </a:pPr>
            <a:r>
              <a:rPr sz="2000" dirty="0">
                <a:latin typeface="Times New Roman"/>
                <a:cs typeface="Times New Roman"/>
              </a:rPr>
              <a:t>Once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paid,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step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aside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next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cashier.</a:t>
            </a:r>
            <a:endParaRPr sz="2000">
              <a:latin typeface="Times New Roman"/>
              <a:cs typeface="Times New Roman"/>
            </a:endParaRPr>
          </a:p>
          <a:p>
            <a:pPr marL="535305" indent="-522605">
              <a:lnSpc>
                <a:spcPct val="100000"/>
              </a:lnSpc>
              <a:buFont typeface="Calibri"/>
              <a:buAutoNum type="arabicPeriod"/>
              <a:tabLst>
                <a:tab pos="535305" algn="l"/>
              </a:tabLst>
            </a:pP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 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complete, you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called </a:t>
            </a:r>
            <a:r>
              <a:rPr sz="2000" spc="-10" dirty="0">
                <a:latin typeface="Times New Roman"/>
                <a:cs typeface="Times New Roman"/>
              </a:rPr>
              <a:t>back.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Node.js:</a:t>
            </a:r>
            <a:endParaRPr sz="2000">
              <a:latin typeface="Times New Roman"/>
              <a:cs typeface="Times New Roman"/>
            </a:endParaRPr>
          </a:p>
          <a:p>
            <a:pPr marL="535305" lvl="1" indent="-520700">
              <a:lnSpc>
                <a:spcPct val="100000"/>
              </a:lnSpc>
              <a:buAutoNum type="arabicPeriod"/>
              <a:tabLst>
                <a:tab pos="53530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receives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for/about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HTML.</a:t>
            </a:r>
            <a:endParaRPr sz="2000">
              <a:latin typeface="Times New Roman"/>
              <a:cs typeface="Times New Roman"/>
            </a:endParaRPr>
          </a:p>
          <a:p>
            <a:pPr marL="535305" lvl="1" indent="-520700">
              <a:lnSpc>
                <a:spcPct val="100000"/>
              </a:lnSpc>
              <a:buAutoNum type="arabicPeriod"/>
              <a:tabLst>
                <a:tab pos="535305" algn="l"/>
              </a:tabLst>
            </a:pPr>
            <a:r>
              <a:rPr sz="2000" dirty="0">
                <a:latin typeface="Times New Roman"/>
                <a:cs typeface="Times New Roman"/>
              </a:rPr>
              <a:t>While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waits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next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request.</a:t>
            </a:r>
            <a:endParaRPr sz="2000">
              <a:latin typeface="Times New Roman"/>
              <a:cs typeface="Times New Roman"/>
            </a:endParaRPr>
          </a:p>
          <a:p>
            <a:pPr marL="535305" marR="5080" lvl="1" indent="-520700">
              <a:lnSpc>
                <a:spcPct val="100000"/>
              </a:lnSpc>
              <a:buAutoNum type="arabicPeriod"/>
              <a:tabLst>
                <a:tab pos="535305" algn="l"/>
              </a:tabLst>
            </a:pP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ready,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callback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inserted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complete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request.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36424"/>
            <a:ext cx="1116012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Times New Roman"/>
                <a:cs typeface="Times New Roman"/>
              </a:rPr>
              <a:t>Node.js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Architecture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Node.js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comprises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297815" indent="-2470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Times New Roman"/>
                <a:cs typeface="Times New Roman"/>
              </a:rPr>
              <a:t>libuv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 performance,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cross-</a:t>
            </a:r>
            <a:r>
              <a:rPr sz="2000" dirty="0">
                <a:latin typeface="Times New Roman"/>
                <a:cs typeface="Times New Roman"/>
              </a:rPr>
              <a:t>platform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evented I/O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library.</a:t>
            </a:r>
            <a:endParaRPr sz="2000">
              <a:latin typeface="Times New Roman"/>
              <a:cs typeface="Times New Roman"/>
            </a:endParaRPr>
          </a:p>
          <a:p>
            <a:pPr marL="298450" marR="5080" indent="-247650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V8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Google’s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JavaScript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engine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(also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Chrome).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release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updated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version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V8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thereby,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benefitting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Google’s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continuous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innovation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JavaScript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engine.</a:t>
            </a:r>
            <a:endParaRPr sz="2000">
              <a:latin typeface="Times New Roman"/>
              <a:cs typeface="Times New Roman"/>
            </a:endParaRPr>
          </a:p>
          <a:p>
            <a:pPr marL="297815" indent="-2470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platform.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546992" y="4239708"/>
            <a:ext cx="1090295" cy="1019175"/>
            <a:chOff x="2546992" y="4239708"/>
            <a:chExt cx="1090295" cy="10191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1754" y="4244471"/>
              <a:ext cx="1080652" cy="1009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51754" y="4244471"/>
              <a:ext cx="1080770" cy="1009650"/>
            </a:xfrm>
            <a:custGeom>
              <a:avLst/>
              <a:gdLst/>
              <a:ahLst/>
              <a:cxnLst/>
              <a:rect l="l" t="t" r="r" b="b"/>
              <a:pathLst>
                <a:path w="1080770" h="1009650">
                  <a:moveTo>
                    <a:pt x="0" y="504700"/>
                  </a:moveTo>
                  <a:lnTo>
                    <a:pt x="2208" y="458762"/>
                  </a:lnTo>
                  <a:lnTo>
                    <a:pt x="8705" y="413979"/>
                  </a:lnTo>
                  <a:lnTo>
                    <a:pt x="19300" y="370531"/>
                  </a:lnTo>
                  <a:lnTo>
                    <a:pt x="33804" y="328594"/>
                  </a:lnTo>
                  <a:lnTo>
                    <a:pt x="52024" y="288347"/>
                  </a:lnTo>
                  <a:lnTo>
                    <a:pt x="73770" y="249968"/>
                  </a:lnTo>
                  <a:lnTo>
                    <a:pt x="98851" y="213636"/>
                  </a:lnTo>
                  <a:lnTo>
                    <a:pt x="127078" y="179528"/>
                  </a:lnTo>
                  <a:lnTo>
                    <a:pt x="158257" y="147823"/>
                  </a:lnTo>
                  <a:lnTo>
                    <a:pt x="192200" y="118699"/>
                  </a:lnTo>
                  <a:lnTo>
                    <a:pt x="228716" y="92334"/>
                  </a:lnTo>
                  <a:lnTo>
                    <a:pt x="267613" y="68906"/>
                  </a:lnTo>
                  <a:lnTo>
                    <a:pt x="308701" y="48594"/>
                  </a:lnTo>
                  <a:lnTo>
                    <a:pt x="351789" y="31575"/>
                  </a:lnTo>
                  <a:lnTo>
                    <a:pt x="396686" y="18028"/>
                  </a:lnTo>
                  <a:lnTo>
                    <a:pt x="443202" y="8131"/>
                  </a:lnTo>
                  <a:lnTo>
                    <a:pt x="491145" y="2062"/>
                  </a:lnTo>
                  <a:lnTo>
                    <a:pt x="540326" y="0"/>
                  </a:lnTo>
                  <a:lnTo>
                    <a:pt x="589507" y="2062"/>
                  </a:lnTo>
                  <a:lnTo>
                    <a:pt x="637450" y="8131"/>
                  </a:lnTo>
                  <a:lnTo>
                    <a:pt x="683966" y="18028"/>
                  </a:lnTo>
                  <a:lnTo>
                    <a:pt x="728863" y="31575"/>
                  </a:lnTo>
                  <a:lnTo>
                    <a:pt x="771951" y="48594"/>
                  </a:lnTo>
                  <a:lnTo>
                    <a:pt x="813039" y="68906"/>
                  </a:lnTo>
                  <a:lnTo>
                    <a:pt x="851936" y="92334"/>
                  </a:lnTo>
                  <a:lnTo>
                    <a:pt x="888451" y="118699"/>
                  </a:lnTo>
                  <a:lnTo>
                    <a:pt x="922394" y="147823"/>
                  </a:lnTo>
                  <a:lnTo>
                    <a:pt x="953574" y="179528"/>
                  </a:lnTo>
                  <a:lnTo>
                    <a:pt x="981800" y="213636"/>
                  </a:lnTo>
                  <a:lnTo>
                    <a:pt x="1006882" y="249968"/>
                  </a:lnTo>
                  <a:lnTo>
                    <a:pt x="1028628" y="288347"/>
                  </a:lnTo>
                  <a:lnTo>
                    <a:pt x="1046848" y="328594"/>
                  </a:lnTo>
                  <a:lnTo>
                    <a:pt x="1061351" y="370531"/>
                  </a:lnTo>
                  <a:lnTo>
                    <a:pt x="1071947" y="413979"/>
                  </a:lnTo>
                  <a:lnTo>
                    <a:pt x="1078444" y="458762"/>
                  </a:lnTo>
                  <a:lnTo>
                    <a:pt x="1080652" y="504700"/>
                  </a:lnTo>
                  <a:lnTo>
                    <a:pt x="1078444" y="550638"/>
                  </a:lnTo>
                  <a:lnTo>
                    <a:pt x="1071947" y="595421"/>
                  </a:lnTo>
                  <a:lnTo>
                    <a:pt x="1061351" y="638869"/>
                  </a:lnTo>
                  <a:lnTo>
                    <a:pt x="1046848" y="680806"/>
                  </a:lnTo>
                  <a:lnTo>
                    <a:pt x="1028628" y="721053"/>
                  </a:lnTo>
                  <a:lnTo>
                    <a:pt x="1006882" y="759432"/>
                  </a:lnTo>
                  <a:lnTo>
                    <a:pt x="981800" y="795764"/>
                  </a:lnTo>
                  <a:lnTo>
                    <a:pt x="953574" y="829872"/>
                  </a:lnTo>
                  <a:lnTo>
                    <a:pt x="922394" y="861577"/>
                  </a:lnTo>
                  <a:lnTo>
                    <a:pt x="888451" y="890701"/>
                  </a:lnTo>
                  <a:lnTo>
                    <a:pt x="851936" y="917066"/>
                  </a:lnTo>
                  <a:lnTo>
                    <a:pt x="813039" y="940494"/>
                  </a:lnTo>
                  <a:lnTo>
                    <a:pt x="771951" y="960806"/>
                  </a:lnTo>
                  <a:lnTo>
                    <a:pt x="728863" y="977825"/>
                  </a:lnTo>
                  <a:lnTo>
                    <a:pt x="683966" y="991372"/>
                  </a:lnTo>
                  <a:lnTo>
                    <a:pt x="637450" y="1001269"/>
                  </a:lnTo>
                  <a:lnTo>
                    <a:pt x="589507" y="1007338"/>
                  </a:lnTo>
                  <a:lnTo>
                    <a:pt x="540326" y="1009400"/>
                  </a:lnTo>
                  <a:lnTo>
                    <a:pt x="491145" y="1007338"/>
                  </a:lnTo>
                  <a:lnTo>
                    <a:pt x="443202" y="1001269"/>
                  </a:lnTo>
                  <a:lnTo>
                    <a:pt x="396686" y="991372"/>
                  </a:lnTo>
                  <a:lnTo>
                    <a:pt x="351789" y="977825"/>
                  </a:lnTo>
                  <a:lnTo>
                    <a:pt x="308701" y="960806"/>
                  </a:lnTo>
                  <a:lnTo>
                    <a:pt x="267613" y="940494"/>
                  </a:lnTo>
                  <a:lnTo>
                    <a:pt x="228716" y="917066"/>
                  </a:lnTo>
                  <a:lnTo>
                    <a:pt x="192200" y="890701"/>
                  </a:lnTo>
                  <a:lnTo>
                    <a:pt x="158257" y="861577"/>
                  </a:lnTo>
                  <a:lnTo>
                    <a:pt x="127078" y="829872"/>
                  </a:lnTo>
                  <a:lnTo>
                    <a:pt x="98851" y="795764"/>
                  </a:lnTo>
                  <a:lnTo>
                    <a:pt x="73770" y="759432"/>
                  </a:lnTo>
                  <a:lnTo>
                    <a:pt x="52024" y="721053"/>
                  </a:lnTo>
                  <a:lnTo>
                    <a:pt x="33804" y="680806"/>
                  </a:lnTo>
                  <a:lnTo>
                    <a:pt x="19300" y="638869"/>
                  </a:lnTo>
                  <a:lnTo>
                    <a:pt x="8705" y="595421"/>
                  </a:lnTo>
                  <a:lnTo>
                    <a:pt x="2208" y="550638"/>
                  </a:lnTo>
                  <a:lnTo>
                    <a:pt x="0" y="504700"/>
                  </a:lnTo>
                  <a:close/>
                </a:path>
              </a:pathLst>
            </a:custGeom>
            <a:ln w="952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31582" y="4590167"/>
            <a:ext cx="5213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libuv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80691" y="4239707"/>
            <a:ext cx="1090295" cy="1019175"/>
            <a:chOff x="4480691" y="4239707"/>
            <a:chExt cx="1090295" cy="10191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5454" y="4244469"/>
              <a:ext cx="1080652" cy="10094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85454" y="4244469"/>
              <a:ext cx="1080770" cy="1009650"/>
            </a:xfrm>
            <a:custGeom>
              <a:avLst/>
              <a:gdLst/>
              <a:ahLst/>
              <a:cxnLst/>
              <a:rect l="l" t="t" r="r" b="b"/>
              <a:pathLst>
                <a:path w="1080770" h="1009650">
                  <a:moveTo>
                    <a:pt x="0" y="504700"/>
                  </a:moveTo>
                  <a:lnTo>
                    <a:pt x="2208" y="458762"/>
                  </a:lnTo>
                  <a:lnTo>
                    <a:pt x="8705" y="413979"/>
                  </a:lnTo>
                  <a:lnTo>
                    <a:pt x="19300" y="370530"/>
                  </a:lnTo>
                  <a:lnTo>
                    <a:pt x="33804" y="328593"/>
                  </a:lnTo>
                  <a:lnTo>
                    <a:pt x="52024" y="288347"/>
                  </a:lnTo>
                  <a:lnTo>
                    <a:pt x="73770" y="249968"/>
                  </a:lnTo>
                  <a:lnTo>
                    <a:pt x="98851" y="213636"/>
                  </a:lnTo>
                  <a:lnTo>
                    <a:pt x="127078" y="179528"/>
                  </a:lnTo>
                  <a:lnTo>
                    <a:pt x="158257" y="147823"/>
                  </a:lnTo>
                  <a:lnTo>
                    <a:pt x="192201" y="118699"/>
                  </a:lnTo>
                  <a:lnTo>
                    <a:pt x="228716" y="92334"/>
                  </a:lnTo>
                  <a:lnTo>
                    <a:pt x="267613" y="68906"/>
                  </a:lnTo>
                  <a:lnTo>
                    <a:pt x="308701" y="48594"/>
                  </a:lnTo>
                  <a:lnTo>
                    <a:pt x="351789" y="31575"/>
                  </a:lnTo>
                  <a:lnTo>
                    <a:pt x="396686" y="18028"/>
                  </a:lnTo>
                  <a:lnTo>
                    <a:pt x="443202" y="8131"/>
                  </a:lnTo>
                  <a:lnTo>
                    <a:pt x="491145" y="2062"/>
                  </a:lnTo>
                  <a:lnTo>
                    <a:pt x="540326" y="0"/>
                  </a:lnTo>
                  <a:lnTo>
                    <a:pt x="589507" y="2062"/>
                  </a:lnTo>
                  <a:lnTo>
                    <a:pt x="637450" y="8131"/>
                  </a:lnTo>
                  <a:lnTo>
                    <a:pt x="683966" y="18028"/>
                  </a:lnTo>
                  <a:lnTo>
                    <a:pt x="728863" y="31575"/>
                  </a:lnTo>
                  <a:lnTo>
                    <a:pt x="771951" y="48594"/>
                  </a:lnTo>
                  <a:lnTo>
                    <a:pt x="813039" y="68906"/>
                  </a:lnTo>
                  <a:lnTo>
                    <a:pt x="851936" y="92334"/>
                  </a:lnTo>
                  <a:lnTo>
                    <a:pt x="888451" y="118699"/>
                  </a:lnTo>
                  <a:lnTo>
                    <a:pt x="922394" y="147823"/>
                  </a:lnTo>
                  <a:lnTo>
                    <a:pt x="953574" y="179528"/>
                  </a:lnTo>
                  <a:lnTo>
                    <a:pt x="981801" y="213636"/>
                  </a:lnTo>
                  <a:lnTo>
                    <a:pt x="1006882" y="249968"/>
                  </a:lnTo>
                  <a:lnTo>
                    <a:pt x="1028628" y="288347"/>
                  </a:lnTo>
                  <a:lnTo>
                    <a:pt x="1046848" y="328593"/>
                  </a:lnTo>
                  <a:lnTo>
                    <a:pt x="1061352" y="370530"/>
                  </a:lnTo>
                  <a:lnTo>
                    <a:pt x="1071947" y="413979"/>
                  </a:lnTo>
                  <a:lnTo>
                    <a:pt x="1078444" y="458762"/>
                  </a:lnTo>
                  <a:lnTo>
                    <a:pt x="1080652" y="504700"/>
                  </a:lnTo>
                  <a:lnTo>
                    <a:pt x="1078444" y="550638"/>
                  </a:lnTo>
                  <a:lnTo>
                    <a:pt x="1071947" y="595420"/>
                  </a:lnTo>
                  <a:lnTo>
                    <a:pt x="1061352" y="638869"/>
                  </a:lnTo>
                  <a:lnTo>
                    <a:pt x="1046848" y="680806"/>
                  </a:lnTo>
                  <a:lnTo>
                    <a:pt x="1028628" y="721053"/>
                  </a:lnTo>
                  <a:lnTo>
                    <a:pt x="1006882" y="759432"/>
                  </a:lnTo>
                  <a:lnTo>
                    <a:pt x="981801" y="795764"/>
                  </a:lnTo>
                  <a:lnTo>
                    <a:pt x="953574" y="829872"/>
                  </a:lnTo>
                  <a:lnTo>
                    <a:pt x="922394" y="861577"/>
                  </a:lnTo>
                  <a:lnTo>
                    <a:pt x="888451" y="890701"/>
                  </a:lnTo>
                  <a:lnTo>
                    <a:pt x="851936" y="917066"/>
                  </a:lnTo>
                  <a:lnTo>
                    <a:pt x="813039" y="940494"/>
                  </a:lnTo>
                  <a:lnTo>
                    <a:pt x="771951" y="960806"/>
                  </a:lnTo>
                  <a:lnTo>
                    <a:pt x="728863" y="977825"/>
                  </a:lnTo>
                  <a:lnTo>
                    <a:pt x="683966" y="991372"/>
                  </a:lnTo>
                  <a:lnTo>
                    <a:pt x="637450" y="1001269"/>
                  </a:lnTo>
                  <a:lnTo>
                    <a:pt x="589507" y="1007338"/>
                  </a:lnTo>
                  <a:lnTo>
                    <a:pt x="540326" y="1009400"/>
                  </a:lnTo>
                  <a:lnTo>
                    <a:pt x="491145" y="1007338"/>
                  </a:lnTo>
                  <a:lnTo>
                    <a:pt x="443202" y="1001269"/>
                  </a:lnTo>
                  <a:lnTo>
                    <a:pt x="396686" y="991372"/>
                  </a:lnTo>
                  <a:lnTo>
                    <a:pt x="351789" y="977825"/>
                  </a:lnTo>
                  <a:lnTo>
                    <a:pt x="308701" y="960806"/>
                  </a:lnTo>
                  <a:lnTo>
                    <a:pt x="267613" y="940494"/>
                  </a:lnTo>
                  <a:lnTo>
                    <a:pt x="228716" y="917066"/>
                  </a:lnTo>
                  <a:lnTo>
                    <a:pt x="192201" y="890701"/>
                  </a:lnTo>
                  <a:lnTo>
                    <a:pt x="158257" y="861577"/>
                  </a:lnTo>
                  <a:lnTo>
                    <a:pt x="127078" y="829872"/>
                  </a:lnTo>
                  <a:lnTo>
                    <a:pt x="98851" y="795764"/>
                  </a:lnTo>
                  <a:lnTo>
                    <a:pt x="73770" y="759432"/>
                  </a:lnTo>
                  <a:lnTo>
                    <a:pt x="52024" y="721053"/>
                  </a:lnTo>
                  <a:lnTo>
                    <a:pt x="33804" y="680806"/>
                  </a:lnTo>
                  <a:lnTo>
                    <a:pt x="19300" y="638869"/>
                  </a:lnTo>
                  <a:lnTo>
                    <a:pt x="8705" y="595420"/>
                  </a:lnTo>
                  <a:lnTo>
                    <a:pt x="2208" y="550638"/>
                  </a:lnTo>
                  <a:lnTo>
                    <a:pt x="0" y="504700"/>
                  </a:lnTo>
                  <a:close/>
                </a:path>
              </a:pathLst>
            </a:custGeom>
            <a:ln w="9524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73386" y="4590166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V8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27148" y="4239706"/>
            <a:ext cx="1090295" cy="1019175"/>
            <a:chOff x="6227148" y="4239706"/>
            <a:chExt cx="1090295" cy="101917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1911" y="4244469"/>
              <a:ext cx="1080652" cy="10094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231911" y="4244469"/>
              <a:ext cx="1080770" cy="1009650"/>
            </a:xfrm>
            <a:custGeom>
              <a:avLst/>
              <a:gdLst/>
              <a:ahLst/>
              <a:cxnLst/>
              <a:rect l="l" t="t" r="r" b="b"/>
              <a:pathLst>
                <a:path w="1080770" h="1009650">
                  <a:moveTo>
                    <a:pt x="0" y="504700"/>
                  </a:moveTo>
                  <a:lnTo>
                    <a:pt x="2208" y="458762"/>
                  </a:lnTo>
                  <a:lnTo>
                    <a:pt x="8705" y="413979"/>
                  </a:lnTo>
                  <a:lnTo>
                    <a:pt x="19300" y="370530"/>
                  </a:lnTo>
                  <a:lnTo>
                    <a:pt x="33804" y="328593"/>
                  </a:lnTo>
                  <a:lnTo>
                    <a:pt x="52024" y="288347"/>
                  </a:lnTo>
                  <a:lnTo>
                    <a:pt x="73770" y="249968"/>
                  </a:lnTo>
                  <a:lnTo>
                    <a:pt x="98851" y="213636"/>
                  </a:lnTo>
                  <a:lnTo>
                    <a:pt x="127078" y="179528"/>
                  </a:lnTo>
                  <a:lnTo>
                    <a:pt x="158257" y="147823"/>
                  </a:lnTo>
                  <a:lnTo>
                    <a:pt x="192201" y="118699"/>
                  </a:lnTo>
                  <a:lnTo>
                    <a:pt x="228716" y="92334"/>
                  </a:lnTo>
                  <a:lnTo>
                    <a:pt x="267613" y="68906"/>
                  </a:lnTo>
                  <a:lnTo>
                    <a:pt x="308701" y="48594"/>
                  </a:lnTo>
                  <a:lnTo>
                    <a:pt x="351789" y="31575"/>
                  </a:lnTo>
                  <a:lnTo>
                    <a:pt x="396686" y="18028"/>
                  </a:lnTo>
                  <a:lnTo>
                    <a:pt x="443202" y="8131"/>
                  </a:lnTo>
                  <a:lnTo>
                    <a:pt x="491145" y="2062"/>
                  </a:lnTo>
                  <a:lnTo>
                    <a:pt x="540326" y="0"/>
                  </a:lnTo>
                  <a:lnTo>
                    <a:pt x="589507" y="2062"/>
                  </a:lnTo>
                  <a:lnTo>
                    <a:pt x="637450" y="8131"/>
                  </a:lnTo>
                  <a:lnTo>
                    <a:pt x="683966" y="18028"/>
                  </a:lnTo>
                  <a:lnTo>
                    <a:pt x="728863" y="31575"/>
                  </a:lnTo>
                  <a:lnTo>
                    <a:pt x="771951" y="48594"/>
                  </a:lnTo>
                  <a:lnTo>
                    <a:pt x="813039" y="68906"/>
                  </a:lnTo>
                  <a:lnTo>
                    <a:pt x="851936" y="92334"/>
                  </a:lnTo>
                  <a:lnTo>
                    <a:pt x="888451" y="118699"/>
                  </a:lnTo>
                  <a:lnTo>
                    <a:pt x="922394" y="147823"/>
                  </a:lnTo>
                  <a:lnTo>
                    <a:pt x="953574" y="179528"/>
                  </a:lnTo>
                  <a:lnTo>
                    <a:pt x="981801" y="213636"/>
                  </a:lnTo>
                  <a:lnTo>
                    <a:pt x="1006882" y="249968"/>
                  </a:lnTo>
                  <a:lnTo>
                    <a:pt x="1028628" y="288347"/>
                  </a:lnTo>
                  <a:lnTo>
                    <a:pt x="1046848" y="328593"/>
                  </a:lnTo>
                  <a:lnTo>
                    <a:pt x="1061352" y="370530"/>
                  </a:lnTo>
                  <a:lnTo>
                    <a:pt x="1071947" y="413979"/>
                  </a:lnTo>
                  <a:lnTo>
                    <a:pt x="1078444" y="458762"/>
                  </a:lnTo>
                  <a:lnTo>
                    <a:pt x="1080652" y="504700"/>
                  </a:lnTo>
                  <a:lnTo>
                    <a:pt x="1078444" y="550638"/>
                  </a:lnTo>
                  <a:lnTo>
                    <a:pt x="1071947" y="595420"/>
                  </a:lnTo>
                  <a:lnTo>
                    <a:pt x="1061352" y="638869"/>
                  </a:lnTo>
                  <a:lnTo>
                    <a:pt x="1046848" y="680806"/>
                  </a:lnTo>
                  <a:lnTo>
                    <a:pt x="1028628" y="721053"/>
                  </a:lnTo>
                  <a:lnTo>
                    <a:pt x="1006882" y="759432"/>
                  </a:lnTo>
                  <a:lnTo>
                    <a:pt x="981801" y="795764"/>
                  </a:lnTo>
                  <a:lnTo>
                    <a:pt x="953574" y="829872"/>
                  </a:lnTo>
                  <a:lnTo>
                    <a:pt x="922394" y="861577"/>
                  </a:lnTo>
                  <a:lnTo>
                    <a:pt x="888451" y="890701"/>
                  </a:lnTo>
                  <a:lnTo>
                    <a:pt x="851936" y="917066"/>
                  </a:lnTo>
                  <a:lnTo>
                    <a:pt x="813039" y="940494"/>
                  </a:lnTo>
                  <a:lnTo>
                    <a:pt x="771951" y="960806"/>
                  </a:lnTo>
                  <a:lnTo>
                    <a:pt x="728863" y="977825"/>
                  </a:lnTo>
                  <a:lnTo>
                    <a:pt x="683966" y="991372"/>
                  </a:lnTo>
                  <a:lnTo>
                    <a:pt x="637450" y="1001269"/>
                  </a:lnTo>
                  <a:lnTo>
                    <a:pt x="589507" y="1007338"/>
                  </a:lnTo>
                  <a:lnTo>
                    <a:pt x="540326" y="1009400"/>
                  </a:lnTo>
                  <a:lnTo>
                    <a:pt x="491145" y="1007338"/>
                  </a:lnTo>
                  <a:lnTo>
                    <a:pt x="443202" y="1001269"/>
                  </a:lnTo>
                  <a:lnTo>
                    <a:pt x="396686" y="991372"/>
                  </a:lnTo>
                  <a:lnTo>
                    <a:pt x="351789" y="977825"/>
                  </a:lnTo>
                  <a:lnTo>
                    <a:pt x="308701" y="960806"/>
                  </a:lnTo>
                  <a:lnTo>
                    <a:pt x="267613" y="940494"/>
                  </a:lnTo>
                  <a:lnTo>
                    <a:pt x="228716" y="917066"/>
                  </a:lnTo>
                  <a:lnTo>
                    <a:pt x="192201" y="890701"/>
                  </a:lnTo>
                  <a:lnTo>
                    <a:pt x="158257" y="861577"/>
                  </a:lnTo>
                  <a:lnTo>
                    <a:pt x="127078" y="829872"/>
                  </a:lnTo>
                  <a:lnTo>
                    <a:pt x="98851" y="795764"/>
                  </a:lnTo>
                  <a:lnTo>
                    <a:pt x="73770" y="759432"/>
                  </a:lnTo>
                  <a:lnTo>
                    <a:pt x="52024" y="721053"/>
                  </a:lnTo>
                  <a:lnTo>
                    <a:pt x="33804" y="680806"/>
                  </a:lnTo>
                  <a:lnTo>
                    <a:pt x="19300" y="638869"/>
                  </a:lnTo>
                  <a:lnTo>
                    <a:pt x="8705" y="595420"/>
                  </a:lnTo>
                  <a:lnTo>
                    <a:pt x="2208" y="550638"/>
                  </a:lnTo>
                  <a:lnTo>
                    <a:pt x="0" y="504700"/>
                  </a:lnTo>
                  <a:close/>
                </a:path>
              </a:pathLst>
            </a:custGeom>
            <a:ln w="9524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478062" y="4622677"/>
            <a:ext cx="588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JS,C++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160847" y="4239706"/>
            <a:ext cx="1090295" cy="1019175"/>
            <a:chOff x="8160847" y="4239706"/>
            <a:chExt cx="1090295" cy="101917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65610" y="4244469"/>
              <a:ext cx="1080653" cy="10094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165610" y="4244469"/>
              <a:ext cx="1080770" cy="1009650"/>
            </a:xfrm>
            <a:custGeom>
              <a:avLst/>
              <a:gdLst/>
              <a:ahLst/>
              <a:cxnLst/>
              <a:rect l="l" t="t" r="r" b="b"/>
              <a:pathLst>
                <a:path w="1080770" h="1009650">
                  <a:moveTo>
                    <a:pt x="0" y="504700"/>
                  </a:moveTo>
                  <a:lnTo>
                    <a:pt x="2208" y="458762"/>
                  </a:lnTo>
                  <a:lnTo>
                    <a:pt x="8705" y="413979"/>
                  </a:lnTo>
                  <a:lnTo>
                    <a:pt x="19300" y="370530"/>
                  </a:lnTo>
                  <a:lnTo>
                    <a:pt x="33804" y="328593"/>
                  </a:lnTo>
                  <a:lnTo>
                    <a:pt x="52024" y="288347"/>
                  </a:lnTo>
                  <a:lnTo>
                    <a:pt x="73770" y="249968"/>
                  </a:lnTo>
                  <a:lnTo>
                    <a:pt x="98851" y="213636"/>
                  </a:lnTo>
                  <a:lnTo>
                    <a:pt x="127078" y="179528"/>
                  </a:lnTo>
                  <a:lnTo>
                    <a:pt x="158258" y="147823"/>
                  </a:lnTo>
                  <a:lnTo>
                    <a:pt x="192201" y="118699"/>
                  </a:lnTo>
                  <a:lnTo>
                    <a:pt x="228716" y="92334"/>
                  </a:lnTo>
                  <a:lnTo>
                    <a:pt x="267613" y="68906"/>
                  </a:lnTo>
                  <a:lnTo>
                    <a:pt x="308701" y="48594"/>
                  </a:lnTo>
                  <a:lnTo>
                    <a:pt x="351789" y="31575"/>
                  </a:lnTo>
                  <a:lnTo>
                    <a:pt x="396686" y="18028"/>
                  </a:lnTo>
                  <a:lnTo>
                    <a:pt x="443202" y="8131"/>
                  </a:lnTo>
                  <a:lnTo>
                    <a:pt x="491145" y="2062"/>
                  </a:lnTo>
                  <a:lnTo>
                    <a:pt x="540326" y="0"/>
                  </a:lnTo>
                  <a:lnTo>
                    <a:pt x="589507" y="2062"/>
                  </a:lnTo>
                  <a:lnTo>
                    <a:pt x="637451" y="8131"/>
                  </a:lnTo>
                  <a:lnTo>
                    <a:pt x="683966" y="18028"/>
                  </a:lnTo>
                  <a:lnTo>
                    <a:pt x="728864" y="31575"/>
                  </a:lnTo>
                  <a:lnTo>
                    <a:pt x="771952" y="48594"/>
                  </a:lnTo>
                  <a:lnTo>
                    <a:pt x="813039" y="68906"/>
                  </a:lnTo>
                  <a:lnTo>
                    <a:pt x="851936" y="92334"/>
                  </a:lnTo>
                  <a:lnTo>
                    <a:pt x="888452" y="118699"/>
                  </a:lnTo>
                  <a:lnTo>
                    <a:pt x="922395" y="147823"/>
                  </a:lnTo>
                  <a:lnTo>
                    <a:pt x="953575" y="179528"/>
                  </a:lnTo>
                  <a:lnTo>
                    <a:pt x="981801" y="213636"/>
                  </a:lnTo>
                  <a:lnTo>
                    <a:pt x="1006882" y="249968"/>
                  </a:lnTo>
                  <a:lnTo>
                    <a:pt x="1028628" y="288347"/>
                  </a:lnTo>
                  <a:lnTo>
                    <a:pt x="1046849" y="328593"/>
                  </a:lnTo>
                  <a:lnTo>
                    <a:pt x="1061352" y="370530"/>
                  </a:lnTo>
                  <a:lnTo>
                    <a:pt x="1071947" y="413979"/>
                  </a:lnTo>
                  <a:lnTo>
                    <a:pt x="1078445" y="458762"/>
                  </a:lnTo>
                  <a:lnTo>
                    <a:pt x="1080653" y="504700"/>
                  </a:lnTo>
                  <a:lnTo>
                    <a:pt x="1078445" y="550638"/>
                  </a:lnTo>
                  <a:lnTo>
                    <a:pt x="1071947" y="595420"/>
                  </a:lnTo>
                  <a:lnTo>
                    <a:pt x="1061352" y="638869"/>
                  </a:lnTo>
                  <a:lnTo>
                    <a:pt x="1046849" y="680806"/>
                  </a:lnTo>
                  <a:lnTo>
                    <a:pt x="1028628" y="721053"/>
                  </a:lnTo>
                  <a:lnTo>
                    <a:pt x="1006882" y="759432"/>
                  </a:lnTo>
                  <a:lnTo>
                    <a:pt x="981801" y="795764"/>
                  </a:lnTo>
                  <a:lnTo>
                    <a:pt x="953575" y="829872"/>
                  </a:lnTo>
                  <a:lnTo>
                    <a:pt x="922395" y="861577"/>
                  </a:lnTo>
                  <a:lnTo>
                    <a:pt x="888452" y="890701"/>
                  </a:lnTo>
                  <a:lnTo>
                    <a:pt x="851936" y="917066"/>
                  </a:lnTo>
                  <a:lnTo>
                    <a:pt x="813039" y="940494"/>
                  </a:lnTo>
                  <a:lnTo>
                    <a:pt x="771952" y="960806"/>
                  </a:lnTo>
                  <a:lnTo>
                    <a:pt x="728864" y="977825"/>
                  </a:lnTo>
                  <a:lnTo>
                    <a:pt x="683966" y="991372"/>
                  </a:lnTo>
                  <a:lnTo>
                    <a:pt x="637451" y="1001269"/>
                  </a:lnTo>
                  <a:lnTo>
                    <a:pt x="589507" y="1007338"/>
                  </a:lnTo>
                  <a:lnTo>
                    <a:pt x="540326" y="1009400"/>
                  </a:lnTo>
                  <a:lnTo>
                    <a:pt x="491145" y="1007338"/>
                  </a:lnTo>
                  <a:lnTo>
                    <a:pt x="443202" y="1001269"/>
                  </a:lnTo>
                  <a:lnTo>
                    <a:pt x="396686" y="991372"/>
                  </a:lnTo>
                  <a:lnTo>
                    <a:pt x="351789" y="977825"/>
                  </a:lnTo>
                  <a:lnTo>
                    <a:pt x="308701" y="960806"/>
                  </a:lnTo>
                  <a:lnTo>
                    <a:pt x="267613" y="940494"/>
                  </a:lnTo>
                  <a:lnTo>
                    <a:pt x="228716" y="917066"/>
                  </a:lnTo>
                  <a:lnTo>
                    <a:pt x="192201" y="890701"/>
                  </a:lnTo>
                  <a:lnTo>
                    <a:pt x="158258" y="861577"/>
                  </a:lnTo>
                  <a:lnTo>
                    <a:pt x="127078" y="829872"/>
                  </a:lnTo>
                  <a:lnTo>
                    <a:pt x="98851" y="795764"/>
                  </a:lnTo>
                  <a:lnTo>
                    <a:pt x="73770" y="759432"/>
                  </a:lnTo>
                  <a:lnTo>
                    <a:pt x="52024" y="721053"/>
                  </a:lnTo>
                  <a:lnTo>
                    <a:pt x="33804" y="680806"/>
                  </a:lnTo>
                  <a:lnTo>
                    <a:pt x="19300" y="638869"/>
                  </a:lnTo>
                  <a:lnTo>
                    <a:pt x="8705" y="595420"/>
                  </a:lnTo>
                  <a:lnTo>
                    <a:pt x="2208" y="550638"/>
                  </a:lnTo>
                  <a:lnTo>
                    <a:pt x="0" y="504700"/>
                  </a:lnTo>
                  <a:close/>
                </a:path>
              </a:pathLst>
            </a:custGeom>
            <a:ln w="9524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409418" y="4622677"/>
            <a:ext cx="593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Node.js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20" name="object 20"/>
          <p:cNvSpPr txBox="1"/>
          <p:nvPr/>
        </p:nvSpPr>
        <p:spPr>
          <a:xfrm>
            <a:off x="4075536" y="45760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21993" y="45760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62071" y="45760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058" y="1029999"/>
            <a:ext cx="11615420" cy="501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Features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Node.js</a:t>
            </a:r>
            <a:endParaRPr sz="2400">
              <a:latin typeface="Times New Roman"/>
              <a:cs typeface="Times New Roman"/>
            </a:endParaRPr>
          </a:p>
          <a:p>
            <a:pPr marL="715010" marR="43815" indent="-306705">
              <a:lnSpc>
                <a:spcPct val="100000"/>
              </a:lnSpc>
              <a:spcBef>
                <a:spcPts val="2180"/>
              </a:spcBef>
              <a:buFont typeface="Arial"/>
              <a:buChar char="•"/>
              <a:tabLst>
                <a:tab pos="715010" algn="l"/>
              </a:tabLst>
            </a:pPr>
            <a:r>
              <a:rPr sz="1900" b="1" spc="-10" dirty="0">
                <a:latin typeface="Times New Roman"/>
                <a:cs typeface="Times New Roman"/>
              </a:rPr>
              <a:t>Asynchronous</a:t>
            </a:r>
            <a:r>
              <a:rPr sz="1900" b="1" spc="-5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and</a:t>
            </a:r>
            <a:r>
              <a:rPr sz="1900" b="1" spc="-2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Event</a:t>
            </a:r>
            <a:r>
              <a:rPr sz="1900" b="1" spc="-1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Driven</a:t>
            </a:r>
            <a:r>
              <a:rPr sz="1900" b="1" spc="-10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−</a:t>
            </a:r>
            <a:r>
              <a:rPr sz="1900" spc="-11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All</a:t>
            </a:r>
            <a:r>
              <a:rPr sz="1900" spc="-1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APIs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Node.js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library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are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asynchronous,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i.e.,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non-blocking.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It </a:t>
            </a:r>
            <a:r>
              <a:rPr sz="1900" dirty="0">
                <a:latin typeface="Times New Roman"/>
                <a:cs typeface="Times New Roman"/>
              </a:rPr>
              <a:t>essentially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means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Node.js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based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server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never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waits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for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</a:t>
            </a:r>
            <a:r>
              <a:rPr sz="1900" spc="-1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API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return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data.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server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moves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next</a:t>
            </a:r>
            <a:r>
              <a:rPr sz="1900" spc="-11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API </a:t>
            </a:r>
            <a:r>
              <a:rPr sz="1900" dirty="0">
                <a:latin typeface="Times New Roman"/>
                <a:cs typeface="Times New Roman"/>
              </a:rPr>
              <a:t>after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calling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notification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mechanism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Events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Node.js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helps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server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get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response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from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the </a:t>
            </a:r>
            <a:r>
              <a:rPr sz="1900" spc="-10" dirty="0">
                <a:latin typeface="Times New Roman"/>
                <a:cs typeface="Times New Roman"/>
              </a:rPr>
              <a:t>previous</a:t>
            </a:r>
            <a:r>
              <a:rPr sz="1900" spc="-10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API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call.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15010" marR="914400" indent="-306705">
              <a:lnSpc>
                <a:spcPct val="100000"/>
              </a:lnSpc>
              <a:buFont typeface="Arial"/>
              <a:buChar char="•"/>
              <a:tabLst>
                <a:tab pos="715010" algn="l"/>
              </a:tabLst>
            </a:pPr>
            <a:r>
              <a:rPr sz="1900" b="1" spc="-25" dirty="0">
                <a:latin typeface="Times New Roman"/>
                <a:cs typeface="Times New Roman"/>
              </a:rPr>
              <a:t>Very</a:t>
            </a:r>
            <a:r>
              <a:rPr sz="1900" b="1" spc="-2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Fast</a:t>
            </a:r>
            <a:r>
              <a:rPr sz="1900" b="1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−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Being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built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on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Google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Chrome's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V8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JavaScript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Engine,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Node.js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library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very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fast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</a:t>
            </a:r>
            <a:r>
              <a:rPr sz="1900" spc="-20" dirty="0">
                <a:latin typeface="Times New Roman"/>
                <a:cs typeface="Times New Roman"/>
              </a:rPr>
              <a:t> code </a:t>
            </a:r>
            <a:r>
              <a:rPr sz="1900" spc="-10" dirty="0">
                <a:latin typeface="Times New Roman"/>
                <a:cs typeface="Times New Roman"/>
              </a:rPr>
              <a:t>execution.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15010" marR="5080" indent="-306705">
              <a:lnSpc>
                <a:spcPct val="100000"/>
              </a:lnSpc>
              <a:buFont typeface="Arial"/>
              <a:buChar char="•"/>
              <a:tabLst>
                <a:tab pos="715010" algn="l"/>
              </a:tabLst>
            </a:pPr>
            <a:r>
              <a:rPr sz="1900" b="1" dirty="0">
                <a:latin typeface="Times New Roman"/>
                <a:cs typeface="Times New Roman"/>
              </a:rPr>
              <a:t>Single</a:t>
            </a:r>
            <a:r>
              <a:rPr sz="1900" b="1" spc="-6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Threaded</a:t>
            </a:r>
            <a:r>
              <a:rPr sz="1900" b="1" spc="-2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but</a:t>
            </a:r>
            <a:r>
              <a:rPr sz="1900" b="1" spc="-1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Highly</a:t>
            </a:r>
            <a:r>
              <a:rPr sz="1900" b="1" spc="-2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Scalable </a:t>
            </a:r>
            <a:r>
              <a:rPr sz="1900" dirty="0">
                <a:latin typeface="Times New Roman"/>
                <a:cs typeface="Times New Roman"/>
              </a:rPr>
              <a:t>−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Node.js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uses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single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threaded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model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with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event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looping.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Event </a:t>
            </a:r>
            <a:r>
              <a:rPr sz="1900" dirty="0">
                <a:latin typeface="Times New Roman"/>
                <a:cs typeface="Times New Roman"/>
              </a:rPr>
              <a:t>mechanism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helps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server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respond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non-blocking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way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makes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server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highly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scalable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as</a:t>
            </a:r>
            <a:r>
              <a:rPr sz="1900" spc="-10" dirty="0">
                <a:latin typeface="Times New Roman"/>
                <a:cs typeface="Times New Roman"/>
              </a:rPr>
              <a:t> opposed</a:t>
            </a:r>
            <a:r>
              <a:rPr sz="1900" spc="50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traditional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servers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which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create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limited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threads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handle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requests.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Node.js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uses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single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threaded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program</a:t>
            </a:r>
            <a:r>
              <a:rPr sz="1900" spc="-25" dirty="0">
                <a:latin typeface="Times New Roman"/>
                <a:cs typeface="Times New Roman"/>
              </a:rPr>
              <a:t> and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same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program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can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provide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service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much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larger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number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requests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than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traditional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servers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like</a:t>
            </a:r>
            <a:r>
              <a:rPr sz="1900" spc="-11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Apache HTTP</a:t>
            </a:r>
            <a:r>
              <a:rPr sz="1900" spc="-10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Server.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15010" indent="-306705">
              <a:lnSpc>
                <a:spcPct val="100000"/>
              </a:lnSpc>
              <a:buFont typeface="Arial"/>
              <a:buChar char="•"/>
              <a:tabLst>
                <a:tab pos="715010" algn="l"/>
              </a:tabLst>
            </a:pPr>
            <a:r>
              <a:rPr sz="1900" b="1" dirty="0">
                <a:latin typeface="Times New Roman"/>
                <a:cs typeface="Times New Roman"/>
              </a:rPr>
              <a:t>No</a:t>
            </a:r>
            <a:r>
              <a:rPr sz="1900" b="1" spc="-3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Buffering</a:t>
            </a:r>
            <a:r>
              <a:rPr sz="1900" b="1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−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Node.js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applications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never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buffer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any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data.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These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applications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simply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output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data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chunks.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246" y="6305580"/>
            <a:ext cx="537273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8770" algn="l"/>
              </a:tabLst>
            </a:pPr>
            <a:r>
              <a:rPr sz="1900" b="1" dirty="0">
                <a:latin typeface="Times New Roman"/>
                <a:cs typeface="Times New Roman"/>
              </a:rPr>
              <a:t>License</a:t>
            </a:r>
            <a:r>
              <a:rPr sz="1900" b="1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−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Node.js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released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under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MIT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license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0592" y="642867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30207" y="2923957"/>
            <a:ext cx="6289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Setting</a:t>
            </a:r>
            <a:r>
              <a:rPr sz="3600" b="1" spc="-2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up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Node.js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Environment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059" y="1370426"/>
            <a:ext cx="5883275" cy="490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Setting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up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Node.js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Environment:</a:t>
            </a:r>
            <a:endParaRPr sz="2400">
              <a:latin typeface="Times New Roman"/>
              <a:cs typeface="Times New Roman"/>
            </a:endParaRPr>
          </a:p>
          <a:p>
            <a:pPr marL="372110" marR="49530">
              <a:lnSpc>
                <a:spcPct val="100000"/>
              </a:lnSpc>
              <a:spcBef>
                <a:spcPts val="1935"/>
              </a:spcBef>
            </a:pPr>
            <a:r>
              <a:rPr sz="2000" dirty="0">
                <a:latin typeface="Times New Roman"/>
                <a:cs typeface="Times New Roman"/>
              </a:rPr>
              <a:t>Installing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NPM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pretty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straightforward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installer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package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Node.js website.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829310" marR="781050" indent="-523240">
              <a:lnSpc>
                <a:spcPct val="100000"/>
              </a:lnSpc>
              <a:buFont typeface="Calibri"/>
              <a:buAutoNum type="arabicPeriod"/>
              <a:tabLst>
                <a:tab pos="829310" algn="l"/>
              </a:tabLst>
            </a:pPr>
            <a:r>
              <a:rPr sz="2000" dirty="0">
                <a:latin typeface="Times New Roman"/>
                <a:cs typeface="Times New Roman"/>
              </a:rPr>
              <a:t>Download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Windows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installer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Nodes.js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website.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829310" marR="5080" indent="-523240">
              <a:lnSpc>
                <a:spcPct val="100000"/>
              </a:lnSpc>
              <a:buFont typeface="Calibri"/>
              <a:buAutoNum type="arabicPeriod"/>
              <a:tabLst>
                <a:tab pos="829310" algn="l"/>
              </a:tabLst>
            </a:pPr>
            <a:r>
              <a:rPr sz="2000" dirty="0">
                <a:latin typeface="Times New Roman"/>
                <a:cs typeface="Times New Roman"/>
              </a:rPr>
              <a:t>Run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installer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.msi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downloaded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previous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step).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829310" marR="6985" indent="-523240">
              <a:lnSpc>
                <a:spcPct val="100000"/>
              </a:lnSpc>
              <a:buFont typeface="Calibri"/>
              <a:buAutoNum type="arabicPeriod"/>
              <a:tabLst>
                <a:tab pos="829310" algn="l"/>
              </a:tabLst>
            </a:pPr>
            <a:r>
              <a:rPr sz="2000" dirty="0">
                <a:latin typeface="Times New Roman"/>
                <a:cs typeface="Times New Roman"/>
              </a:rPr>
              <a:t>Follow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prompts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installer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(Accept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license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agreement,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click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NEXT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button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couple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accept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default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installation settings).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2053" y="1426912"/>
            <a:ext cx="5206895" cy="40714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058" y="1134391"/>
            <a:ext cx="5704840" cy="110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Times New Roman"/>
                <a:cs typeface="Times New Roman"/>
              </a:rPr>
              <a:t>AIM: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240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</a:pPr>
            <a:r>
              <a:rPr sz="2000" spc="-3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familiarise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students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Node.js.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059" y="1067658"/>
            <a:ext cx="5946140" cy="110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latin typeface="Times New Roman"/>
                <a:cs typeface="Times New Roman"/>
              </a:rPr>
              <a:t>Testing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Node.js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Environment</a:t>
            </a:r>
            <a:endParaRPr sz="2000">
              <a:latin typeface="Times New Roman"/>
              <a:cs typeface="Times New Roman"/>
            </a:endParaRPr>
          </a:p>
          <a:p>
            <a:pPr marL="372110" marR="5080">
              <a:lnSpc>
                <a:spcPct val="100000"/>
              </a:lnSpc>
              <a:spcBef>
                <a:spcPts val="10"/>
              </a:spcBef>
            </a:pPr>
            <a:r>
              <a:rPr sz="1700" dirty="0">
                <a:latin typeface="Times New Roman"/>
                <a:cs typeface="Times New Roman"/>
              </a:rPr>
              <a:t>Make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sure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you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have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NPM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installed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by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running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simple </a:t>
            </a:r>
            <a:r>
              <a:rPr sz="1700" dirty="0">
                <a:latin typeface="Times New Roman"/>
                <a:cs typeface="Times New Roman"/>
              </a:rPr>
              <a:t>commands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see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what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version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each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installed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run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0" dirty="0">
                <a:latin typeface="Times New Roman"/>
                <a:cs typeface="Times New Roman"/>
              </a:rPr>
              <a:t>a </a:t>
            </a:r>
            <a:r>
              <a:rPr sz="1700" dirty="0">
                <a:latin typeface="Times New Roman"/>
                <a:cs typeface="Times New Roman"/>
              </a:rPr>
              <a:t>simple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test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program: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457" y="2151222"/>
            <a:ext cx="5551170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5430" algn="l"/>
              </a:tabLst>
            </a:pPr>
            <a:r>
              <a:rPr sz="1700" b="1" spc="-25" dirty="0">
                <a:latin typeface="Times New Roman"/>
                <a:cs typeface="Times New Roman"/>
              </a:rPr>
              <a:t>Test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Node</a:t>
            </a:r>
            <a:r>
              <a:rPr sz="1700" dirty="0">
                <a:latin typeface="Times New Roman"/>
                <a:cs typeface="Times New Roman"/>
              </a:rPr>
              <a:t>.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To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see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if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installed,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open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Windows </a:t>
            </a:r>
            <a:r>
              <a:rPr sz="1700" dirty="0">
                <a:latin typeface="Times New Roman"/>
                <a:cs typeface="Times New Roman"/>
              </a:rPr>
              <a:t>Command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Prompt,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PowerShell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similar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command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line </a:t>
            </a:r>
            <a:r>
              <a:rPr sz="1700" dirty="0">
                <a:latin typeface="Times New Roman"/>
                <a:cs typeface="Times New Roman"/>
              </a:rPr>
              <a:t>tool,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type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Courier New"/>
                <a:cs typeface="Courier New"/>
              </a:rPr>
              <a:t>node</a:t>
            </a:r>
            <a:r>
              <a:rPr sz="1700" b="1" spc="-55" dirty="0">
                <a:latin typeface="Courier New"/>
                <a:cs typeface="Courier New"/>
              </a:rPr>
              <a:t> </a:t>
            </a:r>
            <a:r>
              <a:rPr sz="1700" b="1" spc="-25" dirty="0">
                <a:latin typeface="Courier New"/>
                <a:cs typeface="Courier New"/>
              </a:rPr>
              <a:t>-</a:t>
            </a:r>
            <a:r>
              <a:rPr sz="1700" b="1" dirty="0">
                <a:latin typeface="Courier New"/>
                <a:cs typeface="Courier New"/>
              </a:rPr>
              <a:t>v</a:t>
            </a:r>
            <a:r>
              <a:rPr sz="1700" dirty="0">
                <a:latin typeface="Times New Roman"/>
                <a:cs typeface="Times New Roman"/>
              </a:rPr>
              <a:t>.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This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should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print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version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number </a:t>
            </a:r>
            <a:r>
              <a:rPr sz="1700" dirty="0">
                <a:latin typeface="Times New Roman"/>
                <a:cs typeface="Times New Roman"/>
              </a:rPr>
              <a:t>something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like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this:</a:t>
            </a:r>
            <a:endParaRPr sz="1700">
              <a:latin typeface="Times New Roman"/>
              <a:cs typeface="Times New Roman"/>
            </a:endParaRPr>
          </a:p>
          <a:p>
            <a:pPr marL="436880">
              <a:lnSpc>
                <a:spcPct val="100000"/>
              </a:lnSpc>
            </a:pPr>
            <a:r>
              <a:rPr sz="1700" b="1" spc="-10" dirty="0">
                <a:latin typeface="Courier New"/>
                <a:cs typeface="Courier New"/>
              </a:rPr>
              <a:t>v0.10.35</a:t>
            </a:r>
            <a:endParaRPr sz="1700">
              <a:latin typeface="Courier New"/>
              <a:cs typeface="Courier New"/>
            </a:endParaRPr>
          </a:p>
          <a:p>
            <a:pPr marL="265430" marR="38735" indent="-253365">
              <a:lnSpc>
                <a:spcPct val="100000"/>
              </a:lnSpc>
              <a:buFont typeface="Arial"/>
              <a:buChar char="•"/>
              <a:tabLst>
                <a:tab pos="265430" algn="l"/>
              </a:tabLst>
            </a:pPr>
            <a:r>
              <a:rPr sz="1700" b="1" spc="-25" dirty="0">
                <a:latin typeface="Times New Roman"/>
                <a:cs typeface="Times New Roman"/>
              </a:rPr>
              <a:t>Test</a:t>
            </a:r>
            <a:r>
              <a:rPr sz="1700" b="1" spc="-3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NPM</a:t>
            </a:r>
            <a:r>
              <a:rPr sz="1700" dirty="0">
                <a:latin typeface="Times New Roman"/>
                <a:cs typeface="Times New Roman"/>
              </a:rPr>
              <a:t>.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To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see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if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NPM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installed,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type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NPM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-v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in </a:t>
            </a:r>
            <a:r>
              <a:rPr sz="1700" spc="-10" dirty="0">
                <a:latin typeface="Times New Roman"/>
                <a:cs typeface="Times New Roman"/>
              </a:rPr>
              <a:t>Terminal.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This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should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print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NPM’s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version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number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so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you’ll </a:t>
            </a:r>
            <a:r>
              <a:rPr sz="1700" dirty="0">
                <a:latin typeface="Times New Roman"/>
                <a:cs typeface="Times New Roman"/>
              </a:rPr>
              <a:t>see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something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like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this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1.4.28</a:t>
            </a:r>
            <a:endParaRPr sz="1700">
              <a:latin typeface="Times New Roman"/>
              <a:cs typeface="Times New Roman"/>
            </a:endParaRPr>
          </a:p>
          <a:p>
            <a:pPr marL="265430" marR="156210" indent="-253365">
              <a:lnSpc>
                <a:spcPct val="100000"/>
              </a:lnSpc>
              <a:buFont typeface="Arial"/>
              <a:buChar char="•"/>
              <a:tabLst>
                <a:tab pos="265430" algn="l"/>
              </a:tabLst>
            </a:pPr>
            <a:r>
              <a:rPr sz="1700" b="1" dirty="0">
                <a:latin typeface="Times New Roman"/>
                <a:cs typeface="Times New Roman"/>
              </a:rPr>
              <a:t>Create</a:t>
            </a:r>
            <a:r>
              <a:rPr sz="1700" b="1" spc="-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test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file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and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run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it</a:t>
            </a:r>
            <a:r>
              <a:rPr sz="1700" dirty="0">
                <a:latin typeface="Times New Roman"/>
                <a:cs typeface="Times New Roman"/>
              </a:rPr>
              <a:t>.</a:t>
            </a:r>
            <a:r>
              <a:rPr sz="1700" spc="-10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simple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way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test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that </a:t>
            </a:r>
            <a:r>
              <a:rPr sz="1700" dirty="0">
                <a:latin typeface="Times New Roman"/>
                <a:cs typeface="Times New Roman"/>
              </a:rPr>
              <a:t>node.js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works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create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JavaScript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file: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name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hello.js,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just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add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line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0" dirty="0"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  <a:p>
            <a:pPr marL="436880">
              <a:lnSpc>
                <a:spcPct val="100000"/>
              </a:lnSpc>
            </a:pPr>
            <a:r>
              <a:rPr sz="1700" b="1" spc="-10" dirty="0">
                <a:latin typeface="Courier New"/>
                <a:cs typeface="Courier New"/>
              </a:rPr>
              <a:t>console.log('Node</a:t>
            </a:r>
            <a:r>
              <a:rPr sz="1700" b="1" spc="-6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is</a:t>
            </a:r>
            <a:r>
              <a:rPr sz="1700" b="1" spc="-60" dirty="0">
                <a:latin typeface="Courier New"/>
                <a:cs typeface="Courier New"/>
              </a:rPr>
              <a:t> </a:t>
            </a:r>
            <a:r>
              <a:rPr sz="1700" b="1" spc="-10" dirty="0">
                <a:latin typeface="Courier New"/>
                <a:cs typeface="Courier New"/>
              </a:rPr>
              <a:t>installed!');</a:t>
            </a:r>
            <a:endParaRPr sz="1700">
              <a:latin typeface="Courier New"/>
              <a:cs typeface="Courier New"/>
            </a:endParaRPr>
          </a:p>
          <a:p>
            <a:pPr marL="265430" marR="245745" indent="-253365">
              <a:lnSpc>
                <a:spcPct val="100000"/>
              </a:lnSpc>
              <a:buFont typeface="Arial MT"/>
              <a:buChar char="•"/>
              <a:tabLst>
                <a:tab pos="265430" algn="l"/>
              </a:tabLst>
            </a:pPr>
            <a:r>
              <a:rPr sz="1700" spc="-20" dirty="0">
                <a:latin typeface="Times New Roman"/>
                <a:cs typeface="Times New Roman"/>
              </a:rPr>
              <a:t>To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run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code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simply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open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your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command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line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program, </a:t>
            </a:r>
            <a:r>
              <a:rPr sz="1700" dirty="0">
                <a:latin typeface="Times New Roman"/>
                <a:cs typeface="Times New Roman"/>
              </a:rPr>
              <a:t>navigate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folder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where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you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saved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file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type</a:t>
            </a:r>
            <a:endParaRPr sz="1700">
              <a:latin typeface="Times New Roman"/>
              <a:cs typeface="Times New Roman"/>
            </a:endParaRPr>
          </a:p>
          <a:p>
            <a:pPr marL="43688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node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hello.js</a:t>
            </a:r>
            <a:endParaRPr sz="1700">
              <a:latin typeface="Courier New"/>
              <a:cs typeface="Courier New"/>
            </a:endParaRPr>
          </a:p>
          <a:p>
            <a:pPr marL="265430" marR="58419" indent="-253365">
              <a:lnSpc>
                <a:spcPct val="100000"/>
              </a:lnSpc>
              <a:buFont typeface="Arial MT"/>
              <a:buChar char="•"/>
              <a:tabLst>
                <a:tab pos="265430" algn="l"/>
              </a:tabLst>
            </a:pPr>
            <a:r>
              <a:rPr sz="1700" dirty="0">
                <a:latin typeface="Times New Roman"/>
                <a:cs typeface="Times New Roman"/>
              </a:rPr>
              <a:t>This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will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start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run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code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hello.js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file.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You </a:t>
            </a:r>
            <a:r>
              <a:rPr sz="1700" dirty="0">
                <a:latin typeface="Times New Roman"/>
                <a:cs typeface="Times New Roman"/>
              </a:rPr>
              <a:t>should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see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output</a:t>
            </a:r>
            <a:endParaRPr sz="1700">
              <a:latin typeface="Times New Roman"/>
              <a:cs typeface="Times New Roman"/>
            </a:endParaRPr>
          </a:p>
          <a:p>
            <a:pPr marL="436880">
              <a:lnSpc>
                <a:spcPct val="100000"/>
              </a:lnSpc>
            </a:pPr>
            <a:r>
              <a:rPr sz="1700" b="1" dirty="0">
                <a:latin typeface="Courier New"/>
                <a:cs typeface="Courier New"/>
              </a:rPr>
              <a:t>Node</a:t>
            </a:r>
            <a:r>
              <a:rPr sz="1700" b="1" spc="-5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is</a:t>
            </a:r>
            <a:r>
              <a:rPr sz="1700" b="1" spc="-45" dirty="0">
                <a:latin typeface="Courier New"/>
                <a:cs typeface="Courier New"/>
              </a:rPr>
              <a:t> </a:t>
            </a:r>
            <a:r>
              <a:rPr sz="1700" b="1" spc="-10" dirty="0">
                <a:latin typeface="Courier New"/>
                <a:cs typeface="Courier New"/>
              </a:rPr>
              <a:t>installed!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0592" y="642867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1871" y="1827546"/>
            <a:ext cx="5711629" cy="320759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59" y="891507"/>
            <a:ext cx="11202670" cy="50546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Times New Roman"/>
                <a:cs typeface="Times New Roman"/>
              </a:rPr>
              <a:t>Creating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Node.js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Application:</a:t>
            </a:r>
            <a:endParaRPr sz="2000">
              <a:latin typeface="Times New Roman"/>
              <a:cs typeface="Times New Roman"/>
            </a:endParaRPr>
          </a:p>
          <a:p>
            <a:pPr marL="372110" marR="784225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Before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actual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"Hello,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World!"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Node.js,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Node.js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application.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Node.js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consists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important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−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000">
              <a:latin typeface="Times New Roman"/>
              <a:cs typeface="Times New Roman"/>
            </a:endParaRPr>
          </a:p>
          <a:p>
            <a:pPr marL="715010" marR="36830" indent="-408940">
              <a:lnSpc>
                <a:spcPct val="150000"/>
              </a:lnSpc>
              <a:buFont typeface="Calibri"/>
              <a:buAutoNum type="arabicPeriod"/>
              <a:tabLst>
                <a:tab pos="715010" algn="l"/>
              </a:tabLst>
            </a:pPr>
            <a:r>
              <a:rPr sz="2000" dirty="0">
                <a:latin typeface="Times New Roman"/>
                <a:cs typeface="Times New Roman"/>
              </a:rPr>
              <a:t>Import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modules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−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We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directive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load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http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module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returned HTTP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instance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http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−</a:t>
            </a:r>
            <a:endParaRPr sz="2000">
              <a:latin typeface="Times New Roman"/>
              <a:cs typeface="Times New Roman"/>
            </a:endParaRPr>
          </a:p>
          <a:p>
            <a:pPr marL="8293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313131"/>
                </a:solidFill>
                <a:latin typeface="Times New Roman"/>
                <a:cs typeface="Times New Roman"/>
              </a:rPr>
              <a:t>var http =</a:t>
            </a:r>
            <a:r>
              <a:rPr sz="2000" spc="-5" dirty="0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13131"/>
                </a:solidFill>
                <a:latin typeface="Times New Roman"/>
                <a:cs typeface="Times New Roman"/>
              </a:rPr>
              <a:t>require("http");</a:t>
            </a:r>
            <a:endParaRPr sz="2000">
              <a:latin typeface="Times New Roman"/>
              <a:cs typeface="Times New Roman"/>
            </a:endParaRPr>
          </a:p>
          <a:p>
            <a:pPr marL="715010" marR="5080" indent="-408940">
              <a:lnSpc>
                <a:spcPct val="150000"/>
              </a:lnSpc>
              <a:buFont typeface="Calibri"/>
              <a:buAutoNum type="arabicPeriod" startAt="2"/>
              <a:tabLst>
                <a:tab pos="715010" algn="l"/>
              </a:tabLst>
            </a:pP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−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client's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similar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Apache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HTTP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Node,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same.</a:t>
            </a:r>
            <a:r>
              <a:rPr sz="2000" spc="-50" dirty="0">
                <a:latin typeface="Times New Roman"/>
                <a:cs typeface="Times New Roman"/>
              </a:rPr>
              <a:t> We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http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instance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call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http.createServer()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instance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8081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listen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associated 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 </a:t>
            </a:r>
            <a:r>
              <a:rPr sz="2000" spc="-10" dirty="0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8" y="455009"/>
            <a:ext cx="3117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558" y="1132840"/>
            <a:ext cx="10716260" cy="497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(Continued)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Creating</a:t>
            </a:r>
            <a:r>
              <a:rPr sz="2000" b="1" spc="-10" dirty="0">
                <a:latin typeface="Times New Roman"/>
                <a:cs typeface="Times New Roman"/>
              </a:rPr>
              <a:t> Node.js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Application: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2000">
              <a:latin typeface="Times New Roman"/>
              <a:cs typeface="Times New Roman"/>
            </a:endParaRPr>
          </a:p>
          <a:p>
            <a:pPr marL="82931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Pass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parameters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always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-10" dirty="0">
                <a:latin typeface="Times New Roman"/>
                <a:cs typeface="Times New Roman"/>
              </a:rPr>
              <a:t> "Hello World".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82931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http.createServer(function (request, response)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01981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//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HTTP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header</a:t>
            </a:r>
            <a:endParaRPr sz="2000">
              <a:latin typeface="Times New Roman"/>
              <a:cs typeface="Times New Roman"/>
            </a:endParaRPr>
          </a:p>
          <a:p>
            <a:pPr marL="101981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//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HTTP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Status: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200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OK</a:t>
            </a:r>
            <a:endParaRPr sz="2000">
              <a:latin typeface="Times New Roman"/>
              <a:cs typeface="Times New Roman"/>
            </a:endParaRPr>
          </a:p>
          <a:p>
            <a:pPr marL="101981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//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Content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Type: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text/plain</a:t>
            </a:r>
            <a:endParaRPr sz="2000">
              <a:latin typeface="Times New Roman"/>
              <a:cs typeface="Times New Roman"/>
            </a:endParaRPr>
          </a:p>
          <a:p>
            <a:pPr marL="101981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response.writeHead(200,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{'Content-</a:t>
            </a:r>
            <a:r>
              <a:rPr sz="2000" spc="-20" dirty="0">
                <a:latin typeface="Times New Roman"/>
                <a:cs typeface="Times New Roman"/>
              </a:rPr>
              <a:t>Type':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'text/plain'});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019810" marR="52832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//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body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"Hello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World" </a:t>
            </a:r>
            <a:r>
              <a:rPr sz="2000" dirty="0">
                <a:latin typeface="Times New Roman"/>
                <a:cs typeface="Times New Roman"/>
              </a:rPr>
              <a:t>response.end('Hello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World\n');</a:t>
            </a:r>
            <a:endParaRPr sz="2000">
              <a:latin typeface="Times New Roman"/>
              <a:cs typeface="Times New Roman"/>
            </a:endParaRPr>
          </a:p>
          <a:p>
            <a:pPr marL="82931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}).listen(8081);</a:t>
            </a:r>
            <a:endParaRPr sz="2000">
              <a:latin typeface="Times New Roman"/>
              <a:cs typeface="Times New Roman"/>
            </a:endParaRPr>
          </a:p>
          <a:p>
            <a:pPr marL="82931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//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Console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message</a:t>
            </a:r>
            <a:endParaRPr sz="2000">
              <a:latin typeface="Times New Roman"/>
              <a:cs typeface="Times New Roman"/>
            </a:endParaRPr>
          </a:p>
          <a:p>
            <a:pPr marL="82931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console.log('Server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running at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  <a:hlinkClick r:id="rId2"/>
              </a:rPr>
              <a:t>http://127.0.0.1:8081/')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59" y="1065626"/>
            <a:ext cx="11204575" cy="453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Creating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Node.js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Application: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2400">
              <a:latin typeface="Times New Roman"/>
              <a:cs typeface="Times New Roman"/>
            </a:endParaRPr>
          </a:p>
          <a:p>
            <a:pPr marL="715010" indent="-405765">
              <a:lnSpc>
                <a:spcPct val="100000"/>
              </a:lnSpc>
              <a:buAutoNum type="arabicPeriod" startAt="3"/>
              <a:tabLst>
                <a:tab pos="715010" algn="l"/>
              </a:tabLst>
            </a:pPr>
            <a:r>
              <a:rPr sz="2000" dirty="0">
                <a:latin typeface="Times New Roman"/>
                <a:cs typeface="Times New Roman"/>
              </a:rPr>
              <a:t>Read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response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3"/>
            </a:pPr>
            <a:endParaRPr sz="2000">
              <a:latin typeface="Times New Roman"/>
              <a:cs typeface="Times New Roman"/>
            </a:endParaRPr>
          </a:p>
          <a:p>
            <a:pPr marL="1172210" marR="5080" lvl="1" indent="-304800">
              <a:lnSpc>
                <a:spcPct val="100000"/>
              </a:lnSpc>
              <a:buFont typeface="Arial MT"/>
              <a:buChar char="•"/>
              <a:tabLst>
                <a:tab pos="117221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earlier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step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HTTP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client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browser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console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response.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172210" marR="114935" lvl="1" indent="-304800">
              <a:lnSpc>
                <a:spcPct val="100000"/>
              </a:lnSpc>
              <a:buFont typeface="Arial MT"/>
              <a:buChar char="•"/>
              <a:tabLst>
                <a:tab pos="1172210" algn="l"/>
              </a:tabLst>
            </a:pPr>
            <a:r>
              <a:rPr sz="2000" dirty="0">
                <a:latin typeface="Times New Roman"/>
                <a:cs typeface="Times New Roman"/>
              </a:rPr>
              <a:t>Whenever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happens,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(req,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callback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“Hello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World”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written </a:t>
            </a:r>
            <a:r>
              <a:rPr sz="2000" dirty="0">
                <a:latin typeface="Times New Roman"/>
                <a:cs typeface="Times New Roman"/>
              </a:rPr>
              <a:t>out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response.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172210" marR="328295" lvl="1" indent="-304800">
              <a:lnSpc>
                <a:spcPct val="100000"/>
              </a:lnSpc>
              <a:buFont typeface="Arial MT"/>
              <a:buChar char="•"/>
              <a:tabLst>
                <a:tab pos="1172210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akin to listening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onclick event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browser.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click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could happen </a:t>
            </a:r>
            <a:r>
              <a:rPr sz="2000" spc="-25" dirty="0">
                <a:latin typeface="Times New Roman"/>
                <a:cs typeface="Times New Roman"/>
              </a:rPr>
              <a:t>at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logic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handle</a:t>
            </a:r>
            <a:r>
              <a:rPr sz="2000" spc="-10" dirty="0">
                <a:latin typeface="Times New Roman"/>
                <a:cs typeface="Times New Roman"/>
              </a:rPr>
              <a:t> that.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172210" lvl="1" indent="-304800">
              <a:lnSpc>
                <a:spcPct val="100000"/>
              </a:lnSpc>
              <a:buFont typeface="Arial MT"/>
              <a:buChar char="•"/>
              <a:tabLst>
                <a:tab pos="1172210" algn="l"/>
              </a:tabLst>
            </a:pPr>
            <a:r>
              <a:rPr sz="2000" dirty="0">
                <a:latin typeface="Times New Roman"/>
                <a:cs typeface="Times New Roman"/>
              </a:rPr>
              <a:t>Here,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responds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whenever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happens.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5919" y="2923957"/>
            <a:ext cx="59734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Times New Roman"/>
                <a:cs typeface="Times New Roman"/>
              </a:rPr>
              <a:t>REPL</a:t>
            </a:r>
            <a:r>
              <a:rPr sz="3600" b="1" spc="-245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Terminal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b="1" dirty="0">
                <a:latin typeface="Times New Roman"/>
                <a:cs typeface="Times New Roman"/>
              </a:rPr>
              <a:t>NPM-</a:t>
            </a:r>
            <a:r>
              <a:rPr sz="3600" b="1" spc="-9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Node</a:t>
            </a:r>
            <a:r>
              <a:rPr sz="3600" b="1" spc="-9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Package</a:t>
            </a:r>
            <a:r>
              <a:rPr sz="3600" b="1" spc="-95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Manager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59" y="1065626"/>
            <a:ext cx="10925175" cy="551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Node.js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REPL</a:t>
            </a:r>
            <a:r>
              <a:rPr sz="2400" b="1" spc="-18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Terminal</a:t>
            </a:r>
            <a:endParaRPr sz="2400">
              <a:latin typeface="Times New Roman"/>
              <a:cs typeface="Times New Roman"/>
            </a:endParaRPr>
          </a:p>
          <a:p>
            <a:pPr marL="372110" marR="104775">
              <a:lnSpc>
                <a:spcPct val="100000"/>
              </a:lnSpc>
              <a:spcBef>
                <a:spcPts val="1935"/>
              </a:spcBef>
            </a:pPr>
            <a:r>
              <a:rPr sz="2000" b="1" dirty="0">
                <a:latin typeface="Times New Roman"/>
                <a:cs typeface="Times New Roman"/>
              </a:rPr>
              <a:t>REPL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stands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Read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Eval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Print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Loop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Windows </a:t>
            </a:r>
            <a:r>
              <a:rPr sz="2000" dirty="0">
                <a:latin typeface="Times New Roman"/>
                <a:cs typeface="Times New Roman"/>
              </a:rPr>
              <a:t>console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Unix/Linux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shell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entered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responds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 </a:t>
            </a:r>
            <a:r>
              <a:rPr sz="2000" dirty="0">
                <a:latin typeface="Times New Roman"/>
                <a:cs typeface="Times New Roman"/>
              </a:rPr>
              <a:t>interactive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37211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Node.js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bundled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REPL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−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115060" indent="-247650">
              <a:lnSpc>
                <a:spcPct val="100000"/>
              </a:lnSpc>
              <a:buFont typeface="Arial"/>
              <a:buChar char="•"/>
              <a:tabLst>
                <a:tab pos="1115060" algn="l"/>
              </a:tabLst>
            </a:pPr>
            <a:r>
              <a:rPr sz="2000" b="1" dirty="0">
                <a:latin typeface="Times New Roman"/>
                <a:cs typeface="Times New Roman"/>
              </a:rPr>
              <a:t>Read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−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Reads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user's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parses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JavaScript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data-structure,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115060" indent="-247650">
              <a:lnSpc>
                <a:spcPct val="100000"/>
              </a:lnSpc>
              <a:buFont typeface="Arial"/>
              <a:buChar char="•"/>
              <a:tabLst>
                <a:tab pos="1115060" algn="l"/>
              </a:tabLst>
            </a:pPr>
            <a:r>
              <a:rPr sz="2000" b="1" dirty="0">
                <a:latin typeface="Times New Roman"/>
                <a:cs typeface="Times New Roman"/>
              </a:rPr>
              <a:t>Eval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−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Takes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evaluates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structure.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115060" indent="-247650">
              <a:lnSpc>
                <a:spcPct val="100000"/>
              </a:lnSpc>
              <a:buFont typeface="Arial"/>
              <a:buChar char="•"/>
              <a:tabLst>
                <a:tab pos="1115060" algn="l"/>
              </a:tabLst>
            </a:pPr>
            <a:r>
              <a:rPr sz="2000" b="1" dirty="0">
                <a:latin typeface="Times New Roman"/>
                <a:cs typeface="Times New Roman"/>
              </a:rPr>
              <a:t>Print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−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result.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115060" indent="-247650">
              <a:lnSpc>
                <a:spcPct val="100000"/>
              </a:lnSpc>
              <a:buFont typeface="Arial"/>
              <a:buChar char="•"/>
              <a:tabLst>
                <a:tab pos="1115060" algn="l"/>
              </a:tabLst>
            </a:pPr>
            <a:r>
              <a:rPr sz="2000" b="1" dirty="0">
                <a:latin typeface="Times New Roman"/>
                <a:cs typeface="Times New Roman"/>
              </a:rPr>
              <a:t>Loop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−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Loops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until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presses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ctrl-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twice.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372110" marR="10033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REPL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useful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experimenting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Node.js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debug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JavaScript codes.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557" y="1024942"/>
            <a:ext cx="6867525" cy="542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Node.js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REPL</a:t>
            </a:r>
            <a:r>
              <a:rPr sz="2400" b="1" spc="-18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Terminal</a:t>
            </a:r>
            <a:endParaRPr sz="2400">
              <a:latin typeface="Times New Roman"/>
              <a:cs typeface="Times New Roman"/>
            </a:endParaRPr>
          </a:p>
          <a:p>
            <a:pPr marL="372110" marR="5080">
              <a:lnSpc>
                <a:spcPct val="100000"/>
              </a:lnSpc>
              <a:spcBef>
                <a:spcPts val="35"/>
              </a:spcBef>
            </a:pPr>
            <a:r>
              <a:rPr sz="1500" dirty="0">
                <a:latin typeface="Times New Roman"/>
                <a:cs typeface="Times New Roman"/>
              </a:rPr>
              <a:t>REPL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can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started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simply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running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node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shell/console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without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any</a:t>
            </a:r>
            <a:r>
              <a:rPr sz="1500" spc="-10" dirty="0">
                <a:latin typeface="Times New Roman"/>
                <a:cs typeface="Times New Roman"/>
              </a:rPr>
              <a:t> arguments </a:t>
            </a:r>
            <a:r>
              <a:rPr sz="1500" dirty="0">
                <a:latin typeface="Times New Roman"/>
                <a:cs typeface="Times New Roman"/>
              </a:rPr>
              <a:t>as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follows.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marL="372110">
              <a:lnSpc>
                <a:spcPct val="100000"/>
              </a:lnSpc>
            </a:pPr>
            <a:r>
              <a:rPr sz="1500" dirty="0">
                <a:latin typeface="Courier New"/>
                <a:cs typeface="Courier New"/>
              </a:rPr>
              <a:t>$</a:t>
            </a:r>
            <a:r>
              <a:rPr sz="1500" spc="-5" dirty="0">
                <a:latin typeface="Courier New"/>
                <a:cs typeface="Courier New"/>
              </a:rPr>
              <a:t> </a:t>
            </a:r>
            <a:r>
              <a:rPr sz="1500" spc="-20" dirty="0">
                <a:latin typeface="Courier New"/>
                <a:cs typeface="Courier New"/>
              </a:rPr>
              <a:t>node</a:t>
            </a:r>
            <a:endParaRPr sz="1500">
              <a:latin typeface="Courier New"/>
              <a:cs typeface="Courier New"/>
            </a:endParaRPr>
          </a:p>
          <a:p>
            <a:pPr marL="372110" marR="365760">
              <a:lnSpc>
                <a:spcPct val="200000"/>
              </a:lnSpc>
            </a:pP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REPL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command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prompt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&gt;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appears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where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can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enter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node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commands. Example: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500" spc="-10" dirty="0">
                <a:latin typeface="Courier New"/>
                <a:cs typeface="Courier New"/>
              </a:rPr>
              <a:t>$node</a:t>
            </a:r>
            <a:endParaRPr sz="1500">
              <a:latin typeface="Courier New"/>
              <a:cs typeface="Courier New"/>
            </a:endParaRPr>
          </a:p>
          <a:p>
            <a:pPr marL="469900" marR="5703570">
              <a:lnSpc>
                <a:spcPct val="100000"/>
              </a:lnSpc>
            </a:pPr>
            <a:r>
              <a:rPr sz="1500" dirty="0">
                <a:latin typeface="Courier New"/>
                <a:cs typeface="Courier New"/>
              </a:rPr>
              <a:t>&gt;</a:t>
            </a:r>
            <a:r>
              <a:rPr sz="1500" spc="-5" dirty="0">
                <a:latin typeface="Courier New"/>
                <a:cs typeface="Courier New"/>
              </a:rPr>
              <a:t> </a:t>
            </a:r>
            <a:r>
              <a:rPr sz="1500" spc="-20" dirty="0">
                <a:latin typeface="Courier New"/>
                <a:cs typeface="Courier New"/>
              </a:rPr>
              <a:t>60/4 </a:t>
            </a:r>
            <a:r>
              <a:rPr sz="1500" spc="-25" dirty="0">
                <a:latin typeface="Courier New"/>
                <a:cs typeface="Courier New"/>
              </a:rPr>
              <a:t>15</a:t>
            </a:r>
            <a:endParaRPr sz="1500">
              <a:latin typeface="Courier New"/>
              <a:cs typeface="Courier New"/>
            </a:endParaRPr>
          </a:p>
          <a:p>
            <a:pPr marL="469900" marR="5474970">
              <a:lnSpc>
                <a:spcPct val="100000"/>
              </a:lnSpc>
            </a:pPr>
            <a:r>
              <a:rPr sz="1500" dirty="0">
                <a:latin typeface="Courier New"/>
                <a:cs typeface="Courier New"/>
              </a:rPr>
              <a:t>&gt;</a:t>
            </a:r>
            <a:r>
              <a:rPr sz="1500" spc="-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x</a:t>
            </a:r>
            <a:r>
              <a:rPr sz="1500" spc="-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5" dirty="0">
                <a:latin typeface="Courier New"/>
                <a:cs typeface="Courier New"/>
              </a:rPr>
              <a:t> </a:t>
            </a:r>
            <a:r>
              <a:rPr sz="1500" spc="-25" dirty="0">
                <a:latin typeface="Courier New"/>
                <a:cs typeface="Courier New"/>
              </a:rPr>
              <a:t>10 10</a:t>
            </a:r>
            <a:endParaRPr sz="1500">
              <a:latin typeface="Courier New"/>
              <a:cs typeface="Courier New"/>
            </a:endParaRPr>
          </a:p>
          <a:p>
            <a:pPr marL="469900" marR="3074670">
              <a:lnSpc>
                <a:spcPct val="100000"/>
              </a:lnSpc>
            </a:pPr>
            <a:r>
              <a:rPr sz="1500" dirty="0">
                <a:latin typeface="Courier New"/>
                <a:cs typeface="Courier New"/>
              </a:rPr>
              <a:t>&gt;</a:t>
            </a:r>
            <a:r>
              <a:rPr sz="1500" spc="-5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console.log(“Hello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World!”) </a:t>
            </a:r>
            <a:r>
              <a:rPr sz="1500" dirty="0">
                <a:latin typeface="Courier New"/>
                <a:cs typeface="Courier New"/>
              </a:rPr>
              <a:t>Hello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World!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500" spc="-10" dirty="0">
                <a:latin typeface="Courier New"/>
                <a:cs typeface="Courier New"/>
              </a:rPr>
              <a:t>undefined</a:t>
            </a:r>
            <a:endParaRPr sz="1500">
              <a:latin typeface="Courier New"/>
              <a:cs typeface="Courier New"/>
            </a:endParaRPr>
          </a:p>
          <a:p>
            <a:pPr marL="372110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Stopping</a:t>
            </a:r>
            <a:r>
              <a:rPr sz="1500" b="1" spc="-60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REPL:</a:t>
            </a:r>
            <a:endParaRPr sz="15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Use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ctrl-</a:t>
            </a:r>
            <a:r>
              <a:rPr sz="1500" b="1" dirty="0">
                <a:latin typeface="Times New Roman"/>
                <a:cs typeface="Times New Roman"/>
              </a:rPr>
              <a:t>c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twice</a:t>
            </a:r>
            <a:r>
              <a:rPr sz="1500" b="1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out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Node.js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REPL.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marL="829310">
              <a:lnSpc>
                <a:spcPct val="100000"/>
              </a:lnSpc>
            </a:pPr>
            <a:r>
              <a:rPr sz="1500" dirty="0">
                <a:solidFill>
                  <a:srgbClr val="313131"/>
                </a:solidFill>
                <a:latin typeface="Courier New"/>
                <a:cs typeface="Courier New"/>
              </a:rPr>
              <a:t>$</a:t>
            </a:r>
            <a:r>
              <a:rPr sz="1500" spc="-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1500" spc="-20" dirty="0">
                <a:solidFill>
                  <a:srgbClr val="313131"/>
                </a:solidFill>
                <a:latin typeface="Courier New"/>
                <a:cs typeface="Courier New"/>
              </a:rPr>
              <a:t>node</a:t>
            </a:r>
            <a:endParaRPr sz="1500">
              <a:latin typeface="Courier New"/>
              <a:cs typeface="Courier New"/>
            </a:endParaRPr>
          </a:p>
          <a:p>
            <a:pPr marL="829310">
              <a:lnSpc>
                <a:spcPct val="100000"/>
              </a:lnSpc>
            </a:pPr>
            <a:r>
              <a:rPr sz="1500" dirty="0">
                <a:solidFill>
                  <a:srgbClr val="313131"/>
                </a:solidFill>
                <a:latin typeface="Courier New"/>
                <a:cs typeface="Courier New"/>
              </a:rPr>
              <a:t>&gt;</a:t>
            </a:r>
            <a:r>
              <a:rPr sz="1500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13131"/>
                </a:solidFill>
                <a:latin typeface="Courier New"/>
                <a:cs typeface="Courier New"/>
              </a:rPr>
              <a:t>(^C</a:t>
            </a:r>
            <a:r>
              <a:rPr sz="1500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13131"/>
                </a:solidFill>
                <a:latin typeface="Courier New"/>
                <a:cs typeface="Courier New"/>
              </a:rPr>
              <a:t>again</a:t>
            </a:r>
            <a:r>
              <a:rPr sz="1500" spc="-15" dirty="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13131"/>
                </a:solidFill>
                <a:latin typeface="Courier New"/>
                <a:cs typeface="Courier New"/>
              </a:rPr>
              <a:t>to</a:t>
            </a:r>
            <a:r>
              <a:rPr sz="1500" spc="-10" dirty="0">
                <a:solidFill>
                  <a:srgbClr val="313131"/>
                </a:solidFill>
                <a:latin typeface="Courier New"/>
                <a:cs typeface="Courier New"/>
              </a:rPr>
              <a:t> quit)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456" y="6424475"/>
            <a:ext cx="1149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313131"/>
                </a:solidFill>
                <a:latin typeface="Courier New"/>
                <a:cs typeface="Courier New"/>
              </a:rPr>
              <a:t>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0592" y="642867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3067" y="2489200"/>
            <a:ext cx="4420432" cy="370821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059" y="1043907"/>
            <a:ext cx="4203065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Node.js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–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NPM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372110" marR="20955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Package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(NPM)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functionalities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−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715010" marR="255904" indent="-408940">
              <a:lnSpc>
                <a:spcPct val="100000"/>
              </a:lnSpc>
              <a:buFont typeface="Calibri"/>
              <a:buAutoNum type="arabicPeriod"/>
              <a:tabLst>
                <a:tab pos="715010" algn="l"/>
              </a:tabLst>
            </a:pPr>
            <a:r>
              <a:rPr sz="2000" dirty="0">
                <a:latin typeface="Times New Roman"/>
                <a:cs typeface="Times New Roman"/>
              </a:rPr>
              <a:t>Online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repositories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node.js </a:t>
            </a:r>
            <a:r>
              <a:rPr sz="2000" dirty="0">
                <a:latin typeface="Times New Roman"/>
                <a:cs typeface="Times New Roman"/>
              </a:rPr>
              <a:t>packages/modules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are </a:t>
            </a:r>
            <a:r>
              <a:rPr sz="2000" dirty="0">
                <a:latin typeface="Times New Roman"/>
                <a:cs typeface="Times New Roman"/>
              </a:rPr>
              <a:t>searchable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search.nodejs.org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715010" marR="5080" indent="-408940">
              <a:lnSpc>
                <a:spcPct val="100000"/>
              </a:lnSpc>
              <a:buFont typeface="Calibri"/>
              <a:buAutoNum type="arabicPeriod"/>
              <a:tabLst>
                <a:tab pos="715010" algn="l"/>
              </a:tabLst>
            </a:pPr>
            <a:r>
              <a:rPr sz="2000" dirty="0">
                <a:latin typeface="Times New Roman"/>
                <a:cs typeface="Times New Roman"/>
              </a:rPr>
              <a:t>Command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utility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10" dirty="0">
                <a:latin typeface="Times New Roman"/>
                <a:cs typeface="Times New Roman"/>
              </a:rPr>
              <a:t>install </a:t>
            </a:r>
            <a:r>
              <a:rPr sz="2000" dirty="0">
                <a:latin typeface="Times New Roman"/>
                <a:cs typeface="Times New Roman"/>
              </a:rPr>
              <a:t>Node.js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packages,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</a:t>
            </a:r>
            <a:r>
              <a:rPr sz="2000" spc="-10" dirty="0">
                <a:latin typeface="Times New Roman"/>
                <a:cs typeface="Times New Roman"/>
              </a:rPr>
              <a:t> version </a:t>
            </a:r>
            <a:r>
              <a:rPr sz="2000" dirty="0">
                <a:latin typeface="Times New Roman"/>
                <a:cs typeface="Times New Roman"/>
              </a:rPr>
              <a:t>management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dependency </a:t>
            </a:r>
            <a:r>
              <a:rPr sz="2000" dirty="0">
                <a:latin typeface="Times New Roman"/>
                <a:cs typeface="Times New Roman"/>
              </a:rPr>
              <a:t>management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Node.js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packages.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058" y="5311107"/>
            <a:ext cx="40513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NPM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bundled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Node.js </a:t>
            </a:r>
            <a:r>
              <a:rPr sz="2000" dirty="0">
                <a:latin typeface="Times New Roman"/>
                <a:cs typeface="Times New Roman"/>
              </a:rPr>
              <a:t>installable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v0.6.3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version.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You</a:t>
            </a:r>
            <a:r>
              <a:rPr sz="2000" spc="-25" dirty="0">
                <a:latin typeface="Times New Roman"/>
                <a:cs typeface="Times New Roman"/>
              </a:rPr>
              <a:t> can </a:t>
            </a:r>
            <a:r>
              <a:rPr sz="2000" dirty="0">
                <a:latin typeface="Times New Roman"/>
                <a:cs typeface="Times New Roman"/>
              </a:rPr>
              <a:t>check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version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 </a:t>
            </a:r>
            <a:r>
              <a:rPr sz="2000" spc="-20" dirty="0">
                <a:latin typeface="Times New Roman"/>
                <a:cs typeface="Times New Roman"/>
              </a:rPr>
              <a:t>the,</a:t>
            </a:r>
            <a:endParaRPr sz="200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$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NPM</a:t>
            </a:r>
            <a:r>
              <a:rPr sz="2000" spc="-10" dirty="0">
                <a:latin typeface="Courier New"/>
                <a:cs typeface="Courier New"/>
              </a:rPr>
              <a:t> –version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0592" y="642867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1866" y="1778000"/>
            <a:ext cx="6110056" cy="401319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058" y="1043907"/>
            <a:ext cx="11670665" cy="559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Modules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Node.js:</a:t>
            </a:r>
            <a:endParaRPr sz="2000">
              <a:latin typeface="Times New Roman"/>
              <a:cs typeface="Times New Roman"/>
            </a:endParaRPr>
          </a:p>
          <a:p>
            <a:pPr marL="715010" marR="742950" indent="-306705">
              <a:lnSpc>
                <a:spcPct val="100000"/>
              </a:lnSpc>
              <a:spcBef>
                <a:spcPts val="2165"/>
              </a:spcBef>
              <a:buFont typeface="Arial MT"/>
              <a:buChar char="•"/>
              <a:tabLst>
                <a:tab pos="715010" algn="l"/>
              </a:tabLst>
            </a:pPr>
            <a:r>
              <a:rPr sz="1900" dirty="0">
                <a:latin typeface="Times New Roman"/>
                <a:cs typeface="Times New Roman"/>
              </a:rPr>
              <a:t>Modules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Node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js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are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way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encapsulating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code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separate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logical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unit.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There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are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many</a:t>
            </a:r>
            <a:r>
              <a:rPr sz="1900" spc="-10" dirty="0">
                <a:latin typeface="Times New Roman"/>
                <a:cs typeface="Times New Roman"/>
              </a:rPr>
              <a:t> readymade </a:t>
            </a:r>
            <a:r>
              <a:rPr sz="1900" dirty="0">
                <a:latin typeface="Times New Roman"/>
                <a:cs typeface="Times New Roman"/>
              </a:rPr>
              <a:t>modules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available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market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which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can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used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within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Node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js.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15010" marR="776605" indent="-3067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15010" algn="l"/>
              </a:tabLst>
            </a:pPr>
            <a:r>
              <a:rPr sz="1900" spc="-50" dirty="0">
                <a:latin typeface="Times New Roman"/>
                <a:cs typeface="Times New Roman"/>
              </a:rPr>
              <a:t>You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can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think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modules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similar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JavaScript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libraries.</a:t>
            </a:r>
            <a:r>
              <a:rPr sz="1900" spc="-114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114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set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functions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you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want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include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your </a:t>
            </a:r>
            <a:r>
              <a:rPr sz="1900" spc="-10" dirty="0">
                <a:latin typeface="Times New Roman"/>
                <a:cs typeface="Times New Roman"/>
              </a:rPr>
              <a:t>application.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15010" indent="-3067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15010" algn="l"/>
              </a:tabLst>
            </a:pPr>
            <a:r>
              <a:rPr sz="1900" dirty="0">
                <a:latin typeface="Times New Roman"/>
                <a:cs typeface="Times New Roman"/>
              </a:rPr>
              <a:t>Below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are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some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popular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modules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which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are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used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Node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js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application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1172210" marR="173355" lvl="1" indent="-409575"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  <a:tabLst>
                <a:tab pos="1172210" algn="l"/>
              </a:tabLst>
            </a:pPr>
            <a:r>
              <a:rPr sz="1900" b="1" dirty="0">
                <a:latin typeface="Times New Roman"/>
                <a:cs typeface="Times New Roman"/>
              </a:rPr>
              <a:t>Express</a:t>
            </a:r>
            <a:r>
              <a:rPr sz="1900" b="1" spc="-3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framework</a:t>
            </a:r>
            <a:r>
              <a:rPr sz="1900" b="1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–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Express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minimal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flexible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Node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js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web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application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framework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that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provides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robust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set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features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for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web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Mobile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applications.</a:t>
            </a:r>
            <a:endParaRPr sz="1900">
              <a:latin typeface="Times New Roman"/>
              <a:cs typeface="Times New Roman"/>
            </a:endParaRPr>
          </a:p>
          <a:p>
            <a:pPr marL="1172210" marR="187960" lvl="1" indent="-409575">
              <a:lnSpc>
                <a:spcPct val="100000"/>
              </a:lnSpc>
              <a:buFont typeface="Calibri"/>
              <a:buAutoNum type="arabicPeriod"/>
              <a:tabLst>
                <a:tab pos="1172210" algn="l"/>
              </a:tabLst>
            </a:pPr>
            <a:r>
              <a:rPr sz="1900" b="1" dirty="0">
                <a:latin typeface="Times New Roman"/>
                <a:cs typeface="Times New Roman"/>
              </a:rPr>
              <a:t>Socket.io</a:t>
            </a:r>
            <a:r>
              <a:rPr sz="1900" b="1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-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Socket.IO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enables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real-</a:t>
            </a:r>
            <a:r>
              <a:rPr sz="1900" dirty="0">
                <a:latin typeface="Times New Roman"/>
                <a:cs typeface="Times New Roman"/>
              </a:rPr>
              <a:t>time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bidirectional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event-based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communication.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This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module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good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for </a:t>
            </a:r>
            <a:r>
              <a:rPr sz="1900" dirty="0">
                <a:latin typeface="Times New Roman"/>
                <a:cs typeface="Times New Roman"/>
              </a:rPr>
              <a:t>creation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chatting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based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applications.</a:t>
            </a:r>
            <a:endParaRPr sz="1900">
              <a:latin typeface="Times New Roman"/>
              <a:cs typeface="Times New Roman"/>
            </a:endParaRPr>
          </a:p>
          <a:p>
            <a:pPr marL="1172210" marR="1051560" lvl="1" indent="-409575">
              <a:lnSpc>
                <a:spcPct val="100000"/>
              </a:lnSpc>
              <a:buFont typeface="Calibri"/>
              <a:buAutoNum type="arabicPeriod"/>
              <a:tabLst>
                <a:tab pos="1172210" algn="l"/>
              </a:tabLst>
            </a:pPr>
            <a:r>
              <a:rPr sz="1900" b="1" dirty="0">
                <a:latin typeface="Times New Roman"/>
                <a:cs typeface="Times New Roman"/>
              </a:rPr>
              <a:t>Jade</a:t>
            </a:r>
            <a:r>
              <a:rPr sz="1900" b="1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-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Jade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high-</a:t>
            </a:r>
            <a:r>
              <a:rPr sz="1900" dirty="0">
                <a:latin typeface="Times New Roman"/>
                <a:cs typeface="Times New Roman"/>
              </a:rPr>
              <a:t>performance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template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engine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implemented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with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JavaScript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for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node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and </a:t>
            </a:r>
            <a:r>
              <a:rPr sz="1900" spc="-10" dirty="0">
                <a:latin typeface="Times New Roman"/>
                <a:cs typeface="Times New Roman"/>
              </a:rPr>
              <a:t>browsers.</a:t>
            </a:r>
            <a:endParaRPr sz="1900">
              <a:latin typeface="Times New Roman"/>
              <a:cs typeface="Times New Roman"/>
            </a:endParaRPr>
          </a:p>
          <a:p>
            <a:pPr marL="1172210" lvl="1" indent="-408940">
              <a:lnSpc>
                <a:spcPct val="100000"/>
              </a:lnSpc>
              <a:buFont typeface="Calibri"/>
              <a:buAutoNum type="arabicPeriod"/>
              <a:tabLst>
                <a:tab pos="1172210" algn="l"/>
              </a:tabLst>
            </a:pPr>
            <a:r>
              <a:rPr sz="1900" b="1" dirty="0">
                <a:latin typeface="Times New Roman"/>
                <a:cs typeface="Times New Roman"/>
              </a:rPr>
              <a:t>MongoDB</a:t>
            </a:r>
            <a:r>
              <a:rPr sz="1900" b="1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-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MongoDB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Node.js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driver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is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officially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supported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node.js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driver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for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MongoDB.</a:t>
            </a:r>
            <a:endParaRPr sz="1900">
              <a:latin typeface="Times New Roman"/>
              <a:cs typeface="Times New Roman"/>
            </a:endParaRPr>
          </a:p>
          <a:p>
            <a:pPr marL="1172210" lvl="1" indent="-408940">
              <a:lnSpc>
                <a:spcPct val="100000"/>
              </a:lnSpc>
              <a:buFont typeface="Calibri"/>
              <a:buAutoNum type="arabicPeriod"/>
              <a:tabLst>
                <a:tab pos="1172210" algn="l"/>
              </a:tabLst>
            </a:pPr>
            <a:r>
              <a:rPr sz="1900" b="1" dirty="0">
                <a:latin typeface="Times New Roman"/>
                <a:cs typeface="Times New Roman"/>
              </a:rPr>
              <a:t>Restify</a:t>
            </a:r>
            <a:r>
              <a:rPr sz="1900" b="1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-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Restify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lightweight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framework,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similar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express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for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building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REST</a:t>
            </a:r>
            <a:r>
              <a:rPr sz="1900" spc="-14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APIs.</a:t>
            </a:r>
            <a:endParaRPr sz="1900">
              <a:latin typeface="Times New Roman"/>
              <a:cs typeface="Times New Roman"/>
            </a:endParaRPr>
          </a:p>
          <a:p>
            <a:pPr marL="1172210" lvl="1" indent="-408940">
              <a:lnSpc>
                <a:spcPts val="1820"/>
              </a:lnSpc>
              <a:buFont typeface="Calibri"/>
              <a:buAutoNum type="arabicPeriod"/>
              <a:tabLst>
                <a:tab pos="1172210" algn="l"/>
              </a:tabLst>
            </a:pPr>
            <a:r>
              <a:rPr sz="1900" b="1" dirty="0">
                <a:latin typeface="Times New Roman"/>
                <a:cs typeface="Times New Roman"/>
              </a:rPr>
              <a:t>Bluebird</a:t>
            </a:r>
            <a:r>
              <a:rPr sz="1900" b="1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-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Bluebird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fully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featured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promise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library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with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focus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innovative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features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performance.</a:t>
            </a:r>
            <a:endParaRPr sz="1900">
              <a:latin typeface="Times New Roman"/>
              <a:cs typeface="Times New Roman"/>
            </a:endParaRPr>
          </a:p>
          <a:p>
            <a:pPr marR="5080" algn="r">
              <a:lnSpc>
                <a:spcPts val="98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0058" y="1020157"/>
            <a:ext cx="6242050" cy="60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Importing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module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using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‘require’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keyword:</a:t>
            </a:r>
            <a:endParaRPr sz="2000">
              <a:latin typeface="Times New Roman"/>
              <a:cs typeface="Times New Roman"/>
            </a:endParaRPr>
          </a:p>
          <a:p>
            <a:pPr marL="354965" indent="-30861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Let's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example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how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"require"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keyword.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447" y="1818198"/>
            <a:ext cx="10525124" cy="4648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058" y="949073"/>
            <a:ext cx="7160895" cy="515112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400" b="1" spc="-10" dirty="0">
                <a:latin typeface="Times New Roman"/>
                <a:cs typeface="Times New Roman"/>
              </a:rPr>
              <a:t>Content</a:t>
            </a:r>
            <a:endParaRPr sz="2400">
              <a:latin typeface="Times New Roman"/>
              <a:cs typeface="Times New Roman"/>
            </a:endParaRPr>
          </a:p>
          <a:p>
            <a:pPr marL="829310" indent="-419100">
              <a:lnSpc>
                <a:spcPct val="100000"/>
              </a:lnSpc>
              <a:spcBef>
                <a:spcPts val="1215"/>
              </a:spcBef>
              <a:buFont typeface="Arial MT"/>
              <a:buChar char="•"/>
              <a:tabLst>
                <a:tab pos="829310" algn="l"/>
              </a:tabLst>
            </a:pPr>
            <a:r>
              <a:rPr sz="2000" spc="-10" dirty="0">
                <a:latin typeface="Times New Roman"/>
                <a:cs typeface="Times New Roman"/>
              </a:rPr>
              <a:t>Introduction</a:t>
            </a:r>
            <a:endParaRPr sz="2000">
              <a:latin typeface="Times New Roman"/>
              <a:cs typeface="Times New Roman"/>
            </a:endParaRPr>
          </a:p>
          <a:p>
            <a:pPr marL="829310" indent="-4191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29310" algn="l"/>
              </a:tabLst>
            </a:pPr>
            <a:r>
              <a:rPr sz="2000" dirty="0">
                <a:latin typeface="Times New Roman"/>
                <a:cs typeface="Times New Roman"/>
              </a:rPr>
              <a:t>Setting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Node.js</a:t>
            </a:r>
            <a:r>
              <a:rPr sz="2000" spc="-10" dirty="0">
                <a:latin typeface="Times New Roman"/>
                <a:cs typeface="Times New Roman"/>
              </a:rPr>
              <a:t> Environment</a:t>
            </a:r>
            <a:endParaRPr sz="2000">
              <a:latin typeface="Times New Roman"/>
              <a:cs typeface="Times New Roman"/>
            </a:endParaRPr>
          </a:p>
          <a:p>
            <a:pPr marL="829310" indent="-4191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29310" algn="l"/>
              </a:tabLst>
            </a:pPr>
            <a:r>
              <a:rPr sz="2000" dirty="0">
                <a:latin typeface="Times New Roman"/>
                <a:cs typeface="Times New Roman"/>
              </a:rPr>
              <a:t>NPM-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Package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Manager</a:t>
            </a:r>
            <a:endParaRPr sz="2000">
              <a:latin typeface="Times New Roman"/>
              <a:cs typeface="Times New Roman"/>
            </a:endParaRPr>
          </a:p>
          <a:p>
            <a:pPr marL="829310" indent="-4191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29310" algn="l"/>
              </a:tabLst>
            </a:pPr>
            <a:r>
              <a:rPr sz="2000" dirty="0">
                <a:latin typeface="Times New Roman"/>
                <a:cs typeface="Times New Roman"/>
              </a:rPr>
              <a:t>Callbacks,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Loops,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Emitters,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Timers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Listeners</a:t>
            </a:r>
            <a:endParaRPr sz="2000">
              <a:latin typeface="Times New Roman"/>
              <a:cs typeface="Times New Roman"/>
            </a:endParaRPr>
          </a:p>
          <a:p>
            <a:pPr marL="829310" indent="-4191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29310" algn="l"/>
              </a:tabLst>
            </a:pPr>
            <a:r>
              <a:rPr sz="2000" dirty="0">
                <a:latin typeface="Times New Roman"/>
                <a:cs typeface="Times New Roman"/>
              </a:rPr>
              <a:t>Buffers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Streams</a:t>
            </a:r>
            <a:endParaRPr sz="2000">
              <a:latin typeface="Times New Roman"/>
              <a:cs typeface="Times New Roman"/>
            </a:endParaRPr>
          </a:p>
          <a:p>
            <a:pPr marL="829310" indent="-4191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29310" algn="l"/>
              </a:tabLst>
            </a:pP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Global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Objects</a:t>
            </a:r>
            <a:endParaRPr sz="2000">
              <a:latin typeface="Times New Roman"/>
              <a:cs typeface="Times New Roman"/>
            </a:endParaRPr>
          </a:p>
          <a:p>
            <a:pPr marL="829310" indent="-4191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29310" algn="l"/>
              </a:tabLst>
            </a:pPr>
            <a:r>
              <a:rPr sz="2000" dirty="0">
                <a:latin typeface="Times New Roman"/>
                <a:cs typeface="Times New Roman"/>
              </a:rPr>
              <a:t>Utility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Modules,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Web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Module</a:t>
            </a:r>
            <a:endParaRPr sz="2000">
              <a:latin typeface="Times New Roman"/>
              <a:cs typeface="Times New Roman"/>
            </a:endParaRPr>
          </a:p>
          <a:p>
            <a:pPr marL="829310" indent="-4191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29310" algn="l"/>
              </a:tabLst>
            </a:pPr>
            <a:r>
              <a:rPr sz="2000" dirty="0">
                <a:latin typeface="Times New Roman"/>
                <a:cs typeface="Times New Roman"/>
              </a:rPr>
              <a:t>Express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Framework</a:t>
            </a:r>
            <a:endParaRPr sz="2000">
              <a:latin typeface="Times New Roman"/>
              <a:cs typeface="Times New Roman"/>
            </a:endParaRPr>
          </a:p>
          <a:p>
            <a:pPr marL="829310" indent="-4191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29310" algn="l"/>
              </a:tabLst>
            </a:pPr>
            <a:r>
              <a:rPr sz="2000" spc="-20" dirty="0">
                <a:latin typeface="Times New Roman"/>
                <a:cs typeface="Times New Roman"/>
              </a:rPr>
              <a:t>RESTful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API</a:t>
            </a:r>
            <a:endParaRPr sz="2000">
              <a:latin typeface="Times New Roman"/>
              <a:cs typeface="Times New Roman"/>
            </a:endParaRPr>
          </a:p>
          <a:p>
            <a:pPr marL="829310" indent="-4191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29310" algn="l"/>
              </a:tabLst>
            </a:pPr>
            <a:r>
              <a:rPr sz="2000" dirty="0">
                <a:latin typeface="Times New Roman"/>
                <a:cs typeface="Times New Roman"/>
              </a:rPr>
              <a:t>Scaling and </a:t>
            </a:r>
            <a:r>
              <a:rPr sz="2000" spc="-10" dirty="0">
                <a:latin typeface="Times New Roman"/>
                <a:cs typeface="Times New Roman"/>
              </a:rPr>
              <a:t>Packaging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059" y="1043907"/>
            <a:ext cx="10896600" cy="2450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Creating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NPM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Modules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000">
              <a:latin typeface="Times New Roman"/>
              <a:cs typeface="Times New Roman"/>
            </a:endParaRPr>
          </a:p>
          <a:p>
            <a:pPr marL="715010" marR="358775" indent="-399415">
              <a:lnSpc>
                <a:spcPct val="100000"/>
              </a:lnSpc>
              <a:buFont typeface="Calibri"/>
              <a:buAutoNum type="arabicPeriod"/>
              <a:tabLst>
                <a:tab pos="715010" algn="l"/>
              </a:tabLst>
            </a:pPr>
            <a:r>
              <a:rPr sz="1700" dirty="0">
                <a:latin typeface="Times New Roman"/>
                <a:cs typeface="Times New Roman"/>
              </a:rPr>
              <a:t>Node.js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has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ability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create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custom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modules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allows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you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include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those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custom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modules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your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Node.js application.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Calibri"/>
              <a:buAutoNum type="arabicPeriod"/>
            </a:pPr>
            <a:endParaRPr sz="1700">
              <a:latin typeface="Times New Roman"/>
              <a:cs typeface="Times New Roman"/>
            </a:endParaRPr>
          </a:p>
          <a:p>
            <a:pPr marL="715010" marR="5080" indent="-399415">
              <a:lnSpc>
                <a:spcPct val="100000"/>
              </a:lnSpc>
              <a:buFont typeface="Calibri"/>
              <a:buAutoNum type="arabicPeriod"/>
              <a:tabLst>
                <a:tab pos="715010" algn="l"/>
              </a:tabLst>
            </a:pPr>
            <a:r>
              <a:rPr sz="1700" dirty="0">
                <a:latin typeface="Times New Roman"/>
                <a:cs typeface="Times New Roman"/>
              </a:rPr>
              <a:t>Let's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look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at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simple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example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how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create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our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own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module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include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that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module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our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main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application </a:t>
            </a:r>
            <a:r>
              <a:rPr sz="1700" dirty="0">
                <a:latin typeface="Times New Roman"/>
                <a:cs typeface="Times New Roman"/>
              </a:rPr>
              <a:t>file.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Our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module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will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just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do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simple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task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adding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numbers.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Calibri"/>
              <a:buAutoNum type="arabicPeriod"/>
            </a:pPr>
            <a:endParaRPr sz="1700">
              <a:latin typeface="Times New Roman"/>
              <a:cs typeface="Times New Roman"/>
            </a:endParaRPr>
          </a:p>
          <a:p>
            <a:pPr marL="715010" indent="-398780">
              <a:lnSpc>
                <a:spcPct val="100000"/>
              </a:lnSpc>
              <a:buFont typeface="Calibri"/>
              <a:buAutoNum type="arabicPeriod"/>
              <a:tabLst>
                <a:tab pos="715010" algn="l"/>
              </a:tabLst>
            </a:pPr>
            <a:r>
              <a:rPr sz="1700" dirty="0">
                <a:latin typeface="Times New Roman"/>
                <a:cs typeface="Times New Roman"/>
              </a:rPr>
              <a:t>It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2-step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process: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Create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module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Create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application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which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calls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module.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988" y="3606800"/>
            <a:ext cx="9544022" cy="30304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59" y="1348707"/>
            <a:ext cx="11166475" cy="484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(Continued)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Creating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NPM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Module:</a:t>
            </a:r>
            <a:endParaRPr sz="2000">
              <a:latin typeface="Times New Roman"/>
              <a:cs typeface="Times New Roman"/>
            </a:endParaRPr>
          </a:p>
          <a:p>
            <a:pPr marL="372110" marR="6061075">
              <a:lnSpc>
                <a:spcPct val="100000"/>
              </a:lnSpc>
              <a:spcBef>
                <a:spcPts val="1920"/>
              </a:spcBef>
            </a:pPr>
            <a:r>
              <a:rPr sz="2000" dirty="0">
                <a:latin typeface="Courier New"/>
                <a:cs typeface="Courier New"/>
              </a:rPr>
              <a:t>var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exports=module.exports={}; exports.AddNumber=function(a,b)</a:t>
            </a:r>
            <a:endParaRPr sz="2000">
              <a:latin typeface="Courier New"/>
              <a:cs typeface="Courier New"/>
            </a:endParaRPr>
          </a:p>
          <a:p>
            <a:pPr marL="372110">
              <a:lnSpc>
                <a:spcPct val="100000"/>
              </a:lnSpc>
            </a:pPr>
            <a:r>
              <a:rPr sz="2000" spc="-5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7211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return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a+b;</a:t>
            </a:r>
            <a:endParaRPr sz="2000">
              <a:latin typeface="Courier New"/>
              <a:cs typeface="Courier New"/>
            </a:endParaRPr>
          </a:p>
          <a:p>
            <a:pPr marL="372110">
              <a:lnSpc>
                <a:spcPct val="100000"/>
              </a:lnSpc>
            </a:pPr>
            <a:r>
              <a:rPr sz="2000" spc="-25" dirty="0"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000">
              <a:latin typeface="Courier New"/>
              <a:cs typeface="Courier New"/>
            </a:endParaRPr>
          </a:p>
          <a:p>
            <a:pPr marL="715010" marR="647700" indent="-408940"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  <a:tabLst>
                <a:tab pos="71501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"exports"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keyword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ensure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functionality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actually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be </a:t>
            </a:r>
            <a:r>
              <a:rPr sz="2000" dirty="0">
                <a:latin typeface="Times New Roman"/>
                <a:cs typeface="Times New Roman"/>
              </a:rPr>
              <a:t>accessed by other </a:t>
            </a:r>
            <a:r>
              <a:rPr sz="2000" spc="-10" dirty="0">
                <a:latin typeface="Times New Roman"/>
                <a:cs typeface="Times New Roman"/>
              </a:rPr>
              <a:t>files.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Calibri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715010" marR="5080" indent="-408940"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  <a:tabLst>
                <a:tab pos="715010" algn="l"/>
              </a:tabLst>
            </a:pPr>
            <a:r>
              <a:rPr sz="2000" spc="-50" dirty="0">
                <a:latin typeface="Times New Roman"/>
                <a:cs typeface="Times New Roman"/>
              </a:rPr>
              <a:t>We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'AddNumber'.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parameters,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module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"exports"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accessed by other application </a:t>
            </a:r>
            <a:r>
              <a:rPr sz="2000" spc="-10" dirty="0">
                <a:latin typeface="Times New Roman"/>
                <a:cs typeface="Times New Roman"/>
              </a:rPr>
              <a:t>modules.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Calibri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715010" indent="-408305"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  <a:tabLst>
                <a:tab pos="715010" algn="l"/>
              </a:tabLst>
            </a:pPr>
            <a:r>
              <a:rPr sz="2000" spc="-50" dirty="0">
                <a:latin typeface="Times New Roman"/>
                <a:cs typeface="Times New Roman"/>
              </a:rPr>
              <a:t>We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finally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parameters.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059" y="1043907"/>
            <a:ext cx="1003998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(Continued)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Creating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NPM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Module:</a:t>
            </a:r>
            <a:endParaRPr sz="2000">
              <a:latin typeface="Times New Roman"/>
              <a:cs typeface="Times New Roman"/>
            </a:endParaRPr>
          </a:p>
          <a:p>
            <a:pPr marL="715010" indent="-401955">
              <a:lnSpc>
                <a:spcPct val="100000"/>
              </a:lnSpc>
              <a:spcBef>
                <a:spcPts val="1925"/>
              </a:spcBef>
              <a:buFont typeface="Calibri"/>
              <a:buAutoNum type="arabicPeriod"/>
              <a:tabLst>
                <a:tab pos="715010" algn="l"/>
              </a:tabLst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next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step,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actually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custom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module.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Calibri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 marL="715010" indent="-401955">
              <a:lnSpc>
                <a:spcPct val="100000"/>
              </a:lnSpc>
              <a:buFont typeface="Calibri"/>
              <a:buAutoNum type="arabicPeriod"/>
              <a:tabLst>
                <a:tab pos="715010" algn="l"/>
              </a:tabLst>
            </a:pP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"app.js,"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below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code.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522" y="2984499"/>
            <a:ext cx="10848974" cy="33718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059" y="1043907"/>
            <a:ext cx="11124565" cy="362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(Continued)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Creating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NPM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Module:</a:t>
            </a:r>
            <a:endParaRPr sz="2000">
              <a:latin typeface="Times New Roman"/>
              <a:cs typeface="Times New Roman"/>
            </a:endParaRPr>
          </a:p>
          <a:p>
            <a:pPr marL="372110" marR="4952365">
              <a:lnSpc>
                <a:spcPct val="100000"/>
              </a:lnSpc>
              <a:spcBef>
                <a:spcPts val="1920"/>
              </a:spcBef>
            </a:pPr>
            <a:r>
              <a:rPr sz="2000" dirty="0">
                <a:latin typeface="Courier New"/>
                <a:cs typeface="Courier New"/>
              </a:rPr>
              <a:t>var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Addition=require('./Addition.js'); console.log(Addition.AddNumber(1,2));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000">
              <a:latin typeface="Courier New"/>
              <a:cs typeface="Courier New"/>
            </a:endParaRPr>
          </a:p>
          <a:p>
            <a:pPr marL="657860" indent="-2476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57860" algn="l"/>
              </a:tabLst>
            </a:pPr>
            <a:r>
              <a:rPr sz="2000" spc="-50" dirty="0">
                <a:latin typeface="Times New Roman"/>
                <a:cs typeface="Times New Roman"/>
              </a:rPr>
              <a:t>We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"require"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keyword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functionality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Addition.js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file.</a:t>
            </a:r>
            <a:endParaRPr sz="2000">
              <a:latin typeface="Times New Roman"/>
              <a:cs typeface="Times New Roman"/>
            </a:endParaRPr>
          </a:p>
          <a:p>
            <a:pPr marL="657860" marR="5080" indent="-247650">
              <a:lnSpc>
                <a:spcPct val="100000"/>
              </a:lnSpc>
              <a:buFont typeface="Arial MT"/>
              <a:buChar char="•"/>
              <a:tabLst>
                <a:tab pos="657860" algn="l"/>
              </a:tabLst>
            </a:pPr>
            <a:r>
              <a:rPr sz="2000" dirty="0">
                <a:latin typeface="Times New Roman"/>
                <a:cs typeface="Times New Roman"/>
              </a:rPr>
              <a:t>Since,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Addition.js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accessible,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AddNumber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passing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parameters.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We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displaying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console.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>
              <a:latin typeface="Times New Roman"/>
              <a:cs typeface="Times New Roman"/>
            </a:endParaRPr>
          </a:p>
          <a:p>
            <a:pPr marL="37211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Times New Roman"/>
                <a:cs typeface="Times New Roman"/>
              </a:rPr>
              <a:t>Output:</a:t>
            </a:r>
            <a:endParaRPr sz="2000">
              <a:latin typeface="Times New Roman"/>
              <a:cs typeface="Times New Roman"/>
            </a:endParaRPr>
          </a:p>
          <a:p>
            <a:pPr marL="82931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app.js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console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log.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802" y="4975856"/>
            <a:ext cx="7448549" cy="15906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058" y="1008283"/>
            <a:ext cx="11374755" cy="356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Publishing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NPM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(Node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Package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Manager)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Modules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000">
              <a:latin typeface="Times New Roman"/>
              <a:cs typeface="Times New Roman"/>
            </a:endParaRPr>
          </a:p>
          <a:p>
            <a:pPr marL="372110" marR="5080">
              <a:lnSpc>
                <a:spcPct val="100000"/>
              </a:lnSpc>
            </a:pPr>
            <a:r>
              <a:rPr sz="1600" spc="-60" dirty="0">
                <a:latin typeface="Times New Roman"/>
                <a:cs typeface="Times New Roman"/>
              </a:rPr>
              <a:t>We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publish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our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modules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Github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repository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–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www.github.com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way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modules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published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central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location.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install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command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NPM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install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published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modules.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Times New Roman"/>
              <a:cs typeface="Times New Roman"/>
            </a:endParaRPr>
          </a:p>
          <a:p>
            <a:pPr marL="37211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following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steps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needs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followed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publish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NPM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module: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Times New Roman"/>
              <a:cs typeface="Times New Roman"/>
            </a:endParaRPr>
          </a:p>
          <a:p>
            <a:pPr marL="715010" indent="-394970">
              <a:lnSpc>
                <a:spcPct val="100000"/>
              </a:lnSpc>
              <a:buFont typeface="Calibri"/>
              <a:buAutoNum type="arabicPeriod"/>
              <a:tabLst>
                <a:tab pos="715010" algn="l"/>
              </a:tabLst>
            </a:pPr>
            <a:r>
              <a:rPr sz="1600" dirty="0">
                <a:latin typeface="Times New Roman"/>
                <a:cs typeface="Times New Roman"/>
              </a:rPr>
              <a:t>Create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repository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GitHub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online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code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repository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management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tool).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hosting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code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repositories.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Calibri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715010" marR="430530" indent="-395605" algn="just">
              <a:lnSpc>
                <a:spcPct val="100000"/>
              </a:lnSpc>
              <a:buFont typeface="Calibri"/>
              <a:buAutoNum type="arabicPeriod"/>
              <a:tabLst>
                <a:tab pos="715010" algn="l"/>
              </a:tabLst>
            </a:pPr>
            <a:r>
              <a:rPr sz="1600" spc="-40" dirty="0">
                <a:latin typeface="Times New Roman"/>
                <a:cs typeface="Times New Roman"/>
              </a:rPr>
              <a:t>You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tell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local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NPM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installation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are.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means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tell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NPM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author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this </a:t>
            </a:r>
            <a:r>
              <a:rPr sz="1600" dirty="0">
                <a:latin typeface="Times New Roman"/>
                <a:cs typeface="Times New Roman"/>
              </a:rPr>
              <a:t>module,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what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email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company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URL,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available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needs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associated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id.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these </a:t>
            </a:r>
            <a:r>
              <a:rPr sz="1600" dirty="0">
                <a:latin typeface="Times New Roman"/>
                <a:cs typeface="Times New Roman"/>
              </a:rPr>
              <a:t>details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added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NPM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module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when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published.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Calibri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715010" indent="-394970">
              <a:lnSpc>
                <a:spcPct val="100000"/>
              </a:lnSpc>
              <a:buFont typeface="Calibri"/>
              <a:buAutoNum type="arabicPeriod"/>
              <a:tabLst>
                <a:tab pos="715010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below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commands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sets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name,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email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URL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author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NPM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module.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78208" y="4836566"/>
          <a:ext cx="4894580" cy="1205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R="21590" algn="ctr">
                        <a:lnSpc>
                          <a:spcPts val="1650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npm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set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init.author.name</a:t>
                      </a:r>
                      <a:r>
                        <a:rPr sz="16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“author</a:t>
                      </a:r>
                      <a:r>
                        <a:rPr sz="1600" spc="-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name"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npm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set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init.author.email</a:t>
                      </a:r>
                      <a:r>
                        <a:rPr sz="16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“author</a:t>
                      </a:r>
                      <a:r>
                        <a:rPr sz="16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mail"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46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npm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set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init.author.url</a:t>
                      </a:r>
                      <a:r>
                        <a:rPr sz="1600" spc="-2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URL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46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87410" y="6252874"/>
            <a:ext cx="10848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670" algn="l"/>
              </a:tabLst>
            </a:pPr>
            <a:r>
              <a:rPr sz="1600" spc="-25" dirty="0">
                <a:latin typeface="Calibri"/>
                <a:cs typeface="Calibri"/>
              </a:rPr>
              <a:t>4.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next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step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login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NPM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credentials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provided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last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step.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login,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below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command:</a:t>
            </a:r>
            <a:endParaRPr sz="1600">
              <a:latin typeface="Times New Roman"/>
              <a:cs typeface="Times New Roman"/>
            </a:endParaRPr>
          </a:p>
          <a:p>
            <a:pPr marL="52197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npm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login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0592" y="642867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58" y="1068442"/>
            <a:ext cx="11360785" cy="5450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Publishing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NPM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(Node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Package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Manager)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Modules</a:t>
            </a:r>
            <a:endParaRPr sz="2000">
              <a:latin typeface="Times New Roman"/>
              <a:cs typeface="Times New Roman"/>
            </a:endParaRPr>
          </a:p>
          <a:p>
            <a:pPr marL="715010" marR="325120" indent="-406400">
              <a:lnSpc>
                <a:spcPct val="100000"/>
              </a:lnSpc>
              <a:spcBef>
                <a:spcPts val="1920"/>
              </a:spcBef>
              <a:buAutoNum type="arabicPeriod" startAt="5"/>
              <a:tabLst>
                <a:tab pos="715010" algn="l"/>
              </a:tabLst>
            </a:pPr>
            <a:r>
              <a:rPr sz="2000" dirty="0">
                <a:latin typeface="Times New Roman"/>
                <a:cs typeface="Times New Roman"/>
              </a:rPr>
              <a:t>Initialize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package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next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step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initialize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package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package.json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below</a:t>
            </a:r>
            <a:r>
              <a:rPr sz="2000" spc="-10" dirty="0">
                <a:latin typeface="Times New Roman"/>
                <a:cs typeface="Times New Roman"/>
              </a:rPr>
              <a:t> command.</a:t>
            </a:r>
            <a:endParaRPr sz="2000">
              <a:latin typeface="Times New Roman"/>
              <a:cs typeface="Times New Roman"/>
            </a:endParaRPr>
          </a:p>
          <a:p>
            <a:pPr marL="82931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npm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init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000">
              <a:latin typeface="Courier New"/>
              <a:cs typeface="Courier New"/>
            </a:endParaRPr>
          </a:p>
          <a:p>
            <a:pPr marL="715010" marR="5080" indent="-406400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715010" algn="l"/>
              </a:tabLst>
            </a:pPr>
            <a:r>
              <a:rPr sz="2000" dirty="0">
                <a:latin typeface="Times New Roman"/>
                <a:cs typeface="Times New Roman"/>
              </a:rPr>
              <a:t>Publish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GitHub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next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step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publish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source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GitHub.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running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below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commands.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Times New Roman"/>
              <a:buAutoNum type="arabicPeriod" startAt="6"/>
            </a:pPr>
            <a:endParaRPr sz="2000">
              <a:latin typeface="Times New Roman"/>
              <a:cs typeface="Times New Roman"/>
            </a:endParaRPr>
          </a:p>
          <a:p>
            <a:pPr marL="82931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/>
                <a:cs typeface="Courier New"/>
              </a:rPr>
              <a:t>git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add.</a:t>
            </a:r>
            <a:endParaRPr sz="2000">
              <a:latin typeface="Courier New"/>
              <a:cs typeface="Courier New"/>
            </a:endParaRPr>
          </a:p>
          <a:p>
            <a:pPr marL="829310" marR="579818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git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commit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-</a:t>
            </a:r>
            <a:r>
              <a:rPr sz="2000" dirty="0">
                <a:latin typeface="Courier New"/>
                <a:cs typeface="Courier New"/>
              </a:rPr>
              <a:t>m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"Initial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release" </a:t>
            </a:r>
            <a:r>
              <a:rPr sz="2000" dirty="0">
                <a:latin typeface="Courier New"/>
                <a:cs typeface="Courier New"/>
              </a:rPr>
              <a:t>git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tag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v0.0.1</a:t>
            </a:r>
            <a:endParaRPr sz="2000">
              <a:latin typeface="Courier New"/>
              <a:cs typeface="Courier New"/>
            </a:endParaRPr>
          </a:p>
          <a:p>
            <a:pPr marL="82931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git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push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origin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master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--</a:t>
            </a:r>
            <a:r>
              <a:rPr sz="2000" spc="-20" dirty="0">
                <a:latin typeface="Courier New"/>
                <a:cs typeface="Courier New"/>
              </a:rPr>
              <a:t>tags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000">
              <a:latin typeface="Courier New"/>
              <a:cs typeface="Courier New"/>
            </a:endParaRPr>
          </a:p>
          <a:p>
            <a:pPr marL="715010" marR="81280" indent="-406400">
              <a:lnSpc>
                <a:spcPct val="100000"/>
              </a:lnSpc>
              <a:buAutoNum type="arabicPeriod" startAt="7"/>
              <a:tabLst>
                <a:tab pos="715010" algn="l"/>
              </a:tabLst>
            </a:pPr>
            <a:r>
              <a:rPr sz="2000" dirty="0">
                <a:latin typeface="Times New Roman"/>
                <a:cs typeface="Times New Roman"/>
              </a:rPr>
              <a:t>Publish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module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publish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module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npm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registry.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below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command.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82931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/>
                <a:cs typeface="Courier New"/>
              </a:rPr>
              <a:t>npm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publish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058" y="1068442"/>
            <a:ext cx="742505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What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package.json</a:t>
            </a:r>
            <a:r>
              <a:rPr sz="2000" b="1" spc="-20" dirty="0">
                <a:latin typeface="Times New Roman"/>
                <a:cs typeface="Times New Roman"/>
              </a:rPr>
              <a:t> file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657860" marR="88900" indent="-247650">
              <a:lnSpc>
                <a:spcPct val="100000"/>
              </a:lnSpc>
              <a:buFont typeface="Arial MT"/>
              <a:buChar char="•"/>
              <a:tabLst>
                <a:tab pos="65786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"package.json"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hold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metadata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particular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package </a:t>
            </a:r>
            <a:r>
              <a:rPr sz="2000" dirty="0">
                <a:latin typeface="Times New Roman"/>
                <a:cs typeface="Times New Roman"/>
              </a:rPr>
              <a:t>Manager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necessary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understand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project </a:t>
            </a:r>
            <a:r>
              <a:rPr sz="2000" dirty="0">
                <a:latin typeface="Times New Roman"/>
                <a:cs typeface="Times New Roman"/>
              </a:rPr>
              <a:t>should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handled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along 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dependencies.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657860" marR="194945" indent="-247650">
              <a:lnSpc>
                <a:spcPct val="100000"/>
              </a:lnSpc>
              <a:buFont typeface="Arial MT"/>
              <a:buChar char="•"/>
              <a:tabLst>
                <a:tab pos="65786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package.json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project </a:t>
            </a:r>
            <a:r>
              <a:rPr sz="2000" dirty="0">
                <a:latin typeface="Times New Roman"/>
                <a:cs typeface="Times New Roman"/>
              </a:rPr>
              <a:t>description,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version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particular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distribution, </a:t>
            </a:r>
            <a:r>
              <a:rPr sz="2000" dirty="0">
                <a:latin typeface="Times New Roman"/>
                <a:cs typeface="Times New Roman"/>
              </a:rPr>
              <a:t>license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configuration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657860" marR="47625" indent="-247650">
              <a:lnSpc>
                <a:spcPct val="100000"/>
              </a:lnSpc>
              <a:buFont typeface="Arial MT"/>
              <a:buChar char="•"/>
              <a:tabLst>
                <a:tab pos="65786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package.json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normally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located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root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directory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Node.js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project.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657860" marR="5080" indent="-247650">
              <a:lnSpc>
                <a:spcPct val="100000"/>
              </a:lnSpc>
              <a:buFont typeface="Arial MT"/>
              <a:buChar char="•"/>
              <a:tabLst>
                <a:tab pos="65786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below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snapshot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shows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contents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module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Node.js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snapshot,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package.json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folder.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open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package.json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file.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7465" y="1416050"/>
            <a:ext cx="3659777" cy="41211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7113" y="2719420"/>
            <a:ext cx="79381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9760" marR="5080" indent="-187769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Callbacks, Event Loops, Event </a:t>
            </a:r>
            <a:r>
              <a:rPr sz="3600" b="1" spc="-10" dirty="0">
                <a:latin typeface="Times New Roman"/>
                <a:cs typeface="Times New Roman"/>
              </a:rPr>
              <a:t>Emitters, </a:t>
            </a:r>
            <a:r>
              <a:rPr sz="3600" b="1" dirty="0">
                <a:latin typeface="Times New Roman"/>
                <a:cs typeface="Times New Roman"/>
              </a:rPr>
              <a:t>Timers</a:t>
            </a:r>
            <a:r>
              <a:rPr sz="3600" b="1" spc="-10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and</a:t>
            </a:r>
            <a:r>
              <a:rPr sz="3600" b="1" spc="-100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Listeners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706" y="1068442"/>
            <a:ext cx="570293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What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Callback?</a:t>
            </a:r>
            <a:endParaRPr sz="2000">
              <a:latin typeface="Times New Roman"/>
              <a:cs typeface="Times New Roman"/>
            </a:endParaRPr>
          </a:p>
          <a:p>
            <a:pPr marL="657860" marR="5080" indent="-252095">
              <a:lnSpc>
                <a:spcPct val="100000"/>
              </a:lnSpc>
              <a:spcBef>
                <a:spcPts val="1925"/>
              </a:spcBef>
              <a:buFont typeface="Arial MT"/>
              <a:buChar char="•"/>
              <a:tabLst>
                <a:tab pos="657860" algn="l"/>
              </a:tabLst>
            </a:pPr>
            <a:r>
              <a:rPr sz="1800" dirty="0">
                <a:latin typeface="Times New Roman"/>
                <a:cs typeface="Times New Roman"/>
              </a:rPr>
              <a:t>Callback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asynchronous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equivalent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function. </a:t>
            </a:r>
            <a:r>
              <a:rPr sz="1800" spc="-20" dirty="0">
                <a:latin typeface="Times New Roman"/>
                <a:cs typeface="Times New Roman"/>
              </a:rPr>
              <a:t>A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callback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completion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task.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makes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heavy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callbacks.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APIs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written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they </a:t>
            </a:r>
            <a:r>
              <a:rPr sz="1800" dirty="0">
                <a:latin typeface="Times New Roman"/>
                <a:cs typeface="Times New Roman"/>
              </a:rPr>
              <a:t>support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callbacks.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705" y="3264018"/>
            <a:ext cx="531876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Example: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start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file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execution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environment </a:t>
            </a:r>
            <a:r>
              <a:rPr sz="1800" dirty="0">
                <a:latin typeface="Times New Roman"/>
                <a:cs typeface="Times New Roman"/>
              </a:rPr>
              <a:t>immediately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next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instruction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executed.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297815" marR="509905" indent="-25209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1800" dirty="0">
                <a:latin typeface="Times New Roman"/>
                <a:cs typeface="Times New Roman"/>
              </a:rPr>
              <a:t>Once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I/O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complete,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callback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while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passing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callback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content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parameter.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no </a:t>
            </a:r>
            <a:r>
              <a:rPr sz="1800" dirty="0">
                <a:latin typeface="Times New Roman"/>
                <a:cs typeface="Times New Roman"/>
              </a:rPr>
              <a:t>blocking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I/O.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97815" marR="5080" indent="-25209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makes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Node.js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highly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scalable,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high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requests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without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waiting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any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results.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0592" y="642867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1467" y="1521312"/>
            <a:ext cx="5792033" cy="454081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0592" y="642867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39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59" y="1112360"/>
            <a:ext cx="4991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Node.js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event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driven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–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uses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event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loop: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326" y="1722976"/>
            <a:ext cx="5870575" cy="496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77850" indent="-2520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4160" algn="l"/>
              </a:tabLst>
            </a:pPr>
            <a:r>
              <a:rPr sz="1800" dirty="0">
                <a:latin typeface="Times New Roman"/>
                <a:cs typeface="Times New Roman"/>
              </a:rPr>
              <a:t>Another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important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about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Node.js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it's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event </a:t>
            </a:r>
            <a:r>
              <a:rPr sz="1800" dirty="0">
                <a:latin typeface="Times New Roman"/>
                <a:cs typeface="Times New Roman"/>
              </a:rPr>
              <a:t>driven,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concept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loop.</a:t>
            </a:r>
            <a:endParaRPr sz="1800">
              <a:latin typeface="Times New Roman"/>
              <a:cs typeface="Times New Roman"/>
            </a:endParaRPr>
          </a:p>
          <a:p>
            <a:pPr marL="264160" marR="280035" indent="-252095">
              <a:lnSpc>
                <a:spcPct val="100000"/>
              </a:lnSpc>
              <a:buFont typeface="Arial MT"/>
              <a:buChar char="•"/>
              <a:tabLst>
                <a:tab pos="264160" algn="l"/>
              </a:tabLst>
            </a:pPr>
            <a:r>
              <a:rPr sz="1800" dirty="0">
                <a:latin typeface="Times New Roman"/>
                <a:cs typeface="Times New Roman"/>
              </a:rPr>
              <a:t>Node.js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single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thread.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loop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what </a:t>
            </a:r>
            <a:r>
              <a:rPr sz="1800" dirty="0">
                <a:latin typeface="Times New Roman"/>
                <a:cs typeface="Times New Roman"/>
              </a:rPr>
              <a:t>allows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Node.js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non-</a:t>
            </a:r>
            <a:r>
              <a:rPr sz="1800" dirty="0">
                <a:latin typeface="Times New Roman"/>
                <a:cs typeface="Times New Roman"/>
              </a:rPr>
              <a:t>blocking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I/O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operations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— </a:t>
            </a:r>
            <a:r>
              <a:rPr sz="1800" dirty="0">
                <a:latin typeface="Times New Roman"/>
                <a:cs typeface="Times New Roman"/>
              </a:rPr>
              <a:t>despite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JavaScript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single-</a:t>
            </a:r>
            <a:r>
              <a:rPr sz="1800" dirty="0">
                <a:latin typeface="Times New Roman"/>
                <a:cs typeface="Times New Roman"/>
              </a:rPr>
              <a:t>threaded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—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offloading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operations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kernel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whenever possible.</a:t>
            </a:r>
            <a:endParaRPr sz="1800">
              <a:latin typeface="Times New Roman"/>
              <a:cs typeface="Times New Roman"/>
            </a:endParaRPr>
          </a:p>
          <a:p>
            <a:pPr marL="264160" marR="90805" indent="-252095">
              <a:lnSpc>
                <a:spcPct val="100000"/>
              </a:lnSpc>
              <a:buFont typeface="Arial MT"/>
              <a:buChar char="•"/>
              <a:tabLst>
                <a:tab pos="264160" algn="l"/>
              </a:tabLst>
            </a:pPr>
            <a:r>
              <a:rPr sz="1800" dirty="0">
                <a:latin typeface="Times New Roman"/>
                <a:cs typeface="Times New Roman"/>
              </a:rPr>
              <a:t>Consider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figure,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task1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going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done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task2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could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store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information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database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retrieve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information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database.</a:t>
            </a:r>
            <a:endParaRPr sz="1800">
              <a:latin typeface="Times New Roman"/>
              <a:cs typeface="Times New Roman"/>
            </a:endParaRPr>
          </a:p>
          <a:p>
            <a:pPr marL="264160" marR="5080" indent="-252095">
              <a:lnSpc>
                <a:spcPct val="100000"/>
              </a:lnSpc>
              <a:buFont typeface="Arial MT"/>
              <a:buChar char="•"/>
              <a:tabLst>
                <a:tab pos="26416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sends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requests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respective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completed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instead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waiting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arrive </a:t>
            </a:r>
            <a:r>
              <a:rPr sz="1800" dirty="0">
                <a:latin typeface="Times New Roman"/>
                <a:cs typeface="Times New Roman"/>
              </a:rPr>
              <a:t>moves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task3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web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request.</a:t>
            </a:r>
            <a:endParaRPr sz="1800">
              <a:latin typeface="Times New Roman"/>
              <a:cs typeface="Times New Roman"/>
            </a:endParaRPr>
          </a:p>
          <a:p>
            <a:pPr marL="264160" marR="196850" indent="-252095">
              <a:lnSpc>
                <a:spcPct val="100000"/>
              </a:lnSpc>
              <a:buFont typeface="Arial MT"/>
              <a:buChar char="•"/>
              <a:tabLst>
                <a:tab pos="264160" algn="l"/>
              </a:tabLst>
            </a:pP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completed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task,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callback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results.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arrived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stacked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top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loop,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whatever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needs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done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carried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out.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0133" y="1763395"/>
            <a:ext cx="5453367" cy="33744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40058" y="1134391"/>
            <a:ext cx="8329930" cy="299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Objectives:</a:t>
            </a:r>
            <a:endParaRPr sz="240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  <a:spcBef>
                <a:spcPts val="246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Objectives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module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4445" indent="-304800">
              <a:lnSpc>
                <a:spcPct val="100000"/>
              </a:lnSpc>
              <a:buFont typeface="Arial MT"/>
              <a:buChar char="•"/>
              <a:tabLst>
                <a:tab pos="1274445" algn="l"/>
              </a:tabLst>
            </a:pPr>
            <a:r>
              <a:rPr sz="2000" dirty="0">
                <a:latin typeface="Times New Roman"/>
                <a:cs typeface="Times New Roman"/>
              </a:rPr>
              <a:t>Explain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10" dirty="0">
                <a:latin typeface="Times New Roman"/>
                <a:cs typeface="Times New Roman"/>
              </a:rPr>
              <a:t>Node.js.</a:t>
            </a:r>
            <a:endParaRPr sz="2000">
              <a:latin typeface="Times New Roman"/>
              <a:cs typeface="Times New Roman"/>
            </a:endParaRPr>
          </a:p>
          <a:p>
            <a:pPr marL="1274445" indent="-3048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74445" algn="l"/>
              </a:tabLst>
            </a:pPr>
            <a:r>
              <a:rPr sz="2000" dirty="0">
                <a:latin typeface="Times New Roman"/>
                <a:cs typeface="Times New Roman"/>
              </a:rPr>
              <a:t>Describe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node.js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programming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related</a:t>
            </a:r>
            <a:r>
              <a:rPr sz="2000" spc="-10" dirty="0">
                <a:latin typeface="Times New Roman"/>
                <a:cs typeface="Times New Roman"/>
              </a:rPr>
              <a:t> concepts.</a:t>
            </a:r>
            <a:endParaRPr sz="2000">
              <a:latin typeface="Times New Roman"/>
              <a:cs typeface="Times New Roman"/>
            </a:endParaRPr>
          </a:p>
          <a:p>
            <a:pPr marL="1274445" indent="-3048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74445" algn="l"/>
              </a:tabLst>
            </a:pPr>
            <a:r>
              <a:rPr sz="2000" dirty="0">
                <a:latin typeface="Times New Roman"/>
                <a:cs typeface="Times New Roman"/>
              </a:rPr>
              <a:t>Explain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Package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Manager.</a:t>
            </a:r>
            <a:endParaRPr sz="2000">
              <a:latin typeface="Times New Roman"/>
              <a:cs typeface="Times New Roman"/>
            </a:endParaRPr>
          </a:p>
          <a:p>
            <a:pPr marL="1274445" indent="-3048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74445" algn="l"/>
              </a:tabLst>
            </a:pPr>
            <a:r>
              <a:rPr sz="2000" dirty="0">
                <a:latin typeface="Times New Roman"/>
                <a:cs typeface="Times New Roman"/>
              </a:rPr>
              <a:t>Explain Express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Framework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Restful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API.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0592" y="642867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59" y="877543"/>
            <a:ext cx="6017260" cy="53746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20" dirty="0">
                <a:latin typeface="Times New Roman"/>
                <a:cs typeface="Times New Roman"/>
              </a:rPr>
              <a:t>Event-</a:t>
            </a:r>
            <a:r>
              <a:rPr sz="1800" b="1" dirty="0">
                <a:latin typeface="Times New Roman"/>
                <a:cs typeface="Times New Roman"/>
              </a:rPr>
              <a:t>Driven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Programming</a:t>
            </a:r>
            <a:endParaRPr sz="1800">
              <a:latin typeface="Times New Roman"/>
              <a:cs typeface="Times New Roman"/>
            </a:endParaRPr>
          </a:p>
          <a:p>
            <a:pPr marL="298450" marR="5080" indent="-252095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Node.js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heavily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also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reasons </a:t>
            </a:r>
            <a:r>
              <a:rPr sz="1800" dirty="0">
                <a:latin typeface="Times New Roman"/>
                <a:cs typeface="Times New Roman"/>
              </a:rPr>
              <a:t>why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Node.js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pretty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fast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compared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similar technologies.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starts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server,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simply </a:t>
            </a:r>
            <a:r>
              <a:rPr sz="1800" dirty="0">
                <a:latin typeface="Times New Roman"/>
                <a:cs typeface="Times New Roman"/>
              </a:rPr>
              <a:t>initiates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variables,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declares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simply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waits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occur.</a:t>
            </a:r>
            <a:endParaRPr sz="1800">
              <a:latin typeface="Times New Roman"/>
              <a:cs typeface="Times New Roman"/>
            </a:endParaRPr>
          </a:p>
          <a:p>
            <a:pPr marL="298450" marR="139065" indent="-252095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event-</a:t>
            </a:r>
            <a:r>
              <a:rPr sz="1800" dirty="0">
                <a:latin typeface="Times New Roman"/>
                <a:cs typeface="Times New Roman"/>
              </a:rPr>
              <a:t>driven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generally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loop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listens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events,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triggers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callback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those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detected.</a:t>
            </a:r>
            <a:endParaRPr sz="1800">
              <a:latin typeface="Times New Roman"/>
              <a:cs typeface="Times New Roman"/>
            </a:endParaRPr>
          </a:p>
          <a:p>
            <a:pPr marL="298450" marR="24130" indent="-252095">
              <a:lnSpc>
                <a:spcPct val="15000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Although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quite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similar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callbacks,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difference </a:t>
            </a:r>
            <a:r>
              <a:rPr sz="1800" dirty="0">
                <a:latin typeface="Times New Roman"/>
                <a:cs typeface="Times New Roman"/>
              </a:rPr>
              <a:t>lies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callback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 </a:t>
            </a:r>
            <a:r>
              <a:rPr sz="1800" spc="-10" dirty="0">
                <a:latin typeface="Times New Roman"/>
                <a:cs typeface="Times New Roman"/>
              </a:rPr>
              <a:t>asynchronous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whereas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event </a:t>
            </a:r>
            <a:r>
              <a:rPr sz="1800" dirty="0">
                <a:latin typeface="Times New Roman"/>
                <a:cs typeface="Times New Roman"/>
              </a:rPr>
              <a:t>handling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observer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pattern.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that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809" y="6363942"/>
            <a:ext cx="3008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listen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Observers.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4790" y="2110620"/>
            <a:ext cx="5338709" cy="240029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12360"/>
            <a:ext cx="11156315" cy="334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Times New Roman"/>
                <a:cs typeface="Times New Roman"/>
              </a:rPr>
              <a:t>Event-</a:t>
            </a:r>
            <a:r>
              <a:rPr sz="2000" b="1" dirty="0">
                <a:latin typeface="Times New Roman"/>
                <a:cs typeface="Times New Roman"/>
              </a:rPr>
              <a:t>Driven </a:t>
            </a:r>
            <a:r>
              <a:rPr sz="2000" b="1" spc="-10" dirty="0">
                <a:latin typeface="Times New Roman"/>
                <a:cs typeface="Times New Roman"/>
              </a:rPr>
              <a:t>Programming</a:t>
            </a:r>
            <a:endParaRPr sz="2000">
              <a:latin typeface="Times New Roman"/>
              <a:cs typeface="Times New Roman"/>
            </a:endParaRPr>
          </a:p>
          <a:p>
            <a:pPr marL="298450" marR="5080" indent="-24765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starts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EventEmitter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places</a:t>
            </a:r>
            <a:r>
              <a:rPr sz="2000" spc="-20" dirty="0">
                <a:latin typeface="Times New Roman"/>
                <a:cs typeface="Times New Roman"/>
              </a:rPr>
              <a:t> them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10" dirty="0">
                <a:latin typeface="Times New Roman"/>
                <a:cs typeface="Times New Roman"/>
              </a:rPr>
              <a:t> Queue.</a:t>
            </a:r>
            <a:endParaRPr sz="2000">
              <a:latin typeface="Times New Roman"/>
              <a:cs typeface="Times New Roman"/>
            </a:endParaRPr>
          </a:p>
          <a:p>
            <a:pPr marL="297815" indent="-2470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maintains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Events.</a:t>
            </a:r>
            <a:endParaRPr sz="2000">
              <a:latin typeface="Times New Roman"/>
              <a:cs typeface="Times New Roman"/>
            </a:endParaRPr>
          </a:p>
          <a:p>
            <a:pPr marL="298450" marR="355600" indent="-247650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Loop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continuously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waits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Queue.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 </a:t>
            </a:r>
            <a:r>
              <a:rPr sz="2000" dirty="0">
                <a:latin typeface="Times New Roman"/>
                <a:cs typeface="Times New Roman"/>
              </a:rPr>
              <a:t>pulls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waiting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then </a:t>
            </a:r>
            <a:r>
              <a:rPr sz="2000" dirty="0">
                <a:latin typeface="Times New Roman"/>
                <a:cs typeface="Times New Roman"/>
              </a:rPr>
              <a:t>assigns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respective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Handlers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them.</a:t>
            </a:r>
            <a:endParaRPr sz="2000">
              <a:latin typeface="Times New Roman"/>
              <a:cs typeface="Times New Roman"/>
            </a:endParaRPr>
          </a:p>
          <a:p>
            <a:pPr marL="298450" marR="289560" indent="-247650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Handlers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JavaScript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Asynchronous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Callback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Functions.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responsible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events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10" dirty="0">
                <a:latin typeface="Times New Roman"/>
                <a:cs typeface="Times New Roman"/>
              </a:rPr>
              <a:t> Loop.</a:t>
            </a:r>
            <a:endParaRPr sz="2000">
              <a:latin typeface="Times New Roman"/>
              <a:cs typeface="Times New Roman"/>
            </a:endParaRPr>
          </a:p>
          <a:p>
            <a:pPr marL="297815" indent="-2470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prepare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Client.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345" y="4848129"/>
            <a:ext cx="10152937" cy="189768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10327"/>
            <a:ext cx="11172825" cy="530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Event-</a:t>
            </a:r>
            <a:r>
              <a:rPr sz="2400" b="1" dirty="0">
                <a:latin typeface="Times New Roman"/>
                <a:cs typeface="Times New Roman"/>
              </a:rPr>
              <a:t>Driven</a:t>
            </a:r>
            <a:r>
              <a:rPr sz="2400" b="1" spc="-10" dirty="0">
                <a:latin typeface="Times New Roman"/>
                <a:cs typeface="Times New Roman"/>
              </a:rPr>
              <a:t> Programming</a:t>
            </a:r>
            <a:endParaRPr sz="2400">
              <a:latin typeface="Times New Roman"/>
              <a:cs typeface="Times New Roman"/>
            </a:endParaRPr>
          </a:p>
          <a:p>
            <a:pPr marL="298450" marR="5080" indent="-249554">
              <a:lnSpc>
                <a:spcPct val="100000"/>
              </a:lnSpc>
              <a:spcBef>
                <a:spcPts val="2180"/>
              </a:spcBef>
              <a:buFont typeface="Arial MT"/>
              <a:buChar char="•"/>
              <a:tabLst>
                <a:tab pos="298450" algn="l"/>
              </a:tabLst>
            </a:pPr>
            <a:r>
              <a:rPr sz="1900" dirty="0">
                <a:latin typeface="Times New Roman"/>
                <a:cs typeface="Times New Roman"/>
              </a:rPr>
              <a:t>Whenever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event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gets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fired,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its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listener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function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starts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executing.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Node.js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has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multiple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in-</a:t>
            </a:r>
            <a:r>
              <a:rPr sz="1900" dirty="0">
                <a:latin typeface="Times New Roman"/>
                <a:cs typeface="Times New Roman"/>
              </a:rPr>
              <a:t>built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events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available </a:t>
            </a:r>
            <a:r>
              <a:rPr sz="1900" dirty="0">
                <a:latin typeface="Times New Roman"/>
                <a:cs typeface="Times New Roman"/>
              </a:rPr>
              <a:t>through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events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module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EventEmitter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class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which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are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used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bind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events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event-</a:t>
            </a:r>
            <a:r>
              <a:rPr sz="1900" dirty="0">
                <a:latin typeface="Times New Roman"/>
                <a:cs typeface="Times New Roman"/>
              </a:rPr>
              <a:t>listeners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follows: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900" dirty="0">
                <a:latin typeface="Courier New"/>
                <a:cs typeface="Courier New"/>
              </a:rPr>
              <a:t>//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Import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events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module</a:t>
            </a:r>
            <a:endParaRPr sz="19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900" dirty="0">
                <a:latin typeface="Courier New"/>
                <a:cs typeface="Courier New"/>
              </a:rPr>
              <a:t>var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events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require('events');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9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900" dirty="0">
                <a:latin typeface="Courier New"/>
                <a:cs typeface="Courier New"/>
              </a:rPr>
              <a:t>//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Create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an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eventEmitter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object</a:t>
            </a:r>
            <a:endParaRPr sz="19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900" dirty="0">
                <a:latin typeface="Courier New"/>
                <a:cs typeface="Courier New"/>
              </a:rPr>
              <a:t>var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eventEmitter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new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events.EventEmitter();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900">
              <a:latin typeface="Courier New"/>
              <a:cs typeface="Courier New"/>
            </a:endParaRPr>
          </a:p>
          <a:p>
            <a:pPr marL="297815" indent="-249554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1900" dirty="0">
                <a:latin typeface="Times New Roman"/>
                <a:cs typeface="Times New Roman"/>
              </a:rPr>
              <a:t>Following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syntax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bind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event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handler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with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event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Times New Roman"/>
                <a:cs typeface="Times New Roman"/>
              </a:rPr>
              <a:t>−</a:t>
            </a:r>
            <a:endParaRPr sz="1900">
              <a:latin typeface="Times New Roman"/>
              <a:cs typeface="Times New Roman"/>
            </a:endParaRPr>
          </a:p>
          <a:p>
            <a:pPr marL="469900" marR="4469130">
              <a:lnSpc>
                <a:spcPct val="100000"/>
              </a:lnSpc>
              <a:tabLst>
                <a:tab pos="4088765" algn="l"/>
              </a:tabLst>
            </a:pPr>
            <a:r>
              <a:rPr sz="1900" dirty="0">
                <a:latin typeface="Courier New"/>
                <a:cs typeface="Courier New"/>
              </a:rPr>
              <a:t>//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Bind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event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and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event</a:t>
            </a:r>
            <a:r>
              <a:rPr sz="1900" dirty="0">
                <a:latin typeface="Courier New"/>
                <a:cs typeface="Courier New"/>
              </a:rPr>
              <a:t>	handler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as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follows </a:t>
            </a:r>
            <a:r>
              <a:rPr sz="1900" dirty="0">
                <a:latin typeface="Courier New"/>
                <a:cs typeface="Courier New"/>
              </a:rPr>
              <a:t>eventEmitter.on('eventName',</a:t>
            </a:r>
            <a:r>
              <a:rPr sz="1900" spc="-15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eventHandler);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900">
              <a:latin typeface="Courier New"/>
              <a:cs typeface="Courier New"/>
            </a:endParaRPr>
          </a:p>
          <a:p>
            <a:pPr marL="297815" indent="-249554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1900" spc="-50" dirty="0">
                <a:latin typeface="Times New Roman"/>
                <a:cs typeface="Times New Roman"/>
              </a:rPr>
              <a:t>We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can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fire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event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programmatically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follows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Times New Roman"/>
                <a:cs typeface="Times New Roman"/>
              </a:rPr>
              <a:t>−</a:t>
            </a:r>
            <a:endParaRPr sz="1900">
              <a:latin typeface="Times New Roman"/>
              <a:cs typeface="Times New Roman"/>
            </a:endParaRPr>
          </a:p>
          <a:p>
            <a:pPr marL="469900" marR="6206490">
              <a:lnSpc>
                <a:spcPct val="100000"/>
              </a:lnSpc>
            </a:pPr>
            <a:r>
              <a:rPr sz="1900" dirty="0">
                <a:latin typeface="Courier New"/>
                <a:cs typeface="Courier New"/>
              </a:rPr>
              <a:t>//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Fire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an</a:t>
            </a:r>
            <a:r>
              <a:rPr sz="1900" spc="-10" dirty="0">
                <a:latin typeface="Courier New"/>
                <a:cs typeface="Courier New"/>
              </a:rPr>
              <a:t> event eventEmitter.emit('eventName');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0592" y="642867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59" y="1112360"/>
            <a:ext cx="11002645" cy="487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Node.js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Event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Emitter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000">
              <a:latin typeface="Times New Roman"/>
              <a:cs typeface="Times New Roman"/>
            </a:endParaRPr>
          </a:p>
          <a:p>
            <a:pPr marL="755650" marR="391160" indent="-252095">
              <a:lnSpc>
                <a:spcPct val="100000"/>
              </a:lnSpc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Node.js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core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API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asynchronous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event-</a:t>
            </a:r>
            <a:r>
              <a:rPr sz="1800" dirty="0">
                <a:latin typeface="Times New Roman"/>
                <a:cs typeface="Times New Roman"/>
              </a:rPr>
              <a:t>driven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architecture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certain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kind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called </a:t>
            </a:r>
            <a:r>
              <a:rPr sz="1800" dirty="0">
                <a:latin typeface="Times New Roman"/>
                <a:cs typeface="Times New Roman"/>
              </a:rPr>
              <a:t>emitters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periodically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emit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cause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listener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called.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755650" marR="5080" indent="-252095">
              <a:lnSpc>
                <a:spcPct val="100000"/>
              </a:lnSpc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Many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events,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example,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net.Server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emits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 </a:t>
            </a:r>
            <a:r>
              <a:rPr sz="1800" spc="-10" dirty="0">
                <a:latin typeface="Times New Roman"/>
                <a:cs typeface="Times New Roman"/>
              </a:rPr>
              <a:t>fs.readStream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emits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opened.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emit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instances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events.EventEmitter..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755015" indent="-251460">
              <a:lnSpc>
                <a:spcPct val="100000"/>
              </a:lnSpc>
              <a:buFont typeface="Arial MT"/>
              <a:buChar char="•"/>
              <a:tabLst>
                <a:tab pos="755015" algn="l"/>
              </a:tabLst>
            </a:pPr>
            <a:r>
              <a:rPr sz="1800" dirty="0">
                <a:latin typeface="Times New Roman"/>
                <a:cs typeface="Times New Roman"/>
              </a:rPr>
              <a:t>EventEmitter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module.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accessible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−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Courier New"/>
                <a:cs typeface="Courier New"/>
              </a:rPr>
              <a:t>//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Import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events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module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var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events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require('events');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//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Create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an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eventEmitter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object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var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eventEmitter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new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events.EventEmitter();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600">
              <a:latin typeface="Courier New"/>
              <a:cs typeface="Courier New"/>
            </a:endParaRPr>
          </a:p>
          <a:p>
            <a:pPr marL="755650" marR="880110" indent="-252095">
              <a:lnSpc>
                <a:spcPct val="100000"/>
              </a:lnSpc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EventEmitter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instance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faces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error,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emits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'error'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event.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new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listener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added, 'newListener'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fired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listener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removed,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'removeListener'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fired.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1526" y="6234016"/>
            <a:ext cx="10601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4160" algn="l"/>
              </a:tabLst>
            </a:pPr>
            <a:r>
              <a:rPr sz="1800" dirty="0">
                <a:latin typeface="Times New Roman"/>
                <a:cs typeface="Times New Roman"/>
              </a:rPr>
              <a:t>EventEmitter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multiple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properties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emit.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property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event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emit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fire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event.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8" y="1110327"/>
            <a:ext cx="11115675" cy="5362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Timers</a:t>
            </a:r>
            <a:endParaRPr sz="2400">
              <a:latin typeface="Times New Roman"/>
              <a:cs typeface="Times New Roman"/>
            </a:endParaRPr>
          </a:p>
          <a:p>
            <a:pPr marL="755650" marR="491490" indent="-252095">
              <a:lnSpc>
                <a:spcPct val="100000"/>
              </a:lnSpc>
              <a:spcBef>
                <a:spcPts val="2425"/>
              </a:spcBef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specifies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threshold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after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callback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executed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rather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exact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50" dirty="0">
                <a:latin typeface="Times New Roman"/>
                <a:cs typeface="Times New Roman"/>
              </a:rPr>
              <a:t> a </a:t>
            </a:r>
            <a:r>
              <a:rPr sz="1800" dirty="0">
                <a:latin typeface="Times New Roman"/>
                <a:cs typeface="Times New Roman"/>
              </a:rPr>
              <a:t>person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wants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executed.</a:t>
            </a:r>
            <a:endParaRPr sz="1800">
              <a:latin typeface="Times New Roman"/>
              <a:cs typeface="Times New Roman"/>
            </a:endParaRPr>
          </a:p>
          <a:p>
            <a:pPr marL="755650" marR="716915" indent="-252095">
              <a:lnSpc>
                <a:spcPct val="100000"/>
              </a:lnSpc>
              <a:buFont typeface="Arial MT"/>
              <a:buChar char="•"/>
              <a:tabLst>
                <a:tab pos="755650" algn="l"/>
              </a:tabLst>
            </a:pPr>
            <a:r>
              <a:rPr sz="1800" spc="-10" dirty="0">
                <a:latin typeface="Times New Roman"/>
                <a:cs typeface="Times New Roman"/>
              </a:rPr>
              <a:t>Timers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callbacks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early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scheduled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after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amount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passed; however,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scheduling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running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callbacks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delay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them.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927100" marR="47625" indent="-17145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Times New Roman"/>
                <a:cs typeface="Times New Roman"/>
              </a:rPr>
              <a:t>Example: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schedule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timeout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execute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after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100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threshold,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script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starts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asynchronously </a:t>
            </a:r>
            <a:r>
              <a:rPr sz="1800" dirty="0">
                <a:latin typeface="Times New Roman"/>
                <a:cs typeface="Times New Roman"/>
              </a:rPr>
              <a:t>reading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takes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95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ms.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Times New Roman"/>
              <a:cs typeface="Times New Roman"/>
            </a:endParaRPr>
          </a:p>
          <a:p>
            <a:pPr marL="755650" marR="5080" indent="-25209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loop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enters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poll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phase,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empty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queue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(fs.readFile()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completed),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wait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remaining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until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soonest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timer's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threshold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reached.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waiting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95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pass, </a:t>
            </a:r>
            <a:r>
              <a:rPr sz="1800" dirty="0">
                <a:latin typeface="Times New Roman"/>
                <a:cs typeface="Times New Roman"/>
              </a:rPr>
              <a:t>fs.readFile()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finishes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callback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takes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complete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poll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queue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executed.</a:t>
            </a:r>
            <a:endParaRPr sz="1800">
              <a:latin typeface="Times New Roman"/>
              <a:cs typeface="Times New Roman"/>
            </a:endParaRPr>
          </a:p>
          <a:p>
            <a:pPr marL="755650" marR="12700" indent="-252095">
              <a:lnSpc>
                <a:spcPct val="100000"/>
              </a:lnSpc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callback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finishes,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callbacks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queue,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loop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threshold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soonest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reached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wrap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back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timers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phase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execute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timer's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callback.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755650" marR="701675" indent="-25209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example,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total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delay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scheduled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callback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being </a:t>
            </a:r>
            <a:r>
              <a:rPr sz="1800" dirty="0">
                <a:latin typeface="Times New Roman"/>
                <a:cs typeface="Times New Roman"/>
              </a:rPr>
              <a:t>executed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105</a:t>
            </a:r>
            <a:r>
              <a:rPr sz="1800" spc="-25" dirty="0">
                <a:latin typeface="Times New Roman"/>
                <a:cs typeface="Times New Roman"/>
              </a:rPr>
              <a:t> ms.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44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0929" y="2719420"/>
            <a:ext cx="4028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Buffers</a:t>
            </a:r>
            <a:r>
              <a:rPr sz="3600" b="1" spc="-8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and</a:t>
            </a:r>
            <a:r>
              <a:rPr sz="3600" b="1" spc="-80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Streams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076264"/>
            <a:ext cx="10944225" cy="505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Why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Buffers?</a:t>
            </a:r>
            <a:endParaRPr sz="2000">
              <a:latin typeface="Times New Roman"/>
              <a:cs typeface="Times New Roman"/>
            </a:endParaRPr>
          </a:p>
          <a:p>
            <a:pPr marL="755650" marR="113030" indent="-252095">
              <a:lnSpc>
                <a:spcPct val="100000"/>
              </a:lnSpc>
              <a:spcBef>
                <a:spcPts val="2165"/>
              </a:spcBef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Pure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JavaScript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Unicode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friendly,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binary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data.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dealing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TCP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streams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file </a:t>
            </a:r>
            <a:r>
              <a:rPr sz="1800" dirty="0">
                <a:latin typeface="Times New Roman"/>
                <a:cs typeface="Times New Roman"/>
              </a:rPr>
              <a:t>system,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necessary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octet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streams.</a:t>
            </a:r>
            <a:endParaRPr sz="1800">
              <a:latin typeface="Times New Roman"/>
              <a:cs typeface="Times New Roman"/>
            </a:endParaRPr>
          </a:p>
          <a:p>
            <a:pPr marL="755650" marR="461645" indent="-252095">
              <a:lnSpc>
                <a:spcPct val="100000"/>
              </a:lnSpc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Buffer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introduced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Node.js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API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enable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interaction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octet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streams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TCP </a:t>
            </a:r>
            <a:r>
              <a:rPr sz="1800" dirty="0">
                <a:latin typeface="Times New Roman"/>
                <a:cs typeface="Times New Roman"/>
              </a:rPr>
              <a:t>streams,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operations,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contexts.</a:t>
            </a:r>
            <a:endParaRPr sz="1800">
              <a:latin typeface="Times New Roman"/>
              <a:cs typeface="Times New Roman"/>
            </a:endParaRPr>
          </a:p>
          <a:p>
            <a:pPr marL="755650" marR="61594" indent="-252095">
              <a:lnSpc>
                <a:spcPct val="100000"/>
              </a:lnSpc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Instances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Buffer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similar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arrays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integers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correspond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fixed-</a:t>
            </a:r>
            <a:r>
              <a:rPr sz="1800" dirty="0">
                <a:latin typeface="Times New Roman"/>
                <a:cs typeface="Times New Roman"/>
              </a:rPr>
              <a:t>sized,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raw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memory allocations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outside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V8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heap.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size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Buffer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established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cannot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changed.</a:t>
            </a:r>
            <a:endParaRPr sz="1800">
              <a:latin typeface="Times New Roman"/>
              <a:cs typeface="Times New Roman"/>
            </a:endParaRPr>
          </a:p>
          <a:p>
            <a:pPr marL="755015" indent="-251460">
              <a:lnSpc>
                <a:spcPct val="100000"/>
              </a:lnSpc>
              <a:buFont typeface="Arial MT"/>
              <a:buChar char="•"/>
              <a:tabLst>
                <a:tab pos="755015" algn="l"/>
              </a:tabLst>
            </a:pPr>
            <a:r>
              <a:rPr sz="1800" dirty="0">
                <a:latin typeface="Times New Roman"/>
                <a:cs typeface="Times New Roman"/>
              </a:rPr>
              <a:t>Buffer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global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without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importing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buffer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module.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What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are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Buffers?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000">
              <a:latin typeface="Times New Roman"/>
              <a:cs typeface="Times New Roman"/>
            </a:endParaRPr>
          </a:p>
          <a:p>
            <a:pPr marL="755650" marR="483870" indent="-252095">
              <a:lnSpc>
                <a:spcPct val="100000"/>
              </a:lnSpc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Buffers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instances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Buffer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raw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binary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buffer corresponds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some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raw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memory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allocated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outside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V8.</a:t>
            </a:r>
            <a:endParaRPr sz="1800">
              <a:latin typeface="Times New Roman"/>
              <a:cs typeface="Times New Roman"/>
            </a:endParaRPr>
          </a:p>
          <a:p>
            <a:pPr marL="755650" marR="5080" indent="-252095">
              <a:lnSpc>
                <a:spcPct val="100000"/>
              </a:lnSpc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Buffers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somewhat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arrays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integers,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non-</a:t>
            </a:r>
            <a:r>
              <a:rPr sz="1800" dirty="0">
                <a:latin typeface="Times New Roman"/>
                <a:cs typeface="Times New Roman"/>
              </a:rPr>
              <a:t>resizable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whole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bunch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methods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specifically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binary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 marL="755650" marR="15240" indent="-252095">
              <a:lnSpc>
                <a:spcPct val="100000"/>
              </a:lnSpc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addition,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"integers"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buffer,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byte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limited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255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(2^8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1), </a:t>
            </a:r>
            <a:r>
              <a:rPr sz="1800" spc="-10" dirty="0">
                <a:latin typeface="Times New Roman"/>
                <a:cs typeface="Times New Roman"/>
              </a:rPr>
              <a:t>inclusive.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46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0592" y="642867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47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59" y="1074232"/>
            <a:ext cx="11135360" cy="469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Creating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Buffer: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5"/>
              </a:spcBef>
            </a:pPr>
            <a:endParaRPr sz="2400">
              <a:latin typeface="Times New Roman"/>
              <a:cs typeface="Times New Roman"/>
            </a:endParaRPr>
          </a:p>
          <a:p>
            <a:pPr marL="1212215" indent="-247015">
              <a:lnSpc>
                <a:spcPct val="100000"/>
              </a:lnSpc>
              <a:buFont typeface="Arial"/>
              <a:buChar char="•"/>
              <a:tabLst>
                <a:tab pos="1212215" algn="l"/>
              </a:tabLst>
            </a:pPr>
            <a:r>
              <a:rPr sz="2000" b="1" dirty="0">
                <a:latin typeface="Times New Roman"/>
                <a:cs typeface="Times New Roman"/>
              </a:rPr>
              <a:t>Method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1: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syntax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uninitiated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Buffer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octets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−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var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buf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new</a:t>
            </a:r>
            <a:r>
              <a:rPr sz="2000" spc="-10" dirty="0">
                <a:latin typeface="Courier New"/>
                <a:cs typeface="Courier New"/>
              </a:rPr>
              <a:t> Buffer(10);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>
              <a:latin typeface="Courier New"/>
              <a:cs typeface="Courier New"/>
            </a:endParaRPr>
          </a:p>
          <a:p>
            <a:pPr marL="1212215" indent="-247015">
              <a:lnSpc>
                <a:spcPct val="100000"/>
              </a:lnSpc>
              <a:buFont typeface="Arial"/>
              <a:buChar char="•"/>
              <a:tabLst>
                <a:tab pos="1212215" algn="l"/>
              </a:tabLst>
            </a:pPr>
            <a:r>
              <a:rPr sz="2000" b="1" dirty="0">
                <a:latin typeface="Times New Roman"/>
                <a:cs typeface="Times New Roman"/>
              </a:rPr>
              <a:t>Method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syntax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Buffer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array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−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var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buf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new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Buffer([10,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20,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30,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40,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50]);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>
              <a:latin typeface="Courier New"/>
              <a:cs typeface="Courier New"/>
            </a:endParaRPr>
          </a:p>
          <a:p>
            <a:pPr marL="1212850" marR="5080" indent="-247650">
              <a:lnSpc>
                <a:spcPct val="100000"/>
              </a:lnSpc>
              <a:buFont typeface="Arial"/>
              <a:buChar char="•"/>
              <a:tabLst>
                <a:tab pos="1212850" algn="l"/>
              </a:tabLst>
            </a:pPr>
            <a:r>
              <a:rPr sz="2000" b="1" dirty="0">
                <a:latin typeface="Times New Roman"/>
                <a:cs typeface="Times New Roman"/>
              </a:rPr>
              <a:t>Method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3: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syntax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Buffer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optionally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encoding </a:t>
            </a:r>
            <a:r>
              <a:rPr sz="2000" dirty="0">
                <a:latin typeface="Times New Roman"/>
                <a:cs typeface="Times New Roman"/>
              </a:rPr>
              <a:t>type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−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var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buf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new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Buffer("Simply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Easy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Learning",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"utf-</a:t>
            </a:r>
            <a:r>
              <a:rPr sz="2000" spc="-20" dirty="0">
                <a:latin typeface="Courier New"/>
                <a:cs typeface="Courier New"/>
              </a:rPr>
              <a:t>8");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568" y="6044504"/>
            <a:ext cx="102025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9715" algn="l"/>
              </a:tabLst>
            </a:pPr>
            <a:r>
              <a:rPr sz="2000" dirty="0">
                <a:latin typeface="Times New Roman"/>
                <a:cs typeface="Times New Roman"/>
              </a:rPr>
              <a:t>Though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"utf8"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default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encoding,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encodings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"ascii",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"utf8", </a:t>
            </a:r>
            <a:r>
              <a:rPr sz="2000" dirty="0">
                <a:latin typeface="Times New Roman"/>
                <a:cs typeface="Times New Roman"/>
              </a:rPr>
              <a:t>"utf16le",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"ucs2",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"base64"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"hex".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0592" y="642867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48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59" y="1041184"/>
            <a:ext cx="11389360" cy="420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Writing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Buffers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695"/>
              </a:spcBef>
            </a:pPr>
            <a:r>
              <a:rPr sz="1400" dirty="0">
                <a:latin typeface="Courier New"/>
                <a:cs typeface="Courier New"/>
              </a:rPr>
              <a:t>buf.write(string[,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offset][,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length][,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encoding])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Times New Roman"/>
                <a:cs typeface="Times New Roman"/>
              </a:rPr>
              <a:t>Parameters: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imes New Roman"/>
                <a:cs typeface="Times New Roman"/>
              </a:rPr>
              <a:t>Here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description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parameters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used:</a:t>
            </a:r>
            <a:endParaRPr sz="1600">
              <a:latin typeface="Times New Roman"/>
              <a:cs typeface="Times New Roman"/>
            </a:endParaRPr>
          </a:p>
          <a:p>
            <a:pPr marL="1212215" indent="-255270">
              <a:lnSpc>
                <a:spcPct val="100000"/>
              </a:lnSpc>
              <a:buFont typeface="Arial MT"/>
              <a:buChar char="•"/>
              <a:tabLst>
                <a:tab pos="1212215" algn="l"/>
              </a:tabLst>
            </a:pPr>
            <a:r>
              <a:rPr sz="1600" dirty="0">
                <a:latin typeface="Times New Roman"/>
                <a:cs typeface="Times New Roman"/>
              </a:rPr>
              <a:t>String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−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written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buffer.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1212215" indent="-255270">
              <a:lnSpc>
                <a:spcPct val="100000"/>
              </a:lnSpc>
              <a:buFont typeface="Arial MT"/>
              <a:buChar char="•"/>
              <a:tabLst>
                <a:tab pos="1212215" algn="l"/>
              </a:tabLst>
            </a:pPr>
            <a:r>
              <a:rPr sz="1600" dirty="0">
                <a:latin typeface="Times New Roman"/>
                <a:cs typeface="Times New Roman"/>
              </a:rPr>
              <a:t>Offset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−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index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buffer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start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writing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at.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Default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value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0.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1212215" indent="-255270">
              <a:lnSpc>
                <a:spcPct val="100000"/>
              </a:lnSpc>
              <a:buFont typeface="Arial MT"/>
              <a:buChar char="•"/>
              <a:tabLst>
                <a:tab pos="1212215" algn="l"/>
              </a:tabLst>
            </a:pPr>
            <a:r>
              <a:rPr sz="1600" dirty="0">
                <a:latin typeface="Times New Roman"/>
                <a:cs typeface="Times New Roman"/>
              </a:rPr>
              <a:t>Length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−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number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bytes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write.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Defaults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buffer.length.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1212215" indent="-255270">
              <a:lnSpc>
                <a:spcPct val="100000"/>
              </a:lnSpc>
              <a:buFont typeface="Arial MT"/>
              <a:buChar char="•"/>
              <a:tabLst>
                <a:tab pos="1212215" algn="l"/>
              </a:tabLst>
            </a:pPr>
            <a:r>
              <a:rPr sz="1600" dirty="0">
                <a:latin typeface="Times New Roman"/>
                <a:cs typeface="Times New Roman"/>
              </a:rPr>
              <a:t>Encoding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−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Encoding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use.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'utf8'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default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encoding.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Times New Roman"/>
                <a:cs typeface="Times New Roman"/>
              </a:rPr>
              <a:t>Return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Value:</a:t>
            </a:r>
            <a:endParaRPr sz="18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method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returns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number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octets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written.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there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enough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space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buffer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entire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string,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write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part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string.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259" y="5491264"/>
            <a:ext cx="4749800" cy="136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Courier New"/>
                <a:cs typeface="Courier New"/>
              </a:rPr>
              <a:t>buf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new</a:t>
            </a:r>
            <a:r>
              <a:rPr sz="1400" spc="-10" dirty="0">
                <a:latin typeface="Courier New"/>
                <a:cs typeface="Courier New"/>
              </a:rPr>
              <a:t> Buffer(256);</a:t>
            </a:r>
            <a:endParaRPr sz="1400">
              <a:latin typeface="Courier New"/>
              <a:cs typeface="Courier New"/>
            </a:endParaRPr>
          </a:p>
          <a:p>
            <a:pPr marL="469900" marR="5080">
              <a:lnSpc>
                <a:spcPct val="100000"/>
              </a:lnSpc>
              <a:tabLst>
                <a:tab pos="4096385" algn="l"/>
              </a:tabLst>
            </a:pPr>
            <a:r>
              <a:rPr sz="1400" dirty="0">
                <a:latin typeface="Courier New"/>
                <a:cs typeface="Courier New"/>
              </a:rPr>
              <a:t>len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buf.write("Simply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Easy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Learning"); </a:t>
            </a:r>
            <a:r>
              <a:rPr sz="1400" dirty="0">
                <a:latin typeface="Courier New"/>
                <a:cs typeface="Courier New"/>
              </a:rPr>
              <a:t>console.log("Octets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written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: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"+</a:t>
            </a:r>
            <a:r>
              <a:rPr sz="1400" dirty="0">
                <a:latin typeface="Courier New"/>
                <a:cs typeface="Courier New"/>
              </a:rPr>
              <a:t>	</a:t>
            </a:r>
            <a:r>
              <a:rPr sz="1400" spc="-10" dirty="0">
                <a:latin typeface="Courier New"/>
                <a:cs typeface="Courier New"/>
              </a:rPr>
              <a:t>len);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Output: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Octets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written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:</a:t>
            </a:r>
            <a:r>
              <a:rPr sz="1400" spc="-25" dirty="0">
                <a:latin typeface="Courier New"/>
                <a:cs typeface="Courier New"/>
              </a:rPr>
              <a:t> 20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0592" y="642867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59" y="1017120"/>
            <a:ext cx="9418955" cy="417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Reading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from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Buffers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buf.toString([encoding][,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start][,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end])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Times New Roman"/>
                <a:cs typeface="Times New Roman"/>
              </a:rPr>
              <a:t>Parameters: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imes New Roman"/>
                <a:cs typeface="Times New Roman"/>
              </a:rPr>
              <a:t>Here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description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parameters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−</a:t>
            </a:r>
            <a:endParaRPr sz="1600">
              <a:latin typeface="Times New Roman"/>
              <a:cs typeface="Times New Roman"/>
            </a:endParaRPr>
          </a:p>
          <a:p>
            <a:pPr marL="1212215" indent="-255270">
              <a:lnSpc>
                <a:spcPct val="100000"/>
              </a:lnSpc>
              <a:buFont typeface="Arial MT"/>
              <a:buChar char="•"/>
              <a:tabLst>
                <a:tab pos="1212215" algn="l"/>
              </a:tabLst>
            </a:pPr>
            <a:r>
              <a:rPr sz="1600" dirty="0">
                <a:latin typeface="Times New Roman"/>
                <a:cs typeface="Times New Roman"/>
              </a:rPr>
              <a:t>Encoding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−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Encoding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use.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'utf8'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default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encoding.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1212215" indent="-255270">
              <a:lnSpc>
                <a:spcPct val="100000"/>
              </a:lnSpc>
              <a:buFont typeface="Arial MT"/>
              <a:buChar char="•"/>
              <a:tabLst>
                <a:tab pos="1212215" algn="l"/>
              </a:tabLst>
            </a:pPr>
            <a:r>
              <a:rPr sz="1600" dirty="0">
                <a:latin typeface="Times New Roman"/>
                <a:cs typeface="Times New Roman"/>
              </a:rPr>
              <a:t>Start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−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Beginning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index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start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reading,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defaults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0.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1212215" indent="-255270">
              <a:lnSpc>
                <a:spcPts val="1914"/>
              </a:lnSpc>
              <a:buFont typeface="Arial MT"/>
              <a:buChar char="•"/>
              <a:tabLst>
                <a:tab pos="1212215" algn="l"/>
              </a:tabLst>
            </a:pPr>
            <a:r>
              <a:rPr sz="1600" dirty="0">
                <a:latin typeface="Times New Roman"/>
                <a:cs typeface="Times New Roman"/>
              </a:rPr>
              <a:t>End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−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index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reading,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defaults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complete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buffer.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155"/>
              </a:lnSpc>
            </a:pPr>
            <a:r>
              <a:rPr sz="1800" b="1" spc="-10" dirty="0">
                <a:latin typeface="Times New Roman"/>
                <a:cs typeface="Times New Roman"/>
              </a:rPr>
              <a:t>Return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Value: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ts val="1914"/>
              </a:lnSpc>
              <a:spcBef>
                <a:spcPts val="10"/>
              </a:spcBef>
            </a:pP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method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decodes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returns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string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buffer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encoded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specified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character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encoding.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155"/>
              </a:lnSpc>
            </a:pPr>
            <a:r>
              <a:rPr sz="1800" b="1" spc="-10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Courier New"/>
                <a:cs typeface="Courier New"/>
              </a:rPr>
              <a:t>buf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new</a:t>
            </a:r>
            <a:r>
              <a:rPr sz="1400" spc="-10" dirty="0">
                <a:latin typeface="Courier New"/>
                <a:cs typeface="Courier New"/>
              </a:rPr>
              <a:t> Buffer(26);</a:t>
            </a:r>
            <a:endParaRPr sz="1400">
              <a:latin typeface="Courier New"/>
              <a:cs typeface="Courier New"/>
            </a:endParaRPr>
          </a:p>
          <a:p>
            <a:pPr marL="1140460" marR="5069840" indent="-21336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for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(var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0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;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26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;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i++)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 </a:t>
            </a:r>
            <a:r>
              <a:rPr sz="1400" dirty="0">
                <a:latin typeface="Courier New"/>
                <a:cs typeface="Courier New"/>
              </a:rPr>
              <a:t>buf[i]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+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97;}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1699" y="5164432"/>
            <a:ext cx="40792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//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outputs: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abcdefghijklmnopqrstuvwxyz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4459" y="5164432"/>
            <a:ext cx="42926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console.log(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buf.toString('ascii')); </a:t>
            </a:r>
            <a:r>
              <a:rPr sz="1400" dirty="0">
                <a:latin typeface="Courier New"/>
                <a:cs typeface="Courier New"/>
              </a:rPr>
              <a:t>console.log(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buf.toString('ascii',0,5)); </a:t>
            </a:r>
            <a:r>
              <a:rPr sz="1400" dirty="0">
                <a:latin typeface="Courier New"/>
                <a:cs typeface="Courier New"/>
              </a:rPr>
              <a:t>console.log(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buf.toString('utf8',0,5));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1699" y="5377793"/>
            <a:ext cx="18389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//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outputs: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abcde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//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outputs: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abcde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4459" y="5804513"/>
            <a:ext cx="941324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console.log(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buf.toString(undefined,0,5));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//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encoding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defaults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to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'utf8',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outputs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abcde</a:t>
            </a:r>
            <a:endParaRPr sz="1400">
              <a:latin typeface="Courier New"/>
              <a:cs typeface="Courier New"/>
            </a:endParaRPr>
          </a:p>
          <a:p>
            <a:pPr marL="927100" marR="5765800" indent="-9144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Output: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abcdefghijklmnopqrstuvwxyz abcde</a:t>
            </a:r>
            <a:endParaRPr sz="1400">
              <a:latin typeface="Courier New"/>
              <a:cs typeface="Courier New"/>
            </a:endParaRPr>
          </a:p>
          <a:p>
            <a:pPr marL="927100" marR="794512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abcde abcde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40058" y="1134391"/>
            <a:ext cx="6211570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Outcome:</a:t>
            </a:r>
            <a:endParaRPr sz="2400">
              <a:latin typeface="Times New Roman"/>
              <a:cs typeface="Times New Roman"/>
            </a:endParaRPr>
          </a:p>
          <a:p>
            <a:pPr marL="503555">
              <a:lnSpc>
                <a:spcPct val="100000"/>
              </a:lnSpc>
              <a:spcBef>
                <a:spcPts val="2635"/>
              </a:spcBef>
            </a:pP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module,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expected </a:t>
            </a:r>
            <a:r>
              <a:rPr sz="2000" spc="-25" dirty="0">
                <a:latin typeface="Times New Roman"/>
                <a:cs typeface="Times New Roman"/>
              </a:rPr>
              <a:t>to: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303655" indent="-304800">
              <a:lnSpc>
                <a:spcPct val="100000"/>
              </a:lnSpc>
              <a:buFont typeface="Arial MT"/>
              <a:buChar char="•"/>
              <a:tabLst>
                <a:tab pos="1303655" algn="l"/>
              </a:tabLst>
            </a:pPr>
            <a:r>
              <a:rPr sz="2000" dirty="0">
                <a:latin typeface="Times New Roman"/>
                <a:cs typeface="Times New Roman"/>
              </a:rPr>
              <a:t>Describe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reasons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Node.js.</a:t>
            </a:r>
            <a:endParaRPr sz="2000">
              <a:latin typeface="Times New Roman"/>
              <a:cs typeface="Times New Roman"/>
            </a:endParaRPr>
          </a:p>
          <a:p>
            <a:pPr marL="1303655" indent="-3048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303655" algn="l"/>
              </a:tabLst>
            </a:pPr>
            <a:r>
              <a:rPr sz="2000" dirty="0">
                <a:latin typeface="Times New Roman"/>
                <a:cs typeface="Times New Roman"/>
              </a:rPr>
              <a:t>Implement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programming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concepts.</a:t>
            </a:r>
            <a:endParaRPr sz="2000">
              <a:latin typeface="Times New Roman"/>
              <a:cs typeface="Times New Roman"/>
            </a:endParaRPr>
          </a:p>
          <a:p>
            <a:pPr marL="1303655" indent="-3048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303655" algn="l"/>
              </a:tabLst>
            </a:pPr>
            <a:r>
              <a:rPr sz="2000" dirty="0">
                <a:latin typeface="Times New Roman"/>
                <a:cs typeface="Times New Roman"/>
              </a:rPr>
              <a:t>Illustrate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NPM.</a:t>
            </a:r>
            <a:endParaRPr sz="2000">
              <a:latin typeface="Times New Roman"/>
              <a:cs typeface="Times New Roman"/>
            </a:endParaRPr>
          </a:p>
          <a:p>
            <a:pPr marL="1303655" indent="-3048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303655" algn="l"/>
              </a:tabLst>
            </a:pPr>
            <a:r>
              <a:rPr sz="2000" dirty="0">
                <a:latin typeface="Times New Roman"/>
                <a:cs typeface="Times New Roman"/>
              </a:rPr>
              <a:t>Apply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framework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Restful-</a:t>
            </a:r>
            <a:r>
              <a:rPr sz="2000" spc="-10" dirty="0">
                <a:latin typeface="Times New Roman"/>
                <a:cs typeface="Times New Roman"/>
              </a:rPr>
              <a:t>APIs.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091" y="1053215"/>
            <a:ext cx="2368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Buffer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Module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Methods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7257" y="1557755"/>
          <a:ext cx="10436225" cy="4789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6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Sl.No.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Buffer.isEncoding(encoding)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encoding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valid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encoding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argument,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otherwise.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Buffer.isBuffer(obj)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Tests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obj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Buffer.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58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Buffer.byteLength(string[,</a:t>
                      </a:r>
                      <a:r>
                        <a:rPr sz="160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encoding])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8100" marR="336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Gives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string.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encoding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defaults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'utf8'.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String.prototype.length,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since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String.prototype.length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characters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string.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Buffer.concat(list[,</a:t>
                      </a:r>
                      <a:r>
                        <a:rPr sz="1600" b="1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totalLength])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buffer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result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concatenating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buffers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together.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4E6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Buffer.compare(buf1,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buf2)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buf1.compare(buf2).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Useful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sorting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array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buffers.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13373"/>
            <a:ext cx="11134725" cy="539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Streams</a:t>
            </a:r>
            <a:endParaRPr sz="1800">
              <a:latin typeface="Times New Roman"/>
              <a:cs typeface="Times New Roman"/>
            </a:endParaRPr>
          </a:p>
          <a:p>
            <a:pPr marL="297815" indent="-255270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297815" algn="l"/>
              </a:tabLst>
            </a:pPr>
            <a:r>
              <a:rPr sz="1600" dirty="0">
                <a:latin typeface="Times New Roman"/>
                <a:cs typeface="Times New Roman"/>
              </a:rPr>
              <a:t>Streams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objects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read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source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write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destination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continuous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fashion.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97815" indent="-255270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1600" dirty="0">
                <a:latin typeface="Times New Roman"/>
                <a:cs typeface="Times New Roman"/>
              </a:rPr>
              <a:t>Stream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EventEmitter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instance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throws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several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events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different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instance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times.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Some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commonly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events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50" dirty="0">
                <a:latin typeface="Times New Roman"/>
                <a:cs typeface="Times New Roman"/>
              </a:rPr>
              <a:t> −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812165" lvl="1" indent="-398145">
              <a:lnSpc>
                <a:spcPct val="100000"/>
              </a:lnSpc>
              <a:buFont typeface="Calibri"/>
              <a:buAutoNum type="arabicPeriod"/>
              <a:tabLst>
                <a:tab pos="812165" algn="l"/>
              </a:tabLst>
            </a:pPr>
            <a:r>
              <a:rPr sz="1600" b="1" dirty="0">
                <a:latin typeface="Times New Roman"/>
                <a:cs typeface="Times New Roman"/>
              </a:rPr>
              <a:t>data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−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event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fired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when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there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available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read.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80"/>
              </a:spcBef>
              <a:buFont typeface="Calibri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812165" lvl="1" indent="-398145">
              <a:lnSpc>
                <a:spcPct val="100000"/>
              </a:lnSpc>
              <a:buFont typeface="Calibri"/>
              <a:buAutoNum type="arabicPeriod"/>
              <a:tabLst>
                <a:tab pos="812165" algn="l"/>
              </a:tabLst>
            </a:pPr>
            <a:r>
              <a:rPr sz="1600" b="1" dirty="0">
                <a:latin typeface="Times New Roman"/>
                <a:cs typeface="Times New Roman"/>
              </a:rPr>
              <a:t>end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−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event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fired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when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there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more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read.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80"/>
              </a:spcBef>
              <a:buFont typeface="Calibri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812165" lvl="1" indent="-398145">
              <a:lnSpc>
                <a:spcPct val="100000"/>
              </a:lnSpc>
              <a:buFont typeface="Calibri"/>
              <a:buAutoNum type="arabicPeriod"/>
              <a:tabLst>
                <a:tab pos="812165" algn="l"/>
              </a:tabLst>
            </a:pPr>
            <a:r>
              <a:rPr sz="1600" b="1" dirty="0">
                <a:latin typeface="Times New Roman"/>
                <a:cs typeface="Times New Roman"/>
              </a:rPr>
              <a:t>error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−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event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fired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when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error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receiving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writing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data.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80"/>
              </a:spcBef>
              <a:buFont typeface="Calibri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812165" lvl="1" indent="-398145">
              <a:lnSpc>
                <a:spcPct val="100000"/>
              </a:lnSpc>
              <a:buFont typeface="Calibri"/>
              <a:buAutoNum type="arabicPeriod"/>
              <a:tabLst>
                <a:tab pos="812165" algn="l"/>
              </a:tabLst>
            </a:pPr>
            <a:r>
              <a:rPr sz="1600" b="1" dirty="0">
                <a:latin typeface="Times New Roman"/>
                <a:cs typeface="Times New Roman"/>
              </a:rPr>
              <a:t>finish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−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event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fired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when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been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flushed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underlying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system.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80"/>
              </a:spcBef>
              <a:buFont typeface="Calibri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There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four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types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streams:</a:t>
            </a:r>
            <a:endParaRPr sz="1600">
              <a:latin typeface="Times New Roman"/>
              <a:cs typeface="Times New Roman"/>
            </a:endParaRPr>
          </a:p>
          <a:p>
            <a:pPr marL="755015" lvl="2" indent="-255270">
              <a:lnSpc>
                <a:spcPct val="100000"/>
              </a:lnSpc>
              <a:buFont typeface="Arial"/>
              <a:buChar char="•"/>
              <a:tabLst>
                <a:tab pos="755015" algn="l"/>
              </a:tabLst>
            </a:pPr>
            <a:r>
              <a:rPr sz="1600" b="1" dirty="0">
                <a:latin typeface="Times New Roman"/>
                <a:cs typeface="Times New Roman"/>
              </a:rPr>
              <a:t>Readable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−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Stream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read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operation.</a:t>
            </a:r>
            <a:endParaRPr sz="16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80"/>
              </a:spcBef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755015" lvl="2" indent="-2552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501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Writable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−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Stream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write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operation.</a:t>
            </a:r>
            <a:endParaRPr sz="16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75"/>
              </a:spcBef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755015" lvl="2" indent="-2552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5015" algn="l"/>
              </a:tabLst>
            </a:pPr>
            <a:r>
              <a:rPr sz="1600" b="1" dirty="0">
                <a:latin typeface="Times New Roman"/>
                <a:cs typeface="Times New Roman"/>
              </a:rPr>
              <a:t>Duplex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−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Stream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both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read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write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operation.</a:t>
            </a:r>
            <a:endParaRPr sz="16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75"/>
              </a:spcBef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755015" lvl="2" indent="-2552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5015" algn="l"/>
              </a:tabLst>
            </a:pPr>
            <a:r>
              <a:rPr sz="1600" b="1" spc="-20" dirty="0">
                <a:latin typeface="Times New Roman"/>
                <a:cs typeface="Times New Roman"/>
              </a:rPr>
              <a:t>Transform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−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type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duplex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stream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where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output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computed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input.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114750"/>
            <a:ext cx="7218680" cy="465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Reading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from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Stream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600">
              <a:latin typeface="Times New Roman"/>
              <a:cs typeface="Times New Roman"/>
            </a:endParaRPr>
          </a:p>
          <a:p>
            <a:pPr marL="297815" indent="-252729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1700" dirty="0">
                <a:latin typeface="Times New Roman"/>
                <a:cs typeface="Times New Roman"/>
              </a:rPr>
              <a:t>Create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text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file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named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input.txt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having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following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content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0" dirty="0">
                <a:latin typeface="Times New Roman"/>
                <a:cs typeface="Times New Roman"/>
              </a:rPr>
              <a:t>−</a:t>
            </a:r>
            <a:endParaRPr sz="17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Hello</a:t>
            </a:r>
            <a:r>
              <a:rPr sz="1700" spc="-80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World.</a:t>
            </a:r>
            <a:endParaRPr sz="17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Its</a:t>
            </a:r>
            <a:r>
              <a:rPr sz="1700" spc="-5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time</a:t>
            </a:r>
            <a:r>
              <a:rPr sz="1700" spc="-5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to</a:t>
            </a:r>
            <a:r>
              <a:rPr sz="1700" spc="-5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switch</a:t>
            </a:r>
            <a:r>
              <a:rPr sz="1700" spc="-5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to</a:t>
            </a:r>
            <a:r>
              <a:rPr sz="1700" spc="-50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Node.js!!!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700">
              <a:latin typeface="Courier New"/>
              <a:cs typeface="Courier New"/>
            </a:endParaRPr>
          </a:p>
          <a:p>
            <a:pPr marL="297815" indent="-252729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1700" dirty="0">
                <a:latin typeface="Times New Roman"/>
                <a:cs typeface="Times New Roman"/>
              </a:rPr>
              <a:t>Create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js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file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named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main.js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with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following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code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0" dirty="0">
                <a:latin typeface="Times New Roman"/>
                <a:cs typeface="Times New Roman"/>
              </a:rPr>
              <a:t>−</a:t>
            </a:r>
            <a:endParaRPr sz="1700">
              <a:latin typeface="Times New Roman"/>
              <a:cs typeface="Times New Roman"/>
            </a:endParaRPr>
          </a:p>
          <a:p>
            <a:pPr marL="469900" marR="376174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var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fs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require("fs"); </a:t>
            </a:r>
            <a:r>
              <a:rPr sz="1700" dirty="0">
                <a:latin typeface="Courier New"/>
                <a:cs typeface="Courier New"/>
              </a:rPr>
              <a:t>var</a:t>
            </a:r>
            <a:r>
              <a:rPr sz="1700" spc="-4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data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spc="-25" dirty="0">
                <a:latin typeface="Courier New"/>
                <a:cs typeface="Courier New"/>
              </a:rPr>
              <a:t>'';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7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Courier New"/>
                <a:cs typeface="Courier New"/>
              </a:rPr>
              <a:t>//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Create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readable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stream</a:t>
            </a:r>
            <a:endParaRPr sz="17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var</a:t>
            </a:r>
            <a:r>
              <a:rPr sz="1700" spc="-8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readerStream</a:t>
            </a:r>
            <a:r>
              <a:rPr sz="1700" spc="-8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80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fs.createReadStream('input.txt');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700">
              <a:latin typeface="Courier New"/>
              <a:cs typeface="Courier New"/>
            </a:endParaRPr>
          </a:p>
          <a:p>
            <a:pPr marL="469900" marR="246634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//</a:t>
            </a:r>
            <a:r>
              <a:rPr sz="1700" spc="-5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Set</a:t>
            </a:r>
            <a:r>
              <a:rPr sz="1700" spc="-5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the</a:t>
            </a:r>
            <a:r>
              <a:rPr sz="1700" spc="-5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encoding</a:t>
            </a:r>
            <a:r>
              <a:rPr sz="1700" spc="-5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to</a:t>
            </a:r>
            <a:r>
              <a:rPr sz="1700" spc="-5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be</a:t>
            </a:r>
            <a:r>
              <a:rPr sz="1700" spc="-50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utf8. readerStream.setEncoding('UTF8');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700">
              <a:latin typeface="Courier New"/>
              <a:cs typeface="Courier New"/>
            </a:endParaRPr>
          </a:p>
          <a:p>
            <a:pPr marL="469900" marR="523875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//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Handle</a:t>
            </a:r>
            <a:r>
              <a:rPr sz="1700" spc="-6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stream</a:t>
            </a:r>
            <a:r>
              <a:rPr sz="1700" spc="-6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events</a:t>
            </a:r>
            <a:r>
              <a:rPr sz="1700" spc="-60" dirty="0">
                <a:latin typeface="Courier New"/>
                <a:cs typeface="Courier New"/>
              </a:rPr>
              <a:t> </a:t>
            </a:r>
            <a:r>
              <a:rPr sz="1700" spc="-25" dirty="0">
                <a:latin typeface="Courier New"/>
                <a:cs typeface="Courier New"/>
              </a:rPr>
              <a:t>--</a:t>
            </a:r>
            <a:r>
              <a:rPr sz="1700" dirty="0">
                <a:latin typeface="Courier New"/>
                <a:cs typeface="Courier New"/>
              </a:rPr>
              <a:t>&gt;</a:t>
            </a:r>
            <a:r>
              <a:rPr sz="1700" spc="-6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data,</a:t>
            </a:r>
            <a:r>
              <a:rPr sz="1700" spc="-6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end,</a:t>
            </a:r>
            <a:r>
              <a:rPr sz="1700" spc="-6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and</a:t>
            </a:r>
            <a:r>
              <a:rPr sz="1700" spc="-60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error readerStream.on('data',</a:t>
            </a:r>
            <a:r>
              <a:rPr sz="1700" spc="-12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function(chunk)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098294"/>
            <a:ext cx="5359400" cy="338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Reading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from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Stream</a:t>
            </a:r>
            <a:endParaRPr sz="2400">
              <a:latin typeface="Times New Roman"/>
              <a:cs typeface="Times New Roman"/>
            </a:endParaRPr>
          </a:p>
          <a:p>
            <a:pPr marL="297815" indent="-247015">
              <a:lnSpc>
                <a:spcPct val="100000"/>
              </a:lnSpc>
              <a:spcBef>
                <a:spcPts val="193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main.js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−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$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node</a:t>
            </a:r>
            <a:r>
              <a:rPr sz="2000" spc="-10" dirty="0">
                <a:latin typeface="Courier New"/>
                <a:cs typeface="Courier New"/>
              </a:rPr>
              <a:t> main.js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Output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 marR="29006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Program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Ended </a:t>
            </a:r>
            <a:r>
              <a:rPr sz="2000" dirty="0">
                <a:latin typeface="Courier New"/>
                <a:cs typeface="Courier New"/>
              </a:rPr>
              <a:t>Hello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World.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Its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time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to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switch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to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Node.js!!!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0592" y="642867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54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59" y="1101342"/>
            <a:ext cx="7477759" cy="523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Writing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Stream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Times New Roman"/>
                <a:cs typeface="Times New Roman"/>
              </a:rPr>
              <a:t>Create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js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file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named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main.js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with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following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code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0" dirty="0">
                <a:latin typeface="Times New Roman"/>
                <a:cs typeface="Times New Roman"/>
              </a:rPr>
              <a:t>−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Courier New"/>
                <a:cs typeface="Courier New"/>
              </a:rPr>
              <a:t>var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fs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require("fs");</a:t>
            </a:r>
            <a:endParaRPr sz="17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var</a:t>
            </a:r>
            <a:r>
              <a:rPr sz="1700" spc="-6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data</a:t>
            </a:r>
            <a:r>
              <a:rPr sz="1700" spc="-6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5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'Simply</a:t>
            </a:r>
            <a:r>
              <a:rPr sz="1700" spc="-6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Easy</a:t>
            </a:r>
            <a:r>
              <a:rPr sz="1700" spc="-5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Learning';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7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//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Create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writable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stream</a:t>
            </a:r>
            <a:endParaRPr sz="17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var</a:t>
            </a:r>
            <a:r>
              <a:rPr sz="1700" spc="-8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writerStream</a:t>
            </a:r>
            <a:r>
              <a:rPr sz="1700" spc="-8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80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fs.createWriteStream('output.txt');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700">
              <a:latin typeface="Courier New"/>
              <a:cs typeface="Courier New"/>
            </a:endParaRPr>
          </a:p>
          <a:p>
            <a:pPr marL="469900" marR="264795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//</a:t>
            </a:r>
            <a:r>
              <a:rPr sz="1700" spc="-6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Write</a:t>
            </a:r>
            <a:r>
              <a:rPr sz="1700" spc="-6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the</a:t>
            </a:r>
            <a:r>
              <a:rPr sz="1700" spc="-5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data</a:t>
            </a:r>
            <a:r>
              <a:rPr sz="1700" spc="-6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to</a:t>
            </a:r>
            <a:r>
              <a:rPr sz="1700" spc="-5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stream</a:t>
            </a:r>
            <a:r>
              <a:rPr sz="1700" spc="-6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with</a:t>
            </a:r>
            <a:r>
              <a:rPr sz="1700" spc="-6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encoding</a:t>
            </a:r>
            <a:r>
              <a:rPr sz="1700" spc="-5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to</a:t>
            </a:r>
            <a:r>
              <a:rPr sz="1700" spc="-6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be</a:t>
            </a:r>
            <a:r>
              <a:rPr sz="1700" spc="-55" dirty="0">
                <a:latin typeface="Courier New"/>
                <a:cs typeface="Courier New"/>
              </a:rPr>
              <a:t> </a:t>
            </a:r>
            <a:r>
              <a:rPr sz="1700" spc="-20" dirty="0">
                <a:latin typeface="Courier New"/>
                <a:cs typeface="Courier New"/>
              </a:rPr>
              <a:t>utf8 </a:t>
            </a:r>
            <a:r>
              <a:rPr sz="1700" spc="-10" dirty="0">
                <a:latin typeface="Courier New"/>
                <a:cs typeface="Courier New"/>
              </a:rPr>
              <a:t>writerStream.write(data,'UTF8');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700">
              <a:latin typeface="Courier New"/>
              <a:cs typeface="Courier New"/>
            </a:endParaRPr>
          </a:p>
          <a:p>
            <a:pPr marL="469900" marR="402082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//</a:t>
            </a:r>
            <a:r>
              <a:rPr sz="1700" spc="-4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Mark</a:t>
            </a:r>
            <a:r>
              <a:rPr sz="1700" spc="-4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the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end</a:t>
            </a:r>
            <a:r>
              <a:rPr sz="1700" spc="-4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of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spc="-20" dirty="0">
                <a:latin typeface="Courier New"/>
                <a:cs typeface="Courier New"/>
              </a:rPr>
              <a:t>file </a:t>
            </a:r>
            <a:r>
              <a:rPr sz="1700" spc="-10" dirty="0">
                <a:latin typeface="Courier New"/>
                <a:cs typeface="Courier New"/>
              </a:rPr>
              <a:t>writerStream.end();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700">
              <a:latin typeface="Courier New"/>
              <a:cs typeface="Courier New"/>
            </a:endParaRPr>
          </a:p>
          <a:p>
            <a:pPr marL="469900" marR="1171575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//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Handle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stream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events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spc="-25" dirty="0">
                <a:latin typeface="Courier New"/>
                <a:cs typeface="Courier New"/>
              </a:rPr>
              <a:t>--</a:t>
            </a:r>
            <a:r>
              <a:rPr sz="1700" dirty="0">
                <a:latin typeface="Courier New"/>
                <a:cs typeface="Courier New"/>
              </a:rPr>
              <a:t>&gt;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finish,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and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error writerStream.on('finish',</a:t>
            </a:r>
            <a:r>
              <a:rPr sz="1700" spc="-14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function()</a:t>
            </a:r>
            <a:r>
              <a:rPr sz="1700" spc="-140" dirty="0">
                <a:latin typeface="Courier New"/>
                <a:cs typeface="Courier New"/>
              </a:rPr>
              <a:t> </a:t>
            </a:r>
            <a:r>
              <a:rPr sz="1700" spc="-50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988060">
              <a:lnSpc>
                <a:spcPct val="100000"/>
              </a:lnSpc>
            </a:pPr>
            <a:r>
              <a:rPr sz="1700" spc="-10" dirty="0">
                <a:latin typeface="Courier New"/>
                <a:cs typeface="Courier New"/>
              </a:rPr>
              <a:t>console.log("Write</a:t>
            </a:r>
            <a:r>
              <a:rPr sz="1700" spc="-9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completed.");</a:t>
            </a:r>
            <a:endParaRPr sz="17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700" spc="-25" dirty="0">
                <a:latin typeface="Courier New"/>
                <a:cs typeface="Courier New"/>
              </a:rPr>
              <a:t>});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259" y="6573011"/>
            <a:ext cx="50774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latin typeface="Courier New"/>
                <a:cs typeface="Courier New"/>
              </a:rPr>
              <a:t>writerStream.on('error',</a:t>
            </a:r>
            <a:r>
              <a:rPr sz="1700" spc="-130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function(err){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098294"/>
            <a:ext cx="9094470" cy="429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Writing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Stream</a:t>
            </a:r>
            <a:endParaRPr sz="2400">
              <a:latin typeface="Times New Roman"/>
              <a:cs typeface="Times New Roman"/>
            </a:endParaRPr>
          </a:p>
          <a:p>
            <a:pPr marL="297815" indent="-247015">
              <a:lnSpc>
                <a:spcPct val="100000"/>
              </a:lnSpc>
              <a:spcBef>
                <a:spcPts val="193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main.js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−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$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node</a:t>
            </a:r>
            <a:r>
              <a:rPr sz="2000" spc="-10" dirty="0">
                <a:latin typeface="Courier New"/>
                <a:cs typeface="Courier New"/>
              </a:rPr>
              <a:t> main.js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Output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 marR="617791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Program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Ended </a:t>
            </a:r>
            <a:r>
              <a:rPr sz="2000" dirty="0">
                <a:latin typeface="Courier New"/>
                <a:cs typeface="Courier New"/>
              </a:rPr>
              <a:t>Write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completed.</a:t>
            </a:r>
            <a:endParaRPr sz="2000">
              <a:latin typeface="Courier New"/>
              <a:cs typeface="Courier New"/>
            </a:endParaRPr>
          </a:p>
          <a:p>
            <a:pPr marL="182880" marR="5080" indent="-132080">
              <a:lnSpc>
                <a:spcPct val="200000"/>
              </a:lnSpc>
              <a:buFont typeface="Arial MT"/>
              <a:buChar char="•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output.txt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current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directory;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should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− 	</a:t>
            </a:r>
            <a:r>
              <a:rPr sz="2000" dirty="0">
                <a:latin typeface="Times New Roman"/>
                <a:cs typeface="Times New Roman"/>
              </a:rPr>
              <a:t>Simply Easy </a:t>
            </a:r>
            <a:r>
              <a:rPr sz="2000" spc="-10" dirty="0">
                <a:latin typeface="Times New Roman"/>
                <a:cs typeface="Times New Roman"/>
              </a:rPr>
              <a:t>Learning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098294"/>
            <a:ext cx="9123680" cy="517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Piping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Streams</a:t>
            </a:r>
            <a:endParaRPr sz="2400">
              <a:latin typeface="Times New Roman"/>
              <a:cs typeface="Times New Roman"/>
            </a:endParaRPr>
          </a:p>
          <a:p>
            <a:pPr marL="297815" indent="-252729">
              <a:lnSpc>
                <a:spcPct val="100000"/>
              </a:lnSpc>
              <a:spcBef>
                <a:spcPts val="1945"/>
              </a:spcBef>
              <a:buFont typeface="Arial MT"/>
              <a:buChar char="•"/>
              <a:tabLst>
                <a:tab pos="297815" algn="l"/>
              </a:tabLst>
            </a:pPr>
            <a:r>
              <a:rPr sz="1700" dirty="0">
                <a:latin typeface="Times New Roman"/>
                <a:cs typeface="Times New Roman"/>
              </a:rPr>
              <a:t>Piping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mechanism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where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provide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output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stream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input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another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stream.</a:t>
            </a:r>
            <a:endParaRPr sz="1700">
              <a:latin typeface="Times New Roman"/>
              <a:cs typeface="Times New Roman"/>
            </a:endParaRPr>
          </a:p>
          <a:p>
            <a:pPr marL="297815" indent="-252729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7815" algn="l"/>
              </a:tabLst>
            </a:pPr>
            <a:r>
              <a:rPr sz="1700" dirty="0">
                <a:latin typeface="Times New Roman"/>
                <a:cs typeface="Times New Roman"/>
              </a:rPr>
              <a:t>It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normally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get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data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from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stream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pass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output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stream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another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stream.</a:t>
            </a:r>
            <a:endParaRPr sz="1700">
              <a:latin typeface="Times New Roman"/>
              <a:cs typeface="Times New Roman"/>
            </a:endParaRPr>
          </a:p>
          <a:p>
            <a:pPr marL="297815" indent="-252729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7815" algn="l"/>
              </a:tabLst>
            </a:pPr>
            <a:r>
              <a:rPr sz="1700" dirty="0">
                <a:latin typeface="Times New Roman"/>
                <a:cs typeface="Times New Roman"/>
              </a:rPr>
              <a:t>There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limit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piping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operations.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  <a:buFont typeface="Arial MT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97815" indent="-252729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1700" dirty="0">
                <a:latin typeface="Times New Roman"/>
                <a:cs typeface="Times New Roman"/>
              </a:rPr>
              <a:t>Here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example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piping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reading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from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file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writing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another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file.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7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700" dirty="0">
                <a:latin typeface="Times New Roman"/>
                <a:cs typeface="Times New Roman"/>
              </a:rPr>
              <a:t>Create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js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file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named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main.js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with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following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code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0" dirty="0">
                <a:latin typeface="Times New Roman"/>
                <a:cs typeface="Times New Roman"/>
              </a:rPr>
              <a:t>−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7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var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fs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require("fs");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7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//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Create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readable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stream</a:t>
            </a:r>
            <a:endParaRPr sz="17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Courier New"/>
                <a:cs typeface="Courier New"/>
              </a:rPr>
              <a:t>var</a:t>
            </a:r>
            <a:r>
              <a:rPr sz="1700" spc="-8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readerStream</a:t>
            </a:r>
            <a:r>
              <a:rPr sz="1700" spc="-8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80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fs.createReadStream('input.txt');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098294"/>
            <a:ext cx="11073130" cy="399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Piping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Streams</a:t>
            </a:r>
            <a:endParaRPr sz="2400">
              <a:latin typeface="Times New Roman"/>
              <a:cs typeface="Times New Roman"/>
            </a:endParaRPr>
          </a:p>
          <a:p>
            <a:pPr marL="297815" indent="-247015">
              <a:lnSpc>
                <a:spcPct val="100000"/>
              </a:lnSpc>
              <a:spcBef>
                <a:spcPts val="193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main.js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−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$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node</a:t>
            </a:r>
            <a:r>
              <a:rPr sz="2000" spc="-10" dirty="0">
                <a:latin typeface="Courier New"/>
                <a:cs typeface="Courier New"/>
              </a:rPr>
              <a:t> main.js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Times New Roman"/>
                <a:cs typeface="Times New Roman"/>
              </a:rPr>
              <a:t>Output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Program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Ended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000">
              <a:latin typeface="Courier New"/>
              <a:cs typeface="Courier New"/>
            </a:endParaRPr>
          </a:p>
          <a:p>
            <a:pPr marL="182880" marR="5080" indent="-13208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4150" algn="l"/>
              </a:tabLst>
            </a:pP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output.txt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current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directory;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should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in 	</a:t>
            </a:r>
            <a:r>
              <a:rPr sz="2000" spc="-10" dirty="0">
                <a:latin typeface="Times New Roman"/>
                <a:cs typeface="Times New Roman"/>
              </a:rPr>
              <a:t>input.txt.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074230"/>
            <a:ext cx="10853420" cy="414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Chaining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Streams</a:t>
            </a:r>
            <a:endParaRPr sz="2400">
              <a:latin typeface="Times New Roman"/>
              <a:cs typeface="Times New Roman"/>
            </a:endParaRPr>
          </a:p>
          <a:p>
            <a:pPr marL="298450" marR="5080" indent="-249554">
              <a:lnSpc>
                <a:spcPct val="100000"/>
              </a:lnSpc>
              <a:spcBef>
                <a:spcPts val="2180"/>
              </a:spcBef>
              <a:buFont typeface="Arial MT"/>
              <a:buChar char="•"/>
              <a:tabLst>
                <a:tab pos="298450" algn="l"/>
              </a:tabLst>
            </a:pPr>
            <a:r>
              <a:rPr sz="1900" dirty="0">
                <a:latin typeface="Times New Roman"/>
                <a:cs typeface="Times New Roman"/>
              </a:rPr>
              <a:t>Chaining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mechanism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connect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output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one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stream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another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stream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create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chain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multiple </a:t>
            </a:r>
            <a:r>
              <a:rPr sz="1900" dirty="0">
                <a:latin typeface="Times New Roman"/>
                <a:cs typeface="Times New Roman"/>
              </a:rPr>
              <a:t>stream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operations.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It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normally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used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with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piping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operations.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97815" indent="-249554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1900" dirty="0">
                <a:latin typeface="Times New Roman"/>
                <a:cs typeface="Times New Roman"/>
              </a:rPr>
              <a:t>Here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example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which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uses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piping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chaining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first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compress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file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decompress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it.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9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900" dirty="0">
                <a:latin typeface="Times New Roman"/>
                <a:cs typeface="Times New Roman"/>
              </a:rPr>
              <a:t>Create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js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file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named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main.js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with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following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code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Times New Roman"/>
                <a:cs typeface="Times New Roman"/>
              </a:rPr>
              <a:t>−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9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900" dirty="0">
                <a:latin typeface="Courier New"/>
                <a:cs typeface="Courier New"/>
              </a:rPr>
              <a:t>var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fs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10" dirty="0">
                <a:latin typeface="Courier New"/>
                <a:cs typeface="Courier New"/>
              </a:rPr>
              <a:t> require("fs");</a:t>
            </a:r>
            <a:endParaRPr sz="19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900" dirty="0">
                <a:latin typeface="Courier New"/>
                <a:cs typeface="Courier New"/>
              </a:rPr>
              <a:t>var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zlib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10" dirty="0">
                <a:latin typeface="Courier New"/>
                <a:cs typeface="Courier New"/>
              </a:rPr>
              <a:t> require('zlib');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900">
              <a:latin typeface="Courier New"/>
              <a:cs typeface="Courier New"/>
            </a:endParaRPr>
          </a:p>
          <a:p>
            <a:pPr marL="469900" marR="3715385">
              <a:lnSpc>
                <a:spcPct val="100000"/>
              </a:lnSpc>
            </a:pPr>
            <a:r>
              <a:rPr sz="1900" dirty="0">
                <a:latin typeface="Courier New"/>
                <a:cs typeface="Courier New"/>
              </a:rPr>
              <a:t>//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Compress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the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file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input.txt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to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input.txt.gz fs.createReadStream('input.txt')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259" y="6390223"/>
            <a:ext cx="335534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1900" spc="-10" dirty="0">
                <a:latin typeface="Courier New"/>
                <a:cs typeface="Courier New"/>
              </a:rPr>
              <a:t>pipe(zlib.createGzip())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077278"/>
            <a:ext cx="10360660" cy="517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Chaining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Streams</a:t>
            </a:r>
            <a:endParaRPr sz="1800">
              <a:latin typeface="Times New Roman"/>
              <a:cs typeface="Times New Roman"/>
            </a:endParaRPr>
          </a:p>
          <a:p>
            <a:pPr marL="297815" indent="-249554">
              <a:lnSpc>
                <a:spcPct val="100000"/>
              </a:lnSpc>
              <a:spcBef>
                <a:spcPts val="1914"/>
              </a:spcBef>
              <a:buFont typeface="Arial MT"/>
              <a:buChar char="•"/>
              <a:tabLst>
                <a:tab pos="297815" algn="l"/>
              </a:tabLst>
            </a:pPr>
            <a:r>
              <a:rPr sz="1900" spc="-50" dirty="0">
                <a:latin typeface="Times New Roman"/>
                <a:cs typeface="Times New Roman"/>
              </a:rPr>
              <a:t>You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will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find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that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input.txt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has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been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compressed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created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file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input.txt.gz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current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directory.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97815" indent="-249554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1900" dirty="0">
                <a:latin typeface="Times New Roman"/>
                <a:cs typeface="Times New Roman"/>
              </a:rPr>
              <a:t>Let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us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decompress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same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file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60" dirty="0">
                <a:latin typeface="Times New Roman"/>
                <a:cs typeface="Times New Roman"/>
              </a:rPr>
              <a:t>-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9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900" dirty="0">
                <a:latin typeface="Courier New"/>
                <a:cs typeface="Courier New"/>
              </a:rPr>
              <a:t>var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fs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10" dirty="0">
                <a:latin typeface="Courier New"/>
                <a:cs typeface="Courier New"/>
              </a:rPr>
              <a:t> require("fs");</a:t>
            </a:r>
            <a:endParaRPr sz="19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140"/>
              </a:spcBef>
            </a:pPr>
            <a:r>
              <a:rPr sz="1900" dirty="0">
                <a:latin typeface="Courier New"/>
                <a:cs typeface="Courier New"/>
              </a:rPr>
              <a:t>var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zlib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10" dirty="0">
                <a:latin typeface="Courier New"/>
                <a:cs typeface="Courier New"/>
              </a:rPr>
              <a:t> require('zlib');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900">
              <a:latin typeface="Courier New"/>
              <a:cs typeface="Courier New"/>
            </a:endParaRPr>
          </a:p>
          <a:p>
            <a:pPr marL="469900" marR="2933065">
              <a:lnSpc>
                <a:spcPct val="150000"/>
              </a:lnSpc>
              <a:spcBef>
                <a:spcPts val="5"/>
              </a:spcBef>
            </a:pPr>
            <a:r>
              <a:rPr sz="1900" dirty="0">
                <a:latin typeface="Courier New"/>
                <a:cs typeface="Courier New"/>
              </a:rPr>
              <a:t>//</a:t>
            </a:r>
            <a:r>
              <a:rPr sz="1900" spc="-4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Decompress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the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file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input.txt.gz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to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input.txt fs.createReadStream('input.txt.gz')</a:t>
            </a:r>
            <a:endParaRPr sz="1900">
              <a:latin typeface="Courier New"/>
              <a:cs typeface="Courier New"/>
            </a:endParaRPr>
          </a:p>
          <a:p>
            <a:pPr marL="904240">
              <a:lnSpc>
                <a:spcPct val="100000"/>
              </a:lnSpc>
              <a:spcBef>
                <a:spcPts val="1140"/>
              </a:spcBef>
            </a:pPr>
            <a:r>
              <a:rPr sz="1900" spc="-10" dirty="0">
                <a:latin typeface="Courier New"/>
                <a:cs typeface="Courier New"/>
              </a:rPr>
              <a:t>.pipe(zlib.createGunzip())</a:t>
            </a:r>
            <a:endParaRPr sz="1900">
              <a:latin typeface="Courier New"/>
              <a:cs typeface="Courier New"/>
            </a:endParaRPr>
          </a:p>
          <a:p>
            <a:pPr marL="904240">
              <a:lnSpc>
                <a:spcPct val="100000"/>
              </a:lnSpc>
              <a:spcBef>
                <a:spcPts val="1140"/>
              </a:spcBef>
            </a:pPr>
            <a:r>
              <a:rPr sz="1900" spc="-10" dirty="0">
                <a:latin typeface="Courier New"/>
                <a:cs typeface="Courier New"/>
              </a:rPr>
              <a:t>.pipe(fs.createWriteStream('input.txt'));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59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2631" y="2923957"/>
            <a:ext cx="2505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Times New Roman"/>
                <a:cs typeface="Times New Roman"/>
              </a:rPr>
              <a:t>Introduction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9924" y="2719420"/>
            <a:ext cx="6167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File</a:t>
            </a:r>
            <a:r>
              <a:rPr sz="3600" b="1" spc="-6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System</a:t>
            </a:r>
            <a:r>
              <a:rPr sz="3600" b="1" spc="-5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and</a:t>
            </a:r>
            <a:r>
              <a:rPr sz="3600" b="1" spc="-6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Global</a:t>
            </a:r>
            <a:r>
              <a:rPr sz="3600" b="1" spc="-60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Objects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077278"/>
            <a:ext cx="11477625" cy="517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File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Node.js</a:t>
            </a:r>
            <a:endParaRPr sz="1800">
              <a:latin typeface="Times New Roman"/>
              <a:cs typeface="Times New Roman"/>
            </a:endParaRPr>
          </a:p>
          <a:p>
            <a:pPr marL="755650" marR="5080" indent="-255270">
              <a:lnSpc>
                <a:spcPct val="100000"/>
              </a:lnSpc>
              <a:spcBef>
                <a:spcPts val="1925"/>
              </a:spcBef>
              <a:buFont typeface="Arial MT"/>
              <a:buChar char="•"/>
              <a:tabLst>
                <a:tab pos="755650" algn="l"/>
              </a:tabLst>
            </a:pPr>
            <a:r>
              <a:rPr sz="1600" dirty="0">
                <a:latin typeface="Times New Roman"/>
                <a:cs typeface="Times New Roman"/>
              </a:rPr>
              <a:t>Node.js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includes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module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access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physical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system.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module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responsible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asynchronous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synchronous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file </a:t>
            </a:r>
            <a:r>
              <a:rPr sz="1600" dirty="0">
                <a:latin typeface="Times New Roman"/>
                <a:cs typeface="Times New Roman"/>
              </a:rPr>
              <a:t>I/O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operations.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755015" indent="-255270">
              <a:lnSpc>
                <a:spcPct val="100000"/>
              </a:lnSpc>
              <a:buFont typeface="Arial MT"/>
              <a:buChar char="•"/>
              <a:tabLst>
                <a:tab pos="75501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(fs)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module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imported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following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syntax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−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var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fs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require("fs")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Courier New"/>
              <a:cs typeface="Courier New"/>
            </a:endParaRPr>
          </a:p>
          <a:p>
            <a:pPr marL="755015" indent="-255270">
              <a:lnSpc>
                <a:spcPct val="100000"/>
              </a:lnSpc>
              <a:buFont typeface="Arial MT"/>
              <a:buChar char="•"/>
              <a:tabLst>
                <a:tab pos="755015" algn="l"/>
              </a:tabLst>
            </a:pPr>
            <a:r>
              <a:rPr sz="1600" dirty="0">
                <a:latin typeface="Times New Roman"/>
                <a:cs typeface="Times New Roman"/>
              </a:rPr>
              <a:t>Let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some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common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I/O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operation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examples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module.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Reading a </a:t>
            </a:r>
            <a:r>
              <a:rPr sz="1600" b="1" spc="-20" dirty="0">
                <a:latin typeface="Times New Roman"/>
                <a:cs typeface="Times New Roman"/>
              </a:rPr>
              <a:t>File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Use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fs.readFile()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method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read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physical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asynchronously.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fs.readFile(fileName</a:t>
            </a:r>
            <a:r>
              <a:rPr sz="1600" spc="-1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[,options],</a:t>
            </a:r>
            <a:r>
              <a:rPr sz="1600" spc="-12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callback)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urier New"/>
              <a:cs typeface="Courier New"/>
            </a:endParaRPr>
          </a:p>
          <a:p>
            <a:pPr marL="1669414" lvl="1" indent="-255270">
              <a:lnSpc>
                <a:spcPct val="100000"/>
              </a:lnSpc>
              <a:buFont typeface="Arial"/>
              <a:buChar char="•"/>
              <a:tabLst>
                <a:tab pos="1669414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filename</a:t>
            </a:r>
            <a:r>
              <a:rPr sz="1600" spc="-10" dirty="0">
                <a:latin typeface="Times New Roman"/>
                <a:cs typeface="Times New Roman"/>
              </a:rPr>
              <a:t>: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Full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path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name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string.</a:t>
            </a:r>
            <a:endParaRPr sz="1600">
              <a:latin typeface="Times New Roman"/>
              <a:cs typeface="Times New Roman"/>
            </a:endParaRPr>
          </a:p>
          <a:p>
            <a:pPr marL="1670050" marR="95250" lvl="1" indent="-255270">
              <a:lnSpc>
                <a:spcPct val="100000"/>
              </a:lnSpc>
              <a:buFont typeface="Arial"/>
              <a:buChar char="•"/>
              <a:tabLst>
                <a:tab pos="167005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options</a:t>
            </a:r>
            <a:r>
              <a:rPr sz="1600" spc="-10" dirty="0">
                <a:latin typeface="Times New Roman"/>
                <a:cs typeface="Times New Roman"/>
              </a:rPr>
              <a:t>: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options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parameter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object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include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encoding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flag.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default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encoding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utf8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default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flag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"r".</a:t>
            </a:r>
            <a:endParaRPr sz="1600">
              <a:latin typeface="Times New Roman"/>
              <a:cs typeface="Times New Roman"/>
            </a:endParaRPr>
          </a:p>
          <a:p>
            <a:pPr marL="1669414" lvl="1" indent="-255270">
              <a:lnSpc>
                <a:spcPct val="100000"/>
              </a:lnSpc>
              <a:buFont typeface="Arial"/>
              <a:buChar char="•"/>
              <a:tabLst>
                <a:tab pos="1669414" algn="l"/>
              </a:tabLst>
            </a:pPr>
            <a:r>
              <a:rPr sz="1600" b="1" spc="-20" dirty="0">
                <a:latin typeface="Times New Roman"/>
                <a:cs typeface="Times New Roman"/>
              </a:rPr>
              <a:t>callback</a:t>
            </a:r>
            <a:r>
              <a:rPr sz="1600" spc="-20" dirty="0">
                <a:latin typeface="Times New Roman"/>
                <a:cs typeface="Times New Roman"/>
              </a:rPr>
              <a:t>: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function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two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parameters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err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fd.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get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called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when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readFile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operation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completes.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077278"/>
            <a:ext cx="6579234" cy="475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– Reading a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File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Asynchronously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example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asynchronously.</a:t>
            </a:r>
            <a:endParaRPr sz="1800">
              <a:latin typeface="Times New Roman"/>
              <a:cs typeface="Times New Roman"/>
            </a:endParaRPr>
          </a:p>
          <a:p>
            <a:pPr marL="469900" marR="5080">
              <a:lnSpc>
                <a:spcPct val="2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var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fs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require('fs'); fs.readFile('TestFile.txt',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function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(err,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data)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9083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if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(err)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throw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err;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Courier New"/>
              <a:cs typeface="Courier New"/>
            </a:endParaRPr>
          </a:p>
          <a:p>
            <a:pPr marL="95758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console.log(data);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600" spc="-25" dirty="0">
                <a:latin typeface="Courier New"/>
                <a:cs typeface="Courier New"/>
              </a:rPr>
              <a:t>});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TextFile.txt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test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test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module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Node.js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Asynchronously.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Output: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C:\&gt;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node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server.js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This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is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test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file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to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test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fs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module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Node.js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Asynchronously.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351598"/>
            <a:ext cx="6822440" cy="371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–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Reading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File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Synchronously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925"/>
              </a:spcBef>
            </a:pPr>
            <a:r>
              <a:rPr sz="1600" dirty="0">
                <a:latin typeface="Courier New"/>
                <a:cs typeface="Courier New"/>
              </a:rPr>
              <a:t>var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fs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require('fs');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Courier New"/>
              <a:cs typeface="Courier New"/>
            </a:endParaRPr>
          </a:p>
          <a:p>
            <a:pPr marL="469900" marR="508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var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data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fs.readFileSync('dummyfile.txt',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'utf8'); console.log(data);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TextFile.txt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test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test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module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Node.js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synchronously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Output: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C:\&gt;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node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server.js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This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is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test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file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to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test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module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Node.js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synchronously.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0592" y="642867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64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59" y="1074230"/>
            <a:ext cx="11309985" cy="508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Writing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File</a:t>
            </a:r>
            <a:endParaRPr sz="2400">
              <a:latin typeface="Times New Roman"/>
              <a:cs typeface="Times New Roman"/>
            </a:endParaRPr>
          </a:p>
          <a:p>
            <a:pPr marL="469900" marR="5080">
              <a:lnSpc>
                <a:spcPct val="150000"/>
              </a:lnSpc>
              <a:spcBef>
                <a:spcPts val="975"/>
              </a:spcBef>
            </a:pP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fs.writeFile()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already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exists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overwrites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existing</a:t>
            </a:r>
            <a:r>
              <a:rPr sz="2000" spc="-10" dirty="0">
                <a:latin typeface="Times New Roman"/>
                <a:cs typeface="Times New Roman"/>
              </a:rPr>
              <a:t> content </a:t>
            </a:r>
            <a:r>
              <a:rPr sz="2000" dirty="0">
                <a:latin typeface="Times New Roman"/>
                <a:cs typeface="Times New Roman"/>
              </a:rPr>
              <a:t>otherwise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fs.writeFile(filename,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data[,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options],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callback)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2000">
              <a:latin typeface="Courier New"/>
              <a:cs typeface="Courier New"/>
            </a:endParaRPr>
          </a:p>
          <a:p>
            <a:pPr marL="755015" indent="-247015">
              <a:lnSpc>
                <a:spcPct val="100000"/>
              </a:lnSpc>
              <a:buFont typeface="Arial"/>
              <a:buChar char="•"/>
              <a:tabLst>
                <a:tab pos="755015" algn="l"/>
              </a:tabLst>
            </a:pPr>
            <a:r>
              <a:rPr sz="2000" b="1" dirty="0">
                <a:latin typeface="Times New Roman"/>
                <a:cs typeface="Times New Roman"/>
              </a:rPr>
              <a:t>filename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string.</a:t>
            </a:r>
            <a:endParaRPr sz="2000">
              <a:latin typeface="Times New Roman"/>
              <a:cs typeface="Times New Roman"/>
            </a:endParaRPr>
          </a:p>
          <a:p>
            <a:pPr marL="755015" indent="-24701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5015" algn="l"/>
              </a:tabLst>
            </a:pP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written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file.</a:t>
            </a:r>
            <a:endParaRPr sz="2000">
              <a:latin typeface="Times New Roman"/>
              <a:cs typeface="Times New Roman"/>
            </a:endParaRPr>
          </a:p>
          <a:p>
            <a:pPr marL="755650" marR="102870" indent="-247650">
              <a:lnSpc>
                <a:spcPct val="150000"/>
              </a:lnSpc>
              <a:buFont typeface="Arial"/>
              <a:buChar char="•"/>
              <a:tabLst>
                <a:tab pos="755650" algn="l"/>
              </a:tabLst>
            </a:pPr>
            <a:r>
              <a:rPr sz="2000" b="1" dirty="0">
                <a:latin typeface="Times New Roman"/>
                <a:cs typeface="Times New Roman"/>
              </a:rPr>
              <a:t>Options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options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parameter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encoding,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flag.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default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encoding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utf8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default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flag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"r".</a:t>
            </a:r>
            <a:endParaRPr sz="2000">
              <a:latin typeface="Times New Roman"/>
              <a:cs typeface="Times New Roman"/>
            </a:endParaRPr>
          </a:p>
          <a:p>
            <a:pPr marL="755015" indent="-24701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5501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Callback</a:t>
            </a:r>
            <a:r>
              <a:rPr sz="2000" spc="-10" dirty="0">
                <a:latin typeface="Times New Roman"/>
                <a:cs typeface="Times New Roman"/>
              </a:rPr>
              <a:t>: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parameters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fd.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write</a:t>
            </a:r>
            <a:r>
              <a:rPr sz="2000" spc="-10" dirty="0">
                <a:latin typeface="Times New Roman"/>
                <a:cs typeface="Times New Roman"/>
              </a:rPr>
              <a:t> operation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009" y="6288342"/>
            <a:ext cx="1118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completes.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0592" y="642867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65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59" y="1077278"/>
            <a:ext cx="958342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Example: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Creating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Writing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example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new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test.txt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writes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"Hello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World"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asynchronously.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var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fs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require('fs');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Courier New"/>
              <a:cs typeface="Courier New"/>
            </a:endParaRPr>
          </a:p>
          <a:p>
            <a:pPr marL="3853179" marR="1698625" indent="-292608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fs.writeFile('test.txt',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'Hello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World!',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function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(err)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{ </a:t>
            </a:r>
            <a:r>
              <a:rPr sz="1600" dirty="0">
                <a:latin typeface="Courier New"/>
                <a:cs typeface="Courier New"/>
              </a:rPr>
              <a:t>if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(err)</a:t>
            </a:r>
            <a:endParaRPr sz="1600">
              <a:latin typeface="Courier New"/>
              <a:cs typeface="Courier New"/>
            </a:endParaRPr>
          </a:p>
          <a:p>
            <a:pPr marL="321310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console.log(err);</a:t>
            </a:r>
            <a:endParaRPr sz="1600">
              <a:latin typeface="Courier New"/>
              <a:cs typeface="Courier New"/>
            </a:endParaRPr>
          </a:p>
          <a:p>
            <a:pPr marL="3853179">
              <a:lnSpc>
                <a:spcPct val="100000"/>
              </a:lnSpc>
            </a:pPr>
            <a:r>
              <a:rPr sz="1600" spc="-20" dirty="0"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321310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console.log('Write</a:t>
            </a:r>
            <a:r>
              <a:rPr sz="1600" spc="-1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operation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complete.');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600" spc="-25" dirty="0">
                <a:latin typeface="Courier New"/>
                <a:cs typeface="Courier New"/>
              </a:rPr>
              <a:t>});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urier New"/>
              <a:cs typeface="Courier New"/>
            </a:endParaRPr>
          </a:p>
          <a:p>
            <a:pPr marL="755015" indent="-255270">
              <a:lnSpc>
                <a:spcPct val="100000"/>
              </a:lnSpc>
              <a:buFont typeface="Arial MT"/>
              <a:buChar char="•"/>
              <a:tabLst>
                <a:tab pos="755015" algn="l"/>
              </a:tabLst>
            </a:pP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same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way,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fs.appendFile()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method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append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content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existing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file.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var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fs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require('fs');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4459" y="5345494"/>
            <a:ext cx="74320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urier New"/>
                <a:cs typeface="Courier New"/>
              </a:rPr>
              <a:t>fs.appendFile('test.txt',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'Hello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World!',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function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(err)</a:t>
            </a:r>
            <a:r>
              <a:rPr sz="1600" spc="-105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298700" marR="3053080" indent="64008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if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(err) console.log(err);</a:t>
            </a:r>
            <a:endParaRPr sz="1600">
              <a:latin typeface="Courier New"/>
              <a:cs typeface="Courier New"/>
            </a:endParaRPr>
          </a:p>
          <a:p>
            <a:pPr marL="2938780">
              <a:lnSpc>
                <a:spcPct val="100000"/>
              </a:lnSpc>
            </a:pPr>
            <a:r>
              <a:rPr sz="1600" spc="-20" dirty="0"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229870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console.log('Append</a:t>
            </a:r>
            <a:r>
              <a:rPr sz="1600" spc="-1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operation</a:t>
            </a:r>
            <a:r>
              <a:rPr sz="1600" spc="-11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complete.');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Courier New"/>
                <a:cs typeface="Courier New"/>
              </a:rPr>
              <a:t>});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074230"/>
            <a:ext cx="10836910" cy="438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Open</a:t>
            </a:r>
            <a:r>
              <a:rPr sz="2400" b="1" spc="-20" dirty="0">
                <a:latin typeface="Times New Roman"/>
                <a:cs typeface="Times New Roman"/>
              </a:rPr>
              <a:t> File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180"/>
              </a:spcBef>
            </a:pPr>
            <a:r>
              <a:rPr sz="1800" spc="-55" dirty="0">
                <a:latin typeface="Times New Roman"/>
                <a:cs typeface="Times New Roman"/>
              </a:rPr>
              <a:t>You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writing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fs.open()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method.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fs.open(path,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flags[,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mode],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callback)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400">
              <a:latin typeface="Courier New"/>
              <a:cs typeface="Courier New"/>
            </a:endParaRPr>
          </a:p>
          <a:p>
            <a:pPr marL="755015" indent="-251460">
              <a:lnSpc>
                <a:spcPct val="100000"/>
              </a:lnSpc>
              <a:buFont typeface="Arial"/>
              <a:buChar char="•"/>
              <a:tabLst>
                <a:tab pos="755015" algn="l"/>
              </a:tabLst>
            </a:pPr>
            <a:r>
              <a:rPr sz="1800" b="1" dirty="0">
                <a:latin typeface="Times New Roman"/>
                <a:cs typeface="Times New Roman"/>
              </a:rPr>
              <a:t>path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Full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path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755015" indent="-251460">
              <a:lnSpc>
                <a:spcPct val="100000"/>
              </a:lnSpc>
              <a:buFont typeface="Arial"/>
              <a:buChar char="•"/>
              <a:tabLst>
                <a:tab pos="755015" algn="l"/>
              </a:tabLst>
            </a:pPr>
            <a:r>
              <a:rPr sz="1800" b="1" dirty="0">
                <a:latin typeface="Times New Roman"/>
                <a:cs typeface="Times New Roman"/>
              </a:rPr>
              <a:t>Flag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flag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operation.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755015" indent="-251460">
              <a:lnSpc>
                <a:spcPct val="100000"/>
              </a:lnSpc>
              <a:buFont typeface="Arial"/>
              <a:buChar char="•"/>
              <a:tabLst>
                <a:tab pos="755015" algn="l"/>
              </a:tabLst>
            </a:pPr>
            <a:r>
              <a:rPr sz="1800" b="1" dirty="0">
                <a:latin typeface="Times New Roman"/>
                <a:cs typeface="Times New Roman"/>
              </a:rPr>
              <a:t>Mode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write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readwrite.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Defaults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0666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readwrite.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755015" indent="-251460">
              <a:lnSpc>
                <a:spcPct val="100000"/>
              </a:lnSpc>
              <a:buFont typeface="Arial"/>
              <a:buChar char="•"/>
              <a:tabLst>
                <a:tab pos="755015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Callback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two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parameters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err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fd.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completes.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70"/>
              </a:spcBef>
            </a:pP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flag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options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next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slide.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59" y="1077278"/>
            <a:ext cx="54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Flags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0001" y="1425591"/>
          <a:ext cx="11092180" cy="5052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Flag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5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1800" spc="-5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reading.</a:t>
                      </a:r>
                      <a:r>
                        <a:rPr sz="1800" spc="-10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exception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occurs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does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exist.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r+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1800" spc="-5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800" spc="-4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reading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writing.</a:t>
                      </a:r>
                      <a:r>
                        <a:rPr sz="1800" spc="-11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exception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occurs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4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does</a:t>
                      </a:r>
                      <a:r>
                        <a:rPr sz="1800" spc="-4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00" spc="-4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exist.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800" spc="-4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reading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synchronous</a:t>
                      </a:r>
                      <a:r>
                        <a:rPr sz="1800" spc="-4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mode.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rs+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3124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reading</a:t>
                      </a:r>
                      <a:r>
                        <a:rPr sz="1800" spc="-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writing,</a:t>
                      </a:r>
                      <a:r>
                        <a:rPr sz="1800" spc="-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telling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OS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synchronously.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See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notes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'rs'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spc="-1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800" spc="-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caution.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5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writing.</a:t>
                      </a:r>
                      <a:r>
                        <a:rPr sz="1800" spc="-6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created</a:t>
                      </a:r>
                      <a:r>
                        <a:rPr sz="1800" spc="-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(if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does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exist)</a:t>
                      </a:r>
                      <a:r>
                        <a:rPr sz="1800" spc="-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truncated</a:t>
                      </a:r>
                      <a:r>
                        <a:rPr sz="1800" spc="-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(if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exists).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wx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'w'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fails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path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exists.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w+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reading</a:t>
                      </a:r>
                      <a:r>
                        <a:rPr sz="1800" spc="-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writing.</a:t>
                      </a:r>
                      <a:r>
                        <a:rPr sz="1800" spc="-6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created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(if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does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exist)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truncated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(if</a:t>
                      </a:r>
                      <a:r>
                        <a:rPr sz="1800" spc="-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exists).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wx+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'w+'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fails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800" spc="-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path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exists.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5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1800" spc="-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appending.</a:t>
                      </a:r>
                      <a:r>
                        <a:rPr sz="1800" spc="-5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created</a:t>
                      </a:r>
                      <a:r>
                        <a:rPr sz="1800" spc="-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800" spc="-2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does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exist.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ax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'a'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fails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path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exists.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a+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reading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appending.</a:t>
                      </a:r>
                      <a:r>
                        <a:rPr sz="1800" spc="-6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created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800" spc="-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does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exist.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ax+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'a+'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fails</a:t>
                      </a:r>
                      <a:r>
                        <a:rPr sz="1800" spc="-3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800" spc="-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path</a:t>
                      </a:r>
                      <a:r>
                        <a:rPr sz="1800" spc="-3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exists.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EDEDE"/>
                      </a:solidFill>
                      <a:prstDash val="solid"/>
                    </a:lnL>
                    <a:lnR w="9525">
                      <a:solidFill>
                        <a:srgbClr val="DEDEDE"/>
                      </a:solidFill>
                      <a:prstDash val="solid"/>
                    </a:lnR>
                    <a:lnT w="9525">
                      <a:solidFill>
                        <a:srgbClr val="DEDEDE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0592" y="642867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68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59" y="1077278"/>
            <a:ext cx="8597900" cy="514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Example: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File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open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read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example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existing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content.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50"/>
              </a:spcBef>
            </a:pPr>
            <a:r>
              <a:rPr sz="1500" dirty="0">
                <a:latin typeface="Courier New"/>
                <a:cs typeface="Courier New"/>
              </a:rPr>
              <a:t>var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fs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10" dirty="0">
                <a:latin typeface="Courier New"/>
                <a:cs typeface="Courier New"/>
              </a:rPr>
              <a:t> require('fs');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500" dirty="0">
                <a:latin typeface="Courier New"/>
                <a:cs typeface="Courier New"/>
              </a:rPr>
              <a:t>fs.open('TestFile.txt',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'r',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function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(err,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fd)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50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>
              <a:latin typeface="Courier New"/>
              <a:cs typeface="Courier New"/>
            </a:endParaRPr>
          </a:p>
          <a:p>
            <a:pPr marL="4127500">
              <a:lnSpc>
                <a:spcPct val="100000"/>
              </a:lnSpc>
            </a:pPr>
            <a:r>
              <a:rPr sz="1500" dirty="0">
                <a:latin typeface="Courier New"/>
                <a:cs typeface="Courier New"/>
              </a:rPr>
              <a:t>if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(err)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0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4127500">
              <a:lnSpc>
                <a:spcPct val="100000"/>
              </a:lnSpc>
            </a:pPr>
            <a:r>
              <a:rPr sz="1500" dirty="0">
                <a:latin typeface="Courier New"/>
                <a:cs typeface="Courier New"/>
              </a:rPr>
              <a:t>return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console.error(err);</a:t>
            </a:r>
            <a:endParaRPr sz="15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500" spc="-50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1384300" marR="118745" indent="2743200">
              <a:lnSpc>
                <a:spcPct val="200000"/>
              </a:lnSpc>
            </a:pPr>
            <a:r>
              <a:rPr sz="1500" dirty="0">
                <a:latin typeface="Courier New"/>
                <a:cs typeface="Courier New"/>
              </a:rPr>
              <a:t>var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buffr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new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Buffer(1024); </a:t>
            </a:r>
            <a:r>
              <a:rPr sz="1500" dirty="0">
                <a:latin typeface="Courier New"/>
                <a:cs typeface="Courier New"/>
              </a:rPr>
              <a:t>fs.read(fd,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buffr,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0,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buffr.length,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0,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function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(err,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bytes)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50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>
              <a:latin typeface="Courier New"/>
              <a:cs typeface="Courier New"/>
            </a:endParaRPr>
          </a:p>
          <a:p>
            <a:pPr marL="41275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Courier New"/>
                <a:cs typeface="Courier New"/>
              </a:rPr>
              <a:t>if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(err)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throw</a:t>
            </a:r>
            <a:r>
              <a:rPr sz="1500" spc="-20" dirty="0">
                <a:latin typeface="Courier New"/>
                <a:cs typeface="Courier New"/>
              </a:rPr>
              <a:t> err;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>
              <a:latin typeface="Courier New"/>
              <a:cs typeface="Courier New"/>
            </a:endParaRPr>
          </a:p>
          <a:p>
            <a:pPr marL="4127500" marR="5080">
              <a:lnSpc>
                <a:spcPct val="100000"/>
              </a:lnSpc>
            </a:pPr>
            <a:r>
              <a:rPr sz="1500" dirty="0">
                <a:latin typeface="Courier New"/>
                <a:cs typeface="Courier New"/>
              </a:rPr>
              <a:t>//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Print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only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read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bytes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to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avoid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junk. </a:t>
            </a:r>
            <a:r>
              <a:rPr sz="1500" dirty="0">
                <a:latin typeface="Courier New"/>
                <a:cs typeface="Courier New"/>
              </a:rPr>
              <a:t>if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(bytes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&gt;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0)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-50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2298700">
              <a:lnSpc>
                <a:spcPct val="100000"/>
              </a:lnSpc>
            </a:pPr>
            <a:r>
              <a:rPr sz="1500" dirty="0">
                <a:latin typeface="Courier New"/>
                <a:cs typeface="Courier New"/>
              </a:rPr>
              <a:t>console.log(buffr.slice(0,</a:t>
            </a:r>
            <a:r>
              <a:rPr sz="1500" spc="-14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bytes).toString());</a:t>
            </a:r>
            <a:endParaRPr sz="15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500" spc="-50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8859" y="6428042"/>
            <a:ext cx="5168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urier New"/>
                <a:cs typeface="Courier New"/>
              </a:rPr>
              <a:t>//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Close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the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opened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file. </a:t>
            </a:r>
            <a:r>
              <a:rPr sz="1500" dirty="0">
                <a:latin typeface="Courier New"/>
                <a:cs typeface="Courier New"/>
              </a:rPr>
              <a:t>fs.close(fd,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function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(err)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50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0592" y="642867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69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59" y="1075245"/>
            <a:ext cx="5740400" cy="289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Times New Roman"/>
                <a:cs typeface="Times New Roman"/>
              </a:rPr>
              <a:t>Delete</a:t>
            </a:r>
            <a:r>
              <a:rPr sz="2200" b="1" spc="-9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Times New Roman"/>
                <a:cs typeface="Times New Roman"/>
              </a:rPr>
              <a:t>File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fs.unlink()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method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delete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existing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file.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fs.unlink(path,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callback);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example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deletes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existing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file.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Courier New"/>
                <a:cs typeface="Courier New"/>
              </a:rPr>
              <a:t>var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fs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0" dirty="0">
                <a:latin typeface="Courier New"/>
                <a:cs typeface="Courier New"/>
              </a:rPr>
              <a:t> require('fs');</a:t>
            </a:r>
            <a:endParaRPr sz="1400">
              <a:latin typeface="Courier New"/>
              <a:cs typeface="Courier New"/>
            </a:endParaRPr>
          </a:p>
          <a:p>
            <a:pPr marL="1353820" marR="5080" indent="-426720">
              <a:lnSpc>
                <a:spcPct val="200000"/>
              </a:lnSpc>
            </a:pPr>
            <a:r>
              <a:rPr sz="1400" dirty="0">
                <a:latin typeface="Courier New"/>
                <a:cs typeface="Courier New"/>
              </a:rPr>
              <a:t>fs.unlink('test.txt',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function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()</a:t>
            </a:r>
            <a:r>
              <a:rPr sz="1400" spc="-50" dirty="0">
                <a:latin typeface="Courier New"/>
                <a:cs typeface="Courier New"/>
              </a:rPr>
              <a:t> { </a:t>
            </a:r>
            <a:r>
              <a:rPr sz="1400" dirty="0">
                <a:latin typeface="Courier New"/>
                <a:cs typeface="Courier New"/>
              </a:rPr>
              <a:t>console.log('write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operation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complete.');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059" y="4157790"/>
            <a:ext cx="11195050" cy="2431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ts val="1670"/>
              </a:lnSpc>
              <a:spcBef>
                <a:spcPts val="100"/>
              </a:spcBef>
            </a:pPr>
            <a:r>
              <a:rPr sz="1400" spc="-25" dirty="0"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2150"/>
              </a:lnSpc>
            </a:pPr>
            <a:r>
              <a:rPr sz="1800" b="1" dirty="0">
                <a:latin typeface="Times New Roman"/>
                <a:cs typeface="Times New Roman"/>
              </a:rPr>
              <a:t>Closing a </a:t>
            </a:r>
            <a:r>
              <a:rPr sz="1800" b="1" spc="-20" dirty="0"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syntax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close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opened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−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latin typeface="Courier New"/>
                <a:cs typeface="Courier New"/>
              </a:rPr>
              <a:t>fs.close(fd,</a:t>
            </a:r>
            <a:r>
              <a:rPr sz="1600" spc="-18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callback)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600">
              <a:latin typeface="Courier New"/>
              <a:cs typeface="Courier New"/>
            </a:endParaRPr>
          </a:p>
          <a:p>
            <a:pPr marL="755015" indent="-251460">
              <a:lnSpc>
                <a:spcPct val="100000"/>
              </a:lnSpc>
              <a:buFont typeface="Arial"/>
              <a:buChar char="•"/>
              <a:tabLst>
                <a:tab pos="755015" algn="l"/>
              </a:tabLst>
            </a:pPr>
            <a:r>
              <a:rPr sz="1800" b="1" dirty="0">
                <a:latin typeface="Times New Roman"/>
                <a:cs typeface="Times New Roman"/>
              </a:rPr>
              <a:t>fd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−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descriptor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fs.open()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method.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755650" marR="5080" indent="-252095">
              <a:lnSpc>
                <a:spcPct val="100000"/>
              </a:lnSpc>
              <a:buFont typeface="Arial"/>
              <a:buChar char="•"/>
              <a:tabLst>
                <a:tab pos="755650" algn="l"/>
              </a:tabLst>
            </a:pPr>
            <a:r>
              <a:rPr sz="1800" b="1" dirty="0">
                <a:latin typeface="Times New Roman"/>
                <a:cs typeface="Times New Roman"/>
              </a:rPr>
              <a:t>callback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−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callback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arguments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possible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exception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completion callback.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058" y="1084891"/>
            <a:ext cx="170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Why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Node.js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480421" y="1175286"/>
            <a:ext cx="5850255" cy="5340350"/>
            <a:chOff x="2480421" y="1175286"/>
            <a:chExt cx="5850255" cy="53403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0339" y="2949146"/>
              <a:ext cx="4719845" cy="35661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86771" y="1181636"/>
              <a:ext cx="3070225" cy="1988820"/>
            </a:xfrm>
            <a:custGeom>
              <a:avLst/>
              <a:gdLst/>
              <a:ahLst/>
              <a:cxnLst/>
              <a:rect l="l" t="t" r="r" b="b"/>
              <a:pathLst>
                <a:path w="3070225" h="1988820">
                  <a:moveTo>
                    <a:pt x="1562831" y="1767377"/>
                  </a:moveTo>
                  <a:lnTo>
                    <a:pt x="1500387" y="1767377"/>
                  </a:lnTo>
                  <a:lnTo>
                    <a:pt x="1442914" y="1766038"/>
                  </a:lnTo>
                  <a:lnTo>
                    <a:pt x="1385867" y="1763473"/>
                  </a:lnTo>
                  <a:lnTo>
                    <a:pt x="1329294" y="1759698"/>
                  </a:lnTo>
                  <a:lnTo>
                    <a:pt x="1273244" y="1754735"/>
                  </a:lnTo>
                  <a:lnTo>
                    <a:pt x="1217762" y="1748602"/>
                  </a:lnTo>
                  <a:lnTo>
                    <a:pt x="1162897" y="1741317"/>
                  </a:lnTo>
                  <a:lnTo>
                    <a:pt x="1108696" y="1732900"/>
                  </a:lnTo>
                  <a:lnTo>
                    <a:pt x="1055206" y="1723370"/>
                  </a:lnTo>
                  <a:lnTo>
                    <a:pt x="1002475" y="1712745"/>
                  </a:lnTo>
                  <a:lnTo>
                    <a:pt x="950551" y="1701045"/>
                  </a:lnTo>
                  <a:lnTo>
                    <a:pt x="899480" y="1688289"/>
                  </a:lnTo>
                  <a:lnTo>
                    <a:pt x="849310" y="1674496"/>
                  </a:lnTo>
                  <a:lnTo>
                    <a:pt x="800089" y="1659684"/>
                  </a:lnTo>
                  <a:lnTo>
                    <a:pt x="751864" y="1643873"/>
                  </a:lnTo>
                  <a:lnTo>
                    <a:pt x="704683" y="1627081"/>
                  </a:lnTo>
                  <a:lnTo>
                    <a:pt x="658592" y="1609329"/>
                  </a:lnTo>
                  <a:lnTo>
                    <a:pt x="613640" y="1590634"/>
                  </a:lnTo>
                  <a:lnTo>
                    <a:pt x="569874" y="1571015"/>
                  </a:lnTo>
                  <a:lnTo>
                    <a:pt x="527341" y="1550493"/>
                  </a:lnTo>
                  <a:lnTo>
                    <a:pt x="486088" y="1529084"/>
                  </a:lnTo>
                  <a:lnTo>
                    <a:pt x="446164" y="1506810"/>
                  </a:lnTo>
                  <a:lnTo>
                    <a:pt x="407615" y="1483688"/>
                  </a:lnTo>
                  <a:lnTo>
                    <a:pt x="370489" y="1459738"/>
                  </a:lnTo>
                  <a:lnTo>
                    <a:pt x="334833" y="1434978"/>
                  </a:lnTo>
                  <a:lnTo>
                    <a:pt x="300695" y="1409428"/>
                  </a:lnTo>
                  <a:lnTo>
                    <a:pt x="268123" y="1383106"/>
                  </a:lnTo>
                  <a:lnTo>
                    <a:pt x="237163" y="1356032"/>
                  </a:lnTo>
                  <a:lnTo>
                    <a:pt x="207863" y="1328224"/>
                  </a:lnTo>
                  <a:lnTo>
                    <a:pt x="180271" y="1299702"/>
                  </a:lnTo>
                  <a:lnTo>
                    <a:pt x="154434" y="1270485"/>
                  </a:lnTo>
                  <a:lnTo>
                    <a:pt x="130399" y="1240591"/>
                  </a:lnTo>
                  <a:lnTo>
                    <a:pt x="87927" y="1178849"/>
                  </a:lnTo>
                  <a:lnTo>
                    <a:pt x="53233" y="1114630"/>
                  </a:lnTo>
                  <a:lnTo>
                    <a:pt x="25911" y="1045659"/>
                  </a:lnTo>
                  <a:lnTo>
                    <a:pt x="7824" y="973786"/>
                  </a:lnTo>
                  <a:lnTo>
                    <a:pt x="82" y="902267"/>
                  </a:lnTo>
                  <a:lnTo>
                    <a:pt x="0" y="866733"/>
                  </a:lnTo>
                  <a:lnTo>
                    <a:pt x="2396" y="831397"/>
                  </a:lnTo>
                  <a:lnTo>
                    <a:pt x="14482" y="761469"/>
                  </a:lnTo>
                  <a:lnTo>
                    <a:pt x="36054" y="692776"/>
                  </a:lnTo>
                  <a:lnTo>
                    <a:pt x="66825" y="625610"/>
                  </a:lnTo>
                  <a:lnTo>
                    <a:pt x="106580" y="560169"/>
                  </a:lnTo>
                  <a:lnTo>
                    <a:pt x="129606" y="528368"/>
                  </a:lnTo>
                  <a:lnTo>
                    <a:pt x="154823" y="497036"/>
                  </a:lnTo>
                  <a:lnTo>
                    <a:pt x="182126" y="466305"/>
                  </a:lnTo>
                  <a:lnTo>
                    <a:pt x="211478" y="436213"/>
                  </a:lnTo>
                  <a:lnTo>
                    <a:pt x="242844" y="406796"/>
                  </a:lnTo>
                  <a:lnTo>
                    <a:pt x="276189" y="378091"/>
                  </a:lnTo>
                  <a:lnTo>
                    <a:pt x="311476" y="350134"/>
                  </a:lnTo>
                  <a:lnTo>
                    <a:pt x="348669" y="322962"/>
                  </a:lnTo>
                  <a:lnTo>
                    <a:pt x="387734" y="296612"/>
                  </a:lnTo>
                  <a:lnTo>
                    <a:pt x="428634" y="271120"/>
                  </a:lnTo>
                  <a:lnTo>
                    <a:pt x="471333" y="246524"/>
                  </a:lnTo>
                  <a:lnTo>
                    <a:pt x="515797" y="222859"/>
                  </a:lnTo>
                  <a:lnTo>
                    <a:pt x="561988" y="200162"/>
                  </a:lnTo>
                  <a:lnTo>
                    <a:pt x="609872" y="178470"/>
                  </a:lnTo>
                  <a:lnTo>
                    <a:pt x="659412" y="157820"/>
                  </a:lnTo>
                  <a:lnTo>
                    <a:pt x="710573" y="138248"/>
                  </a:lnTo>
                  <a:lnTo>
                    <a:pt x="763319" y="119791"/>
                  </a:lnTo>
                  <a:lnTo>
                    <a:pt x="817614" y="102485"/>
                  </a:lnTo>
                  <a:lnTo>
                    <a:pt x="873423" y="86367"/>
                  </a:lnTo>
                  <a:lnTo>
                    <a:pt x="930710" y="71475"/>
                  </a:lnTo>
                  <a:lnTo>
                    <a:pt x="989438" y="57843"/>
                  </a:lnTo>
                  <a:lnTo>
                    <a:pt x="1049574" y="45510"/>
                  </a:lnTo>
                  <a:lnTo>
                    <a:pt x="1103266" y="35824"/>
                  </a:lnTo>
                  <a:lnTo>
                    <a:pt x="1157141" y="27322"/>
                  </a:lnTo>
                  <a:lnTo>
                    <a:pt x="1211153" y="19993"/>
                  </a:lnTo>
                  <a:lnTo>
                    <a:pt x="1265257" y="13825"/>
                  </a:lnTo>
                  <a:lnTo>
                    <a:pt x="1319406" y="8807"/>
                  </a:lnTo>
                  <a:lnTo>
                    <a:pt x="1373974" y="4897"/>
                  </a:lnTo>
                  <a:lnTo>
                    <a:pt x="1427661" y="2173"/>
                  </a:lnTo>
                  <a:lnTo>
                    <a:pt x="1481675" y="535"/>
                  </a:lnTo>
                  <a:lnTo>
                    <a:pt x="1535552" y="0"/>
                  </a:lnTo>
                  <a:lnTo>
                    <a:pt x="1587224" y="535"/>
                  </a:lnTo>
                  <a:lnTo>
                    <a:pt x="1588562" y="535"/>
                  </a:lnTo>
                  <a:lnTo>
                    <a:pt x="1642102" y="2173"/>
                  </a:lnTo>
                  <a:lnTo>
                    <a:pt x="1695907" y="4897"/>
                  </a:lnTo>
                  <a:lnTo>
                    <a:pt x="1748781" y="8659"/>
                  </a:lnTo>
                  <a:lnTo>
                    <a:pt x="1801290" y="13466"/>
                  </a:lnTo>
                  <a:lnTo>
                    <a:pt x="1853388" y="19306"/>
                  </a:lnTo>
                  <a:lnTo>
                    <a:pt x="1905030" y="26169"/>
                  </a:lnTo>
                  <a:lnTo>
                    <a:pt x="1956170" y="34042"/>
                  </a:lnTo>
                  <a:lnTo>
                    <a:pt x="2006763" y="42914"/>
                  </a:lnTo>
                  <a:lnTo>
                    <a:pt x="2056762" y="52774"/>
                  </a:lnTo>
                  <a:lnTo>
                    <a:pt x="2106122" y="63608"/>
                  </a:lnTo>
                  <a:lnTo>
                    <a:pt x="2154798" y="75407"/>
                  </a:lnTo>
                  <a:lnTo>
                    <a:pt x="2202744" y="88159"/>
                  </a:lnTo>
                  <a:lnTo>
                    <a:pt x="2249913" y="101851"/>
                  </a:lnTo>
                  <a:lnTo>
                    <a:pt x="2296261" y="116473"/>
                  </a:lnTo>
                  <a:lnTo>
                    <a:pt x="2341742" y="132012"/>
                  </a:lnTo>
                  <a:lnTo>
                    <a:pt x="2386310" y="148457"/>
                  </a:lnTo>
                  <a:lnTo>
                    <a:pt x="2429919" y="165797"/>
                  </a:lnTo>
                  <a:lnTo>
                    <a:pt x="2472525" y="184019"/>
                  </a:lnTo>
                  <a:lnTo>
                    <a:pt x="2514080" y="203113"/>
                  </a:lnTo>
                  <a:lnTo>
                    <a:pt x="2554540" y="223066"/>
                  </a:lnTo>
                  <a:lnTo>
                    <a:pt x="2593858" y="243868"/>
                  </a:lnTo>
                  <a:lnTo>
                    <a:pt x="2631990" y="265506"/>
                  </a:lnTo>
                  <a:lnTo>
                    <a:pt x="2668889" y="287968"/>
                  </a:lnTo>
                  <a:lnTo>
                    <a:pt x="2704510" y="311244"/>
                  </a:lnTo>
                  <a:lnTo>
                    <a:pt x="2738808" y="335322"/>
                  </a:lnTo>
                  <a:lnTo>
                    <a:pt x="2771735" y="360189"/>
                  </a:lnTo>
                  <a:lnTo>
                    <a:pt x="2803248" y="385835"/>
                  </a:lnTo>
                  <a:lnTo>
                    <a:pt x="2833300" y="412248"/>
                  </a:lnTo>
                  <a:lnTo>
                    <a:pt x="2861845" y="439416"/>
                  </a:lnTo>
                  <a:lnTo>
                    <a:pt x="2888839" y="467328"/>
                  </a:lnTo>
                  <a:lnTo>
                    <a:pt x="2914234" y="495971"/>
                  </a:lnTo>
                  <a:lnTo>
                    <a:pt x="2963332" y="560169"/>
                  </a:lnTo>
                  <a:lnTo>
                    <a:pt x="2985918" y="595294"/>
                  </a:lnTo>
                  <a:lnTo>
                    <a:pt x="3005768" y="630666"/>
                  </a:lnTo>
                  <a:lnTo>
                    <a:pt x="3022908" y="666243"/>
                  </a:lnTo>
                  <a:lnTo>
                    <a:pt x="3037363" y="701981"/>
                  </a:lnTo>
                  <a:lnTo>
                    <a:pt x="3058315" y="773768"/>
                  </a:lnTo>
                  <a:lnTo>
                    <a:pt x="3068824" y="845678"/>
                  </a:lnTo>
                  <a:lnTo>
                    <a:pt x="3070224" y="881572"/>
                  </a:lnTo>
                  <a:lnTo>
                    <a:pt x="3069089" y="917367"/>
                  </a:lnTo>
                  <a:lnTo>
                    <a:pt x="3059309" y="988487"/>
                  </a:lnTo>
                  <a:lnTo>
                    <a:pt x="3039684" y="1058693"/>
                  </a:lnTo>
                  <a:lnTo>
                    <a:pt x="3010413" y="1127637"/>
                  </a:lnTo>
                  <a:lnTo>
                    <a:pt x="2992222" y="1161528"/>
                  </a:lnTo>
                  <a:lnTo>
                    <a:pt x="2971695" y="1194973"/>
                  </a:lnTo>
                  <a:lnTo>
                    <a:pt x="2948856" y="1227930"/>
                  </a:lnTo>
                  <a:lnTo>
                    <a:pt x="2923729" y="1260355"/>
                  </a:lnTo>
                  <a:lnTo>
                    <a:pt x="2896341" y="1292204"/>
                  </a:lnTo>
                  <a:lnTo>
                    <a:pt x="2866715" y="1323435"/>
                  </a:lnTo>
                  <a:lnTo>
                    <a:pt x="2834877" y="1354004"/>
                  </a:lnTo>
                  <a:lnTo>
                    <a:pt x="2800852" y="1383868"/>
                  </a:lnTo>
                  <a:lnTo>
                    <a:pt x="2764664" y="1412984"/>
                  </a:lnTo>
                  <a:lnTo>
                    <a:pt x="2726338" y="1441307"/>
                  </a:lnTo>
                  <a:lnTo>
                    <a:pt x="2685900" y="1468796"/>
                  </a:lnTo>
                  <a:lnTo>
                    <a:pt x="2643374" y="1495406"/>
                  </a:lnTo>
                  <a:lnTo>
                    <a:pt x="2598785" y="1521094"/>
                  </a:lnTo>
                  <a:lnTo>
                    <a:pt x="2552159" y="1545818"/>
                  </a:lnTo>
                  <a:lnTo>
                    <a:pt x="2503519" y="1569532"/>
                  </a:lnTo>
                  <a:lnTo>
                    <a:pt x="2452891" y="1592196"/>
                  </a:lnTo>
                  <a:lnTo>
                    <a:pt x="2400300" y="1613764"/>
                  </a:lnTo>
                  <a:lnTo>
                    <a:pt x="2345770" y="1634194"/>
                  </a:lnTo>
                  <a:lnTo>
                    <a:pt x="2289327" y="1653442"/>
                  </a:lnTo>
                  <a:lnTo>
                    <a:pt x="2252790" y="1760080"/>
                  </a:lnTo>
                  <a:lnTo>
                    <a:pt x="1733601" y="1760080"/>
                  </a:lnTo>
                  <a:lnTo>
                    <a:pt x="1674895" y="1763840"/>
                  </a:lnTo>
                  <a:lnTo>
                    <a:pt x="1616425" y="1766297"/>
                  </a:lnTo>
                  <a:lnTo>
                    <a:pt x="1562831" y="1767377"/>
                  </a:lnTo>
                  <a:close/>
                </a:path>
                <a:path w="3070225" h="1988820">
                  <a:moveTo>
                    <a:pt x="2174553" y="1988427"/>
                  </a:moveTo>
                  <a:lnTo>
                    <a:pt x="1733601" y="1760080"/>
                  </a:lnTo>
                  <a:lnTo>
                    <a:pt x="2252790" y="1760080"/>
                  </a:lnTo>
                  <a:lnTo>
                    <a:pt x="2174553" y="19884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86771" y="1181636"/>
              <a:ext cx="3070225" cy="1988820"/>
            </a:xfrm>
            <a:custGeom>
              <a:avLst/>
              <a:gdLst/>
              <a:ahLst/>
              <a:cxnLst/>
              <a:rect l="l" t="t" r="r" b="b"/>
              <a:pathLst>
                <a:path w="3070225" h="1988820">
                  <a:moveTo>
                    <a:pt x="2174553" y="1988427"/>
                  </a:moveTo>
                  <a:lnTo>
                    <a:pt x="2289327" y="1653442"/>
                  </a:lnTo>
                  <a:lnTo>
                    <a:pt x="2345770" y="1634194"/>
                  </a:lnTo>
                  <a:lnTo>
                    <a:pt x="2400300" y="1613764"/>
                  </a:lnTo>
                  <a:lnTo>
                    <a:pt x="2452891" y="1592196"/>
                  </a:lnTo>
                  <a:lnTo>
                    <a:pt x="2503519" y="1569532"/>
                  </a:lnTo>
                  <a:lnTo>
                    <a:pt x="2552159" y="1545818"/>
                  </a:lnTo>
                  <a:lnTo>
                    <a:pt x="2598785" y="1521094"/>
                  </a:lnTo>
                  <a:lnTo>
                    <a:pt x="2643374" y="1495406"/>
                  </a:lnTo>
                  <a:lnTo>
                    <a:pt x="2685900" y="1468796"/>
                  </a:lnTo>
                  <a:lnTo>
                    <a:pt x="2726338" y="1441307"/>
                  </a:lnTo>
                  <a:lnTo>
                    <a:pt x="2764664" y="1412984"/>
                  </a:lnTo>
                  <a:lnTo>
                    <a:pt x="2800852" y="1383868"/>
                  </a:lnTo>
                  <a:lnTo>
                    <a:pt x="2834877" y="1354004"/>
                  </a:lnTo>
                  <a:lnTo>
                    <a:pt x="2866715" y="1323435"/>
                  </a:lnTo>
                  <a:lnTo>
                    <a:pt x="2896341" y="1292204"/>
                  </a:lnTo>
                  <a:lnTo>
                    <a:pt x="2923729" y="1260355"/>
                  </a:lnTo>
                  <a:lnTo>
                    <a:pt x="2948856" y="1227930"/>
                  </a:lnTo>
                  <a:lnTo>
                    <a:pt x="2971695" y="1194973"/>
                  </a:lnTo>
                  <a:lnTo>
                    <a:pt x="2992222" y="1161528"/>
                  </a:lnTo>
                  <a:lnTo>
                    <a:pt x="3010413" y="1127637"/>
                  </a:lnTo>
                  <a:lnTo>
                    <a:pt x="3039684" y="1058693"/>
                  </a:lnTo>
                  <a:lnTo>
                    <a:pt x="3059309" y="988487"/>
                  </a:lnTo>
                  <a:lnTo>
                    <a:pt x="3069089" y="917367"/>
                  </a:lnTo>
                  <a:lnTo>
                    <a:pt x="3070224" y="881572"/>
                  </a:lnTo>
                  <a:lnTo>
                    <a:pt x="3068824" y="845678"/>
                  </a:lnTo>
                  <a:lnTo>
                    <a:pt x="3058315" y="773768"/>
                  </a:lnTo>
                  <a:lnTo>
                    <a:pt x="3037363" y="701981"/>
                  </a:lnTo>
                  <a:lnTo>
                    <a:pt x="3022908" y="666243"/>
                  </a:lnTo>
                  <a:lnTo>
                    <a:pt x="3005768" y="630666"/>
                  </a:lnTo>
                  <a:lnTo>
                    <a:pt x="2985918" y="595294"/>
                  </a:lnTo>
                  <a:lnTo>
                    <a:pt x="2963332" y="560169"/>
                  </a:lnTo>
                  <a:lnTo>
                    <a:pt x="2937986" y="525335"/>
                  </a:lnTo>
                  <a:lnTo>
                    <a:pt x="2888839" y="467328"/>
                  </a:lnTo>
                  <a:lnTo>
                    <a:pt x="2861845" y="439416"/>
                  </a:lnTo>
                  <a:lnTo>
                    <a:pt x="2833300" y="412248"/>
                  </a:lnTo>
                  <a:lnTo>
                    <a:pt x="2803248" y="385835"/>
                  </a:lnTo>
                  <a:lnTo>
                    <a:pt x="2771735" y="360189"/>
                  </a:lnTo>
                  <a:lnTo>
                    <a:pt x="2738808" y="335322"/>
                  </a:lnTo>
                  <a:lnTo>
                    <a:pt x="2704510" y="311244"/>
                  </a:lnTo>
                  <a:lnTo>
                    <a:pt x="2668889" y="287968"/>
                  </a:lnTo>
                  <a:lnTo>
                    <a:pt x="2631990" y="265506"/>
                  </a:lnTo>
                  <a:lnTo>
                    <a:pt x="2593858" y="243868"/>
                  </a:lnTo>
                  <a:lnTo>
                    <a:pt x="2554540" y="223066"/>
                  </a:lnTo>
                  <a:lnTo>
                    <a:pt x="2514080" y="203113"/>
                  </a:lnTo>
                  <a:lnTo>
                    <a:pt x="2472525" y="184019"/>
                  </a:lnTo>
                  <a:lnTo>
                    <a:pt x="2429919" y="165797"/>
                  </a:lnTo>
                  <a:lnTo>
                    <a:pt x="2386310" y="148457"/>
                  </a:lnTo>
                  <a:lnTo>
                    <a:pt x="2341742" y="132012"/>
                  </a:lnTo>
                  <a:lnTo>
                    <a:pt x="2296261" y="116473"/>
                  </a:lnTo>
                  <a:lnTo>
                    <a:pt x="2249913" y="101851"/>
                  </a:lnTo>
                  <a:lnTo>
                    <a:pt x="2202744" y="88159"/>
                  </a:lnTo>
                  <a:lnTo>
                    <a:pt x="2154798" y="75407"/>
                  </a:lnTo>
                  <a:lnTo>
                    <a:pt x="2106122" y="63608"/>
                  </a:lnTo>
                  <a:lnTo>
                    <a:pt x="2056762" y="52774"/>
                  </a:lnTo>
                  <a:lnTo>
                    <a:pt x="2006763" y="42914"/>
                  </a:lnTo>
                  <a:lnTo>
                    <a:pt x="1956170" y="34042"/>
                  </a:lnTo>
                  <a:lnTo>
                    <a:pt x="1905030" y="26169"/>
                  </a:lnTo>
                  <a:lnTo>
                    <a:pt x="1853388" y="19306"/>
                  </a:lnTo>
                  <a:lnTo>
                    <a:pt x="1801290" y="13466"/>
                  </a:lnTo>
                  <a:lnTo>
                    <a:pt x="1748781" y="8659"/>
                  </a:lnTo>
                  <a:lnTo>
                    <a:pt x="1695907" y="4897"/>
                  </a:lnTo>
                  <a:lnTo>
                    <a:pt x="1642714" y="2192"/>
                  </a:lnTo>
                  <a:lnTo>
                    <a:pt x="1589247" y="556"/>
                  </a:lnTo>
                  <a:lnTo>
                    <a:pt x="1535552" y="0"/>
                  </a:lnTo>
                  <a:lnTo>
                    <a:pt x="1481675" y="535"/>
                  </a:lnTo>
                  <a:lnTo>
                    <a:pt x="1427661" y="2173"/>
                  </a:lnTo>
                  <a:lnTo>
                    <a:pt x="1373557" y="4927"/>
                  </a:lnTo>
                  <a:lnTo>
                    <a:pt x="1319406" y="8807"/>
                  </a:lnTo>
                  <a:lnTo>
                    <a:pt x="1265257" y="13825"/>
                  </a:lnTo>
                  <a:lnTo>
                    <a:pt x="1211153" y="19993"/>
                  </a:lnTo>
                  <a:lnTo>
                    <a:pt x="1157141" y="27322"/>
                  </a:lnTo>
                  <a:lnTo>
                    <a:pt x="1103266" y="35824"/>
                  </a:lnTo>
                  <a:lnTo>
                    <a:pt x="1049574" y="45510"/>
                  </a:lnTo>
                  <a:lnTo>
                    <a:pt x="989438" y="57843"/>
                  </a:lnTo>
                  <a:lnTo>
                    <a:pt x="930710" y="71475"/>
                  </a:lnTo>
                  <a:lnTo>
                    <a:pt x="873423" y="86367"/>
                  </a:lnTo>
                  <a:lnTo>
                    <a:pt x="817614" y="102485"/>
                  </a:lnTo>
                  <a:lnTo>
                    <a:pt x="763319" y="119791"/>
                  </a:lnTo>
                  <a:lnTo>
                    <a:pt x="710573" y="138248"/>
                  </a:lnTo>
                  <a:lnTo>
                    <a:pt x="659412" y="157820"/>
                  </a:lnTo>
                  <a:lnTo>
                    <a:pt x="609872" y="178470"/>
                  </a:lnTo>
                  <a:lnTo>
                    <a:pt x="561988" y="200162"/>
                  </a:lnTo>
                  <a:lnTo>
                    <a:pt x="515797" y="222859"/>
                  </a:lnTo>
                  <a:lnTo>
                    <a:pt x="471333" y="246524"/>
                  </a:lnTo>
                  <a:lnTo>
                    <a:pt x="428634" y="271120"/>
                  </a:lnTo>
                  <a:lnTo>
                    <a:pt x="387734" y="296612"/>
                  </a:lnTo>
                  <a:lnTo>
                    <a:pt x="348669" y="322962"/>
                  </a:lnTo>
                  <a:lnTo>
                    <a:pt x="311476" y="350134"/>
                  </a:lnTo>
                  <a:lnTo>
                    <a:pt x="276189" y="378091"/>
                  </a:lnTo>
                  <a:lnTo>
                    <a:pt x="242844" y="406796"/>
                  </a:lnTo>
                  <a:lnTo>
                    <a:pt x="211478" y="436213"/>
                  </a:lnTo>
                  <a:lnTo>
                    <a:pt x="182126" y="466305"/>
                  </a:lnTo>
                  <a:lnTo>
                    <a:pt x="154823" y="497036"/>
                  </a:lnTo>
                  <a:lnTo>
                    <a:pt x="129606" y="528368"/>
                  </a:lnTo>
                  <a:lnTo>
                    <a:pt x="106510" y="560266"/>
                  </a:lnTo>
                  <a:lnTo>
                    <a:pt x="85572" y="592692"/>
                  </a:lnTo>
                  <a:lnTo>
                    <a:pt x="50308" y="658984"/>
                  </a:lnTo>
                  <a:lnTo>
                    <a:pt x="24100" y="726950"/>
                  </a:lnTo>
                  <a:lnTo>
                    <a:pt x="7236" y="796297"/>
                  </a:lnTo>
                  <a:lnTo>
                    <a:pt x="0" y="866733"/>
                  </a:lnTo>
                  <a:lnTo>
                    <a:pt x="82" y="902267"/>
                  </a:lnTo>
                  <a:lnTo>
                    <a:pt x="7824" y="973786"/>
                  </a:lnTo>
                  <a:lnTo>
                    <a:pt x="25911" y="1045659"/>
                  </a:lnTo>
                  <a:lnTo>
                    <a:pt x="38922" y="1081638"/>
                  </a:lnTo>
                  <a:lnTo>
                    <a:pt x="69584" y="1147040"/>
                  </a:lnTo>
                  <a:lnTo>
                    <a:pt x="108214" y="1210039"/>
                  </a:lnTo>
                  <a:lnTo>
                    <a:pt x="154434" y="1270485"/>
                  </a:lnTo>
                  <a:lnTo>
                    <a:pt x="180271" y="1299702"/>
                  </a:lnTo>
                  <a:lnTo>
                    <a:pt x="207863" y="1328224"/>
                  </a:lnTo>
                  <a:lnTo>
                    <a:pt x="237163" y="1356032"/>
                  </a:lnTo>
                  <a:lnTo>
                    <a:pt x="268123" y="1383106"/>
                  </a:lnTo>
                  <a:lnTo>
                    <a:pt x="300695" y="1409428"/>
                  </a:lnTo>
                  <a:lnTo>
                    <a:pt x="334833" y="1434978"/>
                  </a:lnTo>
                  <a:lnTo>
                    <a:pt x="370489" y="1459738"/>
                  </a:lnTo>
                  <a:lnTo>
                    <a:pt x="407615" y="1483688"/>
                  </a:lnTo>
                  <a:lnTo>
                    <a:pt x="446164" y="1506810"/>
                  </a:lnTo>
                  <a:lnTo>
                    <a:pt x="486088" y="1529084"/>
                  </a:lnTo>
                  <a:lnTo>
                    <a:pt x="527341" y="1550493"/>
                  </a:lnTo>
                  <a:lnTo>
                    <a:pt x="569874" y="1571015"/>
                  </a:lnTo>
                  <a:lnTo>
                    <a:pt x="613640" y="1590634"/>
                  </a:lnTo>
                  <a:lnTo>
                    <a:pt x="658592" y="1609329"/>
                  </a:lnTo>
                  <a:lnTo>
                    <a:pt x="704683" y="1627082"/>
                  </a:lnTo>
                  <a:lnTo>
                    <a:pt x="751864" y="1643873"/>
                  </a:lnTo>
                  <a:lnTo>
                    <a:pt x="800089" y="1659684"/>
                  </a:lnTo>
                  <a:lnTo>
                    <a:pt x="849310" y="1674496"/>
                  </a:lnTo>
                  <a:lnTo>
                    <a:pt x="899480" y="1688289"/>
                  </a:lnTo>
                  <a:lnTo>
                    <a:pt x="950551" y="1701045"/>
                  </a:lnTo>
                  <a:lnTo>
                    <a:pt x="1002475" y="1712745"/>
                  </a:lnTo>
                  <a:lnTo>
                    <a:pt x="1055206" y="1723370"/>
                  </a:lnTo>
                  <a:lnTo>
                    <a:pt x="1108696" y="1732900"/>
                  </a:lnTo>
                  <a:lnTo>
                    <a:pt x="1162897" y="1741317"/>
                  </a:lnTo>
                  <a:lnTo>
                    <a:pt x="1217762" y="1748602"/>
                  </a:lnTo>
                  <a:lnTo>
                    <a:pt x="1273244" y="1754735"/>
                  </a:lnTo>
                  <a:lnTo>
                    <a:pt x="1329294" y="1759698"/>
                  </a:lnTo>
                  <a:lnTo>
                    <a:pt x="1385867" y="1763473"/>
                  </a:lnTo>
                  <a:lnTo>
                    <a:pt x="1442914" y="1766038"/>
                  </a:lnTo>
                  <a:lnTo>
                    <a:pt x="1500387" y="1767377"/>
                  </a:lnTo>
                  <a:lnTo>
                    <a:pt x="1558240" y="1767470"/>
                  </a:lnTo>
                  <a:lnTo>
                    <a:pt x="1616425" y="1766297"/>
                  </a:lnTo>
                  <a:lnTo>
                    <a:pt x="1674895" y="1763840"/>
                  </a:lnTo>
                  <a:lnTo>
                    <a:pt x="1733601" y="1760080"/>
                  </a:lnTo>
                  <a:lnTo>
                    <a:pt x="2174553" y="1988427"/>
                  </a:lnTo>
                  <a:close/>
                </a:path>
              </a:pathLst>
            </a:custGeom>
            <a:ln w="126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12088" y="1245053"/>
            <a:ext cx="201739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Guys,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need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write </a:t>
            </a:r>
            <a:r>
              <a:rPr sz="1500" dirty="0">
                <a:latin typeface="Times New Roman"/>
                <a:cs typeface="Times New Roman"/>
              </a:rPr>
              <a:t>server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side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code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chat </a:t>
            </a:r>
            <a:r>
              <a:rPr sz="1500" dirty="0">
                <a:latin typeface="Times New Roman"/>
                <a:cs typeface="Times New Roman"/>
              </a:rPr>
              <a:t>application.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Which </a:t>
            </a:r>
            <a:r>
              <a:rPr sz="1500" dirty="0">
                <a:latin typeface="Times New Roman"/>
                <a:cs typeface="Times New Roman"/>
              </a:rPr>
              <a:t>language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would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ideal?</a:t>
            </a:r>
            <a:endParaRPr sz="1500">
              <a:latin typeface="Times New Roman"/>
              <a:cs typeface="Times New Roman"/>
            </a:endParaRPr>
          </a:p>
          <a:p>
            <a:pPr marL="154940" marR="146050" indent="-1905" algn="ctr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I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have</a:t>
            </a:r>
            <a:r>
              <a:rPr sz="1500" spc="-10" dirty="0">
                <a:latin typeface="Times New Roman"/>
                <a:cs typeface="Times New Roman"/>
              </a:rPr>
              <a:t> experience </a:t>
            </a:r>
            <a:r>
              <a:rPr sz="1500" dirty="0">
                <a:latin typeface="Times New Roman"/>
                <a:cs typeface="Times New Roman"/>
              </a:rPr>
              <a:t>developing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client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side </a:t>
            </a:r>
            <a:r>
              <a:rPr sz="1500" dirty="0">
                <a:latin typeface="Times New Roman"/>
                <a:cs typeface="Times New Roman"/>
              </a:rPr>
              <a:t>code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using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JavaScript.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83764" y="1321766"/>
            <a:ext cx="2879725" cy="1836420"/>
            <a:chOff x="5983764" y="1321766"/>
            <a:chExt cx="2879725" cy="1836420"/>
          </a:xfrm>
        </p:grpSpPr>
        <p:sp>
          <p:nvSpPr>
            <p:cNvPr id="10" name="object 10"/>
            <p:cNvSpPr/>
            <p:nvPr/>
          </p:nvSpPr>
          <p:spPr>
            <a:xfrm>
              <a:off x="5990114" y="1328116"/>
              <a:ext cx="2867025" cy="1823720"/>
            </a:xfrm>
            <a:custGeom>
              <a:avLst/>
              <a:gdLst/>
              <a:ahLst/>
              <a:cxnLst/>
              <a:rect l="l" t="t" r="r" b="b"/>
              <a:pathLst>
                <a:path w="2867025" h="1823720">
                  <a:moveTo>
                    <a:pt x="836151" y="1823647"/>
                  </a:moveTo>
                  <a:lnTo>
                    <a:pt x="728996" y="1516410"/>
                  </a:lnTo>
                  <a:lnTo>
                    <a:pt x="671598" y="1497097"/>
                  </a:lnTo>
                  <a:lnTo>
                    <a:pt x="616328" y="1476499"/>
                  </a:lnTo>
                  <a:lnTo>
                    <a:pt x="563217" y="1454666"/>
                  </a:lnTo>
                  <a:lnTo>
                    <a:pt x="512295" y="1431652"/>
                  </a:lnTo>
                  <a:lnTo>
                    <a:pt x="463591" y="1407506"/>
                  </a:lnTo>
                  <a:lnTo>
                    <a:pt x="417137" y="1382282"/>
                  </a:lnTo>
                  <a:lnTo>
                    <a:pt x="372963" y="1356029"/>
                  </a:lnTo>
                  <a:lnTo>
                    <a:pt x="331098" y="1328801"/>
                  </a:lnTo>
                  <a:lnTo>
                    <a:pt x="291573" y="1300649"/>
                  </a:lnTo>
                  <a:lnTo>
                    <a:pt x="254418" y="1271623"/>
                  </a:lnTo>
                  <a:lnTo>
                    <a:pt x="219663" y="1241776"/>
                  </a:lnTo>
                  <a:lnTo>
                    <a:pt x="187338" y="1211160"/>
                  </a:lnTo>
                  <a:lnTo>
                    <a:pt x="157474" y="1179825"/>
                  </a:lnTo>
                  <a:lnTo>
                    <a:pt x="130101" y="1147824"/>
                  </a:lnTo>
                  <a:lnTo>
                    <a:pt x="105248" y="1115208"/>
                  </a:lnTo>
                  <a:lnTo>
                    <a:pt x="82947" y="1082028"/>
                  </a:lnTo>
                  <a:lnTo>
                    <a:pt x="63227" y="1048337"/>
                  </a:lnTo>
                  <a:lnTo>
                    <a:pt x="46119" y="1014185"/>
                  </a:lnTo>
                  <a:lnTo>
                    <a:pt x="19857" y="944707"/>
                  </a:lnTo>
                  <a:lnTo>
                    <a:pt x="4403" y="874007"/>
                  </a:lnTo>
                  <a:lnTo>
                    <a:pt x="0" y="802498"/>
                  </a:lnTo>
                  <a:lnTo>
                    <a:pt x="2017" y="766568"/>
                  </a:lnTo>
                  <a:lnTo>
                    <a:pt x="14640" y="694618"/>
                  </a:lnTo>
                  <a:lnTo>
                    <a:pt x="38917" y="622890"/>
                  </a:lnTo>
                  <a:lnTo>
                    <a:pt x="55502" y="587238"/>
                  </a:lnTo>
                  <a:lnTo>
                    <a:pt x="75090" y="551796"/>
                  </a:lnTo>
                  <a:lnTo>
                    <a:pt x="97712" y="516616"/>
                  </a:lnTo>
                  <a:lnTo>
                    <a:pt x="123398" y="481750"/>
                  </a:lnTo>
                  <a:lnTo>
                    <a:pt x="173064" y="424565"/>
                  </a:lnTo>
                  <a:lnTo>
                    <a:pt x="200508" y="397136"/>
                  </a:lnTo>
                  <a:lnTo>
                    <a:pt x="229620" y="370502"/>
                  </a:lnTo>
                  <a:lnTo>
                    <a:pt x="260348" y="344674"/>
                  </a:lnTo>
                  <a:lnTo>
                    <a:pt x="292640" y="319667"/>
                  </a:lnTo>
                  <a:lnTo>
                    <a:pt x="326440" y="295494"/>
                  </a:lnTo>
                  <a:lnTo>
                    <a:pt x="361697" y="272168"/>
                  </a:lnTo>
                  <a:lnTo>
                    <a:pt x="398357" y="249702"/>
                  </a:lnTo>
                  <a:lnTo>
                    <a:pt x="436366" y="228109"/>
                  </a:lnTo>
                  <a:lnTo>
                    <a:pt x="475672" y="207404"/>
                  </a:lnTo>
                  <a:lnTo>
                    <a:pt x="516221" y="187598"/>
                  </a:lnTo>
                  <a:lnTo>
                    <a:pt x="557961" y="168706"/>
                  </a:lnTo>
                  <a:lnTo>
                    <a:pt x="600837" y="150741"/>
                  </a:lnTo>
                  <a:lnTo>
                    <a:pt x="644796" y="133716"/>
                  </a:lnTo>
                  <a:lnTo>
                    <a:pt x="689786" y="117644"/>
                  </a:lnTo>
                  <a:lnTo>
                    <a:pt x="735753" y="102539"/>
                  </a:lnTo>
                  <a:lnTo>
                    <a:pt x="782643" y="88413"/>
                  </a:lnTo>
                  <a:lnTo>
                    <a:pt x="830404" y="75281"/>
                  </a:lnTo>
                  <a:lnTo>
                    <a:pt x="878983" y="63155"/>
                  </a:lnTo>
                  <a:lnTo>
                    <a:pt x="928325" y="52049"/>
                  </a:lnTo>
                  <a:lnTo>
                    <a:pt x="978379" y="41976"/>
                  </a:lnTo>
                  <a:lnTo>
                    <a:pt x="1029090" y="32949"/>
                  </a:lnTo>
                  <a:lnTo>
                    <a:pt x="1080405" y="24982"/>
                  </a:lnTo>
                  <a:lnTo>
                    <a:pt x="1132271" y="18088"/>
                  </a:lnTo>
                  <a:lnTo>
                    <a:pt x="1184635" y="12280"/>
                  </a:lnTo>
                  <a:lnTo>
                    <a:pt x="1237444" y="7572"/>
                  </a:lnTo>
                  <a:lnTo>
                    <a:pt x="1290644" y="3977"/>
                  </a:lnTo>
                  <a:lnTo>
                    <a:pt x="1344183" y="1507"/>
                  </a:lnTo>
                  <a:lnTo>
                    <a:pt x="1398006" y="177"/>
                  </a:lnTo>
                  <a:lnTo>
                    <a:pt x="1452061" y="0"/>
                  </a:lnTo>
                  <a:lnTo>
                    <a:pt x="1506294" y="988"/>
                  </a:lnTo>
                  <a:lnTo>
                    <a:pt x="1560652" y="3156"/>
                  </a:lnTo>
                  <a:lnTo>
                    <a:pt x="1615083" y="6516"/>
                  </a:lnTo>
                  <a:lnTo>
                    <a:pt x="1669532" y="11082"/>
                  </a:lnTo>
                  <a:lnTo>
                    <a:pt x="1723946" y="16867"/>
                  </a:lnTo>
                  <a:lnTo>
                    <a:pt x="1778273" y="23885"/>
                  </a:lnTo>
                  <a:lnTo>
                    <a:pt x="1832458" y="32148"/>
                  </a:lnTo>
                  <a:lnTo>
                    <a:pt x="1886449" y="41670"/>
                  </a:lnTo>
                  <a:lnTo>
                    <a:pt x="1947484" y="54038"/>
                  </a:lnTo>
                  <a:lnTo>
                    <a:pt x="2006960" y="67812"/>
                  </a:lnTo>
                  <a:lnTo>
                    <a:pt x="2064834" y="82948"/>
                  </a:lnTo>
                  <a:lnTo>
                    <a:pt x="2121065" y="99405"/>
                  </a:lnTo>
                  <a:lnTo>
                    <a:pt x="2175607" y="117138"/>
                  </a:lnTo>
                  <a:lnTo>
                    <a:pt x="2228420" y="136105"/>
                  </a:lnTo>
                  <a:lnTo>
                    <a:pt x="2279459" y="156261"/>
                  </a:lnTo>
                  <a:lnTo>
                    <a:pt x="2328681" y="177563"/>
                  </a:lnTo>
                  <a:lnTo>
                    <a:pt x="2376044" y="199969"/>
                  </a:lnTo>
                  <a:lnTo>
                    <a:pt x="2421505" y="223435"/>
                  </a:lnTo>
                  <a:lnTo>
                    <a:pt x="2465020" y="247917"/>
                  </a:lnTo>
                  <a:lnTo>
                    <a:pt x="2506546" y="273373"/>
                  </a:lnTo>
                  <a:lnTo>
                    <a:pt x="2546041" y="299758"/>
                  </a:lnTo>
                  <a:lnTo>
                    <a:pt x="2583462" y="327031"/>
                  </a:lnTo>
                  <a:lnTo>
                    <a:pt x="2618765" y="355146"/>
                  </a:lnTo>
                  <a:lnTo>
                    <a:pt x="2651908" y="384062"/>
                  </a:lnTo>
                  <a:lnTo>
                    <a:pt x="2682847" y="413734"/>
                  </a:lnTo>
                  <a:lnTo>
                    <a:pt x="2711540" y="444120"/>
                  </a:lnTo>
                  <a:lnTo>
                    <a:pt x="2737943" y="475176"/>
                  </a:lnTo>
                  <a:lnTo>
                    <a:pt x="2762014" y="506858"/>
                  </a:lnTo>
                  <a:lnTo>
                    <a:pt x="2783710" y="539124"/>
                  </a:lnTo>
                  <a:lnTo>
                    <a:pt x="2819801" y="605233"/>
                  </a:lnTo>
                  <a:lnTo>
                    <a:pt x="2845875" y="673157"/>
                  </a:lnTo>
                  <a:lnTo>
                    <a:pt x="2861587" y="742548"/>
                  </a:lnTo>
                  <a:lnTo>
                    <a:pt x="2866593" y="813060"/>
                  </a:lnTo>
                  <a:lnTo>
                    <a:pt x="2864973" y="848628"/>
                  </a:lnTo>
                  <a:lnTo>
                    <a:pt x="2853274" y="920172"/>
                  </a:lnTo>
                  <a:lnTo>
                    <a:pt x="2830009" y="991971"/>
                  </a:lnTo>
                  <a:lnTo>
                    <a:pt x="2799667" y="1055053"/>
                  </a:lnTo>
                  <a:lnTo>
                    <a:pt x="2761102" y="1115685"/>
                  </a:lnTo>
                  <a:lnTo>
                    <a:pt x="2714728" y="1173705"/>
                  </a:lnTo>
                  <a:lnTo>
                    <a:pt x="2688741" y="1201685"/>
                  </a:lnTo>
                  <a:lnTo>
                    <a:pt x="2660957" y="1228951"/>
                  </a:lnTo>
                  <a:lnTo>
                    <a:pt x="2631428" y="1255483"/>
                  </a:lnTo>
                  <a:lnTo>
                    <a:pt x="2600204" y="1281260"/>
                  </a:lnTo>
                  <a:lnTo>
                    <a:pt x="2567337" y="1306263"/>
                  </a:lnTo>
                  <a:lnTo>
                    <a:pt x="2532880" y="1330470"/>
                  </a:lnTo>
                  <a:lnTo>
                    <a:pt x="2496884" y="1353862"/>
                  </a:lnTo>
                  <a:lnTo>
                    <a:pt x="2459400" y="1376418"/>
                  </a:lnTo>
                  <a:lnTo>
                    <a:pt x="2420480" y="1398118"/>
                  </a:lnTo>
                  <a:lnTo>
                    <a:pt x="2380176" y="1418942"/>
                  </a:lnTo>
                  <a:lnTo>
                    <a:pt x="2338540" y="1438869"/>
                  </a:lnTo>
                  <a:lnTo>
                    <a:pt x="2295622" y="1457879"/>
                  </a:lnTo>
                  <a:lnTo>
                    <a:pt x="2251475" y="1475951"/>
                  </a:lnTo>
                  <a:lnTo>
                    <a:pt x="2206151" y="1493066"/>
                  </a:lnTo>
                  <a:lnTo>
                    <a:pt x="2159701" y="1509203"/>
                  </a:lnTo>
                  <a:lnTo>
                    <a:pt x="2112177" y="1524341"/>
                  </a:lnTo>
                  <a:lnTo>
                    <a:pt x="2063629" y="1538461"/>
                  </a:lnTo>
                  <a:lnTo>
                    <a:pt x="2014111" y="1551543"/>
                  </a:lnTo>
                  <a:lnTo>
                    <a:pt x="1963674" y="1563564"/>
                  </a:lnTo>
                  <a:lnTo>
                    <a:pt x="1912369" y="1574507"/>
                  </a:lnTo>
                  <a:lnTo>
                    <a:pt x="1860248" y="1584349"/>
                  </a:lnTo>
                  <a:lnTo>
                    <a:pt x="1807362" y="1593071"/>
                  </a:lnTo>
                  <a:lnTo>
                    <a:pt x="1753764" y="1600653"/>
                  </a:lnTo>
                  <a:lnTo>
                    <a:pt x="1699505" y="1607074"/>
                  </a:lnTo>
                  <a:lnTo>
                    <a:pt x="1644636" y="1612314"/>
                  </a:lnTo>
                  <a:lnTo>
                    <a:pt x="1618540" y="1614215"/>
                  </a:lnTo>
                  <a:lnTo>
                    <a:pt x="1247830" y="1614215"/>
                  </a:lnTo>
                  <a:lnTo>
                    <a:pt x="836151" y="1823647"/>
                  </a:lnTo>
                  <a:close/>
                </a:path>
                <a:path w="2867025" h="1823720">
                  <a:moveTo>
                    <a:pt x="1420100" y="1621056"/>
                  </a:moveTo>
                  <a:lnTo>
                    <a:pt x="1362959" y="1620085"/>
                  </a:lnTo>
                  <a:lnTo>
                    <a:pt x="1305519" y="1617812"/>
                  </a:lnTo>
                  <a:lnTo>
                    <a:pt x="1247830" y="1614215"/>
                  </a:lnTo>
                  <a:lnTo>
                    <a:pt x="1618540" y="1614215"/>
                  </a:lnTo>
                  <a:lnTo>
                    <a:pt x="1589210" y="1616352"/>
                  </a:lnTo>
                  <a:lnTo>
                    <a:pt x="1533277" y="1619169"/>
                  </a:lnTo>
                  <a:lnTo>
                    <a:pt x="1476890" y="1620744"/>
                  </a:lnTo>
                  <a:lnTo>
                    <a:pt x="1420100" y="16210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90114" y="1328116"/>
              <a:ext cx="2867025" cy="1823720"/>
            </a:xfrm>
            <a:custGeom>
              <a:avLst/>
              <a:gdLst/>
              <a:ahLst/>
              <a:cxnLst/>
              <a:rect l="l" t="t" r="r" b="b"/>
              <a:pathLst>
                <a:path w="2867025" h="1823720">
                  <a:moveTo>
                    <a:pt x="836151" y="1823647"/>
                  </a:moveTo>
                  <a:lnTo>
                    <a:pt x="728996" y="1516410"/>
                  </a:lnTo>
                  <a:lnTo>
                    <a:pt x="671598" y="1497097"/>
                  </a:lnTo>
                  <a:lnTo>
                    <a:pt x="616328" y="1476499"/>
                  </a:lnTo>
                  <a:lnTo>
                    <a:pt x="563217" y="1454666"/>
                  </a:lnTo>
                  <a:lnTo>
                    <a:pt x="512295" y="1431652"/>
                  </a:lnTo>
                  <a:lnTo>
                    <a:pt x="463591" y="1407506"/>
                  </a:lnTo>
                  <a:lnTo>
                    <a:pt x="417137" y="1382282"/>
                  </a:lnTo>
                  <a:lnTo>
                    <a:pt x="372963" y="1356029"/>
                  </a:lnTo>
                  <a:lnTo>
                    <a:pt x="331098" y="1328801"/>
                  </a:lnTo>
                  <a:lnTo>
                    <a:pt x="291573" y="1300649"/>
                  </a:lnTo>
                  <a:lnTo>
                    <a:pt x="254418" y="1271623"/>
                  </a:lnTo>
                  <a:lnTo>
                    <a:pt x="219663" y="1241776"/>
                  </a:lnTo>
                  <a:lnTo>
                    <a:pt x="187338" y="1211160"/>
                  </a:lnTo>
                  <a:lnTo>
                    <a:pt x="157474" y="1179825"/>
                  </a:lnTo>
                  <a:lnTo>
                    <a:pt x="130101" y="1147824"/>
                  </a:lnTo>
                  <a:lnTo>
                    <a:pt x="105248" y="1115208"/>
                  </a:lnTo>
                  <a:lnTo>
                    <a:pt x="82947" y="1082028"/>
                  </a:lnTo>
                  <a:lnTo>
                    <a:pt x="63227" y="1048337"/>
                  </a:lnTo>
                  <a:lnTo>
                    <a:pt x="46119" y="1014185"/>
                  </a:lnTo>
                  <a:lnTo>
                    <a:pt x="19857" y="944707"/>
                  </a:lnTo>
                  <a:lnTo>
                    <a:pt x="4403" y="874007"/>
                  </a:lnTo>
                  <a:lnTo>
                    <a:pt x="0" y="802498"/>
                  </a:lnTo>
                  <a:lnTo>
                    <a:pt x="2017" y="766568"/>
                  </a:lnTo>
                  <a:lnTo>
                    <a:pt x="14640" y="694618"/>
                  </a:lnTo>
                  <a:lnTo>
                    <a:pt x="38917" y="622890"/>
                  </a:lnTo>
                  <a:lnTo>
                    <a:pt x="55502" y="587238"/>
                  </a:lnTo>
                  <a:lnTo>
                    <a:pt x="75090" y="551796"/>
                  </a:lnTo>
                  <a:lnTo>
                    <a:pt x="97712" y="516616"/>
                  </a:lnTo>
                  <a:lnTo>
                    <a:pt x="123398" y="481750"/>
                  </a:lnTo>
                  <a:lnTo>
                    <a:pt x="173064" y="424565"/>
                  </a:lnTo>
                  <a:lnTo>
                    <a:pt x="200508" y="397136"/>
                  </a:lnTo>
                  <a:lnTo>
                    <a:pt x="229620" y="370502"/>
                  </a:lnTo>
                  <a:lnTo>
                    <a:pt x="260348" y="344674"/>
                  </a:lnTo>
                  <a:lnTo>
                    <a:pt x="292640" y="319667"/>
                  </a:lnTo>
                  <a:lnTo>
                    <a:pt x="326440" y="295494"/>
                  </a:lnTo>
                  <a:lnTo>
                    <a:pt x="361697" y="272168"/>
                  </a:lnTo>
                  <a:lnTo>
                    <a:pt x="398357" y="249702"/>
                  </a:lnTo>
                  <a:lnTo>
                    <a:pt x="436366" y="228109"/>
                  </a:lnTo>
                  <a:lnTo>
                    <a:pt x="475672" y="207404"/>
                  </a:lnTo>
                  <a:lnTo>
                    <a:pt x="516221" y="187598"/>
                  </a:lnTo>
                  <a:lnTo>
                    <a:pt x="557961" y="168706"/>
                  </a:lnTo>
                  <a:lnTo>
                    <a:pt x="600837" y="150741"/>
                  </a:lnTo>
                  <a:lnTo>
                    <a:pt x="644796" y="133716"/>
                  </a:lnTo>
                  <a:lnTo>
                    <a:pt x="689786" y="117644"/>
                  </a:lnTo>
                  <a:lnTo>
                    <a:pt x="735753" y="102539"/>
                  </a:lnTo>
                  <a:lnTo>
                    <a:pt x="782643" y="88413"/>
                  </a:lnTo>
                  <a:lnTo>
                    <a:pt x="830404" y="75281"/>
                  </a:lnTo>
                  <a:lnTo>
                    <a:pt x="878983" y="63155"/>
                  </a:lnTo>
                  <a:lnTo>
                    <a:pt x="928325" y="52049"/>
                  </a:lnTo>
                  <a:lnTo>
                    <a:pt x="978379" y="41976"/>
                  </a:lnTo>
                  <a:lnTo>
                    <a:pt x="1029090" y="32949"/>
                  </a:lnTo>
                  <a:lnTo>
                    <a:pt x="1080405" y="24982"/>
                  </a:lnTo>
                  <a:lnTo>
                    <a:pt x="1132271" y="18088"/>
                  </a:lnTo>
                  <a:lnTo>
                    <a:pt x="1184635" y="12280"/>
                  </a:lnTo>
                  <a:lnTo>
                    <a:pt x="1237444" y="7572"/>
                  </a:lnTo>
                  <a:lnTo>
                    <a:pt x="1290644" y="3977"/>
                  </a:lnTo>
                  <a:lnTo>
                    <a:pt x="1344183" y="1507"/>
                  </a:lnTo>
                  <a:lnTo>
                    <a:pt x="1398006" y="177"/>
                  </a:lnTo>
                  <a:lnTo>
                    <a:pt x="1452061" y="0"/>
                  </a:lnTo>
                  <a:lnTo>
                    <a:pt x="1506294" y="988"/>
                  </a:lnTo>
                  <a:lnTo>
                    <a:pt x="1560652" y="3156"/>
                  </a:lnTo>
                  <a:lnTo>
                    <a:pt x="1615083" y="6516"/>
                  </a:lnTo>
                  <a:lnTo>
                    <a:pt x="1669532" y="11082"/>
                  </a:lnTo>
                  <a:lnTo>
                    <a:pt x="1723946" y="16867"/>
                  </a:lnTo>
                  <a:lnTo>
                    <a:pt x="1778273" y="23885"/>
                  </a:lnTo>
                  <a:lnTo>
                    <a:pt x="1832458" y="32148"/>
                  </a:lnTo>
                  <a:lnTo>
                    <a:pt x="1886449" y="41670"/>
                  </a:lnTo>
                  <a:lnTo>
                    <a:pt x="1947484" y="54038"/>
                  </a:lnTo>
                  <a:lnTo>
                    <a:pt x="2006960" y="67812"/>
                  </a:lnTo>
                  <a:lnTo>
                    <a:pt x="2064834" y="82948"/>
                  </a:lnTo>
                  <a:lnTo>
                    <a:pt x="2121065" y="99405"/>
                  </a:lnTo>
                  <a:lnTo>
                    <a:pt x="2175607" y="117138"/>
                  </a:lnTo>
                  <a:lnTo>
                    <a:pt x="2228420" y="136105"/>
                  </a:lnTo>
                  <a:lnTo>
                    <a:pt x="2279459" y="156261"/>
                  </a:lnTo>
                  <a:lnTo>
                    <a:pt x="2328681" y="177563"/>
                  </a:lnTo>
                  <a:lnTo>
                    <a:pt x="2376044" y="199969"/>
                  </a:lnTo>
                  <a:lnTo>
                    <a:pt x="2421505" y="223435"/>
                  </a:lnTo>
                  <a:lnTo>
                    <a:pt x="2465020" y="247917"/>
                  </a:lnTo>
                  <a:lnTo>
                    <a:pt x="2506546" y="273373"/>
                  </a:lnTo>
                  <a:lnTo>
                    <a:pt x="2546042" y="299758"/>
                  </a:lnTo>
                  <a:lnTo>
                    <a:pt x="2583462" y="327031"/>
                  </a:lnTo>
                  <a:lnTo>
                    <a:pt x="2618765" y="355146"/>
                  </a:lnTo>
                  <a:lnTo>
                    <a:pt x="2651908" y="384062"/>
                  </a:lnTo>
                  <a:lnTo>
                    <a:pt x="2682847" y="413734"/>
                  </a:lnTo>
                  <a:lnTo>
                    <a:pt x="2711540" y="444120"/>
                  </a:lnTo>
                  <a:lnTo>
                    <a:pt x="2737943" y="475176"/>
                  </a:lnTo>
                  <a:lnTo>
                    <a:pt x="2762014" y="506858"/>
                  </a:lnTo>
                  <a:lnTo>
                    <a:pt x="2783710" y="539124"/>
                  </a:lnTo>
                  <a:lnTo>
                    <a:pt x="2819801" y="605233"/>
                  </a:lnTo>
                  <a:lnTo>
                    <a:pt x="2845875" y="673157"/>
                  </a:lnTo>
                  <a:lnTo>
                    <a:pt x="2861587" y="742548"/>
                  </a:lnTo>
                  <a:lnTo>
                    <a:pt x="2866593" y="813060"/>
                  </a:lnTo>
                  <a:lnTo>
                    <a:pt x="2864973" y="848628"/>
                  </a:lnTo>
                  <a:lnTo>
                    <a:pt x="2853274" y="920172"/>
                  </a:lnTo>
                  <a:lnTo>
                    <a:pt x="2830009" y="991971"/>
                  </a:lnTo>
                  <a:lnTo>
                    <a:pt x="2799667" y="1055053"/>
                  </a:lnTo>
                  <a:lnTo>
                    <a:pt x="2761102" y="1115685"/>
                  </a:lnTo>
                  <a:lnTo>
                    <a:pt x="2714728" y="1173705"/>
                  </a:lnTo>
                  <a:lnTo>
                    <a:pt x="2688741" y="1201685"/>
                  </a:lnTo>
                  <a:lnTo>
                    <a:pt x="2660957" y="1228951"/>
                  </a:lnTo>
                  <a:lnTo>
                    <a:pt x="2631428" y="1255483"/>
                  </a:lnTo>
                  <a:lnTo>
                    <a:pt x="2600204" y="1281260"/>
                  </a:lnTo>
                  <a:lnTo>
                    <a:pt x="2567337" y="1306263"/>
                  </a:lnTo>
                  <a:lnTo>
                    <a:pt x="2532880" y="1330470"/>
                  </a:lnTo>
                  <a:lnTo>
                    <a:pt x="2496884" y="1353862"/>
                  </a:lnTo>
                  <a:lnTo>
                    <a:pt x="2459400" y="1376418"/>
                  </a:lnTo>
                  <a:lnTo>
                    <a:pt x="2420480" y="1398118"/>
                  </a:lnTo>
                  <a:lnTo>
                    <a:pt x="2380176" y="1418942"/>
                  </a:lnTo>
                  <a:lnTo>
                    <a:pt x="2338540" y="1438869"/>
                  </a:lnTo>
                  <a:lnTo>
                    <a:pt x="2295622" y="1457879"/>
                  </a:lnTo>
                  <a:lnTo>
                    <a:pt x="2251475" y="1475951"/>
                  </a:lnTo>
                  <a:lnTo>
                    <a:pt x="2206151" y="1493066"/>
                  </a:lnTo>
                  <a:lnTo>
                    <a:pt x="2159701" y="1509203"/>
                  </a:lnTo>
                  <a:lnTo>
                    <a:pt x="2112177" y="1524341"/>
                  </a:lnTo>
                  <a:lnTo>
                    <a:pt x="2063629" y="1538461"/>
                  </a:lnTo>
                  <a:lnTo>
                    <a:pt x="2014111" y="1551543"/>
                  </a:lnTo>
                  <a:lnTo>
                    <a:pt x="1963674" y="1563564"/>
                  </a:lnTo>
                  <a:lnTo>
                    <a:pt x="1912369" y="1574507"/>
                  </a:lnTo>
                  <a:lnTo>
                    <a:pt x="1860248" y="1584349"/>
                  </a:lnTo>
                  <a:lnTo>
                    <a:pt x="1807362" y="1593071"/>
                  </a:lnTo>
                  <a:lnTo>
                    <a:pt x="1753764" y="1600653"/>
                  </a:lnTo>
                  <a:lnTo>
                    <a:pt x="1699505" y="1607074"/>
                  </a:lnTo>
                  <a:lnTo>
                    <a:pt x="1644636" y="1612314"/>
                  </a:lnTo>
                  <a:lnTo>
                    <a:pt x="1589210" y="1616352"/>
                  </a:lnTo>
                  <a:lnTo>
                    <a:pt x="1533277" y="1619169"/>
                  </a:lnTo>
                  <a:lnTo>
                    <a:pt x="1476890" y="1620744"/>
                  </a:lnTo>
                  <a:lnTo>
                    <a:pt x="1420100" y="1621056"/>
                  </a:lnTo>
                  <a:lnTo>
                    <a:pt x="1362959" y="1620086"/>
                  </a:lnTo>
                  <a:lnTo>
                    <a:pt x="1305519" y="1617812"/>
                  </a:lnTo>
                  <a:lnTo>
                    <a:pt x="1247830" y="1614215"/>
                  </a:lnTo>
                  <a:lnTo>
                    <a:pt x="836151" y="1823647"/>
                  </a:lnTo>
                  <a:close/>
                </a:path>
              </a:pathLst>
            </a:custGeom>
            <a:ln w="126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97995" y="1432552"/>
            <a:ext cx="185038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Times New Roman"/>
                <a:cs typeface="Times New Roman"/>
              </a:rPr>
              <a:t>A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real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time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application </a:t>
            </a:r>
            <a:r>
              <a:rPr sz="1500" dirty="0">
                <a:latin typeface="Times New Roman"/>
                <a:cs typeface="Times New Roman"/>
              </a:rPr>
              <a:t>like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chat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application </a:t>
            </a:r>
            <a:r>
              <a:rPr sz="1500" dirty="0">
                <a:latin typeface="Times New Roman"/>
                <a:cs typeface="Times New Roman"/>
              </a:rPr>
              <a:t>does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any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heavy </a:t>
            </a:r>
            <a:r>
              <a:rPr sz="1500" dirty="0">
                <a:latin typeface="Times New Roman"/>
                <a:cs typeface="Times New Roman"/>
              </a:rPr>
              <a:t>algorithms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does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not </a:t>
            </a:r>
            <a:r>
              <a:rPr sz="1500" dirty="0">
                <a:latin typeface="Times New Roman"/>
                <a:cs typeface="Times New Roman"/>
              </a:rPr>
              <a:t>consume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many</a:t>
            </a:r>
            <a:r>
              <a:rPr sz="1500" spc="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CPU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cycles.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963" y="1077278"/>
            <a:ext cx="9359900" cy="535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Node.js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Global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Objects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755015" indent="-251460">
              <a:lnSpc>
                <a:spcPct val="100000"/>
              </a:lnSpc>
              <a:buFont typeface="Arial MT"/>
              <a:buChar char="•"/>
              <a:tabLst>
                <a:tab pos="755015" algn="l"/>
              </a:tabLst>
            </a:pPr>
            <a:r>
              <a:rPr sz="1800" dirty="0">
                <a:latin typeface="Times New Roman"/>
                <a:cs typeface="Times New Roman"/>
              </a:rPr>
              <a:t>Node.js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global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global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nature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available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modules.</a:t>
            </a:r>
            <a:endParaRPr sz="1800">
              <a:latin typeface="Times New Roman"/>
              <a:cs typeface="Times New Roman"/>
            </a:endParaRPr>
          </a:p>
          <a:p>
            <a:pPr marL="755015" indent="-251460">
              <a:lnSpc>
                <a:spcPct val="100000"/>
              </a:lnSpc>
              <a:buFont typeface="Arial MT"/>
              <a:buChar char="•"/>
              <a:tabLst>
                <a:tab pos="755015" algn="l"/>
              </a:tabLst>
            </a:pPr>
            <a:r>
              <a:rPr sz="1800" spc="-75" dirty="0">
                <a:latin typeface="Times New Roman"/>
                <a:cs typeface="Times New Roman"/>
              </a:rPr>
              <a:t>We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include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rather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directly.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slides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describe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global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Node.js.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800">
              <a:latin typeface="Times New Roman"/>
              <a:cs typeface="Times New Roman"/>
            </a:endParaRPr>
          </a:p>
          <a:p>
            <a:pPr marL="812165" indent="-405130">
              <a:lnSpc>
                <a:spcPct val="100000"/>
              </a:lnSpc>
              <a:buFont typeface="Calibri"/>
              <a:buAutoNum type="arabicPeriod"/>
              <a:tabLst>
                <a:tab pos="812165" algn="l"/>
                <a:tab pos="1040765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b="1" dirty="0">
                <a:latin typeface="Times New Roman"/>
                <a:cs typeface="Times New Roman"/>
              </a:rPr>
              <a:t>filename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(two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underscores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beginning)</a:t>
            </a:r>
            <a:endParaRPr sz="1800">
              <a:latin typeface="Times New Roman"/>
              <a:cs typeface="Times New Roman"/>
            </a:endParaRPr>
          </a:p>
          <a:p>
            <a:pPr marL="1269365" lvl="1" indent="-308610">
              <a:lnSpc>
                <a:spcPct val="100000"/>
              </a:lnSpc>
              <a:buFont typeface="Arial MT"/>
              <a:buChar char="•"/>
              <a:tabLst>
                <a:tab pos="1269365" algn="l"/>
                <a:tab pos="191008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filename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represents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filename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executed.</a:t>
            </a:r>
            <a:endParaRPr sz="1800">
              <a:latin typeface="Times New Roman"/>
              <a:cs typeface="Times New Roman"/>
            </a:endParaRPr>
          </a:p>
          <a:p>
            <a:pPr marL="1269365" lvl="1" indent="-308610">
              <a:lnSpc>
                <a:spcPct val="100000"/>
              </a:lnSpc>
              <a:buFont typeface="Arial MT"/>
              <a:buChar char="•"/>
              <a:tabLst>
                <a:tab pos="1269365" algn="l"/>
              </a:tabLst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resolved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absolute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path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file.</a:t>
            </a:r>
            <a:endParaRPr sz="1800">
              <a:latin typeface="Times New Roman"/>
              <a:cs typeface="Times New Roman"/>
            </a:endParaRPr>
          </a:p>
          <a:p>
            <a:pPr marL="1269365" lvl="1" indent="-308610">
              <a:lnSpc>
                <a:spcPct val="100000"/>
              </a:lnSpc>
              <a:buFont typeface="Arial MT"/>
              <a:buChar char="•"/>
              <a:tabLst>
                <a:tab pos="1269365" algn="l"/>
              </a:tabLst>
            </a:pP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necessarily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same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filename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command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line.</a:t>
            </a:r>
            <a:endParaRPr sz="1800">
              <a:latin typeface="Times New Roman"/>
              <a:cs typeface="Times New Roman"/>
            </a:endParaRPr>
          </a:p>
          <a:p>
            <a:pPr marL="1269365" lvl="1" indent="-308610">
              <a:lnSpc>
                <a:spcPct val="100000"/>
              </a:lnSpc>
              <a:buFont typeface="Arial MT"/>
              <a:buChar char="•"/>
              <a:tabLst>
                <a:tab pos="126936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inside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module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path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module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file.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main.js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−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  <a:tabLst>
                <a:tab pos="4873625" algn="l"/>
              </a:tabLst>
            </a:pPr>
            <a:r>
              <a:rPr sz="1400" dirty="0">
                <a:latin typeface="Courier New"/>
                <a:cs typeface="Courier New"/>
              </a:rPr>
              <a:t>// Let's try to print the value of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Courier New"/>
                <a:cs typeface="Courier New"/>
              </a:rPr>
              <a:t>filename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tabLst>
                <a:tab pos="2526665" algn="l"/>
              </a:tabLst>
            </a:pPr>
            <a:r>
              <a:rPr sz="1400" dirty="0">
                <a:latin typeface="Courier New"/>
                <a:cs typeface="Courier New"/>
              </a:rPr>
              <a:t>console.log(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dirty="0">
                <a:latin typeface="Courier New"/>
                <a:cs typeface="Courier New"/>
              </a:rPr>
              <a:t>filename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1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name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2036" y="4610627"/>
            <a:ext cx="3028949" cy="13525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963" y="1077278"/>
            <a:ext cx="9775190" cy="395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Node.js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Global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Objects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926465" algn="l"/>
              </a:tabLst>
            </a:pPr>
            <a:r>
              <a:rPr sz="1800" b="1" dirty="0">
                <a:latin typeface="Times New Roman"/>
                <a:cs typeface="Times New Roman"/>
              </a:rPr>
              <a:t>2.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b="1" dirty="0">
                <a:latin typeface="Times New Roman"/>
                <a:cs typeface="Times New Roman"/>
              </a:rPr>
              <a:t>dirname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(two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underscores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beginning)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156718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dirname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represents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directory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currently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executing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script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resides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main.js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−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  <a:tabLst>
                <a:tab pos="4873625" algn="l"/>
              </a:tabLst>
            </a:pPr>
            <a:r>
              <a:rPr sz="1400" dirty="0">
                <a:latin typeface="Courier New"/>
                <a:cs typeface="Courier New"/>
              </a:rPr>
              <a:t>// Let's try to print the value of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Courier New"/>
                <a:cs typeface="Courier New"/>
              </a:rPr>
              <a:t>dirname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tabLst>
                <a:tab pos="2526665" algn="l"/>
              </a:tabLst>
            </a:pPr>
            <a:r>
              <a:rPr sz="1400" dirty="0">
                <a:latin typeface="Courier New"/>
                <a:cs typeface="Courier New"/>
              </a:rPr>
              <a:t>console.log(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dirty="0">
                <a:latin typeface="Courier New"/>
                <a:cs typeface="Courier New"/>
              </a:rPr>
              <a:t>dirname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1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directory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name.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7488" y="3312374"/>
            <a:ext cx="2800349" cy="12572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71</a:t>
            </a:fld>
            <a:endParaRPr spc="-25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963" y="1077278"/>
            <a:ext cx="1107249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Node.js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Global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Objects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812165" indent="-399415">
              <a:lnSpc>
                <a:spcPct val="100000"/>
              </a:lnSpc>
              <a:buAutoNum type="arabicPeriod" startAt="3"/>
              <a:tabLst>
                <a:tab pos="812165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setTimeout(cb,</a:t>
            </a:r>
            <a:r>
              <a:rPr sz="1800" b="1" spc="-25" dirty="0">
                <a:latin typeface="Times New Roman"/>
                <a:cs typeface="Times New Roman"/>
              </a:rPr>
              <a:t> ms)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AutoNum type="arabicPeriod" startAt="3"/>
            </a:pPr>
            <a:endParaRPr sz="1800">
              <a:latin typeface="Times New Roman"/>
              <a:cs typeface="Times New Roman"/>
            </a:endParaRPr>
          </a:p>
          <a:p>
            <a:pPr marL="1212850" marR="5080" lvl="1" indent="-252095">
              <a:lnSpc>
                <a:spcPct val="100000"/>
              </a:lnSpc>
              <a:buFont typeface="Arial MT"/>
              <a:buChar char="•"/>
              <a:tabLst>
                <a:tab pos="121285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setTimeout(cb,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ms)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global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callback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cb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after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least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milliseconds.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actual </a:t>
            </a:r>
            <a:r>
              <a:rPr sz="1800" dirty="0">
                <a:latin typeface="Times New Roman"/>
                <a:cs typeface="Times New Roman"/>
              </a:rPr>
              <a:t>delay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depends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external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factors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granularity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load.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cannot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than</a:t>
            </a:r>
            <a:endParaRPr sz="1800">
              <a:latin typeface="Times New Roman"/>
              <a:cs typeface="Times New Roman"/>
            </a:endParaRPr>
          </a:p>
          <a:p>
            <a:pPr marL="121285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24.8 </a:t>
            </a:r>
            <a:r>
              <a:rPr sz="1800" spc="-10" dirty="0">
                <a:latin typeface="Times New Roman"/>
                <a:cs typeface="Times New Roman"/>
              </a:rPr>
              <a:t>days.</a:t>
            </a:r>
            <a:endParaRPr sz="1800">
              <a:latin typeface="Times New Roman"/>
              <a:cs typeface="Times New Roman"/>
            </a:endParaRPr>
          </a:p>
          <a:p>
            <a:pPr marL="1212215" indent="-251460">
              <a:lnSpc>
                <a:spcPct val="100000"/>
              </a:lnSpc>
              <a:buFont typeface="Arial MT"/>
              <a:buChar char="•"/>
              <a:tabLst>
                <a:tab pos="1212215" algn="l"/>
              </a:tabLst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opaque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represents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clear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timer.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8363" y="4094798"/>
            <a:ext cx="5159375" cy="136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main.js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−</a:t>
            </a:r>
            <a:endParaRPr sz="1800">
              <a:latin typeface="Times New Roman"/>
              <a:cs typeface="Times New Roman"/>
            </a:endParaRPr>
          </a:p>
          <a:p>
            <a:pPr marL="332740" marR="1617980" indent="-32004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Courier New"/>
                <a:cs typeface="Courier New"/>
              </a:rPr>
              <a:t>function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printHello() </a:t>
            </a:r>
            <a:r>
              <a:rPr sz="1400" dirty="0">
                <a:latin typeface="Courier New"/>
                <a:cs typeface="Courier New"/>
              </a:rPr>
              <a:t>console.log(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"Hello,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World!");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 marR="65786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//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Now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call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above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function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after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2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seconds </a:t>
            </a:r>
            <a:r>
              <a:rPr sz="1400" dirty="0">
                <a:latin typeface="Courier New"/>
                <a:cs typeface="Courier New"/>
              </a:rPr>
              <a:t>setTimeout(printHello,</a:t>
            </a:r>
            <a:r>
              <a:rPr sz="1400" spc="-1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2000);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1060" y="4879904"/>
            <a:ext cx="3209924" cy="13525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617586" y="4470263"/>
            <a:ext cx="73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72</a:t>
            </a:fld>
            <a:endParaRPr spc="-25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963" y="1077278"/>
            <a:ext cx="11411585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Node.js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Global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Objects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812165" algn="l"/>
              </a:tabLst>
            </a:pPr>
            <a:r>
              <a:rPr sz="1800" b="1" spc="-25" dirty="0">
                <a:latin typeface="Times New Roman"/>
                <a:cs typeface="Times New Roman"/>
              </a:rPr>
              <a:t>4.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Times New Roman"/>
                <a:cs typeface="Times New Roman"/>
              </a:rPr>
              <a:t>clearTimeout(t)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clearTimeout(t)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global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stop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previously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setTimeout().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setTimeout()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function.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main.js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−</a:t>
            </a:r>
            <a:endParaRPr sz="1800">
              <a:latin typeface="Times New Roman"/>
              <a:cs typeface="Times New Roman"/>
            </a:endParaRPr>
          </a:p>
          <a:p>
            <a:pPr marL="1247140" marR="6955790" indent="-32004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Courier New"/>
                <a:cs typeface="Courier New"/>
              </a:rPr>
              <a:t>function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printHello(){ </a:t>
            </a:r>
            <a:r>
              <a:rPr sz="1400" dirty="0">
                <a:latin typeface="Courier New"/>
                <a:cs typeface="Courier New"/>
              </a:rPr>
              <a:t>console.log(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"Hello,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World!");</a:t>
            </a:r>
            <a:endParaRPr sz="1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400" spc="-5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927100" marR="599567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//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Now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call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above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function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after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2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seconds </a:t>
            </a:r>
            <a:r>
              <a:rPr sz="1400" dirty="0">
                <a:latin typeface="Courier New"/>
                <a:cs typeface="Courier New"/>
              </a:rPr>
              <a:t>var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setTimeout(printHello,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2000);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Courier New"/>
              <a:cs typeface="Courier New"/>
            </a:endParaRPr>
          </a:p>
          <a:p>
            <a:pPr marL="927100" marR="812927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//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Now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clear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the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timer clearTimeout(t);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800" spc="-30" dirty="0">
                <a:latin typeface="Times New Roman"/>
                <a:cs typeface="Times New Roman"/>
              </a:rPr>
              <a:t>Verify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anything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printed.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73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963" y="1077278"/>
            <a:ext cx="11355705" cy="548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Node.js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Global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Objects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buAutoNum type="arabicPeriod" startAt="5"/>
              <a:tabLst>
                <a:tab pos="755650" algn="l"/>
              </a:tabLst>
            </a:pPr>
            <a:r>
              <a:rPr sz="1800" b="1" dirty="0">
                <a:latin typeface="Times New Roman"/>
                <a:cs typeface="Times New Roman"/>
              </a:rPr>
              <a:t>setInterval(cb,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ms)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AutoNum type="arabicPeriod" startAt="5"/>
            </a:pPr>
            <a:endParaRPr sz="1800">
              <a:latin typeface="Times New Roman"/>
              <a:cs typeface="Times New Roman"/>
            </a:endParaRPr>
          </a:p>
          <a:p>
            <a:pPr marL="1212850" marR="5080" lvl="1" indent="-252095">
              <a:lnSpc>
                <a:spcPct val="100000"/>
              </a:lnSpc>
              <a:buFont typeface="Arial MT"/>
              <a:buChar char="•"/>
              <a:tabLst>
                <a:tab pos="121285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setInterval(cb,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ms)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global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callback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cb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repeatedly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after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least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milliseconds.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actual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delay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depends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external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factors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granularity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load.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cannot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span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more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24.8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days.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1212850" marR="180340" lvl="1" indent="-252095">
              <a:lnSpc>
                <a:spcPct val="100000"/>
              </a:lnSpc>
              <a:buFont typeface="Arial MT"/>
              <a:buChar char="•"/>
              <a:tabLst>
                <a:tab pos="1212850" algn="l"/>
              </a:tabLst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opaque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represents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clear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clearInterval(t).s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main.js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−</a:t>
            </a:r>
            <a:endParaRPr sz="1800">
              <a:latin typeface="Times New Roman"/>
              <a:cs typeface="Times New Roman"/>
            </a:endParaRPr>
          </a:p>
          <a:p>
            <a:pPr marL="1247140" marR="6899909" indent="-32004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Courier New"/>
                <a:cs typeface="Courier New"/>
              </a:rPr>
              <a:t>function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printHello(){ </a:t>
            </a:r>
            <a:r>
              <a:rPr sz="1400" dirty="0">
                <a:latin typeface="Courier New"/>
                <a:cs typeface="Courier New"/>
              </a:rPr>
              <a:t>console.log(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"Hello,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World!");</a:t>
            </a:r>
            <a:endParaRPr sz="1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400" spc="-5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27100" marR="593979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//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Now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call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above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function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after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2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seconds </a:t>
            </a:r>
            <a:r>
              <a:rPr sz="1400" dirty="0">
                <a:latin typeface="Courier New"/>
                <a:cs typeface="Courier New"/>
              </a:rPr>
              <a:t>setInterval(printHello,</a:t>
            </a:r>
            <a:r>
              <a:rPr sz="1400" spc="-1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2000);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above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execute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printHello()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after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every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second.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74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7490" y="2719420"/>
            <a:ext cx="5781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Utility</a:t>
            </a:r>
            <a:r>
              <a:rPr sz="3600" b="1" spc="-10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Modules,</a:t>
            </a:r>
            <a:r>
              <a:rPr sz="3600" b="1" spc="-160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Web</a:t>
            </a:r>
            <a:r>
              <a:rPr sz="3600" b="1" spc="-100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Module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963" y="1074230"/>
            <a:ext cx="11378565" cy="4630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Node.js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-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Utility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Modules</a:t>
            </a:r>
            <a:endParaRPr sz="2400">
              <a:latin typeface="Times New Roman"/>
              <a:cs typeface="Times New Roman"/>
            </a:endParaRPr>
          </a:p>
          <a:p>
            <a:pPr marL="469900" marR="5080">
              <a:lnSpc>
                <a:spcPct val="150000"/>
              </a:lnSpc>
              <a:spcBef>
                <a:spcPts val="975"/>
              </a:spcBef>
            </a:pP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several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utility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modules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Node.js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module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library.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modules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frequently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10" dirty="0">
                <a:latin typeface="Times New Roman"/>
                <a:cs typeface="Times New Roman"/>
              </a:rPr>
              <a:t> application.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Times New Roman"/>
              <a:cs typeface="Times New Roman"/>
            </a:endParaRPr>
          </a:p>
          <a:p>
            <a:pPr marL="812165" indent="-412115">
              <a:lnSpc>
                <a:spcPct val="100000"/>
              </a:lnSpc>
              <a:buFont typeface="Calibri"/>
              <a:buAutoNum type="arabicPeriod"/>
              <a:tabLst>
                <a:tab pos="812165" algn="l"/>
              </a:tabLst>
            </a:pPr>
            <a:r>
              <a:rPr sz="2000" b="1" dirty="0">
                <a:latin typeface="Times New Roman"/>
                <a:cs typeface="Times New Roman"/>
              </a:rPr>
              <a:t>OS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Module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operating-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utility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functions.</a:t>
            </a:r>
            <a:endParaRPr sz="2000">
              <a:latin typeface="Times New Roman"/>
              <a:cs typeface="Times New Roman"/>
            </a:endParaRPr>
          </a:p>
          <a:p>
            <a:pPr marL="812165" indent="-412115">
              <a:lnSpc>
                <a:spcPct val="100000"/>
              </a:lnSpc>
              <a:spcBef>
                <a:spcPts val="1200"/>
              </a:spcBef>
              <a:buFont typeface="Calibri"/>
              <a:buAutoNum type="arabicPeriod"/>
              <a:tabLst>
                <a:tab pos="812165" algn="l"/>
              </a:tabLst>
            </a:pPr>
            <a:r>
              <a:rPr sz="2000" b="1" dirty="0">
                <a:latin typeface="Times New Roman"/>
                <a:cs typeface="Times New Roman"/>
              </a:rPr>
              <a:t>Path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Module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utilities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handling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transforming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paths.</a:t>
            </a:r>
            <a:endParaRPr sz="2000">
              <a:latin typeface="Times New Roman"/>
              <a:cs typeface="Times New Roman"/>
            </a:endParaRPr>
          </a:p>
          <a:p>
            <a:pPr marL="812165" indent="-412115">
              <a:lnSpc>
                <a:spcPct val="100000"/>
              </a:lnSpc>
              <a:spcBef>
                <a:spcPts val="1200"/>
              </a:spcBef>
              <a:buFont typeface="Calibri"/>
              <a:buAutoNum type="arabicPeriod"/>
              <a:tabLst>
                <a:tab pos="812165" algn="l"/>
              </a:tabLst>
            </a:pPr>
            <a:r>
              <a:rPr sz="2000" b="1" dirty="0">
                <a:latin typeface="Times New Roman"/>
                <a:cs typeface="Times New Roman"/>
              </a:rPr>
              <a:t>Net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Module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clients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streams.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10" dirty="0">
                <a:latin typeface="Times New Roman"/>
                <a:cs typeface="Times New Roman"/>
              </a:rPr>
              <a:t> wrapper.</a:t>
            </a:r>
            <a:endParaRPr sz="2000">
              <a:latin typeface="Times New Roman"/>
              <a:cs typeface="Times New Roman"/>
            </a:endParaRPr>
          </a:p>
          <a:p>
            <a:pPr marL="812800" marR="558165" indent="-412750">
              <a:lnSpc>
                <a:spcPct val="150000"/>
              </a:lnSpc>
              <a:buFont typeface="Calibri"/>
              <a:buAutoNum type="arabicPeriod"/>
              <a:tabLst>
                <a:tab pos="812800" algn="l"/>
              </a:tabLst>
            </a:pPr>
            <a:r>
              <a:rPr sz="2000" b="1" dirty="0">
                <a:latin typeface="Times New Roman"/>
                <a:cs typeface="Times New Roman"/>
              </a:rPr>
              <a:t>DNS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Module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actual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lookup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well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underlying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operating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name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resolution</a:t>
            </a:r>
            <a:r>
              <a:rPr sz="2000" spc="-10" dirty="0">
                <a:latin typeface="Times New Roman"/>
                <a:cs typeface="Times New Roman"/>
              </a:rPr>
              <a:t> functionalities.</a:t>
            </a:r>
            <a:endParaRPr sz="2000">
              <a:latin typeface="Times New Roman"/>
              <a:cs typeface="Times New Roman"/>
            </a:endParaRPr>
          </a:p>
          <a:p>
            <a:pPr marL="812165" indent="-412115">
              <a:lnSpc>
                <a:spcPct val="100000"/>
              </a:lnSpc>
              <a:spcBef>
                <a:spcPts val="1200"/>
              </a:spcBef>
              <a:buFont typeface="Calibri"/>
              <a:buAutoNum type="arabicPeriod"/>
              <a:tabLst>
                <a:tab pos="812165" algn="l"/>
              </a:tabLst>
            </a:pPr>
            <a:r>
              <a:rPr sz="2000" b="1" dirty="0">
                <a:latin typeface="Times New Roman"/>
                <a:cs typeface="Times New Roman"/>
              </a:rPr>
              <a:t>Domain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Module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multiple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I/O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single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group.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76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963" y="1077278"/>
            <a:ext cx="1148778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Node.js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-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Web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Module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What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is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Web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Server?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755650" marR="306070" indent="-252095">
              <a:lnSpc>
                <a:spcPct val="100000"/>
              </a:lnSpc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Web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software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HTTP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requests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HTTP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client,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web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browsers,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web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pages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clients.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Web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servers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usually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deliver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html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documents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along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images, </a:t>
            </a:r>
            <a:r>
              <a:rPr sz="1800" dirty="0">
                <a:latin typeface="Times New Roman"/>
                <a:cs typeface="Times New Roman"/>
              </a:rPr>
              <a:t>style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sheets,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scripts.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755650" marR="5080" indent="-252095">
              <a:lnSpc>
                <a:spcPct val="100000"/>
              </a:lnSpc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Most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web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servers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support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server-</a:t>
            </a:r>
            <a:r>
              <a:rPr sz="1800" dirty="0">
                <a:latin typeface="Times New Roman"/>
                <a:cs typeface="Times New Roman"/>
              </a:rPr>
              <a:t>side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scripts,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scripting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languages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redirecting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task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application </a:t>
            </a:r>
            <a:r>
              <a:rPr sz="1800" dirty="0">
                <a:latin typeface="Times New Roman"/>
                <a:cs typeface="Times New Roman"/>
              </a:rPr>
              <a:t>server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retrieves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database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complex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logic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sends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HTTP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client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Web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server.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Node.js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-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Creating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Web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Server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using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Node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755015" indent="-251460">
              <a:lnSpc>
                <a:spcPct val="100000"/>
              </a:lnSpc>
              <a:buFont typeface="Arial MT"/>
              <a:buChar char="•"/>
              <a:tabLst>
                <a:tab pos="755015" algn="l"/>
              </a:tabLst>
            </a:pPr>
            <a:r>
              <a:rPr sz="1800" dirty="0">
                <a:latin typeface="Times New Roman"/>
                <a:cs typeface="Times New Roman"/>
              </a:rPr>
              <a:t>Node.js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http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module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HTTP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client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server.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77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963" y="1077278"/>
            <a:ext cx="8575040" cy="426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Following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is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bare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minimum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structure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HTTP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server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which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listens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at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8081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port.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Server.js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469900" marR="43942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var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http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require('http'); </a:t>
            </a:r>
            <a:r>
              <a:rPr sz="1800" dirty="0">
                <a:latin typeface="Courier New"/>
                <a:cs typeface="Courier New"/>
              </a:rPr>
              <a:t>var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fs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require('fs');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var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url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require('url');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Create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server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http.createServer(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function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(request,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response)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8138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Parse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request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containing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file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name</a:t>
            </a:r>
            <a:endParaRPr sz="1800">
              <a:latin typeface="Courier New"/>
              <a:cs typeface="Courier New"/>
            </a:endParaRPr>
          </a:p>
          <a:p>
            <a:pPr marL="88138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var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pathname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url.parse(request.url).pathname;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881380" marR="508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Print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name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of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file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for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which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request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made. </a:t>
            </a:r>
            <a:r>
              <a:rPr sz="1800" dirty="0">
                <a:latin typeface="Courier New"/>
                <a:cs typeface="Courier New"/>
              </a:rPr>
              <a:t>console.log("Request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for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"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pathname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"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received.");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78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0592" y="642867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79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(Continued)</a:t>
            </a:r>
            <a:r>
              <a:rPr sz="1800" spc="-40" dirty="0"/>
              <a:t> </a:t>
            </a:r>
            <a:r>
              <a:rPr sz="1800" dirty="0"/>
              <a:t>Following</a:t>
            </a:r>
            <a:r>
              <a:rPr sz="1800" spc="-20" dirty="0"/>
              <a:t> </a:t>
            </a:r>
            <a:r>
              <a:rPr sz="1800" dirty="0"/>
              <a:t>is</a:t>
            </a:r>
            <a:r>
              <a:rPr sz="1800" spc="-25" dirty="0"/>
              <a:t> </a:t>
            </a:r>
            <a:r>
              <a:rPr sz="1800" dirty="0"/>
              <a:t>the</a:t>
            </a:r>
            <a:r>
              <a:rPr sz="1800" spc="-25" dirty="0"/>
              <a:t> </a:t>
            </a:r>
            <a:r>
              <a:rPr sz="1800" dirty="0"/>
              <a:t>bare</a:t>
            </a:r>
            <a:r>
              <a:rPr sz="1800" spc="-25" dirty="0"/>
              <a:t> </a:t>
            </a:r>
            <a:r>
              <a:rPr sz="1800" dirty="0"/>
              <a:t>minimum</a:t>
            </a:r>
            <a:r>
              <a:rPr sz="1800" spc="-25" dirty="0"/>
              <a:t> </a:t>
            </a:r>
            <a:r>
              <a:rPr sz="1800" spc="-10" dirty="0"/>
              <a:t>structure</a:t>
            </a:r>
            <a:r>
              <a:rPr sz="1800" spc="-25" dirty="0"/>
              <a:t> </a:t>
            </a:r>
            <a:r>
              <a:rPr sz="1800" dirty="0"/>
              <a:t>of</a:t>
            </a:r>
            <a:r>
              <a:rPr sz="1800" spc="-20" dirty="0"/>
              <a:t> </a:t>
            </a:r>
            <a:r>
              <a:rPr sz="1800" dirty="0"/>
              <a:t>the</a:t>
            </a:r>
            <a:r>
              <a:rPr sz="1800" spc="-25" dirty="0"/>
              <a:t> </a:t>
            </a:r>
            <a:r>
              <a:rPr sz="1800" spc="-10" dirty="0"/>
              <a:t>HTTP</a:t>
            </a:r>
            <a:r>
              <a:rPr sz="1800" spc="-105" dirty="0"/>
              <a:t> </a:t>
            </a:r>
            <a:r>
              <a:rPr sz="1800" dirty="0"/>
              <a:t>server</a:t>
            </a:r>
            <a:r>
              <a:rPr sz="1800" spc="-55" dirty="0"/>
              <a:t> </a:t>
            </a:r>
            <a:r>
              <a:rPr sz="1800" dirty="0"/>
              <a:t>which</a:t>
            </a:r>
            <a:r>
              <a:rPr sz="1800" spc="-25" dirty="0"/>
              <a:t> </a:t>
            </a:r>
            <a:r>
              <a:rPr sz="1800" dirty="0"/>
              <a:t>listens</a:t>
            </a:r>
            <a:r>
              <a:rPr sz="1800" spc="-25" dirty="0"/>
              <a:t> </a:t>
            </a:r>
            <a:r>
              <a:rPr sz="1800" dirty="0"/>
              <a:t>at</a:t>
            </a:r>
            <a:r>
              <a:rPr sz="1800" spc="-20" dirty="0"/>
              <a:t> </a:t>
            </a:r>
            <a:r>
              <a:rPr sz="1800" dirty="0"/>
              <a:t>8081</a:t>
            </a:r>
            <a:r>
              <a:rPr sz="1800" spc="-20" dirty="0"/>
              <a:t> </a:t>
            </a:r>
            <a:r>
              <a:rPr sz="1800" spc="-10" dirty="0"/>
              <a:t>port.</a:t>
            </a:r>
            <a:endParaRPr sz="1800"/>
          </a:p>
          <a:p>
            <a:pPr marL="882015" marR="2371090" indent="-40005">
              <a:lnSpc>
                <a:spcPct val="100000"/>
              </a:lnSpc>
              <a:spcBef>
                <a:spcPts val="1685"/>
              </a:spcBef>
            </a:pPr>
            <a:r>
              <a:rPr sz="1600" b="0" dirty="0">
                <a:latin typeface="Courier New"/>
                <a:cs typeface="Courier New"/>
              </a:rPr>
              <a:t>//</a:t>
            </a:r>
            <a:r>
              <a:rPr sz="1600" b="0" spc="-70" dirty="0">
                <a:latin typeface="Courier New"/>
                <a:cs typeface="Courier New"/>
              </a:rPr>
              <a:t> </a:t>
            </a:r>
            <a:r>
              <a:rPr sz="1600" b="0" dirty="0">
                <a:latin typeface="Courier New"/>
                <a:cs typeface="Courier New"/>
              </a:rPr>
              <a:t>Read</a:t>
            </a:r>
            <a:r>
              <a:rPr sz="1600" b="0" spc="-70" dirty="0">
                <a:latin typeface="Courier New"/>
                <a:cs typeface="Courier New"/>
              </a:rPr>
              <a:t> </a:t>
            </a:r>
            <a:r>
              <a:rPr sz="1600" b="0" dirty="0">
                <a:latin typeface="Courier New"/>
                <a:cs typeface="Courier New"/>
              </a:rPr>
              <a:t>the</a:t>
            </a:r>
            <a:r>
              <a:rPr sz="1600" b="0" spc="-65" dirty="0">
                <a:latin typeface="Courier New"/>
                <a:cs typeface="Courier New"/>
              </a:rPr>
              <a:t> </a:t>
            </a:r>
            <a:r>
              <a:rPr sz="1600" b="0" dirty="0">
                <a:latin typeface="Courier New"/>
                <a:cs typeface="Courier New"/>
              </a:rPr>
              <a:t>requested</a:t>
            </a:r>
            <a:r>
              <a:rPr sz="1600" b="0" spc="-70" dirty="0">
                <a:latin typeface="Courier New"/>
                <a:cs typeface="Courier New"/>
              </a:rPr>
              <a:t> </a:t>
            </a:r>
            <a:r>
              <a:rPr sz="1600" b="0" dirty="0">
                <a:latin typeface="Courier New"/>
                <a:cs typeface="Courier New"/>
              </a:rPr>
              <a:t>file</a:t>
            </a:r>
            <a:r>
              <a:rPr sz="1600" b="0" spc="-65" dirty="0">
                <a:latin typeface="Courier New"/>
                <a:cs typeface="Courier New"/>
              </a:rPr>
              <a:t> </a:t>
            </a:r>
            <a:r>
              <a:rPr sz="1600" b="0" dirty="0">
                <a:latin typeface="Courier New"/>
                <a:cs typeface="Courier New"/>
              </a:rPr>
              <a:t>content</a:t>
            </a:r>
            <a:r>
              <a:rPr sz="1600" b="0" spc="-70" dirty="0">
                <a:latin typeface="Courier New"/>
                <a:cs typeface="Courier New"/>
              </a:rPr>
              <a:t> </a:t>
            </a:r>
            <a:r>
              <a:rPr sz="1600" b="0" dirty="0">
                <a:latin typeface="Courier New"/>
                <a:cs typeface="Courier New"/>
              </a:rPr>
              <a:t>from</a:t>
            </a:r>
            <a:r>
              <a:rPr sz="1600" b="0" spc="-65" dirty="0">
                <a:latin typeface="Courier New"/>
                <a:cs typeface="Courier New"/>
              </a:rPr>
              <a:t> </a:t>
            </a:r>
            <a:r>
              <a:rPr sz="1600" b="0" dirty="0">
                <a:latin typeface="Courier New"/>
                <a:cs typeface="Courier New"/>
              </a:rPr>
              <a:t>file</a:t>
            </a:r>
            <a:r>
              <a:rPr sz="1600" b="0" spc="-70" dirty="0">
                <a:latin typeface="Courier New"/>
                <a:cs typeface="Courier New"/>
              </a:rPr>
              <a:t> </a:t>
            </a:r>
            <a:r>
              <a:rPr sz="1600" b="0" spc="-10" dirty="0">
                <a:latin typeface="Courier New"/>
                <a:cs typeface="Courier New"/>
              </a:rPr>
              <a:t>system fs.readFile(pathname.substr(1),</a:t>
            </a:r>
            <a:r>
              <a:rPr sz="1600" b="0" spc="-105" dirty="0">
                <a:latin typeface="Courier New"/>
                <a:cs typeface="Courier New"/>
              </a:rPr>
              <a:t> </a:t>
            </a:r>
            <a:r>
              <a:rPr sz="1600" b="0" dirty="0">
                <a:latin typeface="Courier New"/>
                <a:cs typeface="Courier New"/>
              </a:rPr>
              <a:t>function</a:t>
            </a:r>
            <a:r>
              <a:rPr sz="1600" b="0" spc="-100" dirty="0">
                <a:latin typeface="Courier New"/>
                <a:cs typeface="Courier New"/>
              </a:rPr>
              <a:t> </a:t>
            </a:r>
            <a:r>
              <a:rPr sz="1600" b="0" dirty="0">
                <a:latin typeface="Courier New"/>
                <a:cs typeface="Courier New"/>
              </a:rPr>
              <a:t>(err,</a:t>
            </a:r>
            <a:r>
              <a:rPr sz="1600" b="0" spc="-100" dirty="0">
                <a:latin typeface="Courier New"/>
                <a:cs typeface="Courier New"/>
              </a:rPr>
              <a:t> </a:t>
            </a:r>
            <a:r>
              <a:rPr sz="1600" b="0" dirty="0">
                <a:latin typeface="Courier New"/>
                <a:cs typeface="Courier New"/>
              </a:rPr>
              <a:t>data)</a:t>
            </a:r>
            <a:r>
              <a:rPr sz="1600" b="0" spc="-105" dirty="0">
                <a:latin typeface="Courier New"/>
                <a:cs typeface="Courier New"/>
              </a:rPr>
              <a:t> </a:t>
            </a:r>
            <a:r>
              <a:rPr sz="1600" b="0" spc="-5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613535" marR="6150610" indent="-365760">
              <a:lnSpc>
                <a:spcPct val="100000"/>
              </a:lnSpc>
            </a:pPr>
            <a:r>
              <a:rPr sz="1600" b="0" dirty="0">
                <a:latin typeface="Courier New"/>
                <a:cs typeface="Courier New"/>
              </a:rPr>
              <a:t>if</a:t>
            </a:r>
            <a:r>
              <a:rPr sz="1600" b="0" spc="-55" dirty="0">
                <a:latin typeface="Courier New"/>
                <a:cs typeface="Courier New"/>
              </a:rPr>
              <a:t> </a:t>
            </a:r>
            <a:r>
              <a:rPr sz="1600" b="0" dirty="0">
                <a:latin typeface="Courier New"/>
                <a:cs typeface="Courier New"/>
              </a:rPr>
              <a:t>(err)</a:t>
            </a:r>
            <a:r>
              <a:rPr sz="1600" b="0" spc="-50" dirty="0">
                <a:latin typeface="Courier New"/>
                <a:cs typeface="Courier New"/>
              </a:rPr>
              <a:t> { </a:t>
            </a:r>
            <a:r>
              <a:rPr sz="1600" b="0" spc="-10" dirty="0">
                <a:latin typeface="Courier New"/>
                <a:cs typeface="Courier New"/>
              </a:rPr>
              <a:t>console.log(err);</a:t>
            </a:r>
            <a:endParaRPr sz="1600">
              <a:latin typeface="Courier New"/>
              <a:cs typeface="Courier New"/>
            </a:endParaRPr>
          </a:p>
          <a:p>
            <a:pPr marL="1613535">
              <a:lnSpc>
                <a:spcPct val="100000"/>
              </a:lnSpc>
            </a:pPr>
            <a:r>
              <a:rPr sz="1600" b="0" dirty="0">
                <a:latin typeface="Courier New"/>
                <a:cs typeface="Courier New"/>
              </a:rPr>
              <a:t>//</a:t>
            </a:r>
            <a:r>
              <a:rPr sz="1600" b="0" spc="-50" dirty="0">
                <a:latin typeface="Courier New"/>
                <a:cs typeface="Courier New"/>
              </a:rPr>
              <a:t> </a:t>
            </a:r>
            <a:r>
              <a:rPr sz="1600" b="0" dirty="0">
                <a:latin typeface="Courier New"/>
                <a:cs typeface="Courier New"/>
              </a:rPr>
              <a:t>HTTP</a:t>
            </a:r>
            <a:r>
              <a:rPr sz="1600" b="0" spc="-50" dirty="0">
                <a:latin typeface="Courier New"/>
                <a:cs typeface="Courier New"/>
              </a:rPr>
              <a:t> </a:t>
            </a:r>
            <a:r>
              <a:rPr sz="1600" b="0" dirty="0">
                <a:latin typeface="Courier New"/>
                <a:cs typeface="Courier New"/>
              </a:rPr>
              <a:t>Status:</a:t>
            </a:r>
            <a:r>
              <a:rPr sz="1600" b="0" spc="-50" dirty="0">
                <a:latin typeface="Courier New"/>
                <a:cs typeface="Courier New"/>
              </a:rPr>
              <a:t> </a:t>
            </a:r>
            <a:r>
              <a:rPr sz="1600" b="0" dirty="0">
                <a:latin typeface="Courier New"/>
                <a:cs typeface="Courier New"/>
              </a:rPr>
              <a:t>404</a:t>
            </a:r>
            <a:r>
              <a:rPr sz="1600" b="0" spc="-45" dirty="0">
                <a:latin typeface="Courier New"/>
                <a:cs typeface="Courier New"/>
              </a:rPr>
              <a:t> </a:t>
            </a:r>
            <a:r>
              <a:rPr sz="1600" b="0" dirty="0">
                <a:latin typeface="Courier New"/>
                <a:cs typeface="Courier New"/>
              </a:rPr>
              <a:t>:</a:t>
            </a:r>
            <a:r>
              <a:rPr sz="1600" b="0" spc="-50" dirty="0">
                <a:latin typeface="Courier New"/>
                <a:cs typeface="Courier New"/>
              </a:rPr>
              <a:t> </a:t>
            </a:r>
            <a:r>
              <a:rPr sz="1600" b="0" dirty="0">
                <a:latin typeface="Courier New"/>
                <a:cs typeface="Courier New"/>
              </a:rPr>
              <a:t>NOT</a:t>
            </a:r>
            <a:r>
              <a:rPr sz="1600" b="0" spc="-50" dirty="0">
                <a:latin typeface="Courier New"/>
                <a:cs typeface="Courier New"/>
              </a:rPr>
              <a:t> </a:t>
            </a:r>
            <a:r>
              <a:rPr sz="1600" b="0" spc="-10" dirty="0">
                <a:latin typeface="Courier New"/>
                <a:cs typeface="Courier New"/>
              </a:rPr>
              <a:t>FOUND</a:t>
            </a:r>
            <a:endParaRPr sz="1600">
              <a:latin typeface="Courier New"/>
              <a:cs typeface="Courier New"/>
            </a:endParaRPr>
          </a:p>
          <a:p>
            <a:pPr marL="1613535">
              <a:lnSpc>
                <a:spcPct val="100000"/>
              </a:lnSpc>
            </a:pPr>
            <a:r>
              <a:rPr sz="1600" b="0" dirty="0">
                <a:latin typeface="Courier New"/>
                <a:cs typeface="Courier New"/>
              </a:rPr>
              <a:t>//</a:t>
            </a:r>
            <a:r>
              <a:rPr sz="1600" b="0" spc="-70" dirty="0">
                <a:latin typeface="Courier New"/>
                <a:cs typeface="Courier New"/>
              </a:rPr>
              <a:t> </a:t>
            </a:r>
            <a:r>
              <a:rPr sz="1600" b="0" dirty="0">
                <a:latin typeface="Courier New"/>
                <a:cs typeface="Courier New"/>
              </a:rPr>
              <a:t>Content</a:t>
            </a:r>
            <a:r>
              <a:rPr sz="1600" b="0" spc="-70" dirty="0">
                <a:latin typeface="Courier New"/>
                <a:cs typeface="Courier New"/>
              </a:rPr>
              <a:t> </a:t>
            </a:r>
            <a:r>
              <a:rPr sz="1600" b="0" dirty="0">
                <a:latin typeface="Courier New"/>
                <a:cs typeface="Courier New"/>
              </a:rPr>
              <a:t>Type:</a:t>
            </a:r>
            <a:r>
              <a:rPr sz="1600" b="0" spc="-65" dirty="0">
                <a:latin typeface="Courier New"/>
                <a:cs typeface="Courier New"/>
              </a:rPr>
              <a:t> </a:t>
            </a:r>
            <a:r>
              <a:rPr sz="1600" b="0" spc="-10" dirty="0">
                <a:latin typeface="Courier New"/>
                <a:cs typeface="Courier New"/>
              </a:rPr>
              <a:t>text/plain</a:t>
            </a:r>
            <a:endParaRPr sz="1600">
              <a:latin typeface="Courier New"/>
              <a:cs typeface="Courier New"/>
            </a:endParaRPr>
          </a:p>
          <a:p>
            <a:pPr marL="1613535">
              <a:lnSpc>
                <a:spcPct val="100000"/>
              </a:lnSpc>
            </a:pPr>
            <a:r>
              <a:rPr sz="1600" b="0" spc="-10" dirty="0">
                <a:latin typeface="Courier New"/>
                <a:cs typeface="Courier New"/>
              </a:rPr>
              <a:t>response.writeHead(404,</a:t>
            </a:r>
            <a:r>
              <a:rPr sz="1600" b="0" spc="-75" dirty="0">
                <a:latin typeface="Courier New"/>
                <a:cs typeface="Courier New"/>
              </a:rPr>
              <a:t> </a:t>
            </a:r>
            <a:r>
              <a:rPr sz="1600" b="0" spc="-20" dirty="0">
                <a:latin typeface="Courier New"/>
                <a:cs typeface="Courier New"/>
              </a:rPr>
              <a:t>{'Content-</a:t>
            </a:r>
            <a:r>
              <a:rPr sz="1600" b="0" dirty="0">
                <a:latin typeface="Courier New"/>
                <a:cs typeface="Courier New"/>
              </a:rPr>
              <a:t>Type':</a:t>
            </a:r>
            <a:r>
              <a:rPr sz="1600" b="0" spc="-70" dirty="0">
                <a:latin typeface="Courier New"/>
                <a:cs typeface="Courier New"/>
              </a:rPr>
              <a:t> </a:t>
            </a:r>
            <a:r>
              <a:rPr sz="1600" b="0" spc="-10" dirty="0">
                <a:latin typeface="Courier New"/>
                <a:cs typeface="Courier New"/>
              </a:rPr>
              <a:t>'text/html'});</a:t>
            </a:r>
            <a:endParaRPr sz="1600">
              <a:latin typeface="Courier New"/>
              <a:cs typeface="Courier New"/>
            </a:endParaRPr>
          </a:p>
          <a:p>
            <a:pPr marL="1247775">
              <a:lnSpc>
                <a:spcPct val="100000"/>
              </a:lnSpc>
            </a:pPr>
            <a:r>
              <a:rPr sz="1600" b="0" dirty="0">
                <a:latin typeface="Courier New"/>
                <a:cs typeface="Courier New"/>
              </a:rPr>
              <a:t>}else</a:t>
            </a:r>
            <a:r>
              <a:rPr sz="1600" b="0" spc="-75" dirty="0">
                <a:latin typeface="Courier New"/>
                <a:cs typeface="Courier New"/>
              </a:rPr>
              <a:t> </a:t>
            </a:r>
            <a:r>
              <a:rPr sz="1600" b="0" spc="-5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613535">
              <a:lnSpc>
                <a:spcPct val="100000"/>
              </a:lnSpc>
            </a:pPr>
            <a:r>
              <a:rPr sz="1600" b="0" dirty="0">
                <a:latin typeface="Courier New"/>
                <a:cs typeface="Courier New"/>
              </a:rPr>
              <a:t>//Page</a:t>
            </a:r>
            <a:r>
              <a:rPr sz="1600" b="0" spc="-90" dirty="0">
                <a:latin typeface="Courier New"/>
                <a:cs typeface="Courier New"/>
              </a:rPr>
              <a:t> </a:t>
            </a:r>
            <a:r>
              <a:rPr sz="1600" b="0" spc="-10" dirty="0">
                <a:latin typeface="Courier New"/>
                <a:cs typeface="Courier New"/>
              </a:rPr>
              <a:t>found</a:t>
            </a:r>
            <a:endParaRPr sz="1600">
              <a:latin typeface="Courier New"/>
              <a:cs typeface="Courier New"/>
            </a:endParaRPr>
          </a:p>
          <a:p>
            <a:pPr marL="1613535">
              <a:lnSpc>
                <a:spcPct val="100000"/>
              </a:lnSpc>
            </a:pPr>
            <a:r>
              <a:rPr sz="1600" b="0" dirty="0">
                <a:latin typeface="Courier New"/>
                <a:cs typeface="Courier New"/>
              </a:rPr>
              <a:t>//</a:t>
            </a:r>
            <a:r>
              <a:rPr sz="1600" b="0" spc="-50" dirty="0">
                <a:latin typeface="Courier New"/>
                <a:cs typeface="Courier New"/>
              </a:rPr>
              <a:t> </a:t>
            </a:r>
            <a:r>
              <a:rPr sz="1600" b="0" dirty="0">
                <a:latin typeface="Courier New"/>
                <a:cs typeface="Courier New"/>
              </a:rPr>
              <a:t>HTTP</a:t>
            </a:r>
            <a:r>
              <a:rPr sz="1600" b="0" spc="-50" dirty="0">
                <a:latin typeface="Courier New"/>
                <a:cs typeface="Courier New"/>
              </a:rPr>
              <a:t> </a:t>
            </a:r>
            <a:r>
              <a:rPr sz="1600" b="0" dirty="0">
                <a:latin typeface="Courier New"/>
                <a:cs typeface="Courier New"/>
              </a:rPr>
              <a:t>Status:</a:t>
            </a:r>
            <a:r>
              <a:rPr sz="1600" b="0" spc="-50" dirty="0">
                <a:latin typeface="Courier New"/>
                <a:cs typeface="Courier New"/>
              </a:rPr>
              <a:t> </a:t>
            </a:r>
            <a:r>
              <a:rPr sz="1600" b="0" dirty="0">
                <a:latin typeface="Courier New"/>
                <a:cs typeface="Courier New"/>
              </a:rPr>
              <a:t>200</a:t>
            </a:r>
            <a:r>
              <a:rPr sz="1600" b="0" spc="-50" dirty="0">
                <a:latin typeface="Courier New"/>
                <a:cs typeface="Courier New"/>
              </a:rPr>
              <a:t> </a:t>
            </a:r>
            <a:r>
              <a:rPr sz="1600" b="0" dirty="0">
                <a:latin typeface="Courier New"/>
                <a:cs typeface="Courier New"/>
              </a:rPr>
              <a:t>:</a:t>
            </a:r>
            <a:r>
              <a:rPr sz="1600" b="0" spc="-50" dirty="0">
                <a:latin typeface="Courier New"/>
                <a:cs typeface="Courier New"/>
              </a:rPr>
              <a:t> </a:t>
            </a:r>
            <a:r>
              <a:rPr sz="1600" b="0" spc="-25" dirty="0">
                <a:latin typeface="Courier New"/>
                <a:cs typeface="Courier New"/>
              </a:rPr>
              <a:t>OK</a:t>
            </a:r>
            <a:endParaRPr sz="1600">
              <a:latin typeface="Courier New"/>
              <a:cs typeface="Courier New"/>
            </a:endParaRPr>
          </a:p>
          <a:p>
            <a:pPr marL="1613535">
              <a:lnSpc>
                <a:spcPct val="100000"/>
              </a:lnSpc>
            </a:pPr>
            <a:r>
              <a:rPr sz="1600" b="0" dirty="0">
                <a:latin typeface="Courier New"/>
                <a:cs typeface="Courier New"/>
              </a:rPr>
              <a:t>//</a:t>
            </a:r>
            <a:r>
              <a:rPr sz="1600" b="0" spc="-70" dirty="0">
                <a:latin typeface="Courier New"/>
                <a:cs typeface="Courier New"/>
              </a:rPr>
              <a:t> </a:t>
            </a:r>
            <a:r>
              <a:rPr sz="1600" b="0" dirty="0">
                <a:latin typeface="Courier New"/>
                <a:cs typeface="Courier New"/>
              </a:rPr>
              <a:t>Content</a:t>
            </a:r>
            <a:r>
              <a:rPr sz="1600" b="0" spc="-70" dirty="0">
                <a:latin typeface="Courier New"/>
                <a:cs typeface="Courier New"/>
              </a:rPr>
              <a:t> </a:t>
            </a:r>
            <a:r>
              <a:rPr sz="1600" b="0" dirty="0">
                <a:latin typeface="Courier New"/>
                <a:cs typeface="Courier New"/>
              </a:rPr>
              <a:t>Type:</a:t>
            </a:r>
            <a:r>
              <a:rPr sz="1600" b="0" spc="-65" dirty="0">
                <a:latin typeface="Courier New"/>
                <a:cs typeface="Courier New"/>
              </a:rPr>
              <a:t> </a:t>
            </a:r>
            <a:r>
              <a:rPr sz="1600" b="0" spc="-10" dirty="0">
                <a:latin typeface="Courier New"/>
                <a:cs typeface="Courier New"/>
              </a:rPr>
              <a:t>text/plain</a:t>
            </a:r>
            <a:endParaRPr sz="1600">
              <a:latin typeface="Courier New"/>
              <a:cs typeface="Courier New"/>
            </a:endParaRPr>
          </a:p>
          <a:p>
            <a:pPr marL="1613535">
              <a:lnSpc>
                <a:spcPct val="100000"/>
              </a:lnSpc>
            </a:pPr>
            <a:r>
              <a:rPr sz="1600" b="0" spc="-10" dirty="0">
                <a:latin typeface="Courier New"/>
                <a:cs typeface="Courier New"/>
              </a:rPr>
              <a:t>response.writeHead(200,</a:t>
            </a:r>
            <a:r>
              <a:rPr sz="1600" b="0" spc="-75" dirty="0">
                <a:latin typeface="Courier New"/>
                <a:cs typeface="Courier New"/>
              </a:rPr>
              <a:t> </a:t>
            </a:r>
            <a:r>
              <a:rPr sz="1600" b="0" spc="-20" dirty="0">
                <a:latin typeface="Courier New"/>
                <a:cs typeface="Courier New"/>
              </a:rPr>
              <a:t>{'Content-</a:t>
            </a:r>
            <a:r>
              <a:rPr sz="1600" b="0" dirty="0">
                <a:latin typeface="Courier New"/>
                <a:cs typeface="Courier New"/>
              </a:rPr>
              <a:t>Type':</a:t>
            </a:r>
            <a:r>
              <a:rPr sz="1600" b="0" spc="-70" dirty="0">
                <a:latin typeface="Courier New"/>
                <a:cs typeface="Courier New"/>
              </a:rPr>
              <a:t> </a:t>
            </a:r>
            <a:r>
              <a:rPr sz="1600" b="0" spc="-10" dirty="0">
                <a:latin typeface="Courier New"/>
                <a:cs typeface="Courier New"/>
              </a:rPr>
              <a:t>'text/html'});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4225" y="5306645"/>
            <a:ext cx="599948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9980" marR="5080" indent="-10972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//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Write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the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content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of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the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file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to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response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body </a:t>
            </a:r>
            <a:r>
              <a:rPr sz="1600" spc="-10" dirty="0">
                <a:latin typeface="Courier New"/>
                <a:cs typeface="Courier New"/>
              </a:rPr>
              <a:t>response.write(data.toString());</a:t>
            </a:r>
            <a:endParaRPr sz="16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</a:pPr>
            <a:r>
              <a:rPr sz="1600" spc="-5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744220" marR="219964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//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Send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the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response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body </a:t>
            </a:r>
            <a:r>
              <a:rPr sz="1600" spc="-10" dirty="0">
                <a:latin typeface="Courier New"/>
                <a:cs typeface="Courier New"/>
              </a:rPr>
              <a:t>response.end();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1600" spc="-25" dirty="0">
                <a:latin typeface="Courier New"/>
                <a:cs typeface="Courier New"/>
              </a:rPr>
              <a:t>});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058" y="1084891"/>
            <a:ext cx="170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Why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Node.js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4979" y="2949146"/>
            <a:ext cx="7755255" cy="3596640"/>
            <a:chOff x="574979" y="2949146"/>
            <a:chExt cx="7755255" cy="35966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0339" y="2949146"/>
              <a:ext cx="4719845" cy="35661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81329" y="4407859"/>
              <a:ext cx="3310890" cy="2131060"/>
            </a:xfrm>
            <a:custGeom>
              <a:avLst/>
              <a:gdLst/>
              <a:ahLst/>
              <a:cxnLst/>
              <a:rect l="l" t="t" r="r" b="b"/>
              <a:pathLst>
                <a:path w="3310890" h="2131059">
                  <a:moveTo>
                    <a:pt x="2723800" y="573540"/>
                  </a:moveTo>
                  <a:lnTo>
                    <a:pt x="2107531" y="573540"/>
                  </a:lnTo>
                  <a:lnTo>
                    <a:pt x="3310734" y="0"/>
                  </a:lnTo>
                  <a:lnTo>
                    <a:pt x="2723800" y="573540"/>
                  </a:lnTo>
                  <a:close/>
                </a:path>
                <a:path w="3310890" h="2131059">
                  <a:moveTo>
                    <a:pt x="1424532" y="2130846"/>
                  </a:moveTo>
                  <a:lnTo>
                    <a:pt x="1367440" y="2130846"/>
                  </a:lnTo>
                  <a:lnTo>
                    <a:pt x="1316941" y="2129634"/>
                  </a:lnTo>
                  <a:lnTo>
                    <a:pt x="1266523" y="2127335"/>
                  </a:lnTo>
                  <a:lnTo>
                    <a:pt x="1216237" y="2123948"/>
                  </a:lnTo>
                  <a:lnTo>
                    <a:pt x="1166137" y="2119473"/>
                  </a:lnTo>
                  <a:lnTo>
                    <a:pt x="1116275" y="2113910"/>
                  </a:lnTo>
                  <a:lnTo>
                    <a:pt x="1066703" y="2107257"/>
                  </a:lnTo>
                  <a:lnTo>
                    <a:pt x="1017475" y="2099515"/>
                  </a:lnTo>
                  <a:lnTo>
                    <a:pt x="968643" y="2090683"/>
                  </a:lnTo>
                  <a:lnTo>
                    <a:pt x="920259" y="2080761"/>
                  </a:lnTo>
                  <a:lnTo>
                    <a:pt x="872377" y="2069748"/>
                  </a:lnTo>
                  <a:lnTo>
                    <a:pt x="825048" y="2057644"/>
                  </a:lnTo>
                  <a:lnTo>
                    <a:pt x="778326" y="2044449"/>
                  </a:lnTo>
                  <a:lnTo>
                    <a:pt x="732263" y="2030161"/>
                  </a:lnTo>
                  <a:lnTo>
                    <a:pt x="686912" y="2014781"/>
                  </a:lnTo>
                  <a:lnTo>
                    <a:pt x="642325" y="1998307"/>
                  </a:lnTo>
                  <a:lnTo>
                    <a:pt x="598556" y="1980741"/>
                  </a:lnTo>
                  <a:lnTo>
                    <a:pt x="555656" y="1962081"/>
                  </a:lnTo>
                  <a:lnTo>
                    <a:pt x="513678" y="1942326"/>
                  </a:lnTo>
                  <a:lnTo>
                    <a:pt x="472675" y="1921477"/>
                  </a:lnTo>
                  <a:lnTo>
                    <a:pt x="424830" y="1895003"/>
                  </a:lnTo>
                  <a:lnTo>
                    <a:pt x="379479" y="1867491"/>
                  </a:lnTo>
                  <a:lnTo>
                    <a:pt x="336632" y="1838996"/>
                  </a:lnTo>
                  <a:lnTo>
                    <a:pt x="296299" y="1809573"/>
                  </a:lnTo>
                  <a:lnTo>
                    <a:pt x="258490" y="1779279"/>
                  </a:lnTo>
                  <a:lnTo>
                    <a:pt x="223217" y="1748169"/>
                  </a:lnTo>
                  <a:lnTo>
                    <a:pt x="190488" y="1716298"/>
                  </a:lnTo>
                  <a:lnTo>
                    <a:pt x="160315" y="1683723"/>
                  </a:lnTo>
                  <a:lnTo>
                    <a:pt x="132707" y="1650500"/>
                  </a:lnTo>
                  <a:lnTo>
                    <a:pt x="107675" y="1616683"/>
                  </a:lnTo>
                  <a:lnTo>
                    <a:pt x="85230" y="1582330"/>
                  </a:lnTo>
                  <a:lnTo>
                    <a:pt x="65380" y="1547495"/>
                  </a:lnTo>
                  <a:lnTo>
                    <a:pt x="48138" y="1512234"/>
                  </a:lnTo>
                  <a:lnTo>
                    <a:pt x="33512" y="1476603"/>
                  </a:lnTo>
                  <a:lnTo>
                    <a:pt x="12153" y="1404453"/>
                  </a:lnTo>
                  <a:lnTo>
                    <a:pt x="1386" y="1331493"/>
                  </a:lnTo>
                  <a:lnTo>
                    <a:pt x="0" y="1294847"/>
                  </a:lnTo>
                  <a:lnTo>
                    <a:pt x="1292" y="1258167"/>
                  </a:lnTo>
                  <a:lnTo>
                    <a:pt x="11953" y="1184921"/>
                  </a:lnTo>
                  <a:lnTo>
                    <a:pt x="33453" y="1112201"/>
                  </a:lnTo>
                  <a:lnTo>
                    <a:pt x="48293" y="1076178"/>
                  </a:lnTo>
                  <a:lnTo>
                    <a:pt x="65872" y="1040453"/>
                  </a:lnTo>
                  <a:lnTo>
                    <a:pt x="86203" y="1005084"/>
                  </a:lnTo>
                  <a:lnTo>
                    <a:pt x="109294" y="970124"/>
                  </a:lnTo>
                  <a:lnTo>
                    <a:pt x="135157" y="935630"/>
                  </a:lnTo>
                  <a:lnTo>
                    <a:pt x="163801" y="901658"/>
                  </a:lnTo>
                  <a:lnTo>
                    <a:pt x="195237" y="868263"/>
                  </a:lnTo>
                  <a:lnTo>
                    <a:pt x="229474" y="835501"/>
                  </a:lnTo>
                  <a:lnTo>
                    <a:pt x="266524" y="803429"/>
                  </a:lnTo>
                  <a:lnTo>
                    <a:pt x="298945" y="777737"/>
                  </a:lnTo>
                  <a:lnTo>
                    <a:pt x="332717" y="752986"/>
                  </a:lnTo>
                  <a:lnTo>
                    <a:pt x="367787" y="729183"/>
                  </a:lnTo>
                  <a:lnTo>
                    <a:pt x="404105" y="706334"/>
                  </a:lnTo>
                  <a:lnTo>
                    <a:pt x="441619" y="684446"/>
                  </a:lnTo>
                  <a:lnTo>
                    <a:pt x="480277" y="663525"/>
                  </a:lnTo>
                  <a:lnTo>
                    <a:pt x="520027" y="643577"/>
                  </a:lnTo>
                  <a:lnTo>
                    <a:pt x="560819" y="624610"/>
                  </a:lnTo>
                  <a:lnTo>
                    <a:pt x="602600" y="606628"/>
                  </a:lnTo>
                  <a:lnTo>
                    <a:pt x="645319" y="589640"/>
                  </a:lnTo>
                  <a:lnTo>
                    <a:pt x="689252" y="573540"/>
                  </a:lnTo>
                  <a:lnTo>
                    <a:pt x="733366" y="558666"/>
                  </a:lnTo>
                  <a:lnTo>
                    <a:pt x="778591" y="544695"/>
                  </a:lnTo>
                  <a:lnTo>
                    <a:pt x="824547" y="531742"/>
                  </a:lnTo>
                  <a:lnTo>
                    <a:pt x="871184" y="519813"/>
                  </a:lnTo>
                  <a:lnTo>
                    <a:pt x="918450" y="508917"/>
                  </a:lnTo>
                  <a:lnTo>
                    <a:pt x="966294" y="499058"/>
                  </a:lnTo>
                  <a:lnTo>
                    <a:pt x="1014663" y="490243"/>
                  </a:lnTo>
                  <a:lnTo>
                    <a:pt x="1063506" y="482479"/>
                  </a:lnTo>
                  <a:lnTo>
                    <a:pt x="1112772" y="475772"/>
                  </a:lnTo>
                  <a:lnTo>
                    <a:pt x="1162410" y="470129"/>
                  </a:lnTo>
                  <a:lnTo>
                    <a:pt x="1212367" y="465555"/>
                  </a:lnTo>
                  <a:lnTo>
                    <a:pt x="1262593" y="462058"/>
                  </a:lnTo>
                  <a:lnTo>
                    <a:pt x="1313035" y="459644"/>
                  </a:lnTo>
                  <a:lnTo>
                    <a:pt x="1363642" y="458320"/>
                  </a:lnTo>
                  <a:lnTo>
                    <a:pt x="1414363" y="458091"/>
                  </a:lnTo>
                  <a:lnTo>
                    <a:pt x="1465147" y="458964"/>
                  </a:lnTo>
                  <a:lnTo>
                    <a:pt x="1515940" y="460946"/>
                  </a:lnTo>
                  <a:lnTo>
                    <a:pt x="1566693" y="464042"/>
                  </a:lnTo>
                  <a:lnTo>
                    <a:pt x="1617353" y="468261"/>
                  </a:lnTo>
                  <a:lnTo>
                    <a:pt x="1667869" y="473607"/>
                  </a:lnTo>
                  <a:lnTo>
                    <a:pt x="1718190" y="480087"/>
                  </a:lnTo>
                  <a:lnTo>
                    <a:pt x="1768263" y="487709"/>
                  </a:lnTo>
                  <a:lnTo>
                    <a:pt x="1818038" y="496477"/>
                  </a:lnTo>
                  <a:lnTo>
                    <a:pt x="1867463" y="506399"/>
                  </a:lnTo>
                  <a:lnTo>
                    <a:pt x="1916486" y="517482"/>
                  </a:lnTo>
                  <a:lnTo>
                    <a:pt x="1965056" y="529730"/>
                  </a:lnTo>
                  <a:lnTo>
                    <a:pt x="2013121" y="543152"/>
                  </a:lnTo>
                  <a:lnTo>
                    <a:pt x="2060630" y="557753"/>
                  </a:lnTo>
                  <a:lnTo>
                    <a:pt x="2107531" y="573540"/>
                  </a:lnTo>
                  <a:lnTo>
                    <a:pt x="2723800" y="573540"/>
                  </a:lnTo>
                  <a:lnTo>
                    <a:pt x="2507529" y="784876"/>
                  </a:lnTo>
                  <a:lnTo>
                    <a:pt x="2547208" y="817318"/>
                  </a:lnTo>
                  <a:lnTo>
                    <a:pt x="2583931" y="850540"/>
                  </a:lnTo>
                  <a:lnTo>
                    <a:pt x="2617708" y="884480"/>
                  </a:lnTo>
                  <a:lnTo>
                    <a:pt x="2648546" y="919078"/>
                  </a:lnTo>
                  <a:lnTo>
                    <a:pt x="2676453" y="954272"/>
                  </a:lnTo>
                  <a:lnTo>
                    <a:pt x="2701439" y="990001"/>
                  </a:lnTo>
                  <a:lnTo>
                    <a:pt x="2723512" y="1026204"/>
                  </a:lnTo>
                  <a:lnTo>
                    <a:pt x="2742680" y="1062819"/>
                  </a:lnTo>
                  <a:lnTo>
                    <a:pt x="2758952" y="1099784"/>
                  </a:lnTo>
                  <a:lnTo>
                    <a:pt x="2772335" y="1137040"/>
                  </a:lnTo>
                  <a:lnTo>
                    <a:pt x="2782839" y="1174524"/>
                  </a:lnTo>
                  <a:lnTo>
                    <a:pt x="2790472" y="1212174"/>
                  </a:lnTo>
                  <a:lnTo>
                    <a:pt x="2797159" y="1287732"/>
                  </a:lnTo>
                  <a:lnTo>
                    <a:pt x="2796229" y="1325517"/>
                  </a:lnTo>
                  <a:lnTo>
                    <a:pt x="2785866" y="1400791"/>
                  </a:lnTo>
                  <a:lnTo>
                    <a:pt x="2776450" y="1438157"/>
                  </a:lnTo>
                  <a:lnTo>
                    <a:pt x="2764222" y="1475262"/>
                  </a:lnTo>
                  <a:lnTo>
                    <a:pt x="2749190" y="1512044"/>
                  </a:lnTo>
                  <a:lnTo>
                    <a:pt x="2731363" y="1548441"/>
                  </a:lnTo>
                  <a:lnTo>
                    <a:pt x="2710749" y="1584392"/>
                  </a:lnTo>
                  <a:lnTo>
                    <a:pt x="2687357" y="1619837"/>
                  </a:lnTo>
                  <a:lnTo>
                    <a:pt x="2661196" y="1654713"/>
                  </a:lnTo>
                  <a:lnTo>
                    <a:pt x="2632272" y="1688959"/>
                  </a:lnTo>
                  <a:lnTo>
                    <a:pt x="2600596" y="1722515"/>
                  </a:lnTo>
                  <a:lnTo>
                    <a:pt x="2566175" y="1755318"/>
                  </a:lnTo>
                  <a:lnTo>
                    <a:pt x="2529019" y="1787308"/>
                  </a:lnTo>
                  <a:lnTo>
                    <a:pt x="2489134" y="1818424"/>
                  </a:lnTo>
                  <a:lnTo>
                    <a:pt x="2446531" y="1848603"/>
                  </a:lnTo>
                  <a:lnTo>
                    <a:pt x="2401216" y="1877785"/>
                  </a:lnTo>
                  <a:lnTo>
                    <a:pt x="2353200" y="1905908"/>
                  </a:lnTo>
                  <a:lnTo>
                    <a:pt x="2313177" y="1927428"/>
                  </a:lnTo>
                  <a:lnTo>
                    <a:pt x="2272130" y="1947870"/>
                  </a:lnTo>
                  <a:lnTo>
                    <a:pt x="2230110" y="1967234"/>
                  </a:lnTo>
                  <a:lnTo>
                    <a:pt x="2187170" y="1985518"/>
                  </a:lnTo>
                  <a:lnTo>
                    <a:pt x="2143362" y="2002723"/>
                  </a:lnTo>
                  <a:lnTo>
                    <a:pt x="2098740" y="2018848"/>
                  </a:lnTo>
                  <a:lnTo>
                    <a:pt x="2053356" y="2033893"/>
                  </a:lnTo>
                  <a:lnTo>
                    <a:pt x="2007263" y="2047857"/>
                  </a:lnTo>
                  <a:lnTo>
                    <a:pt x="1960512" y="2060740"/>
                  </a:lnTo>
                  <a:lnTo>
                    <a:pt x="1913158" y="2072541"/>
                  </a:lnTo>
                  <a:lnTo>
                    <a:pt x="1865252" y="2083261"/>
                  </a:lnTo>
                  <a:lnTo>
                    <a:pt x="1816847" y="2092897"/>
                  </a:lnTo>
                  <a:lnTo>
                    <a:pt x="1767996" y="2101451"/>
                  </a:lnTo>
                  <a:lnTo>
                    <a:pt x="1718752" y="2108922"/>
                  </a:lnTo>
                  <a:lnTo>
                    <a:pt x="1669166" y="2115309"/>
                  </a:lnTo>
                  <a:lnTo>
                    <a:pt x="1619292" y="2120611"/>
                  </a:lnTo>
                  <a:lnTo>
                    <a:pt x="1569182" y="2124829"/>
                  </a:lnTo>
                  <a:lnTo>
                    <a:pt x="1518890" y="2127962"/>
                  </a:lnTo>
                  <a:lnTo>
                    <a:pt x="1468467" y="2130009"/>
                  </a:lnTo>
                  <a:lnTo>
                    <a:pt x="1424532" y="21308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1329" y="4407859"/>
              <a:ext cx="3310890" cy="2131060"/>
            </a:xfrm>
            <a:custGeom>
              <a:avLst/>
              <a:gdLst/>
              <a:ahLst/>
              <a:cxnLst/>
              <a:rect l="l" t="t" r="r" b="b"/>
              <a:pathLst>
                <a:path w="3310890" h="2131059">
                  <a:moveTo>
                    <a:pt x="3310734" y="0"/>
                  </a:moveTo>
                  <a:lnTo>
                    <a:pt x="2107531" y="573540"/>
                  </a:lnTo>
                  <a:lnTo>
                    <a:pt x="2060630" y="557753"/>
                  </a:lnTo>
                  <a:lnTo>
                    <a:pt x="2013121" y="543152"/>
                  </a:lnTo>
                  <a:lnTo>
                    <a:pt x="1965056" y="529730"/>
                  </a:lnTo>
                  <a:lnTo>
                    <a:pt x="1916486" y="517482"/>
                  </a:lnTo>
                  <a:lnTo>
                    <a:pt x="1867463" y="506399"/>
                  </a:lnTo>
                  <a:lnTo>
                    <a:pt x="1818038" y="496477"/>
                  </a:lnTo>
                  <a:lnTo>
                    <a:pt x="1768263" y="487709"/>
                  </a:lnTo>
                  <a:lnTo>
                    <a:pt x="1718190" y="480087"/>
                  </a:lnTo>
                  <a:lnTo>
                    <a:pt x="1667869" y="473607"/>
                  </a:lnTo>
                  <a:lnTo>
                    <a:pt x="1617353" y="468261"/>
                  </a:lnTo>
                  <a:lnTo>
                    <a:pt x="1566693" y="464042"/>
                  </a:lnTo>
                  <a:lnTo>
                    <a:pt x="1515940" y="460946"/>
                  </a:lnTo>
                  <a:lnTo>
                    <a:pt x="1465147" y="458964"/>
                  </a:lnTo>
                  <a:lnTo>
                    <a:pt x="1414363" y="458091"/>
                  </a:lnTo>
                  <a:lnTo>
                    <a:pt x="1363642" y="458320"/>
                  </a:lnTo>
                  <a:lnTo>
                    <a:pt x="1313035" y="459644"/>
                  </a:lnTo>
                  <a:lnTo>
                    <a:pt x="1262593" y="462058"/>
                  </a:lnTo>
                  <a:lnTo>
                    <a:pt x="1212367" y="465555"/>
                  </a:lnTo>
                  <a:lnTo>
                    <a:pt x="1162410" y="470129"/>
                  </a:lnTo>
                  <a:lnTo>
                    <a:pt x="1112772" y="475772"/>
                  </a:lnTo>
                  <a:lnTo>
                    <a:pt x="1063506" y="482479"/>
                  </a:lnTo>
                  <a:lnTo>
                    <a:pt x="1014663" y="490243"/>
                  </a:lnTo>
                  <a:lnTo>
                    <a:pt x="966294" y="499058"/>
                  </a:lnTo>
                  <a:lnTo>
                    <a:pt x="918450" y="508917"/>
                  </a:lnTo>
                  <a:lnTo>
                    <a:pt x="871184" y="519813"/>
                  </a:lnTo>
                  <a:lnTo>
                    <a:pt x="824547" y="531742"/>
                  </a:lnTo>
                  <a:lnTo>
                    <a:pt x="778591" y="544695"/>
                  </a:lnTo>
                  <a:lnTo>
                    <a:pt x="733366" y="558666"/>
                  </a:lnTo>
                  <a:lnTo>
                    <a:pt x="688925" y="573650"/>
                  </a:lnTo>
                  <a:lnTo>
                    <a:pt x="645319" y="589640"/>
                  </a:lnTo>
                  <a:lnTo>
                    <a:pt x="602600" y="606628"/>
                  </a:lnTo>
                  <a:lnTo>
                    <a:pt x="560819" y="624610"/>
                  </a:lnTo>
                  <a:lnTo>
                    <a:pt x="520027" y="643577"/>
                  </a:lnTo>
                  <a:lnTo>
                    <a:pt x="480277" y="663525"/>
                  </a:lnTo>
                  <a:lnTo>
                    <a:pt x="441619" y="684446"/>
                  </a:lnTo>
                  <a:lnTo>
                    <a:pt x="404105" y="706334"/>
                  </a:lnTo>
                  <a:lnTo>
                    <a:pt x="367787" y="729183"/>
                  </a:lnTo>
                  <a:lnTo>
                    <a:pt x="332717" y="752986"/>
                  </a:lnTo>
                  <a:lnTo>
                    <a:pt x="298945" y="777737"/>
                  </a:lnTo>
                  <a:lnTo>
                    <a:pt x="266524" y="803429"/>
                  </a:lnTo>
                  <a:lnTo>
                    <a:pt x="229474" y="835501"/>
                  </a:lnTo>
                  <a:lnTo>
                    <a:pt x="195237" y="868263"/>
                  </a:lnTo>
                  <a:lnTo>
                    <a:pt x="163801" y="901658"/>
                  </a:lnTo>
                  <a:lnTo>
                    <a:pt x="135157" y="935630"/>
                  </a:lnTo>
                  <a:lnTo>
                    <a:pt x="109294" y="970124"/>
                  </a:lnTo>
                  <a:lnTo>
                    <a:pt x="86203" y="1005084"/>
                  </a:lnTo>
                  <a:lnTo>
                    <a:pt x="65872" y="1040453"/>
                  </a:lnTo>
                  <a:lnTo>
                    <a:pt x="48293" y="1076178"/>
                  </a:lnTo>
                  <a:lnTo>
                    <a:pt x="33453" y="1112201"/>
                  </a:lnTo>
                  <a:lnTo>
                    <a:pt x="21343" y="1148467"/>
                  </a:lnTo>
                  <a:lnTo>
                    <a:pt x="5273" y="1221506"/>
                  </a:lnTo>
                  <a:lnTo>
                    <a:pt x="0" y="1294847"/>
                  </a:lnTo>
                  <a:lnTo>
                    <a:pt x="1386" y="1331493"/>
                  </a:lnTo>
                  <a:lnTo>
                    <a:pt x="12153" y="1404453"/>
                  </a:lnTo>
                  <a:lnTo>
                    <a:pt x="33512" y="1476603"/>
                  </a:lnTo>
                  <a:lnTo>
                    <a:pt x="48138" y="1512234"/>
                  </a:lnTo>
                  <a:lnTo>
                    <a:pt x="65380" y="1547495"/>
                  </a:lnTo>
                  <a:lnTo>
                    <a:pt x="85230" y="1582330"/>
                  </a:lnTo>
                  <a:lnTo>
                    <a:pt x="107675" y="1616683"/>
                  </a:lnTo>
                  <a:lnTo>
                    <a:pt x="132707" y="1650500"/>
                  </a:lnTo>
                  <a:lnTo>
                    <a:pt x="160315" y="1683723"/>
                  </a:lnTo>
                  <a:lnTo>
                    <a:pt x="190488" y="1716298"/>
                  </a:lnTo>
                  <a:lnTo>
                    <a:pt x="223217" y="1748169"/>
                  </a:lnTo>
                  <a:lnTo>
                    <a:pt x="258490" y="1779279"/>
                  </a:lnTo>
                  <a:lnTo>
                    <a:pt x="296299" y="1809573"/>
                  </a:lnTo>
                  <a:lnTo>
                    <a:pt x="336632" y="1838996"/>
                  </a:lnTo>
                  <a:lnTo>
                    <a:pt x="379479" y="1867491"/>
                  </a:lnTo>
                  <a:lnTo>
                    <a:pt x="424830" y="1895003"/>
                  </a:lnTo>
                  <a:lnTo>
                    <a:pt x="472675" y="1921477"/>
                  </a:lnTo>
                  <a:lnTo>
                    <a:pt x="513678" y="1942326"/>
                  </a:lnTo>
                  <a:lnTo>
                    <a:pt x="555656" y="1962081"/>
                  </a:lnTo>
                  <a:lnTo>
                    <a:pt x="598556" y="1980741"/>
                  </a:lnTo>
                  <a:lnTo>
                    <a:pt x="642325" y="1998307"/>
                  </a:lnTo>
                  <a:lnTo>
                    <a:pt x="686912" y="2014781"/>
                  </a:lnTo>
                  <a:lnTo>
                    <a:pt x="732263" y="2030161"/>
                  </a:lnTo>
                  <a:lnTo>
                    <a:pt x="778326" y="2044449"/>
                  </a:lnTo>
                  <a:lnTo>
                    <a:pt x="825048" y="2057644"/>
                  </a:lnTo>
                  <a:lnTo>
                    <a:pt x="872377" y="2069748"/>
                  </a:lnTo>
                  <a:lnTo>
                    <a:pt x="920259" y="2080761"/>
                  </a:lnTo>
                  <a:lnTo>
                    <a:pt x="968643" y="2090683"/>
                  </a:lnTo>
                  <a:lnTo>
                    <a:pt x="1017475" y="2099515"/>
                  </a:lnTo>
                  <a:lnTo>
                    <a:pt x="1066703" y="2107257"/>
                  </a:lnTo>
                  <a:lnTo>
                    <a:pt x="1116275" y="2113910"/>
                  </a:lnTo>
                  <a:lnTo>
                    <a:pt x="1166137" y="2119473"/>
                  </a:lnTo>
                  <a:lnTo>
                    <a:pt x="1216237" y="2123948"/>
                  </a:lnTo>
                  <a:lnTo>
                    <a:pt x="1266523" y="2127335"/>
                  </a:lnTo>
                  <a:lnTo>
                    <a:pt x="1316941" y="2129634"/>
                  </a:lnTo>
                  <a:lnTo>
                    <a:pt x="1367440" y="2130846"/>
                  </a:lnTo>
                  <a:lnTo>
                    <a:pt x="1417966" y="2130971"/>
                  </a:lnTo>
                  <a:lnTo>
                    <a:pt x="1468467" y="2130009"/>
                  </a:lnTo>
                  <a:lnTo>
                    <a:pt x="1518890" y="2127962"/>
                  </a:lnTo>
                  <a:lnTo>
                    <a:pt x="1569182" y="2124829"/>
                  </a:lnTo>
                  <a:lnTo>
                    <a:pt x="1619292" y="2120611"/>
                  </a:lnTo>
                  <a:lnTo>
                    <a:pt x="1669166" y="2115309"/>
                  </a:lnTo>
                  <a:lnTo>
                    <a:pt x="1718752" y="2108922"/>
                  </a:lnTo>
                  <a:lnTo>
                    <a:pt x="1767996" y="2101451"/>
                  </a:lnTo>
                  <a:lnTo>
                    <a:pt x="1816847" y="2092897"/>
                  </a:lnTo>
                  <a:lnTo>
                    <a:pt x="1865252" y="2083261"/>
                  </a:lnTo>
                  <a:lnTo>
                    <a:pt x="1913158" y="2072541"/>
                  </a:lnTo>
                  <a:lnTo>
                    <a:pt x="1960512" y="2060740"/>
                  </a:lnTo>
                  <a:lnTo>
                    <a:pt x="2007263" y="2047857"/>
                  </a:lnTo>
                  <a:lnTo>
                    <a:pt x="2053356" y="2033893"/>
                  </a:lnTo>
                  <a:lnTo>
                    <a:pt x="2098740" y="2018848"/>
                  </a:lnTo>
                  <a:lnTo>
                    <a:pt x="2143362" y="2002723"/>
                  </a:lnTo>
                  <a:lnTo>
                    <a:pt x="2187170" y="1985518"/>
                  </a:lnTo>
                  <a:lnTo>
                    <a:pt x="2230110" y="1967234"/>
                  </a:lnTo>
                  <a:lnTo>
                    <a:pt x="2272130" y="1947870"/>
                  </a:lnTo>
                  <a:lnTo>
                    <a:pt x="2313177" y="1927428"/>
                  </a:lnTo>
                  <a:lnTo>
                    <a:pt x="2353200" y="1905908"/>
                  </a:lnTo>
                  <a:lnTo>
                    <a:pt x="2401216" y="1877785"/>
                  </a:lnTo>
                  <a:lnTo>
                    <a:pt x="2446531" y="1848603"/>
                  </a:lnTo>
                  <a:lnTo>
                    <a:pt x="2489134" y="1818424"/>
                  </a:lnTo>
                  <a:lnTo>
                    <a:pt x="2529019" y="1787308"/>
                  </a:lnTo>
                  <a:lnTo>
                    <a:pt x="2566175" y="1755318"/>
                  </a:lnTo>
                  <a:lnTo>
                    <a:pt x="2600596" y="1722515"/>
                  </a:lnTo>
                  <a:lnTo>
                    <a:pt x="2632272" y="1688959"/>
                  </a:lnTo>
                  <a:lnTo>
                    <a:pt x="2661196" y="1654713"/>
                  </a:lnTo>
                  <a:lnTo>
                    <a:pt x="2687357" y="1619837"/>
                  </a:lnTo>
                  <a:lnTo>
                    <a:pt x="2710749" y="1584392"/>
                  </a:lnTo>
                  <a:lnTo>
                    <a:pt x="2731363" y="1548441"/>
                  </a:lnTo>
                  <a:lnTo>
                    <a:pt x="2749190" y="1512044"/>
                  </a:lnTo>
                  <a:lnTo>
                    <a:pt x="2764222" y="1475262"/>
                  </a:lnTo>
                  <a:lnTo>
                    <a:pt x="2776450" y="1438157"/>
                  </a:lnTo>
                  <a:lnTo>
                    <a:pt x="2785866" y="1400791"/>
                  </a:lnTo>
                  <a:lnTo>
                    <a:pt x="2792462" y="1363224"/>
                  </a:lnTo>
                  <a:lnTo>
                    <a:pt x="2797159" y="1287732"/>
                  </a:lnTo>
                  <a:lnTo>
                    <a:pt x="2795243" y="1249931"/>
                  </a:lnTo>
                  <a:lnTo>
                    <a:pt x="2782839" y="1174524"/>
                  </a:lnTo>
                  <a:lnTo>
                    <a:pt x="2772335" y="1137040"/>
                  </a:lnTo>
                  <a:lnTo>
                    <a:pt x="2758952" y="1099784"/>
                  </a:lnTo>
                  <a:lnTo>
                    <a:pt x="2742680" y="1062819"/>
                  </a:lnTo>
                  <a:lnTo>
                    <a:pt x="2723512" y="1026204"/>
                  </a:lnTo>
                  <a:lnTo>
                    <a:pt x="2701439" y="990001"/>
                  </a:lnTo>
                  <a:lnTo>
                    <a:pt x="2676453" y="954272"/>
                  </a:lnTo>
                  <a:lnTo>
                    <a:pt x="2648546" y="919078"/>
                  </a:lnTo>
                  <a:lnTo>
                    <a:pt x="2617708" y="884480"/>
                  </a:lnTo>
                  <a:lnTo>
                    <a:pt x="2583931" y="850540"/>
                  </a:lnTo>
                  <a:lnTo>
                    <a:pt x="2547208" y="817318"/>
                  </a:lnTo>
                  <a:lnTo>
                    <a:pt x="2507529" y="784876"/>
                  </a:lnTo>
                  <a:lnTo>
                    <a:pt x="3310734" y="0"/>
                  </a:lnTo>
                  <a:close/>
                </a:path>
              </a:pathLst>
            </a:custGeom>
            <a:ln w="126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64024" y="5042551"/>
            <a:ext cx="17780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Node.js,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25" dirty="0">
                <a:latin typeface="Times New Roman"/>
                <a:cs typeface="Times New Roman"/>
              </a:rPr>
              <a:t> is </a:t>
            </a:r>
            <a:r>
              <a:rPr sz="1400" dirty="0">
                <a:latin typeface="Times New Roman"/>
                <a:cs typeface="Times New Roman"/>
              </a:rPr>
              <a:t>ideal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those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are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JavaScript </a:t>
            </a:r>
            <a:r>
              <a:rPr sz="1400" dirty="0">
                <a:latin typeface="Times New Roman"/>
                <a:cs typeface="Times New Roman"/>
              </a:rPr>
              <a:t>background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comfortable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writing </a:t>
            </a:r>
            <a:r>
              <a:rPr sz="1400" dirty="0">
                <a:latin typeface="Times New Roman"/>
                <a:cs typeface="Times New Roman"/>
              </a:rPr>
              <a:t>Single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Threaded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code.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10488" y="1109007"/>
            <a:ext cx="2879725" cy="2466340"/>
            <a:chOff x="4910488" y="1109007"/>
            <a:chExt cx="2879725" cy="2466340"/>
          </a:xfrm>
        </p:grpSpPr>
        <p:sp>
          <p:nvSpPr>
            <p:cNvPr id="10" name="object 10"/>
            <p:cNvSpPr/>
            <p:nvPr/>
          </p:nvSpPr>
          <p:spPr>
            <a:xfrm>
              <a:off x="4916838" y="1115357"/>
              <a:ext cx="2867025" cy="2453640"/>
            </a:xfrm>
            <a:custGeom>
              <a:avLst/>
              <a:gdLst/>
              <a:ahLst/>
              <a:cxnLst/>
              <a:rect l="l" t="t" r="r" b="b"/>
              <a:pathLst>
                <a:path w="2867025" h="2453640">
                  <a:moveTo>
                    <a:pt x="2558138" y="2453020"/>
                  </a:moveTo>
                  <a:lnTo>
                    <a:pt x="1686391" y="1608267"/>
                  </a:lnTo>
                  <a:lnTo>
                    <a:pt x="1629072" y="1613418"/>
                  </a:lnTo>
                  <a:lnTo>
                    <a:pt x="1571889" y="1617239"/>
                  </a:lnTo>
                  <a:lnTo>
                    <a:pt x="1514895" y="1619751"/>
                  </a:lnTo>
                  <a:lnTo>
                    <a:pt x="1458143" y="1620973"/>
                  </a:lnTo>
                  <a:lnTo>
                    <a:pt x="1401688" y="1620922"/>
                  </a:lnTo>
                  <a:lnTo>
                    <a:pt x="1345581" y="1619619"/>
                  </a:lnTo>
                  <a:lnTo>
                    <a:pt x="1289877" y="1617082"/>
                  </a:lnTo>
                  <a:lnTo>
                    <a:pt x="1234629" y="1613329"/>
                  </a:lnTo>
                  <a:lnTo>
                    <a:pt x="1179889" y="1608380"/>
                  </a:lnTo>
                  <a:lnTo>
                    <a:pt x="1125712" y="1602254"/>
                  </a:lnTo>
                  <a:lnTo>
                    <a:pt x="1072151" y="1594970"/>
                  </a:lnTo>
                  <a:lnTo>
                    <a:pt x="1019258" y="1586546"/>
                  </a:lnTo>
                  <a:lnTo>
                    <a:pt x="967088" y="1577001"/>
                  </a:lnTo>
                  <a:lnTo>
                    <a:pt x="915693" y="1566355"/>
                  </a:lnTo>
                  <a:lnTo>
                    <a:pt x="865127" y="1554626"/>
                  </a:lnTo>
                  <a:lnTo>
                    <a:pt x="815443" y="1541833"/>
                  </a:lnTo>
                  <a:lnTo>
                    <a:pt x="766695" y="1527994"/>
                  </a:lnTo>
                  <a:lnTo>
                    <a:pt x="718936" y="1513130"/>
                  </a:lnTo>
                  <a:lnTo>
                    <a:pt x="672218" y="1497258"/>
                  </a:lnTo>
                  <a:lnTo>
                    <a:pt x="626597" y="1480398"/>
                  </a:lnTo>
                  <a:lnTo>
                    <a:pt x="582123" y="1462569"/>
                  </a:lnTo>
                  <a:lnTo>
                    <a:pt x="538852" y="1443789"/>
                  </a:lnTo>
                  <a:lnTo>
                    <a:pt x="496836" y="1424077"/>
                  </a:lnTo>
                  <a:lnTo>
                    <a:pt x="456129" y="1403453"/>
                  </a:lnTo>
                  <a:lnTo>
                    <a:pt x="416784" y="1381934"/>
                  </a:lnTo>
                  <a:lnTo>
                    <a:pt x="378854" y="1359541"/>
                  </a:lnTo>
                  <a:lnTo>
                    <a:pt x="342393" y="1336291"/>
                  </a:lnTo>
                  <a:lnTo>
                    <a:pt x="307453" y="1312205"/>
                  </a:lnTo>
                  <a:lnTo>
                    <a:pt x="274089" y="1287300"/>
                  </a:lnTo>
                  <a:lnTo>
                    <a:pt x="242353" y="1261595"/>
                  </a:lnTo>
                  <a:lnTo>
                    <a:pt x="212299" y="1235111"/>
                  </a:lnTo>
                  <a:lnTo>
                    <a:pt x="183980" y="1207864"/>
                  </a:lnTo>
                  <a:lnTo>
                    <a:pt x="157449" y="1179875"/>
                  </a:lnTo>
                  <a:lnTo>
                    <a:pt x="109967" y="1121744"/>
                  </a:lnTo>
                  <a:lnTo>
                    <a:pt x="70277" y="1060869"/>
                  </a:lnTo>
                  <a:lnTo>
                    <a:pt x="37372" y="993935"/>
                  </a:lnTo>
                  <a:lnTo>
                    <a:pt x="13899" y="922773"/>
                  </a:lnTo>
                  <a:lnTo>
                    <a:pt x="1844" y="851730"/>
                  </a:lnTo>
                  <a:lnTo>
                    <a:pt x="0" y="816365"/>
                  </a:lnTo>
                  <a:lnTo>
                    <a:pt x="891" y="781163"/>
                  </a:lnTo>
                  <a:lnTo>
                    <a:pt x="10728" y="711427"/>
                  </a:lnTo>
                  <a:lnTo>
                    <a:pt x="31038" y="642877"/>
                  </a:lnTo>
                  <a:lnTo>
                    <a:pt x="61508" y="575869"/>
                  </a:lnTo>
                  <a:lnTo>
                    <a:pt x="101824" y="510758"/>
                  </a:lnTo>
                  <a:lnTo>
                    <a:pt x="125575" y="479025"/>
                  </a:lnTo>
                  <a:lnTo>
                    <a:pt x="151670" y="447899"/>
                  </a:lnTo>
                  <a:lnTo>
                    <a:pt x="180069" y="417425"/>
                  </a:lnTo>
                  <a:lnTo>
                    <a:pt x="210733" y="387648"/>
                  </a:lnTo>
                  <a:lnTo>
                    <a:pt x="243623" y="358611"/>
                  </a:lnTo>
                  <a:lnTo>
                    <a:pt x="278699" y="330360"/>
                  </a:lnTo>
                  <a:lnTo>
                    <a:pt x="315922" y="302938"/>
                  </a:lnTo>
                  <a:lnTo>
                    <a:pt x="355252" y="276390"/>
                  </a:lnTo>
                  <a:lnTo>
                    <a:pt x="396651" y="250761"/>
                  </a:lnTo>
                  <a:lnTo>
                    <a:pt x="440079" y="226094"/>
                  </a:lnTo>
                  <a:lnTo>
                    <a:pt x="485496" y="202435"/>
                  </a:lnTo>
                  <a:lnTo>
                    <a:pt x="532864" y="179828"/>
                  </a:lnTo>
                  <a:lnTo>
                    <a:pt x="582144" y="158317"/>
                  </a:lnTo>
                  <a:lnTo>
                    <a:pt x="633295" y="137946"/>
                  </a:lnTo>
                  <a:lnTo>
                    <a:pt x="686278" y="118761"/>
                  </a:lnTo>
                  <a:lnTo>
                    <a:pt x="741055" y="100805"/>
                  </a:lnTo>
                  <a:lnTo>
                    <a:pt x="797586" y="84123"/>
                  </a:lnTo>
                  <a:lnTo>
                    <a:pt x="855832" y="68759"/>
                  </a:lnTo>
                  <a:lnTo>
                    <a:pt x="915752" y="54758"/>
                  </a:lnTo>
                  <a:lnTo>
                    <a:pt x="968878" y="43789"/>
                  </a:lnTo>
                  <a:lnTo>
                    <a:pt x="1022304" y="34072"/>
                  </a:lnTo>
                  <a:lnTo>
                    <a:pt x="1075977" y="25595"/>
                  </a:lnTo>
                  <a:lnTo>
                    <a:pt x="1129841" y="18348"/>
                  </a:lnTo>
                  <a:lnTo>
                    <a:pt x="1183842" y="12317"/>
                  </a:lnTo>
                  <a:lnTo>
                    <a:pt x="1237927" y="7491"/>
                  </a:lnTo>
                  <a:lnTo>
                    <a:pt x="1292040" y="3858"/>
                  </a:lnTo>
                  <a:lnTo>
                    <a:pt x="1346128" y="1406"/>
                  </a:lnTo>
                  <a:lnTo>
                    <a:pt x="1400136" y="124"/>
                  </a:lnTo>
                  <a:lnTo>
                    <a:pt x="1454010" y="0"/>
                  </a:lnTo>
                  <a:lnTo>
                    <a:pt x="1507696" y="1021"/>
                  </a:lnTo>
                  <a:lnTo>
                    <a:pt x="1561139" y="3176"/>
                  </a:lnTo>
                  <a:lnTo>
                    <a:pt x="1614285" y="6453"/>
                  </a:lnTo>
                  <a:lnTo>
                    <a:pt x="1667080" y="10840"/>
                  </a:lnTo>
                  <a:lnTo>
                    <a:pt x="1719469" y="16326"/>
                  </a:lnTo>
                  <a:lnTo>
                    <a:pt x="1771398" y="22899"/>
                  </a:lnTo>
                  <a:lnTo>
                    <a:pt x="1822813" y="30546"/>
                  </a:lnTo>
                  <a:lnTo>
                    <a:pt x="1873660" y="39256"/>
                  </a:lnTo>
                  <a:lnTo>
                    <a:pt x="1923884" y="49017"/>
                  </a:lnTo>
                  <a:lnTo>
                    <a:pt x="1973430" y="59818"/>
                  </a:lnTo>
                  <a:lnTo>
                    <a:pt x="2022246" y="71645"/>
                  </a:lnTo>
                  <a:lnTo>
                    <a:pt x="2070275" y="84489"/>
                  </a:lnTo>
                  <a:lnTo>
                    <a:pt x="2117465" y="98336"/>
                  </a:lnTo>
                  <a:lnTo>
                    <a:pt x="2163760" y="113175"/>
                  </a:lnTo>
                  <a:lnTo>
                    <a:pt x="2209106" y="128994"/>
                  </a:lnTo>
                  <a:lnTo>
                    <a:pt x="2253450" y="145781"/>
                  </a:lnTo>
                  <a:lnTo>
                    <a:pt x="2296736" y="163524"/>
                  </a:lnTo>
                  <a:lnTo>
                    <a:pt x="2338911" y="182212"/>
                  </a:lnTo>
                  <a:lnTo>
                    <a:pt x="2379920" y="201833"/>
                  </a:lnTo>
                  <a:lnTo>
                    <a:pt x="2419709" y="222375"/>
                  </a:lnTo>
                  <a:lnTo>
                    <a:pt x="2458224" y="243825"/>
                  </a:lnTo>
                  <a:lnTo>
                    <a:pt x="2495409" y="266173"/>
                  </a:lnTo>
                  <a:lnTo>
                    <a:pt x="2531212" y="289406"/>
                  </a:lnTo>
                  <a:lnTo>
                    <a:pt x="2565577" y="313513"/>
                  </a:lnTo>
                  <a:lnTo>
                    <a:pt x="2598451" y="338481"/>
                  </a:lnTo>
                  <a:lnTo>
                    <a:pt x="2629779" y="364300"/>
                  </a:lnTo>
                  <a:lnTo>
                    <a:pt x="2659506" y="390956"/>
                  </a:lnTo>
                  <a:lnTo>
                    <a:pt x="2687579" y="418438"/>
                  </a:lnTo>
                  <a:lnTo>
                    <a:pt x="2713943" y="446735"/>
                  </a:lnTo>
                  <a:lnTo>
                    <a:pt x="2742543" y="480868"/>
                  </a:lnTo>
                  <a:lnTo>
                    <a:pt x="2768109" y="515397"/>
                  </a:lnTo>
                  <a:lnTo>
                    <a:pt x="2790667" y="550269"/>
                  </a:lnTo>
                  <a:lnTo>
                    <a:pt x="2810242" y="585433"/>
                  </a:lnTo>
                  <a:lnTo>
                    <a:pt x="2826859" y="620835"/>
                  </a:lnTo>
                  <a:lnTo>
                    <a:pt x="2840546" y="656424"/>
                  </a:lnTo>
                  <a:lnTo>
                    <a:pt x="2859229" y="727951"/>
                  </a:lnTo>
                  <a:lnTo>
                    <a:pt x="2866497" y="799596"/>
                  </a:lnTo>
                  <a:lnTo>
                    <a:pt x="2865915" y="835332"/>
                  </a:lnTo>
                  <a:lnTo>
                    <a:pt x="2856447" y="906369"/>
                  </a:lnTo>
                  <a:lnTo>
                    <a:pt x="2836081" y="976477"/>
                  </a:lnTo>
                  <a:lnTo>
                    <a:pt x="2805021" y="1045237"/>
                  </a:lnTo>
                  <a:lnTo>
                    <a:pt x="2785546" y="1078981"/>
                  </a:lnTo>
                  <a:lnTo>
                    <a:pt x="2763475" y="1112231"/>
                  </a:lnTo>
                  <a:lnTo>
                    <a:pt x="2738835" y="1144934"/>
                  </a:lnTo>
                  <a:lnTo>
                    <a:pt x="2711650" y="1177039"/>
                  </a:lnTo>
                  <a:lnTo>
                    <a:pt x="2681947" y="1208494"/>
                  </a:lnTo>
                  <a:lnTo>
                    <a:pt x="2649751" y="1239245"/>
                  </a:lnTo>
                  <a:lnTo>
                    <a:pt x="2615088" y="1269240"/>
                  </a:lnTo>
                  <a:lnTo>
                    <a:pt x="2577985" y="1298428"/>
                  </a:lnTo>
                  <a:lnTo>
                    <a:pt x="2538466" y="1326756"/>
                  </a:lnTo>
                  <a:lnTo>
                    <a:pt x="2496558" y="1354170"/>
                  </a:lnTo>
                  <a:lnTo>
                    <a:pt x="2452286" y="1380620"/>
                  </a:lnTo>
                  <a:lnTo>
                    <a:pt x="2405677" y="1406053"/>
                  </a:lnTo>
                  <a:lnTo>
                    <a:pt x="2356755" y="1430416"/>
                  </a:lnTo>
                  <a:lnTo>
                    <a:pt x="2305548" y="1453658"/>
                  </a:lnTo>
                  <a:lnTo>
                    <a:pt x="2252080" y="1475725"/>
                  </a:lnTo>
                  <a:lnTo>
                    <a:pt x="2196377" y="1496566"/>
                  </a:lnTo>
                  <a:lnTo>
                    <a:pt x="2558138" y="24530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16838" y="1115357"/>
              <a:ext cx="2867025" cy="2453640"/>
            </a:xfrm>
            <a:custGeom>
              <a:avLst/>
              <a:gdLst/>
              <a:ahLst/>
              <a:cxnLst/>
              <a:rect l="l" t="t" r="r" b="b"/>
              <a:pathLst>
                <a:path w="2867025" h="2453640">
                  <a:moveTo>
                    <a:pt x="2558138" y="2453020"/>
                  </a:moveTo>
                  <a:lnTo>
                    <a:pt x="1686391" y="1608267"/>
                  </a:lnTo>
                  <a:lnTo>
                    <a:pt x="1629072" y="1613418"/>
                  </a:lnTo>
                  <a:lnTo>
                    <a:pt x="1571889" y="1617239"/>
                  </a:lnTo>
                  <a:lnTo>
                    <a:pt x="1514895" y="1619751"/>
                  </a:lnTo>
                  <a:lnTo>
                    <a:pt x="1458143" y="1620973"/>
                  </a:lnTo>
                  <a:lnTo>
                    <a:pt x="1401688" y="1620922"/>
                  </a:lnTo>
                  <a:lnTo>
                    <a:pt x="1345581" y="1619619"/>
                  </a:lnTo>
                  <a:lnTo>
                    <a:pt x="1289877" y="1617082"/>
                  </a:lnTo>
                  <a:lnTo>
                    <a:pt x="1234629" y="1613329"/>
                  </a:lnTo>
                  <a:lnTo>
                    <a:pt x="1179889" y="1608380"/>
                  </a:lnTo>
                  <a:lnTo>
                    <a:pt x="1125712" y="1602254"/>
                  </a:lnTo>
                  <a:lnTo>
                    <a:pt x="1072151" y="1594970"/>
                  </a:lnTo>
                  <a:lnTo>
                    <a:pt x="1019258" y="1586546"/>
                  </a:lnTo>
                  <a:lnTo>
                    <a:pt x="967088" y="1577001"/>
                  </a:lnTo>
                  <a:lnTo>
                    <a:pt x="915693" y="1566355"/>
                  </a:lnTo>
                  <a:lnTo>
                    <a:pt x="865127" y="1554626"/>
                  </a:lnTo>
                  <a:lnTo>
                    <a:pt x="815443" y="1541833"/>
                  </a:lnTo>
                  <a:lnTo>
                    <a:pt x="766695" y="1527994"/>
                  </a:lnTo>
                  <a:lnTo>
                    <a:pt x="718936" y="1513130"/>
                  </a:lnTo>
                  <a:lnTo>
                    <a:pt x="672218" y="1497258"/>
                  </a:lnTo>
                  <a:lnTo>
                    <a:pt x="626597" y="1480398"/>
                  </a:lnTo>
                  <a:lnTo>
                    <a:pt x="582123" y="1462569"/>
                  </a:lnTo>
                  <a:lnTo>
                    <a:pt x="538852" y="1443789"/>
                  </a:lnTo>
                  <a:lnTo>
                    <a:pt x="496836" y="1424077"/>
                  </a:lnTo>
                  <a:lnTo>
                    <a:pt x="456129" y="1403453"/>
                  </a:lnTo>
                  <a:lnTo>
                    <a:pt x="416784" y="1381934"/>
                  </a:lnTo>
                  <a:lnTo>
                    <a:pt x="378854" y="1359541"/>
                  </a:lnTo>
                  <a:lnTo>
                    <a:pt x="342393" y="1336291"/>
                  </a:lnTo>
                  <a:lnTo>
                    <a:pt x="307453" y="1312205"/>
                  </a:lnTo>
                  <a:lnTo>
                    <a:pt x="274089" y="1287300"/>
                  </a:lnTo>
                  <a:lnTo>
                    <a:pt x="242353" y="1261595"/>
                  </a:lnTo>
                  <a:lnTo>
                    <a:pt x="212299" y="1235111"/>
                  </a:lnTo>
                  <a:lnTo>
                    <a:pt x="183980" y="1207864"/>
                  </a:lnTo>
                  <a:lnTo>
                    <a:pt x="157449" y="1179875"/>
                  </a:lnTo>
                  <a:lnTo>
                    <a:pt x="109967" y="1121744"/>
                  </a:lnTo>
                  <a:lnTo>
                    <a:pt x="70277" y="1060869"/>
                  </a:lnTo>
                  <a:lnTo>
                    <a:pt x="37372" y="993935"/>
                  </a:lnTo>
                  <a:lnTo>
                    <a:pt x="13899" y="922773"/>
                  </a:lnTo>
                  <a:lnTo>
                    <a:pt x="1844" y="851730"/>
                  </a:lnTo>
                  <a:lnTo>
                    <a:pt x="0" y="816365"/>
                  </a:lnTo>
                  <a:lnTo>
                    <a:pt x="891" y="781163"/>
                  </a:lnTo>
                  <a:lnTo>
                    <a:pt x="10728" y="711427"/>
                  </a:lnTo>
                  <a:lnTo>
                    <a:pt x="31038" y="642877"/>
                  </a:lnTo>
                  <a:lnTo>
                    <a:pt x="61508" y="575869"/>
                  </a:lnTo>
                  <a:lnTo>
                    <a:pt x="101824" y="510758"/>
                  </a:lnTo>
                  <a:lnTo>
                    <a:pt x="125575" y="479025"/>
                  </a:lnTo>
                  <a:lnTo>
                    <a:pt x="151670" y="447899"/>
                  </a:lnTo>
                  <a:lnTo>
                    <a:pt x="180069" y="417425"/>
                  </a:lnTo>
                  <a:lnTo>
                    <a:pt x="210733" y="387648"/>
                  </a:lnTo>
                  <a:lnTo>
                    <a:pt x="243623" y="358611"/>
                  </a:lnTo>
                  <a:lnTo>
                    <a:pt x="278699" y="330360"/>
                  </a:lnTo>
                  <a:lnTo>
                    <a:pt x="315922" y="302938"/>
                  </a:lnTo>
                  <a:lnTo>
                    <a:pt x="355252" y="276390"/>
                  </a:lnTo>
                  <a:lnTo>
                    <a:pt x="396651" y="250761"/>
                  </a:lnTo>
                  <a:lnTo>
                    <a:pt x="440079" y="226094"/>
                  </a:lnTo>
                  <a:lnTo>
                    <a:pt x="485496" y="202435"/>
                  </a:lnTo>
                  <a:lnTo>
                    <a:pt x="532864" y="179828"/>
                  </a:lnTo>
                  <a:lnTo>
                    <a:pt x="582144" y="158317"/>
                  </a:lnTo>
                  <a:lnTo>
                    <a:pt x="633295" y="137946"/>
                  </a:lnTo>
                  <a:lnTo>
                    <a:pt x="686278" y="118761"/>
                  </a:lnTo>
                  <a:lnTo>
                    <a:pt x="741055" y="100805"/>
                  </a:lnTo>
                  <a:lnTo>
                    <a:pt x="797586" y="84123"/>
                  </a:lnTo>
                  <a:lnTo>
                    <a:pt x="855832" y="68759"/>
                  </a:lnTo>
                  <a:lnTo>
                    <a:pt x="915752" y="54758"/>
                  </a:lnTo>
                  <a:lnTo>
                    <a:pt x="968878" y="43789"/>
                  </a:lnTo>
                  <a:lnTo>
                    <a:pt x="1022304" y="34072"/>
                  </a:lnTo>
                  <a:lnTo>
                    <a:pt x="1075977" y="25595"/>
                  </a:lnTo>
                  <a:lnTo>
                    <a:pt x="1129841" y="18348"/>
                  </a:lnTo>
                  <a:lnTo>
                    <a:pt x="1183842" y="12317"/>
                  </a:lnTo>
                  <a:lnTo>
                    <a:pt x="1237927" y="7491"/>
                  </a:lnTo>
                  <a:lnTo>
                    <a:pt x="1292040" y="3858"/>
                  </a:lnTo>
                  <a:lnTo>
                    <a:pt x="1346128" y="1406"/>
                  </a:lnTo>
                  <a:lnTo>
                    <a:pt x="1400136" y="124"/>
                  </a:lnTo>
                  <a:lnTo>
                    <a:pt x="1454010" y="0"/>
                  </a:lnTo>
                  <a:lnTo>
                    <a:pt x="1507696" y="1021"/>
                  </a:lnTo>
                  <a:lnTo>
                    <a:pt x="1561139" y="3176"/>
                  </a:lnTo>
                  <a:lnTo>
                    <a:pt x="1614285" y="6453"/>
                  </a:lnTo>
                  <a:lnTo>
                    <a:pt x="1667080" y="10840"/>
                  </a:lnTo>
                  <a:lnTo>
                    <a:pt x="1719469" y="16326"/>
                  </a:lnTo>
                  <a:lnTo>
                    <a:pt x="1771398" y="22899"/>
                  </a:lnTo>
                  <a:lnTo>
                    <a:pt x="1822813" y="30546"/>
                  </a:lnTo>
                  <a:lnTo>
                    <a:pt x="1873660" y="39256"/>
                  </a:lnTo>
                  <a:lnTo>
                    <a:pt x="1923884" y="49017"/>
                  </a:lnTo>
                  <a:lnTo>
                    <a:pt x="1973430" y="59818"/>
                  </a:lnTo>
                  <a:lnTo>
                    <a:pt x="2022246" y="71645"/>
                  </a:lnTo>
                  <a:lnTo>
                    <a:pt x="2070275" y="84489"/>
                  </a:lnTo>
                  <a:lnTo>
                    <a:pt x="2117465" y="98336"/>
                  </a:lnTo>
                  <a:lnTo>
                    <a:pt x="2163760" y="113175"/>
                  </a:lnTo>
                  <a:lnTo>
                    <a:pt x="2209106" y="128994"/>
                  </a:lnTo>
                  <a:lnTo>
                    <a:pt x="2253450" y="145781"/>
                  </a:lnTo>
                  <a:lnTo>
                    <a:pt x="2296736" y="163524"/>
                  </a:lnTo>
                  <a:lnTo>
                    <a:pt x="2338911" y="182212"/>
                  </a:lnTo>
                  <a:lnTo>
                    <a:pt x="2379920" y="201833"/>
                  </a:lnTo>
                  <a:lnTo>
                    <a:pt x="2419709" y="222375"/>
                  </a:lnTo>
                  <a:lnTo>
                    <a:pt x="2458224" y="243825"/>
                  </a:lnTo>
                  <a:lnTo>
                    <a:pt x="2495409" y="266173"/>
                  </a:lnTo>
                  <a:lnTo>
                    <a:pt x="2531212" y="289406"/>
                  </a:lnTo>
                  <a:lnTo>
                    <a:pt x="2565577" y="313513"/>
                  </a:lnTo>
                  <a:lnTo>
                    <a:pt x="2598451" y="338481"/>
                  </a:lnTo>
                  <a:lnTo>
                    <a:pt x="2629779" y="364300"/>
                  </a:lnTo>
                  <a:lnTo>
                    <a:pt x="2659506" y="390956"/>
                  </a:lnTo>
                  <a:lnTo>
                    <a:pt x="2687579" y="418438"/>
                  </a:lnTo>
                  <a:lnTo>
                    <a:pt x="2713943" y="446735"/>
                  </a:lnTo>
                  <a:lnTo>
                    <a:pt x="2742543" y="480868"/>
                  </a:lnTo>
                  <a:lnTo>
                    <a:pt x="2768109" y="515397"/>
                  </a:lnTo>
                  <a:lnTo>
                    <a:pt x="2790667" y="550269"/>
                  </a:lnTo>
                  <a:lnTo>
                    <a:pt x="2810242" y="585433"/>
                  </a:lnTo>
                  <a:lnTo>
                    <a:pt x="2826859" y="620835"/>
                  </a:lnTo>
                  <a:lnTo>
                    <a:pt x="2840546" y="656424"/>
                  </a:lnTo>
                  <a:lnTo>
                    <a:pt x="2859229" y="727951"/>
                  </a:lnTo>
                  <a:lnTo>
                    <a:pt x="2866497" y="799596"/>
                  </a:lnTo>
                  <a:lnTo>
                    <a:pt x="2865915" y="835332"/>
                  </a:lnTo>
                  <a:lnTo>
                    <a:pt x="2856447" y="906369"/>
                  </a:lnTo>
                  <a:lnTo>
                    <a:pt x="2836081" y="976477"/>
                  </a:lnTo>
                  <a:lnTo>
                    <a:pt x="2805021" y="1045237"/>
                  </a:lnTo>
                  <a:lnTo>
                    <a:pt x="2785546" y="1078981"/>
                  </a:lnTo>
                  <a:lnTo>
                    <a:pt x="2763475" y="1112231"/>
                  </a:lnTo>
                  <a:lnTo>
                    <a:pt x="2738835" y="1144934"/>
                  </a:lnTo>
                  <a:lnTo>
                    <a:pt x="2711650" y="1177039"/>
                  </a:lnTo>
                  <a:lnTo>
                    <a:pt x="2681947" y="1208494"/>
                  </a:lnTo>
                  <a:lnTo>
                    <a:pt x="2649751" y="1239245"/>
                  </a:lnTo>
                  <a:lnTo>
                    <a:pt x="2615088" y="1269240"/>
                  </a:lnTo>
                  <a:lnTo>
                    <a:pt x="2577985" y="1298428"/>
                  </a:lnTo>
                  <a:lnTo>
                    <a:pt x="2538466" y="1326756"/>
                  </a:lnTo>
                  <a:lnTo>
                    <a:pt x="2496558" y="1354170"/>
                  </a:lnTo>
                  <a:lnTo>
                    <a:pt x="2452286" y="1380620"/>
                  </a:lnTo>
                  <a:lnTo>
                    <a:pt x="2405677" y="1406053"/>
                  </a:lnTo>
                  <a:lnTo>
                    <a:pt x="2356755" y="1430416"/>
                  </a:lnTo>
                  <a:lnTo>
                    <a:pt x="2305548" y="1453658"/>
                  </a:lnTo>
                  <a:lnTo>
                    <a:pt x="2252080" y="1475725"/>
                  </a:lnTo>
                  <a:lnTo>
                    <a:pt x="2196377" y="1496566"/>
                  </a:lnTo>
                  <a:lnTo>
                    <a:pt x="2558138" y="2453020"/>
                  </a:lnTo>
                  <a:close/>
                </a:path>
              </a:pathLst>
            </a:custGeom>
            <a:ln w="126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409829" y="1265995"/>
            <a:ext cx="18561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heard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25" dirty="0">
                <a:latin typeface="Times New Roman"/>
                <a:cs typeface="Times New Roman"/>
              </a:rPr>
              <a:t> new </a:t>
            </a:r>
            <a:r>
              <a:rPr sz="1400" dirty="0">
                <a:latin typeface="Times New Roman"/>
                <a:cs typeface="Times New Roman"/>
              </a:rPr>
              <a:t>craze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called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Node.js</a:t>
            </a:r>
            <a:r>
              <a:rPr sz="1400" spc="5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that’s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by </a:t>
            </a:r>
            <a:r>
              <a:rPr sz="1400" spc="-10" dirty="0">
                <a:latin typeface="Times New Roman"/>
                <a:cs typeface="Times New Roman"/>
              </a:rPr>
              <a:t>developers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for</a:t>
            </a:r>
            <a:r>
              <a:rPr sz="1400" spc="5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developing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real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time </a:t>
            </a:r>
            <a:r>
              <a:rPr sz="1400" spc="-10" dirty="0">
                <a:latin typeface="Times New Roman"/>
                <a:cs typeface="Times New Roman"/>
              </a:rPr>
              <a:t>applications faster.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0592" y="642867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80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963" y="1077278"/>
            <a:ext cx="4841240" cy="484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Node.js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-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Web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Module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File: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index.htm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&lt;html&gt;</a:t>
            </a:r>
            <a:endParaRPr sz="1600">
              <a:latin typeface="Courier New"/>
              <a:cs typeface="Courier New"/>
            </a:endParaRPr>
          </a:p>
          <a:p>
            <a:pPr marL="129286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&lt;head&gt;</a:t>
            </a:r>
            <a:endParaRPr sz="1600">
              <a:latin typeface="Courier New"/>
              <a:cs typeface="Courier New"/>
            </a:endParaRPr>
          </a:p>
          <a:p>
            <a:pPr marL="165862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&lt;title&gt;Sample</a:t>
            </a:r>
            <a:r>
              <a:rPr sz="1600" spc="-19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Page&lt;/title&gt;</a:t>
            </a:r>
            <a:endParaRPr sz="1600">
              <a:latin typeface="Courier New"/>
              <a:cs typeface="Courier New"/>
            </a:endParaRPr>
          </a:p>
          <a:p>
            <a:pPr marL="129286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&lt;/head&gt;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Courier New"/>
              <a:cs typeface="Courier New"/>
            </a:endParaRPr>
          </a:p>
          <a:p>
            <a:pPr marR="1516380" algn="ctr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&lt;body&gt;</a:t>
            </a:r>
            <a:endParaRPr sz="1600">
              <a:latin typeface="Courier New"/>
              <a:cs typeface="Courier New"/>
            </a:endParaRPr>
          </a:p>
          <a:p>
            <a:pPr marR="53340" algn="ctr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Hello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World!</a:t>
            </a:r>
            <a:endParaRPr sz="1600">
              <a:latin typeface="Courier New"/>
              <a:cs typeface="Courier New"/>
            </a:endParaRPr>
          </a:p>
          <a:p>
            <a:pPr marR="1394460" algn="ctr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&lt;/body&gt;</a:t>
            </a:r>
            <a:endParaRPr sz="1600">
              <a:latin typeface="Courier New"/>
              <a:cs typeface="Courier New"/>
            </a:endParaRPr>
          </a:p>
          <a:p>
            <a:pPr marR="2125980" algn="ctr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&lt;/html&gt;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Run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server.js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result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−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$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node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server.js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Output.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Server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running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  <a:hlinkClick r:id="rId2"/>
              </a:rPr>
              <a:t>http://127.0.0.1:8081/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476875" y="3147771"/>
            <a:ext cx="6468745" cy="3124200"/>
            <a:chOff x="5476875" y="3147771"/>
            <a:chExt cx="6468745" cy="31242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6400" y="3157296"/>
              <a:ext cx="6449677" cy="31051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81637" y="3152533"/>
              <a:ext cx="6459220" cy="3114675"/>
            </a:xfrm>
            <a:custGeom>
              <a:avLst/>
              <a:gdLst/>
              <a:ahLst/>
              <a:cxnLst/>
              <a:rect l="l" t="t" r="r" b="b"/>
              <a:pathLst>
                <a:path w="6459220" h="3114675">
                  <a:moveTo>
                    <a:pt x="0" y="0"/>
                  </a:moveTo>
                  <a:lnTo>
                    <a:pt x="6459202" y="0"/>
                  </a:lnTo>
                  <a:lnTo>
                    <a:pt x="6459202" y="3114674"/>
                  </a:lnTo>
                  <a:lnTo>
                    <a:pt x="0" y="31146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0592" y="642867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81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963" y="1077278"/>
            <a:ext cx="532892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Node.js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-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Web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Module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Creating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Web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client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using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Node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1400" b="1" spc="-10" dirty="0">
                <a:latin typeface="Times New Roman"/>
                <a:cs typeface="Times New Roman"/>
              </a:rPr>
              <a:t>Client.js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25"/>
              </a:spcBef>
            </a:pPr>
            <a:r>
              <a:rPr sz="1800" dirty="0">
                <a:latin typeface="Courier New"/>
                <a:cs typeface="Courier New"/>
              </a:rPr>
              <a:t>var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http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require('http');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927100" marR="508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Options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to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used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by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request </a:t>
            </a:r>
            <a:r>
              <a:rPr sz="1800" dirty="0">
                <a:latin typeface="Courier New"/>
                <a:cs typeface="Courier New"/>
              </a:rPr>
              <a:t>var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options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338580" marR="15138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host: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'localhost', </a:t>
            </a:r>
            <a:r>
              <a:rPr sz="1800" dirty="0">
                <a:latin typeface="Courier New"/>
                <a:cs typeface="Courier New"/>
              </a:rPr>
              <a:t>port: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'8081', </a:t>
            </a:r>
            <a:r>
              <a:rPr sz="1800" dirty="0">
                <a:latin typeface="Courier New"/>
                <a:cs typeface="Courier New"/>
              </a:rPr>
              <a:t>path: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'/index.htm'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25" dirty="0"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8363" y="4765358"/>
            <a:ext cx="688340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Callback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function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is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used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to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deal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with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response </a:t>
            </a:r>
            <a:r>
              <a:rPr sz="1800" dirty="0">
                <a:latin typeface="Courier New"/>
                <a:cs typeface="Courier New"/>
              </a:rPr>
              <a:t>var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callback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function(response){</a:t>
            </a:r>
            <a:endParaRPr sz="1800">
              <a:latin typeface="Courier New"/>
              <a:cs typeface="Courier New"/>
            </a:endParaRPr>
          </a:p>
          <a:p>
            <a:pPr marL="424180" marR="110236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Continuously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update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stream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with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data </a:t>
            </a:r>
            <a:r>
              <a:rPr sz="1800" dirty="0">
                <a:latin typeface="Courier New"/>
                <a:cs typeface="Courier New"/>
              </a:rPr>
              <a:t>var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body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'';</a:t>
            </a:r>
            <a:endParaRPr sz="1800">
              <a:latin typeface="Courier New"/>
              <a:cs typeface="Courier New"/>
            </a:endParaRPr>
          </a:p>
          <a:p>
            <a:pPr marL="835660" marR="1513205" indent="-41148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response.on('data',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function(data)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 </a:t>
            </a:r>
            <a:r>
              <a:rPr sz="1800" dirty="0">
                <a:latin typeface="Courier New"/>
                <a:cs typeface="Courier New"/>
              </a:rPr>
              <a:t>body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data;</a:t>
            </a:r>
            <a:endParaRPr sz="1800">
              <a:latin typeface="Courier New"/>
              <a:cs typeface="Courier New"/>
            </a:endParaRPr>
          </a:p>
          <a:p>
            <a:pPr marL="424180">
              <a:lnSpc>
                <a:spcPct val="100000"/>
              </a:lnSpc>
            </a:pPr>
            <a:r>
              <a:rPr sz="1800" spc="-25" dirty="0"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0592" y="642867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82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963" y="1077278"/>
            <a:ext cx="9132570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Node.js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-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Web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Module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Now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client.js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different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command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terminal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server.js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−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680"/>
              </a:spcBef>
            </a:pPr>
            <a:r>
              <a:rPr sz="1800" dirty="0">
                <a:latin typeface="Courier New"/>
                <a:cs typeface="Courier New"/>
              </a:rPr>
              <a:t>$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node</a:t>
            </a:r>
            <a:r>
              <a:rPr sz="1800" spc="-10" dirty="0">
                <a:latin typeface="Courier New"/>
                <a:cs typeface="Courier New"/>
              </a:rPr>
              <a:t> client.js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Output: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&lt;html&gt;</a:t>
            </a:r>
            <a:endParaRPr sz="1800">
              <a:latin typeface="Courier New"/>
              <a:cs typeface="Courier New"/>
            </a:endParaRPr>
          </a:p>
          <a:p>
            <a:pPr marL="133858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&lt;head&gt;</a:t>
            </a:r>
            <a:endParaRPr sz="1800">
              <a:latin typeface="Courier New"/>
              <a:cs typeface="Courier New"/>
            </a:endParaRPr>
          </a:p>
          <a:p>
            <a:pPr marL="175006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&lt;title&gt;Sample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Page&lt;/title&gt;</a:t>
            </a:r>
            <a:endParaRPr sz="1800">
              <a:latin typeface="Courier New"/>
              <a:cs typeface="Courier New"/>
            </a:endParaRPr>
          </a:p>
          <a:p>
            <a:pPr marL="133858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&lt;/head&gt;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133858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&lt;body&gt;</a:t>
            </a:r>
            <a:endParaRPr sz="1800">
              <a:latin typeface="Courier New"/>
              <a:cs typeface="Courier New"/>
            </a:endParaRPr>
          </a:p>
          <a:p>
            <a:pPr marL="175006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Hello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World!</a:t>
            </a:r>
            <a:endParaRPr sz="1800">
              <a:latin typeface="Courier New"/>
              <a:cs typeface="Courier New"/>
            </a:endParaRPr>
          </a:p>
          <a:p>
            <a:pPr marL="133858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&lt;/body&gt;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&lt;/html&gt;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Output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at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Server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end: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8363" y="6228399"/>
            <a:ext cx="551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Server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running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  <a:hlinkClick r:id="rId2"/>
              </a:rPr>
              <a:t>http://127.0.0.1:8081/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Request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for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/index.htm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received.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3249" y="2719420"/>
            <a:ext cx="39897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Express</a:t>
            </a:r>
            <a:r>
              <a:rPr sz="3600" b="1" spc="-155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Framework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70592" y="642867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0592" y="642867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84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59" y="995391"/>
            <a:ext cx="11492230" cy="496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What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is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Express.js?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469900" marR="59182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Express.js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web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framework,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specifically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building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single-page, multi-</a:t>
            </a:r>
            <a:r>
              <a:rPr sz="1800" dirty="0">
                <a:latin typeface="Times New Roman"/>
                <a:cs typeface="Times New Roman"/>
              </a:rPr>
              <a:t>page,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hybrid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web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applications.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become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standard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framework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node.js.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Express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backend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something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known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MEAN </a:t>
            </a:r>
            <a:r>
              <a:rPr sz="1800" spc="-10" dirty="0">
                <a:latin typeface="Times New Roman"/>
                <a:cs typeface="Times New Roman"/>
              </a:rPr>
              <a:t>stack.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469900" marR="39687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free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open-</a:t>
            </a:r>
            <a:r>
              <a:rPr sz="1800" dirty="0">
                <a:latin typeface="Times New Roman"/>
                <a:cs typeface="Times New Roman"/>
              </a:rPr>
              <a:t>source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JavaScript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software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stack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building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dynamic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websites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web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applications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components: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716915" indent="-247015">
              <a:lnSpc>
                <a:spcPct val="100000"/>
              </a:lnSpc>
              <a:buAutoNum type="arabicParenR"/>
              <a:tabLst>
                <a:tab pos="716915" algn="l"/>
              </a:tabLst>
            </a:pPr>
            <a:r>
              <a:rPr sz="1800" dirty="0">
                <a:latin typeface="Times New Roman"/>
                <a:cs typeface="Times New Roman"/>
              </a:rPr>
              <a:t>MongoDB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standard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NoSQL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database.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AutoNum type="arabicParenR"/>
            </a:pPr>
            <a:endParaRPr sz="1800">
              <a:latin typeface="Times New Roman"/>
              <a:cs typeface="Times New Roman"/>
            </a:endParaRPr>
          </a:p>
          <a:p>
            <a:pPr marL="716915" indent="-247015">
              <a:lnSpc>
                <a:spcPct val="100000"/>
              </a:lnSpc>
              <a:buAutoNum type="arabicParenR"/>
              <a:tabLst>
                <a:tab pos="716915" algn="l"/>
              </a:tabLst>
            </a:pPr>
            <a:r>
              <a:rPr sz="1800" dirty="0">
                <a:latin typeface="Times New Roman"/>
                <a:cs typeface="Times New Roman"/>
              </a:rPr>
              <a:t>Express.js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default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web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applications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framework.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AutoNum type="arabicParenR"/>
            </a:pPr>
            <a:endParaRPr sz="1800">
              <a:latin typeface="Times New Roman"/>
              <a:cs typeface="Times New Roman"/>
            </a:endParaRPr>
          </a:p>
          <a:p>
            <a:pPr marL="704215" indent="-234315">
              <a:lnSpc>
                <a:spcPct val="100000"/>
              </a:lnSpc>
              <a:buAutoNum type="arabicParenR"/>
              <a:tabLst>
                <a:tab pos="704215" algn="l"/>
              </a:tabLst>
            </a:pPr>
            <a:r>
              <a:rPr sz="1800" spc="-10" dirty="0">
                <a:latin typeface="Times New Roman"/>
                <a:cs typeface="Times New Roman"/>
              </a:rPr>
              <a:t>Angular.js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JavaScript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MVC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framework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web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applications.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AutoNum type="arabicParenR"/>
            </a:pPr>
            <a:endParaRPr sz="1800">
              <a:latin typeface="Times New Roman"/>
              <a:cs typeface="Times New Roman"/>
            </a:endParaRPr>
          </a:p>
          <a:p>
            <a:pPr marL="716915" indent="-247015">
              <a:lnSpc>
                <a:spcPct val="100000"/>
              </a:lnSpc>
              <a:buAutoNum type="arabicParenR"/>
              <a:tabLst>
                <a:tab pos="716915" algn="l"/>
              </a:tabLst>
            </a:pPr>
            <a:r>
              <a:rPr sz="1800" dirty="0">
                <a:latin typeface="Times New Roman"/>
                <a:cs typeface="Times New Roman"/>
              </a:rPr>
              <a:t>Node.js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Framework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scalable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server-</a:t>
            </a:r>
            <a:r>
              <a:rPr sz="1800" dirty="0">
                <a:latin typeface="Times New Roman"/>
                <a:cs typeface="Times New Roman"/>
              </a:rPr>
              <a:t>side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applications.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259" y="6207472"/>
            <a:ext cx="10787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Express.js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framework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makes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very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easy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multiple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types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requests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GET,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PUT,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POST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DELETE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requests.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963" y="1074230"/>
            <a:ext cx="11459210" cy="371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Installing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Express</a:t>
            </a:r>
            <a:endParaRPr sz="2400">
              <a:latin typeface="Times New Roman"/>
              <a:cs typeface="Times New Roman"/>
            </a:endParaRPr>
          </a:p>
          <a:p>
            <a:pPr marL="469900" marR="214629">
              <a:lnSpc>
                <a:spcPct val="100000"/>
              </a:lnSpc>
              <a:spcBef>
                <a:spcPts val="2175"/>
              </a:spcBef>
            </a:pPr>
            <a:r>
              <a:rPr sz="2000" dirty="0">
                <a:latin typeface="Times New Roman"/>
                <a:cs typeface="Times New Roman"/>
              </a:rPr>
              <a:t>Express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installed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Package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Manager.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line.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NPM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install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express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Let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simple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‘Hello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World’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</a:t>
            </a:r>
            <a:r>
              <a:rPr sz="2000" spc="-10" dirty="0">
                <a:latin typeface="Times New Roman"/>
                <a:cs typeface="Times New Roman"/>
              </a:rPr>
              <a:t> framework.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simple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module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3000.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-10" dirty="0">
                <a:latin typeface="Times New Roman"/>
                <a:cs typeface="Times New Roman"/>
              </a:rPr>
              <a:t> example,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browser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'Hello'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World' </a:t>
            </a:r>
            <a:r>
              <a:rPr sz="2000" dirty="0">
                <a:latin typeface="Times New Roman"/>
                <a:cs typeface="Times New Roman"/>
              </a:rPr>
              <a:t>response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client.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85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963" y="1077278"/>
            <a:ext cx="624332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‘Hello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World’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Application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using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Express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Framework: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469900" marR="15138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var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express=require('express'); </a:t>
            </a:r>
            <a:r>
              <a:rPr sz="1800" dirty="0">
                <a:latin typeface="Courier New"/>
                <a:cs typeface="Courier New"/>
              </a:rPr>
              <a:t>var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app=express(); app.get('/',function(req,res)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res.send('Hello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World!');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800" spc="-25" dirty="0"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var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server=app.listen(3000,function()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{});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684" y="3614982"/>
            <a:ext cx="9574640" cy="310649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86</a:t>
            </a:fld>
            <a:endParaRPr spc="-25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181" y="1077278"/>
            <a:ext cx="11505565" cy="4993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‘Hello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World’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Application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using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Express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Framework: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>
              <a:latin typeface="Times New Roman"/>
              <a:cs typeface="Times New Roman"/>
            </a:endParaRPr>
          </a:p>
          <a:p>
            <a:pPr marL="421005" indent="-408305">
              <a:lnSpc>
                <a:spcPct val="100000"/>
              </a:lnSpc>
              <a:buFont typeface="Calibri"/>
              <a:buAutoNum type="arabicPeriod"/>
              <a:tabLst>
                <a:tab pos="421005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"express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module."</a:t>
            </a:r>
            <a:endParaRPr sz="2000">
              <a:latin typeface="Times New Roman"/>
              <a:cs typeface="Times New Roman"/>
            </a:endParaRPr>
          </a:p>
          <a:p>
            <a:pPr marL="421005" indent="-408305">
              <a:lnSpc>
                <a:spcPct val="100000"/>
              </a:lnSpc>
              <a:spcBef>
                <a:spcPts val="1200"/>
              </a:spcBef>
              <a:buFont typeface="Calibri"/>
              <a:buAutoNum type="arabicPeriod"/>
              <a:tabLst>
                <a:tab pos="421005" algn="l"/>
              </a:tabLst>
            </a:pPr>
            <a:r>
              <a:rPr sz="2000" dirty="0">
                <a:latin typeface="Times New Roman"/>
                <a:cs typeface="Times New Roman"/>
              </a:rPr>
              <a:t>Before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start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module,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module.</a:t>
            </a:r>
            <a:endParaRPr sz="2000">
              <a:latin typeface="Times New Roman"/>
              <a:cs typeface="Times New Roman"/>
            </a:endParaRPr>
          </a:p>
          <a:p>
            <a:pPr marL="421005" marR="5080" indent="-408940">
              <a:lnSpc>
                <a:spcPct val="150000"/>
              </a:lnSpc>
              <a:buFont typeface="Calibri"/>
              <a:buAutoNum type="arabicPeriod"/>
              <a:tabLst>
                <a:tab pos="421005" algn="l"/>
              </a:tabLst>
            </a:pPr>
            <a:r>
              <a:rPr sz="2000" dirty="0">
                <a:latin typeface="Times New Roman"/>
                <a:cs typeface="Times New Roman"/>
              </a:rPr>
              <a:t>Here,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callback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whenever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anybody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browses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root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http://localhost:3000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callback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string </a:t>
            </a:r>
            <a:r>
              <a:rPr sz="2000" dirty="0">
                <a:latin typeface="Times New Roman"/>
                <a:cs typeface="Times New Roman"/>
              </a:rPr>
              <a:t>'Hello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World'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page.</a:t>
            </a:r>
            <a:endParaRPr sz="2000">
              <a:latin typeface="Times New Roman"/>
              <a:cs typeface="Times New Roman"/>
            </a:endParaRPr>
          </a:p>
          <a:p>
            <a:pPr marL="421005" marR="123825" indent="-408940">
              <a:lnSpc>
                <a:spcPct val="150000"/>
              </a:lnSpc>
              <a:buFont typeface="Calibri"/>
              <a:buAutoNum type="arabicPeriod"/>
              <a:tabLst>
                <a:tab pos="421005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callback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"Hello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World"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client.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'res'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parameter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page.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'res'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parameter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something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'request' </a:t>
            </a:r>
            <a:r>
              <a:rPr sz="2000" dirty="0">
                <a:latin typeface="Times New Roman"/>
                <a:cs typeface="Times New Roman"/>
              </a:rPr>
              <a:t>module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enable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</a:t>
            </a:r>
            <a:r>
              <a:rPr sz="2000" spc="-10" dirty="0">
                <a:latin typeface="Times New Roman"/>
                <a:cs typeface="Times New Roman"/>
              </a:rPr>
              <a:t> page.</a:t>
            </a:r>
            <a:endParaRPr sz="2000">
              <a:latin typeface="Times New Roman"/>
              <a:cs typeface="Times New Roman"/>
            </a:endParaRPr>
          </a:p>
          <a:p>
            <a:pPr marL="421005" marR="443230" indent="-408940">
              <a:lnSpc>
                <a:spcPct val="150000"/>
              </a:lnSpc>
              <a:buFont typeface="Calibri"/>
              <a:buAutoNum type="arabicPeriod"/>
              <a:tabLst>
                <a:tab pos="421005" algn="l"/>
              </a:tabLst>
            </a:pPr>
            <a:r>
              <a:rPr sz="2000" spc="-50" dirty="0">
                <a:latin typeface="Times New Roman"/>
                <a:cs typeface="Times New Roman"/>
              </a:rPr>
              <a:t>We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client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no </a:t>
            </a:r>
            <a:r>
              <a:rPr sz="2000" dirty="0">
                <a:latin typeface="Times New Roman"/>
                <a:cs typeface="Times New Roman"/>
              </a:rPr>
              <a:t>3000.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You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here.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87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963" y="1077278"/>
            <a:ext cx="52952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‘Hello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World’</a:t>
            </a:r>
            <a:r>
              <a:rPr sz="1800" b="1" spc="1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Application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using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Express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Framework: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5985" y="2925147"/>
            <a:ext cx="4562474" cy="29622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88</a:t>
            </a:fld>
            <a:endParaRPr spc="-25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963" y="1074230"/>
            <a:ext cx="11360785" cy="493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Request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Response</a:t>
            </a:r>
            <a:endParaRPr sz="2400">
              <a:latin typeface="Times New Roman"/>
              <a:cs typeface="Times New Roman"/>
            </a:endParaRPr>
          </a:p>
          <a:p>
            <a:pPr marL="469900" marR="1106170">
              <a:lnSpc>
                <a:spcPts val="48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Express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callback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whose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parameters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objects. </a:t>
            </a:r>
            <a:r>
              <a:rPr sz="2000" dirty="0">
                <a:latin typeface="Times New Roman"/>
                <a:cs typeface="Times New Roman"/>
              </a:rPr>
              <a:t>app.get('/', function (req, res)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660400">
              <a:lnSpc>
                <a:spcPts val="1839"/>
              </a:lnSpc>
            </a:pPr>
            <a:r>
              <a:rPr sz="2000" dirty="0">
                <a:latin typeface="Times New Roman"/>
                <a:cs typeface="Times New Roman"/>
              </a:rPr>
              <a:t>// -</a:t>
            </a:r>
            <a:r>
              <a:rPr sz="2000" spc="-50" dirty="0"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spc="-25" dirty="0">
                <a:latin typeface="Times New Roman"/>
                <a:cs typeface="Times New Roman"/>
              </a:rPr>
              <a:t>})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 marR="4318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Request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Object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−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HTTP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properties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query </a:t>
            </a:r>
            <a:r>
              <a:rPr sz="2000" dirty="0">
                <a:latin typeface="Times New Roman"/>
                <a:cs typeface="Times New Roman"/>
              </a:rPr>
              <a:t>string,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parameters,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body,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HTTP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headers,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 marR="182245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Response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Object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−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HTTP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 </a:t>
            </a:r>
            <a:r>
              <a:rPr sz="2000" dirty="0">
                <a:latin typeface="Times New Roman"/>
                <a:cs typeface="Times New Roman"/>
              </a:rPr>
              <a:t>gets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HTTP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request.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spc="-50" dirty="0">
                <a:latin typeface="Times New Roman"/>
                <a:cs typeface="Times New Roman"/>
              </a:rPr>
              <a:t>You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HTTP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response </a:t>
            </a:r>
            <a:r>
              <a:rPr sz="2000" dirty="0">
                <a:latin typeface="Times New Roman"/>
                <a:cs typeface="Times New Roman"/>
              </a:rPr>
              <a:t>including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cookies,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sessions,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URL,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89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60" y="1134391"/>
            <a:ext cx="15582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Origin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Evolution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Node.js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25429" y="2615557"/>
            <a:ext cx="8732520" cy="253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indent="-133985">
              <a:lnSpc>
                <a:spcPts val="1760"/>
              </a:lnSpc>
              <a:spcBef>
                <a:spcPts val="100"/>
              </a:spcBef>
              <a:buChar char="•"/>
              <a:tabLst>
                <a:tab pos="149860" algn="l"/>
              </a:tabLst>
            </a:pPr>
            <a:r>
              <a:rPr sz="1600" spc="-10" dirty="0">
                <a:latin typeface="Times New Roman"/>
                <a:cs typeface="Times New Roman"/>
              </a:rPr>
              <a:t>JavaScript</a:t>
            </a:r>
            <a:r>
              <a:rPr sz="1600" spc="-20" dirty="0">
                <a:latin typeface="Times New Roman"/>
                <a:cs typeface="Times New Roman"/>
              </a:rPr>
              <a:t> 1995</a:t>
            </a:r>
            <a:endParaRPr sz="1600">
              <a:latin typeface="Times New Roman"/>
              <a:cs typeface="Times New Roman"/>
            </a:endParaRPr>
          </a:p>
          <a:p>
            <a:pPr marL="213360" lvl="1" indent="-84455">
              <a:lnSpc>
                <a:spcPts val="1760"/>
              </a:lnSpc>
              <a:buChar char="•"/>
              <a:tabLst>
                <a:tab pos="213360" algn="l"/>
              </a:tabLst>
            </a:pP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1995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Brendan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Eich,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created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JavaScript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language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run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Web </a:t>
            </a:r>
            <a:r>
              <a:rPr sz="1600" spc="-10" dirty="0">
                <a:latin typeface="Times New Roman"/>
                <a:cs typeface="Times New Roman"/>
              </a:rPr>
              <a:t>browsers.</a:t>
            </a:r>
            <a:endParaRPr sz="1600">
              <a:latin typeface="Times New Roman"/>
              <a:cs typeface="Times New Roman"/>
            </a:endParaRPr>
          </a:p>
          <a:p>
            <a:pPr marL="99060" indent="-84455">
              <a:lnSpc>
                <a:spcPts val="1760"/>
              </a:lnSpc>
              <a:spcBef>
                <a:spcPts val="1480"/>
              </a:spcBef>
              <a:buChar char="•"/>
              <a:tabLst>
                <a:tab pos="99060" algn="l"/>
              </a:tabLst>
            </a:pPr>
            <a:r>
              <a:rPr sz="1600" dirty="0">
                <a:latin typeface="Times New Roman"/>
                <a:cs typeface="Times New Roman"/>
              </a:rPr>
              <a:t>Node.js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2009</a:t>
            </a:r>
            <a:endParaRPr sz="1600">
              <a:latin typeface="Times New Roman"/>
              <a:cs typeface="Times New Roman"/>
            </a:endParaRPr>
          </a:p>
          <a:p>
            <a:pPr marL="213995" marR="5080" lvl="1" indent="-85090">
              <a:lnSpc>
                <a:spcPct val="75000"/>
              </a:lnSpc>
              <a:spcBef>
                <a:spcPts val="320"/>
              </a:spcBef>
              <a:buChar char="•"/>
              <a:tabLst>
                <a:tab pos="21399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JavaScript-</a:t>
            </a:r>
            <a:r>
              <a:rPr sz="1600" dirty="0">
                <a:latin typeface="Times New Roman"/>
                <a:cs typeface="Times New Roman"/>
              </a:rPr>
              <a:t>based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Node.js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platform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was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introduced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2009,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Ryan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Dahl,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Linux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MacOS,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as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scalable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alternative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Apache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HTTP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Server.</a:t>
            </a:r>
            <a:endParaRPr sz="1600">
              <a:latin typeface="Times New Roman"/>
              <a:cs typeface="Times New Roman"/>
            </a:endParaRPr>
          </a:p>
          <a:p>
            <a:pPr marL="99060" indent="-84455">
              <a:lnSpc>
                <a:spcPts val="1760"/>
              </a:lnSpc>
              <a:spcBef>
                <a:spcPts val="1480"/>
              </a:spcBef>
              <a:buChar char="•"/>
              <a:tabLst>
                <a:tab pos="99060" algn="l"/>
              </a:tabLst>
            </a:pPr>
            <a:r>
              <a:rPr sz="1600" dirty="0">
                <a:latin typeface="Times New Roman"/>
                <a:cs typeface="Times New Roman"/>
              </a:rPr>
              <a:t>NPM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2010</a:t>
            </a:r>
            <a:endParaRPr sz="1600">
              <a:latin typeface="Times New Roman"/>
              <a:cs typeface="Times New Roman"/>
            </a:endParaRPr>
          </a:p>
          <a:p>
            <a:pPr marL="213360" lvl="1" indent="-84455">
              <a:lnSpc>
                <a:spcPts val="1760"/>
              </a:lnSpc>
              <a:buChar char="•"/>
              <a:tabLst>
                <a:tab pos="213360" algn="l"/>
              </a:tabLst>
            </a:pPr>
            <a:r>
              <a:rPr sz="1600" dirty="0">
                <a:latin typeface="Times New Roman"/>
                <a:cs typeface="Times New Roman"/>
              </a:rPr>
              <a:t>NPM,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written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Isaac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Schlueter,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was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launched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2010.</a:t>
            </a:r>
            <a:endParaRPr sz="1600">
              <a:latin typeface="Times New Roman"/>
              <a:cs typeface="Times New Roman"/>
            </a:endParaRPr>
          </a:p>
          <a:p>
            <a:pPr marL="99695" indent="-86995">
              <a:lnSpc>
                <a:spcPts val="1510"/>
              </a:lnSpc>
              <a:spcBef>
                <a:spcPts val="1535"/>
              </a:spcBef>
              <a:buChar char="•"/>
              <a:tabLst>
                <a:tab pos="99695" algn="l"/>
              </a:tabLst>
            </a:pPr>
            <a:r>
              <a:rPr sz="1400" spc="-10" dirty="0">
                <a:latin typeface="Times New Roman"/>
                <a:cs typeface="Times New Roman"/>
              </a:rPr>
              <a:t>Native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Windows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version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2011</a:t>
            </a:r>
            <a:endParaRPr sz="1400">
              <a:latin typeface="Times New Roman"/>
              <a:cs typeface="Times New Roman"/>
            </a:endParaRPr>
          </a:p>
          <a:p>
            <a:pPr marL="213360" lvl="1" indent="-84455">
              <a:lnSpc>
                <a:spcPts val="1750"/>
              </a:lnSpc>
              <a:buChar char="•"/>
              <a:tabLst>
                <a:tab pos="213360" algn="l"/>
              </a:tabLst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native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Windows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version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Node.js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debuted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2011.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06988" y="2719420"/>
            <a:ext cx="2741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1195" algn="l"/>
              </a:tabLst>
            </a:pPr>
            <a:r>
              <a:rPr sz="3600" b="1" spc="-10" dirty="0">
                <a:latin typeface="Times New Roman"/>
                <a:cs typeface="Times New Roman"/>
              </a:rPr>
              <a:t>RESTful</a:t>
            </a:r>
            <a:r>
              <a:rPr sz="3600" b="1" dirty="0">
                <a:latin typeface="Times New Roman"/>
                <a:cs typeface="Times New Roman"/>
              </a:rPr>
              <a:t>	</a:t>
            </a:r>
            <a:r>
              <a:rPr sz="3600" b="1" spc="-25" dirty="0">
                <a:latin typeface="Times New Roman"/>
                <a:cs typeface="Times New Roman"/>
              </a:rPr>
              <a:t>API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963" y="1077278"/>
            <a:ext cx="11506835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What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is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REST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architecture?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755650" marR="666750" indent="-252095">
              <a:lnSpc>
                <a:spcPct val="100000"/>
              </a:lnSpc>
              <a:buFont typeface="Arial MT"/>
              <a:buChar char="•"/>
              <a:tabLst>
                <a:tab pos="755650" algn="l"/>
              </a:tabLst>
            </a:pPr>
            <a:r>
              <a:rPr sz="1800" spc="-10" dirty="0">
                <a:latin typeface="Times New Roman"/>
                <a:cs typeface="Times New Roman"/>
              </a:rPr>
              <a:t>Representational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Transfer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(REST)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style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architecture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principles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describe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how </a:t>
            </a:r>
            <a:r>
              <a:rPr sz="1800" dirty="0">
                <a:latin typeface="Times New Roman"/>
                <a:cs typeface="Times New Roman"/>
              </a:rPr>
              <a:t>networked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resources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defined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addressed.</a:t>
            </a:r>
            <a:endParaRPr sz="1800">
              <a:latin typeface="Times New Roman"/>
              <a:cs typeface="Times New Roman"/>
            </a:endParaRPr>
          </a:p>
          <a:p>
            <a:pPr marL="755015" indent="-251460">
              <a:lnSpc>
                <a:spcPct val="100000"/>
              </a:lnSpc>
              <a:buFont typeface="Arial MT"/>
              <a:buChar char="•"/>
              <a:tabLst>
                <a:tab pos="755015" algn="l"/>
              </a:tabLst>
            </a:pP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principles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first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described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2000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Fielding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doctoral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dissertation.</a:t>
            </a:r>
            <a:endParaRPr sz="1800">
              <a:latin typeface="Times New Roman"/>
              <a:cs typeface="Times New Roman"/>
            </a:endParaRPr>
          </a:p>
          <a:p>
            <a:pPr marL="755015" indent="-251460">
              <a:lnSpc>
                <a:spcPct val="100000"/>
              </a:lnSpc>
              <a:buFont typeface="Arial MT"/>
              <a:buChar char="•"/>
              <a:tabLst>
                <a:tab pos="755015" algn="l"/>
              </a:tabLst>
            </a:pPr>
            <a:r>
              <a:rPr sz="1800" dirty="0">
                <a:latin typeface="Times New Roman"/>
                <a:cs typeface="Times New Roman"/>
              </a:rPr>
              <a:t>REST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alternative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SOAP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JavaScript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Notation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(JSON).</a:t>
            </a:r>
            <a:endParaRPr sz="1800">
              <a:latin typeface="Times New Roman"/>
              <a:cs typeface="Times New Roman"/>
            </a:endParaRPr>
          </a:p>
          <a:p>
            <a:pPr marL="755650" marR="123189" indent="-252095">
              <a:lnSpc>
                <a:spcPct val="100000"/>
              </a:lnSpc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REST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simply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resources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client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modifies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resources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using </a:t>
            </a:r>
            <a:r>
              <a:rPr sz="1800" dirty="0">
                <a:latin typeface="Times New Roman"/>
                <a:cs typeface="Times New Roman"/>
              </a:rPr>
              <a:t>HTTP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protocol.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Here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identified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URIs/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global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IDs.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various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representation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represent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text,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JSON,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XML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JSON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most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popular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one.</a:t>
            </a:r>
            <a:endParaRPr sz="1800">
              <a:latin typeface="Times New Roman"/>
              <a:cs typeface="Times New Roman"/>
            </a:endParaRPr>
          </a:p>
          <a:p>
            <a:pPr marL="755650" marR="5080" indent="-252095">
              <a:lnSpc>
                <a:spcPct val="100000"/>
              </a:lnSpc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important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style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software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architecture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opposed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standards.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result,</a:t>
            </a:r>
            <a:r>
              <a:rPr sz="1800" spc="-20" dirty="0">
                <a:latin typeface="Times New Roman"/>
                <a:cs typeface="Times New Roman"/>
              </a:rPr>
              <a:t> such </a:t>
            </a:r>
            <a:r>
              <a:rPr sz="1800" spc="-10" dirty="0">
                <a:latin typeface="Times New Roman"/>
                <a:cs typeface="Times New Roman"/>
              </a:rPr>
              <a:t>applications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architectures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sometimes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referred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RESTful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REST-</a:t>
            </a:r>
            <a:r>
              <a:rPr sz="1800" dirty="0">
                <a:latin typeface="Times New Roman"/>
                <a:cs typeface="Times New Roman"/>
              </a:rPr>
              <a:t>style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applications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architectures.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REST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popular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choice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implementing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Web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Services.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755015" indent="-251460">
              <a:lnSpc>
                <a:spcPct val="100000"/>
              </a:lnSpc>
              <a:buFont typeface="Arial MT"/>
              <a:buChar char="•"/>
              <a:tabLst>
                <a:tab pos="755015" algn="l"/>
              </a:tabLst>
            </a:pP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architecture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considered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RESTful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REST-</a:t>
            </a:r>
            <a:r>
              <a:rPr sz="1800" dirty="0">
                <a:latin typeface="Times New Roman"/>
                <a:cs typeface="Times New Roman"/>
              </a:rPr>
              <a:t>style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characterized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by: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1269365" lvl="1" indent="-401955">
              <a:lnSpc>
                <a:spcPct val="100000"/>
              </a:lnSpc>
              <a:buFont typeface="Calibri"/>
              <a:buAutoNum type="arabicPeriod"/>
              <a:tabLst>
                <a:tab pos="1269365" algn="l"/>
              </a:tabLst>
            </a:pPr>
            <a:r>
              <a:rPr sz="1800" dirty="0">
                <a:latin typeface="Times New Roman"/>
                <a:cs typeface="Times New Roman"/>
              </a:rPr>
              <a:t>State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functionality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divided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distributed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resources.</a:t>
            </a:r>
            <a:endParaRPr sz="1800">
              <a:latin typeface="Times New Roman"/>
              <a:cs typeface="Times New Roman"/>
            </a:endParaRPr>
          </a:p>
          <a:p>
            <a:pPr marL="1270000" marR="236854" lvl="1" indent="-402590">
              <a:lnSpc>
                <a:spcPct val="100000"/>
              </a:lnSpc>
              <a:buFont typeface="Calibri"/>
              <a:buAutoNum type="arabicPeriod"/>
              <a:tabLst>
                <a:tab pos="1270000" algn="l"/>
              </a:tabLst>
            </a:pPr>
            <a:r>
              <a:rPr sz="1800" dirty="0">
                <a:latin typeface="Times New Roman"/>
                <a:cs typeface="Times New Roman"/>
              </a:rPr>
              <a:t>Every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uniquely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addressable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uniform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minimal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commands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(typically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HTTP </a:t>
            </a:r>
            <a:r>
              <a:rPr sz="1800" spc="-10" dirty="0">
                <a:latin typeface="Times New Roman"/>
                <a:cs typeface="Times New Roman"/>
              </a:rPr>
              <a:t>commands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GET,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POST,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PUT,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DELETE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Internet).</a:t>
            </a:r>
            <a:endParaRPr sz="1800">
              <a:latin typeface="Times New Roman"/>
              <a:cs typeface="Times New Roman"/>
            </a:endParaRPr>
          </a:p>
          <a:p>
            <a:pPr marL="1269365" lvl="1" indent="-401955">
              <a:lnSpc>
                <a:spcPct val="100000"/>
              </a:lnSpc>
              <a:buFont typeface="Calibri"/>
              <a:buAutoNum type="arabicPeriod"/>
              <a:tabLst>
                <a:tab pos="126936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protocol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client/server,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stateless,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layered,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supports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caching.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91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963" y="1077278"/>
            <a:ext cx="1137348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RESTful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Web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Services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755650" marR="5080" indent="-252095">
              <a:lnSpc>
                <a:spcPct val="100000"/>
              </a:lnSpc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web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collection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protocols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standards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exchanging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applications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or </a:t>
            </a:r>
            <a:r>
              <a:rPr sz="1800" dirty="0">
                <a:latin typeface="Times New Roman"/>
                <a:cs typeface="Times New Roman"/>
              </a:rPr>
              <a:t>systems.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Software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applications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written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various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programming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languages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running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various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platforms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web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exchange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internet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manner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similar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inter-</a:t>
            </a:r>
            <a:r>
              <a:rPr sz="1800" spc="-10" dirty="0">
                <a:latin typeface="Times New Roman"/>
                <a:cs typeface="Times New Roman"/>
              </a:rPr>
              <a:t>process </a:t>
            </a:r>
            <a:r>
              <a:rPr sz="1800" dirty="0">
                <a:latin typeface="Times New Roman"/>
                <a:cs typeface="Times New Roman"/>
              </a:rPr>
              <a:t>communication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single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computer.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755650" marR="505459" indent="-252095">
              <a:lnSpc>
                <a:spcPct val="100000"/>
              </a:lnSpc>
              <a:buFont typeface="Arial MT"/>
              <a:buChar char="•"/>
              <a:tabLst>
                <a:tab pos="755650" algn="l"/>
              </a:tabLst>
            </a:pPr>
            <a:r>
              <a:rPr sz="1800" spc="-40" dirty="0">
                <a:latin typeface="Times New Roman"/>
                <a:cs typeface="Times New Roman"/>
              </a:rPr>
              <a:t>Web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REST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Architecture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known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RESTful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web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services.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web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HTTP </a:t>
            </a:r>
            <a:r>
              <a:rPr sz="1800" dirty="0">
                <a:latin typeface="Times New Roman"/>
                <a:cs typeface="Times New Roman"/>
              </a:rPr>
              <a:t>methods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implement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concept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architecture.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755650" marR="365125" indent="-252095">
              <a:lnSpc>
                <a:spcPct val="100000"/>
              </a:lnSpc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RESTful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web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usually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defines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URI,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Uniform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Identifier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resource </a:t>
            </a:r>
            <a:r>
              <a:rPr sz="1800" dirty="0">
                <a:latin typeface="Times New Roman"/>
                <a:cs typeface="Times New Roman"/>
              </a:rPr>
              <a:t>representation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JSON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HTTP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Methods.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2208" y="4064000"/>
            <a:ext cx="5605594" cy="26829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92</a:t>
            </a:fld>
            <a:endParaRPr spc="-25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963" y="1351598"/>
            <a:ext cx="848677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REST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architecture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-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HTTP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methods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four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HTTP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methods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commonly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architecture.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755015" indent="-251460">
              <a:lnSpc>
                <a:spcPct val="100000"/>
              </a:lnSpc>
              <a:buFont typeface="Arial MT"/>
              <a:buChar char="•"/>
              <a:tabLst>
                <a:tab pos="755015" algn="l"/>
              </a:tabLst>
            </a:pPr>
            <a:r>
              <a:rPr sz="1800" dirty="0">
                <a:latin typeface="Times New Roman"/>
                <a:cs typeface="Times New Roman"/>
              </a:rPr>
              <a:t>GET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resource.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755015" indent="-251460">
              <a:lnSpc>
                <a:spcPct val="100000"/>
              </a:lnSpc>
              <a:buFont typeface="Arial MT"/>
              <a:buChar char="•"/>
              <a:tabLst>
                <a:tab pos="755015" algn="l"/>
              </a:tabLst>
            </a:pPr>
            <a:r>
              <a:rPr sz="1800" dirty="0">
                <a:latin typeface="Times New Roman"/>
                <a:cs typeface="Times New Roman"/>
              </a:rPr>
              <a:t>PUT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new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resource.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755015" indent="-251460">
              <a:lnSpc>
                <a:spcPct val="100000"/>
              </a:lnSpc>
              <a:buFont typeface="Arial MT"/>
              <a:buChar char="•"/>
              <a:tabLst>
                <a:tab pos="755015" algn="l"/>
              </a:tabLst>
            </a:pPr>
            <a:r>
              <a:rPr sz="1800" dirty="0">
                <a:latin typeface="Times New Roman"/>
                <a:cs typeface="Times New Roman"/>
              </a:rPr>
              <a:t>DELETE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remove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resource.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755015" indent="-251460">
              <a:lnSpc>
                <a:spcPct val="100000"/>
              </a:lnSpc>
              <a:buFont typeface="Arial MT"/>
              <a:buChar char="•"/>
              <a:tabLst>
                <a:tab pos="755015" algn="l"/>
              </a:tabLst>
            </a:pPr>
            <a:r>
              <a:rPr sz="1800" dirty="0">
                <a:latin typeface="Times New Roman"/>
                <a:cs typeface="Times New Roman"/>
              </a:rPr>
              <a:t>POST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update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existing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resource.caching.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93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70592" y="6466775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5989" y="2719420"/>
            <a:ext cx="444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Scaling</a:t>
            </a:r>
            <a:r>
              <a:rPr sz="3600" b="1" spc="-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and</a:t>
            </a:r>
            <a:r>
              <a:rPr sz="3600" b="1" spc="-10" dirty="0">
                <a:latin typeface="Times New Roman"/>
                <a:cs typeface="Times New Roman"/>
              </a:rPr>
              <a:t> Packaging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963" y="1074230"/>
            <a:ext cx="11273790" cy="423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Node.js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-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Scaling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  <a:p>
            <a:pPr marL="755650" marR="5080" indent="-252095">
              <a:lnSpc>
                <a:spcPct val="100000"/>
              </a:lnSpc>
              <a:spcBef>
                <a:spcPts val="2180"/>
              </a:spcBef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Node.js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single-</a:t>
            </a:r>
            <a:r>
              <a:rPr sz="1800" dirty="0">
                <a:latin typeface="Times New Roman"/>
                <a:cs typeface="Times New Roman"/>
              </a:rPr>
              <a:t>thread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event-</a:t>
            </a:r>
            <a:r>
              <a:rPr sz="1800" dirty="0">
                <a:latin typeface="Times New Roman"/>
                <a:cs typeface="Times New Roman"/>
              </a:rPr>
              <a:t>driven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paradigm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concurrency.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also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facilitates </a:t>
            </a:r>
            <a:r>
              <a:rPr sz="1800" dirty="0">
                <a:latin typeface="Times New Roman"/>
                <a:cs typeface="Times New Roman"/>
              </a:rPr>
              <a:t>creation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child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processes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leverage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parallel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multi-</a:t>
            </a:r>
            <a:r>
              <a:rPr sz="1800" dirty="0">
                <a:latin typeface="Times New Roman"/>
                <a:cs typeface="Times New Roman"/>
              </a:rPr>
              <a:t>core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CPU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systems.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755650" marR="89535" indent="-25209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Child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processes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always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three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streams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child.stdin,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child.stdout,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child.stderr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shared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stdio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streams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parent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process.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755015" indent="-25146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5015" algn="l"/>
              </a:tabLst>
            </a:pP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child_process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module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three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major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ways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child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process.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1269365" lvl="1" indent="-401955"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  <a:tabLst>
                <a:tab pos="1269365" algn="l"/>
              </a:tabLst>
            </a:pPr>
            <a:r>
              <a:rPr sz="1800" dirty="0">
                <a:latin typeface="Times New Roman"/>
                <a:cs typeface="Times New Roman"/>
              </a:rPr>
              <a:t>exec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−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child_process.exec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method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runs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command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shell/console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buffers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output.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85"/>
              </a:spcBef>
              <a:buFont typeface="Calibri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 marL="1269365" lvl="1" indent="-401955"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  <a:tabLst>
                <a:tab pos="1269365" algn="l"/>
              </a:tabLst>
            </a:pPr>
            <a:r>
              <a:rPr sz="1800" dirty="0">
                <a:latin typeface="Times New Roman"/>
                <a:cs typeface="Times New Roman"/>
              </a:rPr>
              <a:t>spawn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−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child_process.spawn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launches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new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command.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85"/>
              </a:spcBef>
              <a:buFont typeface="Calibri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 marL="1269365" lvl="1" indent="-401955"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  <a:tabLst>
                <a:tab pos="1269365" algn="l"/>
              </a:tabLst>
            </a:pPr>
            <a:r>
              <a:rPr sz="1800" dirty="0">
                <a:latin typeface="Times New Roman"/>
                <a:cs typeface="Times New Roman"/>
              </a:rPr>
              <a:t>fork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−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child_process.fork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method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case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spawn()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child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processes.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95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963" y="1074230"/>
            <a:ext cx="11345545" cy="527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exec()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Times New Roman"/>
                <a:cs typeface="Times New Roman"/>
              </a:rPr>
              <a:t>child_process.exec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shell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buffers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10" dirty="0">
                <a:latin typeface="Times New Roman"/>
                <a:cs typeface="Times New Roman"/>
              </a:rPr>
              <a:t> signature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  <a:tabLst>
                <a:tab pos="926465" algn="l"/>
              </a:tabLst>
            </a:pPr>
            <a:r>
              <a:rPr sz="2000" spc="-50" dirty="0">
                <a:latin typeface="Times New Roman"/>
                <a:cs typeface="Times New Roman"/>
              </a:rPr>
              <a:t>−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ourier New"/>
                <a:cs typeface="Courier New"/>
              </a:rPr>
              <a:t>child_process.exec(command[,</a:t>
            </a:r>
            <a:r>
              <a:rPr sz="2000" spc="-10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options],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callback)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b="1" spc="-10" dirty="0">
                <a:latin typeface="Times New Roman"/>
                <a:cs typeface="Times New Roman"/>
              </a:rPr>
              <a:t>Parameters</a:t>
            </a:r>
            <a:endParaRPr sz="2000">
              <a:latin typeface="Times New Roman"/>
              <a:cs typeface="Times New Roman"/>
            </a:endParaRPr>
          </a:p>
          <a:p>
            <a:pPr marL="1212215" indent="-24701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212215" algn="l"/>
              </a:tabLst>
            </a:pPr>
            <a:r>
              <a:rPr sz="2000" b="1" dirty="0">
                <a:latin typeface="Times New Roman"/>
                <a:cs typeface="Times New Roman"/>
              </a:rPr>
              <a:t>command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(String)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space-separated</a:t>
            </a:r>
            <a:r>
              <a:rPr sz="2000" spc="-10" dirty="0">
                <a:latin typeface="Times New Roman"/>
                <a:cs typeface="Times New Roman"/>
              </a:rPr>
              <a:t> arguments.</a:t>
            </a:r>
            <a:endParaRPr sz="2000">
              <a:latin typeface="Times New Roman"/>
              <a:cs typeface="Times New Roman"/>
            </a:endParaRPr>
          </a:p>
          <a:p>
            <a:pPr marL="1212215" indent="-24701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212215" algn="l"/>
              </a:tabLst>
            </a:pPr>
            <a:r>
              <a:rPr sz="2000" b="1" dirty="0">
                <a:latin typeface="Times New Roman"/>
                <a:cs typeface="Times New Roman"/>
              </a:rPr>
              <a:t>options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(Object)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comprise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options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−</a:t>
            </a:r>
            <a:endParaRPr sz="2000">
              <a:latin typeface="Times New Roman"/>
              <a:cs typeface="Times New Roman"/>
            </a:endParaRPr>
          </a:p>
          <a:p>
            <a:pPr marL="1726564" lvl="1" indent="-412115">
              <a:lnSpc>
                <a:spcPct val="100000"/>
              </a:lnSpc>
              <a:spcBef>
                <a:spcPts val="1200"/>
              </a:spcBef>
              <a:buFont typeface="Calibri"/>
              <a:buAutoNum type="arabicPeriod"/>
              <a:tabLst>
                <a:tab pos="1726564" algn="l"/>
              </a:tabLst>
            </a:pPr>
            <a:r>
              <a:rPr sz="2000" b="1" dirty="0">
                <a:latin typeface="Times New Roman"/>
                <a:cs typeface="Times New Roman"/>
              </a:rPr>
              <a:t>cwd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(String)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Current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directory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child</a:t>
            </a:r>
            <a:r>
              <a:rPr sz="2000" spc="-10" dirty="0">
                <a:latin typeface="Times New Roman"/>
                <a:cs typeface="Times New Roman"/>
              </a:rPr>
              <a:t> process</a:t>
            </a:r>
            <a:endParaRPr sz="2000">
              <a:latin typeface="Times New Roman"/>
              <a:cs typeface="Times New Roman"/>
            </a:endParaRPr>
          </a:p>
          <a:p>
            <a:pPr marL="1726564" lvl="1" indent="-412115">
              <a:lnSpc>
                <a:spcPct val="100000"/>
              </a:lnSpc>
              <a:spcBef>
                <a:spcPts val="1200"/>
              </a:spcBef>
              <a:buFont typeface="Calibri"/>
              <a:buAutoNum type="arabicPeriod"/>
              <a:tabLst>
                <a:tab pos="1726564" algn="l"/>
              </a:tabLst>
            </a:pPr>
            <a:r>
              <a:rPr sz="2000" b="1" dirty="0">
                <a:latin typeface="Times New Roman"/>
                <a:cs typeface="Times New Roman"/>
              </a:rPr>
              <a:t>env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(Object)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key-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pairs</a:t>
            </a:r>
            <a:endParaRPr sz="2000">
              <a:latin typeface="Times New Roman"/>
              <a:cs typeface="Times New Roman"/>
            </a:endParaRPr>
          </a:p>
          <a:p>
            <a:pPr marL="1726564" lvl="1" indent="-412115">
              <a:lnSpc>
                <a:spcPct val="100000"/>
              </a:lnSpc>
              <a:spcBef>
                <a:spcPts val="1200"/>
              </a:spcBef>
              <a:buFont typeface="Calibri"/>
              <a:buAutoNum type="arabicPeriod"/>
              <a:tabLst>
                <a:tab pos="1726564" algn="l"/>
              </a:tabLst>
            </a:pPr>
            <a:r>
              <a:rPr sz="2000" b="1" dirty="0">
                <a:latin typeface="Times New Roman"/>
                <a:cs typeface="Times New Roman"/>
              </a:rPr>
              <a:t>encoding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(String)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(Default: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'utf8')</a:t>
            </a:r>
            <a:endParaRPr sz="2000">
              <a:latin typeface="Times New Roman"/>
              <a:cs typeface="Times New Roman"/>
            </a:endParaRPr>
          </a:p>
          <a:p>
            <a:pPr marL="1727200" marR="340995" lvl="1" indent="-412750">
              <a:lnSpc>
                <a:spcPct val="150000"/>
              </a:lnSpc>
              <a:buFont typeface="Calibri"/>
              <a:buAutoNum type="arabicPeriod"/>
              <a:tabLst>
                <a:tab pos="1727200" algn="l"/>
              </a:tabLst>
            </a:pPr>
            <a:r>
              <a:rPr sz="2000" b="1" dirty="0">
                <a:latin typeface="Times New Roman"/>
                <a:cs typeface="Times New Roman"/>
              </a:rPr>
              <a:t>shell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(String)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Shell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(Default: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'/bin/sh'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UNIX,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'cmd.exe'</a:t>
            </a:r>
            <a:r>
              <a:rPr sz="2000" spc="-25" dirty="0">
                <a:latin typeface="Times New Roman"/>
                <a:cs typeface="Times New Roman"/>
              </a:rPr>
              <a:t> on </a:t>
            </a:r>
            <a:r>
              <a:rPr sz="2000" dirty="0">
                <a:latin typeface="Times New Roman"/>
                <a:cs typeface="Times New Roman"/>
              </a:rPr>
              <a:t>Windows,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shell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should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understand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switch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UNIX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Windows.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On </a:t>
            </a:r>
            <a:r>
              <a:rPr sz="2000" dirty="0">
                <a:latin typeface="Times New Roman"/>
                <a:cs typeface="Times New Roman"/>
              </a:rPr>
              <a:t>Windows,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parsing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should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compatible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cmd.exe.)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96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4224" y="2278200"/>
            <a:ext cx="11047095" cy="4140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383665" indent="-526415">
              <a:lnSpc>
                <a:spcPct val="100000"/>
              </a:lnSpc>
              <a:spcBef>
                <a:spcPts val="1300"/>
              </a:spcBef>
              <a:buFont typeface="Calibri"/>
              <a:buAutoNum type="arabicPeriod" startAt="5"/>
              <a:tabLst>
                <a:tab pos="1383665" algn="l"/>
              </a:tabLst>
            </a:pPr>
            <a:r>
              <a:rPr sz="2000" b="1" dirty="0">
                <a:latin typeface="Times New Roman"/>
                <a:cs typeface="Times New Roman"/>
              </a:rPr>
              <a:t>timeout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(Number)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(Default: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0)</a:t>
            </a:r>
            <a:endParaRPr sz="2000">
              <a:latin typeface="Times New Roman"/>
              <a:cs typeface="Times New Roman"/>
            </a:endParaRPr>
          </a:p>
          <a:p>
            <a:pPr marL="1383665" indent="-526415">
              <a:lnSpc>
                <a:spcPct val="100000"/>
              </a:lnSpc>
              <a:spcBef>
                <a:spcPts val="1200"/>
              </a:spcBef>
              <a:buFont typeface="Calibri"/>
              <a:buAutoNum type="arabicPeriod" startAt="5"/>
              <a:tabLst>
                <a:tab pos="1383665" algn="l"/>
              </a:tabLst>
            </a:pPr>
            <a:r>
              <a:rPr sz="2000" b="1" dirty="0">
                <a:latin typeface="Times New Roman"/>
                <a:cs typeface="Times New Roman"/>
              </a:rPr>
              <a:t>maxBuffer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(Number)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(Default: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200*1024)</a:t>
            </a:r>
            <a:endParaRPr sz="2000">
              <a:latin typeface="Times New Roman"/>
              <a:cs typeface="Times New Roman"/>
            </a:endParaRPr>
          </a:p>
          <a:p>
            <a:pPr marL="1383665" indent="-526415">
              <a:lnSpc>
                <a:spcPct val="100000"/>
              </a:lnSpc>
              <a:spcBef>
                <a:spcPts val="1200"/>
              </a:spcBef>
              <a:buFont typeface="Calibri"/>
              <a:buAutoNum type="arabicPeriod" startAt="5"/>
              <a:tabLst>
                <a:tab pos="1383665" algn="l"/>
              </a:tabLst>
            </a:pPr>
            <a:r>
              <a:rPr sz="2000" b="1" dirty="0">
                <a:latin typeface="Times New Roman"/>
                <a:cs typeface="Times New Roman"/>
              </a:rPr>
              <a:t>killSignal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(String)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(Default: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'SIGTERM')</a:t>
            </a:r>
            <a:endParaRPr sz="2000">
              <a:latin typeface="Times New Roman"/>
              <a:cs typeface="Times New Roman"/>
            </a:endParaRPr>
          </a:p>
          <a:p>
            <a:pPr marL="1383665" indent="-526415">
              <a:lnSpc>
                <a:spcPct val="100000"/>
              </a:lnSpc>
              <a:spcBef>
                <a:spcPts val="1200"/>
              </a:spcBef>
              <a:buFont typeface="Calibri"/>
              <a:buAutoNum type="arabicPeriod" startAt="5"/>
              <a:tabLst>
                <a:tab pos="1383665" algn="l"/>
              </a:tabLst>
            </a:pPr>
            <a:r>
              <a:rPr sz="2000" b="1" dirty="0">
                <a:latin typeface="Times New Roman"/>
                <a:cs typeface="Times New Roman"/>
              </a:rPr>
              <a:t>uid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(Number)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identity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process.</a:t>
            </a:r>
            <a:endParaRPr sz="2000">
              <a:latin typeface="Times New Roman"/>
              <a:cs typeface="Times New Roman"/>
            </a:endParaRPr>
          </a:p>
          <a:p>
            <a:pPr marL="1383665" indent="-526415">
              <a:lnSpc>
                <a:spcPct val="100000"/>
              </a:lnSpc>
              <a:spcBef>
                <a:spcPts val="1200"/>
              </a:spcBef>
              <a:buFont typeface="Calibri"/>
              <a:buAutoNum type="arabicPeriod" startAt="5"/>
              <a:tabLst>
                <a:tab pos="1383665" algn="l"/>
              </a:tabLst>
            </a:pPr>
            <a:r>
              <a:rPr sz="2000" b="1" dirty="0">
                <a:latin typeface="Times New Roman"/>
                <a:cs typeface="Times New Roman"/>
              </a:rPr>
              <a:t>gid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(Number)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group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identity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process.</a:t>
            </a:r>
            <a:endParaRPr sz="2000">
              <a:latin typeface="Times New Roman"/>
              <a:cs typeface="Times New Roman"/>
            </a:endParaRPr>
          </a:p>
          <a:p>
            <a:pPr marL="1384300" marR="184150" indent="-655955">
              <a:lnSpc>
                <a:spcPct val="150000"/>
              </a:lnSpc>
              <a:buFont typeface="Calibri"/>
              <a:buAutoNum type="arabicPeriod" startAt="5"/>
              <a:tabLst>
                <a:tab pos="1384300" algn="l"/>
              </a:tabLst>
            </a:pPr>
            <a:r>
              <a:rPr sz="2000" b="1" dirty="0">
                <a:latin typeface="Times New Roman"/>
                <a:cs typeface="Times New Roman"/>
              </a:rPr>
              <a:t>callback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arguments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error,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stdout,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stderr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output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terminates.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exec()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buffer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max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size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waits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tries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buffered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once.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97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758" y="178330"/>
            <a:ext cx="3117850" cy="160655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6355" marR="5080" indent="-34290">
              <a:lnSpc>
                <a:spcPct val="149600"/>
              </a:lnSpc>
              <a:spcBef>
                <a:spcPts val="219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60" dirty="0"/>
              <a:t>Node.js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exec()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method </a:t>
            </a:r>
            <a:r>
              <a:rPr sz="2200" dirty="0">
                <a:latin typeface="Times New Roman"/>
                <a:cs typeface="Times New Roman"/>
              </a:rPr>
              <a:t>(Continued)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Parameters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963" y="1077278"/>
            <a:ext cx="11294110" cy="517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spawn()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method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child_process.spawn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method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launches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new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command.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signature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−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child_process.spawn(command[,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args][,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options])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ts val="1914"/>
              </a:lnSpc>
              <a:spcBef>
                <a:spcPts val="1925"/>
              </a:spcBef>
            </a:pPr>
            <a:r>
              <a:rPr sz="1600" b="1" spc="-10" dirty="0">
                <a:latin typeface="Times New Roman"/>
                <a:cs typeface="Times New Roman"/>
              </a:rPr>
              <a:t>Parameters</a:t>
            </a:r>
            <a:endParaRPr sz="1600">
              <a:latin typeface="Times New Roman"/>
              <a:cs typeface="Times New Roman"/>
            </a:endParaRPr>
          </a:p>
          <a:p>
            <a:pPr marL="1212215" indent="-251460">
              <a:lnSpc>
                <a:spcPts val="2155"/>
              </a:lnSpc>
              <a:buFont typeface="Arial"/>
              <a:buChar char="•"/>
              <a:tabLst>
                <a:tab pos="1212215" algn="l"/>
              </a:tabLst>
            </a:pPr>
            <a:r>
              <a:rPr sz="1800" b="1" dirty="0">
                <a:latin typeface="Times New Roman"/>
                <a:cs typeface="Times New Roman"/>
              </a:rPr>
              <a:t>command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(String)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command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run</a:t>
            </a:r>
            <a:endParaRPr sz="1800">
              <a:latin typeface="Times New Roman"/>
              <a:cs typeface="Times New Roman"/>
            </a:endParaRPr>
          </a:p>
          <a:p>
            <a:pPr marL="1212215" indent="-251460">
              <a:lnSpc>
                <a:spcPct val="100000"/>
              </a:lnSpc>
              <a:buFont typeface="Arial"/>
              <a:buChar char="•"/>
              <a:tabLst>
                <a:tab pos="1212215" algn="l"/>
              </a:tabLst>
            </a:pPr>
            <a:r>
              <a:rPr sz="1800" b="1" dirty="0">
                <a:latin typeface="Times New Roman"/>
                <a:cs typeface="Times New Roman"/>
              </a:rPr>
              <a:t>args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(Array)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arguments</a:t>
            </a:r>
            <a:endParaRPr sz="1800">
              <a:latin typeface="Times New Roman"/>
              <a:cs typeface="Times New Roman"/>
            </a:endParaRPr>
          </a:p>
          <a:p>
            <a:pPr marL="1212215" indent="-251460">
              <a:lnSpc>
                <a:spcPct val="100000"/>
              </a:lnSpc>
              <a:buFont typeface="Arial"/>
              <a:buChar char="•"/>
              <a:tabLst>
                <a:tab pos="1212215" algn="l"/>
              </a:tabLst>
            </a:pPr>
            <a:r>
              <a:rPr sz="1800" b="1" dirty="0">
                <a:latin typeface="Times New Roman"/>
                <a:cs typeface="Times New Roman"/>
              </a:rPr>
              <a:t>options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(Object)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comprise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options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−</a:t>
            </a:r>
            <a:endParaRPr sz="1800">
              <a:latin typeface="Times New Roman"/>
              <a:cs typeface="Times New Roman"/>
            </a:endParaRPr>
          </a:p>
          <a:p>
            <a:pPr marL="1726564" lvl="1" indent="-405130">
              <a:lnSpc>
                <a:spcPct val="100000"/>
              </a:lnSpc>
              <a:buFont typeface="Calibri"/>
              <a:buAutoNum type="arabicPeriod"/>
              <a:tabLst>
                <a:tab pos="1726564" algn="l"/>
              </a:tabLst>
            </a:pPr>
            <a:r>
              <a:rPr sz="1800" b="1" dirty="0">
                <a:latin typeface="Times New Roman"/>
                <a:cs typeface="Times New Roman"/>
              </a:rPr>
              <a:t>cwd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(String)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Current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directory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child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process.</a:t>
            </a:r>
            <a:endParaRPr sz="1800">
              <a:latin typeface="Times New Roman"/>
              <a:cs typeface="Times New Roman"/>
            </a:endParaRPr>
          </a:p>
          <a:p>
            <a:pPr marL="1726564" lvl="1" indent="-405130">
              <a:lnSpc>
                <a:spcPct val="100000"/>
              </a:lnSpc>
              <a:buFont typeface="Calibri"/>
              <a:buAutoNum type="arabicPeriod"/>
              <a:tabLst>
                <a:tab pos="1726564" algn="l"/>
              </a:tabLst>
            </a:pPr>
            <a:r>
              <a:rPr sz="1800" b="1" dirty="0">
                <a:latin typeface="Times New Roman"/>
                <a:cs typeface="Times New Roman"/>
              </a:rPr>
              <a:t>env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(Object)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Environment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key-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pairs.</a:t>
            </a:r>
            <a:endParaRPr sz="1800">
              <a:latin typeface="Times New Roman"/>
              <a:cs typeface="Times New Roman"/>
            </a:endParaRPr>
          </a:p>
          <a:p>
            <a:pPr marL="1726564" lvl="1" indent="-405130">
              <a:lnSpc>
                <a:spcPct val="100000"/>
              </a:lnSpc>
              <a:buFont typeface="Calibri"/>
              <a:buAutoNum type="arabicPeriod"/>
              <a:tabLst>
                <a:tab pos="1726564" algn="l"/>
              </a:tabLst>
            </a:pPr>
            <a:r>
              <a:rPr sz="1800" b="1" dirty="0">
                <a:latin typeface="Times New Roman"/>
                <a:cs typeface="Times New Roman"/>
              </a:rPr>
              <a:t>stdio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(Array)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Child's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stdio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configuration.</a:t>
            </a:r>
            <a:endParaRPr sz="1800">
              <a:latin typeface="Times New Roman"/>
              <a:cs typeface="Times New Roman"/>
            </a:endParaRPr>
          </a:p>
          <a:p>
            <a:pPr marL="1726564" lvl="1" indent="-405130">
              <a:lnSpc>
                <a:spcPct val="100000"/>
              </a:lnSpc>
              <a:buFont typeface="Calibri"/>
              <a:buAutoNum type="arabicPeriod"/>
              <a:tabLst>
                <a:tab pos="1726564" algn="l"/>
              </a:tabLst>
            </a:pPr>
            <a:r>
              <a:rPr sz="1800" b="1" dirty="0">
                <a:latin typeface="Times New Roman"/>
                <a:cs typeface="Times New Roman"/>
              </a:rPr>
              <a:t>customFds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(Array)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Deprecated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descriptors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child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stdio.</a:t>
            </a:r>
            <a:endParaRPr sz="1800">
              <a:latin typeface="Times New Roman"/>
              <a:cs typeface="Times New Roman"/>
            </a:endParaRPr>
          </a:p>
          <a:p>
            <a:pPr marL="1726564" lvl="1" indent="-405130">
              <a:lnSpc>
                <a:spcPct val="100000"/>
              </a:lnSpc>
              <a:buFont typeface="Calibri"/>
              <a:buAutoNum type="arabicPeriod"/>
              <a:tabLst>
                <a:tab pos="1726564" algn="l"/>
              </a:tabLst>
            </a:pPr>
            <a:r>
              <a:rPr sz="1800" b="1" dirty="0">
                <a:latin typeface="Times New Roman"/>
                <a:cs typeface="Times New Roman"/>
              </a:rPr>
              <a:t>detached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(Boolean)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child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group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leader.</a:t>
            </a:r>
            <a:endParaRPr sz="1800">
              <a:latin typeface="Times New Roman"/>
              <a:cs typeface="Times New Roman"/>
            </a:endParaRPr>
          </a:p>
          <a:p>
            <a:pPr marL="1726564" lvl="1" indent="-405130">
              <a:lnSpc>
                <a:spcPct val="100000"/>
              </a:lnSpc>
              <a:buFont typeface="Calibri"/>
              <a:buAutoNum type="arabicPeriod"/>
              <a:tabLst>
                <a:tab pos="1726564" algn="l"/>
              </a:tabLst>
            </a:pPr>
            <a:r>
              <a:rPr sz="1800" b="1" dirty="0">
                <a:latin typeface="Times New Roman"/>
                <a:cs typeface="Times New Roman"/>
              </a:rPr>
              <a:t>uid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(Number)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identity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process.</a:t>
            </a:r>
            <a:endParaRPr sz="1800">
              <a:latin typeface="Times New Roman"/>
              <a:cs typeface="Times New Roman"/>
            </a:endParaRPr>
          </a:p>
          <a:p>
            <a:pPr marL="1726564" lvl="1" indent="-405130">
              <a:lnSpc>
                <a:spcPct val="100000"/>
              </a:lnSpc>
              <a:buFont typeface="Calibri"/>
              <a:buAutoNum type="arabicPeriod"/>
              <a:tabLst>
                <a:tab pos="1726564" algn="l"/>
              </a:tabLst>
            </a:pPr>
            <a:r>
              <a:rPr sz="1800" b="1" dirty="0">
                <a:latin typeface="Times New Roman"/>
                <a:cs typeface="Times New Roman"/>
              </a:rPr>
              <a:t>gid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(Number)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group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identity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process.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spawn()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method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streams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(stdout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&amp;stderr)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should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volume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amount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spawn()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starts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receiving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starts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executing.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0"/>
              </a:lnSpc>
            </a:pPr>
            <a:fld id="{81D60167-4931-47E6-BA6A-407CBD079E47}" type="slidenum">
              <a:rPr spc="-25" dirty="0"/>
              <a:t>98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0592" y="6428675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C00000"/>
                </a:solidFill>
                <a:latin typeface="Calibri"/>
                <a:cs typeface="Calibri"/>
              </a:rPr>
              <a:t>99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963" y="1077278"/>
            <a:ext cx="11302365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fork()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method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child_process.fork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method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spawn()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processes.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signature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−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child_process.fork(modulePath[,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args][,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options])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ts val="1914"/>
              </a:lnSpc>
              <a:spcBef>
                <a:spcPts val="1925"/>
              </a:spcBef>
            </a:pPr>
            <a:r>
              <a:rPr sz="1600" b="1" spc="-10" dirty="0">
                <a:latin typeface="Times New Roman"/>
                <a:cs typeface="Times New Roman"/>
              </a:rPr>
              <a:t>Parameters</a:t>
            </a:r>
            <a:endParaRPr sz="1600">
              <a:latin typeface="Times New Roman"/>
              <a:cs typeface="Times New Roman"/>
            </a:endParaRPr>
          </a:p>
          <a:p>
            <a:pPr marL="1212215" indent="-251460">
              <a:lnSpc>
                <a:spcPts val="2155"/>
              </a:lnSpc>
              <a:buFont typeface="Arial"/>
              <a:buChar char="•"/>
              <a:tabLst>
                <a:tab pos="1212215" algn="l"/>
              </a:tabLst>
            </a:pPr>
            <a:r>
              <a:rPr sz="1800" b="1" dirty="0">
                <a:latin typeface="Times New Roman"/>
                <a:cs typeface="Times New Roman"/>
              </a:rPr>
              <a:t>modulePath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(String)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module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run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child.</a:t>
            </a:r>
            <a:endParaRPr sz="1800">
              <a:latin typeface="Times New Roman"/>
              <a:cs typeface="Times New Roman"/>
            </a:endParaRPr>
          </a:p>
          <a:p>
            <a:pPr marL="1212215" indent="-251460">
              <a:lnSpc>
                <a:spcPct val="100000"/>
              </a:lnSpc>
              <a:buFont typeface="Arial"/>
              <a:buChar char="•"/>
              <a:tabLst>
                <a:tab pos="1212215" algn="l"/>
              </a:tabLst>
            </a:pPr>
            <a:r>
              <a:rPr sz="1800" b="1" dirty="0">
                <a:latin typeface="Times New Roman"/>
                <a:cs typeface="Times New Roman"/>
              </a:rPr>
              <a:t>args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(Array)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arguments</a:t>
            </a:r>
            <a:endParaRPr sz="1800">
              <a:latin typeface="Times New Roman"/>
              <a:cs typeface="Times New Roman"/>
            </a:endParaRPr>
          </a:p>
          <a:p>
            <a:pPr marL="1212215" indent="-251460">
              <a:lnSpc>
                <a:spcPct val="100000"/>
              </a:lnSpc>
              <a:buFont typeface="Arial"/>
              <a:buChar char="•"/>
              <a:tabLst>
                <a:tab pos="1212215" algn="l"/>
              </a:tabLst>
            </a:pPr>
            <a:r>
              <a:rPr sz="1800" b="1" dirty="0">
                <a:latin typeface="Times New Roman"/>
                <a:cs typeface="Times New Roman"/>
              </a:rPr>
              <a:t>options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(Object)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comprise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options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−</a:t>
            </a:r>
            <a:endParaRPr sz="1800">
              <a:latin typeface="Times New Roman"/>
              <a:cs typeface="Times New Roman"/>
            </a:endParaRPr>
          </a:p>
          <a:p>
            <a:pPr marL="1212215" indent="-251460">
              <a:lnSpc>
                <a:spcPct val="100000"/>
              </a:lnSpc>
              <a:buFont typeface="Arial"/>
              <a:buChar char="•"/>
              <a:tabLst>
                <a:tab pos="1212215" algn="l"/>
              </a:tabLst>
            </a:pPr>
            <a:r>
              <a:rPr sz="1800" b="1" dirty="0">
                <a:latin typeface="Times New Roman"/>
                <a:cs typeface="Times New Roman"/>
              </a:rPr>
              <a:t>cwd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(String)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Current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directory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child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process.</a:t>
            </a:r>
            <a:endParaRPr sz="1800">
              <a:latin typeface="Times New Roman"/>
              <a:cs typeface="Times New Roman"/>
            </a:endParaRPr>
          </a:p>
          <a:p>
            <a:pPr marL="1212215" indent="-251460">
              <a:lnSpc>
                <a:spcPct val="100000"/>
              </a:lnSpc>
              <a:buFont typeface="Arial"/>
              <a:buChar char="•"/>
              <a:tabLst>
                <a:tab pos="1212215" algn="l"/>
              </a:tabLst>
            </a:pPr>
            <a:r>
              <a:rPr sz="1800" b="1" dirty="0">
                <a:latin typeface="Times New Roman"/>
                <a:cs typeface="Times New Roman"/>
              </a:rPr>
              <a:t>env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(Object)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Environment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key-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pairs.</a:t>
            </a:r>
            <a:endParaRPr sz="1800">
              <a:latin typeface="Times New Roman"/>
              <a:cs typeface="Times New Roman"/>
            </a:endParaRPr>
          </a:p>
          <a:p>
            <a:pPr marL="1212215" indent="-251460">
              <a:lnSpc>
                <a:spcPct val="100000"/>
              </a:lnSpc>
              <a:buFont typeface="Arial"/>
              <a:buChar char="•"/>
              <a:tabLst>
                <a:tab pos="1212215" algn="l"/>
              </a:tabLst>
            </a:pPr>
            <a:r>
              <a:rPr sz="1800" b="1" dirty="0">
                <a:latin typeface="Times New Roman"/>
                <a:cs typeface="Times New Roman"/>
              </a:rPr>
              <a:t>execPath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(String)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Executable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child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process.</a:t>
            </a:r>
            <a:endParaRPr sz="1800">
              <a:latin typeface="Times New Roman"/>
              <a:cs typeface="Times New Roman"/>
            </a:endParaRPr>
          </a:p>
          <a:p>
            <a:pPr marL="1212215" indent="-251460">
              <a:lnSpc>
                <a:spcPct val="100000"/>
              </a:lnSpc>
              <a:buFont typeface="Arial"/>
              <a:buChar char="•"/>
              <a:tabLst>
                <a:tab pos="1212215" algn="l"/>
              </a:tabLst>
            </a:pPr>
            <a:r>
              <a:rPr sz="1800" b="1" dirty="0">
                <a:latin typeface="Times New Roman"/>
                <a:cs typeface="Times New Roman"/>
              </a:rPr>
              <a:t>execArgv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(Array)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arguments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passed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executable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(Default: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process.execArgv).</a:t>
            </a:r>
            <a:endParaRPr sz="1800">
              <a:latin typeface="Times New Roman"/>
              <a:cs typeface="Times New Roman"/>
            </a:endParaRPr>
          </a:p>
          <a:p>
            <a:pPr marL="1212850" marR="5080" indent="-252095">
              <a:lnSpc>
                <a:spcPct val="100000"/>
              </a:lnSpc>
              <a:buFont typeface="Arial"/>
              <a:buChar char="•"/>
              <a:tabLst>
                <a:tab pos="1212850" algn="l"/>
              </a:tabLst>
            </a:pPr>
            <a:r>
              <a:rPr sz="1800" b="1" dirty="0">
                <a:latin typeface="Times New Roman"/>
                <a:cs typeface="Times New Roman"/>
              </a:rPr>
              <a:t>silent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(Boolean)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true,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stdin,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stdout,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stderr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child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piped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parent,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otherwise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25" dirty="0">
                <a:latin typeface="Times New Roman"/>
                <a:cs typeface="Times New Roman"/>
              </a:rPr>
              <a:t> be </a:t>
            </a:r>
            <a:r>
              <a:rPr sz="1800" dirty="0">
                <a:latin typeface="Times New Roman"/>
                <a:cs typeface="Times New Roman"/>
              </a:rPr>
              <a:t>inherited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parent,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"pipe"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"inherit"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options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spawn()'s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stdio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details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(default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is </a:t>
            </a:r>
            <a:r>
              <a:rPr sz="1800" spc="-10" dirty="0">
                <a:latin typeface="Times New Roman"/>
                <a:cs typeface="Times New Roman"/>
              </a:rPr>
              <a:t>false).</a:t>
            </a:r>
            <a:endParaRPr sz="1800">
              <a:latin typeface="Times New Roman"/>
              <a:cs typeface="Times New Roman"/>
            </a:endParaRPr>
          </a:p>
          <a:p>
            <a:pPr marL="1212215" indent="-251460">
              <a:lnSpc>
                <a:spcPct val="100000"/>
              </a:lnSpc>
              <a:buFont typeface="Arial"/>
              <a:buChar char="•"/>
              <a:tabLst>
                <a:tab pos="1212215" algn="l"/>
              </a:tabLst>
            </a:pPr>
            <a:r>
              <a:rPr sz="1800" b="1" dirty="0">
                <a:latin typeface="Times New Roman"/>
                <a:cs typeface="Times New Roman"/>
              </a:rPr>
              <a:t>uid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(Number)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identity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process.</a:t>
            </a:r>
            <a:endParaRPr sz="1800">
              <a:latin typeface="Times New Roman"/>
              <a:cs typeface="Times New Roman"/>
            </a:endParaRPr>
          </a:p>
          <a:p>
            <a:pPr marL="1212215" indent="-251460">
              <a:lnSpc>
                <a:spcPct val="100000"/>
              </a:lnSpc>
              <a:buFont typeface="Arial"/>
              <a:buChar char="•"/>
              <a:tabLst>
                <a:tab pos="1212215" algn="l"/>
              </a:tabLst>
            </a:pPr>
            <a:r>
              <a:rPr sz="1800" b="1" dirty="0">
                <a:latin typeface="Times New Roman"/>
                <a:cs typeface="Times New Roman"/>
              </a:rPr>
              <a:t>gid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(Number)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group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identity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process.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163" y="6228399"/>
            <a:ext cx="10540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fork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method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built-in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communication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channel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addition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methods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normal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ChildProcess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instance.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Working</a:t>
            </a:r>
            <a:r>
              <a:rPr spc="-30" dirty="0"/>
              <a:t> </a:t>
            </a:r>
            <a:r>
              <a:rPr spc="-155" dirty="0"/>
              <a:t>with</a:t>
            </a:r>
            <a:r>
              <a:rPr spc="-25" dirty="0"/>
              <a:t> </a:t>
            </a:r>
            <a:r>
              <a:rPr spc="-45" dirty="0"/>
              <a:t>Node.js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14022</Words>
  <Application>Microsoft Office PowerPoint</Application>
  <PresentationFormat>Widescreen</PresentationFormat>
  <Paragraphs>1728</Paragraphs>
  <Slides>136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44" baseType="lpstr">
      <vt:lpstr>Arial</vt:lpstr>
      <vt:lpstr>Arial MT</vt:lpstr>
      <vt:lpstr>Calibri</vt:lpstr>
      <vt:lpstr>Courier New</vt:lpstr>
      <vt:lpstr>Segoe UI Symbol</vt:lpstr>
      <vt:lpstr>Tahoma</vt:lpstr>
      <vt:lpstr>Times New Roman</vt:lpstr>
      <vt:lpstr>Office Theme</vt:lpstr>
      <vt:lpstr>Advanced Web Technology Module Number: 04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 The exec() method (Continued) Parameters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  <vt:lpstr>Working with Node.js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2_Working with Node.js.pptx</dc:title>
  <dc:creator>Mayur</dc:creator>
  <cp:lastModifiedBy>Mayur Mali</cp:lastModifiedBy>
  <cp:revision>2</cp:revision>
  <dcterms:created xsi:type="dcterms:W3CDTF">2025-03-18T03:53:34Z</dcterms:created>
  <dcterms:modified xsi:type="dcterms:W3CDTF">2025-03-18T03:57:17Z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2025-03-18T00:00:00Z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2025-03-18T00:00:00Z</vt:filetime>
  </property>
</Properties>
</file>