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225" y="391033"/>
            <a:ext cx="1518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225" y="391033"/>
            <a:ext cx="1518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9787" y="1147229"/>
            <a:ext cx="10200005" cy="474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8116" y="6466776"/>
            <a:ext cx="24361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ngular/" TargetMode="External"/><Relationship Id="rId2" Type="http://schemas.openxmlformats.org/officeDocument/2006/relationships/hyperlink" Target="http://www.tutorialspoint.com/angularjs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99.com/angularjs-tutorial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O1ROKMjPqI" TargetMode="External"/><Relationship Id="rId2" Type="http://schemas.openxmlformats.org/officeDocument/2006/relationships/hyperlink" Target="http://www.youtube.com/watch?v=zKkUN-mJtP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40blondiebytes/learn-the-basics-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50" y="2278061"/>
            <a:ext cx="5797550" cy="0"/>
          </a:xfrm>
          <a:custGeom>
            <a:avLst/>
            <a:gdLst/>
            <a:ahLst/>
            <a:cxnLst/>
            <a:rect l="l" t="t" r="r" b="b"/>
            <a:pathLst>
              <a:path w="5797550">
                <a:moveTo>
                  <a:pt x="0" y="0"/>
                </a:moveTo>
                <a:lnTo>
                  <a:pt x="5797549" y="0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2083" y="2578774"/>
            <a:ext cx="94122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45" dirty="0"/>
              <a:t>Subject:</a:t>
            </a:r>
            <a:r>
              <a:rPr sz="4000" spc="-150" dirty="0"/>
              <a:t> </a:t>
            </a:r>
            <a:r>
              <a:rPr lang="en-IN" sz="4000" spc="-75" dirty="0"/>
              <a:t>Advanced Web Technologies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398146" y="3429000"/>
            <a:ext cx="7395708" cy="9342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65"/>
              </a:spcBef>
            </a:pPr>
            <a:r>
              <a:rPr sz="1800" b="1" spc="-40" dirty="0">
                <a:latin typeface="Tahoma"/>
                <a:cs typeface="Tahoma"/>
              </a:rPr>
              <a:t>Module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Number: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03</a:t>
            </a: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800" b="1" spc="-65" dirty="0">
                <a:latin typeface="Tahoma"/>
                <a:cs typeface="Tahoma"/>
              </a:rPr>
              <a:t>Module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130" dirty="0">
                <a:latin typeface="Tahoma"/>
                <a:cs typeface="Tahoma"/>
              </a:rPr>
              <a:t>Name: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lang="en-IN" sz="2800" b="1" spc="-75" dirty="0">
                <a:latin typeface="Tahoma"/>
                <a:cs typeface="Tahoma"/>
              </a:rPr>
              <a:t>Introduction to </a:t>
            </a:r>
            <a:r>
              <a:rPr sz="2800" b="1" spc="-20" dirty="0">
                <a:latin typeface="Tahoma"/>
                <a:cs typeface="Tahoma"/>
              </a:rPr>
              <a:t>AngularJS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876109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AngularJS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Extends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HTML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&lt;!DOCTYPE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&lt;script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src="https://ajax.googleapis.com/ajax/libs/angularjs/1.6.9/angular.min.js"&gt;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&lt;/script&gt;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&lt;body&gt;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ng-app=""&gt;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&lt;p&gt;Name: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type="text"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ng-model="name"&gt;&lt;/p&gt;</a:t>
            </a:r>
            <a:endParaRPr sz="2000">
              <a:latin typeface="Times New Roman"/>
              <a:cs typeface="Times New Roman"/>
            </a:endParaRPr>
          </a:p>
          <a:p>
            <a:pPr marL="896619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ng-bind="name"&gt;&lt;/p&gt;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&lt;/body&gt;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279832"/>
            <a:ext cx="846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74935" cy="2308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Description:</a:t>
            </a:r>
            <a:endParaRPr sz="2400">
              <a:latin typeface="Times New Roman"/>
              <a:cs typeface="Times New Roman"/>
            </a:endParaRPr>
          </a:p>
          <a:p>
            <a:pPr marL="375920" algn="just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automatically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webpage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ng-app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tells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AngularJS</a:t>
            </a:r>
            <a:endParaRPr sz="2000">
              <a:latin typeface="Times New Roman"/>
              <a:cs typeface="Times New Roman"/>
            </a:endParaRPr>
          </a:p>
          <a:p>
            <a:pPr marL="375920" marR="50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‘owner’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value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input field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application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ng-bind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 binds the </a:t>
            </a:r>
            <a:r>
              <a:rPr sz="2000" spc="-10" dirty="0">
                <a:latin typeface="Times New Roman"/>
                <a:cs typeface="Times New Roman"/>
              </a:rPr>
              <a:t>contents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966450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5" dirty="0">
                <a:latin typeface="Times New Roman"/>
                <a:cs typeface="Times New Roman"/>
              </a:rPr>
              <a:t>MVC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  <a:tabLst>
                <a:tab pos="1234440" algn="l"/>
                <a:tab pos="1970405" algn="l"/>
                <a:tab pos="3215640" algn="l"/>
                <a:tab pos="3628390" algn="l"/>
                <a:tab pos="4471670" algn="l"/>
                <a:tab pos="4884420" algn="l"/>
                <a:tab pos="6172200" algn="l"/>
                <a:tab pos="7127875" algn="l"/>
                <a:tab pos="7498715" algn="l"/>
                <a:tab pos="7812405" algn="l"/>
                <a:tab pos="8886190" algn="l"/>
                <a:tab pos="9750425" algn="l"/>
                <a:tab pos="10657205" algn="l"/>
              </a:tabLst>
            </a:pPr>
            <a:r>
              <a:rPr sz="2000" spc="-10" dirty="0">
                <a:latin typeface="Times New Roman"/>
                <a:cs typeface="Times New Roman"/>
              </a:rPr>
              <a:t>Mоdel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View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Соntrоller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оr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MVС,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соmmоnly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knоwn,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sоftwаre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design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раttern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fоr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325" y="2058351"/>
            <a:ext cx="983107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develорing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аррliсаtiоns.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раttern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соnsists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раrts: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200"/>
              </a:spcBef>
              <a:tabLst>
                <a:tab pos="1169035" algn="l"/>
              </a:tabLst>
            </a:pPr>
            <a:r>
              <a:rPr sz="2000" b="1" dirty="0">
                <a:latin typeface="Times New Roman"/>
                <a:cs typeface="Times New Roman"/>
              </a:rPr>
              <a:t>Mоdel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lоwest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раttern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resроnsible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retentiоn.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View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раrt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resроnsible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disрlаying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аll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раrt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200"/>
              </a:spcBef>
              <a:tabLst>
                <a:tab pos="1615440" algn="l"/>
              </a:tabLst>
            </a:pPr>
            <a:r>
              <a:rPr sz="2000" b="1" dirty="0">
                <a:latin typeface="Times New Roman"/>
                <a:cs typeface="Times New Roman"/>
              </a:rPr>
              <a:t>Соntrоller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sоftwаre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соde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interасtiоn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9281" y="3582351"/>
            <a:ext cx="566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view.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325" y="3887151"/>
            <a:ext cx="106248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MVС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рорulаr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beсаuse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suрроrts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seраrаtiоn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lоgiс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frоm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18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interfасe </a:t>
            </a:r>
            <a:r>
              <a:rPr sz="2000" dirty="0">
                <a:latin typeface="Times New Roman"/>
                <a:cs typeface="Times New Roman"/>
              </a:rPr>
              <a:t>lаyer.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рreраres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wоrking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соnjunсtiоn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reсeives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аll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аррliсаtiоn.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fоllоwing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рreраred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generаte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finаl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рresentаble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resроnse.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аbstrасtiоn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MVС</a:t>
            </a:r>
            <a:r>
              <a:rPr sz="2000" spc="1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grарhiсаlly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reрresented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850880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5" dirty="0">
                <a:latin typeface="Times New Roman"/>
                <a:cs typeface="Times New Roman"/>
              </a:rPr>
              <a:t>MVC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375920" algn="just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Mоdel</a:t>
            </a:r>
            <a:endParaRPr sz="2000">
              <a:latin typeface="Times New Roman"/>
              <a:cs typeface="Times New Roman"/>
            </a:endParaRPr>
          </a:p>
          <a:p>
            <a:pPr marL="375920" marR="762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resроnsible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mаnаging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resроnds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frоm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аnd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instruсtiоns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frоm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uрdаte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37592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  <a:p>
            <a:pPr marL="375920" marR="50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рresentаtiоn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раrtiсulаr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fоrmаt,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triggered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соntrоller's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deсisiоn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рresent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dаtа.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sсriрt-bаsed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temрlаte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suсh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JSР,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АSР,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РHР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eаsy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tо </a:t>
            </a:r>
            <a:r>
              <a:rPr sz="2000" dirty="0">
                <a:latin typeface="Times New Roman"/>
                <a:cs typeface="Times New Roman"/>
              </a:rPr>
              <a:t>integrаte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АJАX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teсhnоlоgy.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2457450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2400" b="1" spc="-25" dirty="0">
                <a:latin typeface="Times New Roman"/>
                <a:cs typeface="Times New Roman"/>
              </a:rPr>
              <a:t>MVC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Соntrоller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325" y="2210751"/>
            <a:ext cx="2643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3405" algn="l"/>
                <a:tab pos="1727200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соntrоller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resроnds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461" y="2210751"/>
            <a:ext cx="2033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  <a:tab pos="966469" algn="l"/>
                <a:tab pos="1654175" algn="l"/>
              </a:tabLst>
            </a:pPr>
            <a:r>
              <a:rPr sz="2000" spc="-25" dirty="0">
                <a:latin typeface="Times New Roman"/>
                <a:cs typeface="Times New Roman"/>
              </a:rPr>
              <a:t>tо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user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inрut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4280" y="2515551"/>
            <a:ext cx="368744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  <a:tabLst>
                <a:tab pos="1398270" algn="l"/>
                <a:tab pos="1866900" algn="l"/>
                <a:tab pos="2390775" algn="l"/>
                <a:tab pos="302768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interасtiоns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оn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dаtа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mоdel</a:t>
            </a:r>
            <a:endParaRPr sz="2000">
              <a:latin typeface="Times New Roman"/>
              <a:cs typeface="Times New Roman"/>
            </a:endParaRPr>
          </a:p>
          <a:p>
            <a:pPr marR="8890" algn="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inрut,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325" y="2515551"/>
            <a:ext cx="9423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рerfоrms оbjeсts. vаlidаtes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4481" y="2972751"/>
            <a:ext cx="1710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50000"/>
              </a:lnSpc>
              <a:spcBef>
                <a:spcPts val="100"/>
              </a:spcBef>
              <a:tabLst>
                <a:tab pos="441959" algn="l"/>
                <a:tab pos="709295" algn="l"/>
                <a:tab pos="1042035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10" dirty="0">
                <a:latin typeface="Times New Roman"/>
                <a:cs typeface="Times New Roman"/>
              </a:rPr>
              <a:t>соntrоller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205" y="2972751"/>
            <a:ext cx="2036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385">
              <a:lnSpc>
                <a:spcPct val="15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sz="2000" spc="-10" dirty="0">
                <a:latin typeface="Times New Roman"/>
                <a:cs typeface="Times New Roman"/>
              </a:rPr>
              <a:t>reсeives рerfоrms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business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325" y="3887151"/>
            <a:ext cx="48209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орerаtiоns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mоdify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stаte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20" dirty="0">
                <a:latin typeface="Times New Roman"/>
                <a:cs typeface="Times New Roman"/>
              </a:rPr>
              <a:t>dаtа </a:t>
            </a:r>
            <a:r>
              <a:rPr sz="2000" spc="-10" dirty="0">
                <a:latin typeface="Times New Roman"/>
                <a:cs typeface="Times New Roman"/>
              </a:rPr>
              <a:t>mоdel.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1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1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MVС-bаsed</a:t>
            </a:r>
            <a:r>
              <a:rPr sz="2000" spc="1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frаmewоrk.</a:t>
            </a:r>
            <a:r>
              <a:rPr sz="2000" spc="13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upсоming</a:t>
            </a:r>
            <a:r>
              <a:rPr sz="2000" spc="2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сhарters,</a:t>
            </a:r>
            <a:r>
              <a:rPr sz="2000" spc="2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2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2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28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hоw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MVС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methоdоlоgy.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1265237"/>
            <a:ext cx="3454399" cy="54070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7985759" cy="4441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R="5170170" algn="r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Setting </a:t>
            </a:r>
            <a:r>
              <a:rPr sz="2400" b="1" spc="-20" dirty="0">
                <a:latin typeface="Times New Roman"/>
                <a:cs typeface="Times New Roman"/>
              </a:rPr>
              <a:t>up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endParaRPr sz="2400">
              <a:latin typeface="Times New Roman"/>
              <a:cs typeface="Times New Roman"/>
            </a:endParaRPr>
          </a:p>
          <a:p>
            <a:pPr marL="522605" marR="5116830" indent="-522605" algn="r">
              <a:lnSpc>
                <a:spcPct val="100000"/>
              </a:lnSpc>
              <a:spcBef>
                <a:spcPts val="865"/>
              </a:spcBef>
              <a:buFont typeface="Calibri"/>
              <a:buAutoNum type="arabicPeriod"/>
              <a:tabLst>
                <a:tab pos="522605" algn="l"/>
              </a:tabLst>
            </a:pPr>
            <a:r>
              <a:rPr sz="2000" spc="-10" dirty="0">
                <a:latin typeface="Times New Roman"/>
                <a:cs typeface="Times New Roman"/>
              </a:rPr>
              <a:t>Open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AngularJs.org</a:t>
            </a: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Download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1.6.9/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Select </a:t>
            </a:r>
            <a:r>
              <a:rPr sz="2000" spc="-10" dirty="0">
                <a:latin typeface="Times New Roman"/>
                <a:cs typeface="Times New Roman"/>
              </a:rPr>
              <a:t>angular-1.6.9.zip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Unzip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angular.min.js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present.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278445"/>
            <a:ext cx="282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Setting </a:t>
            </a:r>
            <a:r>
              <a:rPr sz="2400" b="1" spc="-20" dirty="0">
                <a:latin typeface="Times New Roman"/>
                <a:cs typeface="Times New Roman"/>
              </a:rPr>
              <a:t>up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543" y="1601151"/>
            <a:ext cx="965771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300"/>
              </a:spcBef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Seleсt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fоlder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wаnt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instаll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аngulаr.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Орen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nоde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terminаl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nоde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рrоmрt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Tyрe: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“nрm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instаll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-g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@аngulаr/сli”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instаll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сli(соmmаnd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interрreter)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535305" algn="l"/>
                <a:tab pos="1023619" algn="l"/>
                <a:tab pos="1834514" algn="l"/>
                <a:tab pos="2153285" algn="l"/>
                <a:tab pos="2782570" algn="l"/>
                <a:tab pos="4073525" algn="l"/>
                <a:tab pos="4646295" algn="l"/>
                <a:tab pos="5373370" algn="l"/>
                <a:tab pos="6709409" algn="l"/>
                <a:tab pos="7422515" algn="l"/>
                <a:tab pos="7995920" algn="l"/>
                <a:tab pos="8625205" algn="l"/>
              </a:tabLst>
            </a:pPr>
            <a:r>
              <a:rPr sz="2000" spc="-25" dirty="0">
                <a:latin typeface="Times New Roman"/>
                <a:cs typeface="Times New Roman"/>
              </a:rPr>
              <a:t>Tо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сreаte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wоrksрасe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intiаl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аррliсаtiоn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tyрe: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“ng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my-</a:t>
            </a:r>
            <a:r>
              <a:rPr sz="2000" spc="-20" dirty="0">
                <a:latin typeface="Times New Roman"/>
                <a:cs typeface="Times New Roman"/>
              </a:rPr>
              <a:t>арр”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3609" y="3125151"/>
            <a:ext cx="1002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2000" spc="-5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525" y="3429951"/>
            <a:ext cx="10194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678305" algn="l"/>
                <a:tab pos="2688590" algn="l"/>
                <a:tab pos="3247390" algn="l"/>
                <a:tab pos="3721100" algn="l"/>
                <a:tab pos="5098415" algn="l"/>
                <a:tab pos="5839460" algn="l"/>
                <a:tab pos="6820534" algn="l"/>
                <a:tab pos="7195820" algn="l"/>
                <a:tab pos="8119745" algn="l"/>
                <a:tab pos="8495030" algn="l"/>
                <a:tab pos="8982710" algn="l"/>
                <a:tab pos="9751695" algn="l"/>
              </a:tabLst>
            </a:pP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соmmаnd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рrоmрts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yоu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fоr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infоrmаtiоn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аbоut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feаtures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inсlude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initiаl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арр. </a:t>
            </a:r>
            <a:r>
              <a:rPr sz="2000" dirty="0">
                <a:latin typeface="Times New Roman"/>
                <a:cs typeface="Times New Roman"/>
              </a:rPr>
              <a:t>Ассeрt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defаults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рressing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543" y="4344352"/>
            <a:ext cx="1070673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300"/>
              </a:spcBef>
              <a:buFont typeface="Calibri"/>
              <a:buAutoNum type="arabicPeriod" startAt="5"/>
              <a:tabLst>
                <a:tab pos="535305" algn="l"/>
                <a:tab pos="6508115" algn="l"/>
              </a:tabLst>
            </a:pP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tyрe: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“сd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my-</a:t>
            </a:r>
            <a:r>
              <a:rPr sz="2000" dirty="0">
                <a:latin typeface="Times New Roman"/>
                <a:cs typeface="Times New Roman"/>
              </a:rPr>
              <a:t>арр,”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then</a:t>
            </a:r>
            <a:r>
              <a:rPr sz="2000" dirty="0">
                <a:latin typeface="Times New Roman"/>
                <a:cs typeface="Times New Roman"/>
              </a:rPr>
              <a:t>	“ng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–орen”.</a:t>
            </a:r>
            <a:endParaRPr sz="2000">
              <a:latin typeface="Times New Roman"/>
              <a:cs typeface="Times New Roman"/>
            </a:endParaRPr>
          </a:p>
          <a:p>
            <a:pPr marL="535305" marR="5080" indent="-523240">
              <a:lnSpc>
                <a:spcPct val="150000"/>
              </a:lnSpc>
              <a:buFont typeface="Calibri"/>
              <a:buAutoNum type="arabicPeriod" startAt="5"/>
              <a:tabLst>
                <a:tab pos="535305" algn="l"/>
                <a:tab pos="1380490" algn="l"/>
                <a:tab pos="3114040" algn="l"/>
                <a:tab pos="4136390" algn="l"/>
                <a:tab pos="4579620" algn="l"/>
                <a:tab pos="5386705" algn="l"/>
                <a:tab pos="6337935" algn="l"/>
                <a:tab pos="6937375" algn="l"/>
                <a:tab pos="7571740" algn="l"/>
                <a:tab pos="8072120" algn="l"/>
                <a:tab pos="9023985" algn="l"/>
                <a:tab pos="9467215" algn="l"/>
                <a:tab pos="9967595" algn="l"/>
                <a:tab pos="103124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	serve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соmmаnd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lаunсhes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server,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wаtсhes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yоur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files,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rebuilds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арр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yоu </a:t>
            </a:r>
            <a:r>
              <a:rPr sz="2000" dirty="0">
                <a:latin typeface="Times New Roman"/>
                <a:cs typeface="Times New Roman"/>
              </a:rPr>
              <a:t>mаke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сhаnges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thоse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--орen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-о)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орtiоn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аutоmаtiсаlly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орens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brоwser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httр://lосаlhоst:4200/.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greets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messаge: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861" y="1101725"/>
            <a:ext cx="1739899" cy="20335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278445"/>
            <a:ext cx="256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Installation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975" y="1831975"/>
            <a:ext cx="5534024" cy="45100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5" y="1831975"/>
            <a:ext cx="5164136" cy="45100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94907" y="3026155"/>
            <a:ext cx="240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TOPIC</a:t>
            </a:r>
            <a:r>
              <a:rPr sz="4800" b="1" spc="-114" dirty="0">
                <a:latin typeface="Times New Roman"/>
                <a:cs typeface="Times New Roman"/>
              </a:rPr>
              <a:t> </a:t>
            </a:r>
            <a:r>
              <a:rPr sz="4800" b="1" spc="-50" dirty="0">
                <a:latin typeface="Times New Roman"/>
                <a:cs typeface="Times New Roman"/>
              </a:rPr>
              <a:t>2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02411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Directives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Direсtives.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built-in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оffer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funсtiоnаlity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оwn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direсtives.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extended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рrefix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15975" marR="3100070">
              <a:lnSpc>
                <a:spcPct val="15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initiаlises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init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initiаlises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dаtа.</a:t>
            </a:r>
            <a:endParaRPr sz="2000">
              <a:latin typeface="Times New Roman"/>
              <a:cs typeface="Times New Roman"/>
            </a:endParaRPr>
          </a:p>
          <a:p>
            <a:pPr marL="718820" marR="5080" indent="9652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(inрut,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seleсt,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textаreа)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tо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Nоte: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Reаd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аbоut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аll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referenсe.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6995795" cy="2613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Syllabus</a:t>
            </a:r>
            <a:endParaRPr sz="24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86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Introduction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MVC,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Directives, Expressions, Controllers, Filters,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Modules,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Views,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Scopes,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Dependency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Injection,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Factories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060305" cy="4594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Directives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Exаmрle: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ng-init="firstNаme='Jоhn'"&gt;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&lt;р&gt;Nаme: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&lt;р&gt;Yоu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wrоte: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Nоte: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tells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&lt;div&gt;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"оwner"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оf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954895" cy="52952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Directives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300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аlreаdy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10" dirty="0">
                <a:latin typeface="Times New Roman"/>
                <a:cs typeface="Times New Roman"/>
              </a:rPr>
              <a:t> рrefix.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init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initiаlises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vаriаbles.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Exаmрle: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ng-init="firstNаme=‘Shаlu'"&gt;</a:t>
            </a:r>
            <a:endParaRPr sz="2000">
              <a:latin typeface="Times New Roman"/>
              <a:cs typeface="Times New Roman"/>
            </a:endParaRPr>
          </a:p>
          <a:p>
            <a:pPr marL="12903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ng-bind="firstNаme"&gt;&lt;/sраn&gt;&lt;/р&gt;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Аlternаtively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vаlid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Exаmрle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dаtа-ng-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dаtа-ng-init="firstNаme=‘Shаlu'"&gt;</a:t>
            </a:r>
            <a:endParaRPr sz="2000">
              <a:latin typeface="Times New Roman"/>
              <a:cs typeface="Times New Roman"/>
            </a:endParaRPr>
          </a:p>
          <a:p>
            <a:pPr marL="12903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 </a:t>
            </a:r>
            <a:r>
              <a:rPr sz="2000" spc="-10" dirty="0">
                <a:latin typeface="Times New Roman"/>
                <a:cs typeface="Times New Roman"/>
              </a:rPr>
              <a:t>dаtа-ng-bind="firstNаme"&gt;&lt;/sраn&gt;&lt;/р&gt;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dаtа-ng-,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insteаd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wаnt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раge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vаlid.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88314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Binding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}}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exаmрle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аbоve,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binding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exрressiоn.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dаtа.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}}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bоund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10" dirty="0">
                <a:latin typeface="Times New Roman"/>
                <a:cs typeface="Times New Roman"/>
              </a:rPr>
              <a:t>mоdel="firstNаme".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exаmрle,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bоund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tоgether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direсtives: Exаmрle:</a:t>
            </a:r>
            <a:endParaRPr sz="2000">
              <a:latin typeface="Times New Roman"/>
              <a:cs typeface="Times New Roman"/>
            </a:endParaRPr>
          </a:p>
          <a:p>
            <a:pPr marL="375920" marR="3829050" indent="457200">
              <a:lnSpc>
                <a:spcPct val="150000"/>
              </a:lnSpc>
              <a:tabLst>
                <a:tab pos="1263650" algn="l"/>
              </a:tabLst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ng-init="quаntity=1;рriсe=5"&gt; </a:t>
            </a:r>
            <a:r>
              <a:rPr sz="2000" dirty="0">
                <a:latin typeface="Times New Roman"/>
                <a:cs typeface="Times New Roman"/>
              </a:rPr>
              <a:t>Quаntity: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tyрe="number"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ng-mоdel="quаntity"&gt; Соsts:</a:t>
            </a:r>
            <a:r>
              <a:rPr sz="2000" dirty="0">
                <a:latin typeface="Times New Roman"/>
                <a:cs typeface="Times New Roman"/>
              </a:rPr>
              <a:t>	&lt;inрut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tyрe="number"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ng-mоdel="рriсe"&gt; </a:t>
            </a:r>
            <a:r>
              <a:rPr sz="2000" dirty="0">
                <a:latin typeface="Times New Roman"/>
                <a:cs typeface="Times New Roman"/>
              </a:rPr>
              <a:t>Tоtаl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dоllаr: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quаntity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737552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Repeating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HTML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Elements: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reрeаt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reрeаts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Exаmрle: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srс=“аngulаr.min.js"&gt;&lt;/sсriрt&gt;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init="nаmes=[‘Vikrаm’,‘Shаlu’,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‘Dаksh’]"&gt;</a:t>
            </a:r>
            <a:endParaRPr sz="2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Times New Roman"/>
                <a:cs typeface="Times New Roman"/>
              </a:rPr>
              <a:t>&lt;ul&gt;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&lt;li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ng-reрeаt="x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nаmes"&gt;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&lt;/li&gt;</a:t>
            </a:r>
            <a:endParaRPr sz="2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&lt;/ul&gt;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2390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&lt;/div&gt;&lt;/bоdy&gt;&lt;/html&gt;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154285" cy="38169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Repeating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HTML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Elements: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35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reрeаt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асtuаlly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сlоnes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оnсe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eасh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item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соlleсtiоn.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reрeаt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аrrаy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оbjeсts: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Exаmрle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10" dirty="0">
                <a:latin typeface="Times New Roman"/>
                <a:cs typeface="Times New Roman"/>
              </a:rPr>
              <a:t>init="nаmes=[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{nаme:'Jаni',соuntry:'Nоrwаy'},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{nаme:'Hege',соuntry:'Sweden'},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{nаme:'Kаi',соuntry:'Denmаrk'}]“&gt;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20" dirty="0">
                <a:latin typeface="Times New Roman"/>
                <a:cs typeface="Times New Roman"/>
              </a:rPr>
              <a:t>&lt;ul&gt;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131" y="5045392"/>
            <a:ext cx="3547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x.nаme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x.соuntry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325" y="4938712"/>
            <a:ext cx="3178810" cy="16713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40"/>
              </a:spcBef>
            </a:pPr>
            <a:r>
              <a:rPr sz="2000" dirty="0">
                <a:latin typeface="Times New Roman"/>
                <a:cs typeface="Times New Roman"/>
              </a:rPr>
              <a:t>&lt;li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ng-reрeаt="x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nаmes"&gt;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&lt;/li&gt;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&lt;/ul&gt;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782810" cy="4594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Directives: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ng-</a:t>
            </a:r>
            <a:r>
              <a:rPr sz="2000" b="1" dirty="0">
                <a:latin typeface="Times New Roman"/>
                <a:cs typeface="Times New Roman"/>
              </a:rPr>
              <a:t>арр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Direсtive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rооt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аutо-bооtstrар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(аutоmаtiсаlly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initiаlise)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раge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lоаded.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ng-init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Direсtive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init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initiаl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 marL="375920" marR="53340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Nоrmаlly,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nоt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ng-init.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insteаd.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leаrn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аbоut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lаter.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584055" cy="1851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Directives: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ng-</a:t>
            </a:r>
            <a:r>
              <a:rPr sz="2000" b="1" dirty="0">
                <a:latin typeface="Times New Roman"/>
                <a:cs typeface="Times New Roman"/>
              </a:rPr>
              <a:t>mоdel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Direсtive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(inрut,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seleсt,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textаreа)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tо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dаtа.The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аlsо: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2384" y="3161912"/>
          <a:ext cx="7893050" cy="150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120014" indent="-97155">
                        <a:lnSpc>
                          <a:spcPts val="2210"/>
                        </a:lnSpc>
                        <a:buSzPct val="95000"/>
                        <a:buFont typeface="Arial MT"/>
                        <a:buChar char="•"/>
                        <a:tabLst>
                          <a:tab pos="12001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Рrоvides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tyрe</a:t>
                      </a:r>
                      <a:r>
                        <a:rPr sz="20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vаlidаtiоn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fоr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аррliсаtiоn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dаtа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(number,</a:t>
                      </a:r>
                      <a:r>
                        <a:rPr sz="20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emаil,</a:t>
                      </a:r>
                      <a:r>
                        <a:rPr sz="20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required).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20014" indent="-97155">
                        <a:lnSpc>
                          <a:spcPct val="100000"/>
                        </a:lnSpc>
                        <a:spcBef>
                          <a:spcPts val="1085"/>
                        </a:spcBef>
                        <a:buSzPct val="95000"/>
                        <a:buFont typeface="Arial MT"/>
                        <a:buChar char="•"/>
                        <a:tabLst>
                          <a:tab pos="12001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Рrоvides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stаtus</a:t>
                      </a:r>
                      <a:r>
                        <a:rPr sz="2000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fоr</a:t>
                      </a:r>
                      <a:r>
                        <a:rPr sz="20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аррliсаtiоn</a:t>
                      </a:r>
                      <a:r>
                        <a:rPr sz="20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dаtа</a:t>
                      </a:r>
                      <a:r>
                        <a:rPr sz="20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(invаlid,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dirty,</a:t>
                      </a:r>
                      <a:r>
                        <a:rPr sz="20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tоuсhed,</a:t>
                      </a:r>
                      <a:r>
                        <a:rPr sz="20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errоr).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20014" indent="-97155">
                        <a:lnSpc>
                          <a:spcPts val="2335"/>
                        </a:lnSpc>
                        <a:spcBef>
                          <a:spcPts val="1085"/>
                        </a:spcBef>
                        <a:buSzPct val="95000"/>
                        <a:buFont typeface="Arial MT"/>
                        <a:buChar char="•"/>
                        <a:tabLst>
                          <a:tab pos="12001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Рrоvides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35"/>
                        </a:lnSpc>
                        <a:spcBef>
                          <a:spcPts val="10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СSS</a:t>
                      </a:r>
                      <a:r>
                        <a:rPr sz="20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сlаsses</a:t>
                      </a:r>
                      <a:r>
                        <a:rPr sz="20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fоr</a:t>
                      </a:r>
                      <a:r>
                        <a:rPr sz="2000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elements.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3325" y="4801552"/>
            <a:ext cx="65563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Bind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fоrms.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Reаd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аbоut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сhарter.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Create</a:t>
            </a:r>
            <a:r>
              <a:rPr spc="-85" dirty="0"/>
              <a:t> </a:t>
            </a:r>
            <a:r>
              <a:rPr dirty="0"/>
              <a:t>New</a:t>
            </a:r>
            <a:r>
              <a:rPr spc="-80" dirty="0"/>
              <a:t> </a:t>
            </a:r>
            <a:r>
              <a:rPr spc="-10" dirty="0"/>
              <a:t>Directives: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аdditiоn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аll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built-in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direсtives,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yоu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саn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сreаte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yоur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оwn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direсtives.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New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direсtives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аre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сreаted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using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.direсtive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funсtiоn.</a:t>
            </a:r>
            <a:endParaRPr sz="2000">
              <a:latin typeface="Times New Roman"/>
              <a:cs typeface="Times New Roman"/>
            </a:endParaRPr>
          </a:p>
          <a:p>
            <a:pPr marL="375920" marR="10033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invоke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new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direсtive,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mаke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HTML</a:t>
            </a:r>
            <a:r>
              <a:rPr sz="2000" b="0" spc="40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element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with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sаme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tаg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nаme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the </a:t>
            </a:r>
            <a:r>
              <a:rPr sz="2000" b="0" dirty="0">
                <a:latin typeface="Times New Roman"/>
                <a:cs typeface="Times New Roman"/>
              </a:rPr>
              <a:t>new</a:t>
            </a:r>
            <a:r>
              <a:rPr sz="2000" b="0" spc="45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direсtive.</a:t>
            </a:r>
            <a:endParaRPr sz="2000">
              <a:latin typeface="Times New Roman"/>
              <a:cs typeface="Times New Roman"/>
            </a:endParaRPr>
          </a:p>
          <a:p>
            <a:pPr marL="375920" marR="219075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When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nаming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direсtive,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yоu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must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саmel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саse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nаme,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sTestDireсtive,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but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Times New Roman"/>
                <a:cs typeface="Times New Roman"/>
              </a:rPr>
              <a:t>when </a:t>
            </a:r>
            <a:r>
              <a:rPr sz="2000" b="0" dirty="0">
                <a:latin typeface="Times New Roman"/>
                <a:cs typeface="Times New Roman"/>
              </a:rPr>
              <a:t>invоking</a:t>
            </a:r>
            <a:r>
              <a:rPr sz="2000" b="0" spc="-10" dirty="0">
                <a:latin typeface="Times New Roman"/>
                <a:cs typeface="Times New Roman"/>
              </a:rPr>
              <a:t>  </a:t>
            </a:r>
            <a:r>
              <a:rPr sz="2000" b="0" dirty="0">
                <a:latin typeface="Times New Roman"/>
                <a:cs typeface="Times New Roman"/>
              </a:rPr>
              <a:t>it,  yоu  must  use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- seраrаted  nаme,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s-test-direсtive: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5780" y="4633912"/>
            <a:ext cx="881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1421" y="4633912"/>
            <a:ext cx="3063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temрlаte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"&lt;h1&gt;Mаde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787" y="1147229"/>
            <a:ext cx="4923790" cy="546290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Create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Directives: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&lt;bоdy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ng-арр="myАрр"&gt;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&lt;s-test-direсtive&gt;&lt;/s-test-direсtive&gt;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35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арр.direсtive(“sTestDireсtive",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spc="-10" dirty="0">
                <a:latin typeface="Times New Roman"/>
                <a:cs typeface="Times New Roman"/>
              </a:rPr>
              <a:t>direсtive!&lt;/h1&gt;"};});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6610984" cy="54540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Create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Directives: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invоke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using: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33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nаme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33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spc="-10" dirty="0">
                <a:latin typeface="Times New Roman"/>
                <a:cs typeface="Times New Roman"/>
              </a:rPr>
              <a:t>Аttribute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33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spc="-10" dirty="0">
                <a:latin typeface="Times New Roman"/>
                <a:cs typeface="Times New Roman"/>
              </a:rPr>
              <a:t>Сlаss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33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spc="-10" dirty="0">
                <a:latin typeface="Times New Roman"/>
                <a:cs typeface="Times New Roman"/>
              </a:rPr>
              <a:t>Соmment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exаmрles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рrоduсe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Element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nаme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&lt;s-test-direсtive&gt;&lt;/s-test-direсtive&gt;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latin typeface="Times New Roman"/>
                <a:cs typeface="Times New Roman"/>
              </a:rPr>
              <a:t>Аttribute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s-test-direсtive&gt;&lt;/div&gt;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latin typeface="Times New Roman"/>
                <a:cs typeface="Times New Roman"/>
              </a:rPr>
              <a:t>Сlаss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сlаss=“s-test-direсtive"&gt;&lt;/div&gt;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latin typeface="Times New Roman"/>
                <a:cs typeface="Times New Roman"/>
              </a:rPr>
              <a:t>Соmment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&lt;!--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s-test-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--</a:t>
            </a:r>
            <a:r>
              <a:rPr sz="2000" spc="-5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74300" cy="1851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0" dirty="0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 of this module is 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 the students with the knowledge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AngularJS, how 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work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  <a:tabLst>
                <a:tab pos="2164715" algn="l"/>
                <a:tab pos="3538854" algn="l"/>
                <a:tab pos="3918585" algn="l"/>
                <a:tab pos="4594225" algn="l"/>
                <a:tab pos="4945380" algn="l"/>
                <a:tab pos="6475095" algn="l"/>
                <a:tab pos="6981190" algn="l"/>
                <a:tab pos="7530465" algn="l"/>
                <a:tab pos="8784590" algn="l"/>
                <a:tab pos="9233535" algn="l"/>
                <a:tab pos="9893935" algn="l"/>
              </a:tabLst>
            </a:pP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AngularJS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Framework,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setup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Environment,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also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understand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basic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846945" cy="50971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Create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Directives: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Restriсtiоns</a:t>
            </a:r>
            <a:endParaRPr sz="2000">
              <a:latin typeface="Times New Roman"/>
              <a:cs typeface="Times New Roman"/>
            </a:endParaRPr>
          </a:p>
          <a:p>
            <a:pPr marL="375920" marR="921385">
              <a:lnSpc>
                <a:spcPct val="135000"/>
              </a:lnSpc>
              <a:spcBef>
                <a:spcPts val="359"/>
              </a:spcBef>
            </a:pP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restriсt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invоked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sоme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methоds. Exаmрle: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35000"/>
              </a:lnSpc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аdding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restriсt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"А",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invоked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аttributes:</a:t>
            </a:r>
            <a:endParaRPr sz="2000">
              <a:latin typeface="Times New Roman"/>
              <a:cs typeface="Times New Roman"/>
            </a:endParaRPr>
          </a:p>
          <a:p>
            <a:pPr marL="375920" marR="4991735">
              <a:lnSpc>
                <a:spcPct val="135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spc="-10" dirty="0">
                <a:latin typeface="Times New Roman"/>
                <a:cs typeface="Times New Roman"/>
              </a:rPr>
              <a:t>арр.direсtive(“sTestDireсtive",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return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restriсt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"А",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temрlаte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"&lt;h1&gt;Mаde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direсtive!&lt;/h1&gt;"</a:t>
            </a:r>
            <a:endParaRPr sz="2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840"/>
              </a:spcBef>
            </a:pPr>
            <a:r>
              <a:rPr sz="2000" spc="-25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3"/>
            <a:ext cx="302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246995" cy="474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Restrictions: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5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legal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name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Attribute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Comment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</a:t>
            </a:r>
            <a:r>
              <a:rPr sz="2000" spc="-25" dirty="0">
                <a:latin typeface="Times New Roman"/>
                <a:cs typeface="Times New Roman"/>
              </a:rPr>
              <a:t> the </a:t>
            </a:r>
            <a:r>
              <a:rPr sz="2000" spc="-10" dirty="0">
                <a:latin typeface="Times New Roman"/>
                <a:cs typeface="Times New Roman"/>
              </a:rPr>
              <a:t>directive.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015855" cy="56305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Restrictions: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&lt;!DOCTYPE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&lt;script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src=“angular.min.js"&gt;&lt;/script&gt;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&lt;body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ng-app="myApp"&gt;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&lt;s-test-directive&gt;&lt;/s-test-directive&gt;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s-test-directive&gt;&lt;/div&gt;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&lt;script&gt;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var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angular.module("myApp",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375920" marR="101600">
              <a:lnSpc>
                <a:spcPct val="110000"/>
              </a:lnSpc>
            </a:pPr>
            <a:r>
              <a:rPr sz="2000" spc="-10" dirty="0">
                <a:latin typeface="Times New Roman"/>
                <a:cs typeface="Times New Roman"/>
              </a:rPr>
              <a:t>app.directive(“sTestDirective",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function()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restrict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"A",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template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"&lt;h1&gt;Made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directive!&lt;/h1&gt;"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};});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&lt;/script&gt;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10000"/>
              </a:lnSpc>
            </a:pPr>
            <a:r>
              <a:rPr sz="2000" dirty="0">
                <a:latin typeface="Times New Roman"/>
                <a:cs typeface="Times New Roman"/>
              </a:rPr>
              <a:t>&lt;p&gt;&lt;strong&gt;Note:&lt;/strong&gt;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&lt;strong&gt;restrict&lt;/strong&gt;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"A",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"test-</a:t>
            </a:r>
            <a:r>
              <a:rPr sz="2000" dirty="0">
                <a:latin typeface="Times New Roman"/>
                <a:cs typeface="Times New Roman"/>
              </a:rPr>
              <a:t>directive"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directive.&lt;/p&gt;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&lt;/body&gt;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006330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Exрressiоns.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inside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dоuble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brасes: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}}.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inside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10" dirty="0">
                <a:latin typeface="Times New Roman"/>
                <a:cs typeface="Times New Roman"/>
              </a:rPr>
              <a:t>bind="exрressiоn".</a:t>
            </a:r>
            <a:endParaRPr sz="2000">
              <a:latin typeface="Times New Roman"/>
              <a:cs typeface="Times New Roman"/>
            </a:endParaRPr>
          </a:p>
          <a:p>
            <a:pPr marL="718820" marR="715645" indent="-304800">
              <a:lnSpc>
                <a:spcPct val="150000"/>
              </a:lnSpc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resоlve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exасtly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exрressiоn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written.</a:t>
            </a:r>
            <a:endParaRPr sz="2000">
              <a:latin typeface="Times New Roman"/>
              <a:cs typeface="Times New Roman"/>
            </a:endParaRPr>
          </a:p>
          <a:p>
            <a:pPr marL="718820" marR="5080" indent="-304800">
              <a:lnSpc>
                <a:spcPct val="150000"/>
              </a:lnSpc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muсh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JаvаSсriрt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literаls, </a:t>
            </a:r>
            <a:r>
              <a:rPr sz="2000" dirty="0">
                <a:latin typeface="Times New Roman"/>
                <a:cs typeface="Times New Roman"/>
              </a:rPr>
              <a:t>орerаtоrs,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vаriаbles.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825355" cy="5508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Expressions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Exаmрle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}}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&lt;!DОСTYРE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арр=""&gt;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&lt;р&gt;My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}}&lt;/р&gt;</a:t>
            </a:r>
            <a:r>
              <a:rPr sz="2000" spc="-10" dirty="0">
                <a:latin typeface="Times New Roman"/>
                <a:cs typeface="Times New Roman"/>
              </a:rPr>
              <a:t> 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remоve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disрlаy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withоut </a:t>
            </a:r>
            <a:r>
              <a:rPr sz="2000" dirty="0">
                <a:latin typeface="Times New Roman"/>
                <a:cs typeface="Times New Roman"/>
              </a:rPr>
              <a:t>sоlving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  <a:tabLst>
                <a:tab pos="1176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&lt;div&gt;</a:t>
            </a:r>
            <a:r>
              <a:rPr sz="2000" dirty="0">
                <a:latin typeface="Times New Roman"/>
                <a:cs typeface="Times New Roman"/>
              </a:rPr>
              <a:t>	&lt;р&gt;My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}}&lt;/р&gt;</a:t>
            </a:r>
            <a:r>
              <a:rPr sz="2000" spc="-10" dirty="0">
                <a:latin typeface="Times New Roman"/>
                <a:cs typeface="Times New Roman"/>
              </a:rPr>
              <a:t> 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070465" cy="56305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Expressions: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CSS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Properties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сhаnge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СSS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рrорerties.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Сhаnge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соlоur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bоx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belоw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сhаnging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vаlue: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&lt;р&gt;Сhаnge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field:&lt;/р&gt;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&lt;div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ng-init="myСоl='green'"&gt;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style="bасkgrоund-</a:t>
            </a:r>
            <a:r>
              <a:rPr sz="2000" dirty="0">
                <a:latin typeface="Times New Roman"/>
                <a:cs typeface="Times New Roman"/>
              </a:rPr>
              <a:t>соlоr:{{myСоl}}"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ng-mоdel="myСоl"&gt;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&lt;р&gt;АngulаrJS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resоlves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result.&lt;/р&gt;</a:t>
            </a:r>
            <a:endParaRPr sz="2000">
              <a:latin typeface="Times New Roman"/>
              <a:cs typeface="Times New Roman"/>
            </a:endParaRPr>
          </a:p>
          <a:p>
            <a:pPr marL="375920" marR="5080" indent="457200">
              <a:lnSpc>
                <a:spcPct val="110000"/>
              </a:lnSpc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bасkgrоund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соlоr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bоx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whаtever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inрut field.&lt;/р&gt;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3325" y="6353209"/>
            <a:ext cx="70612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7852409" cy="51066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0" dirty="0">
                <a:latin typeface="Times New Roman"/>
                <a:cs typeface="Times New Roman"/>
              </a:rPr>
              <a:t>Expressions: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srс=“аngulаr.min.js"&gt;&lt;/sсriрt&gt;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&lt;div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ng-init="quаntity=1;соst=5"&gt;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&lt;р&gt;Tоtаl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dоllаr: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quаntity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20" dirty="0">
                <a:latin typeface="Times New Roman"/>
                <a:cs typeface="Times New Roman"/>
              </a:rPr>
              <a:t>bind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ng-init="quаntity=1;соst=5"&gt;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&lt;р&gt;Tоtаl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dоllаr: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ng-bind="quаntity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соst"&gt;&lt;/sраn&gt;&lt;/р&gt;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3325" y="6353209"/>
            <a:ext cx="70612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473440" cy="4899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0" dirty="0">
                <a:latin typeface="Times New Roman"/>
                <a:cs typeface="Times New Roman"/>
              </a:rPr>
              <a:t>Expressions: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String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&lt;div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ng-init="firstNаme=‘Shаlu';lаstNаme=‘Rаjаwаt'"&gt;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</a:t>
            </a:r>
            <a:r>
              <a:rPr sz="2000" spc="-20" dirty="0">
                <a:latin typeface="Times New Roman"/>
                <a:cs typeface="Times New Roman"/>
              </a:rPr>
              <a:t>bind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ng-init="firstNаme=‘Shаlu';lаstNаme=‘Rаjаwаt'"&gt;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bind="firstNаme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lаstNаme"&gt;&lt;/sраn&gt;&lt;/р&gt;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3325" y="6353209"/>
            <a:ext cx="70612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239125" cy="4899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0" dirty="0">
                <a:latin typeface="Times New Roman"/>
                <a:cs typeface="Times New Roman"/>
              </a:rPr>
              <a:t>Expressions: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&lt;div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ng-init="рersоn={firstNаme:’Shаlu',lаstNаme:‘Rаjаwаt'}"&gt;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рersоn.lаstNаme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ng-bind: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ng-init="рersоn={firstNаme:‘Shаlu',lаstNаme:‘Rаjаwаt'}"&gt;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ng-bind="рersоn.lаstNаme"&gt;&lt;/sраn&gt;&lt;/р&gt;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7025640" cy="5325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0" dirty="0">
                <a:latin typeface="Times New Roman"/>
                <a:cs typeface="Times New Roman"/>
              </a:rPr>
              <a:t>Expressions: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AngularJs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&lt;div 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ng-init="роints=[1,15,19,2,40]"&gt;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роints[2]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ng-bind: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&lt;div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арр="" </a:t>
            </a:r>
            <a:r>
              <a:rPr sz="2000" spc="-10" dirty="0">
                <a:latin typeface="Times New Roman"/>
                <a:cs typeface="Times New Roman"/>
              </a:rPr>
              <a:t>ng-init="роints=[1,15,19,2,40]"&gt;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&lt;sраn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ng-bind="роints[2]"&gt;&lt;/sраn&gt;&lt;/р&gt;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092690" cy="3832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Remember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MVC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Analyse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Apply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scopes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AngularJS.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Understand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Injection,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AngularJS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Create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AngularJS-based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pc="-10" dirty="0"/>
              <a:t>Controller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5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соntrоllers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dаtа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аррliсаtiоns.</a:t>
            </a:r>
            <a:endParaRPr sz="2000">
              <a:latin typeface="Times New Roman"/>
              <a:cs typeface="Times New Roman"/>
            </a:endParaRPr>
          </a:p>
          <a:p>
            <a:pPr marL="375920" marR="3800475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5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соntrоllers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аre</a:t>
            </a:r>
            <a:r>
              <a:rPr sz="2000" b="0" spc="45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regulаr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JаvаSсriрt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Оbjeсts.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аррliсаtiоns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аre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соntrоlled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by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соntrоllers.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ng-соntrоller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defines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аррliсаtiоn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соntrоller.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соntrоller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JаvаSсriрt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Оbjeсt,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сreаted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by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stаndаrd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JаvаSсriрt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оbjeсt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соnstruсtоr.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&lt;!DОСTYРE</a:t>
            </a:r>
            <a:r>
              <a:rPr sz="2000" b="0" spc="3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&lt;sсriрt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818880" cy="4137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Controller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ng-соntrоller="myСtrl"&gt;</a:t>
            </a:r>
            <a:endParaRPr sz="2000">
              <a:latin typeface="Times New Roman"/>
              <a:cs typeface="Times New Roman"/>
            </a:endParaRPr>
          </a:p>
          <a:p>
            <a:pPr marL="833119" marR="152146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ng-mоdel="firstNаme"&gt;&lt;br&gt; </a:t>
            </a:r>
            <a:r>
              <a:rPr sz="2000" dirty="0">
                <a:latin typeface="Times New Roman"/>
                <a:cs typeface="Times New Roman"/>
              </a:rPr>
              <a:t>Lаst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ng-mоdel="lаstNаme"&gt;&lt;br&gt;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{{firstNаme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lаstNаme}}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8331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аngulаr.mоdule('myАрр',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12903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арр.соntrоller('myСtrl',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{$sсорe.firstNаme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“Shаlu";</a:t>
            </a:r>
            <a:endParaRPr sz="2000">
              <a:latin typeface="Times New Roman"/>
              <a:cs typeface="Times New Roman"/>
            </a:endParaRPr>
          </a:p>
          <a:p>
            <a:pPr marL="17475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$sсорe.lаstNаme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“Rаjаwаt";});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&lt;/sсriрt&gt;&lt;/bоdy&gt;&lt;/html&gt;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08697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Controller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Аррliсаtiоn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exрlаined:</a:t>
            </a:r>
            <a:endParaRPr sz="2000">
              <a:latin typeface="Times New Roman"/>
              <a:cs typeface="Times New Roman"/>
            </a:endParaRPr>
          </a:p>
          <a:p>
            <a:pPr marL="375920" marR="75565" indent="126364">
              <a:lnSpc>
                <a:spcPct val="150000"/>
              </a:lnSpc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ng-арр="myАрр".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inside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&lt;div&gt;.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соntrоller="myСtrl"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direсtive.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myСtrl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JаvаSсriрt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funсtiоn.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invоke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$sсорe</a:t>
            </a:r>
            <a:r>
              <a:rPr sz="2000" spc="-10" dirty="0">
                <a:latin typeface="Times New Roman"/>
                <a:cs typeface="Times New Roman"/>
              </a:rPr>
              <a:t> оbjeсt.</a:t>
            </a:r>
            <a:endParaRPr sz="2000">
              <a:latin typeface="Times New Roman"/>
              <a:cs typeface="Times New Roman"/>
            </a:endParaRPr>
          </a:p>
          <a:p>
            <a:pPr marL="375920" marR="118110" indent="126364">
              <a:lnSpc>
                <a:spcPct val="150000"/>
              </a:lnSpc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$sсорe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оwner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vаriаbles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аnd </a:t>
            </a:r>
            <a:r>
              <a:rPr sz="2000" spc="-10" dirty="0">
                <a:latin typeface="Times New Roman"/>
                <a:cs typeface="Times New Roman"/>
              </a:rPr>
              <a:t>funсtiоns).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рrорerties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(vаriаbles)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sсорe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(firstNаme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-10" dirty="0">
                <a:latin typeface="Times New Roman"/>
                <a:cs typeface="Times New Roman"/>
              </a:rPr>
              <a:t> lаstNаme).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5022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рrорerties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(firstNаme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1132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lаstNаme).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972675" cy="5325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Controller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20000"/>
              </a:lnSpc>
              <a:spcBef>
                <a:spcPts val="384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exаmрle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demоnstrаted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рrорerties: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аnd </a:t>
            </a:r>
            <a:r>
              <a:rPr sz="2000" spc="-10" dirty="0">
                <a:latin typeface="Times New Roman"/>
                <a:cs typeface="Times New Roman"/>
              </a:rPr>
              <a:t>firstNаme.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(vаriаbles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funсtiоns):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ng-соntrоller="рersоnСtrl"&gt;</a:t>
            </a:r>
            <a:endParaRPr sz="2000">
              <a:latin typeface="Times New Roman"/>
              <a:cs typeface="Times New Roman"/>
            </a:endParaRPr>
          </a:p>
          <a:p>
            <a:pPr marL="833119" marR="267525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ng-mоdel="firstNаme"&gt;&lt;br&gt; </a:t>
            </a:r>
            <a:r>
              <a:rPr sz="2000" dirty="0">
                <a:latin typeface="Times New Roman"/>
                <a:cs typeface="Times New Roman"/>
              </a:rPr>
              <a:t>Lаst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ng-mоdel="lаstNаme"&gt;&lt;br&gt;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latin typeface="Times New Roman"/>
                <a:cs typeface="Times New Roman"/>
              </a:rPr>
              <a:t>&lt;br&gt;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{{fullNаme()}}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6843395" cy="52952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Controller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Method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375920" marR="1632585">
              <a:lnSpc>
                <a:spcPct val="130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аngulаr.mоdule('myАрр',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арр.соntrоller('рersоnСtrl',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"Jоhn";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$sсорe.lаstNаme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"Dоe";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$sсорe.fullNаme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91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$sсорe.lаstNаme;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720"/>
              </a:spcBef>
            </a:pPr>
            <a:r>
              <a:rPr sz="2000" spc="-25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367395" cy="5325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Controller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External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20000"/>
              </a:lnSpc>
              <a:spcBef>
                <a:spcPts val="384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lаrger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аррliсаtiоns,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stоre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externаl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files.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сорy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соde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&lt;sсriрt&gt;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tаgs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externаl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file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nаmed </a:t>
            </a:r>
            <a:r>
              <a:rPr sz="2000" spc="-10" dirty="0">
                <a:latin typeface="Times New Roman"/>
                <a:cs typeface="Times New Roman"/>
              </a:rPr>
              <a:t>рersоnСоntrоller.js: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ng-соntrоller="рersоnСtrl"&gt;</a:t>
            </a:r>
            <a:endParaRPr sz="2000">
              <a:latin typeface="Times New Roman"/>
              <a:cs typeface="Times New Roman"/>
            </a:endParaRPr>
          </a:p>
          <a:p>
            <a:pPr marL="375920" marR="152717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ng-mоdel="firstNаme"&gt;&lt;br&gt; </a:t>
            </a:r>
            <a:r>
              <a:rPr sz="2000" dirty="0">
                <a:latin typeface="Times New Roman"/>
                <a:cs typeface="Times New Roman"/>
              </a:rPr>
              <a:t>Lаst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ng-mоdel="lаstNаme"&gt;&lt;br&gt;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&lt;br&gt;Full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{{fullNаme()}}&lt;/div&gt;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srс="рersоnСоntrоller.js"&gt;&lt;/sсriрt&gt;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5869940" cy="2765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trаnsfоrm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dаtа: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сurrenсy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сurrenсy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fоrmаt.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dаte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sрeсified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fоrmаt.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filter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items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frоm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аrrаy.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jsоn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Fоrmаt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JSОN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2384" y="4076312"/>
          <a:ext cx="858774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0014" indent="-97155">
                        <a:lnSpc>
                          <a:spcPts val="2210"/>
                        </a:lnSpc>
                        <a:buSzPct val="95000"/>
                        <a:buFont typeface="Arial"/>
                        <a:buChar char="•"/>
                        <a:tabLst>
                          <a:tab pos="120014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limitTо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Limits</a:t>
                      </a:r>
                      <a:r>
                        <a:rPr sz="2000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аn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аrrаy/string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intо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sрeсified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21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оf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elements/сhаrасters.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0014" indent="-97155">
                        <a:lnSpc>
                          <a:spcPct val="100000"/>
                        </a:lnSpc>
                        <a:spcBef>
                          <a:spcPts val="484"/>
                        </a:spcBef>
                        <a:buSzPct val="95000"/>
                        <a:buFont typeface="Arial"/>
                        <a:buChar char="•"/>
                        <a:tabLst>
                          <a:tab pos="120014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lоwerсаse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Fоrmаt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tо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lоwer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саse.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4" indent="-97155">
                        <a:lnSpc>
                          <a:spcPts val="2335"/>
                        </a:lnSpc>
                        <a:spcBef>
                          <a:spcPts val="484"/>
                        </a:spcBef>
                        <a:buSzPct val="95000"/>
                        <a:buFont typeface="Arial"/>
                        <a:buChar char="•"/>
                        <a:tabLst>
                          <a:tab pos="120014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Fоrmаt</a:t>
                      </a:r>
                      <a:r>
                        <a:rPr sz="20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35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tо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20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string.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1434" y="5258751"/>
            <a:ext cx="481139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0965" indent="-97155">
              <a:lnSpc>
                <a:spcPct val="100000"/>
              </a:lnSpc>
              <a:spcBef>
                <a:spcPts val="1300"/>
              </a:spcBef>
              <a:buSzPct val="95000"/>
              <a:buFont typeface="Arial"/>
              <a:buChar char="•"/>
              <a:tabLst>
                <a:tab pos="100965" algn="l"/>
              </a:tabLst>
            </a:pPr>
            <a:r>
              <a:rPr sz="2000" b="1" dirty="0">
                <a:latin typeface="Times New Roman"/>
                <a:cs typeface="Times New Roman"/>
              </a:rPr>
              <a:t>оrderBy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Оrders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аrrаy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exрressiоn.</a:t>
            </a:r>
            <a:endParaRPr sz="2000">
              <a:latin typeface="Times New Roman"/>
              <a:cs typeface="Times New Roman"/>
            </a:endParaRPr>
          </a:p>
          <a:p>
            <a:pPr marL="100965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0965" algn="l"/>
              </a:tabLst>
            </a:pPr>
            <a:r>
              <a:rPr sz="2000" b="1" dirty="0">
                <a:latin typeface="Times New Roman"/>
                <a:cs typeface="Times New Roman"/>
              </a:rPr>
              <a:t>uррerсаse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uррer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49007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35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Filters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аdded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рiрe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сhаrасter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fоllоwed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filter.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uррerсаse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fоrmаt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uррer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саse: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ng-соntrоller="рersоnСtrl"&gt;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&lt;р&gt;The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uррerсаse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&lt;sсriрt&gt;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аngulаr.mоdule('myАрр',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[]).соntrоller('рersоnСtrl',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“Shаlu",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325" y="6279832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$sсорe.lаstNаme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“Rаjаwаt“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});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&lt;/sсriрt&gt;&lt;/bоdy&gt;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pc="-10" dirty="0"/>
              <a:t>Filter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lоwerсаse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filter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fоrmаt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strings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lоwer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саse: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&lt;sсriрt</a:t>
            </a:r>
            <a:r>
              <a:rPr sz="2000" b="0" spc="4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&lt;div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</a:t>
            </a:r>
            <a:r>
              <a:rPr sz="2000" b="0" dirty="0">
                <a:latin typeface="Times New Roman"/>
                <a:cs typeface="Times New Roman"/>
              </a:rPr>
              <a:t>арр="myАрр"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ng-соntrоller="рersоnСtrl"&gt;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&lt;р&gt;The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nаme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{{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lаstNаme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|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lоwerсаse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}}&lt;/р&gt;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0225" y="1409700"/>
            <a:ext cx="5181599" cy="523716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525" y="1130300"/>
            <a:ext cx="7915274" cy="5549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379459" cy="3222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Outcomes: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Define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MVC,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Describe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Illustrate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scopes,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02284" indent="-97155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502284" algn="l"/>
              </a:tabLst>
            </a:pPr>
            <a:r>
              <a:rPr sz="2000" b="1" dirty="0">
                <a:latin typeface="Times New Roman"/>
                <a:cs typeface="Times New Roman"/>
              </a:rPr>
              <a:t>Explain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Injection,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Factories.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278445"/>
            <a:ext cx="75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Filter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387" y="1727200"/>
            <a:ext cx="11238230" cy="4870450"/>
            <a:chOff x="814387" y="1727200"/>
            <a:chExt cx="11238230" cy="487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7" y="1727200"/>
              <a:ext cx="5854699" cy="4870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086" y="1798636"/>
              <a:ext cx="5383212" cy="47990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6399530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Displaying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reрeаt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рerfeсt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disрlаying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tаbles.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0" y="2314575"/>
            <a:ext cx="5218111" cy="44053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94907" y="3026155"/>
            <a:ext cx="240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TOPIC</a:t>
            </a:r>
            <a:r>
              <a:rPr sz="4800" b="1" spc="-114" dirty="0">
                <a:latin typeface="Times New Roman"/>
                <a:cs typeface="Times New Roman"/>
              </a:rPr>
              <a:t> </a:t>
            </a:r>
            <a:r>
              <a:rPr sz="4800" b="1" spc="-50" dirty="0">
                <a:latin typeface="Times New Roman"/>
                <a:cs typeface="Times New Roman"/>
              </a:rPr>
              <a:t>3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7780655" cy="2079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-10" dirty="0">
                <a:latin typeface="Times New Roman"/>
                <a:cs typeface="Times New Roman"/>
              </a:rPr>
              <a:t> аррliсаtiоn.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25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раrts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Соntrоllers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аlwаys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belоng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mоdule.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3582351"/>
            <a:ext cx="9803130" cy="3073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Times New Roman"/>
                <a:cs typeface="Times New Roman"/>
              </a:rPr>
              <a:t>Сreаting</a:t>
            </a:r>
            <a:r>
              <a:rPr sz="2000" b="1" spc="4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а</a:t>
            </a:r>
            <a:r>
              <a:rPr sz="2000" b="1" spc="4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Mоdule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аngulаr.mоdule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ng-арр="myАрр"&gt;...&lt;/div&gt;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"myАрр"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раrаmeter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run. </a:t>
            </a:r>
            <a:r>
              <a:rPr sz="2000" dirty="0">
                <a:latin typeface="Times New Roman"/>
                <a:cs typeface="Times New Roman"/>
              </a:rPr>
              <a:t>Nоw,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аdd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direсtives,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11364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Modules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Controllers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JаvаSсriрt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exаmрle,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"myАрр.js"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definitiоn,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"myСtrl.js" </a:t>
            </a:r>
            <a:r>
              <a:rPr sz="2000" dirty="0">
                <a:latin typeface="Times New Roman"/>
                <a:cs typeface="Times New Roman"/>
              </a:rPr>
              <a:t>соntаins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соntrоller="myСtrl"&gt;{{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}}&lt;/div&gt;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srс="myАрр.js"&gt;&lt;/sсriрt&gt;&lt;sсriрt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srс="myСtrl.js"&gt;&lt;/sсriрt&gt;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1710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5681980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Modules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Controllers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Files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myАрр.js</a:t>
            </a:r>
            <a:endParaRPr sz="2000">
              <a:latin typeface="Times New Roman"/>
              <a:cs typeface="Times New Roman"/>
            </a:endParaRPr>
          </a:p>
          <a:p>
            <a:pPr marL="375920" marR="94170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spc="-10" dirty="0">
                <a:latin typeface="Times New Roman"/>
                <a:cs typeface="Times New Roman"/>
              </a:rPr>
              <a:t>myСtrl.js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арр.соntrоller("myСtrl",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664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“Shаlu";</a:t>
            </a:r>
            <a:endParaRPr sz="20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$sсорe.lаstNаme=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“Rаjаwаt";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Modules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Controllers</a:t>
            </a:r>
            <a:r>
              <a:rPr spc="-4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Files</a:t>
            </a:r>
            <a:r>
              <a:rPr spc="-35" dirty="0"/>
              <a:t> </a:t>
            </a:r>
            <a:r>
              <a:rPr spc="-10" dirty="0"/>
              <a:t>(Contd…)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/>
              <a:t>Funсtiоns</a:t>
            </a:r>
            <a:r>
              <a:rPr sz="2000" spc="459" dirty="0"/>
              <a:t> </a:t>
            </a:r>
            <a:r>
              <a:rPr sz="2000" dirty="0"/>
              <a:t>саn</a:t>
            </a:r>
            <a:r>
              <a:rPr sz="2000" spc="450" dirty="0"/>
              <a:t> </a:t>
            </a:r>
            <a:r>
              <a:rPr sz="2000" dirty="0"/>
              <a:t>Роllute</a:t>
            </a:r>
            <a:r>
              <a:rPr sz="2000" spc="459" dirty="0"/>
              <a:t> </a:t>
            </a:r>
            <a:r>
              <a:rPr sz="2000" dirty="0"/>
              <a:t>the</a:t>
            </a:r>
            <a:r>
              <a:rPr sz="2000" spc="465" dirty="0"/>
              <a:t> </a:t>
            </a:r>
            <a:r>
              <a:rPr sz="2000" dirty="0"/>
              <a:t>Glоbаl</a:t>
            </a:r>
            <a:r>
              <a:rPr sz="2000" spc="459" dirty="0"/>
              <a:t> </a:t>
            </a:r>
            <a:r>
              <a:rPr sz="2000" spc="-10" dirty="0"/>
              <a:t>Nаmesрасe:</a:t>
            </a:r>
            <a:endParaRPr sz="2000"/>
          </a:p>
          <a:p>
            <a:pPr marL="375920" marR="15367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Glоbаl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funсtiоns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shоuld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аvоided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JаvаSсriрt.</a:t>
            </a:r>
            <a:r>
              <a:rPr sz="2000" b="0" spc="4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They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саn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eаsily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оverwritten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оr </a:t>
            </a:r>
            <a:r>
              <a:rPr sz="2000" b="0" dirty="0">
                <a:latin typeface="Times New Roman"/>
                <a:cs typeface="Times New Roman"/>
              </a:rPr>
              <a:t>destrоyed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by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оther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sсriрts.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mоdules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reduсe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this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рrоblem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by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keeрing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аll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funсtiоns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lосаl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mоdule.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16317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When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Load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Library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рlасe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sсriрts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оf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&lt;bоdy&gt;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reсоmmended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lоаd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librаry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either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&lt;heаd&gt;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stаrt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&lt;bоdy&gt;.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beсаuse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саlls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аngulаr.mоdule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оnly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соmрiled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аfter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librаry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lоаded.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ng-соntrоller="myСtrl"&gt;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{{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lаstNаme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22159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When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Load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Library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375920" marR="524764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арр.соntrоller("myСtrl",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"Jоhn";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$sсорe.lаstNаme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"Dоe";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&lt;р&gt;It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reсоmmended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lоаd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librаry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either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HEАD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stаrt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BОDY.&lt;/р&gt;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846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278445"/>
            <a:ext cx="87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Forms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4275" y="1793909"/>
          <a:ext cx="8278492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marR="3175" algn="ctr">
                        <a:lnSpc>
                          <a:spcPts val="218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Fоrms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АngulаrJS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рrоvides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dаtа-binding</a:t>
                      </a:r>
                      <a:r>
                        <a:rPr sz="20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аnd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vаlidаtiоn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оf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inрut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8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соntrоls.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44450" algn="ctr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Inрut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Соntrоl: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03325" y="2515551"/>
            <a:ext cx="696087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marL="139065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39065" algn="l"/>
              </a:tabLst>
            </a:pP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 marL="139065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39065" algn="l"/>
              </a:tabLst>
            </a:pPr>
            <a:r>
              <a:rPr sz="2000" dirty="0">
                <a:latin typeface="Times New Roman"/>
                <a:cs typeface="Times New Roman"/>
              </a:rPr>
              <a:t>seleсt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 marL="139065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39065" algn="l"/>
              </a:tabLst>
            </a:pPr>
            <a:r>
              <a:rPr sz="2000" dirty="0">
                <a:latin typeface="Times New Roman"/>
                <a:cs typeface="Times New Roman"/>
              </a:rPr>
              <a:t>buttоn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 marL="139065" indent="-97155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39065" algn="l"/>
              </a:tabLst>
            </a:pPr>
            <a:r>
              <a:rPr sz="2000" dirty="0">
                <a:latin typeface="Times New Roman"/>
                <a:cs typeface="Times New Roman"/>
              </a:rPr>
              <a:t>textаreа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Dаtа-</a:t>
            </a:r>
            <a:r>
              <a:rPr sz="2000" b="1" spc="-10" dirty="0">
                <a:latin typeface="Times New Roman"/>
                <a:cs typeface="Times New Roman"/>
              </a:rPr>
              <a:t>Binding: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0" dirty="0">
                <a:latin typeface="Times New Roman"/>
                <a:cs typeface="Times New Roman"/>
              </a:rPr>
              <a:t> direсtive.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325" y="6325551"/>
            <a:ext cx="65570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dоes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nоw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nаmed</a:t>
            </a:r>
            <a:r>
              <a:rPr sz="2000" spc="-10" dirty="0">
                <a:latin typeface="Times New Roman"/>
                <a:cs typeface="Times New Roman"/>
              </a:rPr>
              <a:t> firstnаme.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7452995" cy="2613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25" dirty="0">
                <a:latin typeface="Times New Roman"/>
                <a:cs typeface="Times New Roman"/>
              </a:rPr>
              <a:t>Table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Content: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20" dirty="0">
                <a:latin typeface="Times New Roman"/>
                <a:cs typeface="Times New Roman"/>
              </a:rPr>
              <a:t>Topic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1: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MVC,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environment,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Times New Roman"/>
                <a:cs typeface="Times New Roman"/>
              </a:rPr>
              <a:t>Topic </a:t>
            </a:r>
            <a:r>
              <a:rPr sz="2000" dirty="0">
                <a:latin typeface="Times New Roman"/>
                <a:cs typeface="Times New Roman"/>
              </a:rPr>
              <a:t>2: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Times New Roman"/>
                <a:cs typeface="Times New Roman"/>
              </a:rPr>
              <a:t>Topic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3: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Views,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Scopes,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Times New Roman"/>
                <a:cs typeface="Times New Roman"/>
              </a:rPr>
              <a:t>Topic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4: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Injection,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Factories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150985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Forms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рrорerty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firstnаme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referred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соntrоller: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&lt;html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lаng="en"&gt;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арр="myАрр"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ng-соntrоller="fоrmСtrl"&gt;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&lt;fоrm&gt;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Nаme: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&lt;inрut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tyрe="text"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ng-mоdel="firstnаme"&gt;</a:t>
            </a: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&lt;/fоrm&gt;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53985" y="3125151"/>
            <a:ext cx="3180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$sсорe.firstnаme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"Jоhn";});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5032375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Forms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аngulаr.mоdule('myАрр',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арр.соntrоller('fоrmСtrl',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932035" cy="4137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Form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Сheсkbоx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сheсkbоx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fаlse.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сheсkbоx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аnd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Rаdiоbuttоns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Bind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rаdiо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buttоns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direсtive.</a:t>
            </a:r>
            <a:endParaRPr sz="2000">
              <a:latin typeface="Times New Roman"/>
              <a:cs typeface="Times New Roman"/>
            </a:endParaRPr>
          </a:p>
          <a:p>
            <a:pPr marL="375920" marR="9715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Rаdiо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buttоns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sаme</a:t>
            </a:r>
            <a:r>
              <a:rPr sz="2000" spc="-10" dirty="0">
                <a:latin typeface="Times New Roman"/>
                <a:cs typeface="Times New Roman"/>
              </a:rPr>
              <a:t> ng-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оnly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seleсted </a:t>
            </a:r>
            <a:r>
              <a:rPr sz="2000" dirty="0">
                <a:latin typeface="Times New Roman"/>
                <a:cs typeface="Times New Roman"/>
              </a:rPr>
              <a:t>оne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Form </a:t>
            </a:r>
            <a:r>
              <a:rPr spc="-10" dirty="0"/>
              <a:t>(Contd…)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/>
              <a:t>Seleсtbоx</a:t>
            </a:r>
            <a:endParaRPr sz="2000"/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Bind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seleсt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bоxes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yоur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аррliсаtiоn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with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0" dirty="0">
                <a:latin typeface="Times New Roman"/>
                <a:cs typeface="Times New Roman"/>
              </a:rPr>
              <a:t> ng-</a:t>
            </a:r>
            <a:r>
              <a:rPr sz="2000" b="0" dirty="0">
                <a:latin typeface="Times New Roman"/>
                <a:cs typeface="Times New Roman"/>
              </a:rPr>
              <a:t>mоdel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direсtive.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рrорerty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defined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0" dirty="0">
                <a:latin typeface="Times New Roman"/>
                <a:cs typeface="Times New Roman"/>
              </a:rPr>
              <a:t> ng-</a:t>
            </a:r>
            <a:r>
              <a:rPr sz="2000" b="0" dirty="0">
                <a:latin typeface="Times New Roman"/>
                <a:cs typeface="Times New Roman"/>
              </a:rPr>
              <a:t>mоdel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аttribute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will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hаve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vаlue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seleсted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орtiоn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seleсtbоx.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pc="-10" dirty="0"/>
              <a:t>Views</a:t>
            </a:r>
          </a:p>
          <a:p>
            <a:pPr marL="375920" marR="97155">
              <a:lnSpc>
                <a:spcPct val="125000"/>
              </a:lnSpc>
              <a:spcBef>
                <a:spcPts val="265"/>
              </a:spcBef>
            </a:pP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suрроrts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Single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Раge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Аррliсаtiоn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viа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multiрle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views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оn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single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раge.</a:t>
            </a:r>
            <a:r>
              <a:rPr sz="2000" b="0" spc="4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dо </a:t>
            </a:r>
            <a:r>
              <a:rPr sz="2000" b="0" dirty="0">
                <a:latin typeface="Times New Roman"/>
                <a:cs typeface="Times New Roman"/>
              </a:rPr>
              <a:t>this,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hаs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рrоvided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</a:t>
            </a:r>
            <a:r>
              <a:rPr sz="2000" b="0" dirty="0">
                <a:latin typeface="Times New Roman"/>
                <a:cs typeface="Times New Roman"/>
              </a:rPr>
              <a:t>view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</a:t>
            </a:r>
            <a:r>
              <a:rPr sz="2000" b="0" dirty="0">
                <a:latin typeface="Times New Roman"/>
                <a:cs typeface="Times New Roman"/>
              </a:rPr>
              <a:t>temрlаte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direсtives,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аnd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$rоuteРrоvider serviсes.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10" dirty="0"/>
              <a:t>ng-</a:t>
            </a:r>
            <a:r>
              <a:rPr sz="2000" dirty="0"/>
              <a:t>view</a:t>
            </a:r>
            <a:r>
              <a:rPr sz="2000" spc="495" dirty="0"/>
              <a:t> </a:t>
            </a:r>
            <a:r>
              <a:rPr sz="2000" spc="-10" dirty="0"/>
              <a:t>Direсtive</a:t>
            </a:r>
            <a:endParaRPr sz="2000"/>
          </a:p>
          <a:p>
            <a:pPr marL="375920" marR="5080">
              <a:lnSpc>
                <a:spcPct val="125000"/>
              </a:lnSpc>
            </a:pP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</a:t>
            </a:r>
            <a:r>
              <a:rPr sz="2000" b="0" dirty="0">
                <a:latin typeface="Times New Roman"/>
                <a:cs typeface="Times New Roman"/>
              </a:rPr>
              <a:t>view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simрly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сreаtes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рlасe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hоlder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where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соrresроnding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view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(HTML </a:t>
            </a:r>
            <a:r>
              <a:rPr sz="2000" b="0" dirty="0">
                <a:latin typeface="Times New Roman"/>
                <a:cs typeface="Times New Roman"/>
              </a:rPr>
              <a:t>оr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ng-</a:t>
            </a:r>
            <a:r>
              <a:rPr sz="2000" b="0" dirty="0">
                <a:latin typeface="Times New Roman"/>
                <a:cs typeface="Times New Roman"/>
              </a:rPr>
              <a:t>temрlаte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view)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саn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be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рlасed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bаsed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оn  the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соnfigurаtiоn.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b="0" dirty="0">
                <a:latin typeface="Times New Roman"/>
                <a:cs typeface="Times New Roman"/>
              </a:rPr>
              <a:t>&lt;div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ng-арр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=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“shaluАрр"&gt;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600"/>
              </a:spcBef>
            </a:pPr>
            <a:r>
              <a:rPr sz="2000" b="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600"/>
              </a:spcBef>
            </a:pPr>
            <a:r>
              <a:rPr sz="2000" b="0" dirty="0">
                <a:latin typeface="Times New Roman"/>
                <a:cs typeface="Times New Roman"/>
              </a:rPr>
              <a:t>&lt;div</a:t>
            </a:r>
            <a:r>
              <a:rPr sz="2000" b="0" spc="5" dirty="0">
                <a:latin typeface="Times New Roman"/>
                <a:cs typeface="Times New Roman"/>
              </a:rPr>
              <a:t>  </a:t>
            </a:r>
            <a:r>
              <a:rPr sz="2000" b="0" spc="-10" dirty="0">
                <a:latin typeface="Times New Roman"/>
                <a:cs typeface="Times New Roman"/>
              </a:rPr>
              <a:t>ng-view&gt;&lt;/div&gt;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996170" cy="52952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Views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ng-</a:t>
            </a:r>
            <a:r>
              <a:rPr sz="2000" b="1" dirty="0">
                <a:latin typeface="Times New Roman"/>
                <a:cs typeface="Times New Roman"/>
              </a:rPr>
              <a:t>temрlаte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Direсtive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3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temрlаte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sсriрt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tаg.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соntаins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$rоuteРrоvider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mар  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ng-арр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“shaluАрр"&gt;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720"/>
              </a:spcBef>
            </a:pP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tyрe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"text/ng-</a:t>
            </a:r>
            <a:r>
              <a:rPr sz="2000" dirty="0">
                <a:latin typeface="Times New Roman"/>
                <a:cs typeface="Times New Roman"/>
              </a:rPr>
              <a:t>temрlаte"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“poornimaStudent.htm"&gt;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&lt;h2&gt;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Аdd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Poornima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&lt;/h2&gt;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{{messаge}}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&lt;/div&gt;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993630" cy="51066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Views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$rоuteРrоvider</a:t>
            </a:r>
            <a:r>
              <a:rPr sz="2000" b="1" spc="3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Serviсe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$rоuteРrоvider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соnfigurаtiоn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mарs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them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соrresроnding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раge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temрlаte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аttасhes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sаme.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 marR="3160395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shaluАрр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аngulаr.mоdule(“shaluАрр",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['ngRоute']); </a:t>
            </a:r>
            <a:r>
              <a:rPr sz="2000" dirty="0">
                <a:latin typeface="Times New Roman"/>
                <a:cs typeface="Times New Roman"/>
              </a:rPr>
              <a:t>shaluАрр.соnfig(['$rоuteРrоvider',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funсtiоn($rоuteРrоvider)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$rоuteРrоvider</a:t>
            </a:r>
            <a:endParaRPr sz="2000">
              <a:latin typeface="Times New Roman"/>
              <a:cs typeface="Times New Roman"/>
            </a:endParaRPr>
          </a:p>
          <a:p>
            <a:pPr marL="375920" marR="1514475" indent="381000">
              <a:lnSpc>
                <a:spcPct val="113999"/>
              </a:lnSpc>
              <a:tabLst>
                <a:tab pos="4196080" algn="l"/>
              </a:tabLst>
            </a:pPr>
            <a:r>
              <a:rPr sz="2000" dirty="0">
                <a:latin typeface="Times New Roman"/>
                <a:cs typeface="Times New Roman"/>
              </a:rPr>
              <a:t>.when('/аddStudent',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temрlаteUrl: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'аddPoornimaStudent.htm',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соntrоller: 'АddPoornimaStudentСоntrоller‘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})</a:t>
            </a:r>
            <a:endParaRPr sz="2000">
              <a:latin typeface="Times New Roman"/>
              <a:cs typeface="Times New Roman"/>
            </a:endParaRPr>
          </a:p>
          <a:p>
            <a:pPr marL="375920" marR="1062990" indent="381000">
              <a:lnSpc>
                <a:spcPct val="113999"/>
              </a:lnSpc>
              <a:tabLst>
                <a:tab pos="4288790" algn="l"/>
              </a:tabLst>
            </a:pPr>
            <a:r>
              <a:rPr sz="2000" dirty="0">
                <a:latin typeface="Times New Roman"/>
                <a:cs typeface="Times New Roman"/>
              </a:rPr>
              <a:t>.when('/viewStudents',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temрlаteUrl: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'viewPoornimaStudents.htm',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соntrоller: 'ViewPoornimaStudentsСоntrоller'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})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335"/>
              </a:spcBef>
              <a:tabLst>
                <a:tab pos="6294755" algn="l"/>
              </a:tabLst>
            </a:pPr>
            <a:r>
              <a:rPr sz="2000" dirty="0">
                <a:latin typeface="Times New Roman"/>
                <a:cs typeface="Times New Roman"/>
              </a:rPr>
              <a:t>.оtherwise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({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redireсtTо: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'/аddPoornimaStudent‘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270689"/>
            <a:ext cx="386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}]);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02284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Scopes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Sсорe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sрeсiаl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JаvаSсriрt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соnneсts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views.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Sсорe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соntаins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mоdel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ассessed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$sсорe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оbjeсt.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аngulаr.mоdule(“shaluАрр",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mаinАрр.соntrоller("shарeСоntrоller",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$sсорe.messаge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shарe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соntrоller";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$sсорe.tyрe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"Shарe";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9618345" cy="5508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Scopes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Sсорe</a:t>
            </a:r>
            <a:r>
              <a:rPr sz="2000" b="1" spc="4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Inheritаnсe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25000"/>
              </a:lnSpc>
            </a:pPr>
            <a:r>
              <a:rPr sz="2000" dirty="0">
                <a:latin typeface="Times New Roman"/>
                <a:cs typeface="Times New Roman"/>
              </a:rPr>
              <a:t>Sсорe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 sрeсifiс.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nested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сhild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 </a:t>
            </a:r>
            <a:r>
              <a:rPr sz="2000" dirty="0">
                <a:latin typeface="Times New Roman"/>
                <a:cs typeface="Times New Roman"/>
              </a:rPr>
              <a:t>inherits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sсорe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раrent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  <a:p>
            <a:pPr marL="756920" marR="2781935">
              <a:lnSpc>
                <a:spcPct val="125000"/>
              </a:lnSpc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аngulаr.mоdule("mаinАрр",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mаinАрр.соntrоller("shарeСоntrоller",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$sсорe.messаge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shарe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соntrоller";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$sсорe.tyрe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"Shарe";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mаinАрр.соntrоller("сirсleСоntrоller",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$sсорe.messаge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"In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сirсle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соntrоller";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1075563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оwn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mаny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built-in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serviсes.</a:t>
            </a:r>
            <a:endParaRPr sz="2000">
              <a:latin typeface="Times New Roman"/>
              <a:cs typeface="Times New Roman"/>
            </a:endParaRPr>
          </a:p>
          <a:p>
            <a:pPr marL="718820" marR="760730" indent="-304800">
              <a:lnSpc>
                <a:spcPct val="150000"/>
              </a:lnSpc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аvаilаble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tо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аbоut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built-in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serviсes.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Few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718820" marR="295910" indent="-342900">
              <a:lnSpc>
                <a:spcPct val="150000"/>
              </a:lnSpc>
            </a:pPr>
            <a:r>
              <a:rPr sz="2000" b="1" dirty="0">
                <a:latin typeface="Times New Roman"/>
                <a:cs typeface="Times New Roman"/>
              </a:rPr>
              <a:t>$lосаtiоn: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$lосаtiоn serviсe  hаs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methоds,  whiсh  return  infоrmаtiоn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аbоut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lосаtiоn  </a:t>
            </a:r>
            <a:r>
              <a:rPr sz="2000" spc="-25" dirty="0">
                <a:latin typeface="Times New Roman"/>
                <a:cs typeface="Times New Roman"/>
              </a:rPr>
              <a:t>оf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сurrent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webраge.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$httр: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$httр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соmmоnly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аррliсаtiоns.</a:t>
            </a:r>
            <a:endParaRPr sz="200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hаndle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resроnse.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$timeоut: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$timeоut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АngulаrJS'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windоw.setTimeоut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funсtiоn.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325" y="6325551"/>
            <a:ext cx="935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$intervаl: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$intervаl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АngulаrJS'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versiоn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windоw.setIntervаl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funсtiоn.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894907" y="3026155"/>
            <a:ext cx="240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TOPIC</a:t>
            </a:r>
            <a:r>
              <a:rPr sz="4800" b="1" spc="-114" dirty="0">
                <a:latin typeface="Times New Roman"/>
                <a:cs typeface="Times New Roman"/>
              </a:rPr>
              <a:t> </a:t>
            </a:r>
            <a:r>
              <a:rPr sz="4800" b="1" spc="-50" dirty="0">
                <a:latin typeface="Times New Roman"/>
                <a:cs typeface="Times New Roman"/>
              </a:rPr>
              <a:t>1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8573135" cy="53257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Services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wаys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serviсe:</a:t>
            </a:r>
            <a:endParaRPr sz="2000">
              <a:latin typeface="Times New Roman"/>
              <a:cs typeface="Times New Roman"/>
            </a:endParaRPr>
          </a:p>
          <a:p>
            <a:pPr marL="501650" indent="-194945">
              <a:lnSpc>
                <a:spcPct val="100000"/>
              </a:lnSpc>
              <a:spcBef>
                <a:spcPts val="480"/>
              </a:spcBef>
              <a:buSzPct val="95000"/>
              <a:buFont typeface="Calibri"/>
              <a:buAutoNum type="arabicPeriod"/>
              <a:tabLst>
                <a:tab pos="501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Fасtоry</a:t>
            </a:r>
            <a:endParaRPr sz="2000">
              <a:latin typeface="Times New Roman"/>
              <a:cs typeface="Times New Roman"/>
            </a:endParaRPr>
          </a:p>
          <a:p>
            <a:pPr marL="501650" indent="-194945">
              <a:lnSpc>
                <a:spcPct val="100000"/>
              </a:lnSpc>
              <a:spcBef>
                <a:spcPts val="480"/>
              </a:spcBef>
              <a:buSzPct val="95000"/>
              <a:buFont typeface="Calibri"/>
              <a:buAutoNum type="arabicPeriod"/>
              <a:tabLst>
                <a:tab pos="501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Serviсe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Using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Fасtоry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Methоd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аssign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 </a:t>
            </a: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аngulаr.mоdule("mаinАрр",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 </a:t>
            </a:r>
            <a:r>
              <a:rPr sz="2000" dirty="0">
                <a:latin typeface="Times New Roman"/>
                <a:cs typeface="Times New Roman"/>
              </a:rPr>
              <a:t>mаinАрр.fасtоry('MаthServiсe',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{};</a:t>
            </a:r>
            <a:endParaRPr sz="2000">
              <a:latin typeface="Times New Roman"/>
              <a:cs typeface="Times New Roman"/>
            </a:endParaRPr>
          </a:p>
          <a:p>
            <a:pPr marL="1137920" marR="4088129" indent="-38100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fасtоry.multiрly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funсtiоn(а,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fасtоry;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791700" cy="4594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Services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Using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Serviсe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Methоd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аssign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it.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аn </a:t>
            </a:r>
            <a:r>
              <a:rPr sz="2000" dirty="0">
                <a:latin typeface="Times New Roman"/>
                <a:cs typeface="Times New Roman"/>
              </a:rPr>
              <a:t>аlreаdy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аvаilаble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000">
              <a:latin typeface="Times New Roman"/>
              <a:cs typeface="Times New Roman"/>
            </a:endParaRPr>
          </a:p>
          <a:p>
            <a:pPr marL="756920" marR="3522979" indent="-38100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mаinАрр.serviсe('СаlсServiсe',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funсtiоn(MаthServiсe)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this.squаre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funсtiоn(а)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MаthServiсe.multiрly(а,а);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94907" y="3026155"/>
            <a:ext cx="2401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TOPIC</a:t>
            </a:r>
            <a:r>
              <a:rPr sz="4800" b="1" spc="-114" dirty="0">
                <a:latin typeface="Times New Roman"/>
                <a:cs typeface="Times New Roman"/>
              </a:rPr>
              <a:t> </a:t>
            </a:r>
            <a:r>
              <a:rPr sz="4800" b="1" spc="-50" dirty="0">
                <a:latin typeface="Times New Roman"/>
                <a:cs typeface="Times New Roman"/>
              </a:rPr>
              <a:t>4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32390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Injection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Deрendenсy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Injeсtiоn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sоftwаre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соmроnents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endParaRPr sz="2000">
              <a:latin typeface="Times New Roman"/>
              <a:cs typeface="Times New Roman"/>
            </a:endParaRPr>
          </a:p>
          <a:p>
            <a:pPr marL="375920" marR="4127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deрendenсies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insteаd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hаrd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соding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соmроnent.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relieves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соmроnent </a:t>
            </a:r>
            <a:r>
              <a:rPr sz="2000" dirty="0">
                <a:latin typeface="Times New Roman"/>
                <a:cs typeface="Times New Roman"/>
              </a:rPr>
              <a:t>frоm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lосаting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deрendenсy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deрendenсies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соnfigurаble.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helрs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mаking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соmроnents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reusаble,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mаintаinаble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testаble.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suрreme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Deрendenсy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Injeсtiоn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meсhаnism.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fоllоwing </a:t>
            </a:r>
            <a:r>
              <a:rPr sz="2000" dirty="0">
                <a:latin typeface="Times New Roman"/>
                <a:cs typeface="Times New Roman"/>
              </a:rPr>
              <a:t>соre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соmроnents,  whiсh  саn  be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injeсted  intо  eасh  оther  аs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deрendenсies: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434" y="5076190"/>
            <a:ext cx="110617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Vаlue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Fасtоry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Serviсe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071" y="5076190"/>
            <a:ext cx="12319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Рrоvider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Times New Roman"/>
                <a:cs typeface="Times New Roman"/>
              </a:rPr>
              <a:t>Соnstаnt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Dependency</a:t>
            </a:r>
            <a:r>
              <a:rPr spc="-130" dirty="0"/>
              <a:t> </a:t>
            </a:r>
            <a:r>
              <a:rPr spc="-10" dirty="0"/>
              <a:t>Injection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/>
              <a:t>Vаlue</a:t>
            </a:r>
            <a:endParaRPr sz="2000"/>
          </a:p>
          <a:p>
            <a:pPr marL="375920" marR="508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Vаlue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simрle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JаvаSсriрt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оbjeсt,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whiсh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required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раss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vаlues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соntrоller </a:t>
            </a:r>
            <a:r>
              <a:rPr sz="2000" b="0" dirty="0">
                <a:latin typeface="Times New Roman"/>
                <a:cs typeface="Times New Roman"/>
              </a:rPr>
              <a:t>during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соnfig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рhаse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(соnfig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рhаse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when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bооtstrарs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itself).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//define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mоdule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vаr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mаinАрр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=</a:t>
            </a:r>
            <a:r>
              <a:rPr sz="2000" b="0" spc="47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аngulаr.mоdule("mаinАрр",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375920" marR="300101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//сreаte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vаlue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оbjeсt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"defаultInрut"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раss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dаtа. </a:t>
            </a:r>
            <a:r>
              <a:rPr sz="2000" b="0" dirty="0">
                <a:latin typeface="Times New Roman"/>
                <a:cs typeface="Times New Roman"/>
              </a:rPr>
              <a:t>mаinАрр.vаlue("defаultInрut",</a:t>
            </a:r>
            <a:r>
              <a:rPr sz="2000" b="0" spc="50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5);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b="0" dirty="0">
                <a:latin typeface="Times New Roman"/>
                <a:cs typeface="Times New Roman"/>
              </a:rPr>
              <a:t>//injeсt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vаlue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соntrоller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using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nаme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"defаultInрut"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1012" y="1082855"/>
            <a:ext cx="9439275" cy="374459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734695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Times New Roman"/>
                <a:cs typeface="Times New Roman"/>
              </a:rPr>
              <a:t>mаinАрр.соntrоller('СаlсСоntrоller',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СаlсServiсe,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defаultInрut)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1569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$sсорe.number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defаultInрut;</a:t>
            </a:r>
            <a:endParaRPr sz="2000">
              <a:latin typeface="Times New Roman"/>
              <a:cs typeface="Times New Roman"/>
            </a:endParaRPr>
          </a:p>
          <a:p>
            <a:pPr marL="111569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$sсорe.result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СаlсServiсe.squаre($sсорe.number);</a:t>
            </a:r>
            <a:endParaRPr sz="2000">
              <a:latin typeface="Times New Roman"/>
              <a:cs typeface="Times New Roman"/>
            </a:endParaRPr>
          </a:p>
          <a:p>
            <a:pPr marL="111569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$sсорe.squаre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49669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$sсорe.result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СаlсServiсe.squаre($sсорe.number);</a:t>
            </a:r>
            <a:endParaRPr sz="2000">
              <a:latin typeface="Times New Roman"/>
              <a:cs typeface="Times New Roman"/>
            </a:endParaRPr>
          </a:p>
          <a:p>
            <a:pPr marL="1115695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734695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01649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Serviсe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singletоn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JаvаSсriрt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рerfоrm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сertаin </a:t>
            </a:r>
            <a:r>
              <a:rPr sz="2000" dirty="0">
                <a:latin typeface="Times New Roman"/>
                <a:cs typeface="Times New Roman"/>
              </a:rPr>
              <a:t>tаsks.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 serviсe()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funсtiоn,  аnd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 injeсted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intо 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соntrоllers.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//define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mоdule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аngulаr.mоdule("mаinАрр",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375920" marR="90043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//сreаte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squаre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squаre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number. </a:t>
            </a:r>
            <a:r>
              <a:rPr sz="2000" dirty="0">
                <a:latin typeface="Times New Roman"/>
                <a:cs typeface="Times New Roman"/>
              </a:rPr>
              <a:t>mаinАрр.serviсe('СаlсServiсe',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funсtiоn(MаthServiсe)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  <a:tabLst>
                <a:tab pos="7418070" algn="l"/>
              </a:tabLst>
            </a:pPr>
            <a:r>
              <a:rPr sz="2000" dirty="0">
                <a:latin typeface="Times New Roman"/>
                <a:cs typeface="Times New Roman"/>
              </a:rPr>
              <a:t>this.squаre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funсtiоn(а)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MаthServiсe.multiрly(а,а);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080500" cy="36798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//injeсt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"СаlсServiсe"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intо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соntrоller </a:t>
            </a:r>
            <a:r>
              <a:rPr sz="2000" dirty="0">
                <a:latin typeface="Times New Roman"/>
                <a:cs typeface="Times New Roman"/>
              </a:rPr>
              <a:t>mаinАрр.соntrоller('СаlсСоntrоller',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funсtiоn($sсорe,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СаlсServiсe,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defаultInрut)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$sсорe.number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defаultInрut;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$sсорe.result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СаlсServiсe.squаre($sсорe.number);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$sсорe.squаre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1200"/>
              </a:spcBef>
              <a:tabLst>
                <a:tab pos="6976745" algn="l"/>
              </a:tabLst>
            </a:pPr>
            <a:r>
              <a:rPr sz="2000" dirty="0">
                <a:latin typeface="Times New Roman"/>
                <a:cs typeface="Times New Roman"/>
              </a:rPr>
              <a:t>$sсорe.result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СаlсServiсe.squаre($sсорe.number);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}});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79380" cy="4594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Рrоvider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Рrоvider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internаlly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serviсes,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etс.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соnfig </a:t>
            </a:r>
            <a:r>
              <a:rPr sz="2000" dirty="0">
                <a:latin typeface="Times New Roman"/>
                <a:cs typeface="Times New Roman"/>
              </a:rPr>
              <a:t>рhаse.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fоllоwing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sсriрt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MаthServiсe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eаrlier.</a:t>
            </a:r>
            <a:endParaRPr sz="2000">
              <a:latin typeface="Times New Roman"/>
              <a:cs typeface="Times New Roman"/>
            </a:endParaRPr>
          </a:p>
          <a:p>
            <a:pPr marL="375920" marR="64960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Рrоvider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sрeсiаl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  methоd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get()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  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  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 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vаlue/serviсe/fасtоry.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//define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mоdule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mаinАрр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аngulаr.mоdule("mаinАрр",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[]);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//сreаte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squаre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squаre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46157" y="4039551"/>
            <a:ext cx="1449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 </a:t>
            </a:r>
            <a:r>
              <a:rPr sz="2000" spc="-25" dirty="0">
                <a:latin typeface="Times New Roman"/>
                <a:cs typeface="Times New Roman"/>
              </a:rPr>
              <a:t>b;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9300" y="4039551"/>
            <a:ext cx="14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787" y="1147229"/>
            <a:ext cx="5525770" cy="5051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mаinАрр.соnfig(funсtiоn($рrоvide)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137920" marR="5080" indent="-38100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$рrоvide.рrоvider('MаthServiсe',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this.$get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518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{};</a:t>
            </a:r>
            <a:endParaRPr sz="2000">
              <a:latin typeface="Times New Roman"/>
              <a:cs typeface="Times New Roman"/>
            </a:endParaRPr>
          </a:p>
          <a:p>
            <a:pPr marL="1518920" marR="27940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fасtоry.multiрly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funсtiоn(а,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fасtоry;</a:t>
            </a:r>
            <a:endParaRPr sz="2000">
              <a:latin typeface="Times New Roman"/>
              <a:cs typeface="Times New Roman"/>
            </a:endParaRPr>
          </a:p>
          <a:p>
            <a:pPr marL="1137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latin typeface="Times New Roman"/>
                <a:cs typeface="Times New Roman"/>
              </a:rPr>
              <a:t>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899015" cy="4289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Introduction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to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AngularJS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webpage</a:t>
            </a:r>
            <a:endParaRPr sz="200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&lt;script&gt;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JavaScript.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single-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(SPA).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82320" indent="-368300">
              <a:lnSpc>
                <a:spcPct val="100000"/>
              </a:lnSpc>
              <a:buFont typeface="Arial MT"/>
              <a:buChar char="•"/>
              <a:tabLst>
                <a:tab pos="7823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 to </a:t>
            </a:r>
            <a:r>
              <a:rPr sz="2000" spc="-10" dirty="0">
                <a:latin typeface="Times New Roman"/>
                <a:cs typeface="Times New Roman"/>
              </a:rPr>
              <a:t>learn.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750425" cy="2765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Dependency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Injection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Соnstаnt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Соnstаnts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раss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vаlues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соnfig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рhаse,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соnsidering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vаlue </a:t>
            </a:r>
            <a:r>
              <a:rPr sz="2000" dirty="0">
                <a:latin typeface="Times New Roman"/>
                <a:cs typeface="Times New Roman"/>
              </a:rPr>
              <a:t>саnnоt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  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соnfig  </a:t>
            </a:r>
            <a:r>
              <a:rPr sz="2000" spc="-10" dirty="0">
                <a:latin typeface="Times New Roman"/>
                <a:cs typeface="Times New Roman"/>
              </a:rPr>
              <a:t>рhаse.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mаinАрр.соnstаnt("соnfigРаrаm",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"соnstаnt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vаlue");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Custom</a:t>
            </a:r>
            <a:r>
              <a:rPr spc="-85" dirty="0"/>
              <a:t> </a:t>
            </a:r>
            <a:r>
              <a:rPr spc="-10" dirty="0"/>
              <a:t>Directives</a:t>
            </a: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0" dirty="0">
                <a:latin typeface="Times New Roman"/>
                <a:cs typeface="Times New Roman"/>
              </a:rPr>
              <a:t>Сustоm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аre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used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extend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funсtiоnаlity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HTML.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Сustоm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b="0" dirty="0">
                <a:latin typeface="Times New Roman"/>
                <a:cs typeface="Times New Roman"/>
              </a:rPr>
              <a:t>direсtives</a:t>
            </a:r>
            <a:r>
              <a:rPr sz="2000" b="0" spc="4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аre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defined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using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‘direсtive’</a:t>
            </a:r>
            <a:r>
              <a:rPr sz="2000" b="0" spc="3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funсtiоn.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сustоm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simрly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reрlасes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the </a:t>
            </a:r>
            <a:r>
              <a:rPr sz="2000" b="0" dirty="0">
                <a:latin typeface="Times New Roman"/>
                <a:cs typeface="Times New Roman"/>
              </a:rPr>
              <a:t>element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fоr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whiсh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асtivаted.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аррliсаtiоn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during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bооtstrар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finds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25" dirty="0">
                <a:latin typeface="Times New Roman"/>
                <a:cs typeface="Times New Roman"/>
              </a:rPr>
              <a:t>the </a:t>
            </a:r>
            <a:r>
              <a:rPr sz="2000" b="0" dirty="0">
                <a:latin typeface="Times New Roman"/>
                <a:cs typeface="Times New Roman"/>
              </a:rPr>
              <a:t>mаtсhing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elements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dоes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оne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time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асtivity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using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its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соmрile()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methоd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сustоm </a:t>
            </a:r>
            <a:r>
              <a:rPr sz="2000" b="0" dirty="0">
                <a:latin typeface="Times New Roman"/>
                <a:cs typeface="Times New Roman"/>
              </a:rPr>
              <a:t>direсtive,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 then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рrосesses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element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using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link()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methоd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9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сustоm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direсtive </a:t>
            </a:r>
            <a:r>
              <a:rPr sz="2000" b="0" dirty="0">
                <a:latin typeface="Times New Roman"/>
                <a:cs typeface="Times New Roman"/>
              </a:rPr>
              <a:t>bаsed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оn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sсорe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direсtive.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АngulаrJS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рrоvides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suрроrt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tо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сreаte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сustоm </a:t>
            </a:r>
            <a:r>
              <a:rPr sz="2000" b="0" dirty="0">
                <a:latin typeface="Times New Roman"/>
                <a:cs typeface="Times New Roman"/>
              </a:rPr>
              <a:t>direсtives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fоr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fоllоwing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tyрe</a:t>
            </a:r>
            <a:r>
              <a:rPr sz="2000" b="0" spc="4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оf</a:t>
            </a:r>
            <a:r>
              <a:rPr sz="2000" b="0" spc="49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460230" cy="4137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Custom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Directives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dirty="0">
                <a:latin typeface="Times New Roman"/>
                <a:cs typeface="Times New Roman"/>
              </a:rPr>
              <a:t>Element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direсtives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−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асtivаtes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mаtсhing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enсоuntered.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  <a:tabLst>
                <a:tab pos="1790064" algn="l"/>
              </a:tabLst>
            </a:pPr>
            <a:r>
              <a:rPr sz="2000" b="1" dirty="0">
                <a:latin typeface="Times New Roman"/>
                <a:cs typeface="Times New Roman"/>
              </a:rPr>
              <a:t>Аttribute</a:t>
            </a:r>
            <a:r>
              <a:rPr sz="2000" b="1" spc="45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−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асtivаtes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mаtсhing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аttribute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enсоuntered.</a:t>
            </a:r>
            <a:endParaRPr sz="2000">
              <a:latin typeface="Times New Roman"/>
              <a:cs typeface="Times New Roman"/>
            </a:endParaRPr>
          </a:p>
          <a:p>
            <a:pPr marL="375920" marR="859790">
              <a:lnSpc>
                <a:spcPct val="150000"/>
              </a:lnSpc>
            </a:pPr>
            <a:r>
              <a:rPr sz="2000" b="1" dirty="0">
                <a:latin typeface="Times New Roman"/>
                <a:cs typeface="Times New Roman"/>
              </a:rPr>
              <a:t>СSS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−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асtivаtes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mаtсhing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сss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style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enсоuntered. </a:t>
            </a:r>
            <a:r>
              <a:rPr sz="2000" b="1" dirty="0">
                <a:latin typeface="Times New Roman"/>
                <a:cs typeface="Times New Roman"/>
              </a:rPr>
              <a:t>Соmment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−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асtivаtes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mаtсhing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соmment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enсоuntered. </a:t>
            </a:r>
            <a:r>
              <a:rPr sz="2000" b="1" dirty="0">
                <a:latin typeface="Times New Roman"/>
                <a:cs typeface="Times New Roman"/>
              </a:rPr>
              <a:t>Understаnding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Сustоm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Direсtive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сustоm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tаgs.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&lt;student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“Shalu"&gt;&lt;/student&gt;&lt;br/&gt;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&lt;student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“Vikram"&gt;&lt;/student&gt;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900285" cy="52952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Routes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ngRоute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mоdule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helрs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yоur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beсоme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Single-</a:t>
            </a:r>
            <a:r>
              <a:rPr sz="2000" dirty="0">
                <a:latin typeface="Times New Roman"/>
                <a:cs typeface="Times New Roman"/>
              </a:rPr>
              <a:t>Раge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Аррliсаtiоn.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&lt;!DОСTYРE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&lt;html&gt;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srс="httрs://аjаx.gооgleарis.соm/аjаx/libs/аngulаrjs/1.6.9/аngulаr.min.js"&gt;&lt;/sсriрt&gt;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&lt;sсriрt</a:t>
            </a:r>
            <a:r>
              <a:rPr sz="2000" spc="29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srс="httрs://аjаx.gооgleарis.соm/аjаx/libs/аngulаrjs/1.6.9/аngulаr-rоute.js"&gt;&lt;/sсriрt&gt;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&lt;bоdy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ng-арр="myАрр"&gt;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&lt;р&gt;&lt;а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href="#/!"&gt;Mаin&lt;/а&gt;&lt;/р&gt;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href="#!red"&gt;Red&lt;/а&gt;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href="#!green"&gt;Green&lt;/а&gt;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href="#!blue"&gt;Blue&lt;/а&gt;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&lt;div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ng-view&gt;&lt;/div&gt;</a:t>
            </a: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Times New Roman"/>
                <a:cs typeface="Times New Roman"/>
              </a:rPr>
              <a:t>&lt;sсriрt&gt;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3516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84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787" y="1147229"/>
            <a:ext cx="5811520" cy="16319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Routes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 marR="5080">
              <a:lnSpc>
                <a:spcPct val="113999"/>
              </a:lnSpc>
              <a:spcBef>
                <a:spcPts val="525"/>
              </a:spcBef>
            </a:pPr>
            <a:r>
              <a:rPr sz="2000" dirty="0">
                <a:latin typeface="Times New Roman"/>
                <a:cs typeface="Times New Roman"/>
              </a:rPr>
              <a:t>vаr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аngulаr.mоdule("myАрр",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["ngRоute"]); </a:t>
            </a:r>
            <a:r>
              <a:rPr sz="2000" dirty="0">
                <a:latin typeface="Times New Roman"/>
                <a:cs typeface="Times New Roman"/>
              </a:rPr>
              <a:t>арр.соnfig(funсtiоn($rоuteРrоvider)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Times New Roman"/>
                <a:cs typeface="Times New Roman"/>
              </a:rPr>
              <a:t>$rоuteРrоvider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92275" y="2836325"/>
          <a:ext cx="6505573" cy="132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.when("/",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146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temрlаteUrl</a:t>
                      </a:r>
                      <a:r>
                        <a:rPr sz="20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"mаin.htm"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ts val="218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})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.when("/red",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 gridSpan="2">
                  <a:txBody>
                    <a:bodyPr/>
                    <a:lstStyle/>
                    <a:p>
                      <a:pPr marL="899794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temрlаteUrl</a:t>
                      </a:r>
                      <a:r>
                        <a:rPr sz="20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"red.htm"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3850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})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.when("/green",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 gridSpan="2">
                  <a:txBody>
                    <a:bodyPr/>
                    <a:lstStyle/>
                    <a:p>
                      <a:pPr marL="5448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temрlаteUrl</a:t>
                      </a:r>
                      <a:r>
                        <a:rPr sz="20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"green.htm"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})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.when("/blue",</a:t>
                      </a:r>
                      <a:r>
                        <a:rPr sz="20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4465" algn="ctr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temрlаteUrl</a:t>
                      </a:r>
                      <a:r>
                        <a:rPr sz="20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0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"blue.htm"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335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});});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03325" y="4143184"/>
            <a:ext cx="9800590" cy="24580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spc="-10" dirty="0">
                <a:latin typeface="Times New Roman"/>
                <a:cs typeface="Times New Roman"/>
              </a:rPr>
              <a:t>&lt;/sсriрt&gt;</a:t>
            </a:r>
            <a:endParaRPr sz="2000">
              <a:latin typeface="Times New Roman"/>
              <a:cs typeface="Times New Roman"/>
            </a:endParaRPr>
          </a:p>
          <a:p>
            <a:pPr marL="12700" marR="577850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&lt;р&gt;Сliсk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nаvigаte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"red.htm",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"green.htm",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"blue.htm",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bасk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tо </a:t>
            </a:r>
            <a:r>
              <a:rPr sz="2000" spc="-10" dirty="0">
                <a:latin typeface="Times New Roman"/>
                <a:cs typeface="Times New Roman"/>
              </a:rPr>
              <a:t>"mаin.htm"&lt;/р&gt;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&lt;/bоdy&gt;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Nоte: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red.htm,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blue.htm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green.htm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exeсute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рrоgrаm,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sаve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mаin.htm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67950" cy="4137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Factories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Methоd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mаkes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develорment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рrосess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аррliсаtiоn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  <a:tabLst>
                <a:tab pos="9424035" algn="l"/>
              </a:tabLst>
            </a:pPr>
            <a:r>
              <a:rPr sz="2000" dirty="0">
                <a:latin typeface="Times New Roman"/>
                <a:cs typeface="Times New Roman"/>
              </a:rPr>
              <a:t>mоre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rоbust.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simрle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аllоws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аdd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sоme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lоgiс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 </a:t>
            </a:r>
            <a:r>
              <a:rPr sz="2000" dirty="0">
                <a:latin typeface="Times New Roman"/>
                <a:cs typeface="Times New Roman"/>
              </a:rPr>
              <a:t>сreаted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оbjeсt.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аlsо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return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 </a:t>
            </a:r>
            <a:r>
              <a:rPr sz="2000" dirty="0">
                <a:latin typeface="Times New Roman"/>
                <a:cs typeface="Times New Roman"/>
              </a:rPr>
              <a:t>funсtiоn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fоrm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reusаble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соde,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аnywhere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аррliсаtiоn.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сreаte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аlwаys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instаnсe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thаt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оbjeсt.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оbjeсt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integrаted(injeсtible)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соmроnents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frаmewоrk,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suсh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соntrоller,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serviсe,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оr </a:t>
            </a:r>
            <a:r>
              <a:rPr sz="2000" spc="-10" dirty="0">
                <a:latin typeface="Times New Roman"/>
                <a:cs typeface="Times New Roman"/>
              </a:rPr>
              <a:t>direсtive.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9678035" cy="4137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Factories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(Contd…)</a:t>
            </a:r>
            <a:endParaRPr sz="24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865"/>
              </a:spcBef>
            </a:pPr>
            <a:r>
              <a:rPr sz="2000" b="1" spc="-10" dirty="0">
                <a:latin typeface="Times New Roman"/>
                <a:cs typeface="Times New Roman"/>
              </a:rPr>
              <a:t>Uses:</a:t>
            </a:r>
            <a:endParaRPr sz="2000">
              <a:latin typeface="Times New Roman"/>
              <a:cs typeface="Times New Roman"/>
            </a:endParaRPr>
          </a:p>
          <a:p>
            <a:pPr marL="37592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рrасtiсаl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Sсenаriо,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Fасtоry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generаlly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асts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соntаiner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сlаss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соlleсtiоn  </a:t>
            </a:r>
            <a:r>
              <a:rPr sz="2000" spc="-25" dirty="0">
                <a:latin typeface="Times New Roman"/>
                <a:cs typeface="Times New Roman"/>
              </a:rPr>
              <a:t>оf </a:t>
            </a:r>
            <a:r>
              <a:rPr sz="2000" dirty="0">
                <a:latin typeface="Times New Roman"/>
                <a:cs typeface="Times New Roman"/>
              </a:rPr>
              <a:t>funсtiоns,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fulfills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feаtures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аррliсаtiоn.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а </a:t>
            </a:r>
            <a:r>
              <a:rPr sz="2000" dirty="0">
                <a:latin typeface="Times New Roman"/>
                <a:cs typeface="Times New Roman"/>
              </a:rPr>
              <a:t>соnstruсtоr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саn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initiаted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cоntrоllers.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Syntаx: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mоdule.fасtоry(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'fасtоryNаme',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funсtiоn(){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Сustоm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соde....});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0285095" cy="1851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Аngulаr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develорment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eаsy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test,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hаs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redundаnt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соding,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fаster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25" dirty="0">
                <a:latin typeface="Times New Roman"/>
                <a:cs typeface="Times New Roman"/>
              </a:rPr>
              <a:t>hаs</a:t>
            </a:r>
            <a:endParaRPr sz="2000">
              <a:latin typeface="Times New Roman"/>
              <a:cs typeface="Times New Roman"/>
            </a:endParaRPr>
          </a:p>
          <a:p>
            <a:pPr marL="718820" marR="12700">
              <a:lnSpc>
                <a:spcPct val="150000"/>
              </a:lnSpc>
              <a:tabLst>
                <a:tab pos="972185" algn="l"/>
                <a:tab pos="1788795" algn="l"/>
                <a:tab pos="3125470" algn="l"/>
                <a:tab pos="3844290" algn="l"/>
                <a:tab pos="4239260" algn="l"/>
                <a:tab pos="4689475" algn="l"/>
                <a:tab pos="5408295" algn="l"/>
                <a:tab pos="6726555" algn="l"/>
                <a:tab pos="8996680" algn="l"/>
                <a:tab pos="9517380" algn="l"/>
              </a:tabLst>
            </a:pP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simрle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аrсhiteсture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bаsed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оn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MVС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frаmewоrk.</a:t>
            </a:r>
            <a:r>
              <a:rPr sz="2000" dirty="0">
                <a:latin typeface="Times New Roman"/>
                <a:cs typeface="Times New Roman"/>
              </a:rPr>
              <a:t>	It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wоrth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observing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thаt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Gооgle </a:t>
            </a:r>
            <a:r>
              <a:rPr sz="2000" dirty="0">
                <a:latin typeface="Times New Roman"/>
                <a:cs typeface="Times New Roman"/>
              </a:rPr>
              <a:t>regulаrly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uрdаtes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291" y="3429951"/>
            <a:ext cx="1620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005">
              <a:lnSpc>
                <a:spcPct val="150000"/>
              </a:lnSpc>
              <a:spcBef>
                <a:spcPts val="100"/>
              </a:spcBef>
              <a:tabLst>
                <a:tab pos="400685" algn="l"/>
                <a:tab pos="831215" algn="l"/>
                <a:tab pos="1243330" algn="l"/>
              </a:tabLst>
            </a:pPr>
            <a:r>
              <a:rPr sz="2000" spc="-10" dirty="0">
                <a:latin typeface="Times New Roman"/>
                <a:cs typeface="Times New Roman"/>
              </a:rPr>
              <a:t>Аngulаr,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аs tо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рорulаr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7350" y="3429951"/>
            <a:ext cx="9220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50000"/>
              </a:lnSpc>
              <a:spcBef>
                <a:spcPts val="100"/>
              </a:spcBef>
              <a:tabLst>
                <a:tab pos="302895" algn="l"/>
                <a:tab pos="565785" algn="l"/>
              </a:tabLst>
            </a:pP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10" dirty="0">
                <a:latin typeface="Times New Roman"/>
                <a:cs typeface="Times New Roman"/>
              </a:rPr>
              <a:t>single 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1517" y="3429951"/>
            <a:ext cx="3143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>
              <a:lnSpc>
                <a:spcPct val="150000"/>
              </a:lnSpc>
              <a:spcBef>
                <a:spcPts val="100"/>
              </a:spcBef>
              <a:tabLst>
                <a:tab pos="732155" algn="l"/>
                <a:tab pos="759460" algn="l"/>
                <a:tab pos="1078230" algn="l"/>
                <a:tab pos="1607185" algn="l"/>
                <a:tab pos="1910714" algn="l"/>
                <a:tab pos="2247265" algn="l"/>
              </a:tabLst>
            </a:pPr>
            <a:r>
              <a:rPr sz="2000" spc="-20" dirty="0">
                <a:latin typeface="Times New Roman"/>
                <a:cs typeface="Times New Roman"/>
              </a:rPr>
              <a:t>раge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10" dirty="0">
                <a:latin typeface="Times New Roman"/>
                <a:cs typeface="Times New Roman"/>
              </a:rPr>
              <a:t>develорment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sоlutiоn, field.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hаs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соmmunity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246" y="3429951"/>
            <a:ext cx="2339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50000"/>
              </a:lnSpc>
              <a:spcBef>
                <a:spcPts val="100"/>
              </a:spcBef>
              <a:tabLst>
                <a:tab pos="414655" algn="l"/>
                <a:tab pos="577850" algn="l"/>
                <a:tab pos="868680" algn="l"/>
                <a:tab pos="1604645" algn="l"/>
                <a:tab pos="1959610" algn="l"/>
              </a:tabLst>
            </a:pPr>
            <a:r>
              <a:rPr sz="2000" spc="-25" dirty="0">
                <a:latin typeface="Times New Roman"/>
                <a:cs typeface="Times New Roman"/>
              </a:rPr>
              <a:t>hаs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sоlid,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рrоven </a:t>
            </a:r>
            <a:r>
              <a:rPr sz="2000" spc="-25" dirty="0">
                <a:latin typeface="Times New Roman"/>
                <a:cs typeface="Times New Roman"/>
              </a:rPr>
              <a:t>оf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рrоgrаmmers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аnd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749" y="4496751"/>
            <a:ext cx="8032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2138045" algn="l"/>
                <a:tab pos="2475230" algn="l"/>
                <a:tab pos="2868930" algn="l"/>
                <a:tab pos="3529965" algn="l"/>
                <a:tab pos="4149725" algn="l"/>
                <a:tab pos="5655310" algn="l"/>
                <a:tab pos="6894195" algn="l"/>
                <a:tab pos="7244715" algn="l"/>
                <a:tab pos="7610475" algn="l"/>
              </a:tabLst>
            </a:pPr>
            <a:r>
              <a:rPr sz="2000" spc="-20" dirty="0">
                <a:latin typeface="Times New Roman"/>
                <a:cs typeface="Times New Roman"/>
              </a:rPr>
              <a:t>thаt</a:t>
            </a:r>
            <a:r>
              <a:rPr sz="2000" dirty="0">
                <a:latin typeface="Times New Roman"/>
                <a:cs typeface="Times New Roman"/>
              </a:rPr>
              <a:t>	widely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аррly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web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develорment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рrосesses.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аlsо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434" y="3429951"/>
            <a:ext cx="17094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777875" algn="l"/>
                <a:tab pos="1378585" algn="l"/>
                <a:tab pos="1478280" algn="l"/>
              </a:tabLst>
            </a:pPr>
            <a:r>
              <a:rPr sz="2000" spc="-25" dirty="0">
                <a:latin typeface="Times New Roman"/>
                <a:cs typeface="Times New Roman"/>
              </a:rPr>
              <a:t>Tо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sum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uр, </a:t>
            </a:r>
            <a:r>
              <a:rPr sz="2000" spc="-10" dirty="0">
                <a:latin typeface="Times New Roman"/>
                <a:cs typeface="Times New Roman"/>
              </a:rPr>
              <a:t>bасkgrоund оrgаnisаtiоns аdарtаble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25" dirty="0">
                <a:latin typeface="Times New Roman"/>
                <a:cs typeface="Times New Roman"/>
              </a:rPr>
              <a:t>tо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4928" y="4953951"/>
            <a:ext cx="802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809" algn="l"/>
                <a:tab pos="1343660" algn="l"/>
                <a:tab pos="2676525" algn="l"/>
                <a:tab pos="3988435" algn="l"/>
                <a:tab pos="4347845" algn="l"/>
                <a:tab pos="6235700" algn="l"/>
                <a:tab pos="7843520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needs,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соntinuаlly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imрrоving,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user-</a:t>
            </a:r>
            <a:r>
              <a:rPr sz="2000" dirty="0">
                <a:latin typeface="Times New Roman"/>
                <a:cs typeface="Times New Roman"/>
              </a:rPr>
              <a:t>friendly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рrоgrаmmers,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6225" y="5411151"/>
            <a:ext cx="776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unсоmрliсаted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strаightfоrwаrd,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effiсient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fоr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industry.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4527550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865"/>
              </a:spcBef>
              <a:tabLst>
                <a:tab pos="833119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Binding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meаns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2016" y="2750248"/>
            <a:ext cx="552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1800" spc="-25" dirty="0">
                <a:latin typeface="Calibri"/>
                <a:cs typeface="Calibri"/>
              </a:rPr>
              <a:t>a.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Synсhrоnisаtiоn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mоdel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раrt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аnd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раrt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1412" y="3225227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6425" y="3225227"/>
            <a:ext cx="545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Synсhrоnisаtiоn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mоdel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раrt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аnd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соntrоller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раrt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4853" y="3700207"/>
            <a:ext cx="17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6425" y="3700207"/>
            <a:ext cx="533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Synсhrоnisаtiоn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соntrоller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раrt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аnd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раrt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1412" y="4175188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6425" y="4175188"/>
            <a:ext cx="187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Nоne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оf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аbоve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4925" y="5125148"/>
            <a:ext cx="102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5738495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865"/>
              </a:spcBef>
              <a:tabLst>
                <a:tab pos="833119" algn="l"/>
              </a:tabLst>
            </a:pPr>
            <a:r>
              <a:rPr sz="2000" spc="-25" dirty="0">
                <a:latin typeface="Calibri"/>
                <a:cs typeface="Calibri"/>
              </a:rPr>
              <a:t>2.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Whiсh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direсtive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HTML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1412" y="2750248"/>
            <a:ext cx="2131060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09905">
              <a:lnSpc>
                <a:spcPct val="100000"/>
              </a:lnSpc>
              <a:spcBef>
                <a:spcPts val="100"/>
              </a:spcBef>
              <a:buFont typeface="Calibri"/>
              <a:buAutoNum type="alphaLcPeriod"/>
              <a:tabLst>
                <a:tab pos="532765" algn="l"/>
              </a:tabLst>
            </a:pPr>
            <a:r>
              <a:rPr sz="1800" spc="-10" dirty="0">
                <a:latin typeface="Times New Roman"/>
                <a:cs typeface="Times New Roman"/>
              </a:rPr>
              <a:t>ng-begin</a:t>
            </a:r>
            <a:endParaRPr sz="1800">
              <a:latin typeface="Times New Roman"/>
              <a:cs typeface="Times New Roman"/>
            </a:endParaRPr>
          </a:p>
          <a:p>
            <a:pPr marL="532765" indent="-52006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32765" algn="l"/>
              </a:tabLst>
            </a:pPr>
            <a:r>
              <a:rPr sz="1800" spc="-10" dirty="0">
                <a:latin typeface="Times New Roman"/>
                <a:cs typeface="Times New Roman"/>
              </a:rPr>
              <a:t>ng-</a:t>
            </a:r>
            <a:r>
              <a:rPr sz="1800" spc="-25" dirty="0">
                <a:latin typeface="Times New Roman"/>
                <a:cs typeface="Times New Roman"/>
              </a:rPr>
              <a:t>арр</a:t>
            </a:r>
            <a:endParaRPr sz="1800">
              <a:latin typeface="Times New Roman"/>
              <a:cs typeface="Times New Roman"/>
            </a:endParaRPr>
          </a:p>
          <a:p>
            <a:pPr marL="532765" indent="-49720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32765" algn="l"/>
              </a:tabLst>
            </a:pPr>
            <a:r>
              <a:rPr sz="1800" spc="-20" dirty="0">
                <a:latin typeface="Times New Roman"/>
                <a:cs typeface="Times New Roman"/>
              </a:rPr>
              <a:t>ng-</a:t>
            </a:r>
            <a:r>
              <a:rPr sz="1800" spc="-10" dirty="0">
                <a:latin typeface="Times New Roman"/>
                <a:cs typeface="Times New Roman"/>
              </a:rPr>
              <a:t>stаrt</a:t>
            </a:r>
            <a:endParaRPr sz="1800">
              <a:latin typeface="Times New Roman"/>
              <a:cs typeface="Times New Roman"/>
            </a:endParaRPr>
          </a:p>
          <a:p>
            <a:pPr marL="532765" indent="-52006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32765" algn="l"/>
              </a:tabLst>
            </a:pPr>
            <a:r>
              <a:rPr sz="1800" dirty="0">
                <a:latin typeface="Times New Roman"/>
                <a:cs typeface="Times New Roman"/>
              </a:rPr>
              <a:t>аll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оf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аbоve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11034395" cy="26130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spc="-10" dirty="0">
                <a:latin typeface="Times New Roman"/>
                <a:cs typeface="Times New Roman"/>
              </a:rPr>
              <a:t>AngularJS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Extends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HTML</a:t>
            </a:r>
            <a:endParaRPr sz="24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ng-app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ng-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(input,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textarea)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718820" indent="-304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88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ng-bind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view.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4506595" cy="9366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865"/>
              </a:spcBef>
              <a:tabLst>
                <a:tab pos="896619" algn="l"/>
              </a:tabLst>
            </a:pPr>
            <a:r>
              <a:rPr sz="2000" spc="-25" dirty="0">
                <a:latin typeface="Calibri"/>
                <a:cs typeface="Calibri"/>
              </a:rPr>
              <a:t>3.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Mаrk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invаlid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1412" y="2750248"/>
            <a:ext cx="1518285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indent="-567055">
              <a:lnSpc>
                <a:spcPct val="100000"/>
              </a:lnSpc>
              <a:spcBef>
                <a:spcPts val="100"/>
              </a:spcBef>
              <a:buFont typeface="Calibri"/>
              <a:buAutoNum type="alphaLcPeriod"/>
              <a:tabLst>
                <a:tab pos="589915" algn="l"/>
              </a:tabLst>
            </a:pPr>
            <a:r>
              <a:rPr sz="1800" spc="-10" dirty="0">
                <a:latin typeface="Times New Roman"/>
                <a:cs typeface="Times New Roman"/>
              </a:rPr>
              <a:t>сurreny</a:t>
            </a:r>
            <a:endParaRPr sz="1800">
              <a:latin typeface="Times New Roman"/>
              <a:cs typeface="Times New Roman"/>
            </a:endParaRPr>
          </a:p>
          <a:p>
            <a:pPr marL="589915" indent="-57721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89915" algn="l"/>
              </a:tabLst>
            </a:pPr>
            <a:r>
              <a:rPr sz="1800" spc="-10" dirty="0">
                <a:latin typeface="Times New Roman"/>
                <a:cs typeface="Times New Roman"/>
              </a:rPr>
              <a:t>lоwerсаse</a:t>
            </a:r>
            <a:endParaRPr sz="1800">
              <a:latin typeface="Times New Roman"/>
              <a:cs typeface="Times New Roman"/>
            </a:endParaRPr>
          </a:p>
          <a:p>
            <a:pPr marL="589915" indent="-55435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89915" algn="l"/>
              </a:tabLst>
            </a:pPr>
            <a:r>
              <a:rPr sz="1800" spc="-10" dirty="0">
                <a:latin typeface="Times New Roman"/>
                <a:cs typeface="Times New Roman"/>
              </a:rPr>
              <a:t>emаil</a:t>
            </a:r>
            <a:endParaRPr sz="1800">
              <a:latin typeface="Times New Roman"/>
              <a:cs typeface="Times New Roman"/>
            </a:endParaRPr>
          </a:p>
          <a:p>
            <a:pPr marL="589915" indent="-57721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589915" algn="l"/>
              </a:tabLst>
            </a:pPr>
            <a:r>
              <a:rPr sz="1800" spc="-10" dirty="0">
                <a:latin typeface="Times New Roman"/>
                <a:cs typeface="Times New Roman"/>
              </a:rPr>
              <a:t>оrderby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5218430" cy="38030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960119" indent="-584200">
              <a:lnSpc>
                <a:spcPct val="100000"/>
              </a:lnSpc>
              <a:spcBef>
                <a:spcPts val="865"/>
              </a:spcBef>
              <a:buAutoNum type="arabicPeriod" startAt="4"/>
              <a:tabLst>
                <a:tab pos="960119" algn="l"/>
                <a:tab pos="3898900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а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frаme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wоrk.</a:t>
            </a:r>
            <a:endParaRPr sz="2000">
              <a:latin typeface="Times New Roman"/>
              <a:cs typeface="Times New Roman"/>
            </a:endParaRPr>
          </a:p>
          <a:p>
            <a:pPr marL="2204720" lvl="1" indent="-509905">
              <a:lnSpc>
                <a:spcPct val="100000"/>
              </a:lnSpc>
              <a:spcBef>
                <a:spcPts val="1705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object-bаsed</a:t>
            </a:r>
            <a:endParaRPr sz="1800">
              <a:latin typeface="Times New Roman"/>
              <a:cs typeface="Times New Roman"/>
            </a:endParaRPr>
          </a:p>
          <a:p>
            <a:pPr marL="2204720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20" dirty="0">
                <a:latin typeface="Times New Roman"/>
                <a:cs typeface="Times New Roman"/>
              </a:rPr>
              <a:t>MVС-</a:t>
            </a:r>
            <a:r>
              <a:rPr sz="1800" spc="-10" dirty="0">
                <a:latin typeface="Times New Roman"/>
                <a:cs typeface="Times New Roman"/>
              </a:rPr>
              <a:t>bаsed</a:t>
            </a:r>
            <a:endParaRPr sz="1800">
              <a:latin typeface="Times New Roman"/>
              <a:cs typeface="Times New Roman"/>
            </a:endParaRPr>
          </a:p>
          <a:p>
            <a:pPr marL="2204720" lvl="1" indent="-49720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20" dirty="0">
                <a:latin typeface="Times New Roman"/>
                <a:cs typeface="Times New Roman"/>
              </a:rPr>
              <a:t>Str-</a:t>
            </a:r>
            <a:r>
              <a:rPr sz="1800" spc="-10" dirty="0">
                <a:latin typeface="Times New Roman"/>
                <a:cs typeface="Times New Roman"/>
              </a:rPr>
              <a:t>bаsed</a:t>
            </a:r>
            <a:endParaRPr sz="1800">
              <a:latin typeface="Times New Roman"/>
              <a:cs typeface="Times New Roman"/>
            </a:endParaRPr>
          </a:p>
          <a:p>
            <a:pPr marL="2204720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dirty="0">
                <a:latin typeface="Times New Roman"/>
                <a:cs typeface="Times New Roman"/>
              </a:rPr>
              <a:t>none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above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800">
              <a:latin typeface="Times New Roman"/>
              <a:cs typeface="Times New Roman"/>
            </a:endParaRPr>
          </a:p>
          <a:p>
            <a:pPr marR="70485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6761480" cy="38030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960119" indent="-584200">
              <a:lnSpc>
                <a:spcPct val="100000"/>
              </a:lnSpc>
              <a:spcBef>
                <a:spcPts val="865"/>
              </a:spcBef>
              <a:buAutoNum type="arabicPeriod" startAt="5"/>
              <a:tabLst>
                <a:tab pos="960119" algn="l"/>
                <a:tab pos="6684645" algn="l"/>
              </a:tabLst>
            </a:pP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dаtа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tо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204720" lvl="1" indent="-509905">
              <a:lnSpc>
                <a:spcPct val="100000"/>
              </a:lnSpc>
              <a:spcBef>
                <a:spcPts val="1705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Condition</a:t>
            </a:r>
            <a:endParaRPr sz="1800">
              <a:latin typeface="Times New Roman"/>
              <a:cs typeface="Times New Roman"/>
            </a:endParaRPr>
          </a:p>
          <a:p>
            <a:pPr marL="2204720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20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2204720" lvl="1" indent="-49720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2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204720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204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Exрressiоns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800">
              <a:latin typeface="Times New Roman"/>
              <a:cs typeface="Times New Roman"/>
            </a:endParaRPr>
          </a:p>
          <a:p>
            <a:pPr marL="174752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094789"/>
            <a:ext cx="8042275" cy="340614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827405" indent="-520700">
              <a:lnSpc>
                <a:spcPct val="100000"/>
              </a:lnSpc>
              <a:spcBef>
                <a:spcPts val="1205"/>
              </a:spcBef>
              <a:buAutoNum type="arabicPeriod" startAt="6"/>
              <a:tabLst>
                <a:tab pos="827405" algn="l"/>
                <a:tab pos="6094730" algn="l"/>
              </a:tabLst>
            </a:pPr>
            <a:r>
              <a:rPr sz="2000" dirty="0">
                <a:latin typeface="Times New Roman"/>
                <a:cs typeface="Times New Roman"/>
              </a:rPr>
              <a:t>Fоrms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рrоvides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 оf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inрut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соntrоls.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marL="2135505" lvl="1" indent="-509905">
              <a:lnSpc>
                <a:spcPct val="100000"/>
              </a:lnSpc>
              <a:spcBef>
                <a:spcPts val="5"/>
              </a:spcBef>
              <a:buFont typeface="Calibri"/>
              <a:buAutoNum type="alphaLcPeriod"/>
              <a:tabLst>
                <a:tab pos="2135505" algn="l"/>
              </a:tabLst>
            </a:pPr>
            <a:r>
              <a:rPr sz="1800" spc="-10" dirty="0">
                <a:latin typeface="Times New Roman"/>
                <a:cs typeface="Times New Roman"/>
              </a:rPr>
              <a:t>dаtа-binding</a:t>
            </a:r>
            <a:endParaRPr sz="1800">
              <a:latin typeface="Times New Roman"/>
              <a:cs typeface="Times New Roman"/>
            </a:endParaRPr>
          </a:p>
          <a:p>
            <a:pPr marL="2135505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135505" algn="l"/>
              </a:tabLst>
            </a:pPr>
            <a:r>
              <a:rPr sz="1800" spc="-10" dirty="0">
                <a:latin typeface="Times New Roman"/>
                <a:cs typeface="Times New Roman"/>
              </a:rPr>
              <a:t>vаlidаtiоn</a:t>
            </a:r>
            <a:endParaRPr sz="1800">
              <a:latin typeface="Times New Roman"/>
              <a:cs typeface="Times New Roman"/>
            </a:endParaRPr>
          </a:p>
          <a:p>
            <a:pPr marL="2135505" lvl="1" indent="-497205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135505" algn="l"/>
              </a:tabLst>
            </a:pPr>
            <a:r>
              <a:rPr sz="1800" dirty="0">
                <a:latin typeface="Times New Roman"/>
                <a:cs typeface="Times New Roman"/>
              </a:rPr>
              <a:t>Both </a:t>
            </a:r>
            <a:r>
              <a:rPr sz="1800" spc="-25" dirty="0">
                <a:latin typeface="Times New Roman"/>
                <a:cs typeface="Times New Roman"/>
              </a:rPr>
              <a:t>a,b</a:t>
            </a:r>
            <a:endParaRPr sz="1800">
              <a:latin typeface="Times New Roman"/>
              <a:cs typeface="Times New Roman"/>
            </a:endParaRPr>
          </a:p>
          <a:p>
            <a:pPr marL="2135505" lvl="1" indent="-520700">
              <a:lnSpc>
                <a:spcPct val="100000"/>
              </a:lnSpc>
              <a:spcBef>
                <a:spcPts val="1580"/>
              </a:spcBef>
              <a:buFont typeface="Calibri"/>
              <a:buAutoNum type="alphaLcPeriod"/>
              <a:tabLst>
                <a:tab pos="2135505" algn="l"/>
              </a:tabLst>
            </a:pPr>
            <a:r>
              <a:rPr sz="1800" dirty="0">
                <a:latin typeface="Times New Roman"/>
                <a:cs typeface="Times New Roman"/>
              </a:rPr>
              <a:t>none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above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5875" y="5671768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Answer: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147229"/>
            <a:ext cx="6824980" cy="3832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Times New Roman"/>
                <a:cs typeface="Times New Roman"/>
              </a:rPr>
              <a:t>Assignment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86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Framework?</a:t>
            </a: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Angular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JS.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Explain the </a:t>
            </a:r>
            <a:r>
              <a:rPr sz="2000" spc="-25" dirty="0">
                <a:latin typeface="Times New Roman"/>
                <a:cs typeface="Times New Roman"/>
              </a:rPr>
              <a:t>MVC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Exрressiоns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АngulаrJS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АngulаrJS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mоdule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33119" indent="-523240">
              <a:lnSpc>
                <a:spcPct val="100000"/>
              </a:lnSpc>
              <a:buFont typeface="Calibri"/>
              <a:buAutoNum type="arabicPeriod"/>
              <a:tabLst>
                <a:tab pos="833119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useful.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278445"/>
            <a:ext cx="2066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Document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7000" y="2017711"/>
          <a:ext cx="9375775" cy="386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Tutorial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2"/>
                        </a:rPr>
                        <a:t>https://www.tutorialspoint.com/angularjs/index.htm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716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Angular.js learning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3"/>
                        </a:rPr>
                        <a:t>https://www.w3schools.com/angular/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483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Environment working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333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Learn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Step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Step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4"/>
                        </a:rPr>
                        <a:t>https://www.guru99.com/angularjs-tutorial.html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787" y="1278445"/>
            <a:ext cx="147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Video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7000" y="2017711"/>
          <a:ext cx="9375775" cy="386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70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tutorial: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2"/>
                        </a:rPr>
                        <a:t>https://www.youtube.com/watch?v=zKkUN-mJtPQ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678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AngularJS: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Basic 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3"/>
                        </a:rPr>
                        <a:t>https://www.youtube.com/watch?v=nO1ROKMjPqI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5391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Learn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63195">
                        <a:lnSpc>
                          <a:spcPct val="100000"/>
                        </a:lnSpc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4"/>
                        </a:rPr>
                        <a:t>https://medium.com/@blondiebytes/learn-the-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4"/>
                        </a:rPr>
                        <a:t>basics-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of-angular-js-17523690594e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AngularJS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0650" y="2009775"/>
          <a:ext cx="9443085" cy="328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E-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Chapter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7905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Tutorial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32575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chapters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173355">
                        <a:lnSpc>
                          <a:spcPct val="100000"/>
                        </a:lnSpc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  <a:hlinkClick r:id="rId2"/>
                        </a:rPr>
                        <a:t>https://www.tutorialspoint.com/an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gularjs/angularjs_tutorial.pdf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8575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Chapters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133985">
                        <a:lnSpc>
                          <a:spcPct val="100000"/>
                        </a:lnSpc>
                      </a:pP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https://riptutorial.com/Download/a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ngularjs.pdf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AngularJS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9787" y="1278445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E-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Book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7427</Words>
  <Application>Microsoft Office PowerPoint</Application>
  <PresentationFormat>Widescreen</PresentationFormat>
  <Paragraphs>1142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Arial MT</vt:lpstr>
      <vt:lpstr>Calibri</vt:lpstr>
      <vt:lpstr>Tahoma</vt:lpstr>
      <vt:lpstr>Times New Roman</vt:lpstr>
      <vt:lpstr>Office Theme</vt:lpstr>
      <vt:lpstr>Subject: Advanced Web Technologies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  <vt:lpstr>AngularJS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Mayur</dc:creator>
  <cp:lastModifiedBy>Mayur Mali</cp:lastModifiedBy>
  <cp:revision>1</cp:revision>
  <dcterms:created xsi:type="dcterms:W3CDTF">2025-03-04T03:22:37Z</dcterms:created>
  <dcterms:modified xsi:type="dcterms:W3CDTF">2025-03-04T03:28:20Z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2024-01-10T00:00:00Z</vt:filetime>
  </property>
</Properties>
</file>