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1" r:id="rId2"/>
    <p:sldId id="2563" r:id="rId3"/>
    <p:sldId id="2564" r:id="rId4"/>
    <p:sldId id="2565" r:id="rId5"/>
    <p:sldId id="2566" r:id="rId6"/>
    <p:sldId id="2567" r:id="rId7"/>
    <p:sldId id="2568" r:id="rId8"/>
    <p:sldId id="2569" r:id="rId9"/>
    <p:sldId id="2584" r:id="rId10"/>
    <p:sldId id="2571" r:id="rId11"/>
    <p:sldId id="2572" r:id="rId12"/>
    <p:sldId id="2573" r:id="rId13"/>
    <p:sldId id="2574" r:id="rId14"/>
    <p:sldId id="2585" r:id="rId15"/>
    <p:sldId id="2575" r:id="rId16"/>
    <p:sldId id="2576" r:id="rId17"/>
    <p:sldId id="2577" r:id="rId18"/>
    <p:sldId id="2578" r:id="rId19"/>
    <p:sldId id="2579" r:id="rId20"/>
    <p:sldId id="2580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ção aos Microcontroladores" id="{D2B9D634-75C5-4B23-96EE-CD6DFDA0B92A}">
          <p14:sldIdLst>
            <p14:sldId id="2561"/>
          </p14:sldIdLst>
        </p14:section>
        <p14:section name="O que são microcontroladores?" id="{357ECDCE-68BE-4962-B80E-3B73063C1CBE}">
          <p14:sldIdLst>
            <p14:sldId id="2563"/>
            <p14:sldId id="2564"/>
            <p14:sldId id="2565"/>
            <p14:sldId id="2566"/>
          </p14:sldIdLst>
        </p14:section>
        <p14:section name="Diferença entre processadores e microcontroladores" id="{86813CC0-FD66-4213-8308-E1E4C9C5C288}">
          <p14:sldIdLst>
            <p14:sldId id="2567"/>
            <p14:sldId id="2568"/>
            <p14:sldId id="2569"/>
            <p14:sldId id="2584"/>
          </p14:sldIdLst>
        </p14:section>
        <p14:section name="Principais famílias de microcontroladores" id="{57A78730-96D5-4C4A-8210-F3BC6F9D1873}">
          <p14:sldIdLst>
            <p14:sldId id="2571"/>
            <p14:sldId id="2572"/>
            <p14:sldId id="2573"/>
            <p14:sldId id="2574"/>
            <p14:sldId id="2585"/>
          </p14:sldIdLst>
        </p14:section>
        <p14:section name="Principais periféricos dos microcontroladores" id="{1D7464F8-034E-4FEF-B2B4-910B494DD15C}">
          <p14:sldIdLst>
            <p14:sldId id="2575"/>
            <p14:sldId id="2576"/>
            <p14:sldId id="2577"/>
            <p14:sldId id="2578"/>
          </p14:sldIdLst>
        </p14:section>
        <p14:section name="Microcontroladores STM32" id="{23897CE5-A8FB-4C03-BAAF-67DC77E5CA29}">
          <p14:sldIdLst>
            <p14:sldId id="2579"/>
            <p14:sldId id="25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1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C3DB-F834-4050-BAC5-F8005F46DDC4}" type="datetimeFigureOut">
              <a:rPr lang="pt-BR" smtClean="0"/>
              <a:t>17/03/2025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6EF315-DB06-459C-8C11-84B3824021D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6311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conteúdos gerados pela IA podem estar incorretos.
---
Os microcontroladores são essenciais em sistemas eletrônicos modernos. Nesta apresentação, abordaremos o que são microcontroladores, suas diferenças em relação aos processadores, as principais famílias disponíveis, os periféricos que utilizam e uma visão detalhada dos microcontroladores STM32.
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205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família AVR é conhecida por sua facilidade de uso e eficiência. Ela é popular entre entusiastas e desenvolvedores, com microcontroladores amplamente utilizados em projetos de hobby e aplicações industriais.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776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microcontroladores PIC são amplamente utilizados na indústria e em aplicações comerciais. Eles oferecem uma variedade de recursos e são conhecidos por sua confiabilidade e flexibilidade em projetos.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07420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microcontroladores ARM Cortex-M são projetados para aplicações de baixo consumo de energia, com desempenho superior. Eles são amplamente utilizados em dispositivos portáteis e sistemas embarcados devido à sua eficiência.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35733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periféricos são componentes essenciais que permitem aos microcontroladores interagir com o ambiente. Vamos explorar os principais periféricos, incluindo GPIO, conversores A/D e D/A, e interfaces de comunicação.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05062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pinos de entrada e saída geral (GPIO) são fundamentais para conectar o microcontrolador a sensores, atuadores e outros dispositivos. Eles permitem a leitura de sinais externos e o controle de dispositivos periféricos.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4527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conversores analógico-digital (A/D) e digital-analógico (D/A) permitem que os microcontroladores processem sinais analógicos. Esses conversores são cruciais em aplicações que envolvem sensores analógicos e atuadores.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7737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As interfaces de comunicação, como UART, SPI e I2C, permitem que os microcontroladores se comuniquem com outros dispositivos. Cada protocolo tem suas vantagens e é escolhido com base nas necessidades do projeto.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4360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microcontroladores STM32 são uma família popular de microcontroladores baseados na arquitetura ARM. Eles são conhecidos por seu desempenho robusto, diversidade de recursos e ampla aplicabilidade em diferentes projetos.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11409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série STM32 abrange uma variedade de microcontroladores com diferentes capacidades de memória, desempenho e recursos. Eles são ideais para aplicações industriais, automação, e dispositivos de consumo.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444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microcontroladores são dispositivos compactos que contêm um processador, memória e periféricos de entrada/saída em um único chip. Eles desempenham um papel fundamental em sistemas embarcados, controlando dispositivos e processos em uma ampla gama de aplicações.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0018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Um microcontrolador é um pequeno computador em um único chip que pode ser programado para executar tarefas específicas. Ele é usado em dispositivos eletrônicos para controlar funções, monitorar sensores e processar dados de entrada.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91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A estrutura interna de um microcontrolador inclui uma unidade central de processamento (CPU), memória (RAM e ROM), e periféricos para interação com o mundo exterior. Esses componentes trabalham juntos para realizar tarefas programadas.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865361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Microcontroladores são usados em diversas aplicações, incluindo automação residencial, controle de robôs, sistemas de monitoramento, eletrodomésticos e dispositivos médicos. Eles são fundamentais para o funcionamento eficiente de muitos produtos do dia a dia.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06507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Microcontroladores e processadores desempenham papéis diferentes em sistemas eletrônicos. Enquanto processadores são projetados para tarefas de computação intensiva, microcontroladores são otimizados para controle e automação em aplicações específicas.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60268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Os processadores são projetados para alta performance e processamento intensivo de dados. Eles possuem várias núcleos, alta frequência de operação e são utilizados em computadores e servidores para executar sistemas operacionais e software complexo.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67193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Microcontroladores são otimizados para eficiência energética e custo. Eles possuem recursos limitados de processamento e memória, mas são suficientes para executar tarefas específicas de controle em sistemas embarcados.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9476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 famílias de microcontroladores, cada uma com suas características e aplicações específicas. Vamos explorar as famílias mais populares, incluindo a AVR da Atmel/Microchip, a PIC da Microchip e a ARM Cortex-M.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DB9172-A3BA-4C26-95DB-A4C1D0018D9F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76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83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0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6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1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1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42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20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32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13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76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37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3" name="Rectangle 9222">
            <a:extLst>
              <a:ext uri="{FF2B5EF4-FFF2-40B4-BE49-F238E27FC236}">
                <a16:creationId xmlns:a16="http://schemas.microsoft.com/office/drawing/2014/main" id="{80B98925-0550-1AFB-C1DC-02792400F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9218" name="Picture 2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2CD91058-14FD-E3A6-2E56-3ED40556DD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1" t="8475" r="1" b="6298"/>
          <a:stretch/>
        </p:blipFill>
        <p:spPr bwMode="auto">
          <a:xfrm>
            <a:off x="20" y="10"/>
            <a:ext cx="1219197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5" name="Rectangle 9224">
            <a:extLst>
              <a:ext uri="{FF2B5EF4-FFF2-40B4-BE49-F238E27FC236}">
                <a16:creationId xmlns:a16="http://schemas.microsoft.com/office/drawing/2014/main" id="{0CCA9273-E74E-A306-1F74-BEF9EDA30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46217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60000">
                <a:schemeClr val="bg1">
                  <a:alpha val="3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F79D0B4-DD84-C3CC-9531-D5527D6C88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255830"/>
            <a:ext cx="8138160" cy="1061981"/>
          </a:xfrm>
        </p:spPr>
        <p:txBody>
          <a:bodyPr anchor="t">
            <a:normAutofit/>
          </a:bodyPr>
          <a:lstStyle/>
          <a:p>
            <a:pPr algn="l"/>
            <a:r>
              <a:rPr lang="pt-BR" sz="3400"/>
              <a:t>Introdução aos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8064328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0BD7DA-24CE-C52B-F4AD-FCC282CDF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5700"/>
              <a:t>Principais famílias de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24704071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0E737BB-1505-48CA-251E-1480BB572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família AVR da Atmel/Microchip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E9F4C3F-6982-F63E-D784-787235649A1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Facilidade de Uso</a:t>
            </a:r>
          </a:p>
          <a:p>
            <a:pPr marL="0" lvl="1" indent="0">
              <a:buNone/>
            </a:pPr>
            <a:r>
              <a:rPr lang="pt-BR" sz="1400"/>
              <a:t>A família AVR é amplamente reconhecida por sua facilidade de uso, tornando-a ideal para iniciantes em eletrônica.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Eficiência</a:t>
            </a:r>
          </a:p>
          <a:p>
            <a:pPr marL="0" lvl="1" indent="0">
              <a:buNone/>
            </a:pPr>
            <a:r>
              <a:rPr lang="pt-BR" sz="1400"/>
              <a:t>Os microcontroladores AVR são conhecidos por sua eficiência em consumo de energia e performance, adequados para aplicações críticas.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Popularidade entre Entusiastas</a:t>
            </a:r>
          </a:p>
          <a:p>
            <a:pPr marL="0" lvl="1" indent="0">
              <a:buNone/>
            </a:pPr>
            <a:r>
              <a:rPr lang="pt-BR" sz="1400"/>
              <a:t>Os microcontroladores AVR são populares entre entusiastas e desenvolvedores, usados em uma variedade de projetos pessoais e industriais.</a:t>
            </a:r>
          </a:p>
        </p:txBody>
      </p:sp>
      <p:pic>
        <p:nvPicPr>
          <p:cNvPr id="8" name="Espaço Reservado para Conteúdo 7" descr="Circuito eletrônico em superfície cinza&#10;&#10;O conteúdo gerado por IA pode estar incorreto.">
            <a:extLst>
              <a:ext uri="{FF2B5EF4-FFF2-40B4-BE49-F238E27FC236}">
                <a16:creationId xmlns:a16="http://schemas.microsoft.com/office/drawing/2014/main" id="{92897D29-FAD5-EE07-6894-E4A0CBFCCDC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962" b="89912" l="9444" r="90000">
                        <a14:foregroundMark x1="44444" y1="34678" x2="44444" y2="34678"/>
                        <a14:foregroundMark x1="66778" y1="59773" x2="66778" y2="59773"/>
                        <a14:foregroundMark x1="64556" y1="78058" x2="64556" y2="78058"/>
                        <a14:foregroundMark x1="9444" y1="56747" x2="9444" y2="5674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58" y="1805961"/>
            <a:ext cx="4132626" cy="3641303"/>
          </a:xfrm>
        </p:spPr>
      </p:pic>
    </p:spTree>
    <p:extLst>
      <p:ext uri="{BB962C8B-B14F-4D97-AF65-F5344CB8AC3E}">
        <p14:creationId xmlns:p14="http://schemas.microsoft.com/office/powerpoint/2010/main" val="203010640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D6C904-80A3-3F5A-FCAF-1D6A23B58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família PIC da Microchip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200BB4-F10C-F756-9CD3-B8D8C2AB8ABD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pt-BR" sz="1400" dirty="0"/>
              <a:t>Os microcontroladores PIC são amplamente utilizados na indústria para controlar e monitorar processos.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Recursos Diversificados</a:t>
            </a:r>
          </a:p>
          <a:p>
            <a:pPr marL="0" lvl="1" indent="0">
              <a:buNone/>
            </a:pPr>
            <a:r>
              <a:rPr lang="pt-BR" sz="1400" dirty="0"/>
              <a:t>A família PIC oferece uma variedade de recursos, como comunicação serial, interfaces analógicas e controle de tempo, tornando-os versáteis para diferentes projetos.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Confiabilidade e Flexibilidade</a:t>
            </a:r>
          </a:p>
          <a:p>
            <a:pPr marL="0" lvl="1" indent="0">
              <a:buNone/>
            </a:pPr>
            <a:r>
              <a:rPr lang="pt-BR" sz="1400" dirty="0"/>
              <a:t>Os microcontroladores PIC são conhecidos por sua confiabilidade e flexibilidade, permitindo que os engenheiros desenvolvam projetos inovadores com confiança.</a:t>
            </a:r>
          </a:p>
        </p:txBody>
      </p:sp>
      <p:pic>
        <p:nvPicPr>
          <p:cNvPr id="8" name="Espaço Reservado para Conteúdo 7" descr="Circuito eletrônico em fundo preto&#10;&#10;O conteúdo gerado por IA pode estar incorreto.">
            <a:extLst>
              <a:ext uri="{FF2B5EF4-FFF2-40B4-BE49-F238E27FC236}">
                <a16:creationId xmlns:a16="http://schemas.microsoft.com/office/drawing/2014/main" id="{7B1A46C3-0383-DA19-5A6E-E1034ECC881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937" y="2130552"/>
            <a:ext cx="5181600" cy="3765296"/>
          </a:xfrm>
        </p:spPr>
      </p:pic>
    </p:spTree>
    <p:extLst>
      <p:ext uri="{BB962C8B-B14F-4D97-AF65-F5344CB8AC3E}">
        <p14:creationId xmlns:p14="http://schemas.microsoft.com/office/powerpoint/2010/main" val="234630829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C8AF8E2-5FB6-FA34-D2C8-DCD859935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 família ARM Cortex-M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59743B-A92E-A0B3-591A-B717BE0A49A6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Desempenho Superior</a:t>
            </a:r>
          </a:p>
          <a:p>
            <a:pPr marL="0" lvl="1" indent="0">
              <a:buNone/>
            </a:pPr>
            <a:r>
              <a:rPr lang="pt-BR" sz="1400"/>
              <a:t>Os microcontroladores ARM Cortex-M oferecem desempenho elevado, mesmo em aplicações que exigem baixo consumo de energia.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Baixo Consumo de Energia</a:t>
            </a:r>
          </a:p>
          <a:p>
            <a:pPr marL="0" lvl="1" indent="0">
              <a:buNone/>
            </a:pPr>
            <a:r>
              <a:rPr lang="pt-BR" sz="1400"/>
              <a:t>Projetados para eficiência energética, esses microcontroladores são ideais para dispositivos portáteis que dependem de bateria.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Aplicações em Sistemas Embarcados</a:t>
            </a:r>
          </a:p>
          <a:p>
            <a:pPr marL="0" lvl="1" indent="0">
              <a:buNone/>
            </a:pPr>
            <a:r>
              <a:rPr lang="pt-BR" sz="1400"/>
              <a:t>Os ARM Cortex-M são amplamente utilizados em sistemas embarcados, proporcionando soluções eficientes e compactas.</a:t>
            </a:r>
          </a:p>
        </p:txBody>
      </p:sp>
      <p:pic>
        <p:nvPicPr>
          <p:cNvPr id="4098" name="Picture 2" descr="Kinetis 32-Bit Arm® Cortex®-M ...">
            <a:extLst>
              <a:ext uri="{FF2B5EF4-FFF2-40B4-BE49-F238E27FC236}">
                <a16:creationId xmlns:a16="http://schemas.microsoft.com/office/drawing/2014/main" id="{641C633C-FAE9-0881-E609-E1BBD859C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2130552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STM32 Microcontrollers - STMicro | Mouser">
            <a:extLst>
              <a:ext uri="{FF2B5EF4-FFF2-40B4-BE49-F238E27FC236}">
                <a16:creationId xmlns:a16="http://schemas.microsoft.com/office/drawing/2014/main" id="{91FC7922-3906-0E5D-0725-3FC0E09F4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690" y="2130552"/>
            <a:ext cx="2864667" cy="2080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RA8M1 Arm Cortex-M85 Microcontrollers - Renesas | Mouser">
            <a:extLst>
              <a:ext uri="{FF2B5EF4-FFF2-40B4-BE49-F238E27FC236}">
                <a16:creationId xmlns:a16="http://schemas.microsoft.com/office/drawing/2014/main" id="{17D899D2-BAE5-F480-F2B7-285D043914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432" y="4120657"/>
            <a:ext cx="2505075" cy="182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82366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3C1687-6D2D-7CA2-7A05-12E746E46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CFCBC6-F945-0266-4BF8-0366D92C552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MSP430 (Texas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Instruments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Arquitetura RISC de 16 bits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Ultra-baixo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consumo de energia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Ideal para aplicações alimentadas por bateria</a:t>
            </a:r>
          </a:p>
          <a:p>
            <a:endParaRPr lang="pt-BR" dirty="0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B18B3-AA0D-418E-05AC-C4A844E5C6A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 (</a:t>
            </a:r>
            <a:r>
              <a:rPr lang="pt-BR" sz="20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Espressif</a:t>
            </a:r>
            <a:r>
              <a:rPr lang="pt-BR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pt-BR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Microcontroladores com WiFi e Bluetooth integrados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ESP8266, ESP32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Populares em projetos IoT</a:t>
            </a:r>
          </a:p>
          <a:p>
            <a:endParaRPr lang="pt-BR" dirty="0"/>
          </a:p>
        </p:txBody>
      </p:sp>
      <p:pic>
        <p:nvPicPr>
          <p:cNvPr id="5122" name="Picture 2" descr="MSP430 Low Voltage Series - TI | Mouser">
            <a:extLst>
              <a:ext uri="{FF2B5EF4-FFF2-40B4-BE49-F238E27FC236}">
                <a16:creationId xmlns:a16="http://schemas.microsoft.com/office/drawing/2014/main" id="{40E8512C-70D1-F947-13C0-4335BB063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792" y="4220343"/>
            <a:ext cx="2505075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Desenvolvimento ESP32 | desenvolvimento ...">
            <a:extLst>
              <a:ext uri="{FF2B5EF4-FFF2-40B4-BE49-F238E27FC236}">
                <a16:creationId xmlns:a16="http://schemas.microsoft.com/office/drawing/2014/main" id="{7E178179-F795-96BD-059B-704844246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512" y="4770336"/>
            <a:ext cx="2571750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927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C2DC6D9-3E11-CDCA-F1AF-98794E50A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5700"/>
              <a:t>Principais periféricos dos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33741551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FC1A5D-A295-F180-BA85-F5799247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951" y="116189"/>
            <a:ext cx="5916168" cy="128677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Periféricos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entrada e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saída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(GPIO)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D889FA-0768-E198-191E-AAB0D471F23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181600" y="1904588"/>
            <a:ext cx="6774427" cy="47141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lnSpc>
                <a:spcPct val="100000"/>
              </a:lnSpc>
              <a:buSzPts val="1000"/>
              <a:buNone/>
              <a:tabLst>
                <a:tab pos="457200" algn="l"/>
              </a:tabLs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GPIO significa "General </a:t>
            </a:r>
            <a:r>
              <a:rPr lang="pt-BR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Purpose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Input/Output" (Entrada/Saída de Propósito Geral).</a:t>
            </a:r>
          </a:p>
          <a:p>
            <a:pPr marL="0" lvl="0" indent="0">
              <a:lnSpc>
                <a:spcPct val="100000"/>
              </a:lnSpc>
              <a:buSzPts val="1000"/>
              <a:buNone/>
              <a:tabLst>
                <a:tab pos="457200" algn="l"/>
              </a:tabLs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São pinos programáveis no microcontrolador que podem ser configurados como entradas ou saídas digitais.</a:t>
            </a:r>
          </a:p>
          <a:p>
            <a:pPr marL="0" lvl="0" indent="0">
              <a:lnSpc>
                <a:spcPct val="100000"/>
              </a:lnSpc>
              <a:buSzPts val="1000"/>
              <a:buNone/>
              <a:tabLst>
                <a:tab pos="457200" algn="l"/>
              </a:tabLs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Permitem que o microcontrolador interaja com o mundo exterior, controlando e recebendo sinais de outros dispositivos.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Funcionalidades Principais:</a:t>
            </a:r>
            <a:endParaRPr lang="pt-BR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0000"/>
              </a:lnSpc>
              <a:buSzPts val="1000"/>
              <a:buNone/>
              <a:tabLst>
                <a:tab pos="457200" algn="l"/>
              </a:tabLst>
            </a:pPr>
            <a:r>
              <a:rPr lang="pt-B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Entrada Digital: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lnSpc>
                <a:spcPct val="100000"/>
              </a:lnSpc>
              <a:buSzPts val="1000"/>
              <a:buNone/>
              <a:tabLst>
                <a:tab pos="914400" algn="l"/>
              </a:tabLs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pino lê um sinal digital (0 ou 1, ligado ou desligado).</a:t>
            </a:r>
          </a:p>
          <a:p>
            <a:pPr marL="0" lvl="1" indent="0">
              <a:lnSpc>
                <a:spcPct val="100000"/>
              </a:lnSpc>
              <a:buSzPts val="1000"/>
              <a:buNone/>
              <a:tabLst>
                <a:tab pos="914400" algn="l"/>
              </a:tabLs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Usado para ler o estado de botões, sensores digitais, chaves, etc.</a:t>
            </a:r>
          </a:p>
          <a:p>
            <a:pPr marL="0" lvl="0" indent="0">
              <a:lnSpc>
                <a:spcPct val="100000"/>
              </a:lnSpc>
              <a:buSzPts val="1000"/>
              <a:buNone/>
              <a:tabLst>
                <a:tab pos="457200" algn="l"/>
              </a:tabLst>
            </a:pPr>
            <a:r>
              <a:rPr lang="pt-BR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Saída Digital:</a:t>
            </a: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0" lvl="1" indent="0">
              <a:lnSpc>
                <a:spcPct val="100000"/>
              </a:lnSpc>
              <a:buSzPts val="1000"/>
              <a:buNone/>
              <a:tabLst>
                <a:tab pos="914400" algn="l"/>
              </a:tabLs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 pino envia um sinal digital (0 ou 1) para controlar outros dispositivos.</a:t>
            </a:r>
          </a:p>
          <a:p>
            <a:pPr marL="0" lvl="1" indent="0">
              <a:lnSpc>
                <a:spcPct val="100000"/>
              </a:lnSpc>
              <a:buSzPts val="1000"/>
              <a:buNone/>
              <a:tabLst>
                <a:tab pos="914400" algn="l"/>
              </a:tabLst>
            </a:pPr>
            <a:r>
              <a:rPr lang="pt-BR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Usado para acender LEDs, acionar relés, controlar motores (com circuitos adicionais), etc</a:t>
            </a:r>
            <a:r>
              <a:rPr lang="pt-B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Espaço Reservado para Conteúdo 10">
            <a:extLst>
              <a:ext uri="{FF2B5EF4-FFF2-40B4-BE49-F238E27FC236}">
                <a16:creationId xmlns:a16="http://schemas.microsoft.com/office/drawing/2014/main" id="{6E786F7B-60F7-4F76-108B-0D61E0ECA25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l="39280" b="13766"/>
          <a:stretch/>
        </p:blipFill>
        <p:spPr>
          <a:xfrm>
            <a:off x="152400" y="759576"/>
            <a:ext cx="7020520" cy="5982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705266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938B24-1688-7A5F-DF3C-EBFD0B0C4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8832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Conversores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A/D e D/A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DB1BDB-2170-F00F-FBB1-37FC61C83029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352493" y="1674368"/>
            <a:ext cx="4233673" cy="4096512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Função dos Conversores A/D</a:t>
            </a:r>
          </a:p>
          <a:p>
            <a:pPr marL="0" lvl="1" indent="0">
              <a:buNone/>
            </a:pPr>
            <a:r>
              <a:rPr lang="pt-BR" sz="1400" dirty="0"/>
              <a:t>Os conversores A/D transformam sinais analógicos em dados digitais, permitindo que microcontroladores processem informações do mundo real.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Função dos Conversores D/A</a:t>
            </a:r>
          </a:p>
          <a:p>
            <a:pPr marL="0" lvl="1" indent="0">
              <a:buNone/>
            </a:pPr>
            <a:r>
              <a:rPr lang="pt-BR" sz="1400" dirty="0"/>
              <a:t>Os conversores D/A realizam a operação inversa, convertendo dados digitais em sinais analógicos para controle de dispositivos e atuadores.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 dirty="0"/>
              <a:t>Importância em Sensores</a:t>
            </a:r>
          </a:p>
          <a:p>
            <a:pPr marL="0" lvl="1" indent="0">
              <a:buNone/>
            </a:pPr>
            <a:r>
              <a:rPr lang="pt-BR" sz="1400" dirty="0"/>
              <a:t>Esses conversores são essenciais em aplicações que envolvem sensores analógicos, garantindo a precisão na leitura de dados.</a:t>
            </a:r>
          </a:p>
        </p:txBody>
      </p:sp>
      <p:pic>
        <p:nvPicPr>
          <p:cNvPr id="7170" name="Picture 2" descr="Conversor A/D - Microcontrolandos">
            <a:extLst>
              <a:ext uri="{FF2B5EF4-FFF2-40B4-BE49-F238E27FC236}">
                <a16:creationId xmlns:a16="http://schemas.microsoft.com/office/drawing/2014/main" id="{703D7A73-1163-FC37-FC61-358F92A337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6166" y="1961668"/>
            <a:ext cx="7605834" cy="3990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761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B39CB7-71D8-0077-B800-029D182F0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Interfaces de comunicação (UART, SPI, I2C)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84B42F-C357-0753-3A5B-F277D2FE022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UART</a:t>
            </a:r>
          </a:p>
          <a:p>
            <a:pPr marL="0" lvl="1" indent="0">
              <a:buNone/>
            </a:pPr>
            <a:r>
              <a:rPr lang="pt-BR" sz="1400"/>
              <a:t>UART é uma interface de comunicação assíncrona comumente utilizada para comunicação serial entre dispositivos, ideal para dados simples.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SPI</a:t>
            </a:r>
          </a:p>
          <a:p>
            <a:pPr marL="0" lvl="1" indent="0">
              <a:buNone/>
            </a:pPr>
            <a:r>
              <a:rPr lang="pt-BR" sz="1400"/>
              <a:t>SPI é uma interface de comunicação síncrona que permite alta velocidade na troca de dados entre microcontroladores e periféricos.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400" b="1"/>
              <a:t>I2C</a:t>
            </a:r>
          </a:p>
          <a:p>
            <a:pPr marL="0" lvl="1" indent="0">
              <a:buNone/>
            </a:pPr>
            <a:r>
              <a:rPr lang="pt-BR" sz="1400"/>
              <a:t>I2C é uma interface de comunicação que utiliza um barramento de dois fios, permitindo a comunicação entre múltiplos dispositivos com facilidade.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27E30C3-30B6-6EE8-3287-DA0495DC53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20" y="2214282"/>
            <a:ext cx="4949049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040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947B4B5-C07A-0775-F603-A41EB020F3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5700"/>
              <a:t>Microcontroladores STM32</a:t>
            </a:r>
          </a:p>
        </p:txBody>
      </p:sp>
    </p:spTree>
    <p:extLst>
      <p:ext uri="{BB962C8B-B14F-4D97-AF65-F5344CB8AC3E}">
        <p14:creationId xmlns:p14="http://schemas.microsoft.com/office/powerpoint/2010/main" val="4120926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B6D045-0465-C98B-EAC2-5DEAEE02A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5700"/>
              <a:t>O que são microcontroladores?</a:t>
            </a:r>
          </a:p>
        </p:txBody>
      </p:sp>
    </p:spTree>
    <p:extLst>
      <p:ext uri="{BB962C8B-B14F-4D97-AF65-F5344CB8AC3E}">
        <p14:creationId xmlns:p14="http://schemas.microsoft.com/office/powerpoint/2010/main" val="36656048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7106FC-BC72-C08F-1002-EA9C1A19D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048"/>
            <a:ext cx="6401882" cy="7531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Visão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geral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da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série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STM32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0AB21A-79A0-9856-9208-6021CAB639E7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334297" y="1011256"/>
            <a:ext cx="6862916" cy="5760720"/>
          </a:xfrm>
        </p:spPr>
        <p:txBody>
          <a:bodyPr>
            <a:normAutofit fontScale="32500" lnSpcReduction="2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4900" dirty="0"/>
              <a:t>Desenvolvida pela </a:t>
            </a:r>
            <a:r>
              <a:rPr lang="pt-BR" sz="4900" dirty="0" err="1"/>
              <a:t>STMicroelectronics</a:t>
            </a:r>
            <a:endParaRPr lang="pt-BR" sz="49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4900" dirty="0"/>
              <a:t>Baseada em núcleos ARM </a:t>
            </a:r>
            <a:r>
              <a:rPr lang="pt-BR" sz="4900" dirty="0" err="1"/>
              <a:t>Cortex</a:t>
            </a:r>
            <a:r>
              <a:rPr lang="pt-BR" sz="4900" dirty="0"/>
              <a:t>-M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dirty="0"/>
              <a:t>Ampla gama de microcontroladores de 32 bits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dirty="0"/>
              <a:t>Excelente equilíbrio entre desempenho e consumo de energia</a:t>
            </a:r>
          </a:p>
          <a:p>
            <a:pPr marL="0" indent="0">
              <a:buNone/>
            </a:pPr>
            <a:r>
              <a:rPr lang="pt-BR" sz="4900" b="1" dirty="0"/>
              <a:t>Séries Principais</a:t>
            </a:r>
            <a:endParaRPr lang="pt-BR" sz="4900" dirty="0"/>
          </a:p>
          <a:p>
            <a:pPr>
              <a:buFont typeface="Wingdings" panose="05000000000000000000" pitchFamily="2" charset="2"/>
              <a:buChar char="§"/>
            </a:pPr>
            <a:r>
              <a:rPr lang="pt-BR" sz="4900" b="1" dirty="0"/>
              <a:t>STM32F0</a:t>
            </a:r>
            <a:r>
              <a:rPr lang="pt-BR" sz="4900" dirty="0"/>
              <a:t>: Cortex-M0, entrada, baixo custo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b="1" dirty="0">
                <a:highlight>
                  <a:srgbClr val="FFFF00"/>
                </a:highlight>
              </a:rPr>
              <a:t>STM32F1</a:t>
            </a:r>
            <a:r>
              <a:rPr lang="pt-BR" sz="4900" dirty="0">
                <a:highlight>
                  <a:srgbClr val="FFFF00"/>
                </a:highlight>
              </a:rPr>
              <a:t>: Cortex-M3, </a:t>
            </a:r>
            <a:r>
              <a:rPr lang="pt-BR" sz="4900" dirty="0" err="1">
                <a:highlight>
                  <a:srgbClr val="FFFF00"/>
                </a:highlight>
              </a:rPr>
              <a:t>mainstream</a:t>
            </a:r>
            <a:r>
              <a:rPr lang="pt-BR" sz="4900" dirty="0">
                <a:highlight>
                  <a:srgbClr val="FFFF00"/>
                </a:highlight>
              </a:rPr>
              <a:t>, boa relação custo-benefício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b="1" dirty="0"/>
              <a:t>STM32F2/F4</a:t>
            </a:r>
            <a:r>
              <a:rPr lang="pt-BR" sz="4900" dirty="0"/>
              <a:t>: Cortex-M3/M4, alto desempenho com FPU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b="1" dirty="0"/>
              <a:t>STM32F7</a:t>
            </a:r>
            <a:r>
              <a:rPr lang="pt-BR" sz="4900" dirty="0"/>
              <a:t>: Cortex-M7, alto desempenho para aplicações complexas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b="1" dirty="0"/>
              <a:t>STM32L</a:t>
            </a:r>
            <a:r>
              <a:rPr lang="pt-BR" sz="4900" dirty="0"/>
              <a:t>: Cortex-M0+/M3/M4, </a:t>
            </a:r>
            <a:r>
              <a:rPr lang="pt-BR" sz="4900" dirty="0" err="1"/>
              <a:t>ultra-baixo</a:t>
            </a:r>
            <a:r>
              <a:rPr lang="pt-BR" sz="4900" dirty="0"/>
              <a:t> consumo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b="1" dirty="0"/>
              <a:t>STM32H</a:t>
            </a:r>
            <a:r>
              <a:rPr lang="pt-BR" sz="4900" dirty="0"/>
              <a:t>: Cortex-M7, máximo desempenho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b="1" dirty="0"/>
              <a:t>STM32G</a:t>
            </a:r>
            <a:r>
              <a:rPr lang="pt-BR" sz="4900" dirty="0"/>
              <a:t>: Nova geração, equilíbrio entre consumo e desempenho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4900" b="1" dirty="0"/>
              <a:t>STM32WB</a:t>
            </a:r>
            <a:r>
              <a:rPr lang="pt-BR" sz="4900" dirty="0"/>
              <a:t>: Com conectividade sem fio integrada</a:t>
            </a:r>
          </a:p>
          <a:p>
            <a:pPr marL="0" indent="0">
              <a:spcBef>
                <a:spcPts val="2500"/>
              </a:spcBef>
              <a:buNone/>
            </a:pPr>
            <a:endParaRPr lang="pt-BR" sz="1400" dirty="0"/>
          </a:p>
        </p:txBody>
      </p:sp>
      <p:pic>
        <p:nvPicPr>
          <p:cNvPr id="8194" name="Picture 2" descr="IDEs STM32">
            <a:extLst>
              <a:ext uri="{FF2B5EF4-FFF2-40B4-BE49-F238E27FC236}">
                <a16:creationId xmlns:a16="http://schemas.microsoft.com/office/drawing/2014/main" id="{E9C5A495-1B50-27A3-B16E-8AB1AB7867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03"/>
          <a:stretch/>
        </p:blipFill>
        <p:spPr bwMode="auto">
          <a:xfrm>
            <a:off x="7325032" y="1697048"/>
            <a:ext cx="4532671" cy="3648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6813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BBFA717-3CA0-410B-3446-DA51F1910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3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Definição e função de um microcontrolador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D54D10-DAA4-4FD3-33DA-E47B7EE06350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383458" y="2584057"/>
            <a:ext cx="5307803" cy="3718419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400" b="1" dirty="0"/>
              <a:t>O que é um microcontrolador?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 sz="1400" dirty="0"/>
              <a:t>Um microcontrolador é um pequeno computador em um único chip, projetado para executar tarefas específicas em dispositivos eletrônicos.</a:t>
            </a:r>
          </a:p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400" b="1" dirty="0"/>
              <a:t>Funções do Microcontrolador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 sz="1400" dirty="0"/>
              <a:t>Os microcontroladores são programados para controlar funções, monitorar sensores e processar dados de entrada em diversos dispositivos.</a:t>
            </a:r>
          </a:p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400" b="1" dirty="0"/>
              <a:t>Aplicações de Microcontroladores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 sz="1400" dirty="0"/>
              <a:t>Microcontroladores são amplamente utilizados em eletrodomésticos, automóveis, sistemas de automação e muitos outros dispositivos eletrônicos.</a:t>
            </a:r>
          </a:p>
        </p:txBody>
      </p:sp>
      <p:pic>
        <p:nvPicPr>
          <p:cNvPr id="8" name="Espaço Reservado para Conteúdo 7" descr="Diagrama&#10;&#10;O conteúdo gerado por IA pode estar incorreto.">
            <a:extLst>
              <a:ext uri="{FF2B5EF4-FFF2-40B4-BE49-F238E27FC236}">
                <a16:creationId xmlns:a16="http://schemas.microsoft.com/office/drawing/2014/main" id="{9C188DD2-D1C8-8CFC-9E19-2FF4A81230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261" y="1196049"/>
            <a:ext cx="5837780" cy="446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4508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CD59064A-7BD3-673D-2606-9507EFB48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C6CEE589-F44E-0DE2-33A6-4255474826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t="1993"/>
          <a:stretch/>
        </p:blipFill>
        <p:spPr>
          <a:xfrm>
            <a:off x="419099" y="419102"/>
            <a:ext cx="7129183" cy="466388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7462223-E76B-C351-E2C5-ACAB30E70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680" y="5358269"/>
            <a:ext cx="7204271" cy="109473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Estrutura interna de um microcontrolador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2C25F92-D1C9-D39D-03E0-2F769F0312AE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8050306" y="419102"/>
            <a:ext cx="3434399" cy="6033900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800" b="1"/>
              <a:t>Unidade Central de Processamento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/>
              <a:t>A CPU é o cérebro do microcontrolador, responsável por executar instruções e processar dados.</a:t>
            </a:r>
          </a:p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800" b="1"/>
              <a:t>Memória RAM e ROM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/>
              <a:t>A memória RAM é usada para dados temporários, enquanto a ROM armazena instruções permanentes e o firmware.</a:t>
            </a:r>
          </a:p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800" b="1"/>
              <a:t>Periféricos de Interação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/>
              <a:t>Os periféricos permitem que o microcontrolador se comunique com dispositivos externos, como sensores e atuadores.</a:t>
            </a:r>
          </a:p>
        </p:txBody>
      </p:sp>
    </p:spTree>
    <p:extLst>
      <p:ext uri="{BB962C8B-B14F-4D97-AF65-F5344CB8AC3E}">
        <p14:creationId xmlns:p14="http://schemas.microsoft.com/office/powerpoint/2010/main" val="22662706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7B273E-4684-1C03-9952-DC0C89B6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Aplicações práticas dos microcontroladores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31F3DDD-645C-0DE5-AF99-C474036DE6A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030550" y="548638"/>
            <a:ext cx="6013965" cy="5760721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2500"/>
              </a:spcBef>
              <a:buNone/>
            </a:pPr>
            <a:r>
              <a:rPr lang="pt-BR" sz="1200" b="1" dirty="0"/>
              <a:t>Automação Residencial</a:t>
            </a:r>
          </a:p>
          <a:p>
            <a:pPr marL="0" lvl="1" indent="0">
              <a:buNone/>
            </a:pPr>
            <a:r>
              <a:rPr lang="pt-BR" sz="1200" dirty="0"/>
              <a:t>Microcontroladores são utilizados em sistemas de automação residencial, controlando iluminação, segurança e eletrodomésticos.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200" b="1" dirty="0"/>
              <a:t>Controle de Robôs</a:t>
            </a:r>
          </a:p>
          <a:p>
            <a:pPr marL="0" lvl="1" indent="0">
              <a:buNone/>
            </a:pPr>
            <a:r>
              <a:rPr lang="pt-BR" sz="1200" dirty="0"/>
              <a:t>Em robótica, microcontroladores são essenciais para o controle e operação de robôs em diversas aplicações.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200" b="1" dirty="0"/>
              <a:t>Eletrodomésticos Inteligentes</a:t>
            </a:r>
          </a:p>
          <a:p>
            <a:pPr marL="0" lvl="1" indent="0">
              <a:buNone/>
            </a:pPr>
            <a:r>
              <a:rPr lang="pt-BR" sz="1200" dirty="0"/>
              <a:t>Microcontroladores são a base do funcionamento eficiente de eletrodomésticos como máquinas de lavar e fornos.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sz="1200" b="1" dirty="0"/>
              <a:t>Dispositivos Médicos</a:t>
            </a:r>
          </a:p>
          <a:p>
            <a:pPr marL="0" lvl="1" indent="0">
              <a:buNone/>
            </a:pPr>
            <a:r>
              <a:rPr lang="pt-BR" sz="1200" dirty="0"/>
              <a:t>Na área médica, microcontroladores são usados em dispositivos para monitoramento de saúde e diagnósticos.</a:t>
            </a:r>
          </a:p>
          <a:p>
            <a:pPr marL="0" indent="0">
              <a:spcBef>
                <a:spcPts val="2500"/>
              </a:spcBef>
              <a:buNone/>
            </a:pPr>
            <a:r>
              <a:rPr lang="pt-BR" b="1" dirty="0"/>
              <a:t>Unidades de Gerenciamento automotivas</a:t>
            </a:r>
          </a:p>
          <a:p>
            <a:pPr marL="0" lvl="1" indent="0">
              <a:buNone/>
            </a:pPr>
            <a:r>
              <a:rPr lang="pt-BR" sz="2000" dirty="0"/>
              <a:t>Nos automóveis gerenciam diferentes sistemas, como motor, freio, transmissão, pós-tratamento de gases, etc. </a:t>
            </a:r>
          </a:p>
          <a:p>
            <a:pPr marL="0" lvl="1" indent="0">
              <a:buNone/>
            </a:pPr>
            <a:endParaRPr lang="pt-BR" sz="1400" dirty="0"/>
          </a:p>
        </p:txBody>
      </p:sp>
      <p:pic>
        <p:nvPicPr>
          <p:cNvPr id="8" name="Espaço Reservado para Conteúdo 7" descr="Diagrama&#10;&#10;O conteúdo gerado por IA pode estar incorreto.">
            <a:extLst>
              <a:ext uri="{FF2B5EF4-FFF2-40B4-BE49-F238E27FC236}">
                <a16:creationId xmlns:a16="http://schemas.microsoft.com/office/drawing/2014/main" id="{A4D9924A-C17D-9F94-D1B4-8C5B125ED1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" y="2302839"/>
            <a:ext cx="5181600" cy="3396909"/>
          </a:xfrm>
        </p:spPr>
      </p:pic>
    </p:spTree>
    <p:extLst>
      <p:ext uri="{BB962C8B-B14F-4D97-AF65-F5344CB8AC3E}">
        <p14:creationId xmlns:p14="http://schemas.microsoft.com/office/powerpoint/2010/main" val="2266766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3E8498D-DA8F-EF6C-5420-F153D4979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B156901-230A-ECAF-1D77-C9B7BA08A4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091" y="1814321"/>
            <a:ext cx="7772400" cy="4560920"/>
          </a:xfrm>
        </p:spPr>
        <p:txBody>
          <a:bodyPr anchor="b">
            <a:normAutofit/>
          </a:bodyPr>
          <a:lstStyle/>
          <a:p>
            <a:pPr algn="l"/>
            <a:r>
              <a:rPr lang="pt-BR" sz="5700"/>
              <a:t>Diferença entre processadores e microcontroladores</a:t>
            </a:r>
          </a:p>
        </p:txBody>
      </p:sp>
    </p:spTree>
    <p:extLst>
      <p:ext uri="{BB962C8B-B14F-4D97-AF65-F5344CB8AC3E}">
        <p14:creationId xmlns:p14="http://schemas.microsoft.com/office/powerpoint/2010/main" val="1281224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D1B442D-61C4-69CF-9123-64E4FC943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143" y="180859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</a:t>
            </a:r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dos </a:t>
            </a:r>
            <a:r>
              <a:rPr lang="en-US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processadores</a:t>
            </a:r>
            <a:endParaRPr lang="en-US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9DC7F99-D941-9AA7-D5B6-8181614AD6E5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127819" y="1722446"/>
            <a:ext cx="5338915" cy="4511206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600" b="1" dirty="0"/>
              <a:t>Alta Performance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 sz="1600" dirty="0"/>
              <a:t>Os processadores são projetados para oferecer alta performance, permitindo o processamento rápido de dados em várias aplicações.</a:t>
            </a:r>
          </a:p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600" b="1" dirty="0"/>
              <a:t>Múltiplos Núcleos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 sz="1600" dirty="0"/>
              <a:t>Os processadores modernos possuem múltiplos núcleos, permitindo a execução simultânea de várias tarefas e melhorando a eficiência.</a:t>
            </a:r>
          </a:p>
          <a:p>
            <a:pPr marL="0" indent="0">
              <a:lnSpc>
                <a:spcPct val="110000"/>
              </a:lnSpc>
              <a:spcBef>
                <a:spcPts val="2500"/>
              </a:spcBef>
              <a:buNone/>
            </a:pPr>
            <a:r>
              <a:rPr lang="pt-BR" sz="1600" b="1" dirty="0"/>
              <a:t>Alta Frequência de Operação</a:t>
            </a:r>
          </a:p>
          <a:p>
            <a:pPr marL="0" lvl="1" indent="0">
              <a:lnSpc>
                <a:spcPct val="110000"/>
              </a:lnSpc>
              <a:buNone/>
            </a:pPr>
            <a:r>
              <a:rPr lang="pt-BR" sz="1600" dirty="0"/>
              <a:t>Uma alta frequência de operação é crucial para o desempenho do processador, possibilitando cálculos mais rápidos e eficientes.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77EF8BAE-95D2-58A7-A8D0-1170A56754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91260" y="1422262"/>
            <a:ext cx="6154597" cy="4231286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2BA317B2-1901-4227-64EE-657174F7FA36}"/>
              </a:ext>
            </a:extLst>
          </p:cNvPr>
          <p:cNvSpPr/>
          <p:nvPr/>
        </p:nvSpPr>
        <p:spPr>
          <a:xfrm>
            <a:off x="8947355" y="2910348"/>
            <a:ext cx="2399071" cy="6882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8657D22-8F73-D5DE-6162-966F0395BEC6}"/>
              </a:ext>
            </a:extLst>
          </p:cNvPr>
          <p:cNvSpPr/>
          <p:nvPr/>
        </p:nvSpPr>
        <p:spPr>
          <a:xfrm>
            <a:off x="8947354" y="2074605"/>
            <a:ext cx="2399071" cy="30479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341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2F36B4-84B4-A97B-D6A6-4EDACA02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5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Características dos microcontroladores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9684982-8601-238C-B2EA-13CFAF61B6FC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2648" y="2212848"/>
            <a:ext cx="6035040" cy="4096512"/>
          </a:xfrm>
        </p:spPr>
        <p:txBody>
          <a:bodyPr>
            <a:normAutofit/>
          </a:bodyPr>
          <a:lstStyle/>
          <a:p>
            <a:r>
              <a:rPr lang="pt-BR" b="1" dirty="0"/>
              <a:t>Características Principais</a:t>
            </a:r>
            <a:endParaRPr lang="pt-BR" dirty="0"/>
          </a:p>
          <a:p>
            <a:pPr lvl="0"/>
            <a:r>
              <a:rPr lang="pt-BR" dirty="0"/>
              <a:t>Baixo consumo de energia</a:t>
            </a:r>
          </a:p>
          <a:p>
            <a:pPr lvl="0"/>
            <a:r>
              <a:rPr lang="pt-BR" dirty="0"/>
              <a:t>Tamanho reduzido</a:t>
            </a:r>
          </a:p>
          <a:p>
            <a:pPr lvl="0"/>
            <a:r>
              <a:rPr lang="pt-BR" dirty="0"/>
              <a:t>Integração de diversos componentes em um único chip</a:t>
            </a:r>
          </a:p>
          <a:p>
            <a:pPr lvl="0"/>
            <a:r>
              <a:rPr lang="pt-BR" dirty="0"/>
              <a:t>Operação em tempo real</a:t>
            </a:r>
          </a:p>
          <a:p>
            <a:r>
              <a:rPr lang="pt-BR" dirty="0"/>
              <a:t>Robustez para aplicações diversas. </a:t>
            </a:r>
            <a:endParaRPr lang="pt-BR" sz="1400" dirty="0"/>
          </a:p>
        </p:txBody>
      </p:sp>
      <p:pic>
        <p:nvPicPr>
          <p:cNvPr id="2050" name="Picture 2" descr="Microcontrolador 32 bits - PIC32MK - Microchip Technology Inc. - de uso  geral / de comunicação / de controle motor">
            <a:extLst>
              <a:ext uri="{FF2B5EF4-FFF2-40B4-BE49-F238E27FC236}">
                <a16:creationId xmlns:a16="http://schemas.microsoft.com/office/drawing/2014/main" id="{1754D642-3D8C-F2F3-2F51-43F038EFCEEB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06" y="1365250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34271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DD194AE5-30E8-55F6-D508-F0B0CD2997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952322"/>
              </p:ext>
            </p:extLst>
          </p:nvPr>
        </p:nvGraphicFramePr>
        <p:xfrm>
          <a:off x="348529" y="802137"/>
          <a:ext cx="11357290" cy="5253725"/>
        </p:xfrm>
        <a:graphic>
          <a:graphicData uri="http://schemas.openxmlformats.org/drawingml/2006/table">
            <a:tbl>
              <a:tblPr firstRow="1" firstCol="1" bandRow="1">
                <a:solidFill>
                  <a:schemeClr val="bg1">
                    <a:lumMod val="95000"/>
                  </a:schemeClr>
                </a:solidFill>
                <a:tableStyleId>{5C22544A-7EE6-4342-B048-85BDC9FD1C3A}</a:tableStyleId>
              </a:tblPr>
              <a:tblGrid>
                <a:gridCol w="3785763">
                  <a:extLst>
                    <a:ext uri="{9D8B030D-6E8A-4147-A177-3AD203B41FA5}">
                      <a16:colId xmlns:a16="http://schemas.microsoft.com/office/drawing/2014/main" val="1257789680"/>
                    </a:ext>
                  </a:extLst>
                </a:gridCol>
                <a:gridCol w="3599361">
                  <a:extLst>
                    <a:ext uri="{9D8B030D-6E8A-4147-A177-3AD203B41FA5}">
                      <a16:colId xmlns:a16="http://schemas.microsoft.com/office/drawing/2014/main" val="3323297645"/>
                    </a:ext>
                  </a:extLst>
                </a:gridCol>
                <a:gridCol w="3972166">
                  <a:extLst>
                    <a:ext uri="{9D8B030D-6E8A-4147-A177-3AD203B41FA5}">
                      <a16:colId xmlns:a16="http://schemas.microsoft.com/office/drawing/2014/main" val="3864943195"/>
                    </a:ext>
                  </a:extLst>
                </a:gridCol>
              </a:tblGrid>
              <a:tr h="8738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8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Característica</a:t>
                      </a:r>
                      <a:endParaRPr lang="pt-BR" sz="28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800" b="0" kern="100" cap="none" spc="0" dirty="0">
                          <a:solidFill>
                            <a:schemeClr val="bg1"/>
                          </a:solidFill>
                          <a:effectLst/>
                        </a:rPr>
                        <a:t>Microprocessador</a:t>
                      </a:r>
                      <a:endParaRPr lang="pt-BR" sz="2800" b="0" kern="100" cap="none" spc="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800" b="0" kern="100" cap="none" spc="0">
                          <a:solidFill>
                            <a:schemeClr val="bg1"/>
                          </a:solidFill>
                          <a:effectLst/>
                        </a:rPr>
                        <a:t>Microcontrolador</a:t>
                      </a:r>
                      <a:endParaRPr lang="pt-BR" sz="2800" b="0" kern="100" cap="none" spc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244259"/>
                  </a:ext>
                </a:extLst>
              </a:tr>
              <a:tr h="729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kern="100" cap="none" spc="0">
                          <a:solidFill>
                            <a:schemeClr val="tx1"/>
                          </a:solidFill>
                          <a:effectLst/>
                        </a:rPr>
                        <a:t>Propósito</a:t>
                      </a:r>
                      <a:endParaRPr lang="pt-BR" sz="20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Processamento de dados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Controle de sistemas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762081"/>
                  </a:ext>
                </a:extLst>
              </a:tr>
              <a:tr h="729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kern="100" cap="none" spc="0">
                          <a:solidFill>
                            <a:schemeClr val="tx1"/>
                          </a:solidFill>
                          <a:effectLst/>
                        </a:rPr>
                        <a:t>Integração</a:t>
                      </a:r>
                      <a:endParaRPr lang="pt-BR" sz="20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Apenas CPU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CPU + Memória + Periféricos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84253"/>
                  </a:ext>
                </a:extLst>
              </a:tr>
              <a:tr h="729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kern="100" cap="none" spc="0">
                          <a:solidFill>
                            <a:schemeClr val="tx1"/>
                          </a:solidFill>
                          <a:effectLst/>
                        </a:rPr>
                        <a:t>Consumo de energia</a:t>
                      </a:r>
                      <a:endParaRPr lang="pt-BR" sz="20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Baixo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2720782"/>
                  </a:ext>
                </a:extLst>
              </a:tr>
              <a:tr h="729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kern="100" cap="none" spc="0">
                          <a:solidFill>
                            <a:schemeClr val="tx1"/>
                          </a:solidFill>
                          <a:effectLst/>
                        </a:rPr>
                        <a:t>Complexidade do sistema</a:t>
                      </a:r>
                      <a:endParaRPr lang="pt-BR" sz="20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Alta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Moderada a baixa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928019"/>
                  </a:ext>
                </a:extLst>
              </a:tr>
              <a:tr h="729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kern="100" cap="none" spc="0">
                          <a:solidFill>
                            <a:schemeClr val="tx1"/>
                          </a:solidFill>
                          <a:effectLst/>
                        </a:rPr>
                        <a:t>Custo</a:t>
                      </a:r>
                      <a:endParaRPr lang="pt-BR" sz="20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Alto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Baixo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919770"/>
                  </a:ext>
                </a:extLst>
              </a:tr>
              <a:tr h="72998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b="1" kern="100" cap="none" spc="0">
                          <a:solidFill>
                            <a:schemeClr val="tx1"/>
                          </a:solidFill>
                          <a:effectLst/>
                        </a:rPr>
                        <a:t>Aplicação típica</a:t>
                      </a:r>
                      <a:endParaRPr lang="pt-BR" sz="2000" b="1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>
                          <a:solidFill>
                            <a:schemeClr val="tx1"/>
                          </a:solidFill>
                          <a:effectLst/>
                        </a:rPr>
                        <a:t>Computadores, servidores</a:t>
                      </a:r>
                      <a:endParaRPr lang="pt-BR" sz="2000" kern="100" cap="none" spc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pt-BR" sz="2000" kern="100" cap="none" spc="0" dirty="0">
                          <a:solidFill>
                            <a:schemeClr val="tx1"/>
                          </a:solidFill>
                          <a:effectLst/>
                        </a:rPr>
                        <a:t>Sistemas embarcados</a:t>
                      </a:r>
                      <a:endParaRPr lang="pt-BR" sz="2000" kern="100" cap="none" spc="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28" marR="13028" marT="125065" marB="13028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832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157919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1722</Words>
  <Application>Microsoft Office PowerPoint</Application>
  <PresentationFormat>Widescreen</PresentationFormat>
  <Paragraphs>169</Paragraphs>
  <Slides>20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6" baseType="lpstr">
      <vt:lpstr>Aptos</vt:lpstr>
      <vt:lpstr>Arial</vt:lpstr>
      <vt:lpstr>Neue Haas Grotesk Text Pro</vt:lpstr>
      <vt:lpstr>Symbol</vt:lpstr>
      <vt:lpstr>Wingdings</vt:lpstr>
      <vt:lpstr>VanillaVTI</vt:lpstr>
      <vt:lpstr>Introdução aos Microcontroladores</vt:lpstr>
      <vt:lpstr>O que são microcontroladores?</vt:lpstr>
      <vt:lpstr>Definição e função de um microcontrolador</vt:lpstr>
      <vt:lpstr>Estrutura interna de um microcontrolador</vt:lpstr>
      <vt:lpstr>Aplicações práticas dos microcontroladores</vt:lpstr>
      <vt:lpstr>Diferença entre processadores e microcontroladores</vt:lpstr>
      <vt:lpstr>Características dos processadores</vt:lpstr>
      <vt:lpstr>Características dos microcontroladores</vt:lpstr>
      <vt:lpstr>Apresentação do PowerPoint</vt:lpstr>
      <vt:lpstr>Principais famílias de microcontroladores</vt:lpstr>
      <vt:lpstr>A família AVR da Atmel/Microchip</vt:lpstr>
      <vt:lpstr>A família PIC da Microchip</vt:lpstr>
      <vt:lpstr>A família ARM Cortex-M</vt:lpstr>
      <vt:lpstr>Apresentação do PowerPoint</vt:lpstr>
      <vt:lpstr>Principais periféricos dos microcontroladores</vt:lpstr>
      <vt:lpstr>Periféricos de entrada e saída (GPIO)</vt:lpstr>
      <vt:lpstr>Conversores A/D e D/A</vt:lpstr>
      <vt:lpstr>Interfaces de comunicação (UART, SPI, I2C)</vt:lpstr>
      <vt:lpstr>Microcontroladores STM32</vt:lpstr>
      <vt:lpstr>Visão geral da série STM32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Mozart Fraga Martins</dc:creator>
  <cp:lastModifiedBy>Mozart Fraga Martins</cp:lastModifiedBy>
  <cp:revision>4</cp:revision>
  <dcterms:created xsi:type="dcterms:W3CDTF">2025-03-17T23:42:51Z</dcterms:created>
  <dcterms:modified xsi:type="dcterms:W3CDTF">2025-03-18T01:35:03Z</dcterms:modified>
</cp:coreProperties>
</file>