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7" r:id="rId4"/>
    <p:sldId id="268" r:id="rId5"/>
    <p:sldId id="269" r:id="rId6"/>
    <p:sldId id="259" r:id="rId7"/>
    <p:sldId id="270" r:id="rId8"/>
    <p:sldId id="271" r:id="rId9"/>
    <p:sldId id="272" r:id="rId10"/>
    <p:sldId id="260" r:id="rId11"/>
    <p:sldId id="264" r:id="rId12"/>
    <p:sldId id="273" r:id="rId13"/>
    <p:sldId id="280" r:id="rId14"/>
    <p:sldId id="281" r:id="rId15"/>
    <p:sldId id="275" r:id="rId16"/>
    <p:sldId id="276" r:id="rId17"/>
    <p:sldId id="261" r:id="rId18"/>
    <p:sldId id="282" r:id="rId19"/>
    <p:sldId id="262" r:id="rId20"/>
    <p:sldId id="283" r:id="rId21"/>
    <p:sldId id="278" r:id="rId22"/>
    <p:sldId id="284" r:id="rId23"/>
    <p:sldId id="288" r:id="rId24"/>
    <p:sldId id="285" r:id="rId25"/>
    <p:sldId id="277" r:id="rId26"/>
    <p:sldId id="287" r:id="rId27"/>
    <p:sldId id="286" r:id="rId28"/>
    <p:sldId id="274" r:id="rId29"/>
    <p:sldId id="265" r:id="rId30"/>
    <p:sldId id="290" r:id="rId31"/>
    <p:sldId id="289" r:id="rId32"/>
    <p:sldId id="267"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9BA14-8A1F-4A5A-B948-1BCD9A6EF24E}" v="106" dt="2024-05-06T17:45:29.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82" d="100"/>
          <a:sy n="82" d="100"/>
        </p:scale>
        <p:origin x="5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5/6/2024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4687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5/6/2024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615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5/6/2024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356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5/6/2024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297065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5/6/2024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19310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5/6/2024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17417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5/6/2024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269990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5/6/2024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283029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5/6/2024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355408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5/6/2024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201896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5/6/2024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3451913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5/6/2024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96994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te em círculo 3D néon">
            <a:extLst>
              <a:ext uri="{FF2B5EF4-FFF2-40B4-BE49-F238E27FC236}">
                <a16:creationId xmlns:a16="http://schemas.microsoft.com/office/drawing/2014/main" id="{1E5A8A18-D0E4-0C30-AE12-97E225E01023}"/>
              </a:ext>
            </a:extLst>
          </p:cNvPr>
          <p:cNvPicPr>
            <a:picLocks noChangeAspect="1"/>
          </p:cNvPicPr>
          <p:nvPr/>
        </p:nvPicPr>
        <p:blipFill rotWithShape="1">
          <a:blip r:embed="rId2">
            <a:alphaModFix amt="50000"/>
          </a:blip>
          <a:srcRect t="21293" b="36"/>
          <a:stretch/>
        </p:blipFill>
        <p:spPr>
          <a:xfrm>
            <a:off x="20" y="10"/>
            <a:ext cx="12191979" cy="6857989"/>
          </a:xfrm>
          <a:prstGeom prst="rect">
            <a:avLst/>
          </a:prstGeom>
        </p:spPr>
      </p:pic>
      <p:sp>
        <p:nvSpPr>
          <p:cNvPr id="2" name="Título 1"/>
          <p:cNvSpPr>
            <a:spLocks noGrp="1"/>
          </p:cNvSpPr>
          <p:nvPr>
            <p:ph type="ctrTitle"/>
          </p:nvPr>
        </p:nvSpPr>
        <p:spPr>
          <a:xfrm>
            <a:off x="1600200" y="1261872"/>
            <a:ext cx="7142018" cy="2852928"/>
          </a:xfrm>
        </p:spPr>
        <p:txBody>
          <a:bodyPr>
            <a:normAutofit/>
          </a:bodyPr>
          <a:lstStyle/>
          <a:p>
            <a:r>
              <a:rPr lang="de-DE">
                <a:solidFill>
                  <a:srgbClr val="FFFFFF"/>
                </a:solidFill>
              </a:rPr>
              <a:t>Github</a:t>
            </a:r>
          </a:p>
        </p:txBody>
      </p:sp>
      <p:sp>
        <p:nvSpPr>
          <p:cNvPr id="3" name="Subtítulo 2"/>
          <p:cNvSpPr>
            <a:spLocks noGrp="1"/>
          </p:cNvSpPr>
          <p:nvPr>
            <p:ph type="subTitle" idx="1"/>
          </p:nvPr>
        </p:nvSpPr>
        <p:spPr>
          <a:xfrm>
            <a:off x="1600200" y="4681728"/>
            <a:ext cx="7142018" cy="929296"/>
          </a:xfrm>
        </p:spPr>
        <p:txBody>
          <a:bodyPr vert="horz" lIns="91440" tIns="45720" rIns="91440" bIns="45720" rtlCol="0">
            <a:normAutofit/>
          </a:bodyPr>
          <a:lstStyle/>
          <a:p>
            <a:r>
              <a:rPr lang="de-DE">
                <a:solidFill>
                  <a:srgbClr val="FFFFFF"/>
                </a:solidFill>
              </a:rPr>
              <a:t>Hospedagem</a:t>
            </a:r>
            <a:r>
              <a:rPr lang="de-DE" dirty="0">
                <a:solidFill>
                  <a:srgbClr val="FFFFFF"/>
                </a:solidFill>
              </a:rPr>
              <a:t> de </a:t>
            </a:r>
            <a:r>
              <a:rPr lang="de-DE">
                <a:solidFill>
                  <a:srgbClr val="FFFFFF"/>
                </a:solidFill>
              </a:rPr>
              <a:t>código</a:t>
            </a:r>
            <a:r>
              <a:rPr lang="de-DE" dirty="0">
                <a:solidFill>
                  <a:srgbClr val="FFFFFF"/>
                </a:solidFill>
              </a:rPr>
              <a:t> e </a:t>
            </a:r>
            <a:r>
              <a:rPr lang="de-DE">
                <a:solidFill>
                  <a:srgbClr val="FFFFFF"/>
                </a:solidFill>
              </a:rPr>
              <a:t>controle</a:t>
            </a:r>
            <a:r>
              <a:rPr lang="de-DE" dirty="0">
                <a:solidFill>
                  <a:srgbClr val="FFFFFF"/>
                </a:solidFill>
              </a:rPr>
              <a:t> </a:t>
            </a:r>
            <a:r>
              <a:rPr lang="de-DE">
                <a:solidFill>
                  <a:srgbClr val="FFFFFF"/>
                </a:solidFill>
              </a:rPr>
              <a:t>de versão</a:t>
            </a:r>
          </a:p>
        </p:txBody>
      </p:sp>
      <p:sp>
        <p:nvSpPr>
          <p:cNvPr id="24" name="Rectangle 23">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86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Repositórios</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lstStyle/>
          <a:p>
            <a:r>
              <a:rPr lang="pt-BR" dirty="0"/>
              <a:t>Um repositório no GitHub é um espaço de armazenamento para o seu projeto. Ele contém todos os arquivos do projeto e registra todo o histórico de revisões. Você pode pensar nele como uma pasta de projeto que também registra todas as alterações feitas em qualquer arquivo.</a:t>
            </a:r>
          </a:p>
        </p:txBody>
      </p:sp>
    </p:spTree>
    <p:extLst>
      <p:ext uri="{BB962C8B-B14F-4D97-AF65-F5344CB8AC3E}">
        <p14:creationId xmlns:p14="http://schemas.microsoft.com/office/powerpoint/2010/main" val="264905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D6D29B-CE0F-43B0-AD58-007C16D88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a:xfrm>
            <a:off x="805542" y="365124"/>
            <a:ext cx="10278577" cy="1325563"/>
          </a:xfrm>
        </p:spPr>
        <p:txBody>
          <a:bodyPr>
            <a:normAutofit/>
          </a:bodyPr>
          <a:lstStyle/>
          <a:p>
            <a:r>
              <a:rPr lang="pt-BR" dirty="0"/>
              <a:t>Demonstração</a:t>
            </a:r>
          </a:p>
        </p:txBody>
      </p:sp>
      <p:sp>
        <p:nvSpPr>
          <p:cNvPr id="12" name="Rectangle 11">
            <a:extLst>
              <a:ext uri="{FF2B5EF4-FFF2-40B4-BE49-F238E27FC236}">
                <a16:creationId xmlns:a16="http://schemas.microsoft.com/office/drawing/2014/main" id="{606BE796-9648-4A96-8E5C-7FDB123C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985391"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Código QR&#10;&#10;Descrição gerada automaticamente">
            <a:extLst>
              <a:ext uri="{FF2B5EF4-FFF2-40B4-BE49-F238E27FC236}">
                <a16:creationId xmlns:a16="http://schemas.microsoft.com/office/drawing/2014/main" id="{FCB3EB52-D681-467C-B905-F8CFC2656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936" y="2019300"/>
            <a:ext cx="3674128" cy="3674128"/>
          </a:xfrm>
          <a:prstGeom prst="rect">
            <a:avLst/>
          </a:prstGeom>
        </p:spPr>
      </p:pic>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a:xfrm>
            <a:off x="6096000" y="2186609"/>
            <a:ext cx="4988119" cy="3923742"/>
          </a:xfrm>
        </p:spPr>
        <p:txBody>
          <a:bodyPr>
            <a:normAutofit/>
          </a:bodyPr>
          <a:lstStyle/>
          <a:p>
            <a:r>
              <a:rPr lang="pt-BR" dirty="0"/>
              <a:t>Vou criar um projeto de exemplo, se quiserem participar junto podem fica à vontade. Lembrando que devem ter uma conta GitHub já criada e o </a:t>
            </a:r>
            <a:r>
              <a:rPr lang="pt-BR" dirty="0" err="1"/>
              <a:t>git</a:t>
            </a:r>
            <a:r>
              <a:rPr lang="pt-BR" dirty="0"/>
              <a:t> instalado no computador de vocês!</a:t>
            </a:r>
            <a:br>
              <a:rPr lang="pt-BR" dirty="0"/>
            </a:br>
            <a:br>
              <a:rPr lang="pt-BR" dirty="0"/>
            </a:br>
            <a:r>
              <a:rPr lang="pt-BR" dirty="0"/>
              <a:t>Link para instalar o </a:t>
            </a:r>
            <a:r>
              <a:rPr lang="pt-BR" dirty="0" err="1"/>
              <a:t>git</a:t>
            </a:r>
            <a:r>
              <a:rPr lang="pt-BR" dirty="0"/>
              <a:t>: </a:t>
            </a:r>
            <a:r>
              <a:rPr lang="pt-BR" dirty="0">
                <a:hlinkClick r:id="rId3"/>
              </a:rPr>
              <a:t>clique aqui </a:t>
            </a:r>
            <a:endParaRPr lang="pt-BR" dirty="0"/>
          </a:p>
          <a:p>
            <a:endParaRPr lang="pt-BR" dirty="0"/>
          </a:p>
        </p:txBody>
      </p:sp>
      <p:sp>
        <p:nvSpPr>
          <p:cNvPr id="14" name="Freeform: Shape 13">
            <a:extLst>
              <a:ext uri="{FF2B5EF4-FFF2-40B4-BE49-F238E27FC236}">
                <a16:creationId xmlns:a16="http://schemas.microsoft.com/office/drawing/2014/main" id="{15440BF0-CCE6-42AA-8970-78523D4C1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4">
              <a:extLst>
                <a:ext uri="{96DAC541-7B7A-43D3-8B79-37D633B846F1}">
                  <asvg:svgBlip xmlns:asvg="http://schemas.microsoft.com/office/drawing/2016/SVG/main" r:embed="rId5"/>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4187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Criar novo Repositório</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lstStyle/>
          <a:p>
            <a:pPr algn="l">
              <a:buFont typeface="+mj-lt"/>
              <a:buAutoNum type="arabicPeriod"/>
            </a:pPr>
            <a:r>
              <a:rPr lang="pt-BR" dirty="0"/>
              <a:t>Faça login na sua conta do GitHub.</a:t>
            </a:r>
          </a:p>
          <a:p>
            <a:pPr algn="l">
              <a:buFont typeface="+mj-lt"/>
              <a:buAutoNum type="arabicPeriod"/>
            </a:pPr>
            <a:r>
              <a:rPr lang="pt-BR" dirty="0"/>
              <a:t>No canto superior direito, ao lado do seu avatar ou </a:t>
            </a:r>
            <a:r>
              <a:rPr lang="pt-BR" dirty="0" err="1"/>
              <a:t>identicon</a:t>
            </a:r>
            <a:r>
              <a:rPr lang="pt-BR" dirty="0"/>
              <a:t>, clique em ‘+’ e selecione ‘Novo repositório’.</a:t>
            </a:r>
          </a:p>
          <a:p>
            <a:pPr algn="l">
              <a:buFont typeface="+mj-lt"/>
              <a:buAutoNum type="arabicPeriod"/>
            </a:pPr>
            <a:r>
              <a:rPr lang="pt-BR" dirty="0"/>
              <a:t>Nomeie o seu repositório.</a:t>
            </a:r>
          </a:p>
          <a:p>
            <a:pPr algn="l">
              <a:buFont typeface="+mj-lt"/>
              <a:buAutoNum type="arabicPeriod"/>
            </a:pPr>
            <a:r>
              <a:rPr lang="pt-BR" dirty="0"/>
              <a:t>Escreva uma breve descrição.</a:t>
            </a:r>
          </a:p>
          <a:p>
            <a:pPr algn="l">
              <a:buFont typeface="+mj-lt"/>
              <a:buAutoNum type="arabicPeriod"/>
            </a:pPr>
            <a:r>
              <a:rPr lang="pt-BR" dirty="0"/>
              <a:t>Selecione se deseja iniciar o repositório com um README.</a:t>
            </a:r>
          </a:p>
          <a:p>
            <a:pPr algn="l">
              <a:buFont typeface="+mj-lt"/>
              <a:buAutoNum type="arabicPeriod"/>
            </a:pPr>
            <a:r>
              <a:rPr lang="pt-BR" dirty="0"/>
              <a:t>Clique em ‘Criar repositório’.</a:t>
            </a:r>
          </a:p>
        </p:txBody>
      </p:sp>
    </p:spTree>
    <p:extLst>
      <p:ext uri="{BB962C8B-B14F-4D97-AF65-F5344CB8AC3E}">
        <p14:creationId xmlns:p14="http://schemas.microsoft.com/office/powerpoint/2010/main" val="297198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Adicionar arquivos</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lstStyle/>
          <a:p>
            <a:pPr marL="0" indent="0" algn="l">
              <a:buNone/>
            </a:pPr>
            <a:r>
              <a:rPr lang="pt-BR" dirty="0"/>
              <a:t>Podemos adicionar os arquivos </a:t>
            </a:r>
            <a:r>
              <a:rPr lang="pt-BR" dirty="0" err="1"/>
              <a:t>contindos</a:t>
            </a:r>
            <a:r>
              <a:rPr lang="pt-BR" dirty="0"/>
              <a:t> na nossa pasta de trabalho de varias formas, mas sempre usando o comando “</a:t>
            </a:r>
            <a:r>
              <a:rPr lang="pt-BR" dirty="0" err="1"/>
              <a:t>add</a:t>
            </a:r>
            <a:r>
              <a:rPr lang="pt-BR" dirty="0"/>
              <a:t>”, são eles:</a:t>
            </a:r>
          </a:p>
          <a:p>
            <a:pPr algn="l">
              <a:buFont typeface="+mj-lt"/>
              <a:buAutoNum type="arabicPeriod"/>
            </a:pPr>
            <a:r>
              <a:rPr lang="pt-BR" dirty="0" err="1"/>
              <a:t>Git</a:t>
            </a:r>
            <a:r>
              <a:rPr lang="pt-BR" dirty="0"/>
              <a:t> </a:t>
            </a:r>
            <a:r>
              <a:rPr lang="pt-BR" dirty="0" err="1"/>
              <a:t>add</a:t>
            </a:r>
            <a:r>
              <a:rPr lang="pt-BR" dirty="0"/>
              <a:t> + nome dos arquivos: adiciona apenas os arquivos que você quiser começar a rastrear.</a:t>
            </a:r>
          </a:p>
          <a:p>
            <a:pPr algn="l">
              <a:buFont typeface="+mj-lt"/>
              <a:buAutoNum type="arabicPeriod"/>
            </a:pPr>
            <a:r>
              <a:rPr lang="pt-BR" dirty="0" err="1"/>
              <a:t>Git</a:t>
            </a:r>
            <a:r>
              <a:rPr lang="pt-BR" dirty="0"/>
              <a:t> </a:t>
            </a:r>
            <a:r>
              <a:rPr lang="pt-BR" dirty="0" err="1"/>
              <a:t>add</a:t>
            </a:r>
            <a:r>
              <a:rPr lang="pt-BR" dirty="0"/>
              <a:t> + . (ponto) = adiciona todos os arquivos contidos na pasta de trabalho que tiveram alterações</a:t>
            </a:r>
          </a:p>
          <a:p>
            <a:pPr algn="l">
              <a:buFont typeface="+mj-lt"/>
              <a:buAutoNum type="arabicPeriod"/>
            </a:pPr>
            <a:r>
              <a:rPr lang="pt-BR" dirty="0" err="1"/>
              <a:t>Git</a:t>
            </a:r>
            <a:r>
              <a:rPr lang="pt-BR" dirty="0"/>
              <a:t> </a:t>
            </a:r>
            <a:r>
              <a:rPr lang="pt-BR" dirty="0" err="1"/>
              <a:t>add</a:t>
            </a:r>
            <a:r>
              <a:rPr lang="pt-BR" dirty="0"/>
              <a:t> + * = faz basicamente o mesmo que “</a:t>
            </a:r>
            <a:r>
              <a:rPr lang="pt-BR" dirty="0" err="1"/>
              <a:t>git</a:t>
            </a:r>
            <a:r>
              <a:rPr lang="pt-BR" dirty="0"/>
              <a:t> </a:t>
            </a:r>
            <a:r>
              <a:rPr lang="pt-BR" dirty="0" err="1"/>
              <a:t>add</a:t>
            </a:r>
            <a:r>
              <a:rPr lang="pt-BR" dirty="0"/>
              <a:t> .” mas ele não leva em consideração os arquivos que começam com pontos e nem o </a:t>
            </a:r>
            <a:r>
              <a:rPr lang="pt-BR" dirty="0" err="1"/>
              <a:t>gitignore</a:t>
            </a:r>
            <a:r>
              <a:rPr lang="pt-BR" dirty="0"/>
              <a:t>.</a:t>
            </a:r>
          </a:p>
        </p:txBody>
      </p:sp>
    </p:spTree>
    <p:extLst>
      <p:ext uri="{BB962C8B-B14F-4D97-AF65-F5344CB8AC3E}">
        <p14:creationId xmlns:p14="http://schemas.microsoft.com/office/powerpoint/2010/main" val="3999468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0C614264-BA32-414F-95BE-0A30CC072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a:xfrm>
            <a:off x="818873" y="554981"/>
            <a:ext cx="6383684" cy="1611750"/>
          </a:xfrm>
        </p:spPr>
        <p:txBody>
          <a:bodyPr>
            <a:normAutofit/>
          </a:bodyPr>
          <a:lstStyle/>
          <a:p>
            <a:r>
              <a:rPr lang="pt-BR" dirty="0"/>
              <a:t>Verificar Status</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a:xfrm>
            <a:off x="818872" y="2597426"/>
            <a:ext cx="5928596" cy="3536673"/>
          </a:xfrm>
        </p:spPr>
        <p:txBody>
          <a:bodyPr>
            <a:normAutofit/>
          </a:bodyPr>
          <a:lstStyle/>
          <a:p>
            <a:pPr marL="0" indent="0">
              <a:lnSpc>
                <a:spcPct val="120000"/>
              </a:lnSpc>
              <a:buNone/>
            </a:pPr>
            <a:r>
              <a:rPr lang="pt-BR"/>
              <a:t>Uma coisa muito útil é sempre verificar os status dos arquivos, pois assim, evitamos mandar arquivos que não queremos ou que foram alterados mas que ainda não estão prontos dentre outras possibilidades.</a:t>
            </a:r>
          </a:p>
          <a:p>
            <a:pPr marL="0" indent="0">
              <a:lnSpc>
                <a:spcPct val="120000"/>
              </a:lnSpc>
              <a:buNone/>
            </a:pPr>
            <a:r>
              <a:rPr lang="pt-BR"/>
              <a:t>Com o comando “git status” conseguimos verificar os status dos nossos arquivos e se estiver tudo conforme o planejado aí sim fazemos o commit</a:t>
            </a:r>
          </a:p>
        </p:txBody>
      </p:sp>
      <p:sp>
        <p:nvSpPr>
          <p:cNvPr id="23" name="Rectangle 11">
            <a:extLst>
              <a:ext uri="{FF2B5EF4-FFF2-40B4-BE49-F238E27FC236}">
                <a16:creationId xmlns:a16="http://schemas.microsoft.com/office/drawing/2014/main" id="{CBD70695-D4EF-489F-B2D8-F61EA5CD5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653787" y="1915886"/>
            <a:ext cx="3538211" cy="49510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3">
            <a:extLst>
              <a:ext uri="{FF2B5EF4-FFF2-40B4-BE49-F238E27FC236}">
                <a16:creationId xmlns:a16="http://schemas.microsoft.com/office/drawing/2014/main" id="{9A271658-CA48-4EC3-B484-C7DC7360F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8370349" y="1499446"/>
            <a:ext cx="4811359" cy="279218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m 4" descr="Imagem digital fictícia de personagem de jogo de vídeo game&#10;&#10;Descrição gerada automaticamente com confiança média">
            <a:extLst>
              <a:ext uri="{FF2B5EF4-FFF2-40B4-BE49-F238E27FC236}">
                <a16:creationId xmlns:a16="http://schemas.microsoft.com/office/drawing/2014/main" id="{2CE1CA87-C6E6-EA76-64A9-DDF1929905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1555" y="1751972"/>
            <a:ext cx="3764385" cy="3764385"/>
          </a:xfrm>
          <a:prstGeom prst="rect">
            <a:avLst/>
          </a:prstGeom>
        </p:spPr>
      </p:pic>
    </p:spTree>
    <p:extLst>
      <p:ext uri="{BB962C8B-B14F-4D97-AF65-F5344CB8AC3E}">
        <p14:creationId xmlns:p14="http://schemas.microsoft.com/office/powerpoint/2010/main" val="349226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E89493-AC86-4DB9-8963-3671DDEBE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a:xfrm>
            <a:off x="5820478" y="665389"/>
            <a:ext cx="5383433" cy="1507193"/>
          </a:xfrm>
        </p:spPr>
        <p:txBody>
          <a:bodyPr anchor="b">
            <a:normAutofit/>
          </a:bodyPr>
          <a:lstStyle/>
          <a:p>
            <a:r>
              <a:rPr lang="pt-BR" dirty="0" err="1"/>
              <a:t>commit</a:t>
            </a:r>
            <a:endParaRPr lang="pt-BR" dirty="0"/>
          </a:p>
        </p:txBody>
      </p:sp>
      <p:sp>
        <p:nvSpPr>
          <p:cNvPr id="14" name="Rectangle 13">
            <a:extLst>
              <a:ext uri="{FF2B5EF4-FFF2-40B4-BE49-F238E27FC236}">
                <a16:creationId xmlns:a16="http://schemas.microsoft.com/office/drawing/2014/main" id="{686AA894-081C-464A-82E2-3A37A8791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9" y="2170408"/>
            <a:ext cx="3539673" cy="46854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1795" y="1061319"/>
            <a:ext cx="4381506" cy="341399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m 6" descr="Interface gráfica do usuário&#10;&#10;Descrição gerada automaticamente">
            <a:extLst>
              <a:ext uri="{FF2B5EF4-FFF2-40B4-BE49-F238E27FC236}">
                <a16:creationId xmlns:a16="http://schemas.microsoft.com/office/drawing/2014/main" id="{44F3B756-9ABF-F4D5-5031-EFCEEE4DB8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621" y="1508444"/>
            <a:ext cx="3845257" cy="3845257"/>
          </a:xfrm>
          <a:prstGeom prst="rect">
            <a:avLst/>
          </a:prstGeom>
        </p:spPr>
      </p:pic>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a:xfrm>
            <a:off x="5820479" y="2400301"/>
            <a:ext cx="5383433" cy="3733800"/>
          </a:xfrm>
        </p:spPr>
        <p:txBody>
          <a:bodyPr>
            <a:normAutofit/>
          </a:bodyPr>
          <a:lstStyle/>
          <a:p>
            <a:r>
              <a:rPr lang="pt-BR" dirty="0"/>
              <a:t>Um </a:t>
            </a:r>
            <a:r>
              <a:rPr lang="pt-BR" dirty="0" err="1"/>
              <a:t>commit</a:t>
            </a:r>
            <a:r>
              <a:rPr lang="pt-BR" dirty="0"/>
              <a:t> no </a:t>
            </a:r>
            <a:r>
              <a:rPr lang="pt-BR" dirty="0" err="1"/>
              <a:t>Git</a:t>
            </a:r>
            <a:r>
              <a:rPr lang="pt-BR" dirty="0"/>
              <a:t> é como um instantâneo de todas as alterações que você fez no seu projeto desde o último </a:t>
            </a:r>
            <a:r>
              <a:rPr lang="pt-BR" dirty="0" err="1"/>
              <a:t>commit</a:t>
            </a:r>
            <a:r>
              <a:rPr lang="pt-BR" dirty="0"/>
              <a:t>. É uma maneira de registrar as alterações no repositório, permitindo que você volte para uma versão específica do seu projeto a qualquer momento.</a:t>
            </a:r>
          </a:p>
        </p:txBody>
      </p:sp>
      <p:sp>
        <p:nvSpPr>
          <p:cNvPr id="18" name="Rectangle 17">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985391" y="483870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95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Mensagens de </a:t>
            </a:r>
            <a:r>
              <a:rPr lang="pt-BR" dirty="0" err="1"/>
              <a:t>commit</a:t>
            </a:r>
            <a:endParaRPr lang="pt-BR" dirty="0"/>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normAutofit lnSpcReduction="10000"/>
          </a:bodyPr>
          <a:lstStyle/>
          <a:p>
            <a:pPr algn="l"/>
            <a:r>
              <a:rPr lang="pt-BR" dirty="0"/>
              <a:t>As mensagens de </a:t>
            </a:r>
            <a:r>
              <a:rPr lang="pt-BR" dirty="0" err="1"/>
              <a:t>commit</a:t>
            </a:r>
            <a:r>
              <a:rPr lang="pt-BR" dirty="0"/>
              <a:t> são descrições que você fornece para cada </a:t>
            </a:r>
            <a:r>
              <a:rPr lang="pt-BR" dirty="0" err="1"/>
              <a:t>commit</a:t>
            </a:r>
            <a:r>
              <a:rPr lang="pt-BR" dirty="0"/>
              <a:t> que faz. Elas são extremamente importantes por várias razões:</a:t>
            </a:r>
          </a:p>
          <a:p>
            <a:pPr algn="l">
              <a:buFont typeface="+mj-lt"/>
              <a:buAutoNum type="arabicPeriod"/>
            </a:pPr>
            <a:r>
              <a:rPr lang="pt-BR" b="1" dirty="0"/>
              <a:t>Rastreabilidade: </a:t>
            </a:r>
            <a:r>
              <a:rPr lang="pt-BR" dirty="0"/>
              <a:t>As mensagens de </a:t>
            </a:r>
            <a:r>
              <a:rPr lang="pt-BR" dirty="0" err="1"/>
              <a:t>commit</a:t>
            </a:r>
            <a:r>
              <a:rPr lang="pt-BR" dirty="0"/>
              <a:t> permitem que você e outros desenvolvedores entendam o que foi alterado em cada </a:t>
            </a:r>
            <a:r>
              <a:rPr lang="pt-BR" dirty="0" err="1"/>
              <a:t>commit</a:t>
            </a:r>
            <a:r>
              <a:rPr lang="pt-BR" dirty="0"/>
              <a:t>.</a:t>
            </a:r>
          </a:p>
          <a:p>
            <a:pPr algn="l">
              <a:buFont typeface="+mj-lt"/>
              <a:buAutoNum type="arabicPeriod"/>
            </a:pPr>
            <a:r>
              <a:rPr lang="pt-BR" b="1" dirty="0"/>
              <a:t>Documentação: </a:t>
            </a:r>
            <a:r>
              <a:rPr lang="pt-BR" dirty="0"/>
              <a:t>As mensagens de </a:t>
            </a:r>
            <a:r>
              <a:rPr lang="pt-BR" dirty="0" err="1"/>
              <a:t>commit</a:t>
            </a:r>
            <a:r>
              <a:rPr lang="pt-BR" dirty="0"/>
              <a:t> servem como uma forma de documentação para o seu código. Elas explicam não apenas o que foi alterado, mas muitas vezes também o porquê.</a:t>
            </a:r>
          </a:p>
          <a:p>
            <a:pPr algn="l">
              <a:buFont typeface="+mj-lt"/>
              <a:buAutoNum type="arabicPeriod"/>
            </a:pPr>
            <a:r>
              <a:rPr lang="pt-BR" b="1" dirty="0"/>
              <a:t>Facilita a revisão de código: </a:t>
            </a:r>
            <a:r>
              <a:rPr lang="pt-BR" dirty="0"/>
              <a:t>Quando você está revisando o código de outras pessoas ou seu próprio código, as mensagens de </a:t>
            </a:r>
            <a:r>
              <a:rPr lang="pt-BR" dirty="0" err="1"/>
              <a:t>commit</a:t>
            </a:r>
            <a:r>
              <a:rPr lang="pt-BR" dirty="0"/>
              <a:t> permitem que você entenda rapidamente o que cada </a:t>
            </a:r>
            <a:r>
              <a:rPr lang="pt-BR" dirty="0" err="1"/>
              <a:t>commit</a:t>
            </a:r>
            <a:r>
              <a:rPr lang="pt-BR" dirty="0"/>
              <a:t> faz.</a:t>
            </a:r>
          </a:p>
        </p:txBody>
      </p:sp>
    </p:spTree>
    <p:extLst>
      <p:ext uri="{BB962C8B-B14F-4D97-AF65-F5344CB8AC3E}">
        <p14:creationId xmlns:p14="http://schemas.microsoft.com/office/powerpoint/2010/main" val="324489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Retornando a uma versão do projeto</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normAutofit lnSpcReduction="10000"/>
          </a:bodyPr>
          <a:lstStyle/>
          <a:p>
            <a:r>
              <a:rPr lang="pt-BR" dirty="0"/>
              <a:t>Para voltar a uma versão específica do seu projeto no </a:t>
            </a:r>
            <a:r>
              <a:rPr lang="pt-BR" dirty="0" err="1"/>
              <a:t>Git</a:t>
            </a:r>
            <a:r>
              <a:rPr lang="pt-BR" dirty="0"/>
              <a:t>, você pode usar o comando </a:t>
            </a:r>
            <a:r>
              <a:rPr lang="pt-BR" dirty="0" err="1"/>
              <a:t>git</a:t>
            </a:r>
            <a:r>
              <a:rPr lang="pt-BR" dirty="0"/>
              <a:t> checkout;</a:t>
            </a:r>
          </a:p>
          <a:p>
            <a:r>
              <a:rPr lang="pt-BR" dirty="0"/>
              <a:t>Se não souber qual o </a:t>
            </a:r>
            <a:r>
              <a:rPr lang="pt-BR" dirty="0" err="1"/>
              <a:t>commit</a:t>
            </a:r>
            <a:r>
              <a:rPr lang="pt-BR" dirty="0"/>
              <a:t> para editar basta dar o comando </a:t>
            </a:r>
            <a:r>
              <a:rPr lang="pt-BR" dirty="0" err="1"/>
              <a:t>git</a:t>
            </a:r>
            <a:r>
              <a:rPr lang="pt-BR" dirty="0"/>
              <a:t> log e ver qual o código </a:t>
            </a:r>
            <a:r>
              <a:rPr lang="pt-BR" dirty="0" err="1"/>
              <a:t>hash</a:t>
            </a:r>
            <a:r>
              <a:rPr lang="pt-BR" dirty="0"/>
              <a:t> do seu </a:t>
            </a:r>
            <a:r>
              <a:rPr lang="pt-BR" dirty="0" err="1"/>
              <a:t>commit</a:t>
            </a:r>
            <a:r>
              <a:rPr lang="pt-BR" dirty="0"/>
              <a:t>.</a:t>
            </a:r>
          </a:p>
          <a:p>
            <a:pPr marL="457200" indent="-457200">
              <a:buFont typeface="+mj-lt"/>
              <a:buAutoNum type="arabicPeriod"/>
            </a:pPr>
            <a:r>
              <a:rPr lang="pt-BR" dirty="0"/>
              <a:t>Primeiro, você precisa identificar o </a:t>
            </a:r>
            <a:r>
              <a:rPr lang="pt-BR" dirty="0" err="1"/>
              <a:t>commit</a:t>
            </a:r>
            <a:r>
              <a:rPr lang="pt-BR" dirty="0"/>
              <a:t> para o qual deseja voltar. Você pode fazer isso usando o comando </a:t>
            </a:r>
            <a:r>
              <a:rPr lang="pt-BR" dirty="0" err="1"/>
              <a:t>git</a:t>
            </a:r>
            <a:r>
              <a:rPr lang="pt-BR" dirty="0"/>
              <a:t> log, que exibirá um histórico de todos os </a:t>
            </a:r>
            <a:r>
              <a:rPr lang="pt-BR" dirty="0" err="1"/>
              <a:t>commits</a:t>
            </a:r>
            <a:r>
              <a:rPr lang="pt-BR" dirty="0"/>
              <a:t> no seu repositório. Cada </a:t>
            </a:r>
            <a:r>
              <a:rPr lang="pt-BR" dirty="0" err="1"/>
              <a:t>commit</a:t>
            </a:r>
            <a:r>
              <a:rPr lang="pt-BR" dirty="0"/>
              <a:t> tem um identificador de </a:t>
            </a:r>
            <a:r>
              <a:rPr lang="pt-BR" dirty="0" err="1"/>
              <a:t>hash</a:t>
            </a:r>
            <a:r>
              <a:rPr lang="pt-BR" dirty="0"/>
              <a:t> único.</a:t>
            </a:r>
          </a:p>
          <a:p>
            <a:pPr marL="457200" indent="-457200">
              <a:buFont typeface="+mj-lt"/>
              <a:buAutoNum type="arabicPeriod"/>
            </a:pPr>
            <a:r>
              <a:rPr lang="pt-BR" dirty="0"/>
              <a:t>Depois de identificar o </a:t>
            </a:r>
            <a:r>
              <a:rPr lang="pt-BR" dirty="0" err="1"/>
              <a:t>hash</a:t>
            </a:r>
            <a:r>
              <a:rPr lang="pt-BR" dirty="0"/>
              <a:t> do </a:t>
            </a:r>
            <a:r>
              <a:rPr lang="pt-BR" dirty="0" err="1"/>
              <a:t>commit</a:t>
            </a:r>
            <a:r>
              <a:rPr lang="pt-BR" dirty="0"/>
              <a:t> para o qual deseja voltar, você pode usar o comando </a:t>
            </a:r>
            <a:r>
              <a:rPr lang="pt-BR" dirty="0" err="1"/>
              <a:t>git</a:t>
            </a:r>
            <a:r>
              <a:rPr lang="pt-BR" dirty="0"/>
              <a:t> checkout. Por exemplo, se o </a:t>
            </a:r>
            <a:r>
              <a:rPr lang="pt-BR" dirty="0" err="1"/>
              <a:t>hash</a:t>
            </a:r>
            <a:r>
              <a:rPr lang="pt-BR" dirty="0"/>
              <a:t> for luan123, nos usaríamos o comando </a:t>
            </a:r>
            <a:r>
              <a:rPr lang="pt-BR" dirty="0" err="1"/>
              <a:t>git</a:t>
            </a:r>
            <a:r>
              <a:rPr lang="pt-BR" dirty="0"/>
              <a:t> checkout luan123.</a:t>
            </a:r>
          </a:p>
        </p:txBody>
      </p:sp>
    </p:spTree>
    <p:extLst>
      <p:ext uri="{BB962C8B-B14F-4D97-AF65-F5344CB8AC3E}">
        <p14:creationId xmlns:p14="http://schemas.microsoft.com/office/powerpoint/2010/main" val="43253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Outros comandos para retornar um </a:t>
            </a:r>
            <a:r>
              <a:rPr lang="pt-BR" dirty="0" err="1"/>
              <a:t>commit</a:t>
            </a:r>
            <a:endParaRPr lang="pt-BR" dirty="0"/>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normAutofit fontScale="85000" lnSpcReduction="10000"/>
          </a:bodyPr>
          <a:lstStyle/>
          <a:p>
            <a:r>
              <a:rPr lang="pt-BR" dirty="0" err="1"/>
              <a:t>Git</a:t>
            </a:r>
            <a:r>
              <a:rPr lang="pt-BR" dirty="0"/>
              <a:t> log --</a:t>
            </a:r>
            <a:r>
              <a:rPr lang="pt-BR" dirty="0" err="1"/>
              <a:t>all</a:t>
            </a:r>
            <a:r>
              <a:rPr lang="pt-BR" dirty="0"/>
              <a:t> -–</a:t>
            </a:r>
            <a:r>
              <a:rPr lang="pt-BR" dirty="0" err="1"/>
              <a:t>one-line</a:t>
            </a:r>
            <a:r>
              <a:rPr lang="pt-BR" dirty="0"/>
              <a:t>: mostra os </a:t>
            </a:r>
            <a:r>
              <a:rPr lang="pt-BR" dirty="0" err="1"/>
              <a:t>commits</a:t>
            </a:r>
            <a:r>
              <a:rPr lang="pt-BR" dirty="0"/>
              <a:t> em uma única linha e apenas os 7 primeiros dígitos do </a:t>
            </a:r>
            <a:r>
              <a:rPr lang="pt-BR" dirty="0" err="1"/>
              <a:t>hash</a:t>
            </a:r>
            <a:endParaRPr lang="pt-BR" dirty="0"/>
          </a:p>
          <a:p>
            <a:r>
              <a:rPr lang="pt-BR" dirty="0" err="1"/>
              <a:t>Git</a:t>
            </a:r>
            <a:r>
              <a:rPr lang="pt-BR" dirty="0"/>
              <a:t> log -5: mostra os últimos 5 </a:t>
            </a:r>
            <a:r>
              <a:rPr lang="pt-BR" dirty="0" err="1"/>
              <a:t>commits</a:t>
            </a:r>
            <a:endParaRPr lang="pt-BR" dirty="0"/>
          </a:p>
          <a:p>
            <a:r>
              <a:rPr lang="pt-BR" dirty="0" err="1"/>
              <a:t>git</a:t>
            </a:r>
            <a:r>
              <a:rPr lang="pt-BR" dirty="0"/>
              <a:t> checkout &lt;</a:t>
            </a:r>
            <a:r>
              <a:rPr lang="pt-BR" dirty="0" err="1"/>
              <a:t>commit_hash</a:t>
            </a:r>
            <a:r>
              <a:rPr lang="pt-BR" dirty="0"/>
              <a:t>&gt;: Este comando permite que você mude para um </a:t>
            </a:r>
            <a:r>
              <a:rPr lang="pt-BR" dirty="0" err="1"/>
              <a:t>commit</a:t>
            </a:r>
            <a:r>
              <a:rPr lang="pt-BR" dirty="0"/>
              <a:t> específico. O &lt;</a:t>
            </a:r>
            <a:r>
              <a:rPr lang="pt-BR" dirty="0" err="1"/>
              <a:t>commit_hash</a:t>
            </a:r>
            <a:r>
              <a:rPr lang="pt-BR" dirty="0"/>
              <a:t>&gt; é o identificador único do </a:t>
            </a:r>
            <a:r>
              <a:rPr lang="pt-BR" dirty="0" err="1"/>
              <a:t>commit</a:t>
            </a:r>
            <a:r>
              <a:rPr lang="pt-BR" dirty="0"/>
              <a:t> para o qual você deseja voltar.</a:t>
            </a:r>
          </a:p>
          <a:p>
            <a:r>
              <a:rPr lang="pt-BR" dirty="0" err="1"/>
              <a:t>git</a:t>
            </a:r>
            <a:r>
              <a:rPr lang="pt-BR" dirty="0"/>
              <a:t> reset --hard &lt;</a:t>
            </a:r>
            <a:r>
              <a:rPr lang="pt-BR" dirty="0" err="1"/>
              <a:t>commit_hash</a:t>
            </a:r>
            <a:r>
              <a:rPr lang="pt-BR" dirty="0"/>
              <a:t>&gt;: Este comando move o HEAD para o </a:t>
            </a:r>
            <a:r>
              <a:rPr lang="pt-BR" dirty="0" err="1"/>
              <a:t>commit</a:t>
            </a:r>
            <a:r>
              <a:rPr lang="pt-BR" dirty="0"/>
              <a:t> especificado e descarta todas as alterações desde então.</a:t>
            </a:r>
          </a:p>
          <a:p>
            <a:r>
              <a:rPr lang="pt-BR" dirty="0" err="1"/>
              <a:t>git</a:t>
            </a:r>
            <a:r>
              <a:rPr lang="pt-BR" dirty="0"/>
              <a:t> reset --soft &lt;</a:t>
            </a:r>
            <a:r>
              <a:rPr lang="pt-BR" dirty="0" err="1"/>
              <a:t>commit_hash</a:t>
            </a:r>
            <a:r>
              <a:rPr lang="pt-BR" dirty="0"/>
              <a:t>&gt;: Este comando move o HEAD para o </a:t>
            </a:r>
            <a:r>
              <a:rPr lang="pt-BR" dirty="0" err="1"/>
              <a:t>commit</a:t>
            </a:r>
            <a:r>
              <a:rPr lang="pt-BR" dirty="0"/>
              <a:t> especificado, mas deixa as alterações nos arquivos em estado </a:t>
            </a:r>
            <a:r>
              <a:rPr lang="pt-BR" dirty="0" err="1"/>
              <a:t>unstaged</a:t>
            </a:r>
            <a:r>
              <a:rPr lang="pt-BR" dirty="0"/>
              <a:t>.</a:t>
            </a:r>
          </a:p>
          <a:p>
            <a:r>
              <a:rPr lang="pt-BR" dirty="0" err="1"/>
              <a:t>git</a:t>
            </a:r>
            <a:r>
              <a:rPr lang="pt-BR" dirty="0"/>
              <a:t> </a:t>
            </a:r>
            <a:r>
              <a:rPr lang="pt-BR" dirty="0" err="1"/>
              <a:t>revert</a:t>
            </a:r>
            <a:r>
              <a:rPr lang="pt-BR" dirty="0"/>
              <a:t> &lt;</a:t>
            </a:r>
            <a:r>
              <a:rPr lang="pt-BR" dirty="0" err="1"/>
              <a:t>commit_hash</a:t>
            </a:r>
            <a:r>
              <a:rPr lang="pt-BR" dirty="0"/>
              <a:t>&gt;: Este comando cria um novo </a:t>
            </a:r>
            <a:r>
              <a:rPr lang="pt-BR" dirty="0" err="1"/>
              <a:t>commit</a:t>
            </a:r>
            <a:r>
              <a:rPr lang="pt-BR" dirty="0"/>
              <a:t> que desfaz as alterações feitas no </a:t>
            </a:r>
            <a:r>
              <a:rPr lang="pt-BR" dirty="0" err="1"/>
              <a:t>commit</a:t>
            </a:r>
            <a:r>
              <a:rPr lang="pt-BR" dirty="0"/>
              <a:t> especificado.</a:t>
            </a:r>
          </a:p>
        </p:txBody>
      </p:sp>
    </p:spTree>
    <p:extLst>
      <p:ext uri="{BB962C8B-B14F-4D97-AF65-F5344CB8AC3E}">
        <p14:creationId xmlns:p14="http://schemas.microsoft.com/office/powerpoint/2010/main" val="3797321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O que é uma Branch</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lstStyle/>
          <a:p>
            <a:r>
              <a:rPr lang="pt-BR" dirty="0" err="1"/>
              <a:t>Branches</a:t>
            </a:r>
            <a:r>
              <a:rPr lang="pt-BR" dirty="0"/>
              <a:t> no GitHub permitem que você isole as alterações feitas em um projeto sem afetar o </a:t>
            </a:r>
            <a:r>
              <a:rPr lang="pt-BR" dirty="0" err="1"/>
              <a:t>branch</a:t>
            </a:r>
            <a:r>
              <a:rPr lang="pt-BR" dirty="0"/>
              <a:t> principal (geralmente chamado de ‘</a:t>
            </a:r>
            <a:r>
              <a:rPr lang="pt-BR" dirty="0" err="1"/>
              <a:t>main</a:t>
            </a:r>
            <a:r>
              <a:rPr lang="pt-BR" dirty="0"/>
              <a:t>’ ou ‘master’). Isso é útil quando você está trabalhando em novos recursos ou experimentando ideias - você pode fazer isso no seu próprio </a:t>
            </a:r>
            <a:r>
              <a:rPr lang="pt-BR" dirty="0" err="1"/>
              <a:t>branch</a:t>
            </a:r>
            <a:r>
              <a:rPr lang="pt-BR" dirty="0"/>
              <a:t> sem afetar o código principal.</a:t>
            </a:r>
          </a:p>
        </p:txBody>
      </p:sp>
    </p:spTree>
    <p:extLst>
      <p:ext uri="{BB962C8B-B14F-4D97-AF65-F5344CB8AC3E}">
        <p14:creationId xmlns:p14="http://schemas.microsoft.com/office/powerpoint/2010/main" val="261547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AE83F91-F262-4F60-B885-056474D07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descr="Homem com óculos de grau&#10;&#10;Descrição gerada automaticamente">
            <a:extLst>
              <a:ext uri="{FF2B5EF4-FFF2-40B4-BE49-F238E27FC236}">
                <a16:creationId xmlns:a16="http://schemas.microsoft.com/office/drawing/2014/main" id="{528D5ADF-3365-1F18-A521-682517C5CB1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250" r="1" b="21501"/>
          <a:stretch/>
        </p:blipFill>
        <p:spPr>
          <a:xfrm>
            <a:off x="6432997" y="1665842"/>
            <a:ext cx="3151759" cy="3151759"/>
          </a:xfrm>
          <a:custGeom>
            <a:avLst/>
            <a:gdLst/>
            <a:ahLst/>
            <a:cxnLst/>
            <a:rect l="l" t="t" r="r" b="b"/>
            <a:pathLst>
              <a:path w="3446408" h="3446408">
                <a:moveTo>
                  <a:pt x="1723204" y="0"/>
                </a:moveTo>
                <a:cubicBezTo>
                  <a:pt x="2674903" y="0"/>
                  <a:pt x="3446408" y="771505"/>
                  <a:pt x="3446408" y="1723204"/>
                </a:cubicBezTo>
                <a:cubicBezTo>
                  <a:pt x="3446408" y="2674903"/>
                  <a:pt x="2674903" y="3446408"/>
                  <a:pt x="1723204" y="3446408"/>
                </a:cubicBezTo>
                <a:cubicBezTo>
                  <a:pt x="771505" y="3446408"/>
                  <a:pt x="0" y="2674903"/>
                  <a:pt x="0" y="1723204"/>
                </a:cubicBezTo>
                <a:cubicBezTo>
                  <a:pt x="0" y="771505"/>
                  <a:pt x="771505" y="0"/>
                  <a:pt x="1723204" y="0"/>
                </a:cubicBezTo>
                <a:close/>
              </a:path>
            </a:pathLst>
          </a:custGeom>
        </p:spPr>
      </p:pic>
      <p:sp>
        <p:nvSpPr>
          <p:cNvPr id="2" name="Título 1"/>
          <p:cNvSpPr>
            <a:spLocks noGrp="1"/>
          </p:cNvSpPr>
          <p:nvPr>
            <p:ph type="ctrTitle"/>
          </p:nvPr>
        </p:nvSpPr>
        <p:spPr>
          <a:xfrm>
            <a:off x="795014" y="1446306"/>
            <a:ext cx="5637983" cy="2088945"/>
          </a:xfrm>
        </p:spPr>
        <p:txBody>
          <a:bodyPr anchor="t">
            <a:normAutofit/>
          </a:bodyPr>
          <a:lstStyle/>
          <a:p>
            <a:r>
              <a:rPr lang="de-DE"/>
              <a:t>LuanMuruk</a:t>
            </a:r>
          </a:p>
        </p:txBody>
      </p:sp>
      <p:sp>
        <p:nvSpPr>
          <p:cNvPr id="3" name="Subtítulo 2"/>
          <p:cNvSpPr>
            <a:spLocks noGrp="1"/>
          </p:cNvSpPr>
          <p:nvPr>
            <p:ph type="subTitle" idx="1"/>
          </p:nvPr>
        </p:nvSpPr>
        <p:spPr>
          <a:xfrm>
            <a:off x="800101" y="4681728"/>
            <a:ext cx="4692738" cy="1336760"/>
          </a:xfrm>
        </p:spPr>
        <p:txBody>
          <a:bodyPr vert="horz" lIns="91440" tIns="45720" rIns="91440" bIns="45720" rtlCol="0">
            <a:normAutofit/>
          </a:bodyPr>
          <a:lstStyle/>
          <a:p>
            <a:r>
              <a:rPr lang="de-DE" dirty="0"/>
              <a:t>Professor e desenvolvedor.</a:t>
            </a:r>
          </a:p>
        </p:txBody>
      </p:sp>
      <p:sp>
        <p:nvSpPr>
          <p:cNvPr id="33" name="Rectangle 32">
            <a:extLst>
              <a:ext uri="{FF2B5EF4-FFF2-40B4-BE49-F238E27FC236}">
                <a16:creationId xmlns:a16="http://schemas.microsoft.com/office/drawing/2014/main" id="{1FC33C87-F06F-4786-8429-888AB55A9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227869" y="2944091"/>
            <a:ext cx="965261" cy="39139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2B9EA5-465F-43F5-A47F-97B8A3F0C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7243" y="1898073"/>
            <a:ext cx="2351185" cy="4120415"/>
          </a:xfrm>
          <a:prstGeom prst="rect">
            <a:avLst/>
          </a:pr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43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13" name="Freeform: Shape 12">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6" name="Rectangle 15">
            <a:extLst>
              <a:ext uri="{FF2B5EF4-FFF2-40B4-BE49-F238E27FC236}">
                <a16:creationId xmlns:a16="http://schemas.microsoft.com/office/drawing/2014/main" id="{3AE83F91-F262-4F60-B885-056474D07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ço Reservado para Conteúdo 4" descr="Interface gráfica do usuário, Diagrama&#10;&#10;Descrição gerada automaticamente com confiança média">
            <a:extLst>
              <a:ext uri="{FF2B5EF4-FFF2-40B4-BE49-F238E27FC236}">
                <a16:creationId xmlns:a16="http://schemas.microsoft.com/office/drawing/2014/main" id="{5E6D64E1-BE12-6194-544F-30A1686DA2FF}"/>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r="-5" b="-5"/>
          <a:stretch/>
        </p:blipFill>
        <p:spPr>
          <a:xfrm>
            <a:off x="3542270" y="3306479"/>
            <a:ext cx="3151759" cy="3151759"/>
          </a:xfrm>
          <a:custGeom>
            <a:avLst/>
            <a:gdLst/>
            <a:ahLst/>
            <a:cxnLst/>
            <a:rect l="l" t="t" r="r" b="b"/>
            <a:pathLst>
              <a:path w="3446408" h="3446408">
                <a:moveTo>
                  <a:pt x="1723204" y="0"/>
                </a:moveTo>
                <a:cubicBezTo>
                  <a:pt x="2674903" y="0"/>
                  <a:pt x="3446408" y="771505"/>
                  <a:pt x="3446408" y="1723204"/>
                </a:cubicBezTo>
                <a:cubicBezTo>
                  <a:pt x="3446408" y="2674903"/>
                  <a:pt x="2674903" y="3446408"/>
                  <a:pt x="1723204" y="3446408"/>
                </a:cubicBezTo>
                <a:cubicBezTo>
                  <a:pt x="771505" y="3446408"/>
                  <a:pt x="0" y="2674903"/>
                  <a:pt x="0" y="1723204"/>
                </a:cubicBezTo>
                <a:cubicBezTo>
                  <a:pt x="0" y="771505"/>
                  <a:pt x="771505" y="0"/>
                  <a:pt x="1723204" y="0"/>
                </a:cubicBezTo>
                <a:close/>
              </a:path>
            </a:pathLst>
          </a:custGeom>
        </p:spPr>
      </p:pic>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a:xfrm>
            <a:off x="795014" y="1446306"/>
            <a:ext cx="5637983" cy="2088945"/>
          </a:xfrm>
        </p:spPr>
        <p:txBody>
          <a:bodyPr vert="horz" lIns="91440" tIns="45720" rIns="91440" bIns="45720" rtlCol="0" anchor="t">
            <a:normAutofit/>
          </a:bodyPr>
          <a:lstStyle/>
          <a:p>
            <a:pPr>
              <a:lnSpc>
                <a:spcPct val="130000"/>
              </a:lnSpc>
            </a:pPr>
            <a:r>
              <a:rPr lang="en-US" sz="3600" spc="1300" dirty="0"/>
              <a:t>O que </a:t>
            </a:r>
            <a:r>
              <a:rPr lang="en-US" sz="3600" spc="1300" dirty="0" err="1"/>
              <a:t>éuma</a:t>
            </a:r>
            <a:r>
              <a:rPr lang="en-US" sz="3600" spc="1300" dirty="0"/>
              <a:t> Branch</a:t>
            </a:r>
          </a:p>
        </p:txBody>
      </p:sp>
      <p:sp>
        <p:nvSpPr>
          <p:cNvPr id="18" name="Rectangle 17">
            <a:extLst>
              <a:ext uri="{FF2B5EF4-FFF2-40B4-BE49-F238E27FC236}">
                <a16:creationId xmlns:a16="http://schemas.microsoft.com/office/drawing/2014/main" id="{1FC33C87-F06F-4786-8429-888AB55A9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227869" y="2944091"/>
            <a:ext cx="965261" cy="39139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2B9EA5-465F-43F5-A47F-97B8A3F0C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7243" y="1898073"/>
            <a:ext cx="2351185" cy="4120415"/>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descr="Reflexo de gato&#10;&#10;Descrição gerada automaticamente com confiança baixa">
            <a:extLst>
              <a:ext uri="{FF2B5EF4-FFF2-40B4-BE49-F238E27FC236}">
                <a16:creationId xmlns:a16="http://schemas.microsoft.com/office/drawing/2014/main" id="{B0B5E741-B738-FE3D-7C7D-B0C460403AFD}"/>
              </a:ext>
            </a:extLst>
          </p:cNvPr>
          <p:cNvPicPr>
            <a:picLocks noChangeAspect="1"/>
          </p:cNvPicPr>
          <p:nvPr/>
        </p:nvPicPr>
        <p:blipFill rotWithShape="1">
          <a:blip r:embed="rId5">
            <a:extLst>
              <a:ext uri="{28A0092B-C50C-407E-A947-70E740481C1C}">
                <a14:useLocalDpi xmlns:a14="http://schemas.microsoft.com/office/drawing/2010/main" val="0"/>
              </a:ext>
            </a:extLst>
          </a:blip>
          <a:srcRect l="23099" r="24400" b="-3"/>
          <a:stretch/>
        </p:blipFill>
        <p:spPr>
          <a:xfrm>
            <a:off x="5704580" y="528323"/>
            <a:ext cx="3151759" cy="3151759"/>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effectLst/>
        </p:spPr>
      </p:pic>
    </p:spTree>
    <p:extLst>
      <p:ext uri="{BB962C8B-B14F-4D97-AF65-F5344CB8AC3E}">
        <p14:creationId xmlns:p14="http://schemas.microsoft.com/office/powerpoint/2010/main" val="108743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Criar uma Branch</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lstStyle/>
          <a:p>
            <a:pPr algn="l">
              <a:buFont typeface="+mj-lt"/>
              <a:buAutoNum type="arabicPeriod"/>
            </a:pPr>
            <a:r>
              <a:rPr lang="pt-BR" dirty="0"/>
              <a:t>Vá para o repositório no GitHub.</a:t>
            </a:r>
          </a:p>
          <a:p>
            <a:pPr algn="l">
              <a:buFont typeface="+mj-lt"/>
              <a:buAutoNum type="arabicPeriod"/>
            </a:pPr>
            <a:r>
              <a:rPr lang="pt-BR" dirty="0"/>
              <a:t>Clique no botão de </a:t>
            </a:r>
            <a:r>
              <a:rPr lang="pt-BR" dirty="0" err="1"/>
              <a:t>dropdown</a:t>
            </a:r>
            <a:r>
              <a:rPr lang="pt-BR" dirty="0"/>
              <a:t> “</a:t>
            </a:r>
            <a:r>
              <a:rPr lang="pt-BR" dirty="0" err="1"/>
              <a:t>branch</a:t>
            </a:r>
            <a:r>
              <a:rPr lang="pt-BR" dirty="0"/>
              <a:t>” na parte superior esquerda.</a:t>
            </a:r>
          </a:p>
          <a:p>
            <a:pPr algn="l">
              <a:buFont typeface="+mj-lt"/>
              <a:buAutoNum type="arabicPeriod"/>
            </a:pPr>
            <a:r>
              <a:rPr lang="pt-BR" dirty="0"/>
              <a:t>Digite um nome para o seu novo </a:t>
            </a:r>
            <a:r>
              <a:rPr lang="pt-BR" dirty="0" err="1"/>
              <a:t>branch</a:t>
            </a:r>
            <a:r>
              <a:rPr lang="pt-BR" dirty="0"/>
              <a:t>.</a:t>
            </a:r>
          </a:p>
          <a:p>
            <a:pPr algn="l">
              <a:buFont typeface="+mj-lt"/>
              <a:buAutoNum type="arabicPeriod"/>
            </a:pPr>
            <a:r>
              <a:rPr lang="pt-BR" dirty="0"/>
              <a:t>Selecione “</a:t>
            </a:r>
            <a:r>
              <a:rPr lang="pt-BR" dirty="0" err="1"/>
              <a:t>Create</a:t>
            </a:r>
            <a:r>
              <a:rPr lang="pt-BR" dirty="0"/>
              <a:t> </a:t>
            </a:r>
            <a:r>
              <a:rPr lang="pt-BR" dirty="0" err="1"/>
              <a:t>branch</a:t>
            </a:r>
            <a:r>
              <a:rPr lang="pt-BR" dirty="0"/>
              <a:t>”.</a:t>
            </a:r>
          </a:p>
        </p:txBody>
      </p:sp>
    </p:spTree>
    <p:extLst>
      <p:ext uri="{BB962C8B-B14F-4D97-AF65-F5344CB8AC3E}">
        <p14:creationId xmlns:p14="http://schemas.microsoft.com/office/powerpoint/2010/main" val="3762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Criar uma Branch (</a:t>
            </a:r>
            <a:r>
              <a:rPr lang="pt-BR" dirty="0" err="1"/>
              <a:t>git</a:t>
            </a:r>
            <a:r>
              <a:rPr lang="pt-BR" dirty="0"/>
              <a:t>)</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lstStyle/>
          <a:p>
            <a:pPr marL="0" indent="0" algn="l">
              <a:buNone/>
            </a:pPr>
            <a:r>
              <a:rPr lang="pt-BR" dirty="0"/>
              <a:t>No terminal onde encontra-se seu projeto e já tenha um repositório </a:t>
            </a:r>
            <a:r>
              <a:rPr lang="pt-BR" dirty="0" err="1"/>
              <a:t>git</a:t>
            </a:r>
            <a:r>
              <a:rPr lang="pt-BR" dirty="0"/>
              <a:t> iniciado você pode:</a:t>
            </a:r>
          </a:p>
          <a:p>
            <a:pPr marL="457200" indent="-457200" algn="l">
              <a:buFont typeface="+mj-lt"/>
              <a:buAutoNum type="arabicPeriod"/>
            </a:pPr>
            <a:r>
              <a:rPr lang="pt-BR" dirty="0"/>
              <a:t>Criar uma Branch com o comando “</a:t>
            </a:r>
            <a:r>
              <a:rPr lang="pt-BR" dirty="0" err="1"/>
              <a:t>git</a:t>
            </a:r>
            <a:r>
              <a:rPr lang="pt-BR" dirty="0"/>
              <a:t> </a:t>
            </a:r>
            <a:r>
              <a:rPr lang="pt-BR" dirty="0" err="1"/>
              <a:t>branch</a:t>
            </a:r>
            <a:r>
              <a:rPr lang="pt-BR" dirty="0"/>
              <a:t> + nome da Branch”, mas isso não muda para a nova </a:t>
            </a:r>
            <a:r>
              <a:rPr lang="pt-BR" dirty="0" err="1"/>
              <a:t>branch</a:t>
            </a:r>
            <a:r>
              <a:rPr lang="pt-BR" dirty="0"/>
              <a:t>;</a:t>
            </a:r>
          </a:p>
          <a:p>
            <a:pPr marL="457200" indent="-457200" algn="l">
              <a:buFont typeface="+mj-lt"/>
              <a:buAutoNum type="arabicPeriod"/>
            </a:pPr>
            <a:r>
              <a:rPr lang="pt-BR" dirty="0"/>
              <a:t>Para ir para uma nova Branch basta usar o comando “</a:t>
            </a:r>
            <a:r>
              <a:rPr lang="pt-BR" dirty="0" err="1"/>
              <a:t>git</a:t>
            </a:r>
            <a:r>
              <a:rPr lang="pt-BR" dirty="0"/>
              <a:t> checkout + nome da Branch”;</a:t>
            </a:r>
          </a:p>
          <a:p>
            <a:pPr marL="457200" indent="-457200" algn="l">
              <a:buFont typeface="+mj-lt"/>
              <a:buAutoNum type="arabicPeriod"/>
            </a:pPr>
            <a:r>
              <a:rPr lang="pt-BR" dirty="0"/>
              <a:t>Pode usar o comando “</a:t>
            </a:r>
            <a:r>
              <a:rPr lang="pt-BR" dirty="0" err="1"/>
              <a:t>gti</a:t>
            </a:r>
            <a:r>
              <a:rPr lang="pt-BR" dirty="0"/>
              <a:t> </a:t>
            </a:r>
            <a:r>
              <a:rPr lang="pt-BR" dirty="0" err="1"/>
              <a:t>branch</a:t>
            </a:r>
            <a:r>
              <a:rPr lang="pt-BR" dirty="0"/>
              <a:t> –M + nome da Branch” que irá mudar a Branch atual para a Branch criada;</a:t>
            </a:r>
          </a:p>
        </p:txBody>
      </p:sp>
    </p:spTree>
    <p:extLst>
      <p:ext uri="{BB962C8B-B14F-4D97-AF65-F5344CB8AC3E}">
        <p14:creationId xmlns:p14="http://schemas.microsoft.com/office/powerpoint/2010/main" val="2624708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E89493-AC86-4DB9-8963-3671DDEBE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a:xfrm>
            <a:off x="814656" y="665389"/>
            <a:ext cx="5807818" cy="1507193"/>
          </a:xfrm>
        </p:spPr>
        <p:txBody>
          <a:bodyPr anchor="b">
            <a:normAutofit/>
          </a:bodyPr>
          <a:lstStyle/>
          <a:p>
            <a:r>
              <a:rPr lang="pt-BR" dirty="0"/>
              <a:t>Criar um merge</a:t>
            </a:r>
          </a:p>
        </p:txBody>
      </p:sp>
      <p:sp>
        <p:nvSpPr>
          <p:cNvPr id="12" name="Rectangle 11">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a:xfrm>
            <a:off x="814656" y="2400301"/>
            <a:ext cx="5568215" cy="3733800"/>
          </a:xfrm>
        </p:spPr>
        <p:txBody>
          <a:bodyPr>
            <a:normAutofit/>
          </a:bodyPr>
          <a:lstStyle/>
          <a:p>
            <a:pPr marL="0" indent="0">
              <a:lnSpc>
                <a:spcPct val="120000"/>
              </a:lnSpc>
              <a:buNone/>
            </a:pPr>
            <a:r>
              <a:rPr lang="pt-BR" sz="1600"/>
              <a:t>O comando git merge é uma funcionalidade essencial do Git que permite unificar um histórico bifurcado. Em outras palavras, ele é usado para combinar as alterações de duas ou mais branches em uma única branch.</a:t>
            </a:r>
          </a:p>
          <a:p>
            <a:pPr marL="0" indent="0">
              <a:lnSpc>
                <a:spcPct val="120000"/>
              </a:lnSpc>
              <a:buNone/>
            </a:pPr>
            <a:r>
              <a:rPr lang="pt-BR" sz="1600"/>
              <a:t>Quando você executa git merge, o Git procura o commit base comum mais recente das branches que estão sendo mescladas. Ele então cria um novo commit que inclui tanto as alterações do commit base quanto as alterações do commit que está sendo mesclado.</a:t>
            </a:r>
          </a:p>
          <a:p>
            <a:pPr marL="0" indent="0">
              <a:lnSpc>
                <a:spcPct val="120000"/>
              </a:lnSpc>
              <a:buNone/>
            </a:pPr>
            <a:r>
              <a:rPr lang="pt-BR" sz="1600"/>
              <a:t>Primeiro faça o commit das mudanças na Branch e depois use o comando “git merge + sua Branch principal”</a:t>
            </a:r>
          </a:p>
        </p:txBody>
      </p:sp>
      <p:sp>
        <p:nvSpPr>
          <p:cNvPr id="14" name="Freeform: Shape 13">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630921" y="2766496"/>
            <a:ext cx="5385102" cy="1987416"/>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m 4" descr="Mapa&#10;&#10;Descrição gerada automaticamente com confiança média">
            <a:extLst>
              <a:ext uri="{FF2B5EF4-FFF2-40B4-BE49-F238E27FC236}">
                <a16:creationId xmlns:a16="http://schemas.microsoft.com/office/drawing/2014/main" id="{3484BA3D-702D-0A0D-2F85-AB37DA3E0BED}"/>
              </a:ext>
            </a:extLst>
          </p:cNvPr>
          <p:cNvPicPr>
            <a:picLocks noChangeAspect="1"/>
          </p:cNvPicPr>
          <p:nvPr/>
        </p:nvPicPr>
        <p:blipFill rotWithShape="1">
          <a:blip r:embed="rId4">
            <a:extLst>
              <a:ext uri="{28A0092B-C50C-407E-A947-70E740481C1C}">
                <a14:useLocalDpi xmlns:a14="http://schemas.microsoft.com/office/drawing/2010/main" val="0"/>
              </a:ext>
            </a:extLst>
          </a:blip>
          <a:srcRect l="9256" r="16403" b="2"/>
          <a:stretch/>
        </p:blipFill>
        <p:spPr>
          <a:xfrm>
            <a:off x="7696200" y="10"/>
            <a:ext cx="4495800" cy="6047499"/>
          </a:xfrm>
          <a:custGeom>
            <a:avLst/>
            <a:gdLst/>
            <a:ahLst/>
            <a:cxnLst/>
            <a:rect l="l" t="t" r="r" b="b"/>
            <a:pathLst>
              <a:path w="2093843" h="1948070">
                <a:moveTo>
                  <a:pt x="0" y="0"/>
                </a:moveTo>
                <a:lnTo>
                  <a:pt x="2093843" y="0"/>
                </a:lnTo>
                <a:lnTo>
                  <a:pt x="2093843" y="1948070"/>
                </a:lnTo>
                <a:lnTo>
                  <a:pt x="0" y="1948070"/>
                </a:lnTo>
                <a:close/>
              </a:path>
            </a:pathLst>
          </a:custGeom>
          <a:effectLst/>
        </p:spPr>
      </p:pic>
    </p:spTree>
    <p:extLst>
      <p:ext uri="{BB962C8B-B14F-4D97-AF65-F5344CB8AC3E}">
        <p14:creationId xmlns:p14="http://schemas.microsoft.com/office/powerpoint/2010/main" val="339938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1106A-BE05-E717-DA6B-099A923488DB}"/>
              </a:ext>
            </a:extLst>
          </p:cNvPr>
          <p:cNvSpPr>
            <a:spLocks noGrp="1"/>
          </p:cNvSpPr>
          <p:nvPr>
            <p:ph type="title"/>
          </p:nvPr>
        </p:nvSpPr>
        <p:spPr>
          <a:xfrm>
            <a:off x="808661" y="365125"/>
            <a:ext cx="10357666" cy="707895"/>
          </a:xfrm>
        </p:spPr>
        <p:txBody>
          <a:bodyPr/>
          <a:lstStyle/>
          <a:p>
            <a:r>
              <a:rPr lang="pt-BR" dirty="0"/>
              <a:t>Para saber mais: flags</a:t>
            </a:r>
          </a:p>
        </p:txBody>
      </p:sp>
      <p:sp>
        <p:nvSpPr>
          <p:cNvPr id="3" name="Espaço Reservado para Conteúdo 2">
            <a:extLst>
              <a:ext uri="{FF2B5EF4-FFF2-40B4-BE49-F238E27FC236}">
                <a16:creationId xmlns:a16="http://schemas.microsoft.com/office/drawing/2014/main" id="{EEC512EB-C8A0-98B3-B465-47C17B7DCBD9}"/>
              </a:ext>
            </a:extLst>
          </p:cNvPr>
          <p:cNvSpPr>
            <a:spLocks noGrp="1"/>
          </p:cNvSpPr>
          <p:nvPr>
            <p:ph idx="1"/>
          </p:nvPr>
        </p:nvSpPr>
        <p:spPr>
          <a:xfrm>
            <a:off x="808662" y="1222311"/>
            <a:ext cx="10357666" cy="4911790"/>
          </a:xfrm>
        </p:spPr>
        <p:txBody>
          <a:bodyPr>
            <a:normAutofit fontScale="77500" lnSpcReduction="20000"/>
          </a:bodyPr>
          <a:lstStyle/>
          <a:p>
            <a:r>
              <a:rPr lang="pt-BR" dirty="0"/>
              <a:t>-m: Usada com o comando </a:t>
            </a:r>
            <a:r>
              <a:rPr lang="pt-BR" dirty="0" err="1"/>
              <a:t>git</a:t>
            </a:r>
            <a:r>
              <a:rPr lang="pt-BR" dirty="0"/>
              <a:t> </a:t>
            </a:r>
            <a:r>
              <a:rPr lang="pt-BR" dirty="0" err="1"/>
              <a:t>commit</a:t>
            </a:r>
            <a:r>
              <a:rPr lang="pt-BR" dirty="0"/>
              <a:t> para fornecer uma mensagem de </a:t>
            </a:r>
            <a:r>
              <a:rPr lang="pt-BR" dirty="0" err="1"/>
              <a:t>commit</a:t>
            </a:r>
            <a:r>
              <a:rPr lang="pt-BR" dirty="0"/>
              <a:t> na linha de comando. Por exemplo, </a:t>
            </a:r>
            <a:r>
              <a:rPr lang="pt-BR" dirty="0" err="1"/>
              <a:t>git</a:t>
            </a:r>
            <a:r>
              <a:rPr lang="pt-BR" dirty="0"/>
              <a:t> </a:t>
            </a:r>
            <a:r>
              <a:rPr lang="pt-BR" dirty="0" err="1"/>
              <a:t>commit</a:t>
            </a:r>
            <a:r>
              <a:rPr lang="pt-BR" dirty="0"/>
              <a:t> -m "sua mensagem de </a:t>
            </a:r>
            <a:r>
              <a:rPr lang="pt-BR" dirty="0" err="1"/>
              <a:t>commit</a:t>
            </a:r>
            <a:r>
              <a:rPr lang="pt-BR" dirty="0"/>
              <a:t>" irá criar um novo </a:t>
            </a:r>
            <a:r>
              <a:rPr lang="pt-BR" dirty="0" err="1"/>
              <a:t>commit</a:t>
            </a:r>
            <a:r>
              <a:rPr lang="pt-BR" dirty="0"/>
              <a:t> com “sua mensagem de </a:t>
            </a:r>
            <a:r>
              <a:rPr lang="pt-BR" dirty="0" err="1"/>
              <a:t>commit</a:t>
            </a:r>
            <a:r>
              <a:rPr lang="pt-BR" dirty="0"/>
              <a:t>” como a mensagem do </a:t>
            </a:r>
            <a:r>
              <a:rPr lang="pt-BR" dirty="0" err="1"/>
              <a:t>commit</a:t>
            </a:r>
            <a:r>
              <a:rPr lang="pt-BR" dirty="0"/>
              <a:t>.</a:t>
            </a:r>
          </a:p>
          <a:p>
            <a:r>
              <a:rPr lang="pt-BR" dirty="0"/>
              <a:t>-M: Usada com o comando </a:t>
            </a:r>
            <a:r>
              <a:rPr lang="pt-BR" dirty="0" err="1"/>
              <a:t>git</a:t>
            </a:r>
            <a:r>
              <a:rPr lang="pt-BR" dirty="0"/>
              <a:t> </a:t>
            </a:r>
            <a:r>
              <a:rPr lang="pt-BR" dirty="0" err="1"/>
              <a:t>branch</a:t>
            </a:r>
            <a:r>
              <a:rPr lang="pt-BR" dirty="0"/>
              <a:t> para renomear uma </a:t>
            </a:r>
            <a:r>
              <a:rPr lang="pt-BR" dirty="0" err="1"/>
              <a:t>branch</a:t>
            </a:r>
            <a:r>
              <a:rPr lang="pt-BR" dirty="0"/>
              <a:t>. Por exemplo, </a:t>
            </a:r>
            <a:r>
              <a:rPr lang="pt-BR" dirty="0" err="1"/>
              <a:t>git</a:t>
            </a:r>
            <a:r>
              <a:rPr lang="pt-BR" dirty="0"/>
              <a:t> </a:t>
            </a:r>
            <a:r>
              <a:rPr lang="pt-BR" dirty="0" err="1"/>
              <a:t>branch</a:t>
            </a:r>
            <a:r>
              <a:rPr lang="pt-BR" dirty="0"/>
              <a:t> -M </a:t>
            </a:r>
            <a:r>
              <a:rPr lang="pt-BR" dirty="0" err="1"/>
              <a:t>main</a:t>
            </a:r>
            <a:r>
              <a:rPr lang="pt-BR" dirty="0"/>
              <a:t> irá renomear a </a:t>
            </a:r>
            <a:r>
              <a:rPr lang="pt-BR" dirty="0" err="1"/>
              <a:t>branch</a:t>
            </a:r>
            <a:r>
              <a:rPr lang="pt-BR" dirty="0"/>
              <a:t> atual para “</a:t>
            </a:r>
            <a:r>
              <a:rPr lang="pt-BR" dirty="0" err="1"/>
              <a:t>main</a:t>
            </a:r>
            <a:r>
              <a:rPr lang="pt-BR" dirty="0"/>
              <a:t>”.</a:t>
            </a:r>
          </a:p>
          <a:p>
            <a:r>
              <a:rPr lang="pt-BR" dirty="0"/>
              <a:t>-a: Usada com o comando </a:t>
            </a:r>
            <a:r>
              <a:rPr lang="pt-BR" dirty="0" err="1"/>
              <a:t>git</a:t>
            </a:r>
            <a:r>
              <a:rPr lang="pt-BR" dirty="0"/>
              <a:t> </a:t>
            </a:r>
            <a:r>
              <a:rPr lang="pt-BR" dirty="0" err="1"/>
              <a:t>add</a:t>
            </a:r>
            <a:r>
              <a:rPr lang="pt-BR" dirty="0"/>
              <a:t> para adicionar todas as alterações ao índice. Por exemplo, </a:t>
            </a:r>
            <a:r>
              <a:rPr lang="pt-BR" dirty="0" err="1"/>
              <a:t>git</a:t>
            </a:r>
            <a:r>
              <a:rPr lang="pt-BR" dirty="0"/>
              <a:t> </a:t>
            </a:r>
            <a:r>
              <a:rPr lang="pt-BR" dirty="0" err="1"/>
              <a:t>add</a:t>
            </a:r>
            <a:r>
              <a:rPr lang="pt-BR" dirty="0"/>
              <a:t> -a adicionará todas as alterações feitas nos arquivos ao índice.</a:t>
            </a:r>
          </a:p>
          <a:p>
            <a:r>
              <a:rPr lang="pt-BR" dirty="0"/>
              <a:t>-u: Usada com o comando </a:t>
            </a:r>
            <a:r>
              <a:rPr lang="pt-BR" dirty="0" err="1"/>
              <a:t>git</a:t>
            </a:r>
            <a:r>
              <a:rPr lang="pt-BR" dirty="0"/>
              <a:t> </a:t>
            </a:r>
            <a:r>
              <a:rPr lang="pt-BR" dirty="0" err="1"/>
              <a:t>add</a:t>
            </a:r>
            <a:r>
              <a:rPr lang="pt-BR" dirty="0"/>
              <a:t> para adicionar apenas arquivos que foram modificados ou excluídos, mas não arquivos recém-criados.</a:t>
            </a:r>
          </a:p>
          <a:p>
            <a:r>
              <a:rPr lang="pt-BR" dirty="0"/>
              <a:t>-b: Usada com o comando </a:t>
            </a:r>
            <a:r>
              <a:rPr lang="pt-BR" dirty="0" err="1"/>
              <a:t>git</a:t>
            </a:r>
            <a:r>
              <a:rPr lang="pt-BR" dirty="0"/>
              <a:t> checkout para criar uma nova </a:t>
            </a:r>
            <a:r>
              <a:rPr lang="pt-BR" dirty="0" err="1"/>
              <a:t>branch</a:t>
            </a:r>
            <a:r>
              <a:rPr lang="pt-BR" dirty="0"/>
              <a:t> e mudar para ela em um único comando. Por exemplo, </a:t>
            </a:r>
            <a:r>
              <a:rPr lang="pt-BR" dirty="0" err="1"/>
              <a:t>git</a:t>
            </a:r>
            <a:r>
              <a:rPr lang="pt-BR" dirty="0"/>
              <a:t> checkout -b nova-</a:t>
            </a:r>
            <a:r>
              <a:rPr lang="pt-BR" dirty="0" err="1"/>
              <a:t>branch</a:t>
            </a:r>
            <a:r>
              <a:rPr lang="pt-BR" dirty="0"/>
              <a:t> criará uma nova </a:t>
            </a:r>
            <a:r>
              <a:rPr lang="pt-BR" dirty="0" err="1"/>
              <a:t>branch</a:t>
            </a:r>
            <a:r>
              <a:rPr lang="pt-BR" dirty="0"/>
              <a:t> chamada “nova-</a:t>
            </a:r>
            <a:r>
              <a:rPr lang="pt-BR" dirty="0" err="1"/>
              <a:t>branch</a:t>
            </a:r>
            <a:r>
              <a:rPr lang="pt-BR" dirty="0"/>
              <a:t>” e mudará para ela.</a:t>
            </a:r>
          </a:p>
          <a:p>
            <a:r>
              <a:rPr lang="pt-BR" dirty="0"/>
              <a:t>--hard e --soft: Usadas com o comando </a:t>
            </a:r>
            <a:r>
              <a:rPr lang="pt-BR" dirty="0" err="1"/>
              <a:t>git</a:t>
            </a:r>
            <a:r>
              <a:rPr lang="pt-BR" dirty="0"/>
              <a:t> reset para mover o HEAD para um </a:t>
            </a:r>
            <a:r>
              <a:rPr lang="pt-BR" dirty="0" err="1"/>
              <a:t>commit</a:t>
            </a:r>
            <a:r>
              <a:rPr lang="pt-BR" dirty="0"/>
              <a:t> específico. </a:t>
            </a:r>
            <a:r>
              <a:rPr lang="pt-BR" dirty="0" err="1"/>
              <a:t>git</a:t>
            </a:r>
            <a:r>
              <a:rPr lang="pt-BR" dirty="0"/>
              <a:t> reset --hard &lt;</a:t>
            </a:r>
            <a:r>
              <a:rPr lang="pt-BR" dirty="0" err="1"/>
              <a:t>commit_hash</a:t>
            </a:r>
            <a:r>
              <a:rPr lang="pt-BR" dirty="0"/>
              <a:t>&gt; descarta todas as alterações desde o </a:t>
            </a:r>
            <a:r>
              <a:rPr lang="pt-BR" dirty="0" err="1"/>
              <a:t>commit</a:t>
            </a:r>
            <a:r>
              <a:rPr lang="pt-BR" dirty="0"/>
              <a:t> especificado, enquanto </a:t>
            </a:r>
            <a:r>
              <a:rPr lang="pt-BR" dirty="0" err="1"/>
              <a:t>git</a:t>
            </a:r>
            <a:r>
              <a:rPr lang="pt-BR" dirty="0"/>
              <a:t> reset --soft &lt;</a:t>
            </a:r>
            <a:r>
              <a:rPr lang="pt-BR" dirty="0" err="1"/>
              <a:t>commit_hash</a:t>
            </a:r>
            <a:r>
              <a:rPr lang="pt-BR" dirty="0"/>
              <a:t>&gt; deixa as alterações nos arquivos em estado </a:t>
            </a:r>
            <a:r>
              <a:rPr lang="pt-BR" dirty="0" err="1"/>
              <a:t>unstaged</a:t>
            </a:r>
            <a:r>
              <a:rPr lang="pt-BR" dirty="0"/>
              <a:t>.</a:t>
            </a:r>
          </a:p>
        </p:txBody>
      </p:sp>
    </p:spTree>
    <p:extLst>
      <p:ext uri="{BB962C8B-B14F-4D97-AF65-F5344CB8AC3E}">
        <p14:creationId xmlns:p14="http://schemas.microsoft.com/office/powerpoint/2010/main" val="3372385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E89493-AC86-4DB9-8963-3671DDEBE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a:xfrm>
            <a:off x="814656" y="665389"/>
            <a:ext cx="5807818" cy="1507193"/>
          </a:xfrm>
        </p:spPr>
        <p:txBody>
          <a:bodyPr anchor="b">
            <a:normAutofit/>
          </a:bodyPr>
          <a:lstStyle/>
          <a:p>
            <a:r>
              <a:rPr lang="pt-BR" dirty="0" err="1"/>
              <a:t>Git</a:t>
            </a:r>
            <a:r>
              <a:rPr lang="pt-BR" dirty="0"/>
              <a:t> </a:t>
            </a:r>
            <a:r>
              <a:rPr lang="pt-BR" dirty="0" err="1"/>
              <a:t>remote</a:t>
            </a:r>
            <a:endParaRPr lang="pt-BR" dirty="0"/>
          </a:p>
        </p:txBody>
      </p:sp>
      <p:sp>
        <p:nvSpPr>
          <p:cNvPr id="14" name="Rectangle 13">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a:xfrm>
            <a:off x="814656" y="2400301"/>
            <a:ext cx="5568215" cy="3733800"/>
          </a:xfrm>
        </p:spPr>
        <p:txBody>
          <a:bodyPr>
            <a:normAutofit/>
          </a:bodyPr>
          <a:lstStyle/>
          <a:p>
            <a:pPr>
              <a:lnSpc>
                <a:spcPct val="120000"/>
              </a:lnSpc>
            </a:pPr>
            <a:r>
              <a:rPr lang="pt-BR" sz="1400"/>
              <a:t>O comando git remote permite criar, visualizar e excluir conexões com outros repositórios. As conexões remotas são mais parecidas com marcadores em vez de links diretos para outros repositórios. Em vez de dar acesso em tempo real a outro repositório, eles funcionam como nomes convenientes que podem ser usados para fazer referência a uma URL não tão conveniente.</a:t>
            </a:r>
          </a:p>
          <a:p>
            <a:pPr>
              <a:lnSpc>
                <a:spcPct val="120000"/>
              </a:lnSpc>
            </a:pPr>
            <a:r>
              <a:rPr lang="pt-BR" sz="1400"/>
              <a:t>Por exemplo, você pode usar o comando git remote add &lt;name&gt; &lt;url&gt; para criar uma nova conexão com um repositório remoto. Depois de adicionar um remoto, você vai poder usar &lt;name&gt; como um atalho conveniente para &lt;url&gt; em outros comandos do Git.</a:t>
            </a:r>
          </a:p>
        </p:txBody>
      </p:sp>
      <p:sp>
        <p:nvSpPr>
          <p:cNvPr id="16" name="Freeform: Shape 15">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630921" y="2766496"/>
            <a:ext cx="5385102" cy="1987416"/>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m 6" descr="Logotipo&#10;&#10;Descrição gerada automaticamente">
            <a:extLst>
              <a:ext uri="{FF2B5EF4-FFF2-40B4-BE49-F238E27FC236}">
                <a16:creationId xmlns:a16="http://schemas.microsoft.com/office/drawing/2014/main" id="{874DF2D6-AB0B-4D68-DA38-DD8AD53AAF33}"/>
              </a:ext>
            </a:extLst>
          </p:cNvPr>
          <p:cNvPicPr>
            <a:picLocks noChangeAspect="1"/>
          </p:cNvPicPr>
          <p:nvPr/>
        </p:nvPicPr>
        <p:blipFill rotWithShape="1">
          <a:blip r:embed="rId4">
            <a:extLst>
              <a:ext uri="{28A0092B-C50C-407E-A947-70E740481C1C}">
                <a14:useLocalDpi xmlns:a14="http://schemas.microsoft.com/office/drawing/2010/main" val="0"/>
              </a:ext>
            </a:extLst>
          </a:blip>
          <a:srcRect l="11907" r="13753" b="2"/>
          <a:stretch/>
        </p:blipFill>
        <p:spPr>
          <a:xfrm>
            <a:off x="7696200" y="10"/>
            <a:ext cx="4495800" cy="6047499"/>
          </a:xfrm>
          <a:custGeom>
            <a:avLst/>
            <a:gdLst/>
            <a:ahLst/>
            <a:cxnLst/>
            <a:rect l="l" t="t" r="r" b="b"/>
            <a:pathLst>
              <a:path w="2093843" h="1948070">
                <a:moveTo>
                  <a:pt x="0" y="0"/>
                </a:moveTo>
                <a:lnTo>
                  <a:pt x="2093843" y="0"/>
                </a:lnTo>
                <a:lnTo>
                  <a:pt x="2093843" y="1948070"/>
                </a:lnTo>
                <a:lnTo>
                  <a:pt x="0" y="1948070"/>
                </a:lnTo>
                <a:close/>
              </a:path>
            </a:pathLst>
          </a:custGeom>
          <a:effectLst/>
        </p:spPr>
      </p:pic>
    </p:spTree>
    <p:extLst>
      <p:ext uri="{BB962C8B-B14F-4D97-AF65-F5344CB8AC3E}">
        <p14:creationId xmlns:p14="http://schemas.microsoft.com/office/powerpoint/2010/main" val="3144519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148959-F229-4F0F-B4C1-E747A04DD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a:xfrm>
            <a:off x="5847234" y="392339"/>
            <a:ext cx="5544666" cy="1768475"/>
          </a:xfrm>
        </p:spPr>
        <p:txBody>
          <a:bodyPr>
            <a:normAutofit/>
          </a:bodyPr>
          <a:lstStyle/>
          <a:p>
            <a:r>
              <a:rPr lang="pt-BR" dirty="0" err="1"/>
              <a:t>Git</a:t>
            </a:r>
            <a:r>
              <a:rPr lang="pt-BR" dirty="0"/>
              <a:t> </a:t>
            </a:r>
            <a:r>
              <a:rPr lang="pt-BR" dirty="0" err="1"/>
              <a:t>Push</a:t>
            </a:r>
            <a:endParaRPr lang="pt-BR" dirty="0"/>
          </a:p>
        </p:txBody>
      </p:sp>
      <p:sp>
        <p:nvSpPr>
          <p:cNvPr id="12" name="Rectangle 6">
            <a:extLst>
              <a:ext uri="{FF2B5EF4-FFF2-40B4-BE49-F238E27FC236}">
                <a16:creationId xmlns:a16="http://schemas.microsoft.com/office/drawing/2014/main" id="{38278EEC-7F87-4B09-9691-C2F29A278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9529" y="3026358"/>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667544E-95B7-4AB2-ACE8-34C58B80E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29" y="3026358"/>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2">
              <a:alphaModFix amt="99000"/>
              <a:extLst>
                <a:ext uri="{96DAC541-7B7A-43D3-8B79-37D633B846F1}">
                  <asvg:svgBlip xmlns:asvg="http://schemas.microsoft.com/office/drawing/2016/SVG/main" r:embed="rId3"/>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m 4" descr="Caminhão de brinquedo&#10;&#10;Descrição gerada automaticamente com confiança média">
            <a:extLst>
              <a:ext uri="{FF2B5EF4-FFF2-40B4-BE49-F238E27FC236}">
                <a16:creationId xmlns:a16="http://schemas.microsoft.com/office/drawing/2014/main" id="{ED8BED93-29EE-5E7E-070A-F4582B5F9F86}"/>
              </a:ext>
            </a:extLst>
          </p:cNvPr>
          <p:cNvPicPr>
            <a:picLocks noChangeAspect="1"/>
          </p:cNvPicPr>
          <p:nvPr/>
        </p:nvPicPr>
        <p:blipFill rotWithShape="1">
          <a:blip r:embed="rId4">
            <a:extLst>
              <a:ext uri="{28A0092B-C50C-407E-A947-70E740481C1C}">
                <a14:useLocalDpi xmlns:a14="http://schemas.microsoft.com/office/drawing/2010/main" val="0"/>
              </a:ext>
            </a:extLst>
          </a:blip>
          <a:srcRect l="6219" r="13064" b="-2"/>
          <a:stretch/>
        </p:blipFill>
        <p:spPr>
          <a:xfrm>
            <a:off x="1211836" y="1259164"/>
            <a:ext cx="3502777" cy="4339672"/>
          </a:xfrm>
          <a:prstGeom prst="rect">
            <a:avLst/>
          </a:prstGeom>
          <a:effectLst>
            <a:outerShdw dist="190500" dir="8100000" algn="bl" rotWithShape="0">
              <a:schemeClr val="tx1"/>
            </a:outerShdw>
          </a:effectLst>
        </p:spPr>
      </p:pic>
      <p:sp>
        <p:nvSpPr>
          <p:cNvPr id="16" name="Rectangle 15">
            <a:extLst>
              <a:ext uri="{FF2B5EF4-FFF2-40B4-BE49-F238E27FC236}">
                <a16:creationId xmlns:a16="http://schemas.microsoft.com/office/drawing/2014/main" id="{257D0D69-9DEF-4B79-9383-8B93AB356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985391"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a:xfrm>
            <a:off x="5847234" y="2630079"/>
            <a:ext cx="5257838" cy="3504021"/>
          </a:xfrm>
        </p:spPr>
        <p:txBody>
          <a:bodyPr>
            <a:normAutofit/>
          </a:bodyPr>
          <a:lstStyle/>
          <a:p>
            <a:pPr>
              <a:lnSpc>
                <a:spcPct val="120000"/>
              </a:lnSpc>
            </a:pPr>
            <a:r>
              <a:rPr lang="pt-BR" sz="1100"/>
              <a:t>O comando “</a:t>
            </a:r>
            <a:r>
              <a:rPr lang="pt-BR" sz="1100" err="1"/>
              <a:t>git</a:t>
            </a:r>
            <a:r>
              <a:rPr lang="pt-BR" sz="1100"/>
              <a:t> </a:t>
            </a:r>
            <a:r>
              <a:rPr lang="pt-BR" sz="1100" err="1"/>
              <a:t>push</a:t>
            </a:r>
            <a:r>
              <a:rPr lang="pt-BR" sz="1100"/>
              <a:t>” é usado para mandar tudo para um repositório externo, isso depois do projeto ter sido criado e/ou alterado. Geralmente é usado com o comando de local e para qual Branch mandar.</a:t>
            </a:r>
          </a:p>
          <a:p>
            <a:pPr>
              <a:lnSpc>
                <a:spcPct val="120000"/>
              </a:lnSpc>
            </a:pPr>
            <a:r>
              <a:rPr lang="pt-BR" sz="1100"/>
              <a:t>O comando mais usado é “</a:t>
            </a:r>
            <a:r>
              <a:rPr lang="pt-BR" sz="1100" err="1"/>
              <a:t>git</a:t>
            </a:r>
            <a:r>
              <a:rPr lang="pt-BR" sz="1100"/>
              <a:t> </a:t>
            </a:r>
            <a:r>
              <a:rPr lang="pt-BR" sz="1100" err="1"/>
              <a:t>pull</a:t>
            </a:r>
            <a:r>
              <a:rPr lang="pt-BR" sz="1100"/>
              <a:t> </a:t>
            </a:r>
            <a:r>
              <a:rPr lang="pt-BR" sz="1100" err="1"/>
              <a:t>origin</a:t>
            </a:r>
            <a:r>
              <a:rPr lang="pt-BR" sz="1100"/>
              <a:t> </a:t>
            </a:r>
            <a:r>
              <a:rPr lang="pt-BR" sz="1100" err="1"/>
              <a:t>main</a:t>
            </a:r>
            <a:r>
              <a:rPr lang="pt-BR" sz="1100"/>
              <a:t>”;</a:t>
            </a:r>
          </a:p>
          <a:p>
            <a:pPr>
              <a:lnSpc>
                <a:spcPct val="120000"/>
              </a:lnSpc>
            </a:pPr>
            <a:r>
              <a:rPr lang="pt-BR" sz="1100"/>
              <a:t>a flag -u no comando </a:t>
            </a:r>
            <a:r>
              <a:rPr lang="pt-BR" sz="1100" err="1"/>
              <a:t>git</a:t>
            </a:r>
            <a:r>
              <a:rPr lang="pt-BR" sz="1100"/>
              <a:t> </a:t>
            </a:r>
            <a:r>
              <a:rPr lang="pt-BR" sz="1100" err="1"/>
              <a:t>push</a:t>
            </a:r>
            <a:r>
              <a:rPr lang="pt-BR" sz="1100"/>
              <a:t> é usada para configurar a </a:t>
            </a:r>
            <a:r>
              <a:rPr lang="pt-BR" sz="1100" err="1"/>
              <a:t>branch</a:t>
            </a:r>
            <a:r>
              <a:rPr lang="pt-BR" sz="1100"/>
              <a:t> atual para acompanhar a </a:t>
            </a:r>
            <a:r>
              <a:rPr lang="pt-BR" sz="1100" err="1"/>
              <a:t>branch</a:t>
            </a:r>
            <a:r>
              <a:rPr lang="pt-BR" sz="1100"/>
              <a:t> remota correspondente. Isso significa que, no futuro, você pode usar o comando </a:t>
            </a:r>
            <a:r>
              <a:rPr lang="pt-BR" sz="1100" err="1"/>
              <a:t>git</a:t>
            </a:r>
            <a:r>
              <a:rPr lang="pt-BR" sz="1100"/>
              <a:t> </a:t>
            </a:r>
            <a:r>
              <a:rPr lang="pt-BR" sz="1100" err="1"/>
              <a:t>pull</a:t>
            </a:r>
            <a:r>
              <a:rPr lang="pt-BR" sz="1100"/>
              <a:t> sem especificar a </a:t>
            </a:r>
            <a:r>
              <a:rPr lang="pt-BR" sz="1100" err="1"/>
              <a:t>branch</a:t>
            </a:r>
            <a:r>
              <a:rPr lang="pt-BR" sz="1100"/>
              <a:t>.</a:t>
            </a:r>
          </a:p>
          <a:p>
            <a:pPr>
              <a:lnSpc>
                <a:spcPct val="120000"/>
              </a:lnSpc>
            </a:pPr>
            <a:r>
              <a:rPr lang="pt-BR" sz="1100"/>
              <a:t>Por exemplo, se você estiver trabalhando em uma nova </a:t>
            </a:r>
            <a:r>
              <a:rPr lang="pt-BR" sz="1100" err="1"/>
              <a:t>branch</a:t>
            </a:r>
            <a:r>
              <a:rPr lang="pt-BR" sz="1100"/>
              <a:t> chamada nova-</a:t>
            </a:r>
            <a:r>
              <a:rPr lang="pt-BR" sz="1100" err="1"/>
              <a:t>branch</a:t>
            </a:r>
            <a:r>
              <a:rPr lang="pt-BR" sz="1100"/>
              <a:t> e quiser enviá-la para o repositório remoto pela primeira vez, você pode usar o comando </a:t>
            </a:r>
            <a:r>
              <a:rPr lang="pt-BR" sz="1100" err="1"/>
              <a:t>git</a:t>
            </a:r>
            <a:r>
              <a:rPr lang="pt-BR" sz="1100"/>
              <a:t> </a:t>
            </a:r>
            <a:r>
              <a:rPr lang="pt-BR" sz="1100" err="1"/>
              <a:t>push</a:t>
            </a:r>
            <a:r>
              <a:rPr lang="pt-BR" sz="1100"/>
              <a:t> -u </a:t>
            </a:r>
            <a:r>
              <a:rPr lang="pt-BR" sz="1100" err="1"/>
              <a:t>origin</a:t>
            </a:r>
            <a:r>
              <a:rPr lang="pt-BR" sz="1100"/>
              <a:t> nova-</a:t>
            </a:r>
            <a:r>
              <a:rPr lang="pt-BR" sz="1100" err="1"/>
              <a:t>branch</a:t>
            </a:r>
            <a:r>
              <a:rPr lang="pt-BR" sz="1100"/>
              <a:t>. Isso enviará a nova-</a:t>
            </a:r>
            <a:r>
              <a:rPr lang="pt-BR" sz="1100" err="1"/>
              <a:t>branch</a:t>
            </a:r>
            <a:r>
              <a:rPr lang="pt-BR" sz="1100"/>
              <a:t> para o repositório remoto e configurará a nova-</a:t>
            </a:r>
            <a:r>
              <a:rPr lang="pt-BR" sz="1100" err="1"/>
              <a:t>branch</a:t>
            </a:r>
            <a:r>
              <a:rPr lang="pt-BR" sz="1100"/>
              <a:t> local para acompanhar a nova-</a:t>
            </a:r>
            <a:r>
              <a:rPr lang="pt-BR" sz="1100" err="1"/>
              <a:t>branch</a:t>
            </a:r>
            <a:r>
              <a:rPr lang="pt-BR" sz="1100"/>
              <a:t> no repositório remoto.</a:t>
            </a:r>
          </a:p>
          <a:p>
            <a:pPr>
              <a:lnSpc>
                <a:spcPct val="120000"/>
              </a:lnSpc>
            </a:pPr>
            <a:endParaRPr lang="pt-BR" sz="1100"/>
          </a:p>
        </p:txBody>
      </p:sp>
    </p:spTree>
    <p:extLst>
      <p:ext uri="{BB962C8B-B14F-4D97-AF65-F5344CB8AC3E}">
        <p14:creationId xmlns:p14="http://schemas.microsoft.com/office/powerpoint/2010/main" val="92483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148959-F229-4F0F-B4C1-E747A04DD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a:xfrm>
            <a:off x="5847234" y="392339"/>
            <a:ext cx="5544666" cy="1768475"/>
          </a:xfrm>
        </p:spPr>
        <p:txBody>
          <a:bodyPr>
            <a:normAutofit/>
          </a:bodyPr>
          <a:lstStyle/>
          <a:p>
            <a:r>
              <a:rPr lang="pt-BR" dirty="0" err="1"/>
              <a:t>Git</a:t>
            </a:r>
            <a:r>
              <a:rPr lang="pt-BR" dirty="0"/>
              <a:t> </a:t>
            </a:r>
            <a:r>
              <a:rPr lang="pt-BR" dirty="0" err="1"/>
              <a:t>Pull</a:t>
            </a:r>
            <a:endParaRPr lang="pt-BR" dirty="0"/>
          </a:p>
        </p:txBody>
      </p:sp>
      <p:sp>
        <p:nvSpPr>
          <p:cNvPr id="13" name="Rectangle 6">
            <a:extLst>
              <a:ext uri="{FF2B5EF4-FFF2-40B4-BE49-F238E27FC236}">
                <a16:creationId xmlns:a16="http://schemas.microsoft.com/office/drawing/2014/main" id="{38278EEC-7F87-4B09-9691-C2F29A278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9529" y="3026358"/>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667544E-95B7-4AB2-ACE8-34C58B80E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29" y="3026358"/>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2">
              <a:alphaModFix amt="99000"/>
              <a:extLst>
                <a:ext uri="{96DAC541-7B7A-43D3-8B79-37D633B846F1}">
                  <asvg:svgBlip xmlns:asvg="http://schemas.microsoft.com/office/drawing/2016/SVG/main" r:embed="rId3"/>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m 5" descr="Uma imagem contendo Interface gráfica do usuário&#10;&#10;Descrição gerada automaticamente">
            <a:extLst>
              <a:ext uri="{FF2B5EF4-FFF2-40B4-BE49-F238E27FC236}">
                <a16:creationId xmlns:a16="http://schemas.microsoft.com/office/drawing/2014/main" id="{9501ABAF-68E4-6288-2B80-2CF3A3356C88}"/>
              </a:ext>
            </a:extLst>
          </p:cNvPr>
          <p:cNvPicPr>
            <a:picLocks noChangeAspect="1"/>
          </p:cNvPicPr>
          <p:nvPr/>
        </p:nvPicPr>
        <p:blipFill rotWithShape="1">
          <a:blip r:embed="rId4">
            <a:extLst>
              <a:ext uri="{28A0092B-C50C-407E-A947-70E740481C1C}">
                <a14:useLocalDpi xmlns:a14="http://schemas.microsoft.com/office/drawing/2010/main" val="0"/>
              </a:ext>
            </a:extLst>
          </a:blip>
          <a:srcRect l="18139" r="1145" b="-2"/>
          <a:stretch/>
        </p:blipFill>
        <p:spPr>
          <a:xfrm>
            <a:off x="1211836" y="1259164"/>
            <a:ext cx="3502777" cy="4339672"/>
          </a:xfrm>
          <a:prstGeom prst="rect">
            <a:avLst/>
          </a:prstGeom>
          <a:effectLst>
            <a:outerShdw dist="190500" dir="8100000" algn="bl" rotWithShape="0">
              <a:schemeClr val="tx1"/>
            </a:outerShdw>
          </a:effectLst>
        </p:spPr>
      </p:pic>
      <p:sp>
        <p:nvSpPr>
          <p:cNvPr id="17" name="Rectangle 16">
            <a:extLst>
              <a:ext uri="{FF2B5EF4-FFF2-40B4-BE49-F238E27FC236}">
                <a16:creationId xmlns:a16="http://schemas.microsoft.com/office/drawing/2014/main" id="{257D0D69-9DEF-4B79-9383-8B93AB356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985391"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a:xfrm>
            <a:off x="5847234" y="2630079"/>
            <a:ext cx="5257838" cy="3504021"/>
          </a:xfrm>
        </p:spPr>
        <p:txBody>
          <a:bodyPr>
            <a:normAutofit/>
          </a:bodyPr>
          <a:lstStyle/>
          <a:p>
            <a:pPr>
              <a:lnSpc>
                <a:spcPct val="120000"/>
              </a:lnSpc>
            </a:pPr>
            <a:r>
              <a:rPr lang="pt-BR" sz="1100"/>
              <a:t>O comando </a:t>
            </a:r>
            <a:r>
              <a:rPr lang="pt-BR" sz="1100" err="1"/>
              <a:t>git</a:t>
            </a:r>
            <a:r>
              <a:rPr lang="pt-BR" sz="1100"/>
              <a:t> </a:t>
            </a:r>
            <a:r>
              <a:rPr lang="pt-BR" sz="1100" err="1"/>
              <a:t>pull</a:t>
            </a:r>
            <a:r>
              <a:rPr lang="pt-BR" sz="1100"/>
              <a:t> é usado para buscar e baixar conteúdo de repositórios remotos e fazer a atualização imediata ao repositório local para que os conteúdos sejam iguais. Fazer o merge de alterações </a:t>
            </a:r>
            <a:r>
              <a:rPr lang="pt-BR" sz="1100" err="1"/>
              <a:t>upstream</a:t>
            </a:r>
            <a:r>
              <a:rPr lang="pt-BR" sz="1100"/>
              <a:t> remotas no repositório local é algo comum em fluxos de trabalho de colaboração baseados em </a:t>
            </a:r>
            <a:r>
              <a:rPr lang="pt-BR" sz="1100" err="1"/>
              <a:t>Git</a:t>
            </a:r>
            <a:r>
              <a:rPr lang="pt-BR" sz="1100"/>
              <a:t>.</a:t>
            </a:r>
          </a:p>
          <a:p>
            <a:pPr>
              <a:lnSpc>
                <a:spcPct val="120000"/>
              </a:lnSpc>
            </a:pPr>
            <a:r>
              <a:rPr lang="pt-BR" sz="1100"/>
              <a:t>O comando </a:t>
            </a:r>
            <a:r>
              <a:rPr lang="pt-BR" sz="1100" err="1"/>
              <a:t>git</a:t>
            </a:r>
            <a:r>
              <a:rPr lang="pt-BR" sz="1100"/>
              <a:t> </a:t>
            </a:r>
            <a:r>
              <a:rPr lang="pt-BR" sz="1100" err="1"/>
              <a:t>pull</a:t>
            </a:r>
            <a:r>
              <a:rPr lang="pt-BR" sz="1100"/>
              <a:t> é uma combinação de outros dois comandos, </a:t>
            </a:r>
            <a:r>
              <a:rPr lang="pt-BR" sz="1100" err="1"/>
              <a:t>git</a:t>
            </a:r>
            <a:r>
              <a:rPr lang="pt-BR" sz="1100"/>
              <a:t> </a:t>
            </a:r>
            <a:r>
              <a:rPr lang="pt-BR" sz="1100" err="1"/>
              <a:t>fetch</a:t>
            </a:r>
            <a:r>
              <a:rPr lang="pt-BR" sz="1100"/>
              <a:t> seguido por </a:t>
            </a:r>
            <a:r>
              <a:rPr lang="pt-BR" sz="1100" err="1"/>
              <a:t>git</a:t>
            </a:r>
            <a:r>
              <a:rPr lang="pt-BR" sz="1100"/>
              <a:t> merge. No primeiro estágio da operação, o </a:t>
            </a:r>
            <a:r>
              <a:rPr lang="pt-BR" sz="1100" err="1"/>
              <a:t>git</a:t>
            </a:r>
            <a:r>
              <a:rPr lang="pt-BR" sz="1100"/>
              <a:t> </a:t>
            </a:r>
            <a:r>
              <a:rPr lang="pt-BR" sz="1100" err="1"/>
              <a:t>pull</a:t>
            </a:r>
            <a:r>
              <a:rPr lang="pt-BR" sz="1100"/>
              <a:t> executa o comando </a:t>
            </a:r>
            <a:r>
              <a:rPr lang="pt-BR" sz="1100" err="1"/>
              <a:t>git</a:t>
            </a:r>
            <a:r>
              <a:rPr lang="pt-BR" sz="1100"/>
              <a:t> </a:t>
            </a:r>
            <a:r>
              <a:rPr lang="pt-BR" sz="1100" err="1"/>
              <a:t>fetch</a:t>
            </a:r>
            <a:r>
              <a:rPr lang="pt-BR" sz="1100"/>
              <a:t>, que abrange a ramificação local para qual a HEAD aponta. Quando o conteúdo é baixado, o </a:t>
            </a:r>
            <a:r>
              <a:rPr lang="pt-BR" sz="1100" err="1"/>
              <a:t>git</a:t>
            </a:r>
            <a:r>
              <a:rPr lang="pt-BR" sz="1100"/>
              <a:t> </a:t>
            </a:r>
            <a:r>
              <a:rPr lang="pt-BR" sz="1100" err="1"/>
              <a:t>pull</a:t>
            </a:r>
            <a:r>
              <a:rPr lang="pt-BR" sz="1100"/>
              <a:t> insere o fluxo de trabalho de merge. O </a:t>
            </a:r>
            <a:r>
              <a:rPr lang="pt-BR" sz="1100" err="1"/>
              <a:t>commit</a:t>
            </a:r>
            <a:r>
              <a:rPr lang="pt-BR" sz="1100"/>
              <a:t> de merge é criado e a HEAD é atualizada para apontar o novo </a:t>
            </a:r>
            <a:r>
              <a:rPr lang="pt-BR" sz="1100" err="1"/>
              <a:t>commit</a:t>
            </a:r>
            <a:r>
              <a:rPr lang="pt-BR" sz="1100"/>
              <a:t>.</a:t>
            </a:r>
          </a:p>
          <a:p>
            <a:pPr>
              <a:lnSpc>
                <a:spcPct val="120000"/>
              </a:lnSpc>
            </a:pPr>
            <a:r>
              <a:rPr lang="pt-BR" sz="1100"/>
              <a:t>Exemplo de código: </a:t>
            </a:r>
            <a:r>
              <a:rPr lang="en-US" sz="1100"/>
              <a:t>git pull origin </a:t>
            </a:r>
            <a:r>
              <a:rPr lang="en-US" sz="1100" err="1"/>
              <a:t>minha_branch</a:t>
            </a:r>
            <a:endParaRPr lang="pt-BR" sz="1100"/>
          </a:p>
        </p:txBody>
      </p:sp>
    </p:spTree>
    <p:extLst>
      <p:ext uri="{BB962C8B-B14F-4D97-AF65-F5344CB8AC3E}">
        <p14:creationId xmlns:p14="http://schemas.microsoft.com/office/powerpoint/2010/main" val="151982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DC024122-C80E-4076-B618-426FF2225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a:xfrm>
            <a:off x="5211517" y="773723"/>
            <a:ext cx="5874874" cy="1397004"/>
          </a:xfrm>
        </p:spPr>
        <p:txBody>
          <a:bodyPr anchor="b">
            <a:normAutofit/>
          </a:bodyPr>
          <a:lstStyle/>
          <a:p>
            <a:r>
              <a:rPr lang="pt-BR" dirty="0"/>
              <a:t>Clonar Repositório</a:t>
            </a:r>
          </a:p>
        </p:txBody>
      </p:sp>
      <p:pic>
        <p:nvPicPr>
          <p:cNvPr id="5" name="Imagem 4" descr="Gato em cima da mão de uma pessoa olhando para a câmera&#10;&#10;Descrição gerada automaticamente">
            <a:extLst>
              <a:ext uri="{FF2B5EF4-FFF2-40B4-BE49-F238E27FC236}">
                <a16:creationId xmlns:a16="http://schemas.microsoft.com/office/drawing/2014/main" id="{845F555E-183D-BC2C-608E-E40F8E9CDD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515" y="2307082"/>
            <a:ext cx="3777195" cy="3777195"/>
          </a:xfrm>
          <a:prstGeom prst="rect">
            <a:avLst/>
          </a:prstGeom>
        </p:spPr>
      </p:pic>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a:xfrm>
            <a:off x="5211515" y="2411060"/>
            <a:ext cx="5874875" cy="3756660"/>
          </a:xfrm>
        </p:spPr>
        <p:txBody>
          <a:bodyPr>
            <a:normAutofit/>
          </a:bodyPr>
          <a:lstStyle/>
          <a:p>
            <a:pPr>
              <a:lnSpc>
                <a:spcPct val="120000"/>
              </a:lnSpc>
              <a:buFont typeface="+mj-lt"/>
              <a:buAutoNum type="arabicPeriod"/>
            </a:pPr>
            <a:r>
              <a:rPr lang="pt-BR" sz="1400"/>
              <a:t>Navegue até o repositório principal (o que você quer clonar).</a:t>
            </a:r>
          </a:p>
          <a:p>
            <a:pPr>
              <a:lnSpc>
                <a:spcPct val="120000"/>
              </a:lnSpc>
              <a:buFont typeface="+mj-lt"/>
              <a:buAutoNum type="arabicPeriod"/>
            </a:pPr>
            <a:r>
              <a:rPr lang="pt-BR" sz="1400"/>
              <a:t>Acima da lista de arquivos, clique no botão ‘</a:t>
            </a:r>
            <a:r>
              <a:rPr lang="pt-BR" sz="1400" err="1"/>
              <a:t>Code</a:t>
            </a:r>
            <a:r>
              <a:rPr lang="pt-BR" sz="1400"/>
              <a:t>’.</a:t>
            </a:r>
          </a:p>
          <a:p>
            <a:pPr>
              <a:lnSpc>
                <a:spcPct val="120000"/>
              </a:lnSpc>
              <a:buFont typeface="+mj-lt"/>
              <a:buAutoNum type="arabicPeriod"/>
            </a:pPr>
            <a:r>
              <a:rPr lang="pt-BR" sz="1400"/>
              <a:t>Para clonar o repositório usando HTTPS, em “Clonar com HTTPS”, clique no ícone de prancheta para copiar a URL.</a:t>
            </a:r>
          </a:p>
          <a:p>
            <a:pPr>
              <a:lnSpc>
                <a:spcPct val="120000"/>
              </a:lnSpc>
              <a:buFont typeface="+mj-lt"/>
              <a:buAutoNum type="arabicPeriod"/>
            </a:pPr>
            <a:r>
              <a:rPr lang="pt-BR" sz="1400"/>
              <a:t>Abra </a:t>
            </a:r>
            <a:r>
              <a:rPr lang="pt-BR" sz="1400" err="1"/>
              <a:t>Git</a:t>
            </a:r>
            <a:r>
              <a:rPr lang="pt-BR" sz="1400"/>
              <a:t> </a:t>
            </a:r>
            <a:r>
              <a:rPr lang="pt-BR" sz="1400" err="1"/>
              <a:t>Bash</a:t>
            </a:r>
            <a:r>
              <a:rPr lang="pt-BR" sz="1400"/>
              <a:t> (ou o terminal se estiver usando Mac/Linux).</a:t>
            </a:r>
          </a:p>
          <a:p>
            <a:pPr>
              <a:lnSpc>
                <a:spcPct val="120000"/>
              </a:lnSpc>
              <a:buFont typeface="+mj-lt"/>
              <a:buAutoNum type="arabicPeriod"/>
            </a:pPr>
            <a:r>
              <a:rPr lang="pt-BR" sz="1400"/>
              <a:t>Mude o diretório de trabalho atual para o local onde você deseja que o diretório clonado seja criado.</a:t>
            </a:r>
          </a:p>
          <a:p>
            <a:pPr>
              <a:lnSpc>
                <a:spcPct val="120000"/>
              </a:lnSpc>
              <a:buFont typeface="+mj-lt"/>
              <a:buAutoNum type="arabicPeriod"/>
            </a:pPr>
            <a:r>
              <a:rPr lang="pt-BR" sz="1400"/>
              <a:t>Digite </a:t>
            </a:r>
            <a:r>
              <a:rPr lang="pt-BR" sz="1400" err="1"/>
              <a:t>git</a:t>
            </a:r>
            <a:r>
              <a:rPr lang="pt-BR" sz="1400"/>
              <a:t> clone, e cole a URL que você copiou mais cedo. Deve ficar assim: </a:t>
            </a:r>
            <a:r>
              <a:rPr lang="pt-BR" sz="1400" err="1"/>
              <a:t>git</a:t>
            </a:r>
            <a:r>
              <a:rPr lang="pt-BR" sz="1400"/>
              <a:t> clone https://github.com/YOUR-USERNAME/YOUR-REPOSITORY. </a:t>
            </a:r>
          </a:p>
          <a:p>
            <a:pPr>
              <a:lnSpc>
                <a:spcPct val="120000"/>
              </a:lnSpc>
              <a:buFont typeface="+mj-lt"/>
              <a:buAutoNum type="arabicPeriod"/>
            </a:pPr>
            <a:r>
              <a:rPr lang="pt-BR" sz="1400"/>
              <a:t>Pressione ‘</a:t>
            </a:r>
            <a:r>
              <a:rPr lang="pt-BR" sz="1400" err="1"/>
              <a:t>Enter</a:t>
            </a:r>
            <a:r>
              <a:rPr lang="pt-BR" sz="1400"/>
              <a:t>’ para criar seu clone local.</a:t>
            </a:r>
          </a:p>
        </p:txBody>
      </p:sp>
      <p:grpSp>
        <p:nvGrpSpPr>
          <p:cNvPr id="19" name="Group 11">
            <a:extLst>
              <a:ext uri="{FF2B5EF4-FFF2-40B4-BE49-F238E27FC236}">
                <a16:creationId xmlns:a16="http://schemas.microsoft.com/office/drawing/2014/main" id="{829DAB2C-3574-4B22-939F-BB6C5D2637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1624062" y="3193365"/>
            <a:ext cx="581000" cy="3664635"/>
            <a:chOff x="5006254" y="-1431285"/>
            <a:chExt cx="581000" cy="3664635"/>
          </a:xfrm>
        </p:grpSpPr>
        <p:sp>
          <p:nvSpPr>
            <p:cNvPr id="13" name="Rectangle 12">
              <a:extLst>
                <a:ext uri="{FF2B5EF4-FFF2-40B4-BE49-F238E27FC236}">
                  <a16:creationId xmlns:a16="http://schemas.microsoft.com/office/drawing/2014/main" id="{96BD37F6-BAB4-4BBF-B3E2-4395EAB8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B9809A8D-5A7C-4A05-9F64-844C66F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5574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Recursos adicionais</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normAutofit/>
          </a:bodyPr>
          <a:lstStyle/>
          <a:p>
            <a:r>
              <a:rPr lang="pt-BR" dirty="0"/>
              <a:t>GitHub </a:t>
            </a:r>
            <a:r>
              <a:rPr lang="pt-BR" dirty="0" err="1"/>
              <a:t>Actions</a:t>
            </a:r>
            <a:r>
              <a:rPr lang="pt-BR" dirty="0"/>
              <a:t>: É uma ferramenta de automação que permite que você crie fluxos de trabalho personalizados para automatizar seu processo de desenvolvimento de software.</a:t>
            </a:r>
          </a:p>
          <a:p>
            <a:r>
              <a:rPr lang="pt-BR" dirty="0"/>
              <a:t>GitHub </a:t>
            </a:r>
            <a:r>
              <a:rPr lang="pt-BR" dirty="0" err="1"/>
              <a:t>Wik</a:t>
            </a:r>
            <a:r>
              <a:rPr lang="pt-BR" dirty="0"/>
              <a:t>: É uma ferramenta de documentação que permite criar uma “documentação” do seu projeto, fornecendo informações diversas sobre seu repositório.</a:t>
            </a:r>
          </a:p>
          <a:p>
            <a:r>
              <a:rPr lang="pt-BR" dirty="0"/>
              <a:t>GitHub </a:t>
            </a:r>
            <a:r>
              <a:rPr lang="pt-BR" dirty="0" err="1"/>
              <a:t>Projects</a:t>
            </a:r>
            <a:r>
              <a:rPr lang="pt-BR" dirty="0"/>
              <a:t>: É uma ferramenta de gerenciamento de projetos que permite criar quadros de projetos para organizar e priorizar seu trabalho.</a:t>
            </a:r>
          </a:p>
        </p:txBody>
      </p:sp>
    </p:spTree>
    <p:extLst>
      <p:ext uri="{BB962C8B-B14F-4D97-AF65-F5344CB8AC3E}">
        <p14:creationId xmlns:p14="http://schemas.microsoft.com/office/powerpoint/2010/main" val="192682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O que é o </a:t>
            </a:r>
            <a:r>
              <a:rPr lang="pt-BR" dirty="0" err="1"/>
              <a:t>github</a:t>
            </a:r>
            <a:endParaRPr lang="pt-BR" dirty="0"/>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normAutofit/>
          </a:bodyPr>
          <a:lstStyle/>
          <a:p>
            <a:r>
              <a:rPr lang="pt-BR" dirty="0"/>
              <a:t>O GitHub é uma plataforma de hospedagem de código-fonte que utiliza o </a:t>
            </a:r>
            <a:r>
              <a:rPr lang="pt-BR" dirty="0" err="1"/>
              <a:t>Git</a:t>
            </a:r>
            <a:r>
              <a:rPr lang="pt-BR" dirty="0"/>
              <a:t> para o controle de versão. Ele permite que desenvolvedores armazenem seus projetos e colaborem com outros desenvolvedores. É uma ferramenta essencial para desenvolvedores de software e é amplamente utilizado em todo o mundo.</a:t>
            </a:r>
          </a:p>
          <a:p>
            <a:r>
              <a:rPr lang="pt-BR" dirty="0"/>
              <a:t>O GitHub também é conhecido como a Rede Social do pessoal da tecnologia.</a:t>
            </a:r>
          </a:p>
        </p:txBody>
      </p:sp>
    </p:spTree>
    <p:extLst>
      <p:ext uri="{BB962C8B-B14F-4D97-AF65-F5344CB8AC3E}">
        <p14:creationId xmlns:p14="http://schemas.microsoft.com/office/powerpoint/2010/main" val="281188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Recursos adicionais</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normAutofit fontScale="85000" lnSpcReduction="20000"/>
          </a:bodyPr>
          <a:lstStyle/>
          <a:p>
            <a:r>
              <a:rPr lang="pt-BR" dirty="0"/>
              <a:t>GitHub </a:t>
            </a:r>
            <a:r>
              <a:rPr lang="pt-BR" dirty="0" err="1"/>
              <a:t>Issue</a:t>
            </a:r>
            <a:r>
              <a:rPr lang="pt-BR" dirty="0"/>
              <a:t>: É uma ferramenta de rastreamento de problemas que permite criar, atualizar e fechar problemas e solicitações de recursos.</a:t>
            </a:r>
          </a:p>
          <a:p>
            <a:r>
              <a:rPr lang="pt-BR" dirty="0" err="1"/>
              <a:t>Pull</a:t>
            </a:r>
            <a:r>
              <a:rPr lang="pt-BR" dirty="0"/>
              <a:t> </a:t>
            </a:r>
            <a:r>
              <a:rPr lang="pt-BR" dirty="0" err="1"/>
              <a:t>Requests</a:t>
            </a:r>
            <a:r>
              <a:rPr lang="pt-BR" dirty="0"/>
              <a:t>: É uma funcionalidade que permite que os desenvolvedores proponham alterações ao código de um projeto. Outros colaboradores podem revisar, discutir e eventualmente aprovar as alterações.</a:t>
            </a:r>
          </a:p>
          <a:p>
            <a:r>
              <a:rPr lang="pt-BR" dirty="0"/>
              <a:t>GitHub </a:t>
            </a:r>
            <a:r>
              <a:rPr lang="pt-BR" dirty="0" err="1"/>
              <a:t>Gist</a:t>
            </a:r>
            <a:r>
              <a:rPr lang="pt-BR" dirty="0"/>
              <a:t>: É uma ferramenta que permite compartilhar trechos de código ou outros conteúdos.</a:t>
            </a:r>
          </a:p>
          <a:p>
            <a:r>
              <a:rPr lang="pt-BR" dirty="0"/>
              <a:t>GitHub Pages, é um serviço de hospedagem gratuito para sites estáticos. Com ele, é possível publicar sites direto de um repositório no GitHub. Ele usa arquivos HTML, CSS e </a:t>
            </a:r>
            <a:r>
              <a:rPr lang="pt-BR" dirty="0" err="1"/>
              <a:t>JavaScript</a:t>
            </a:r>
            <a:r>
              <a:rPr lang="pt-BR" dirty="0"/>
              <a:t> diretamente de um repositório, executa os arquivos por meio de um processo e publica um site. Nele, é possível hospedar seu site, de sua empresa ou organização, ou de um projeto que você queira mostrar para seu time. Também é possível publicar seu site de um repositório público ou privado, com o domínio github.io ou mesmo personalizar seu domínio.</a:t>
            </a:r>
          </a:p>
        </p:txBody>
      </p:sp>
    </p:spTree>
    <p:extLst>
      <p:ext uri="{BB962C8B-B14F-4D97-AF65-F5344CB8AC3E}">
        <p14:creationId xmlns:p14="http://schemas.microsoft.com/office/powerpoint/2010/main" val="356355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Recursos adicionais</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lstStyle/>
          <a:p>
            <a:r>
              <a:rPr lang="pt-BR" dirty="0"/>
              <a:t>Ler a documentação do </a:t>
            </a:r>
            <a:r>
              <a:rPr lang="pt-BR" dirty="0" err="1"/>
              <a:t>git</a:t>
            </a:r>
            <a:r>
              <a:rPr lang="pt-BR" dirty="0"/>
              <a:t> e </a:t>
            </a:r>
            <a:r>
              <a:rPr lang="pt-BR" dirty="0" err="1"/>
              <a:t>github</a:t>
            </a:r>
            <a:r>
              <a:rPr lang="pt-BR" dirty="0"/>
              <a:t> e pesquisar por treinamentos;</a:t>
            </a:r>
          </a:p>
          <a:p>
            <a:r>
              <a:rPr lang="pt-BR" dirty="0"/>
              <a:t>Buscar por conteúdos em vídeo, eu aconselho: Matheus Battisti , Rafaella </a:t>
            </a:r>
            <a:r>
              <a:rPr lang="pt-BR" dirty="0" err="1"/>
              <a:t>Ballerini,Dev</a:t>
            </a:r>
            <a:r>
              <a:rPr lang="pt-BR" dirty="0"/>
              <a:t> aprender, hashtag treinamentos, </a:t>
            </a:r>
            <a:r>
              <a:rPr lang="pt-BR" dirty="0" err="1"/>
              <a:t>udemy</a:t>
            </a:r>
            <a:r>
              <a:rPr lang="pt-BR" dirty="0"/>
              <a:t>...;</a:t>
            </a:r>
          </a:p>
          <a:p>
            <a:r>
              <a:rPr lang="pt-BR" dirty="0"/>
              <a:t>Tutoriais na </a:t>
            </a:r>
            <a:r>
              <a:rPr lang="pt-BR" dirty="0" err="1"/>
              <a:t>freeCodeCamp</a:t>
            </a:r>
            <a:r>
              <a:rPr lang="pt-BR" dirty="0"/>
              <a:t>;</a:t>
            </a:r>
          </a:p>
          <a:p>
            <a:r>
              <a:rPr lang="pt-BR" dirty="0"/>
              <a:t>Tutoriais no DIO;</a:t>
            </a:r>
          </a:p>
          <a:p>
            <a:r>
              <a:rPr lang="pt-BR" dirty="0"/>
              <a:t>Caso precisem: </a:t>
            </a:r>
            <a:r>
              <a:rPr lang="en-US"/>
              <a:t>git pull origin main --allow-unrelated-histories</a:t>
            </a:r>
          </a:p>
        </p:txBody>
      </p:sp>
    </p:spTree>
    <p:extLst>
      <p:ext uri="{BB962C8B-B14F-4D97-AF65-F5344CB8AC3E}">
        <p14:creationId xmlns:p14="http://schemas.microsoft.com/office/powerpoint/2010/main" val="3997180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b="1" dirty="0">
                <a:solidFill>
                  <a:schemeClr val="bg1"/>
                </a:solidFill>
              </a:rPr>
              <a:t>Obrigado!</a:t>
            </a:r>
          </a:p>
        </p:txBody>
      </p:sp>
      <p:pic>
        <p:nvPicPr>
          <p:cNvPr id="5" name="Espaço Reservado para Conteúdo 4" descr="Foto preta e branca de rosto de cachorro&#10;&#10;Descrição gerada automaticamente">
            <a:extLst>
              <a:ext uri="{FF2B5EF4-FFF2-40B4-BE49-F238E27FC236}">
                <a16:creationId xmlns:a16="http://schemas.microsoft.com/office/drawing/2014/main" id="{A624310B-10E6-D8B9-1E2F-5A99DAB6A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1758" y="811146"/>
            <a:ext cx="5887802" cy="5681729"/>
          </a:xfrm>
        </p:spPr>
      </p:pic>
    </p:spTree>
    <p:extLst>
      <p:ext uri="{BB962C8B-B14F-4D97-AF65-F5344CB8AC3E}">
        <p14:creationId xmlns:p14="http://schemas.microsoft.com/office/powerpoint/2010/main" val="55426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Por que o </a:t>
            </a:r>
            <a:r>
              <a:rPr lang="pt-BR" dirty="0" err="1"/>
              <a:t>github</a:t>
            </a:r>
            <a:r>
              <a:rPr lang="pt-BR" dirty="0"/>
              <a:t> é importante?</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normAutofit/>
          </a:bodyPr>
          <a:lstStyle/>
          <a:p>
            <a:pPr algn="l">
              <a:buFont typeface="+mj-lt"/>
              <a:buAutoNum type="arabicPeriod"/>
            </a:pPr>
            <a:r>
              <a:rPr lang="pt-BR" b="1" dirty="0"/>
              <a:t>Colaboração: </a:t>
            </a:r>
            <a:r>
              <a:rPr lang="pt-BR" dirty="0"/>
              <a:t>O GitHub torna mais fácil para os desenvolvedores colaborarem em projetos. Eles podem contribuir para projetos de outras pessoas, bem como aceitar contribuições para seus próprios projetos.</a:t>
            </a:r>
          </a:p>
          <a:p>
            <a:pPr algn="l">
              <a:buFont typeface="+mj-lt"/>
              <a:buAutoNum type="arabicPeriod"/>
            </a:pPr>
            <a:r>
              <a:rPr lang="pt-BR" b="1" dirty="0"/>
              <a:t>Controle de Versão: </a:t>
            </a:r>
            <a:r>
              <a:rPr lang="pt-BR" dirty="0"/>
              <a:t>Com o GitHub, os desenvolvedores podem manter várias versões de seu código e podem voltar a uma versão anterior se necessário.</a:t>
            </a:r>
          </a:p>
          <a:p>
            <a:pPr algn="l">
              <a:buFont typeface="+mj-lt"/>
              <a:buAutoNum type="arabicPeriod"/>
            </a:pPr>
            <a:r>
              <a:rPr lang="pt-BR" b="1" dirty="0"/>
              <a:t>Visibilidade: </a:t>
            </a:r>
            <a:r>
              <a:rPr lang="pt-BR" dirty="0"/>
              <a:t>O GitHub é uma ótima maneira de compartilhar seu trabalho com o mundo. É uma plataforma onde os empregadores podem ver seu trabalho e avaliar suas habilidades como desenvolvedor.</a:t>
            </a:r>
          </a:p>
        </p:txBody>
      </p:sp>
    </p:spTree>
    <p:extLst>
      <p:ext uri="{BB962C8B-B14F-4D97-AF65-F5344CB8AC3E}">
        <p14:creationId xmlns:p14="http://schemas.microsoft.com/office/powerpoint/2010/main" val="26250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47F96AAC-1B7F-4BC0-A366-059066805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a:xfrm>
            <a:off x="810705" y="791851"/>
            <a:ext cx="4091233" cy="1960775"/>
          </a:xfrm>
        </p:spPr>
        <p:txBody>
          <a:bodyPr>
            <a:normAutofit/>
          </a:bodyPr>
          <a:lstStyle/>
          <a:p>
            <a:pPr>
              <a:lnSpc>
                <a:spcPct val="110000"/>
              </a:lnSpc>
            </a:pPr>
            <a:r>
              <a:rPr lang="pt-BR" sz="2000" err="1"/>
              <a:t>Github</a:t>
            </a:r>
            <a:r>
              <a:rPr lang="pt-BR" sz="2000"/>
              <a:t> e desenvolvimento de software</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a:xfrm>
            <a:off x="810706" y="3091543"/>
            <a:ext cx="4091232" cy="3042557"/>
          </a:xfrm>
        </p:spPr>
        <p:txBody>
          <a:bodyPr>
            <a:normAutofit/>
          </a:bodyPr>
          <a:lstStyle/>
          <a:p>
            <a:pPr>
              <a:lnSpc>
                <a:spcPct val="120000"/>
              </a:lnSpc>
            </a:pPr>
            <a:r>
              <a:rPr lang="pt-BR" b="1"/>
              <a:t>Tornar o código acessível para outros desenvolvedores;</a:t>
            </a:r>
          </a:p>
          <a:p>
            <a:pPr>
              <a:lnSpc>
                <a:spcPct val="120000"/>
              </a:lnSpc>
            </a:pPr>
            <a:r>
              <a:rPr lang="pt-BR" b="1"/>
              <a:t>Colaboração em projetos;</a:t>
            </a:r>
          </a:p>
          <a:p>
            <a:pPr>
              <a:lnSpc>
                <a:spcPct val="120000"/>
              </a:lnSpc>
            </a:pPr>
            <a:r>
              <a:rPr lang="pt-BR" b="1"/>
              <a:t>Gerenciamento de problemas;</a:t>
            </a:r>
          </a:p>
          <a:p>
            <a:pPr>
              <a:lnSpc>
                <a:spcPct val="120000"/>
              </a:lnSpc>
            </a:pPr>
            <a:r>
              <a:rPr lang="pt-BR" b="1"/>
              <a:t>Ferramentas de desenvolvimento de software (pull, marketplace, pages...)</a:t>
            </a:r>
            <a:endParaRPr lang="pt-BR"/>
          </a:p>
        </p:txBody>
      </p:sp>
      <p:sp>
        <p:nvSpPr>
          <p:cNvPr id="17" name="Rectangle 6">
            <a:extLst>
              <a:ext uri="{FF2B5EF4-FFF2-40B4-BE49-F238E27FC236}">
                <a16:creationId xmlns:a16="http://schemas.microsoft.com/office/drawing/2014/main" id="{9F77B9A0-807D-4595-AC22-A6DCC4CA15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46418" y="2940297"/>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8352FE65-755A-4551-AF5F-AE64CB96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6575" y="2940297"/>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2">
              <a:alphaModFix amt="99000"/>
              <a:extLst>
                <a:ext uri="{96DAC541-7B7A-43D3-8B79-37D633B846F1}">
                  <asvg:svgBlip xmlns:asvg="http://schemas.microsoft.com/office/drawing/2016/SVG/main" r:embed="rId3"/>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m 4" descr="Pessoas sentadas ao redor de mesa com computador&#10;&#10;Descrição gerada automaticamente">
            <a:extLst>
              <a:ext uri="{FF2B5EF4-FFF2-40B4-BE49-F238E27FC236}">
                <a16:creationId xmlns:a16="http://schemas.microsoft.com/office/drawing/2014/main" id="{FBD0D3CE-082B-1F79-6068-10E86E2A093A}"/>
              </a:ext>
            </a:extLst>
          </p:cNvPr>
          <p:cNvPicPr>
            <a:picLocks noChangeAspect="1"/>
          </p:cNvPicPr>
          <p:nvPr/>
        </p:nvPicPr>
        <p:blipFill rotWithShape="1">
          <a:blip r:embed="rId4">
            <a:extLst>
              <a:ext uri="{28A0092B-C50C-407E-A947-70E740481C1C}">
                <a14:useLocalDpi xmlns:a14="http://schemas.microsoft.com/office/drawing/2010/main" val="0"/>
              </a:ext>
            </a:extLst>
          </a:blip>
          <a:srcRect t="8131" r="3" b="3"/>
          <a:stretch/>
        </p:blipFill>
        <p:spPr>
          <a:xfrm>
            <a:off x="5642313" y="791852"/>
            <a:ext cx="5746238" cy="5279009"/>
          </a:xfrm>
          <a:prstGeom prst="rect">
            <a:avLst/>
          </a:prstGeom>
          <a:effectLst>
            <a:outerShdw dist="190500" dir="18900000" algn="bl" rotWithShape="0">
              <a:schemeClr val="tx1"/>
            </a:outerShdw>
          </a:effectLst>
        </p:spPr>
      </p:pic>
    </p:spTree>
    <p:extLst>
      <p:ext uri="{BB962C8B-B14F-4D97-AF65-F5344CB8AC3E}">
        <p14:creationId xmlns:p14="http://schemas.microsoft.com/office/powerpoint/2010/main" val="215794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O que é </a:t>
            </a:r>
            <a:r>
              <a:rPr lang="pt-BR" dirty="0" err="1"/>
              <a:t>git</a:t>
            </a:r>
            <a:endParaRPr lang="pt-BR" dirty="0"/>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lstStyle/>
          <a:p>
            <a:pPr algn="l"/>
            <a:r>
              <a:rPr lang="pt-BR" dirty="0"/>
              <a:t>O </a:t>
            </a:r>
            <a:r>
              <a:rPr lang="pt-BR" dirty="0" err="1"/>
              <a:t>Git</a:t>
            </a:r>
            <a:r>
              <a:rPr lang="pt-BR" dirty="0"/>
              <a:t> é um sistema de controle de versão distribuído gratuito e de código aberto projetado para lidar com tudo, desde pequenos até projetos muito grandes, com velocidade e eficiência. Foi criado por Linus Torvalds em 2005.</a:t>
            </a:r>
          </a:p>
          <a:p>
            <a:pPr algn="l"/>
            <a:r>
              <a:rPr lang="pt-BR" dirty="0"/>
              <a:t>O </a:t>
            </a:r>
            <a:r>
              <a:rPr lang="pt-BR" dirty="0" err="1"/>
              <a:t>Git</a:t>
            </a:r>
            <a:r>
              <a:rPr lang="pt-BR" dirty="0"/>
              <a:t> é fácil de aprender e tem um desempenho incrivelmente rápido. Ele supera ferramentas SCM (</a:t>
            </a:r>
            <a:r>
              <a:rPr lang="pt-BR" dirty="0" err="1"/>
              <a:t>Source</a:t>
            </a:r>
            <a:r>
              <a:rPr lang="pt-BR" dirty="0"/>
              <a:t> </a:t>
            </a:r>
            <a:r>
              <a:rPr lang="pt-BR" dirty="0" err="1"/>
              <a:t>Code</a:t>
            </a:r>
            <a:r>
              <a:rPr lang="pt-BR" dirty="0"/>
              <a:t> Management) como </a:t>
            </a:r>
            <a:r>
              <a:rPr lang="pt-BR" dirty="0" err="1"/>
              <a:t>Subversion</a:t>
            </a:r>
            <a:r>
              <a:rPr lang="pt-BR" dirty="0"/>
              <a:t>, CVS, </a:t>
            </a:r>
            <a:r>
              <a:rPr lang="pt-BR" dirty="0" err="1"/>
              <a:t>Perforce</a:t>
            </a:r>
            <a:r>
              <a:rPr lang="pt-BR" dirty="0"/>
              <a:t> e </a:t>
            </a:r>
            <a:r>
              <a:rPr lang="pt-BR" dirty="0" err="1"/>
              <a:t>ClearCase</a:t>
            </a:r>
            <a:r>
              <a:rPr lang="pt-BR" dirty="0"/>
              <a:t> com recursos como ramificação local barata, áreas de armazenamento convenientes e vários fluxos de trabalho.</a:t>
            </a:r>
          </a:p>
          <a:p>
            <a:endParaRPr lang="pt-BR" dirty="0"/>
          </a:p>
        </p:txBody>
      </p:sp>
    </p:spTree>
    <p:extLst>
      <p:ext uri="{BB962C8B-B14F-4D97-AF65-F5344CB8AC3E}">
        <p14:creationId xmlns:p14="http://schemas.microsoft.com/office/powerpoint/2010/main" val="55478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O que o </a:t>
            </a:r>
            <a:r>
              <a:rPr lang="pt-BR" dirty="0" err="1"/>
              <a:t>git</a:t>
            </a:r>
            <a:r>
              <a:rPr lang="pt-BR" dirty="0"/>
              <a:t> fornece</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lstStyle/>
          <a:p>
            <a:pPr algn="l">
              <a:buFont typeface="+mj-lt"/>
              <a:buAutoNum type="arabicPeriod"/>
            </a:pPr>
            <a:r>
              <a:rPr lang="pt-BR" b="1" dirty="0"/>
              <a:t>Controle de versão distribuído: </a:t>
            </a:r>
            <a:r>
              <a:rPr lang="pt-BR" dirty="0"/>
              <a:t>Diferentemente do controle de versão centralizado, o </a:t>
            </a:r>
            <a:r>
              <a:rPr lang="pt-BR" dirty="0" err="1"/>
              <a:t>Git</a:t>
            </a:r>
            <a:r>
              <a:rPr lang="pt-BR" dirty="0"/>
              <a:t> permite que vários desenvolvedores trabalhem em um projeto ao mesmo tempo. Cada desenvolvedor tem uma cópia completa do projeto, permitindo que eles trabalhem offline e façam </a:t>
            </a:r>
            <a:r>
              <a:rPr lang="pt-BR" dirty="0" err="1"/>
              <a:t>commits</a:t>
            </a:r>
            <a:r>
              <a:rPr lang="pt-BR" dirty="0"/>
              <a:t> sem a necessidade de uma conexão de rede.</a:t>
            </a:r>
          </a:p>
          <a:p>
            <a:endParaRPr lang="pt-BR" dirty="0"/>
          </a:p>
        </p:txBody>
      </p:sp>
    </p:spTree>
    <p:extLst>
      <p:ext uri="{BB962C8B-B14F-4D97-AF65-F5344CB8AC3E}">
        <p14:creationId xmlns:p14="http://schemas.microsoft.com/office/powerpoint/2010/main" val="398325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O que o </a:t>
            </a:r>
            <a:r>
              <a:rPr lang="pt-BR" dirty="0" err="1"/>
              <a:t>git</a:t>
            </a:r>
            <a:r>
              <a:rPr lang="pt-BR" dirty="0"/>
              <a:t> fornece</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lstStyle/>
          <a:p>
            <a:pPr marL="457200" indent="-457200" algn="l">
              <a:buFont typeface="+mj-lt"/>
              <a:buAutoNum type="arabicPeriod" startAt="2"/>
            </a:pPr>
            <a:r>
              <a:rPr lang="pt-BR" b="1" dirty="0"/>
              <a:t>Integridade dos dados: </a:t>
            </a:r>
            <a:r>
              <a:rPr lang="pt-BR" dirty="0"/>
              <a:t>O </a:t>
            </a:r>
            <a:r>
              <a:rPr lang="pt-BR" dirty="0" err="1"/>
              <a:t>Git</a:t>
            </a:r>
            <a:r>
              <a:rPr lang="pt-BR" dirty="0"/>
              <a:t> usa uma estrutura de dados chamada repositório, que registra um histórico completo de todas as alterações feitas em um projeto. Isso garante a integridade dos dados e permite que você reverta para qualquer versão anterior do seu código.</a:t>
            </a:r>
          </a:p>
        </p:txBody>
      </p:sp>
    </p:spTree>
    <p:extLst>
      <p:ext uri="{BB962C8B-B14F-4D97-AF65-F5344CB8AC3E}">
        <p14:creationId xmlns:p14="http://schemas.microsoft.com/office/powerpoint/2010/main" val="234333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8F292-A7EA-0DE6-AE66-3534ECD89CAC}"/>
              </a:ext>
            </a:extLst>
          </p:cNvPr>
          <p:cNvSpPr>
            <a:spLocks noGrp="1"/>
          </p:cNvSpPr>
          <p:nvPr>
            <p:ph type="title"/>
          </p:nvPr>
        </p:nvSpPr>
        <p:spPr/>
        <p:txBody>
          <a:bodyPr/>
          <a:lstStyle/>
          <a:p>
            <a:r>
              <a:rPr lang="pt-BR" dirty="0"/>
              <a:t>O que o </a:t>
            </a:r>
            <a:r>
              <a:rPr lang="pt-BR" dirty="0" err="1"/>
              <a:t>git</a:t>
            </a:r>
            <a:r>
              <a:rPr lang="pt-BR" dirty="0"/>
              <a:t> fornece</a:t>
            </a:r>
          </a:p>
        </p:txBody>
      </p:sp>
      <p:sp>
        <p:nvSpPr>
          <p:cNvPr id="3" name="Espaço Reservado para Conteúdo 2">
            <a:extLst>
              <a:ext uri="{FF2B5EF4-FFF2-40B4-BE49-F238E27FC236}">
                <a16:creationId xmlns:a16="http://schemas.microsoft.com/office/drawing/2014/main" id="{A9DC5FBC-7FAF-D92D-D896-BB457414414B}"/>
              </a:ext>
            </a:extLst>
          </p:cNvPr>
          <p:cNvSpPr>
            <a:spLocks noGrp="1"/>
          </p:cNvSpPr>
          <p:nvPr>
            <p:ph idx="1"/>
          </p:nvPr>
        </p:nvSpPr>
        <p:spPr/>
        <p:txBody>
          <a:bodyPr/>
          <a:lstStyle/>
          <a:p>
            <a:pPr marL="457200" indent="-457200" algn="l">
              <a:buFont typeface="+mj-lt"/>
              <a:buAutoNum type="arabicPeriod" startAt="3"/>
            </a:pPr>
            <a:r>
              <a:rPr lang="pt-BR" b="1" dirty="0"/>
              <a:t>Desempenho: </a:t>
            </a:r>
            <a:r>
              <a:rPr lang="pt-BR" dirty="0"/>
              <a:t>O </a:t>
            </a:r>
            <a:r>
              <a:rPr lang="pt-BR" dirty="0" err="1"/>
              <a:t>Git</a:t>
            </a:r>
            <a:r>
              <a:rPr lang="pt-BR" dirty="0"/>
              <a:t> é otimizado para desempenho. Ele é incrivelmente rápido e eficiente, mesmo quando lida com projetos muito grandes.</a:t>
            </a:r>
          </a:p>
          <a:p>
            <a:pPr marL="457200" indent="-457200" algn="l">
              <a:buFont typeface="+mj-lt"/>
              <a:buAutoNum type="arabicPeriod" startAt="3"/>
            </a:pPr>
            <a:r>
              <a:rPr lang="pt-BR" b="1" dirty="0"/>
              <a:t>Ramos(</a:t>
            </a:r>
            <a:r>
              <a:rPr lang="pt-BR" b="1" dirty="0" err="1"/>
              <a:t>branchs</a:t>
            </a:r>
            <a:r>
              <a:rPr lang="pt-BR" b="1" dirty="0"/>
              <a:t>): </a:t>
            </a:r>
            <a:r>
              <a:rPr lang="pt-BR" dirty="0"/>
              <a:t>O </a:t>
            </a:r>
            <a:r>
              <a:rPr lang="pt-BR" dirty="0" err="1"/>
              <a:t>Git</a:t>
            </a:r>
            <a:r>
              <a:rPr lang="pt-BR" dirty="0"/>
              <a:t> permite que você crie ramos para experimentar novas ideias e mesclá-los de volta quando estiver pronto.</a:t>
            </a:r>
          </a:p>
          <a:p>
            <a:pPr marL="457200" indent="-457200" algn="l">
              <a:buFont typeface="+mj-lt"/>
              <a:buAutoNum type="arabicPeriod" startAt="3"/>
            </a:pPr>
            <a:r>
              <a:rPr lang="pt-BR" b="1" dirty="0"/>
              <a:t>Fusão: </a:t>
            </a:r>
            <a:r>
              <a:rPr lang="pt-BR" dirty="0"/>
              <a:t>O </a:t>
            </a:r>
            <a:r>
              <a:rPr lang="pt-BR" dirty="0" err="1"/>
              <a:t>Git</a:t>
            </a:r>
            <a:r>
              <a:rPr lang="pt-BR" dirty="0"/>
              <a:t> permite que você combine várias sequências de </a:t>
            </a:r>
            <a:r>
              <a:rPr lang="pt-BR" dirty="0" err="1"/>
              <a:t>commits</a:t>
            </a:r>
            <a:r>
              <a:rPr lang="pt-BR" dirty="0"/>
              <a:t> em uma única base de código.</a:t>
            </a:r>
          </a:p>
        </p:txBody>
      </p:sp>
    </p:spTree>
    <p:extLst>
      <p:ext uri="{BB962C8B-B14F-4D97-AF65-F5344CB8AC3E}">
        <p14:creationId xmlns:p14="http://schemas.microsoft.com/office/powerpoint/2010/main" val="1455497271"/>
      </p:ext>
    </p:extLst>
  </p:cSld>
  <p:clrMapOvr>
    <a:masterClrMapping/>
  </p:clrMapOvr>
</p:sld>
</file>

<file path=ppt/theme/theme1.xml><?xml version="1.0" encoding="utf-8"?>
<a:theme xmlns:a="http://schemas.openxmlformats.org/drawingml/2006/main" name="VeniceBeachVTI">
  <a:themeElements>
    <a:clrScheme name="AnalogousFromDarkSeedLeftStep">
      <a:dk1>
        <a:srgbClr val="000000"/>
      </a:dk1>
      <a:lt1>
        <a:srgbClr val="FFFFFF"/>
      </a:lt1>
      <a:dk2>
        <a:srgbClr val="181734"/>
      </a:dk2>
      <a:lt2>
        <a:srgbClr val="F0F3F2"/>
      </a:lt2>
      <a:accent1>
        <a:srgbClr val="E72971"/>
      </a:accent1>
      <a:accent2>
        <a:srgbClr val="D517AE"/>
      </a:accent2>
      <a:accent3>
        <a:srgbClr val="BF29E7"/>
      </a:accent3>
      <a:accent4>
        <a:srgbClr val="5E17D5"/>
      </a:accent4>
      <a:accent5>
        <a:srgbClr val="2932E7"/>
      </a:accent5>
      <a:accent6>
        <a:srgbClr val="176FD5"/>
      </a:accent6>
      <a:hlink>
        <a:srgbClr val="6355C6"/>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169</TotalTime>
  <Words>2638</Words>
  <Application>Microsoft Office PowerPoint</Application>
  <PresentationFormat>Widescreen</PresentationFormat>
  <Paragraphs>125</Paragraphs>
  <Slides>32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32</vt:i4>
      </vt:variant>
    </vt:vector>
  </HeadingPairs>
  <TitlesOfParts>
    <vt:vector size="36" baseType="lpstr">
      <vt:lpstr>Arial</vt:lpstr>
      <vt:lpstr>Avenir Next LT Pro</vt:lpstr>
      <vt:lpstr>Avenir Next LT Pro Light</vt:lpstr>
      <vt:lpstr>VeniceBeachVTI</vt:lpstr>
      <vt:lpstr>Github</vt:lpstr>
      <vt:lpstr>LuanMuruk</vt:lpstr>
      <vt:lpstr>O que é o github</vt:lpstr>
      <vt:lpstr>Por que o github é importante?</vt:lpstr>
      <vt:lpstr>Github e desenvolvimento de software</vt:lpstr>
      <vt:lpstr>O que é git</vt:lpstr>
      <vt:lpstr>O que o git fornece</vt:lpstr>
      <vt:lpstr>O que o git fornece</vt:lpstr>
      <vt:lpstr>O que o git fornece</vt:lpstr>
      <vt:lpstr>Repositórios</vt:lpstr>
      <vt:lpstr>Demonstração</vt:lpstr>
      <vt:lpstr>Criar novo Repositório</vt:lpstr>
      <vt:lpstr>Adicionar arquivos</vt:lpstr>
      <vt:lpstr>Verificar Status</vt:lpstr>
      <vt:lpstr>commit</vt:lpstr>
      <vt:lpstr>Mensagens de commit</vt:lpstr>
      <vt:lpstr>Retornando a uma versão do projeto</vt:lpstr>
      <vt:lpstr>Outros comandos para retornar um commit</vt:lpstr>
      <vt:lpstr>O que é uma Branch</vt:lpstr>
      <vt:lpstr>O que éuma Branch</vt:lpstr>
      <vt:lpstr>Criar uma Branch</vt:lpstr>
      <vt:lpstr>Criar uma Branch (git)</vt:lpstr>
      <vt:lpstr>Criar um merge</vt:lpstr>
      <vt:lpstr>Para saber mais: flags</vt:lpstr>
      <vt:lpstr>Git remote</vt:lpstr>
      <vt:lpstr>Git Push</vt:lpstr>
      <vt:lpstr>Git Pull</vt:lpstr>
      <vt:lpstr>Clonar Repositório</vt:lpstr>
      <vt:lpstr>Recursos adicionais</vt:lpstr>
      <vt:lpstr>Recursos adicionais</vt:lpstr>
      <vt:lpstr>Recursos adicionais</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Luan Muruk F. Tonaco</dc:creator>
  <cp:lastModifiedBy>LUAN MURUK FERREIRA TONACO</cp:lastModifiedBy>
  <cp:revision>23</cp:revision>
  <dcterms:created xsi:type="dcterms:W3CDTF">2024-04-19T19:57:45Z</dcterms:created>
  <dcterms:modified xsi:type="dcterms:W3CDTF">2024-05-06T18:54:47Z</dcterms:modified>
</cp:coreProperties>
</file>