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438" r:id="rId4"/>
    <p:sldId id="420" r:id="rId5"/>
    <p:sldId id="421" r:id="rId6"/>
    <p:sldId id="422" r:id="rId7"/>
    <p:sldId id="361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2" r:id="rId16"/>
    <p:sldId id="433" r:id="rId17"/>
    <p:sldId id="435" r:id="rId18"/>
    <p:sldId id="436" r:id="rId19"/>
    <p:sldId id="437" r:id="rId20"/>
    <p:sldId id="342" r:id="rId21"/>
    <p:sldId id="276" r:id="rId22"/>
    <p:sldId id="260" r:id="rId23"/>
    <p:sldId id="277" r:id="rId24"/>
    <p:sldId id="278" r:id="rId25"/>
    <p:sldId id="292" r:id="rId26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0EGgimehFwTMmhxhwbC5fB8yX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4C"/>
    <a:srgbClr val="FAD8CA"/>
    <a:srgbClr val="660066"/>
    <a:srgbClr val="61BFC8"/>
    <a:srgbClr val="4285F4"/>
    <a:srgbClr val="6598EC"/>
    <a:srgbClr val="FFD965"/>
    <a:srgbClr val="EC4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824DE3-0208-4EA1-B035-A961A339B2C9}">
  <a:tblStyle styleId="{B4824DE3-0208-4EA1-B035-A961A339B2C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1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homem-professor-professora-%c3%b3culos-6719392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11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73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02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507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488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269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829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475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5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97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3200" b="1" i="0" dirty="0">
                <a:solidFill>
                  <a:srgbClr val="000000"/>
                </a:solidFill>
                <a:effectLst/>
                <a:latin typeface="docs-Calibri"/>
              </a:rPr>
              <a:t>(EF08MA24) 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docs-Calibri"/>
              </a:rPr>
              <a:t>Reconhecer e classificar as frequências de uma variável contínua de uma pesquisa em classes, de modo que resumam os dados de maneira adequada para a tomada de decisões.</a:t>
            </a:r>
          </a:p>
          <a:p>
            <a:pPr marL="0" indent="0">
              <a:buNone/>
            </a:pPr>
            <a:endParaRPr lang="pt-BR" sz="3200" b="0" i="0" u="none" strike="noStrike" baseline="0" dirty="0">
              <a:solidFill>
                <a:srgbClr val="000000"/>
              </a:solidFill>
              <a:effectLst/>
              <a:latin typeface="docs-Calibri"/>
            </a:endParaRP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Sugestão de tempo: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Para começar: 3 minutos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Foco no conteúdo: 15 minutos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Na prática: 16 minutos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Aplicando: 8 minutos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que aprendemos hoje?: 3 minutos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sz="11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624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86C5-74D5-4863-A85F-1A9F489E8CA8}" type="slidenum"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30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01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Professor, discuta com os estudantes a forma com que os dados são apresentados em jornais ou em revistas, como gráficos, tabelas etc.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26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36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80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Professor, peça para que os alunos construam, juntos, o gráfico e, na parte da construção digital, verifique a disponibilidade de tablets, celulares ou computadores para sua realização.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 dirty="0">
                <a:solidFill>
                  <a:srgbClr val="61BFC8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https://pixabay.com/pt/vectors/homem-professor-professora-%c3%b3culos-6719392/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50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2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2">
  <p:cSld name="TITLE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ctrTitle"/>
          </p:nvPr>
        </p:nvSpPr>
        <p:spPr>
          <a:xfrm>
            <a:off x="4830475" y="3350425"/>
            <a:ext cx="5655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5200"/>
              <a:buNone/>
              <a:defRPr sz="5200">
                <a:solidFill>
                  <a:srgbClr val="EE7A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subTitle" idx="1"/>
          </p:nvPr>
        </p:nvSpPr>
        <p:spPr>
          <a:xfrm>
            <a:off x="4830475" y="4396825"/>
            <a:ext cx="6163500" cy="8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400"/>
              <a:buNone/>
              <a:defRPr sz="3400">
                <a:solidFill>
                  <a:srgbClr val="EE7A4C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/>
          <p:nvPr/>
        </p:nvSpPr>
        <p:spPr>
          <a:xfrm>
            <a:off x="10552225" y="5664475"/>
            <a:ext cx="14265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400" y="6235174"/>
            <a:ext cx="2485074" cy="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1DBA-7E49-B191-C68C-6BB7F40B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50" y="593375"/>
            <a:ext cx="10227900" cy="86173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C7C00-11B4-8F20-A214-D5E64587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50" y="1620000"/>
            <a:ext cx="9246300" cy="23698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1783D-19A1-5D4B-8BE3-307D1F2A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788-8B6B-4353-8668-43D83F7CC5B4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F6EAB-C92F-84B2-D59C-E017867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43571B-696F-78F7-B9D1-6515A74E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83A6-1F3C-4489-9DC4-C364D65AF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17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577229" y="593375"/>
            <a:ext cx="1052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489093" y="1356875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 começar">
  <p:cSld name="TITLE_AND_BODY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720450" y="2360150"/>
            <a:ext cx="105234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/>
          <p:nvPr/>
        </p:nvSpPr>
        <p:spPr>
          <a:xfrm>
            <a:off x="1563625" y="593375"/>
            <a:ext cx="5203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Para começar</a:t>
            </a:r>
            <a:endParaRPr sz="4030" b="1" i="0" u="none" strike="noStrike" cap="none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775" y="584550"/>
            <a:ext cx="691000" cy="6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o no conteúdo">
  <p:cSld name="TITLE_AND_BODY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1"/>
          </p:nvPr>
        </p:nvSpPr>
        <p:spPr>
          <a:xfrm>
            <a:off x="522144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/>
          <p:nvPr/>
        </p:nvSpPr>
        <p:spPr>
          <a:xfrm>
            <a:off x="1563625" y="593375"/>
            <a:ext cx="6213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Foc</a:t>
            </a:r>
            <a:r>
              <a:rPr lang="pt-BR" sz="4030" b="1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pt-BR" sz="403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 no conteúdo</a:t>
            </a:r>
            <a:endParaRPr sz="4030" b="1" i="0" u="none" strike="noStrike" cap="none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425" y="629238"/>
            <a:ext cx="859200" cy="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 prática">
  <p:cSld name="TITLE_AND_BODY_1_1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511127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Na prática</a:t>
            </a:r>
            <a:endParaRPr sz="4030" b="1" i="0" u="none" strike="noStrike" cap="none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" name="Google Shape;3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45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566212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licando">
  <p:cSld name="TITLE_AND_BODY_1_1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544178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Aplicando</a:t>
            </a:r>
            <a:endParaRPr sz="4030" b="1" i="0" u="none" strike="noStrike" cap="none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" name="Google Shape;3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613588"/>
            <a:ext cx="723075" cy="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 que aprendemos hoje?">
  <p:cSld name="TITLE_AND_BODY_1_1_1_1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2263050" y="1620000"/>
            <a:ext cx="8850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/>
          <p:nvPr/>
        </p:nvSpPr>
        <p:spPr>
          <a:xfrm>
            <a:off x="1563625" y="593375"/>
            <a:ext cx="8110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O que aprendemos hoje?</a:t>
            </a:r>
            <a:endParaRPr sz="4000" b="1" i="0" u="none" strike="noStrike" cap="none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32"/>
          <p:cNvSpPr/>
          <p:nvPr/>
        </p:nvSpPr>
        <p:spPr>
          <a:xfrm rot="-10099548">
            <a:off x="1007165" y="435341"/>
            <a:ext cx="2563427" cy="2563427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rgbClr val="EE7A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ências">
  <p:cSld name="TITLE_AND_BODY_1_1_1_1_1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/>
        </p:nvSpPr>
        <p:spPr>
          <a:xfrm>
            <a:off x="1563625" y="593375"/>
            <a:ext cx="708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sz="4000" b="1" i="0" u="none" strike="noStrike" cap="none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A4C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46" name="Google Shape;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525" y="538650"/>
            <a:ext cx="849000" cy="8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720448" y="2867800"/>
            <a:ext cx="898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sldNum" idx="12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720450" y="593375"/>
            <a:ext cx="1022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92463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/>
          <p:nvPr/>
        </p:nvSpPr>
        <p:spPr>
          <a:xfrm>
            <a:off x="123628" y="135730"/>
            <a:ext cx="11946332" cy="6586541"/>
          </a:xfrm>
          <a:custGeom>
            <a:avLst/>
            <a:gdLst/>
            <a:ahLst/>
            <a:cxnLst/>
            <a:rect l="l" t="t" r="r" b="b"/>
            <a:pathLst>
              <a:path w="10934858" h="4887971" fill="none" extrusionOk="0">
                <a:moveTo>
                  <a:pt x="0" y="0"/>
                </a:moveTo>
                <a:cubicBezTo>
                  <a:pt x="171387" y="4092"/>
                  <a:pt x="329635" y="-8431"/>
                  <a:pt x="574080" y="0"/>
                </a:cubicBezTo>
                <a:cubicBezTo>
                  <a:pt x="818525" y="8431"/>
                  <a:pt x="864096" y="28075"/>
                  <a:pt x="1148160" y="0"/>
                </a:cubicBezTo>
                <a:cubicBezTo>
                  <a:pt x="1432224" y="-28075"/>
                  <a:pt x="1793151" y="-8299"/>
                  <a:pt x="2050286" y="0"/>
                </a:cubicBezTo>
                <a:cubicBezTo>
                  <a:pt x="2307421" y="8299"/>
                  <a:pt x="2620310" y="31002"/>
                  <a:pt x="2843063" y="0"/>
                </a:cubicBezTo>
                <a:cubicBezTo>
                  <a:pt x="3065816" y="-31002"/>
                  <a:pt x="3034061" y="7367"/>
                  <a:pt x="3198446" y="0"/>
                </a:cubicBezTo>
                <a:cubicBezTo>
                  <a:pt x="3362831" y="-7367"/>
                  <a:pt x="3541450" y="23419"/>
                  <a:pt x="3881875" y="0"/>
                </a:cubicBezTo>
                <a:cubicBezTo>
                  <a:pt x="4222300" y="-23419"/>
                  <a:pt x="4079910" y="10252"/>
                  <a:pt x="4237257" y="0"/>
                </a:cubicBezTo>
                <a:cubicBezTo>
                  <a:pt x="4394604" y="-10252"/>
                  <a:pt x="4765046" y="-33697"/>
                  <a:pt x="5030035" y="0"/>
                </a:cubicBezTo>
                <a:cubicBezTo>
                  <a:pt x="5295024" y="33697"/>
                  <a:pt x="5557599" y="-163"/>
                  <a:pt x="5713463" y="0"/>
                </a:cubicBezTo>
                <a:cubicBezTo>
                  <a:pt x="5869327" y="163"/>
                  <a:pt x="5952471" y="7375"/>
                  <a:pt x="6178195" y="0"/>
                </a:cubicBezTo>
                <a:cubicBezTo>
                  <a:pt x="6403919" y="-7375"/>
                  <a:pt x="6614836" y="-28549"/>
                  <a:pt x="6752275" y="0"/>
                </a:cubicBezTo>
                <a:cubicBezTo>
                  <a:pt x="6889714" y="28549"/>
                  <a:pt x="7208419" y="-11886"/>
                  <a:pt x="7326355" y="0"/>
                </a:cubicBezTo>
                <a:cubicBezTo>
                  <a:pt x="7444291" y="11886"/>
                  <a:pt x="7586272" y="-17875"/>
                  <a:pt x="7791086" y="0"/>
                </a:cubicBezTo>
                <a:cubicBezTo>
                  <a:pt x="7995900" y="17875"/>
                  <a:pt x="8398225" y="18928"/>
                  <a:pt x="8583864" y="0"/>
                </a:cubicBezTo>
                <a:cubicBezTo>
                  <a:pt x="8769503" y="-18928"/>
                  <a:pt x="9027993" y="-39296"/>
                  <a:pt x="9376641" y="0"/>
                </a:cubicBezTo>
                <a:cubicBezTo>
                  <a:pt x="9725289" y="39296"/>
                  <a:pt x="9816733" y="-27380"/>
                  <a:pt x="9950721" y="0"/>
                </a:cubicBezTo>
                <a:cubicBezTo>
                  <a:pt x="10084709" y="27380"/>
                  <a:pt x="10616238" y="-41596"/>
                  <a:pt x="10934858" y="0"/>
                </a:cubicBezTo>
                <a:cubicBezTo>
                  <a:pt x="10960092" y="287335"/>
                  <a:pt x="10912756" y="538675"/>
                  <a:pt x="10934858" y="796041"/>
                </a:cubicBezTo>
                <a:cubicBezTo>
                  <a:pt x="10956960" y="1053407"/>
                  <a:pt x="10952023" y="1183788"/>
                  <a:pt x="10934858" y="1494323"/>
                </a:cubicBezTo>
                <a:cubicBezTo>
                  <a:pt x="10917693" y="1804858"/>
                  <a:pt x="10912927" y="1902445"/>
                  <a:pt x="10934858" y="2094845"/>
                </a:cubicBezTo>
                <a:cubicBezTo>
                  <a:pt x="10956789" y="2287245"/>
                  <a:pt x="10944823" y="2572538"/>
                  <a:pt x="10934858" y="2695367"/>
                </a:cubicBezTo>
                <a:cubicBezTo>
                  <a:pt x="10924893" y="2818196"/>
                  <a:pt x="10941115" y="3054296"/>
                  <a:pt x="10934858" y="3393648"/>
                </a:cubicBezTo>
                <a:cubicBezTo>
                  <a:pt x="10928601" y="3733000"/>
                  <a:pt x="10963694" y="3774257"/>
                  <a:pt x="10934858" y="4091930"/>
                </a:cubicBezTo>
                <a:cubicBezTo>
                  <a:pt x="10906022" y="4409603"/>
                  <a:pt x="10929465" y="4678776"/>
                  <a:pt x="10934858" y="4887971"/>
                </a:cubicBezTo>
                <a:cubicBezTo>
                  <a:pt x="10795803" y="4907555"/>
                  <a:pt x="10580739" y="4881620"/>
                  <a:pt x="10470127" y="4887971"/>
                </a:cubicBezTo>
                <a:cubicBezTo>
                  <a:pt x="10359515" y="4894322"/>
                  <a:pt x="10147503" y="4884302"/>
                  <a:pt x="9896046" y="4887971"/>
                </a:cubicBezTo>
                <a:cubicBezTo>
                  <a:pt x="9644589" y="4891640"/>
                  <a:pt x="9618448" y="4890423"/>
                  <a:pt x="9540664" y="4887971"/>
                </a:cubicBezTo>
                <a:cubicBezTo>
                  <a:pt x="9462880" y="4885519"/>
                  <a:pt x="9161236" y="4906242"/>
                  <a:pt x="8857235" y="4887971"/>
                </a:cubicBezTo>
                <a:cubicBezTo>
                  <a:pt x="8553234" y="4869700"/>
                  <a:pt x="8390614" y="4871692"/>
                  <a:pt x="7955109" y="4887971"/>
                </a:cubicBezTo>
                <a:cubicBezTo>
                  <a:pt x="7519604" y="4904250"/>
                  <a:pt x="7482608" y="4908844"/>
                  <a:pt x="7162332" y="4887971"/>
                </a:cubicBezTo>
                <a:cubicBezTo>
                  <a:pt x="6842056" y="4867098"/>
                  <a:pt x="6834065" y="4898049"/>
                  <a:pt x="6697601" y="4887971"/>
                </a:cubicBezTo>
                <a:cubicBezTo>
                  <a:pt x="6561137" y="4877893"/>
                  <a:pt x="6405142" y="4861653"/>
                  <a:pt x="6123520" y="4887971"/>
                </a:cubicBezTo>
                <a:cubicBezTo>
                  <a:pt x="5841898" y="4914289"/>
                  <a:pt x="5661759" y="4904276"/>
                  <a:pt x="5221395" y="4887971"/>
                </a:cubicBezTo>
                <a:cubicBezTo>
                  <a:pt x="4781031" y="4871666"/>
                  <a:pt x="4727291" y="4912002"/>
                  <a:pt x="4428617" y="4887971"/>
                </a:cubicBezTo>
                <a:cubicBezTo>
                  <a:pt x="4129943" y="4863940"/>
                  <a:pt x="4016030" y="4884073"/>
                  <a:pt x="3745189" y="4887971"/>
                </a:cubicBezTo>
                <a:cubicBezTo>
                  <a:pt x="3474348" y="4891869"/>
                  <a:pt x="3334611" y="4881883"/>
                  <a:pt x="3171109" y="4887971"/>
                </a:cubicBezTo>
                <a:cubicBezTo>
                  <a:pt x="3007607" y="4894059"/>
                  <a:pt x="2675961" y="4866933"/>
                  <a:pt x="2378332" y="4887971"/>
                </a:cubicBezTo>
                <a:cubicBezTo>
                  <a:pt x="2080703" y="4909009"/>
                  <a:pt x="1836744" y="4884728"/>
                  <a:pt x="1585554" y="4887971"/>
                </a:cubicBezTo>
                <a:cubicBezTo>
                  <a:pt x="1334364" y="4891214"/>
                  <a:pt x="1148521" y="4878344"/>
                  <a:pt x="792777" y="4887971"/>
                </a:cubicBezTo>
                <a:cubicBezTo>
                  <a:pt x="437033" y="4897598"/>
                  <a:pt x="302722" y="4915582"/>
                  <a:pt x="0" y="4887971"/>
                </a:cubicBezTo>
                <a:cubicBezTo>
                  <a:pt x="-30314" y="4520212"/>
                  <a:pt x="15252" y="4487189"/>
                  <a:pt x="0" y="4140810"/>
                </a:cubicBezTo>
                <a:cubicBezTo>
                  <a:pt x="-15252" y="3794431"/>
                  <a:pt x="-5383" y="3646759"/>
                  <a:pt x="0" y="3393648"/>
                </a:cubicBezTo>
                <a:cubicBezTo>
                  <a:pt x="5383" y="3140537"/>
                  <a:pt x="-26632" y="2920556"/>
                  <a:pt x="0" y="2744247"/>
                </a:cubicBezTo>
                <a:cubicBezTo>
                  <a:pt x="26632" y="2567938"/>
                  <a:pt x="4008" y="2329299"/>
                  <a:pt x="0" y="1948206"/>
                </a:cubicBezTo>
                <a:cubicBezTo>
                  <a:pt x="-4008" y="1567113"/>
                  <a:pt x="31678" y="1469850"/>
                  <a:pt x="0" y="1298804"/>
                </a:cubicBezTo>
                <a:cubicBezTo>
                  <a:pt x="-31678" y="1127758"/>
                  <a:pt x="16516" y="914209"/>
                  <a:pt x="0" y="600522"/>
                </a:cubicBezTo>
                <a:cubicBezTo>
                  <a:pt x="-16516" y="286835"/>
                  <a:pt x="17288" y="217964"/>
                  <a:pt x="0" y="0"/>
                </a:cubicBezTo>
                <a:close/>
              </a:path>
              <a:path w="10934858" h="4887971" extrusionOk="0">
                <a:moveTo>
                  <a:pt x="0" y="0"/>
                </a:moveTo>
                <a:cubicBezTo>
                  <a:pt x="115456" y="-16470"/>
                  <a:pt x="423847" y="-3284"/>
                  <a:pt x="574080" y="0"/>
                </a:cubicBezTo>
                <a:cubicBezTo>
                  <a:pt x="724313" y="3284"/>
                  <a:pt x="907228" y="7108"/>
                  <a:pt x="1038812" y="0"/>
                </a:cubicBezTo>
                <a:cubicBezTo>
                  <a:pt x="1170396" y="-7108"/>
                  <a:pt x="1400514" y="19378"/>
                  <a:pt x="1503543" y="0"/>
                </a:cubicBezTo>
                <a:cubicBezTo>
                  <a:pt x="1606572" y="-19378"/>
                  <a:pt x="1845850" y="6341"/>
                  <a:pt x="1968274" y="0"/>
                </a:cubicBezTo>
                <a:cubicBezTo>
                  <a:pt x="2090698" y="-6341"/>
                  <a:pt x="2243118" y="-2069"/>
                  <a:pt x="2323657" y="0"/>
                </a:cubicBezTo>
                <a:cubicBezTo>
                  <a:pt x="2404196" y="2069"/>
                  <a:pt x="2684333" y="-22604"/>
                  <a:pt x="3007086" y="0"/>
                </a:cubicBezTo>
                <a:cubicBezTo>
                  <a:pt x="3329839" y="22604"/>
                  <a:pt x="3502333" y="-35993"/>
                  <a:pt x="3799863" y="0"/>
                </a:cubicBezTo>
                <a:cubicBezTo>
                  <a:pt x="4097393" y="35993"/>
                  <a:pt x="4323836" y="-14903"/>
                  <a:pt x="4483292" y="0"/>
                </a:cubicBezTo>
                <a:cubicBezTo>
                  <a:pt x="4642748" y="14903"/>
                  <a:pt x="4889360" y="38198"/>
                  <a:pt x="5276069" y="0"/>
                </a:cubicBezTo>
                <a:cubicBezTo>
                  <a:pt x="5662778" y="-38198"/>
                  <a:pt x="5799741" y="-16106"/>
                  <a:pt x="5959498" y="0"/>
                </a:cubicBezTo>
                <a:cubicBezTo>
                  <a:pt x="6119255" y="16106"/>
                  <a:pt x="6558186" y="-5096"/>
                  <a:pt x="6861623" y="0"/>
                </a:cubicBezTo>
                <a:cubicBezTo>
                  <a:pt x="7165060" y="5096"/>
                  <a:pt x="7319303" y="-7412"/>
                  <a:pt x="7763749" y="0"/>
                </a:cubicBezTo>
                <a:cubicBezTo>
                  <a:pt x="8208195" y="7412"/>
                  <a:pt x="8383418" y="-30900"/>
                  <a:pt x="8665875" y="0"/>
                </a:cubicBezTo>
                <a:cubicBezTo>
                  <a:pt x="8948332" y="30900"/>
                  <a:pt x="9251622" y="35518"/>
                  <a:pt x="9458652" y="0"/>
                </a:cubicBezTo>
                <a:cubicBezTo>
                  <a:pt x="9665682" y="-35518"/>
                  <a:pt x="9882817" y="16347"/>
                  <a:pt x="10142081" y="0"/>
                </a:cubicBezTo>
                <a:cubicBezTo>
                  <a:pt x="10401345" y="-16347"/>
                  <a:pt x="10561597" y="13174"/>
                  <a:pt x="10934858" y="0"/>
                </a:cubicBezTo>
                <a:cubicBezTo>
                  <a:pt x="10928125" y="210602"/>
                  <a:pt x="10950636" y="491880"/>
                  <a:pt x="10934858" y="649402"/>
                </a:cubicBezTo>
                <a:cubicBezTo>
                  <a:pt x="10919080" y="806924"/>
                  <a:pt x="10948910" y="1086854"/>
                  <a:pt x="10934858" y="1201044"/>
                </a:cubicBezTo>
                <a:cubicBezTo>
                  <a:pt x="10920806" y="1315234"/>
                  <a:pt x="10922313" y="1632542"/>
                  <a:pt x="10934858" y="1752687"/>
                </a:cubicBezTo>
                <a:cubicBezTo>
                  <a:pt x="10947403" y="1872832"/>
                  <a:pt x="10947905" y="2267780"/>
                  <a:pt x="10934858" y="2450968"/>
                </a:cubicBezTo>
                <a:cubicBezTo>
                  <a:pt x="10921811" y="2634156"/>
                  <a:pt x="10954837" y="2925617"/>
                  <a:pt x="10934858" y="3100370"/>
                </a:cubicBezTo>
                <a:cubicBezTo>
                  <a:pt x="10914879" y="3275123"/>
                  <a:pt x="10923287" y="3602365"/>
                  <a:pt x="10934858" y="3798652"/>
                </a:cubicBezTo>
                <a:cubicBezTo>
                  <a:pt x="10946429" y="3994939"/>
                  <a:pt x="10936705" y="4479936"/>
                  <a:pt x="10934858" y="4887971"/>
                </a:cubicBezTo>
                <a:cubicBezTo>
                  <a:pt x="10591705" y="4894619"/>
                  <a:pt x="10274429" y="4898707"/>
                  <a:pt x="10032732" y="4887971"/>
                </a:cubicBezTo>
                <a:cubicBezTo>
                  <a:pt x="9791035" y="4877235"/>
                  <a:pt x="9620752" y="4868670"/>
                  <a:pt x="9458652" y="4887971"/>
                </a:cubicBezTo>
                <a:cubicBezTo>
                  <a:pt x="9296552" y="4907272"/>
                  <a:pt x="8865230" y="4915979"/>
                  <a:pt x="8665875" y="4887971"/>
                </a:cubicBezTo>
                <a:cubicBezTo>
                  <a:pt x="8466520" y="4859963"/>
                  <a:pt x="8178098" y="4927106"/>
                  <a:pt x="7763749" y="4887971"/>
                </a:cubicBezTo>
                <a:cubicBezTo>
                  <a:pt x="7349400" y="4848836"/>
                  <a:pt x="7285588" y="4910050"/>
                  <a:pt x="6861623" y="4887971"/>
                </a:cubicBezTo>
                <a:cubicBezTo>
                  <a:pt x="6437658" y="4865892"/>
                  <a:pt x="6413190" y="4890501"/>
                  <a:pt x="6287543" y="4887971"/>
                </a:cubicBezTo>
                <a:cubicBezTo>
                  <a:pt x="6161896" y="4885441"/>
                  <a:pt x="5770733" y="4914628"/>
                  <a:pt x="5604115" y="4887971"/>
                </a:cubicBezTo>
                <a:cubicBezTo>
                  <a:pt x="5437497" y="4861314"/>
                  <a:pt x="5322861" y="4889222"/>
                  <a:pt x="5248732" y="4887971"/>
                </a:cubicBezTo>
                <a:cubicBezTo>
                  <a:pt x="5174603" y="4886720"/>
                  <a:pt x="4877388" y="4870644"/>
                  <a:pt x="4784000" y="4887971"/>
                </a:cubicBezTo>
                <a:cubicBezTo>
                  <a:pt x="4690612" y="4905298"/>
                  <a:pt x="4362096" y="4924775"/>
                  <a:pt x="3991223" y="4887971"/>
                </a:cubicBezTo>
                <a:cubicBezTo>
                  <a:pt x="3620350" y="4851167"/>
                  <a:pt x="3703633" y="4911073"/>
                  <a:pt x="3417143" y="4887971"/>
                </a:cubicBezTo>
                <a:cubicBezTo>
                  <a:pt x="3130653" y="4864869"/>
                  <a:pt x="3172630" y="4902280"/>
                  <a:pt x="2952412" y="4887971"/>
                </a:cubicBezTo>
                <a:cubicBezTo>
                  <a:pt x="2732194" y="4873662"/>
                  <a:pt x="2508137" y="4885898"/>
                  <a:pt x="2268983" y="4887971"/>
                </a:cubicBezTo>
                <a:cubicBezTo>
                  <a:pt x="2029829" y="4890044"/>
                  <a:pt x="1990033" y="4898822"/>
                  <a:pt x="1913600" y="4887971"/>
                </a:cubicBezTo>
                <a:cubicBezTo>
                  <a:pt x="1837167" y="4877120"/>
                  <a:pt x="1395056" y="4924892"/>
                  <a:pt x="1120823" y="4887971"/>
                </a:cubicBezTo>
                <a:cubicBezTo>
                  <a:pt x="846590" y="4851050"/>
                  <a:pt x="293246" y="4913566"/>
                  <a:pt x="0" y="4887971"/>
                </a:cubicBezTo>
                <a:cubicBezTo>
                  <a:pt x="-14109" y="4692404"/>
                  <a:pt x="-18170" y="4380247"/>
                  <a:pt x="0" y="4189689"/>
                </a:cubicBezTo>
                <a:cubicBezTo>
                  <a:pt x="18170" y="3999131"/>
                  <a:pt x="-17895" y="3739036"/>
                  <a:pt x="0" y="3540288"/>
                </a:cubicBezTo>
                <a:cubicBezTo>
                  <a:pt x="17895" y="3341540"/>
                  <a:pt x="18547" y="3199996"/>
                  <a:pt x="0" y="2988645"/>
                </a:cubicBezTo>
                <a:cubicBezTo>
                  <a:pt x="-18547" y="2777294"/>
                  <a:pt x="22273" y="2572083"/>
                  <a:pt x="0" y="2339243"/>
                </a:cubicBezTo>
                <a:cubicBezTo>
                  <a:pt x="-22273" y="2106403"/>
                  <a:pt x="8674" y="1908490"/>
                  <a:pt x="0" y="1640962"/>
                </a:cubicBezTo>
                <a:cubicBezTo>
                  <a:pt x="-8674" y="1373434"/>
                  <a:pt x="-26544" y="1326014"/>
                  <a:pt x="0" y="1040440"/>
                </a:cubicBezTo>
                <a:cubicBezTo>
                  <a:pt x="26544" y="754866"/>
                  <a:pt x="-34966" y="281447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EE7A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34000" tIns="234000" rIns="234000" bIns="234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1020">
          <p15:clr>
            <a:srgbClr val="EA4335"/>
          </p15:clr>
        </p15:guide>
        <p15:guide id="3" pos="7227">
          <p15:clr>
            <a:srgbClr val="EA4335"/>
          </p15:clr>
        </p15:guide>
        <p15:guide id="4" orient="horz" pos="395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tarefasp.educacao.sp.gov.br/" TargetMode="External"/><Relationship Id="rId4" Type="http://schemas.openxmlformats.org/officeDocument/2006/relationships/hyperlink" Target="http://tarefas.cmsp.educacao.sp.gov.br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homem-professor-professora-%c3%b3culos-6719392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33875" y="397850"/>
            <a:ext cx="4796600" cy="830955"/>
          </a:xfrm>
          <a:custGeom>
            <a:avLst/>
            <a:gdLst/>
            <a:ahLst/>
            <a:cxnLst/>
            <a:rect l="l" t="t" r="r" b="b"/>
            <a:pathLst>
              <a:path w="10934858" h="4887971" fill="none" extrusionOk="0">
                <a:moveTo>
                  <a:pt x="0" y="0"/>
                </a:moveTo>
                <a:cubicBezTo>
                  <a:pt x="171387" y="4092"/>
                  <a:pt x="329635" y="-8431"/>
                  <a:pt x="574080" y="0"/>
                </a:cubicBezTo>
                <a:cubicBezTo>
                  <a:pt x="818525" y="8431"/>
                  <a:pt x="864096" y="28075"/>
                  <a:pt x="1148160" y="0"/>
                </a:cubicBezTo>
                <a:cubicBezTo>
                  <a:pt x="1432224" y="-28075"/>
                  <a:pt x="1793151" y="-8299"/>
                  <a:pt x="2050286" y="0"/>
                </a:cubicBezTo>
                <a:cubicBezTo>
                  <a:pt x="2307421" y="8299"/>
                  <a:pt x="2620310" y="31002"/>
                  <a:pt x="2843063" y="0"/>
                </a:cubicBezTo>
                <a:cubicBezTo>
                  <a:pt x="3065816" y="-31002"/>
                  <a:pt x="3034061" y="7367"/>
                  <a:pt x="3198446" y="0"/>
                </a:cubicBezTo>
                <a:cubicBezTo>
                  <a:pt x="3362831" y="-7367"/>
                  <a:pt x="3541450" y="23419"/>
                  <a:pt x="3881875" y="0"/>
                </a:cubicBezTo>
                <a:cubicBezTo>
                  <a:pt x="4222300" y="-23419"/>
                  <a:pt x="4079910" y="10252"/>
                  <a:pt x="4237257" y="0"/>
                </a:cubicBezTo>
                <a:cubicBezTo>
                  <a:pt x="4394604" y="-10252"/>
                  <a:pt x="4765046" y="-33697"/>
                  <a:pt x="5030035" y="0"/>
                </a:cubicBezTo>
                <a:cubicBezTo>
                  <a:pt x="5295024" y="33697"/>
                  <a:pt x="5557599" y="-163"/>
                  <a:pt x="5713463" y="0"/>
                </a:cubicBezTo>
                <a:cubicBezTo>
                  <a:pt x="5869327" y="163"/>
                  <a:pt x="5952471" y="7375"/>
                  <a:pt x="6178195" y="0"/>
                </a:cubicBezTo>
                <a:cubicBezTo>
                  <a:pt x="6403919" y="-7375"/>
                  <a:pt x="6614836" y="-28549"/>
                  <a:pt x="6752275" y="0"/>
                </a:cubicBezTo>
                <a:cubicBezTo>
                  <a:pt x="6889714" y="28549"/>
                  <a:pt x="7208419" y="-11886"/>
                  <a:pt x="7326355" y="0"/>
                </a:cubicBezTo>
                <a:cubicBezTo>
                  <a:pt x="7444291" y="11886"/>
                  <a:pt x="7586272" y="-17875"/>
                  <a:pt x="7791086" y="0"/>
                </a:cubicBezTo>
                <a:cubicBezTo>
                  <a:pt x="7995900" y="17875"/>
                  <a:pt x="8398225" y="18928"/>
                  <a:pt x="8583864" y="0"/>
                </a:cubicBezTo>
                <a:cubicBezTo>
                  <a:pt x="8769503" y="-18928"/>
                  <a:pt x="9027993" y="-39296"/>
                  <a:pt x="9376641" y="0"/>
                </a:cubicBezTo>
                <a:cubicBezTo>
                  <a:pt x="9725289" y="39296"/>
                  <a:pt x="9816733" y="-27380"/>
                  <a:pt x="9950721" y="0"/>
                </a:cubicBezTo>
                <a:cubicBezTo>
                  <a:pt x="10084709" y="27380"/>
                  <a:pt x="10616238" y="-41596"/>
                  <a:pt x="10934858" y="0"/>
                </a:cubicBezTo>
                <a:cubicBezTo>
                  <a:pt x="10960092" y="287335"/>
                  <a:pt x="10912756" y="538675"/>
                  <a:pt x="10934858" y="796041"/>
                </a:cubicBezTo>
                <a:cubicBezTo>
                  <a:pt x="10956960" y="1053407"/>
                  <a:pt x="10952023" y="1183788"/>
                  <a:pt x="10934858" y="1494323"/>
                </a:cubicBezTo>
                <a:cubicBezTo>
                  <a:pt x="10917693" y="1804858"/>
                  <a:pt x="10912927" y="1902445"/>
                  <a:pt x="10934858" y="2094845"/>
                </a:cubicBezTo>
                <a:cubicBezTo>
                  <a:pt x="10956789" y="2287245"/>
                  <a:pt x="10944823" y="2572538"/>
                  <a:pt x="10934858" y="2695367"/>
                </a:cubicBezTo>
                <a:cubicBezTo>
                  <a:pt x="10924893" y="2818196"/>
                  <a:pt x="10941115" y="3054296"/>
                  <a:pt x="10934858" y="3393648"/>
                </a:cubicBezTo>
                <a:cubicBezTo>
                  <a:pt x="10928601" y="3733000"/>
                  <a:pt x="10963694" y="3774257"/>
                  <a:pt x="10934858" y="4091930"/>
                </a:cubicBezTo>
                <a:cubicBezTo>
                  <a:pt x="10906022" y="4409603"/>
                  <a:pt x="10929465" y="4678776"/>
                  <a:pt x="10934858" y="4887971"/>
                </a:cubicBezTo>
                <a:cubicBezTo>
                  <a:pt x="10795803" y="4907555"/>
                  <a:pt x="10580739" y="4881620"/>
                  <a:pt x="10470127" y="4887971"/>
                </a:cubicBezTo>
                <a:cubicBezTo>
                  <a:pt x="10359515" y="4894322"/>
                  <a:pt x="10147503" y="4884302"/>
                  <a:pt x="9896046" y="4887971"/>
                </a:cubicBezTo>
                <a:cubicBezTo>
                  <a:pt x="9644589" y="4891640"/>
                  <a:pt x="9618448" y="4890423"/>
                  <a:pt x="9540664" y="4887971"/>
                </a:cubicBezTo>
                <a:cubicBezTo>
                  <a:pt x="9462880" y="4885519"/>
                  <a:pt x="9161236" y="4906242"/>
                  <a:pt x="8857235" y="4887971"/>
                </a:cubicBezTo>
                <a:cubicBezTo>
                  <a:pt x="8553234" y="4869700"/>
                  <a:pt x="8390614" y="4871692"/>
                  <a:pt x="7955109" y="4887971"/>
                </a:cubicBezTo>
                <a:cubicBezTo>
                  <a:pt x="7519604" y="4904250"/>
                  <a:pt x="7482608" y="4908844"/>
                  <a:pt x="7162332" y="4887971"/>
                </a:cubicBezTo>
                <a:cubicBezTo>
                  <a:pt x="6842056" y="4867098"/>
                  <a:pt x="6834065" y="4898049"/>
                  <a:pt x="6697601" y="4887971"/>
                </a:cubicBezTo>
                <a:cubicBezTo>
                  <a:pt x="6561137" y="4877893"/>
                  <a:pt x="6405142" y="4861653"/>
                  <a:pt x="6123520" y="4887971"/>
                </a:cubicBezTo>
                <a:cubicBezTo>
                  <a:pt x="5841898" y="4914289"/>
                  <a:pt x="5661759" y="4904276"/>
                  <a:pt x="5221395" y="4887971"/>
                </a:cubicBezTo>
                <a:cubicBezTo>
                  <a:pt x="4781031" y="4871666"/>
                  <a:pt x="4727291" y="4912002"/>
                  <a:pt x="4428617" y="4887971"/>
                </a:cubicBezTo>
                <a:cubicBezTo>
                  <a:pt x="4129943" y="4863940"/>
                  <a:pt x="4016030" y="4884073"/>
                  <a:pt x="3745189" y="4887971"/>
                </a:cubicBezTo>
                <a:cubicBezTo>
                  <a:pt x="3474348" y="4891869"/>
                  <a:pt x="3334611" y="4881883"/>
                  <a:pt x="3171109" y="4887971"/>
                </a:cubicBezTo>
                <a:cubicBezTo>
                  <a:pt x="3007607" y="4894059"/>
                  <a:pt x="2675961" y="4866933"/>
                  <a:pt x="2378332" y="4887971"/>
                </a:cubicBezTo>
                <a:cubicBezTo>
                  <a:pt x="2080703" y="4909009"/>
                  <a:pt x="1836744" y="4884728"/>
                  <a:pt x="1585554" y="4887971"/>
                </a:cubicBezTo>
                <a:cubicBezTo>
                  <a:pt x="1334364" y="4891214"/>
                  <a:pt x="1148521" y="4878344"/>
                  <a:pt x="792777" y="4887971"/>
                </a:cubicBezTo>
                <a:cubicBezTo>
                  <a:pt x="437033" y="4897598"/>
                  <a:pt x="302722" y="4915582"/>
                  <a:pt x="0" y="4887971"/>
                </a:cubicBezTo>
                <a:cubicBezTo>
                  <a:pt x="-30314" y="4520212"/>
                  <a:pt x="15252" y="4487189"/>
                  <a:pt x="0" y="4140810"/>
                </a:cubicBezTo>
                <a:cubicBezTo>
                  <a:pt x="-15252" y="3794431"/>
                  <a:pt x="-5383" y="3646759"/>
                  <a:pt x="0" y="3393648"/>
                </a:cubicBezTo>
                <a:cubicBezTo>
                  <a:pt x="5383" y="3140537"/>
                  <a:pt x="-26632" y="2920556"/>
                  <a:pt x="0" y="2744247"/>
                </a:cubicBezTo>
                <a:cubicBezTo>
                  <a:pt x="26632" y="2567938"/>
                  <a:pt x="4008" y="2329299"/>
                  <a:pt x="0" y="1948206"/>
                </a:cubicBezTo>
                <a:cubicBezTo>
                  <a:pt x="-4008" y="1567113"/>
                  <a:pt x="31678" y="1469850"/>
                  <a:pt x="0" y="1298804"/>
                </a:cubicBezTo>
                <a:cubicBezTo>
                  <a:pt x="-31678" y="1127758"/>
                  <a:pt x="16516" y="914209"/>
                  <a:pt x="0" y="600522"/>
                </a:cubicBezTo>
                <a:cubicBezTo>
                  <a:pt x="-16516" y="286835"/>
                  <a:pt x="17288" y="217964"/>
                  <a:pt x="0" y="0"/>
                </a:cubicBezTo>
                <a:close/>
              </a:path>
              <a:path w="10934858" h="4887971" extrusionOk="0">
                <a:moveTo>
                  <a:pt x="0" y="0"/>
                </a:moveTo>
                <a:cubicBezTo>
                  <a:pt x="115456" y="-16470"/>
                  <a:pt x="423847" y="-3284"/>
                  <a:pt x="574080" y="0"/>
                </a:cubicBezTo>
                <a:cubicBezTo>
                  <a:pt x="724313" y="3284"/>
                  <a:pt x="907228" y="7108"/>
                  <a:pt x="1038812" y="0"/>
                </a:cubicBezTo>
                <a:cubicBezTo>
                  <a:pt x="1170396" y="-7108"/>
                  <a:pt x="1400514" y="19378"/>
                  <a:pt x="1503543" y="0"/>
                </a:cubicBezTo>
                <a:cubicBezTo>
                  <a:pt x="1606572" y="-19378"/>
                  <a:pt x="1845850" y="6341"/>
                  <a:pt x="1968274" y="0"/>
                </a:cubicBezTo>
                <a:cubicBezTo>
                  <a:pt x="2090698" y="-6341"/>
                  <a:pt x="2243118" y="-2069"/>
                  <a:pt x="2323657" y="0"/>
                </a:cubicBezTo>
                <a:cubicBezTo>
                  <a:pt x="2404196" y="2069"/>
                  <a:pt x="2684333" y="-22604"/>
                  <a:pt x="3007086" y="0"/>
                </a:cubicBezTo>
                <a:cubicBezTo>
                  <a:pt x="3329839" y="22604"/>
                  <a:pt x="3502333" y="-35993"/>
                  <a:pt x="3799863" y="0"/>
                </a:cubicBezTo>
                <a:cubicBezTo>
                  <a:pt x="4097393" y="35993"/>
                  <a:pt x="4323836" y="-14903"/>
                  <a:pt x="4483292" y="0"/>
                </a:cubicBezTo>
                <a:cubicBezTo>
                  <a:pt x="4642748" y="14903"/>
                  <a:pt x="4889360" y="38198"/>
                  <a:pt x="5276069" y="0"/>
                </a:cubicBezTo>
                <a:cubicBezTo>
                  <a:pt x="5662778" y="-38198"/>
                  <a:pt x="5799741" y="-16106"/>
                  <a:pt x="5959498" y="0"/>
                </a:cubicBezTo>
                <a:cubicBezTo>
                  <a:pt x="6119255" y="16106"/>
                  <a:pt x="6558186" y="-5096"/>
                  <a:pt x="6861623" y="0"/>
                </a:cubicBezTo>
                <a:cubicBezTo>
                  <a:pt x="7165060" y="5096"/>
                  <a:pt x="7319303" y="-7412"/>
                  <a:pt x="7763749" y="0"/>
                </a:cubicBezTo>
                <a:cubicBezTo>
                  <a:pt x="8208195" y="7412"/>
                  <a:pt x="8383418" y="-30900"/>
                  <a:pt x="8665875" y="0"/>
                </a:cubicBezTo>
                <a:cubicBezTo>
                  <a:pt x="8948332" y="30900"/>
                  <a:pt x="9251622" y="35518"/>
                  <a:pt x="9458652" y="0"/>
                </a:cubicBezTo>
                <a:cubicBezTo>
                  <a:pt x="9665682" y="-35518"/>
                  <a:pt x="9882817" y="16347"/>
                  <a:pt x="10142081" y="0"/>
                </a:cubicBezTo>
                <a:cubicBezTo>
                  <a:pt x="10401345" y="-16347"/>
                  <a:pt x="10561597" y="13174"/>
                  <a:pt x="10934858" y="0"/>
                </a:cubicBezTo>
                <a:cubicBezTo>
                  <a:pt x="10928125" y="210602"/>
                  <a:pt x="10950636" y="491880"/>
                  <a:pt x="10934858" y="649402"/>
                </a:cubicBezTo>
                <a:cubicBezTo>
                  <a:pt x="10919080" y="806924"/>
                  <a:pt x="10948910" y="1086854"/>
                  <a:pt x="10934858" y="1201044"/>
                </a:cubicBezTo>
                <a:cubicBezTo>
                  <a:pt x="10920806" y="1315234"/>
                  <a:pt x="10922313" y="1632542"/>
                  <a:pt x="10934858" y="1752687"/>
                </a:cubicBezTo>
                <a:cubicBezTo>
                  <a:pt x="10947403" y="1872832"/>
                  <a:pt x="10947905" y="2267780"/>
                  <a:pt x="10934858" y="2450968"/>
                </a:cubicBezTo>
                <a:cubicBezTo>
                  <a:pt x="10921811" y="2634156"/>
                  <a:pt x="10954837" y="2925617"/>
                  <a:pt x="10934858" y="3100370"/>
                </a:cubicBezTo>
                <a:cubicBezTo>
                  <a:pt x="10914879" y="3275123"/>
                  <a:pt x="10923287" y="3602365"/>
                  <a:pt x="10934858" y="3798652"/>
                </a:cubicBezTo>
                <a:cubicBezTo>
                  <a:pt x="10946429" y="3994939"/>
                  <a:pt x="10936705" y="4479936"/>
                  <a:pt x="10934858" y="4887971"/>
                </a:cubicBezTo>
                <a:cubicBezTo>
                  <a:pt x="10591705" y="4894619"/>
                  <a:pt x="10274429" y="4898707"/>
                  <a:pt x="10032732" y="4887971"/>
                </a:cubicBezTo>
                <a:cubicBezTo>
                  <a:pt x="9791035" y="4877235"/>
                  <a:pt x="9620752" y="4868670"/>
                  <a:pt x="9458652" y="4887971"/>
                </a:cubicBezTo>
                <a:cubicBezTo>
                  <a:pt x="9296552" y="4907272"/>
                  <a:pt x="8865230" y="4915979"/>
                  <a:pt x="8665875" y="4887971"/>
                </a:cubicBezTo>
                <a:cubicBezTo>
                  <a:pt x="8466520" y="4859963"/>
                  <a:pt x="8178098" y="4927106"/>
                  <a:pt x="7763749" y="4887971"/>
                </a:cubicBezTo>
                <a:cubicBezTo>
                  <a:pt x="7349400" y="4848836"/>
                  <a:pt x="7285588" y="4910050"/>
                  <a:pt x="6861623" y="4887971"/>
                </a:cubicBezTo>
                <a:cubicBezTo>
                  <a:pt x="6437658" y="4865892"/>
                  <a:pt x="6413190" y="4890501"/>
                  <a:pt x="6287543" y="4887971"/>
                </a:cubicBezTo>
                <a:cubicBezTo>
                  <a:pt x="6161896" y="4885441"/>
                  <a:pt x="5770733" y="4914628"/>
                  <a:pt x="5604115" y="4887971"/>
                </a:cubicBezTo>
                <a:cubicBezTo>
                  <a:pt x="5437497" y="4861314"/>
                  <a:pt x="5322861" y="4889222"/>
                  <a:pt x="5248732" y="4887971"/>
                </a:cubicBezTo>
                <a:cubicBezTo>
                  <a:pt x="5174603" y="4886720"/>
                  <a:pt x="4877388" y="4870644"/>
                  <a:pt x="4784000" y="4887971"/>
                </a:cubicBezTo>
                <a:cubicBezTo>
                  <a:pt x="4690612" y="4905298"/>
                  <a:pt x="4362096" y="4924775"/>
                  <a:pt x="3991223" y="4887971"/>
                </a:cubicBezTo>
                <a:cubicBezTo>
                  <a:pt x="3620350" y="4851167"/>
                  <a:pt x="3703633" y="4911073"/>
                  <a:pt x="3417143" y="4887971"/>
                </a:cubicBezTo>
                <a:cubicBezTo>
                  <a:pt x="3130653" y="4864869"/>
                  <a:pt x="3172630" y="4902280"/>
                  <a:pt x="2952412" y="4887971"/>
                </a:cubicBezTo>
                <a:cubicBezTo>
                  <a:pt x="2732194" y="4873662"/>
                  <a:pt x="2508137" y="4885898"/>
                  <a:pt x="2268983" y="4887971"/>
                </a:cubicBezTo>
                <a:cubicBezTo>
                  <a:pt x="2029829" y="4890044"/>
                  <a:pt x="1990033" y="4898822"/>
                  <a:pt x="1913600" y="4887971"/>
                </a:cubicBezTo>
                <a:cubicBezTo>
                  <a:pt x="1837167" y="4877120"/>
                  <a:pt x="1395056" y="4924892"/>
                  <a:pt x="1120823" y="4887971"/>
                </a:cubicBezTo>
                <a:cubicBezTo>
                  <a:pt x="846590" y="4851050"/>
                  <a:pt x="293246" y="4913566"/>
                  <a:pt x="0" y="4887971"/>
                </a:cubicBezTo>
                <a:cubicBezTo>
                  <a:pt x="-14109" y="4692404"/>
                  <a:pt x="-18170" y="4380247"/>
                  <a:pt x="0" y="4189689"/>
                </a:cubicBezTo>
                <a:cubicBezTo>
                  <a:pt x="18170" y="3999131"/>
                  <a:pt x="-17895" y="3739036"/>
                  <a:pt x="0" y="3540288"/>
                </a:cubicBezTo>
                <a:cubicBezTo>
                  <a:pt x="17895" y="3341540"/>
                  <a:pt x="18547" y="3199996"/>
                  <a:pt x="0" y="2988645"/>
                </a:cubicBezTo>
                <a:cubicBezTo>
                  <a:pt x="-18547" y="2777294"/>
                  <a:pt x="22273" y="2572083"/>
                  <a:pt x="0" y="2339243"/>
                </a:cubicBezTo>
                <a:cubicBezTo>
                  <a:pt x="-22273" y="2106403"/>
                  <a:pt x="8674" y="1908490"/>
                  <a:pt x="0" y="1640962"/>
                </a:cubicBezTo>
                <a:cubicBezTo>
                  <a:pt x="-8674" y="1373434"/>
                  <a:pt x="-26544" y="1326014"/>
                  <a:pt x="0" y="1040440"/>
                </a:cubicBezTo>
                <a:cubicBezTo>
                  <a:pt x="26544" y="754866"/>
                  <a:pt x="-34966" y="281447"/>
                  <a:pt x="0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EE7A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6000" tIns="90000" rIns="90000" bIns="9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Etapa </a:t>
            </a:r>
            <a:r>
              <a:rPr lang="pt-BR" sz="2400" b="1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Ensino Fundamental</a:t>
            </a:r>
            <a:endParaRPr sz="2400" b="1" i="0" u="none" strike="noStrike" cap="none" dirty="0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Anos Finais</a:t>
            </a:r>
            <a:endParaRPr sz="2400" b="1" i="0" u="none" strike="noStrike" cap="none" dirty="0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4504822" y="1736125"/>
            <a:ext cx="6968042" cy="1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1">
              <a:buSzPts val="5200"/>
            </a:pPr>
            <a:r>
              <a:rPr lang="pt-BR" sz="4800" b="1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Organização de dados estatísticos I</a:t>
            </a:r>
            <a:endParaRPr lang="pt-BR" sz="4800" b="1" i="0" u="none" strike="noStrike" cap="none" dirty="0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4504822" y="3784135"/>
            <a:ext cx="6591212" cy="146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lang="pt-BR" sz="3440" b="0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pt-BR" sz="3440" i="0" u="sng" strike="noStrike" cap="none" baseline="30000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pt-BR" sz="3440" b="0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 ANO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lang="pt-BR" sz="3440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Aula 35 </a:t>
            </a:r>
            <a:r>
              <a:rPr lang="pt-BR" sz="3440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pt-BR" sz="3440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3440" b="0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t-BR" sz="3440" i="0" u="sng" strike="noStrike" cap="none" baseline="30000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pt-BR" sz="3440" b="0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 Bimestre</a:t>
            </a:r>
          </a:p>
        </p:txBody>
      </p:sp>
      <p:sp>
        <p:nvSpPr>
          <p:cNvPr id="58" name="Google Shape;58;p2"/>
          <p:cNvSpPr/>
          <p:nvPr/>
        </p:nvSpPr>
        <p:spPr>
          <a:xfrm rot="-5400000">
            <a:off x="10279500" y="-509050"/>
            <a:ext cx="1006800" cy="2820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E7A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9313225" y="578100"/>
            <a:ext cx="278711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Matemática</a:t>
            </a:r>
            <a:endParaRPr sz="3000" b="0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Google Shape;60;p2">
            <a:extLst>
              <a:ext uri="{FF2B5EF4-FFF2-40B4-BE49-F238E27FC236}">
                <a16:creationId xmlns:a16="http://schemas.microsoft.com/office/drawing/2014/main" id="{075682D4-FA3A-72D7-C0DF-CA8D5E300F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5816"/>
          <a:stretch/>
        </p:blipFill>
        <p:spPr>
          <a:xfrm>
            <a:off x="771901" y="3394603"/>
            <a:ext cx="3418230" cy="287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2;p2">
            <a:extLst>
              <a:ext uri="{FF2B5EF4-FFF2-40B4-BE49-F238E27FC236}">
                <a16:creationId xmlns:a16="http://schemas.microsoft.com/office/drawing/2014/main" id="{00962700-DB94-6E15-0199-19CDF6CBC6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285091">
            <a:off x="528372" y="1516801"/>
            <a:ext cx="1974933" cy="19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;p97">
            <a:extLst>
              <a:ext uri="{FF2B5EF4-FFF2-40B4-BE49-F238E27FC236}">
                <a16:creationId xmlns:a16="http://schemas.microsoft.com/office/drawing/2014/main" id="{8FA5C98A-221A-F056-BAC7-B4C58891C932}"/>
              </a:ext>
            </a:extLst>
          </p:cNvPr>
          <p:cNvSpPr txBox="1"/>
          <p:nvPr/>
        </p:nvSpPr>
        <p:spPr>
          <a:xfrm>
            <a:off x="738289" y="2327054"/>
            <a:ext cx="58046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Vamos </a:t>
            </a: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organizá-los em uma tabela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: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Google Shape;154;p97">
            <a:extLst>
              <a:ext uri="{FF2B5EF4-FFF2-40B4-BE49-F238E27FC236}">
                <a16:creationId xmlns:a16="http://schemas.microsoft.com/office/drawing/2014/main" id="{2BC66C42-236F-4FF7-FED2-431E89F3B8BA}"/>
              </a:ext>
            </a:extLst>
          </p:cNvPr>
          <p:cNvSpPr txBox="1"/>
          <p:nvPr/>
        </p:nvSpPr>
        <p:spPr>
          <a:xfrm>
            <a:off x="953403" y="3727074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5;p97">
            <a:extLst>
              <a:ext uri="{FF2B5EF4-FFF2-40B4-BE49-F238E27FC236}">
                <a16:creationId xmlns:a16="http://schemas.microsoft.com/office/drawing/2014/main" id="{DD87C428-4E84-4238-2814-D758A4BF6A51}"/>
              </a:ext>
            </a:extLst>
          </p:cNvPr>
          <p:cNvSpPr txBox="1"/>
          <p:nvPr/>
        </p:nvSpPr>
        <p:spPr>
          <a:xfrm>
            <a:off x="1007709" y="4210953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56;p97">
            <a:extLst>
              <a:ext uri="{FF2B5EF4-FFF2-40B4-BE49-F238E27FC236}">
                <a16:creationId xmlns:a16="http://schemas.microsoft.com/office/drawing/2014/main" id="{063D1291-C4EF-9E98-FCD2-0EBBF92C6D07}"/>
              </a:ext>
            </a:extLst>
          </p:cNvPr>
          <p:cNvSpPr txBox="1"/>
          <p:nvPr/>
        </p:nvSpPr>
        <p:spPr>
          <a:xfrm>
            <a:off x="1009432" y="4692003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57;p97">
            <a:extLst>
              <a:ext uri="{FF2B5EF4-FFF2-40B4-BE49-F238E27FC236}">
                <a16:creationId xmlns:a16="http://schemas.microsoft.com/office/drawing/2014/main" id="{217143B3-D8AC-4359-B4CD-77E49D1F07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916" y="4719946"/>
            <a:ext cx="5048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8;p97">
            <a:extLst>
              <a:ext uri="{FF2B5EF4-FFF2-40B4-BE49-F238E27FC236}">
                <a16:creationId xmlns:a16="http://schemas.microsoft.com/office/drawing/2014/main" id="{70E13E91-28C6-35B4-C594-604E8CF6B3C5}"/>
              </a:ext>
            </a:extLst>
          </p:cNvPr>
          <p:cNvSpPr txBox="1"/>
          <p:nvPr/>
        </p:nvSpPr>
        <p:spPr>
          <a:xfrm>
            <a:off x="3368881" y="3688576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9;p97">
            <a:extLst>
              <a:ext uri="{FF2B5EF4-FFF2-40B4-BE49-F238E27FC236}">
                <a16:creationId xmlns:a16="http://schemas.microsoft.com/office/drawing/2014/main" id="{F06727E1-0700-7506-54BA-B2833EC5BC08}"/>
              </a:ext>
            </a:extLst>
          </p:cNvPr>
          <p:cNvSpPr txBox="1"/>
          <p:nvPr/>
        </p:nvSpPr>
        <p:spPr>
          <a:xfrm>
            <a:off x="3391325" y="4219146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60;p97">
            <a:extLst>
              <a:ext uri="{FF2B5EF4-FFF2-40B4-BE49-F238E27FC236}">
                <a16:creationId xmlns:a16="http://schemas.microsoft.com/office/drawing/2014/main" id="{F7F73C0D-8BCA-59EB-7089-4635593D4D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4236" y="4210953"/>
            <a:ext cx="5048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61;p97">
            <a:extLst>
              <a:ext uri="{FF2B5EF4-FFF2-40B4-BE49-F238E27FC236}">
                <a16:creationId xmlns:a16="http://schemas.microsoft.com/office/drawing/2014/main" id="{38870A8B-8B24-8C67-7C45-C061C37DD468}"/>
              </a:ext>
            </a:extLst>
          </p:cNvPr>
          <p:cNvSpPr txBox="1"/>
          <p:nvPr/>
        </p:nvSpPr>
        <p:spPr>
          <a:xfrm>
            <a:off x="3405439" y="4727966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62;p97">
            <a:extLst>
              <a:ext uri="{FF2B5EF4-FFF2-40B4-BE49-F238E27FC236}">
                <a16:creationId xmlns:a16="http://schemas.microsoft.com/office/drawing/2014/main" id="{89972BFA-67F9-6BE5-2FD3-33B357CD37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4296" y="4731610"/>
            <a:ext cx="2095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3;p97">
            <a:extLst>
              <a:ext uri="{FF2B5EF4-FFF2-40B4-BE49-F238E27FC236}">
                <a16:creationId xmlns:a16="http://schemas.microsoft.com/office/drawing/2014/main" id="{2FB6A14C-E6C2-10B6-73BE-642B292A2B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8974" y="4690356"/>
            <a:ext cx="2095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4;p97">
            <a:extLst>
              <a:ext uri="{FF2B5EF4-FFF2-40B4-BE49-F238E27FC236}">
                <a16:creationId xmlns:a16="http://schemas.microsoft.com/office/drawing/2014/main" id="{35F7C3F0-4272-7341-9451-AF3CC545DE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8874" y="3702133"/>
            <a:ext cx="5048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5;p97">
            <a:extLst>
              <a:ext uri="{FF2B5EF4-FFF2-40B4-BE49-F238E27FC236}">
                <a16:creationId xmlns:a16="http://schemas.microsoft.com/office/drawing/2014/main" id="{2ADAF854-FF61-7E4B-3655-8712D63858B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5942" y="3769614"/>
            <a:ext cx="1726827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6;p97">
            <a:extLst>
              <a:ext uri="{FF2B5EF4-FFF2-40B4-BE49-F238E27FC236}">
                <a16:creationId xmlns:a16="http://schemas.microsoft.com/office/drawing/2014/main" id="{78AAAB5A-B736-1D45-5F6F-D437CE9129C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4917" y="4281601"/>
            <a:ext cx="1732075" cy="4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2;p14">
            <a:extLst>
              <a:ext uri="{FF2B5EF4-FFF2-40B4-BE49-F238E27FC236}">
                <a16:creationId xmlns:a16="http://schemas.microsoft.com/office/drawing/2014/main" id="{7624BDBB-DC74-F2B4-DF2C-34546ABB9AC3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5" name="Google Shape;174;p98">
            <a:extLst>
              <a:ext uri="{FF2B5EF4-FFF2-40B4-BE49-F238E27FC236}">
                <a16:creationId xmlns:a16="http://schemas.microsoft.com/office/drawing/2014/main" id="{68A8C81E-E722-FFD5-8C1A-AEA642BF5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010068"/>
              </p:ext>
            </p:extLst>
          </p:nvPr>
        </p:nvGraphicFramePr>
        <p:xfrm>
          <a:off x="7595761" y="2287378"/>
          <a:ext cx="3389830" cy="3413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Quantidade de Animais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Frequência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Google Shape;187;p99">
            <a:extLst>
              <a:ext uri="{FF2B5EF4-FFF2-40B4-BE49-F238E27FC236}">
                <a16:creationId xmlns:a16="http://schemas.microsoft.com/office/drawing/2014/main" id="{B7B4B450-10A4-9B6A-4795-FFCA63C0E007}"/>
              </a:ext>
            </a:extLst>
          </p:cNvPr>
          <p:cNvSpPr txBox="1"/>
          <p:nvPr/>
        </p:nvSpPr>
        <p:spPr>
          <a:xfrm>
            <a:off x="8596768" y="5701218"/>
            <a:ext cx="19577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Dados fictícios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3" name="Google Shape;112;p6">
            <a:extLst>
              <a:ext uri="{FF2B5EF4-FFF2-40B4-BE49-F238E27FC236}">
                <a16:creationId xmlns:a16="http://schemas.microsoft.com/office/drawing/2014/main" id="{BF196812-759A-AD6F-1C95-7FBB4BB51E55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24" name="Google Shape;113;p6">
              <a:extLst>
                <a:ext uri="{FF2B5EF4-FFF2-40B4-BE49-F238E27FC236}">
                  <a16:creationId xmlns:a16="http://schemas.microsoft.com/office/drawing/2014/main" id="{9EB10316-8F98-AF23-B832-685ECD5DC003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4;p6">
              <a:extLst>
                <a:ext uri="{FF2B5EF4-FFF2-40B4-BE49-F238E27FC236}">
                  <a16:creationId xmlns:a16="http://schemas.microsoft.com/office/drawing/2014/main" id="{FE72FC1C-CAC5-45F6-3A53-31277A439571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0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1;p99">
            <a:extLst>
              <a:ext uri="{FF2B5EF4-FFF2-40B4-BE49-F238E27FC236}">
                <a16:creationId xmlns:a16="http://schemas.microsoft.com/office/drawing/2014/main" id="{96D8D33F-822C-4C5D-8371-F4D291A4F3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477" y="2732305"/>
            <a:ext cx="3806946" cy="25497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188;p99">
            <a:extLst>
              <a:ext uri="{FF2B5EF4-FFF2-40B4-BE49-F238E27FC236}">
                <a16:creationId xmlns:a16="http://schemas.microsoft.com/office/drawing/2014/main" id="{3F567CDF-C383-4B50-D5BD-13E005B83CDE}"/>
              </a:ext>
            </a:extLst>
          </p:cNvPr>
          <p:cNvCxnSpPr/>
          <p:nvPr/>
        </p:nvCxnSpPr>
        <p:spPr>
          <a:xfrm rot="10800000">
            <a:off x="1331283" y="2550789"/>
            <a:ext cx="0" cy="290629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Google Shape;189;p99">
            <a:extLst>
              <a:ext uri="{FF2B5EF4-FFF2-40B4-BE49-F238E27FC236}">
                <a16:creationId xmlns:a16="http://schemas.microsoft.com/office/drawing/2014/main" id="{D6F835BA-2AF6-F2C1-C83C-92377BE1F1FB}"/>
              </a:ext>
            </a:extLst>
          </p:cNvPr>
          <p:cNvCxnSpPr/>
          <p:nvPr/>
        </p:nvCxnSpPr>
        <p:spPr>
          <a:xfrm>
            <a:off x="1195661" y="5304681"/>
            <a:ext cx="4104456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190;p99">
            <a:extLst>
              <a:ext uri="{FF2B5EF4-FFF2-40B4-BE49-F238E27FC236}">
                <a16:creationId xmlns:a16="http://schemas.microsoft.com/office/drawing/2014/main" id="{318231A1-8EE8-7DE6-C101-CDDB86D1EE5A}"/>
              </a:ext>
            </a:extLst>
          </p:cNvPr>
          <p:cNvCxnSpPr/>
          <p:nvPr/>
        </p:nvCxnSpPr>
        <p:spPr>
          <a:xfrm>
            <a:off x="1835344" y="5296292"/>
            <a:ext cx="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Google Shape;191;p99">
            <a:extLst>
              <a:ext uri="{FF2B5EF4-FFF2-40B4-BE49-F238E27FC236}">
                <a16:creationId xmlns:a16="http://schemas.microsoft.com/office/drawing/2014/main" id="{5DE7587B-1B4A-9AD5-2CD1-6EFB62688621}"/>
              </a:ext>
            </a:extLst>
          </p:cNvPr>
          <p:cNvCxnSpPr/>
          <p:nvPr/>
        </p:nvCxnSpPr>
        <p:spPr>
          <a:xfrm flipH="1">
            <a:off x="1835346" y="5215900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" name="Google Shape;192;p99">
            <a:extLst>
              <a:ext uri="{FF2B5EF4-FFF2-40B4-BE49-F238E27FC236}">
                <a16:creationId xmlns:a16="http://schemas.microsoft.com/office/drawing/2014/main" id="{588C64F6-F5EB-34E6-6C64-CC4F17AF588F}"/>
              </a:ext>
            </a:extLst>
          </p:cNvPr>
          <p:cNvCxnSpPr/>
          <p:nvPr/>
        </p:nvCxnSpPr>
        <p:spPr>
          <a:xfrm flipH="1">
            <a:off x="2347789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" name="Google Shape;193;p99">
            <a:extLst>
              <a:ext uri="{FF2B5EF4-FFF2-40B4-BE49-F238E27FC236}">
                <a16:creationId xmlns:a16="http://schemas.microsoft.com/office/drawing/2014/main" id="{5E7517A9-5DF0-C86F-C23E-E1535EEE282F}"/>
              </a:ext>
            </a:extLst>
          </p:cNvPr>
          <p:cNvCxnSpPr/>
          <p:nvPr/>
        </p:nvCxnSpPr>
        <p:spPr>
          <a:xfrm flipH="1">
            <a:off x="2851845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9" name="Google Shape;194;p99">
            <a:extLst>
              <a:ext uri="{FF2B5EF4-FFF2-40B4-BE49-F238E27FC236}">
                <a16:creationId xmlns:a16="http://schemas.microsoft.com/office/drawing/2014/main" id="{14B6F9BF-F259-4999-3A1C-60A86F50BFE3}"/>
              </a:ext>
            </a:extLst>
          </p:cNvPr>
          <p:cNvCxnSpPr/>
          <p:nvPr/>
        </p:nvCxnSpPr>
        <p:spPr>
          <a:xfrm flipH="1">
            <a:off x="3355900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" name="Google Shape;195;p99">
            <a:extLst>
              <a:ext uri="{FF2B5EF4-FFF2-40B4-BE49-F238E27FC236}">
                <a16:creationId xmlns:a16="http://schemas.microsoft.com/office/drawing/2014/main" id="{084C8CAF-6178-1A71-3DBC-1EF2B9187A23}"/>
              </a:ext>
            </a:extLst>
          </p:cNvPr>
          <p:cNvCxnSpPr/>
          <p:nvPr/>
        </p:nvCxnSpPr>
        <p:spPr>
          <a:xfrm flipH="1">
            <a:off x="3859956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1" name="Google Shape;196;p99">
            <a:extLst>
              <a:ext uri="{FF2B5EF4-FFF2-40B4-BE49-F238E27FC236}">
                <a16:creationId xmlns:a16="http://schemas.microsoft.com/office/drawing/2014/main" id="{2D3D9C6C-D844-7B4B-8DED-F5B2F1015982}"/>
              </a:ext>
            </a:extLst>
          </p:cNvPr>
          <p:cNvCxnSpPr/>
          <p:nvPr/>
        </p:nvCxnSpPr>
        <p:spPr>
          <a:xfrm flipH="1">
            <a:off x="4364012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" name="Google Shape;197;p99">
            <a:extLst>
              <a:ext uri="{FF2B5EF4-FFF2-40B4-BE49-F238E27FC236}">
                <a16:creationId xmlns:a16="http://schemas.microsoft.com/office/drawing/2014/main" id="{FDB4AA88-E2D5-F6C3-A9A8-F0295EEE7A7C}"/>
              </a:ext>
            </a:extLst>
          </p:cNvPr>
          <p:cNvCxnSpPr/>
          <p:nvPr/>
        </p:nvCxnSpPr>
        <p:spPr>
          <a:xfrm>
            <a:off x="1339672" y="5008260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198;p99">
            <a:extLst>
              <a:ext uri="{FF2B5EF4-FFF2-40B4-BE49-F238E27FC236}">
                <a16:creationId xmlns:a16="http://schemas.microsoft.com/office/drawing/2014/main" id="{AC90AD8B-8A95-2D33-8D24-0A393AB7D691}"/>
              </a:ext>
            </a:extLst>
          </p:cNvPr>
          <p:cNvCxnSpPr/>
          <p:nvPr/>
        </p:nvCxnSpPr>
        <p:spPr>
          <a:xfrm>
            <a:off x="1331288" y="4254624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199;p99">
            <a:extLst>
              <a:ext uri="{FF2B5EF4-FFF2-40B4-BE49-F238E27FC236}">
                <a16:creationId xmlns:a16="http://schemas.microsoft.com/office/drawing/2014/main" id="{238E8370-54B3-16B2-C415-1AB75F823761}"/>
              </a:ext>
            </a:extLst>
          </p:cNvPr>
          <p:cNvCxnSpPr/>
          <p:nvPr/>
        </p:nvCxnSpPr>
        <p:spPr>
          <a:xfrm>
            <a:off x="1331288" y="4504204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" name="Google Shape;200;p99">
            <a:extLst>
              <a:ext uri="{FF2B5EF4-FFF2-40B4-BE49-F238E27FC236}">
                <a16:creationId xmlns:a16="http://schemas.microsoft.com/office/drawing/2014/main" id="{E6E37078-9DD2-9F3C-FEE8-C62B7CFBAAE7}"/>
              </a:ext>
            </a:extLst>
          </p:cNvPr>
          <p:cNvCxnSpPr/>
          <p:nvPr/>
        </p:nvCxnSpPr>
        <p:spPr>
          <a:xfrm>
            <a:off x="1331288" y="3254901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" name="Google Shape;201;p99">
            <a:extLst>
              <a:ext uri="{FF2B5EF4-FFF2-40B4-BE49-F238E27FC236}">
                <a16:creationId xmlns:a16="http://schemas.microsoft.com/office/drawing/2014/main" id="{BACD5A83-4AC0-EED3-03BB-042D04FC535A}"/>
              </a:ext>
            </a:extLst>
          </p:cNvPr>
          <p:cNvCxnSpPr/>
          <p:nvPr/>
        </p:nvCxnSpPr>
        <p:spPr>
          <a:xfrm>
            <a:off x="1339672" y="2992036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" name="Google Shape;202;p99">
            <a:extLst>
              <a:ext uri="{FF2B5EF4-FFF2-40B4-BE49-F238E27FC236}">
                <a16:creationId xmlns:a16="http://schemas.microsoft.com/office/drawing/2014/main" id="{468345C7-88F8-B6C1-5DF2-DA6E73969D10}"/>
              </a:ext>
            </a:extLst>
          </p:cNvPr>
          <p:cNvSpPr txBox="1"/>
          <p:nvPr/>
        </p:nvSpPr>
        <p:spPr>
          <a:xfrm>
            <a:off x="1092353" y="49017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" name="Google Shape;203;p99">
            <a:extLst>
              <a:ext uri="{FF2B5EF4-FFF2-40B4-BE49-F238E27FC236}">
                <a16:creationId xmlns:a16="http://schemas.microsoft.com/office/drawing/2014/main" id="{2FA878C5-A343-E878-1E5B-A3E3166A8C37}"/>
              </a:ext>
            </a:extLst>
          </p:cNvPr>
          <p:cNvSpPr txBox="1"/>
          <p:nvPr/>
        </p:nvSpPr>
        <p:spPr>
          <a:xfrm>
            <a:off x="1077651" y="438493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" name="Google Shape;204;p99">
            <a:extLst>
              <a:ext uri="{FF2B5EF4-FFF2-40B4-BE49-F238E27FC236}">
                <a16:creationId xmlns:a16="http://schemas.microsoft.com/office/drawing/2014/main" id="{476026B4-C16F-47A5-70B4-2C9C44BF5356}"/>
              </a:ext>
            </a:extLst>
          </p:cNvPr>
          <p:cNvSpPr txBox="1"/>
          <p:nvPr/>
        </p:nvSpPr>
        <p:spPr>
          <a:xfrm>
            <a:off x="1081660" y="40951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" name="Google Shape;205;p99">
            <a:extLst>
              <a:ext uri="{FF2B5EF4-FFF2-40B4-BE49-F238E27FC236}">
                <a16:creationId xmlns:a16="http://schemas.microsoft.com/office/drawing/2014/main" id="{5CA35340-A174-AD32-B6DB-664773C5BBEA}"/>
              </a:ext>
            </a:extLst>
          </p:cNvPr>
          <p:cNvSpPr txBox="1"/>
          <p:nvPr/>
        </p:nvSpPr>
        <p:spPr>
          <a:xfrm>
            <a:off x="1044155" y="28160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dirty="0"/>
          </a:p>
        </p:txBody>
      </p:sp>
      <p:sp>
        <p:nvSpPr>
          <p:cNvPr id="42" name="Google Shape;207;p99">
            <a:extLst>
              <a:ext uri="{FF2B5EF4-FFF2-40B4-BE49-F238E27FC236}">
                <a16:creationId xmlns:a16="http://schemas.microsoft.com/office/drawing/2014/main" id="{DE472144-D834-41C6-AFD9-539C228CC2D0}"/>
              </a:ext>
            </a:extLst>
          </p:cNvPr>
          <p:cNvSpPr txBox="1"/>
          <p:nvPr/>
        </p:nvSpPr>
        <p:spPr>
          <a:xfrm>
            <a:off x="1687416" y="5282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" name="Google Shape;208;p99">
            <a:extLst>
              <a:ext uri="{FF2B5EF4-FFF2-40B4-BE49-F238E27FC236}">
                <a16:creationId xmlns:a16="http://schemas.microsoft.com/office/drawing/2014/main" id="{CA426B1F-8419-D150-2FF2-B15E8E121ED5}"/>
              </a:ext>
            </a:extLst>
          </p:cNvPr>
          <p:cNvSpPr txBox="1"/>
          <p:nvPr/>
        </p:nvSpPr>
        <p:spPr>
          <a:xfrm>
            <a:off x="2215654" y="53037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" name="Google Shape;209;p99">
            <a:extLst>
              <a:ext uri="{FF2B5EF4-FFF2-40B4-BE49-F238E27FC236}">
                <a16:creationId xmlns:a16="http://schemas.microsoft.com/office/drawing/2014/main" id="{DF16CC55-8372-A8EE-45FA-007C8837D805}"/>
              </a:ext>
            </a:extLst>
          </p:cNvPr>
          <p:cNvSpPr txBox="1"/>
          <p:nvPr/>
        </p:nvSpPr>
        <p:spPr>
          <a:xfrm>
            <a:off x="2709819" y="53233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" name="Google Shape;210;p99">
            <a:extLst>
              <a:ext uri="{FF2B5EF4-FFF2-40B4-BE49-F238E27FC236}">
                <a16:creationId xmlns:a16="http://schemas.microsoft.com/office/drawing/2014/main" id="{90ED26CD-E27D-41F1-F981-4652BC0C475C}"/>
              </a:ext>
            </a:extLst>
          </p:cNvPr>
          <p:cNvSpPr txBox="1"/>
          <p:nvPr/>
        </p:nvSpPr>
        <p:spPr>
          <a:xfrm>
            <a:off x="3233190" y="53233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6" name="Google Shape;211;p99">
            <a:extLst>
              <a:ext uri="{FF2B5EF4-FFF2-40B4-BE49-F238E27FC236}">
                <a16:creationId xmlns:a16="http://schemas.microsoft.com/office/drawing/2014/main" id="{E527EDBE-A7EB-25FE-8332-84CDD89C3396}"/>
              </a:ext>
            </a:extLst>
          </p:cNvPr>
          <p:cNvSpPr txBox="1"/>
          <p:nvPr/>
        </p:nvSpPr>
        <p:spPr>
          <a:xfrm>
            <a:off x="3734074" y="53037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" name="Google Shape;212;p99">
            <a:extLst>
              <a:ext uri="{FF2B5EF4-FFF2-40B4-BE49-F238E27FC236}">
                <a16:creationId xmlns:a16="http://schemas.microsoft.com/office/drawing/2014/main" id="{BC370C10-63B3-A2B7-D88F-4F3A24F60D2E}"/>
              </a:ext>
            </a:extLst>
          </p:cNvPr>
          <p:cNvSpPr txBox="1"/>
          <p:nvPr/>
        </p:nvSpPr>
        <p:spPr>
          <a:xfrm>
            <a:off x="4246169" y="531202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8" name="Google Shape;213;p99">
            <a:extLst>
              <a:ext uri="{FF2B5EF4-FFF2-40B4-BE49-F238E27FC236}">
                <a16:creationId xmlns:a16="http://schemas.microsoft.com/office/drawing/2014/main" id="{1142B3F5-A3A8-E8CE-FEE5-76DC4227A144}"/>
              </a:ext>
            </a:extLst>
          </p:cNvPr>
          <p:cNvSpPr txBox="1"/>
          <p:nvPr/>
        </p:nvSpPr>
        <p:spPr>
          <a:xfrm>
            <a:off x="1807933" y="5531532"/>
            <a:ext cx="28799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Quantidade de Animais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Google Shape;214;p99">
            <a:extLst>
              <a:ext uri="{FF2B5EF4-FFF2-40B4-BE49-F238E27FC236}">
                <a16:creationId xmlns:a16="http://schemas.microsoft.com/office/drawing/2014/main" id="{F0EF49D0-9972-D351-D026-78F254DF45B8}"/>
              </a:ext>
            </a:extLst>
          </p:cNvPr>
          <p:cNvSpPr txBox="1"/>
          <p:nvPr/>
        </p:nvSpPr>
        <p:spPr>
          <a:xfrm rot="16200000">
            <a:off x="31122" y="3633622"/>
            <a:ext cx="16967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Frequência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202;p14">
            <a:extLst>
              <a:ext uri="{FF2B5EF4-FFF2-40B4-BE49-F238E27FC236}">
                <a16:creationId xmlns:a16="http://schemas.microsoft.com/office/drawing/2014/main" id="{AE24B701-02D7-3ED4-56B1-07B208CF368F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" name="Google Shape;174;p98">
            <a:extLst>
              <a:ext uri="{FF2B5EF4-FFF2-40B4-BE49-F238E27FC236}">
                <a16:creationId xmlns:a16="http://schemas.microsoft.com/office/drawing/2014/main" id="{74BCD072-F759-9172-0241-B3D65196A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676952"/>
              </p:ext>
            </p:extLst>
          </p:nvPr>
        </p:nvGraphicFramePr>
        <p:xfrm>
          <a:off x="7595761" y="2287378"/>
          <a:ext cx="3389830" cy="3413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Quantidade de Animais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Frequência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187;p99">
            <a:extLst>
              <a:ext uri="{FF2B5EF4-FFF2-40B4-BE49-F238E27FC236}">
                <a16:creationId xmlns:a16="http://schemas.microsoft.com/office/drawing/2014/main" id="{CCFB7973-9DE1-1DD8-756A-88050922D2B4}"/>
              </a:ext>
            </a:extLst>
          </p:cNvPr>
          <p:cNvSpPr txBox="1"/>
          <p:nvPr/>
        </p:nvSpPr>
        <p:spPr>
          <a:xfrm>
            <a:off x="8596768" y="5701218"/>
            <a:ext cx="19577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Dados fictícios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Google Shape;112;p6">
            <a:extLst>
              <a:ext uri="{FF2B5EF4-FFF2-40B4-BE49-F238E27FC236}">
                <a16:creationId xmlns:a16="http://schemas.microsoft.com/office/drawing/2014/main" id="{36C51017-FE73-6CB5-1F1C-26C392DE6171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8" name="Google Shape;113;p6">
              <a:extLst>
                <a:ext uri="{FF2B5EF4-FFF2-40B4-BE49-F238E27FC236}">
                  <a16:creationId xmlns:a16="http://schemas.microsoft.com/office/drawing/2014/main" id="{ED181FD0-4547-900C-A553-863F205D3231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14;p6">
              <a:extLst>
                <a:ext uri="{FF2B5EF4-FFF2-40B4-BE49-F238E27FC236}">
                  <a16:creationId xmlns:a16="http://schemas.microsoft.com/office/drawing/2014/main" id="{7BB24AC2-A732-8C83-AADF-E3729F053A4C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82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1;p99">
            <a:extLst>
              <a:ext uri="{FF2B5EF4-FFF2-40B4-BE49-F238E27FC236}">
                <a16:creationId xmlns:a16="http://schemas.microsoft.com/office/drawing/2014/main" id="{EAA09707-8590-53B9-83F5-2B7870E936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477" y="2732305"/>
            <a:ext cx="3806946" cy="25497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88;p99">
            <a:extLst>
              <a:ext uri="{FF2B5EF4-FFF2-40B4-BE49-F238E27FC236}">
                <a16:creationId xmlns:a16="http://schemas.microsoft.com/office/drawing/2014/main" id="{F3798D7F-30B3-E730-C3FE-12AB940E5BB5}"/>
              </a:ext>
            </a:extLst>
          </p:cNvPr>
          <p:cNvCxnSpPr/>
          <p:nvPr/>
        </p:nvCxnSpPr>
        <p:spPr>
          <a:xfrm rot="10800000">
            <a:off x="1331283" y="2550789"/>
            <a:ext cx="0" cy="290629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" name="Google Shape;189;p99">
            <a:extLst>
              <a:ext uri="{FF2B5EF4-FFF2-40B4-BE49-F238E27FC236}">
                <a16:creationId xmlns:a16="http://schemas.microsoft.com/office/drawing/2014/main" id="{E1EEAF0D-30BE-89B0-6D70-98A8CE143B0A}"/>
              </a:ext>
            </a:extLst>
          </p:cNvPr>
          <p:cNvCxnSpPr/>
          <p:nvPr/>
        </p:nvCxnSpPr>
        <p:spPr>
          <a:xfrm>
            <a:off x="1195661" y="5304681"/>
            <a:ext cx="4104456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190;p99">
            <a:extLst>
              <a:ext uri="{FF2B5EF4-FFF2-40B4-BE49-F238E27FC236}">
                <a16:creationId xmlns:a16="http://schemas.microsoft.com/office/drawing/2014/main" id="{B2CE6AD0-27D8-FD07-C712-170FAEF0C9F5}"/>
              </a:ext>
            </a:extLst>
          </p:cNvPr>
          <p:cNvCxnSpPr/>
          <p:nvPr/>
        </p:nvCxnSpPr>
        <p:spPr>
          <a:xfrm>
            <a:off x="1835344" y="5296292"/>
            <a:ext cx="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Google Shape;191;p99">
            <a:extLst>
              <a:ext uri="{FF2B5EF4-FFF2-40B4-BE49-F238E27FC236}">
                <a16:creationId xmlns:a16="http://schemas.microsoft.com/office/drawing/2014/main" id="{E8BD5F21-869F-C078-1860-87EDE1CF5968}"/>
              </a:ext>
            </a:extLst>
          </p:cNvPr>
          <p:cNvCxnSpPr/>
          <p:nvPr/>
        </p:nvCxnSpPr>
        <p:spPr>
          <a:xfrm flipH="1">
            <a:off x="1835346" y="5215900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" name="Google Shape;192;p99">
            <a:extLst>
              <a:ext uri="{FF2B5EF4-FFF2-40B4-BE49-F238E27FC236}">
                <a16:creationId xmlns:a16="http://schemas.microsoft.com/office/drawing/2014/main" id="{F0C4F8ED-8B4D-EED3-1A86-A45AFA54066F}"/>
              </a:ext>
            </a:extLst>
          </p:cNvPr>
          <p:cNvCxnSpPr/>
          <p:nvPr/>
        </p:nvCxnSpPr>
        <p:spPr>
          <a:xfrm flipH="1">
            <a:off x="2347789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" name="Google Shape;193;p99">
            <a:extLst>
              <a:ext uri="{FF2B5EF4-FFF2-40B4-BE49-F238E27FC236}">
                <a16:creationId xmlns:a16="http://schemas.microsoft.com/office/drawing/2014/main" id="{C2798CF5-A700-D596-CE0C-FDEBEF0689DB}"/>
              </a:ext>
            </a:extLst>
          </p:cNvPr>
          <p:cNvCxnSpPr/>
          <p:nvPr/>
        </p:nvCxnSpPr>
        <p:spPr>
          <a:xfrm flipH="1">
            <a:off x="2851845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9" name="Google Shape;194;p99">
            <a:extLst>
              <a:ext uri="{FF2B5EF4-FFF2-40B4-BE49-F238E27FC236}">
                <a16:creationId xmlns:a16="http://schemas.microsoft.com/office/drawing/2014/main" id="{87F64A17-2CCD-9B25-3B18-60C5D54359A1}"/>
              </a:ext>
            </a:extLst>
          </p:cNvPr>
          <p:cNvCxnSpPr/>
          <p:nvPr/>
        </p:nvCxnSpPr>
        <p:spPr>
          <a:xfrm flipH="1">
            <a:off x="3355900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" name="Google Shape;195;p99">
            <a:extLst>
              <a:ext uri="{FF2B5EF4-FFF2-40B4-BE49-F238E27FC236}">
                <a16:creationId xmlns:a16="http://schemas.microsoft.com/office/drawing/2014/main" id="{DB94268C-74C6-04BC-864A-E99548C70B25}"/>
              </a:ext>
            </a:extLst>
          </p:cNvPr>
          <p:cNvCxnSpPr/>
          <p:nvPr/>
        </p:nvCxnSpPr>
        <p:spPr>
          <a:xfrm flipH="1">
            <a:off x="3859956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1" name="Google Shape;196;p99">
            <a:extLst>
              <a:ext uri="{FF2B5EF4-FFF2-40B4-BE49-F238E27FC236}">
                <a16:creationId xmlns:a16="http://schemas.microsoft.com/office/drawing/2014/main" id="{8FC91401-06C6-3D6D-A09A-F7912B6172B9}"/>
              </a:ext>
            </a:extLst>
          </p:cNvPr>
          <p:cNvCxnSpPr/>
          <p:nvPr/>
        </p:nvCxnSpPr>
        <p:spPr>
          <a:xfrm flipH="1">
            <a:off x="4364012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" name="Google Shape;197;p99">
            <a:extLst>
              <a:ext uri="{FF2B5EF4-FFF2-40B4-BE49-F238E27FC236}">
                <a16:creationId xmlns:a16="http://schemas.microsoft.com/office/drawing/2014/main" id="{F9730BA3-3A0E-9000-4240-178D275C7AD6}"/>
              </a:ext>
            </a:extLst>
          </p:cNvPr>
          <p:cNvCxnSpPr/>
          <p:nvPr/>
        </p:nvCxnSpPr>
        <p:spPr>
          <a:xfrm>
            <a:off x="1339672" y="5008260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198;p99">
            <a:extLst>
              <a:ext uri="{FF2B5EF4-FFF2-40B4-BE49-F238E27FC236}">
                <a16:creationId xmlns:a16="http://schemas.microsoft.com/office/drawing/2014/main" id="{707645EA-C2AC-E866-CB28-0BD723E239B3}"/>
              </a:ext>
            </a:extLst>
          </p:cNvPr>
          <p:cNvCxnSpPr/>
          <p:nvPr/>
        </p:nvCxnSpPr>
        <p:spPr>
          <a:xfrm>
            <a:off x="1331288" y="4254624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199;p99">
            <a:extLst>
              <a:ext uri="{FF2B5EF4-FFF2-40B4-BE49-F238E27FC236}">
                <a16:creationId xmlns:a16="http://schemas.microsoft.com/office/drawing/2014/main" id="{0ED881B1-217A-A7F0-E33B-35A9907B1100}"/>
              </a:ext>
            </a:extLst>
          </p:cNvPr>
          <p:cNvCxnSpPr/>
          <p:nvPr/>
        </p:nvCxnSpPr>
        <p:spPr>
          <a:xfrm>
            <a:off x="1331288" y="4504204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" name="Google Shape;200;p99">
            <a:extLst>
              <a:ext uri="{FF2B5EF4-FFF2-40B4-BE49-F238E27FC236}">
                <a16:creationId xmlns:a16="http://schemas.microsoft.com/office/drawing/2014/main" id="{624AF6A5-6925-8146-54AE-2B198EF593B3}"/>
              </a:ext>
            </a:extLst>
          </p:cNvPr>
          <p:cNvCxnSpPr/>
          <p:nvPr/>
        </p:nvCxnSpPr>
        <p:spPr>
          <a:xfrm>
            <a:off x="1331288" y="3254901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" name="Google Shape;201;p99">
            <a:extLst>
              <a:ext uri="{FF2B5EF4-FFF2-40B4-BE49-F238E27FC236}">
                <a16:creationId xmlns:a16="http://schemas.microsoft.com/office/drawing/2014/main" id="{23EF9E72-6577-D1B5-A37F-F046A33C5D29}"/>
              </a:ext>
            </a:extLst>
          </p:cNvPr>
          <p:cNvCxnSpPr/>
          <p:nvPr/>
        </p:nvCxnSpPr>
        <p:spPr>
          <a:xfrm>
            <a:off x="1339672" y="2992036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" name="Google Shape;202;p99">
            <a:extLst>
              <a:ext uri="{FF2B5EF4-FFF2-40B4-BE49-F238E27FC236}">
                <a16:creationId xmlns:a16="http://schemas.microsoft.com/office/drawing/2014/main" id="{1F13EDC6-81A4-42B3-E8F0-D87E4DC0E949}"/>
              </a:ext>
            </a:extLst>
          </p:cNvPr>
          <p:cNvSpPr txBox="1"/>
          <p:nvPr/>
        </p:nvSpPr>
        <p:spPr>
          <a:xfrm>
            <a:off x="1092353" y="485141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38" name="Google Shape;203;p99">
            <a:extLst>
              <a:ext uri="{FF2B5EF4-FFF2-40B4-BE49-F238E27FC236}">
                <a16:creationId xmlns:a16="http://schemas.microsoft.com/office/drawing/2014/main" id="{D674B1D0-A5CF-8FCF-B1B0-99398922A243}"/>
              </a:ext>
            </a:extLst>
          </p:cNvPr>
          <p:cNvSpPr txBox="1"/>
          <p:nvPr/>
        </p:nvSpPr>
        <p:spPr>
          <a:xfrm>
            <a:off x="1077651" y="435137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" name="Google Shape;204;p99">
            <a:extLst>
              <a:ext uri="{FF2B5EF4-FFF2-40B4-BE49-F238E27FC236}">
                <a16:creationId xmlns:a16="http://schemas.microsoft.com/office/drawing/2014/main" id="{DC01C9D0-CFC7-F292-6443-8F3F63BAF26F}"/>
              </a:ext>
            </a:extLst>
          </p:cNvPr>
          <p:cNvSpPr txBox="1"/>
          <p:nvPr/>
        </p:nvSpPr>
        <p:spPr>
          <a:xfrm>
            <a:off x="1081660" y="406162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40" name="Google Shape;205;p99">
            <a:extLst>
              <a:ext uri="{FF2B5EF4-FFF2-40B4-BE49-F238E27FC236}">
                <a16:creationId xmlns:a16="http://schemas.microsoft.com/office/drawing/2014/main" id="{B13113B5-E1DD-C28B-6B01-0CAB1ED78833}"/>
              </a:ext>
            </a:extLst>
          </p:cNvPr>
          <p:cNvSpPr txBox="1"/>
          <p:nvPr/>
        </p:nvSpPr>
        <p:spPr>
          <a:xfrm>
            <a:off x="1044155" y="28160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dirty="0"/>
          </a:p>
        </p:txBody>
      </p:sp>
      <p:sp>
        <p:nvSpPr>
          <p:cNvPr id="41" name="Google Shape;207;p99">
            <a:extLst>
              <a:ext uri="{FF2B5EF4-FFF2-40B4-BE49-F238E27FC236}">
                <a16:creationId xmlns:a16="http://schemas.microsoft.com/office/drawing/2014/main" id="{11518630-CD19-ADB9-9F0A-B79082AFD2E5}"/>
              </a:ext>
            </a:extLst>
          </p:cNvPr>
          <p:cNvSpPr txBox="1"/>
          <p:nvPr/>
        </p:nvSpPr>
        <p:spPr>
          <a:xfrm>
            <a:off x="1687416" y="5282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" name="Google Shape;208;p99">
            <a:extLst>
              <a:ext uri="{FF2B5EF4-FFF2-40B4-BE49-F238E27FC236}">
                <a16:creationId xmlns:a16="http://schemas.microsoft.com/office/drawing/2014/main" id="{F9F0E9B6-A079-C662-FECD-C46791163DF2}"/>
              </a:ext>
            </a:extLst>
          </p:cNvPr>
          <p:cNvSpPr txBox="1"/>
          <p:nvPr/>
        </p:nvSpPr>
        <p:spPr>
          <a:xfrm>
            <a:off x="2215654" y="53037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" name="Google Shape;209;p99">
            <a:extLst>
              <a:ext uri="{FF2B5EF4-FFF2-40B4-BE49-F238E27FC236}">
                <a16:creationId xmlns:a16="http://schemas.microsoft.com/office/drawing/2014/main" id="{A480A0F3-BAE6-A907-BED9-A49512428B53}"/>
              </a:ext>
            </a:extLst>
          </p:cNvPr>
          <p:cNvSpPr txBox="1"/>
          <p:nvPr/>
        </p:nvSpPr>
        <p:spPr>
          <a:xfrm>
            <a:off x="2709819" y="53233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4" name="Google Shape;210;p99">
            <a:extLst>
              <a:ext uri="{FF2B5EF4-FFF2-40B4-BE49-F238E27FC236}">
                <a16:creationId xmlns:a16="http://schemas.microsoft.com/office/drawing/2014/main" id="{8293BE26-846F-37A9-A79C-0641C4A56B1F}"/>
              </a:ext>
            </a:extLst>
          </p:cNvPr>
          <p:cNvSpPr txBox="1"/>
          <p:nvPr/>
        </p:nvSpPr>
        <p:spPr>
          <a:xfrm>
            <a:off x="3233190" y="53233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" name="Google Shape;211;p99">
            <a:extLst>
              <a:ext uri="{FF2B5EF4-FFF2-40B4-BE49-F238E27FC236}">
                <a16:creationId xmlns:a16="http://schemas.microsoft.com/office/drawing/2014/main" id="{6AA9C995-C904-8737-9859-507B06A074F3}"/>
              </a:ext>
            </a:extLst>
          </p:cNvPr>
          <p:cNvSpPr txBox="1"/>
          <p:nvPr/>
        </p:nvSpPr>
        <p:spPr>
          <a:xfrm>
            <a:off x="3734074" y="53037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6" name="Google Shape;212;p99">
            <a:extLst>
              <a:ext uri="{FF2B5EF4-FFF2-40B4-BE49-F238E27FC236}">
                <a16:creationId xmlns:a16="http://schemas.microsoft.com/office/drawing/2014/main" id="{B13655C0-24F4-9701-D12C-1D45022FAA2E}"/>
              </a:ext>
            </a:extLst>
          </p:cNvPr>
          <p:cNvSpPr txBox="1"/>
          <p:nvPr/>
        </p:nvSpPr>
        <p:spPr>
          <a:xfrm>
            <a:off x="4246169" y="531202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7" name="Google Shape;213;p99">
            <a:extLst>
              <a:ext uri="{FF2B5EF4-FFF2-40B4-BE49-F238E27FC236}">
                <a16:creationId xmlns:a16="http://schemas.microsoft.com/office/drawing/2014/main" id="{9A4A4769-6888-13FA-F5C6-5F021B1856AA}"/>
              </a:ext>
            </a:extLst>
          </p:cNvPr>
          <p:cNvSpPr txBox="1"/>
          <p:nvPr/>
        </p:nvSpPr>
        <p:spPr>
          <a:xfrm>
            <a:off x="1807933" y="5531532"/>
            <a:ext cx="28799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Quantidade de Animais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Google Shape;214;p99">
            <a:extLst>
              <a:ext uri="{FF2B5EF4-FFF2-40B4-BE49-F238E27FC236}">
                <a16:creationId xmlns:a16="http://schemas.microsoft.com/office/drawing/2014/main" id="{DEEEC62C-C2F8-2140-34C0-C1F6EA454174}"/>
              </a:ext>
            </a:extLst>
          </p:cNvPr>
          <p:cNvSpPr txBox="1"/>
          <p:nvPr/>
        </p:nvSpPr>
        <p:spPr>
          <a:xfrm rot="16200000">
            <a:off x="31122" y="3633622"/>
            <a:ext cx="16967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Frequência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Google Shape;253;p100">
            <a:extLst>
              <a:ext uri="{FF2B5EF4-FFF2-40B4-BE49-F238E27FC236}">
                <a16:creationId xmlns:a16="http://schemas.microsoft.com/office/drawing/2014/main" id="{61825154-37D2-027E-7D96-01146B024BD2}"/>
              </a:ext>
            </a:extLst>
          </p:cNvPr>
          <p:cNvSpPr/>
          <p:nvPr/>
        </p:nvSpPr>
        <p:spPr>
          <a:xfrm>
            <a:off x="1677170" y="2982411"/>
            <a:ext cx="327944" cy="2312553"/>
          </a:xfrm>
          <a:prstGeom prst="rect">
            <a:avLst/>
          </a:prstGeom>
          <a:gradFill>
            <a:gsLst>
              <a:gs pos="0">
                <a:srgbClr val="466891"/>
              </a:gs>
              <a:gs pos="48000">
                <a:srgbClr val="83A0C2"/>
              </a:gs>
              <a:gs pos="100000">
                <a:srgbClr val="B1C4D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54;p100">
            <a:extLst>
              <a:ext uri="{FF2B5EF4-FFF2-40B4-BE49-F238E27FC236}">
                <a16:creationId xmlns:a16="http://schemas.microsoft.com/office/drawing/2014/main" id="{38BC27BD-5DFF-1CE6-FD3C-FEC0A344210E}"/>
              </a:ext>
            </a:extLst>
          </p:cNvPr>
          <p:cNvSpPr txBox="1"/>
          <p:nvPr/>
        </p:nvSpPr>
        <p:spPr>
          <a:xfrm>
            <a:off x="2753149" y="2695880"/>
            <a:ext cx="2342073" cy="923289"/>
          </a:xfrm>
          <a:prstGeom prst="rect">
            <a:avLst/>
          </a:prstGeom>
          <a:solidFill>
            <a:srgbClr val="EE7A4C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Sobe a coluna até a altura da frequência certa</a:t>
            </a:r>
            <a:r>
              <a:rPr lang="pt-BR" sz="1800" b="0" i="0" u="none" strike="noStrike" cap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.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Google Shape;112;p6">
            <a:extLst>
              <a:ext uri="{FF2B5EF4-FFF2-40B4-BE49-F238E27FC236}">
                <a16:creationId xmlns:a16="http://schemas.microsoft.com/office/drawing/2014/main" id="{E6DDD59A-E7C3-B0D6-6571-854320BC4E4A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5" name="Google Shape;113;p6">
              <a:extLst>
                <a:ext uri="{FF2B5EF4-FFF2-40B4-BE49-F238E27FC236}">
                  <a16:creationId xmlns:a16="http://schemas.microsoft.com/office/drawing/2014/main" id="{56E95E5A-874B-F3C6-3712-A07B40939613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4;p6">
              <a:extLst>
                <a:ext uri="{FF2B5EF4-FFF2-40B4-BE49-F238E27FC236}">
                  <a16:creationId xmlns:a16="http://schemas.microsoft.com/office/drawing/2014/main" id="{CA37A8A8-ED88-A9A2-7F89-6A5CAAF1980A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02;p14">
            <a:extLst>
              <a:ext uri="{FF2B5EF4-FFF2-40B4-BE49-F238E27FC236}">
                <a16:creationId xmlns:a16="http://schemas.microsoft.com/office/drawing/2014/main" id="{EC6844E0-66EF-CFF3-470E-649A8AE3A7ED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3" name="Google Shape;174;p98">
            <a:extLst>
              <a:ext uri="{FF2B5EF4-FFF2-40B4-BE49-F238E27FC236}">
                <a16:creationId xmlns:a16="http://schemas.microsoft.com/office/drawing/2014/main" id="{D72F3F9E-26F6-CC80-1669-F0E61C259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209781"/>
              </p:ext>
            </p:extLst>
          </p:nvPr>
        </p:nvGraphicFramePr>
        <p:xfrm>
          <a:off x="7595761" y="2287378"/>
          <a:ext cx="3389830" cy="3413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Quantidade de Animais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Frequência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Google Shape;187;p99">
            <a:extLst>
              <a:ext uri="{FF2B5EF4-FFF2-40B4-BE49-F238E27FC236}">
                <a16:creationId xmlns:a16="http://schemas.microsoft.com/office/drawing/2014/main" id="{6DED40BF-FE86-82FD-5F56-51D4E1DA5251}"/>
              </a:ext>
            </a:extLst>
          </p:cNvPr>
          <p:cNvSpPr txBox="1"/>
          <p:nvPr/>
        </p:nvSpPr>
        <p:spPr>
          <a:xfrm>
            <a:off x="8596768" y="5701218"/>
            <a:ext cx="19577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Dados fictícios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81;p99">
            <a:extLst>
              <a:ext uri="{FF2B5EF4-FFF2-40B4-BE49-F238E27FC236}">
                <a16:creationId xmlns:a16="http://schemas.microsoft.com/office/drawing/2014/main" id="{3C47FB50-8663-1A19-6B1A-27E22A2DC5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477" y="2732305"/>
            <a:ext cx="3806946" cy="25497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88;p99">
            <a:extLst>
              <a:ext uri="{FF2B5EF4-FFF2-40B4-BE49-F238E27FC236}">
                <a16:creationId xmlns:a16="http://schemas.microsoft.com/office/drawing/2014/main" id="{16522520-FDEC-28A6-5314-94303E488AB1}"/>
              </a:ext>
            </a:extLst>
          </p:cNvPr>
          <p:cNvCxnSpPr/>
          <p:nvPr/>
        </p:nvCxnSpPr>
        <p:spPr>
          <a:xfrm rot="10800000">
            <a:off x="1331283" y="2550789"/>
            <a:ext cx="0" cy="290629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" name="Google Shape;189;p99">
            <a:extLst>
              <a:ext uri="{FF2B5EF4-FFF2-40B4-BE49-F238E27FC236}">
                <a16:creationId xmlns:a16="http://schemas.microsoft.com/office/drawing/2014/main" id="{351BA962-8764-42D9-093F-2C5D2B35AEBD}"/>
              </a:ext>
            </a:extLst>
          </p:cNvPr>
          <p:cNvCxnSpPr/>
          <p:nvPr/>
        </p:nvCxnSpPr>
        <p:spPr>
          <a:xfrm>
            <a:off x="1195661" y="5304681"/>
            <a:ext cx="4104456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" name="Google Shape;190;p99">
            <a:extLst>
              <a:ext uri="{FF2B5EF4-FFF2-40B4-BE49-F238E27FC236}">
                <a16:creationId xmlns:a16="http://schemas.microsoft.com/office/drawing/2014/main" id="{0D5844A2-3E23-88C6-470D-8E0F4A190BEB}"/>
              </a:ext>
            </a:extLst>
          </p:cNvPr>
          <p:cNvCxnSpPr/>
          <p:nvPr/>
        </p:nvCxnSpPr>
        <p:spPr>
          <a:xfrm>
            <a:off x="1835344" y="5296292"/>
            <a:ext cx="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" name="Google Shape;191;p99">
            <a:extLst>
              <a:ext uri="{FF2B5EF4-FFF2-40B4-BE49-F238E27FC236}">
                <a16:creationId xmlns:a16="http://schemas.microsoft.com/office/drawing/2014/main" id="{4F477149-4A38-56EC-05AE-38155A40B2FB}"/>
              </a:ext>
            </a:extLst>
          </p:cNvPr>
          <p:cNvCxnSpPr/>
          <p:nvPr/>
        </p:nvCxnSpPr>
        <p:spPr>
          <a:xfrm flipH="1">
            <a:off x="1835346" y="5215900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" name="Google Shape;192;p99">
            <a:extLst>
              <a:ext uri="{FF2B5EF4-FFF2-40B4-BE49-F238E27FC236}">
                <a16:creationId xmlns:a16="http://schemas.microsoft.com/office/drawing/2014/main" id="{BD0A7AD9-5AF3-2957-40C7-98DD5A2E428F}"/>
              </a:ext>
            </a:extLst>
          </p:cNvPr>
          <p:cNvCxnSpPr/>
          <p:nvPr/>
        </p:nvCxnSpPr>
        <p:spPr>
          <a:xfrm flipH="1">
            <a:off x="2347789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" name="Google Shape;193;p99">
            <a:extLst>
              <a:ext uri="{FF2B5EF4-FFF2-40B4-BE49-F238E27FC236}">
                <a16:creationId xmlns:a16="http://schemas.microsoft.com/office/drawing/2014/main" id="{66EB6EBF-9885-68E5-1287-7D0298D660DD}"/>
              </a:ext>
            </a:extLst>
          </p:cNvPr>
          <p:cNvCxnSpPr/>
          <p:nvPr/>
        </p:nvCxnSpPr>
        <p:spPr>
          <a:xfrm flipH="1">
            <a:off x="2851845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" name="Google Shape;194;p99">
            <a:extLst>
              <a:ext uri="{FF2B5EF4-FFF2-40B4-BE49-F238E27FC236}">
                <a16:creationId xmlns:a16="http://schemas.microsoft.com/office/drawing/2014/main" id="{AD6A8AA7-3A87-E351-615A-0ADD1AB66B62}"/>
              </a:ext>
            </a:extLst>
          </p:cNvPr>
          <p:cNvCxnSpPr/>
          <p:nvPr/>
        </p:nvCxnSpPr>
        <p:spPr>
          <a:xfrm flipH="1">
            <a:off x="3355900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" name="Google Shape;195;p99">
            <a:extLst>
              <a:ext uri="{FF2B5EF4-FFF2-40B4-BE49-F238E27FC236}">
                <a16:creationId xmlns:a16="http://schemas.microsoft.com/office/drawing/2014/main" id="{F072C292-3C94-DD84-2A85-E97B0DAD4502}"/>
              </a:ext>
            </a:extLst>
          </p:cNvPr>
          <p:cNvCxnSpPr/>
          <p:nvPr/>
        </p:nvCxnSpPr>
        <p:spPr>
          <a:xfrm flipH="1">
            <a:off x="3859956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9" name="Google Shape;196;p99">
            <a:extLst>
              <a:ext uri="{FF2B5EF4-FFF2-40B4-BE49-F238E27FC236}">
                <a16:creationId xmlns:a16="http://schemas.microsoft.com/office/drawing/2014/main" id="{3AF26AC3-1701-6A77-940E-55BE532FD281}"/>
              </a:ext>
            </a:extLst>
          </p:cNvPr>
          <p:cNvCxnSpPr/>
          <p:nvPr/>
        </p:nvCxnSpPr>
        <p:spPr>
          <a:xfrm flipH="1">
            <a:off x="4364012" y="5232673"/>
            <a:ext cx="1" cy="803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197;p99">
            <a:extLst>
              <a:ext uri="{FF2B5EF4-FFF2-40B4-BE49-F238E27FC236}">
                <a16:creationId xmlns:a16="http://schemas.microsoft.com/office/drawing/2014/main" id="{AF653862-F232-4F03-5B8A-0F57951415DB}"/>
              </a:ext>
            </a:extLst>
          </p:cNvPr>
          <p:cNvCxnSpPr/>
          <p:nvPr/>
        </p:nvCxnSpPr>
        <p:spPr>
          <a:xfrm>
            <a:off x="1339672" y="5008260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" name="Google Shape;198;p99">
            <a:extLst>
              <a:ext uri="{FF2B5EF4-FFF2-40B4-BE49-F238E27FC236}">
                <a16:creationId xmlns:a16="http://schemas.microsoft.com/office/drawing/2014/main" id="{A91CC791-A6E9-4920-5123-206F0BBB8AE7}"/>
              </a:ext>
            </a:extLst>
          </p:cNvPr>
          <p:cNvCxnSpPr/>
          <p:nvPr/>
        </p:nvCxnSpPr>
        <p:spPr>
          <a:xfrm>
            <a:off x="1331288" y="4254624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Google Shape;199;p99">
            <a:extLst>
              <a:ext uri="{FF2B5EF4-FFF2-40B4-BE49-F238E27FC236}">
                <a16:creationId xmlns:a16="http://schemas.microsoft.com/office/drawing/2014/main" id="{4303FEF4-49E6-B25C-006D-A5C21B9B2423}"/>
              </a:ext>
            </a:extLst>
          </p:cNvPr>
          <p:cNvCxnSpPr/>
          <p:nvPr/>
        </p:nvCxnSpPr>
        <p:spPr>
          <a:xfrm>
            <a:off x="1331288" y="4504204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00;p99">
            <a:extLst>
              <a:ext uri="{FF2B5EF4-FFF2-40B4-BE49-F238E27FC236}">
                <a16:creationId xmlns:a16="http://schemas.microsoft.com/office/drawing/2014/main" id="{2922C157-D691-F322-69C6-91DB24B9F324}"/>
              </a:ext>
            </a:extLst>
          </p:cNvPr>
          <p:cNvCxnSpPr/>
          <p:nvPr/>
        </p:nvCxnSpPr>
        <p:spPr>
          <a:xfrm>
            <a:off x="1331288" y="3254901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" name="Google Shape;201;p99">
            <a:extLst>
              <a:ext uri="{FF2B5EF4-FFF2-40B4-BE49-F238E27FC236}">
                <a16:creationId xmlns:a16="http://schemas.microsoft.com/office/drawing/2014/main" id="{4A33D7F9-9470-B2F8-895B-380EF928329F}"/>
              </a:ext>
            </a:extLst>
          </p:cNvPr>
          <p:cNvCxnSpPr/>
          <p:nvPr/>
        </p:nvCxnSpPr>
        <p:spPr>
          <a:xfrm>
            <a:off x="1339672" y="2992036"/>
            <a:ext cx="636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02;p99">
            <a:extLst>
              <a:ext uri="{FF2B5EF4-FFF2-40B4-BE49-F238E27FC236}">
                <a16:creationId xmlns:a16="http://schemas.microsoft.com/office/drawing/2014/main" id="{AB8AB7B2-8B86-FFE2-7E95-16636AB98516}"/>
              </a:ext>
            </a:extLst>
          </p:cNvPr>
          <p:cNvSpPr txBox="1"/>
          <p:nvPr/>
        </p:nvSpPr>
        <p:spPr>
          <a:xfrm>
            <a:off x="1092353" y="49017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" name="Google Shape;203;p99">
            <a:extLst>
              <a:ext uri="{FF2B5EF4-FFF2-40B4-BE49-F238E27FC236}">
                <a16:creationId xmlns:a16="http://schemas.microsoft.com/office/drawing/2014/main" id="{C7EB04B6-10AD-89AA-7BDE-EAA56BC2A4F3}"/>
              </a:ext>
            </a:extLst>
          </p:cNvPr>
          <p:cNvSpPr txBox="1"/>
          <p:nvPr/>
        </p:nvSpPr>
        <p:spPr>
          <a:xfrm>
            <a:off x="1077651" y="438493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" name="Google Shape;204;p99">
            <a:extLst>
              <a:ext uri="{FF2B5EF4-FFF2-40B4-BE49-F238E27FC236}">
                <a16:creationId xmlns:a16="http://schemas.microsoft.com/office/drawing/2014/main" id="{D7797676-76E6-4B77-3D18-8B92CFCFD90C}"/>
              </a:ext>
            </a:extLst>
          </p:cNvPr>
          <p:cNvSpPr txBox="1"/>
          <p:nvPr/>
        </p:nvSpPr>
        <p:spPr>
          <a:xfrm>
            <a:off x="1081660" y="40951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4" name="Google Shape;205;p99">
            <a:extLst>
              <a:ext uri="{FF2B5EF4-FFF2-40B4-BE49-F238E27FC236}">
                <a16:creationId xmlns:a16="http://schemas.microsoft.com/office/drawing/2014/main" id="{F479C83F-C2AE-96AF-B3BF-ABE129A56EB7}"/>
              </a:ext>
            </a:extLst>
          </p:cNvPr>
          <p:cNvSpPr txBox="1"/>
          <p:nvPr/>
        </p:nvSpPr>
        <p:spPr>
          <a:xfrm>
            <a:off x="1044155" y="28160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dirty="0"/>
          </a:p>
        </p:txBody>
      </p:sp>
      <p:sp>
        <p:nvSpPr>
          <p:cNvPr id="55" name="Google Shape;207;p99">
            <a:extLst>
              <a:ext uri="{FF2B5EF4-FFF2-40B4-BE49-F238E27FC236}">
                <a16:creationId xmlns:a16="http://schemas.microsoft.com/office/drawing/2014/main" id="{037DA220-6360-F685-9855-0E2ED108771E}"/>
              </a:ext>
            </a:extLst>
          </p:cNvPr>
          <p:cNvSpPr txBox="1"/>
          <p:nvPr/>
        </p:nvSpPr>
        <p:spPr>
          <a:xfrm>
            <a:off x="1687416" y="5282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6" name="Google Shape;208;p99">
            <a:extLst>
              <a:ext uri="{FF2B5EF4-FFF2-40B4-BE49-F238E27FC236}">
                <a16:creationId xmlns:a16="http://schemas.microsoft.com/office/drawing/2014/main" id="{EE68D961-FD44-D091-B91E-6F5A8487D36C}"/>
              </a:ext>
            </a:extLst>
          </p:cNvPr>
          <p:cNvSpPr txBox="1"/>
          <p:nvPr/>
        </p:nvSpPr>
        <p:spPr>
          <a:xfrm>
            <a:off x="2215654" y="53037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" name="Google Shape;209;p99">
            <a:extLst>
              <a:ext uri="{FF2B5EF4-FFF2-40B4-BE49-F238E27FC236}">
                <a16:creationId xmlns:a16="http://schemas.microsoft.com/office/drawing/2014/main" id="{6DC2F47E-287A-1A8B-5AD1-FBE08CA93DBF}"/>
              </a:ext>
            </a:extLst>
          </p:cNvPr>
          <p:cNvSpPr txBox="1"/>
          <p:nvPr/>
        </p:nvSpPr>
        <p:spPr>
          <a:xfrm>
            <a:off x="2709819" y="53233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" name="Google Shape;210;p99">
            <a:extLst>
              <a:ext uri="{FF2B5EF4-FFF2-40B4-BE49-F238E27FC236}">
                <a16:creationId xmlns:a16="http://schemas.microsoft.com/office/drawing/2014/main" id="{49A5025B-A5B0-AB12-9AEC-8D771FF23761}"/>
              </a:ext>
            </a:extLst>
          </p:cNvPr>
          <p:cNvSpPr txBox="1"/>
          <p:nvPr/>
        </p:nvSpPr>
        <p:spPr>
          <a:xfrm>
            <a:off x="3233190" y="53233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" name="Google Shape;211;p99">
            <a:extLst>
              <a:ext uri="{FF2B5EF4-FFF2-40B4-BE49-F238E27FC236}">
                <a16:creationId xmlns:a16="http://schemas.microsoft.com/office/drawing/2014/main" id="{E29AB52E-5882-C5CA-86A6-E03936D2A205}"/>
              </a:ext>
            </a:extLst>
          </p:cNvPr>
          <p:cNvSpPr txBox="1"/>
          <p:nvPr/>
        </p:nvSpPr>
        <p:spPr>
          <a:xfrm>
            <a:off x="3734074" y="53037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0" name="Google Shape;212;p99">
            <a:extLst>
              <a:ext uri="{FF2B5EF4-FFF2-40B4-BE49-F238E27FC236}">
                <a16:creationId xmlns:a16="http://schemas.microsoft.com/office/drawing/2014/main" id="{4B1DB5BE-6902-643D-4D27-B63571184E94}"/>
              </a:ext>
            </a:extLst>
          </p:cNvPr>
          <p:cNvSpPr txBox="1"/>
          <p:nvPr/>
        </p:nvSpPr>
        <p:spPr>
          <a:xfrm>
            <a:off x="4246169" y="531202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1" name="Google Shape;213;p99">
            <a:extLst>
              <a:ext uri="{FF2B5EF4-FFF2-40B4-BE49-F238E27FC236}">
                <a16:creationId xmlns:a16="http://schemas.microsoft.com/office/drawing/2014/main" id="{13496C2A-02FE-A198-1135-E3D769701889}"/>
              </a:ext>
            </a:extLst>
          </p:cNvPr>
          <p:cNvSpPr txBox="1"/>
          <p:nvPr/>
        </p:nvSpPr>
        <p:spPr>
          <a:xfrm>
            <a:off x="1807933" y="5531532"/>
            <a:ext cx="28799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Quantidade de Animais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214;p99">
            <a:extLst>
              <a:ext uri="{FF2B5EF4-FFF2-40B4-BE49-F238E27FC236}">
                <a16:creationId xmlns:a16="http://schemas.microsoft.com/office/drawing/2014/main" id="{B881CD49-CDDE-8734-1923-865949156131}"/>
              </a:ext>
            </a:extLst>
          </p:cNvPr>
          <p:cNvSpPr txBox="1"/>
          <p:nvPr/>
        </p:nvSpPr>
        <p:spPr>
          <a:xfrm rot="16200000">
            <a:off x="31122" y="3633622"/>
            <a:ext cx="16967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Frequência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Google Shape;293;p101">
            <a:extLst>
              <a:ext uri="{FF2B5EF4-FFF2-40B4-BE49-F238E27FC236}">
                <a16:creationId xmlns:a16="http://schemas.microsoft.com/office/drawing/2014/main" id="{3DEC8CE3-9B3A-B126-E2F5-219FABEB9703}"/>
              </a:ext>
            </a:extLst>
          </p:cNvPr>
          <p:cNvSpPr/>
          <p:nvPr/>
        </p:nvSpPr>
        <p:spPr>
          <a:xfrm>
            <a:off x="1686979" y="2990678"/>
            <a:ext cx="327944" cy="2304256"/>
          </a:xfrm>
          <a:prstGeom prst="rect">
            <a:avLst/>
          </a:prstGeom>
          <a:gradFill>
            <a:gsLst>
              <a:gs pos="0">
                <a:srgbClr val="466891"/>
              </a:gs>
              <a:gs pos="48000">
                <a:srgbClr val="83A0C2"/>
              </a:gs>
              <a:gs pos="100000">
                <a:srgbClr val="B1C4D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94;p101">
            <a:extLst>
              <a:ext uri="{FF2B5EF4-FFF2-40B4-BE49-F238E27FC236}">
                <a16:creationId xmlns:a16="http://schemas.microsoft.com/office/drawing/2014/main" id="{D2EE6458-1E59-47A9-C8C9-829B35A70869}"/>
              </a:ext>
            </a:extLst>
          </p:cNvPr>
          <p:cNvSpPr txBox="1"/>
          <p:nvPr/>
        </p:nvSpPr>
        <p:spPr>
          <a:xfrm>
            <a:off x="3347119" y="2600529"/>
            <a:ext cx="2149470" cy="923289"/>
          </a:xfrm>
          <a:prstGeom prst="rect">
            <a:avLst/>
          </a:prstGeom>
          <a:solidFill>
            <a:srgbClr val="EE7A4C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Sobe a coluna até a altura da frequência certa.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Google Shape;295;p101">
            <a:extLst>
              <a:ext uri="{FF2B5EF4-FFF2-40B4-BE49-F238E27FC236}">
                <a16:creationId xmlns:a16="http://schemas.microsoft.com/office/drawing/2014/main" id="{8C0051E1-21D4-43C1-EBA3-CE32EA9163EB}"/>
              </a:ext>
            </a:extLst>
          </p:cNvPr>
          <p:cNvSpPr/>
          <p:nvPr/>
        </p:nvSpPr>
        <p:spPr>
          <a:xfrm>
            <a:off x="2171325" y="2732305"/>
            <a:ext cx="327944" cy="2554019"/>
          </a:xfrm>
          <a:prstGeom prst="rect">
            <a:avLst/>
          </a:prstGeom>
          <a:gradFill>
            <a:gsLst>
              <a:gs pos="0">
                <a:srgbClr val="466891"/>
              </a:gs>
              <a:gs pos="48000">
                <a:srgbClr val="83A0C2"/>
              </a:gs>
              <a:gs pos="100000">
                <a:srgbClr val="B1C4D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96;p101">
            <a:extLst>
              <a:ext uri="{FF2B5EF4-FFF2-40B4-BE49-F238E27FC236}">
                <a16:creationId xmlns:a16="http://schemas.microsoft.com/office/drawing/2014/main" id="{173702A6-36F2-18FB-36FC-FC0CB29473FB}"/>
              </a:ext>
            </a:extLst>
          </p:cNvPr>
          <p:cNvSpPr/>
          <p:nvPr/>
        </p:nvSpPr>
        <p:spPr>
          <a:xfrm>
            <a:off x="2675379" y="4261607"/>
            <a:ext cx="327944" cy="1023625"/>
          </a:xfrm>
          <a:prstGeom prst="rect">
            <a:avLst/>
          </a:prstGeom>
          <a:gradFill>
            <a:gsLst>
              <a:gs pos="0">
                <a:srgbClr val="466891"/>
              </a:gs>
              <a:gs pos="48000">
                <a:srgbClr val="83A0C2"/>
              </a:gs>
              <a:gs pos="100000">
                <a:srgbClr val="B1C4D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97;p101">
            <a:extLst>
              <a:ext uri="{FF2B5EF4-FFF2-40B4-BE49-F238E27FC236}">
                <a16:creationId xmlns:a16="http://schemas.microsoft.com/office/drawing/2014/main" id="{49FD9420-D76C-3C23-55AE-427FE4E61A6F}"/>
              </a:ext>
            </a:extLst>
          </p:cNvPr>
          <p:cNvSpPr/>
          <p:nvPr/>
        </p:nvSpPr>
        <p:spPr>
          <a:xfrm>
            <a:off x="3190375" y="4502845"/>
            <a:ext cx="327944" cy="809177"/>
          </a:xfrm>
          <a:prstGeom prst="rect">
            <a:avLst/>
          </a:prstGeom>
          <a:gradFill>
            <a:gsLst>
              <a:gs pos="0">
                <a:srgbClr val="466891"/>
              </a:gs>
              <a:gs pos="48000">
                <a:srgbClr val="83A0C2"/>
              </a:gs>
              <a:gs pos="100000">
                <a:srgbClr val="B1C4D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98;p101">
            <a:extLst>
              <a:ext uri="{FF2B5EF4-FFF2-40B4-BE49-F238E27FC236}">
                <a16:creationId xmlns:a16="http://schemas.microsoft.com/office/drawing/2014/main" id="{8820D346-DCF5-E729-DDF6-4F356F62125B}"/>
              </a:ext>
            </a:extLst>
          </p:cNvPr>
          <p:cNvSpPr/>
          <p:nvPr/>
        </p:nvSpPr>
        <p:spPr>
          <a:xfrm>
            <a:off x="3704270" y="4514287"/>
            <a:ext cx="327944" cy="777645"/>
          </a:xfrm>
          <a:prstGeom prst="rect">
            <a:avLst/>
          </a:prstGeom>
          <a:gradFill>
            <a:gsLst>
              <a:gs pos="0">
                <a:srgbClr val="466891"/>
              </a:gs>
              <a:gs pos="48000">
                <a:srgbClr val="83A0C2"/>
              </a:gs>
              <a:gs pos="100000">
                <a:srgbClr val="B1C4D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99;p101">
            <a:extLst>
              <a:ext uri="{FF2B5EF4-FFF2-40B4-BE49-F238E27FC236}">
                <a16:creationId xmlns:a16="http://schemas.microsoft.com/office/drawing/2014/main" id="{6AE004F1-8C9B-E76E-DB7B-77089046D1D2}"/>
              </a:ext>
            </a:extLst>
          </p:cNvPr>
          <p:cNvSpPr/>
          <p:nvPr/>
        </p:nvSpPr>
        <p:spPr>
          <a:xfrm>
            <a:off x="4206746" y="5021209"/>
            <a:ext cx="327944" cy="302174"/>
          </a:xfrm>
          <a:prstGeom prst="rect">
            <a:avLst/>
          </a:prstGeom>
          <a:gradFill>
            <a:gsLst>
              <a:gs pos="0">
                <a:srgbClr val="466891"/>
              </a:gs>
              <a:gs pos="48000">
                <a:srgbClr val="83A0C2"/>
              </a:gs>
              <a:gs pos="100000">
                <a:srgbClr val="B1C4D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112;p6">
            <a:extLst>
              <a:ext uri="{FF2B5EF4-FFF2-40B4-BE49-F238E27FC236}">
                <a16:creationId xmlns:a16="http://schemas.microsoft.com/office/drawing/2014/main" id="{CA80036A-75AE-8270-E371-A1B8BE217ADD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3" name="Google Shape;113;p6">
              <a:extLst>
                <a:ext uri="{FF2B5EF4-FFF2-40B4-BE49-F238E27FC236}">
                  <a16:creationId xmlns:a16="http://schemas.microsoft.com/office/drawing/2014/main" id="{19816D14-933D-60F8-EE04-83CCF3C281C8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4;p6">
              <a:extLst>
                <a:ext uri="{FF2B5EF4-FFF2-40B4-BE49-F238E27FC236}">
                  <a16:creationId xmlns:a16="http://schemas.microsoft.com/office/drawing/2014/main" id="{EA017957-037C-C300-D2BF-FF3956B61444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202;p14">
            <a:extLst>
              <a:ext uri="{FF2B5EF4-FFF2-40B4-BE49-F238E27FC236}">
                <a16:creationId xmlns:a16="http://schemas.microsoft.com/office/drawing/2014/main" id="{3E797070-16C3-E332-1F8D-2B84DA36733F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8" name="Google Shape;174;p98">
            <a:extLst>
              <a:ext uri="{FF2B5EF4-FFF2-40B4-BE49-F238E27FC236}">
                <a16:creationId xmlns:a16="http://schemas.microsoft.com/office/drawing/2014/main" id="{5E801195-959B-AE67-6C2E-1E74EA0CB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209781"/>
              </p:ext>
            </p:extLst>
          </p:nvPr>
        </p:nvGraphicFramePr>
        <p:xfrm>
          <a:off x="7595761" y="2287378"/>
          <a:ext cx="3389830" cy="3413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Quantidade de Animais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Frequência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Google Shape;187;p99">
            <a:extLst>
              <a:ext uri="{FF2B5EF4-FFF2-40B4-BE49-F238E27FC236}">
                <a16:creationId xmlns:a16="http://schemas.microsoft.com/office/drawing/2014/main" id="{DD9E92F2-0357-69CB-C0FD-9BBAA0CD1D20}"/>
              </a:ext>
            </a:extLst>
          </p:cNvPr>
          <p:cNvSpPr txBox="1"/>
          <p:nvPr/>
        </p:nvSpPr>
        <p:spPr>
          <a:xfrm>
            <a:off x="8596768" y="5701218"/>
            <a:ext cx="19577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Dados fictícios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4;p103">
            <a:extLst>
              <a:ext uri="{FF2B5EF4-FFF2-40B4-BE49-F238E27FC236}">
                <a16:creationId xmlns:a16="http://schemas.microsoft.com/office/drawing/2014/main" id="{7103D32A-9609-9537-D157-062B9D176843}"/>
              </a:ext>
            </a:extLst>
          </p:cNvPr>
          <p:cNvSpPr txBox="1"/>
          <p:nvPr/>
        </p:nvSpPr>
        <p:spPr>
          <a:xfrm>
            <a:off x="738289" y="2353204"/>
            <a:ext cx="6237698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Agora, vamos montar esse mesmo gráfico usando uma planilha eletrônica. Você pode fazê-lo no celular, usando o “Google planilhas”, ou no computador. O procedimento é o mesmo.</a:t>
            </a:r>
            <a:endParaRPr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Google Shape;112;p6">
            <a:extLst>
              <a:ext uri="{FF2B5EF4-FFF2-40B4-BE49-F238E27FC236}">
                <a16:creationId xmlns:a16="http://schemas.microsoft.com/office/drawing/2014/main" id="{31027F14-0FA4-2FE8-A1F3-536700CF3B93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5" name="Google Shape;113;p6">
              <a:extLst>
                <a:ext uri="{FF2B5EF4-FFF2-40B4-BE49-F238E27FC236}">
                  <a16:creationId xmlns:a16="http://schemas.microsoft.com/office/drawing/2014/main" id="{7FAD78B2-81C5-3198-7B94-F41486F383B3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4;p6">
              <a:extLst>
                <a:ext uri="{FF2B5EF4-FFF2-40B4-BE49-F238E27FC236}">
                  <a16:creationId xmlns:a16="http://schemas.microsoft.com/office/drawing/2014/main" id="{6A66D966-97AA-2B6E-A314-0EA63945E8C1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02;p14">
            <a:extLst>
              <a:ext uri="{FF2B5EF4-FFF2-40B4-BE49-F238E27FC236}">
                <a16:creationId xmlns:a16="http://schemas.microsoft.com/office/drawing/2014/main" id="{E4B7F0FB-145A-6B6A-0533-63BAC6FD65F5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" name="Google Shape;174;p98">
            <a:extLst>
              <a:ext uri="{FF2B5EF4-FFF2-40B4-BE49-F238E27FC236}">
                <a16:creationId xmlns:a16="http://schemas.microsoft.com/office/drawing/2014/main" id="{568DAB62-5A2E-8C21-8A80-ABA8E4E13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209781"/>
              </p:ext>
            </p:extLst>
          </p:nvPr>
        </p:nvGraphicFramePr>
        <p:xfrm>
          <a:off x="7595761" y="2287378"/>
          <a:ext cx="3389830" cy="3413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Quantidade de Animais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Frequência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Google Shape;187;p99">
            <a:extLst>
              <a:ext uri="{FF2B5EF4-FFF2-40B4-BE49-F238E27FC236}">
                <a16:creationId xmlns:a16="http://schemas.microsoft.com/office/drawing/2014/main" id="{BE3488DD-64D7-35CC-B1CB-F87F4B6BA1A0}"/>
              </a:ext>
            </a:extLst>
          </p:cNvPr>
          <p:cNvSpPr txBox="1"/>
          <p:nvPr/>
        </p:nvSpPr>
        <p:spPr>
          <a:xfrm>
            <a:off x="8596768" y="5701218"/>
            <a:ext cx="19577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Dados fictícios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1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0;p104">
            <a:extLst>
              <a:ext uri="{FF2B5EF4-FFF2-40B4-BE49-F238E27FC236}">
                <a16:creationId xmlns:a16="http://schemas.microsoft.com/office/drawing/2014/main" id="{26C0E470-1426-B898-900F-459F73EE5217}"/>
              </a:ext>
            </a:extLst>
          </p:cNvPr>
          <p:cNvSpPr txBox="1"/>
          <p:nvPr/>
        </p:nvSpPr>
        <p:spPr>
          <a:xfrm>
            <a:off x="738290" y="2292765"/>
            <a:ext cx="6831425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No 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celular, abra o aplicativo “Google planilhas” e digite os dados da tabela, como abaixo:</a:t>
            </a:r>
            <a:endParaRPr sz="2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Google Shape;362;p104" descr="Tabela&#10;&#10;Descrição gerada automaticamente">
            <a:extLst>
              <a:ext uri="{FF2B5EF4-FFF2-40B4-BE49-F238E27FC236}">
                <a16:creationId xmlns:a16="http://schemas.microsoft.com/office/drawing/2014/main" id="{A932FDED-B042-8811-44C7-D20D58B5A4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015" y="3338603"/>
            <a:ext cx="3823500" cy="3172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grpSp>
        <p:nvGrpSpPr>
          <p:cNvPr id="2" name="Google Shape;112;p6">
            <a:extLst>
              <a:ext uri="{FF2B5EF4-FFF2-40B4-BE49-F238E27FC236}">
                <a16:creationId xmlns:a16="http://schemas.microsoft.com/office/drawing/2014/main" id="{AFC8CACD-24FA-6583-A9CE-274540C33886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3" name="Google Shape;113;p6">
              <a:extLst>
                <a:ext uri="{FF2B5EF4-FFF2-40B4-BE49-F238E27FC236}">
                  <a16:creationId xmlns:a16="http://schemas.microsoft.com/office/drawing/2014/main" id="{C09A7702-FC0F-F059-F4DA-4AEDF1CFCAA4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4;p6">
              <a:extLst>
                <a:ext uri="{FF2B5EF4-FFF2-40B4-BE49-F238E27FC236}">
                  <a16:creationId xmlns:a16="http://schemas.microsoft.com/office/drawing/2014/main" id="{7CED70D4-DB83-E92A-7B62-2EE6B50FE3E3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202;p14">
            <a:extLst>
              <a:ext uri="{FF2B5EF4-FFF2-40B4-BE49-F238E27FC236}">
                <a16:creationId xmlns:a16="http://schemas.microsoft.com/office/drawing/2014/main" id="{C0E0AF7C-CA73-063D-E56C-1C10F0E34987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" name="Google Shape;174;p98">
            <a:extLst>
              <a:ext uri="{FF2B5EF4-FFF2-40B4-BE49-F238E27FC236}">
                <a16:creationId xmlns:a16="http://schemas.microsoft.com/office/drawing/2014/main" id="{9B6D33E4-D92C-4674-2155-0AD8081D0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209781"/>
              </p:ext>
            </p:extLst>
          </p:nvPr>
        </p:nvGraphicFramePr>
        <p:xfrm>
          <a:off x="7595761" y="2287378"/>
          <a:ext cx="3389830" cy="3413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Quantidade de Animais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Frequência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Google Shape;187;p99">
            <a:extLst>
              <a:ext uri="{FF2B5EF4-FFF2-40B4-BE49-F238E27FC236}">
                <a16:creationId xmlns:a16="http://schemas.microsoft.com/office/drawing/2014/main" id="{2BAE6B6E-0BB0-1B79-6AE9-F7E728F5C753}"/>
              </a:ext>
            </a:extLst>
          </p:cNvPr>
          <p:cNvSpPr txBox="1"/>
          <p:nvPr/>
        </p:nvSpPr>
        <p:spPr>
          <a:xfrm>
            <a:off x="8596768" y="5701218"/>
            <a:ext cx="19577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Dados fictícios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0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8;p105">
            <a:extLst>
              <a:ext uri="{FF2B5EF4-FFF2-40B4-BE49-F238E27FC236}">
                <a16:creationId xmlns:a16="http://schemas.microsoft.com/office/drawing/2014/main" id="{A89C4FDD-0EAB-40ED-E81A-E40A8AFA96E0}"/>
              </a:ext>
            </a:extLst>
          </p:cNvPr>
          <p:cNvSpPr txBox="1"/>
          <p:nvPr/>
        </p:nvSpPr>
        <p:spPr>
          <a:xfrm>
            <a:off x="736280" y="2305496"/>
            <a:ext cx="107190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Selecione os dados, clicando sobre a primeira célula e arrastando para as outras. Depois de tudo selecionado, clique em “+”.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Google Shape;369;p105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9CE6BBC6-0142-156B-C4FB-01A71396AC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66" y="3295392"/>
            <a:ext cx="4202320" cy="329181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6" name="Google Shape;370;p105">
            <a:extLst>
              <a:ext uri="{FF2B5EF4-FFF2-40B4-BE49-F238E27FC236}">
                <a16:creationId xmlns:a16="http://schemas.microsoft.com/office/drawing/2014/main" id="{2C5493E1-D523-97FB-3630-AB45D019C8B7}"/>
              </a:ext>
            </a:extLst>
          </p:cNvPr>
          <p:cNvSpPr/>
          <p:nvPr/>
        </p:nvSpPr>
        <p:spPr>
          <a:xfrm>
            <a:off x="3294748" y="3706889"/>
            <a:ext cx="504056" cy="504056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sp>
        <p:nvSpPr>
          <p:cNvPr id="10" name="Google Shape;376;p106">
            <a:extLst>
              <a:ext uri="{FF2B5EF4-FFF2-40B4-BE49-F238E27FC236}">
                <a16:creationId xmlns:a16="http://schemas.microsoft.com/office/drawing/2014/main" id="{54DD1AE9-062A-CEC0-03D9-225DF3694DFB}"/>
              </a:ext>
            </a:extLst>
          </p:cNvPr>
          <p:cNvSpPr txBox="1"/>
          <p:nvPr/>
        </p:nvSpPr>
        <p:spPr>
          <a:xfrm>
            <a:off x="5145518" y="3295392"/>
            <a:ext cx="355881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Quando clicar no “+”, vai abrir uma série de opções. Clique em “Gráfico”.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Google Shape;377;p106">
            <a:extLst>
              <a:ext uri="{FF2B5EF4-FFF2-40B4-BE49-F238E27FC236}">
                <a16:creationId xmlns:a16="http://schemas.microsoft.com/office/drawing/2014/main" id="{F119759C-3BA7-54A3-0264-2F6AEBB81C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9627" y="3429000"/>
            <a:ext cx="1850770" cy="259939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12" name="Google Shape;378;p106">
            <a:extLst>
              <a:ext uri="{FF2B5EF4-FFF2-40B4-BE49-F238E27FC236}">
                <a16:creationId xmlns:a16="http://schemas.microsoft.com/office/drawing/2014/main" id="{C479E442-152B-CCB7-589C-7F70B32137B3}"/>
              </a:ext>
            </a:extLst>
          </p:cNvPr>
          <p:cNvSpPr/>
          <p:nvPr/>
        </p:nvSpPr>
        <p:spPr>
          <a:xfrm>
            <a:off x="9118411" y="5433953"/>
            <a:ext cx="731143" cy="31278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grpSp>
        <p:nvGrpSpPr>
          <p:cNvPr id="4" name="Google Shape;112;p6">
            <a:extLst>
              <a:ext uri="{FF2B5EF4-FFF2-40B4-BE49-F238E27FC236}">
                <a16:creationId xmlns:a16="http://schemas.microsoft.com/office/drawing/2014/main" id="{0EAA26AE-FED6-B18E-D23A-5B7EA7496E05}"/>
              </a:ext>
            </a:extLst>
          </p:cNvPr>
          <p:cNvGrpSpPr/>
          <p:nvPr/>
        </p:nvGrpSpPr>
        <p:grpSpPr>
          <a:xfrm>
            <a:off x="11469535" y="5572645"/>
            <a:ext cx="948083" cy="1014564"/>
            <a:chOff x="10843198" y="1772269"/>
            <a:chExt cx="1685700" cy="1803904"/>
          </a:xfrm>
        </p:grpSpPr>
        <p:sp>
          <p:nvSpPr>
            <p:cNvPr id="5" name="Google Shape;113;p6">
              <a:extLst>
                <a:ext uri="{FF2B5EF4-FFF2-40B4-BE49-F238E27FC236}">
                  <a16:creationId xmlns:a16="http://schemas.microsoft.com/office/drawing/2014/main" id="{8563B507-F3C2-7D28-6983-6124FC0607D1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4;p6">
              <a:extLst>
                <a:ext uri="{FF2B5EF4-FFF2-40B4-BE49-F238E27FC236}">
                  <a16:creationId xmlns:a16="http://schemas.microsoft.com/office/drawing/2014/main" id="{FFA1CCBC-CF6C-0BB2-75A1-3FF5C0DBBB01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02;p14">
            <a:extLst>
              <a:ext uri="{FF2B5EF4-FFF2-40B4-BE49-F238E27FC236}">
                <a16:creationId xmlns:a16="http://schemas.microsoft.com/office/drawing/2014/main" id="{27645A25-93EC-0E37-6D49-A45084A6444D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2812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3;p107">
            <a:extLst>
              <a:ext uri="{FF2B5EF4-FFF2-40B4-BE49-F238E27FC236}">
                <a16:creationId xmlns:a16="http://schemas.microsoft.com/office/drawing/2014/main" id="{17BBDB41-DAF1-DFD2-942B-2DF608CE0FC2}"/>
              </a:ext>
            </a:extLst>
          </p:cNvPr>
          <p:cNvSpPr txBox="1">
            <a:spLocks/>
          </p:cNvSpPr>
          <p:nvPr/>
        </p:nvSpPr>
        <p:spPr>
          <a:xfrm>
            <a:off x="1388025" y="2111415"/>
            <a:ext cx="8520600" cy="159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Verdana"/>
              <a:buNone/>
              <a:defRPr sz="3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ctr"/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PESQUISA – 3ª Etapa - Apresentação</a:t>
            </a:r>
            <a:endParaRPr lang="pt-BR"/>
          </a:p>
        </p:txBody>
      </p:sp>
      <p:sp>
        <p:nvSpPr>
          <p:cNvPr id="3" name="Google Shape;384;p107">
            <a:extLst>
              <a:ext uri="{FF2B5EF4-FFF2-40B4-BE49-F238E27FC236}">
                <a16:creationId xmlns:a16="http://schemas.microsoft.com/office/drawing/2014/main" id="{1C441E01-6798-24E0-3FFF-7339C5949285}"/>
              </a:ext>
            </a:extLst>
          </p:cNvPr>
          <p:cNvSpPr txBox="1"/>
          <p:nvPr/>
        </p:nvSpPr>
        <p:spPr>
          <a:xfrm>
            <a:off x="738288" y="2343773"/>
            <a:ext cx="4969337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Automaticamente, o gráfico de colunas é exibido na sua tela.</a:t>
            </a:r>
            <a:endParaRPr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Google Shape;385;p107">
            <a:extLst>
              <a:ext uri="{FF2B5EF4-FFF2-40B4-BE49-F238E27FC236}">
                <a16:creationId xmlns:a16="http://schemas.microsoft.com/office/drawing/2014/main" id="{9D69173A-C688-7048-A172-B8168A775B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7148" y="1229800"/>
            <a:ext cx="4028863" cy="480479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grpSp>
        <p:nvGrpSpPr>
          <p:cNvPr id="4" name="Google Shape;112;p6">
            <a:extLst>
              <a:ext uri="{FF2B5EF4-FFF2-40B4-BE49-F238E27FC236}">
                <a16:creationId xmlns:a16="http://schemas.microsoft.com/office/drawing/2014/main" id="{3A735C09-53E2-D104-F87F-2DDEB9A78DF4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5" name="Google Shape;113;p6">
              <a:extLst>
                <a:ext uri="{FF2B5EF4-FFF2-40B4-BE49-F238E27FC236}">
                  <a16:creationId xmlns:a16="http://schemas.microsoft.com/office/drawing/2014/main" id="{BC88DCB9-0715-7628-F956-768AB2B04902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4;p6">
              <a:extLst>
                <a:ext uri="{FF2B5EF4-FFF2-40B4-BE49-F238E27FC236}">
                  <a16:creationId xmlns:a16="http://schemas.microsoft.com/office/drawing/2014/main" id="{EF767613-CEF9-A7F4-AC19-D1007750D0CE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02;p14">
            <a:extLst>
              <a:ext uri="{FF2B5EF4-FFF2-40B4-BE49-F238E27FC236}">
                <a16:creationId xmlns:a16="http://schemas.microsoft.com/office/drawing/2014/main" id="{F471ACAC-5518-D75A-991E-722E2BE0D371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609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1;p108">
            <a:extLst>
              <a:ext uri="{FF2B5EF4-FFF2-40B4-BE49-F238E27FC236}">
                <a16:creationId xmlns:a16="http://schemas.microsoft.com/office/drawing/2014/main" id="{9906CE9B-62AB-2A54-3FFA-0937360F7B41}"/>
              </a:ext>
            </a:extLst>
          </p:cNvPr>
          <p:cNvSpPr txBox="1"/>
          <p:nvPr/>
        </p:nvSpPr>
        <p:spPr>
          <a:xfrm>
            <a:off x="735473" y="2377565"/>
            <a:ext cx="5694824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Se quiser mudar o estilo do seu gráfico, você pode explorar o menu que aparece abaixo do gráfico: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Google Shape;392;p108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3234C86A-36DC-79A9-7F47-E2E0AAF4E9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4703" y="1641251"/>
            <a:ext cx="4030860" cy="440035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7" name="Google Shape;393;p108">
            <a:extLst>
              <a:ext uri="{FF2B5EF4-FFF2-40B4-BE49-F238E27FC236}">
                <a16:creationId xmlns:a16="http://schemas.microsoft.com/office/drawing/2014/main" id="{8CAF6D75-771C-16F7-0681-F76E7CF9111C}"/>
              </a:ext>
            </a:extLst>
          </p:cNvPr>
          <p:cNvSpPr/>
          <p:nvPr/>
        </p:nvSpPr>
        <p:spPr>
          <a:xfrm>
            <a:off x="6802578" y="3464876"/>
            <a:ext cx="1113014" cy="504056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394;p108">
            <a:extLst>
              <a:ext uri="{FF2B5EF4-FFF2-40B4-BE49-F238E27FC236}">
                <a16:creationId xmlns:a16="http://schemas.microsoft.com/office/drawing/2014/main" id="{157B22FB-854C-2065-AE75-0F1394375B1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840361" y="3716904"/>
            <a:ext cx="962217" cy="825599"/>
          </a:xfrm>
          <a:prstGeom prst="straightConnector1">
            <a:avLst/>
          </a:prstGeom>
          <a:noFill/>
          <a:ln w="38100" cap="flat" cmpd="sng">
            <a:solidFill>
              <a:srgbClr val="EE7A4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395;p108">
            <a:extLst>
              <a:ext uri="{FF2B5EF4-FFF2-40B4-BE49-F238E27FC236}">
                <a16:creationId xmlns:a16="http://schemas.microsoft.com/office/drawing/2014/main" id="{EEA042AE-4802-7FE2-27F7-6E1E019D5EC9}"/>
              </a:ext>
            </a:extLst>
          </p:cNvPr>
          <p:cNvSpPr txBox="1"/>
          <p:nvPr/>
        </p:nvSpPr>
        <p:spPr>
          <a:xfrm>
            <a:off x="735474" y="4102654"/>
            <a:ext cx="4942656" cy="15696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Clicando em “Tipo”, abre-se uma variedade de possíveis gráficos que podem ser feitos com esses dados.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" name="Google Shape;112;p6">
            <a:extLst>
              <a:ext uri="{FF2B5EF4-FFF2-40B4-BE49-F238E27FC236}">
                <a16:creationId xmlns:a16="http://schemas.microsoft.com/office/drawing/2014/main" id="{7D5FEA58-9658-9387-4249-35284C727585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6" name="Google Shape;113;p6">
              <a:extLst>
                <a:ext uri="{FF2B5EF4-FFF2-40B4-BE49-F238E27FC236}">
                  <a16:creationId xmlns:a16="http://schemas.microsoft.com/office/drawing/2014/main" id="{3BFF5D64-0972-6F66-61B7-BC071DA79A86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4;p6">
              <a:extLst>
                <a:ext uri="{FF2B5EF4-FFF2-40B4-BE49-F238E27FC236}">
                  <a16:creationId xmlns:a16="http://schemas.microsoft.com/office/drawing/2014/main" id="{1F2536C4-DC15-568F-91EB-82C8C6A2FCB3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202;p14">
            <a:extLst>
              <a:ext uri="{FF2B5EF4-FFF2-40B4-BE49-F238E27FC236}">
                <a16:creationId xmlns:a16="http://schemas.microsoft.com/office/drawing/2014/main" id="{16555ABC-12ED-B19F-E295-C24A34CAA00B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2559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1;p109">
            <a:extLst>
              <a:ext uri="{FF2B5EF4-FFF2-40B4-BE49-F238E27FC236}">
                <a16:creationId xmlns:a16="http://schemas.microsoft.com/office/drawing/2014/main" id="{BE9BC1DC-F482-85DC-D2E0-47B9EEBDBEBE}"/>
              </a:ext>
            </a:extLst>
          </p:cNvPr>
          <p:cNvSpPr txBox="1"/>
          <p:nvPr/>
        </p:nvSpPr>
        <p:spPr>
          <a:xfrm>
            <a:off x="738290" y="2124456"/>
            <a:ext cx="457438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Clicando em “Tipo”, temos: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Google Shape;402;p10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1C7BDD2-8BC0-109E-B71F-2C4741DB42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71" y="2880915"/>
            <a:ext cx="4746600" cy="3775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12" name="Google Shape;403;p109">
            <a:extLst>
              <a:ext uri="{FF2B5EF4-FFF2-40B4-BE49-F238E27FC236}">
                <a16:creationId xmlns:a16="http://schemas.microsoft.com/office/drawing/2014/main" id="{202F8E52-0494-01AA-E57C-EBEC5B77BAB2}"/>
              </a:ext>
            </a:extLst>
          </p:cNvPr>
          <p:cNvSpPr txBox="1"/>
          <p:nvPr/>
        </p:nvSpPr>
        <p:spPr>
          <a:xfrm>
            <a:off x="5515385" y="1194221"/>
            <a:ext cx="596496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Você pode escolher se quer montar um gráfico de colunas, barras setores, linhas, entre outros.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Google Shape;408;p110">
            <a:extLst>
              <a:ext uri="{FF2B5EF4-FFF2-40B4-BE49-F238E27FC236}">
                <a16:creationId xmlns:a16="http://schemas.microsoft.com/office/drawing/2014/main" id="{0A065A2C-7A5A-DB4A-44BC-EB11C4BEAA4F}"/>
              </a:ext>
            </a:extLst>
          </p:cNvPr>
          <p:cNvSpPr txBox="1"/>
          <p:nvPr/>
        </p:nvSpPr>
        <p:spPr>
          <a:xfrm>
            <a:off x="5596554" y="2757834"/>
            <a:ext cx="2768264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Gráfico de barras</a:t>
            </a:r>
            <a:endParaRPr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Google Shape;409;p110">
            <a:extLst>
              <a:ext uri="{FF2B5EF4-FFF2-40B4-BE49-F238E27FC236}">
                <a16:creationId xmlns:a16="http://schemas.microsoft.com/office/drawing/2014/main" id="{41A77091-57B6-56DB-9984-957634AAE3FA}"/>
              </a:ext>
            </a:extLst>
          </p:cNvPr>
          <p:cNvSpPr txBox="1"/>
          <p:nvPr/>
        </p:nvSpPr>
        <p:spPr>
          <a:xfrm>
            <a:off x="8539591" y="2767301"/>
            <a:ext cx="2933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Gráfico de linha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Google Shape;410;p110" descr="Gráfico, Gráfico de linhas&#10;&#10;Descrição gerada automaticamente">
            <a:extLst>
              <a:ext uri="{FF2B5EF4-FFF2-40B4-BE49-F238E27FC236}">
                <a16:creationId xmlns:a16="http://schemas.microsoft.com/office/drawing/2014/main" id="{4A23FC8E-7C39-B700-59BF-67084B6182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8701" y="3416524"/>
            <a:ext cx="2270220" cy="303106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16" name="Google Shape;411;p110" descr="Gráfico, Gráfico de barras&#10;&#10;Descrição gerada automaticamente">
            <a:extLst>
              <a:ext uri="{FF2B5EF4-FFF2-40B4-BE49-F238E27FC236}">
                <a16:creationId xmlns:a16="http://schemas.microsoft.com/office/drawing/2014/main" id="{95C8B0A7-B340-A595-5235-3E1317CEF9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8777" y="3438359"/>
            <a:ext cx="2119207" cy="303106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4" name="Google Shape;202;p14">
            <a:extLst>
              <a:ext uri="{FF2B5EF4-FFF2-40B4-BE49-F238E27FC236}">
                <a16:creationId xmlns:a16="http://schemas.microsoft.com/office/drawing/2014/main" id="{6DAAE6EE-C61F-D83B-9D2E-47559251F43F}"/>
              </a:ext>
            </a:extLst>
          </p:cNvPr>
          <p:cNvSpPr txBox="1"/>
          <p:nvPr/>
        </p:nvSpPr>
        <p:spPr>
          <a:xfrm>
            <a:off x="738289" y="1464273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7269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541872" y="2106696"/>
            <a:ext cx="46200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E7A4C"/>
              </a:buClr>
              <a:buSzPct val="130000"/>
              <a:buFont typeface="Arial" panose="020B0604020202020204" pitchFamily="34" charset="0"/>
              <a:buChar char="•"/>
            </a:pPr>
            <a:r>
              <a:rPr lang="pt-BR" dirty="0"/>
              <a:t>Organização de dados estatísticos.</a:t>
            </a:r>
            <a:endParaRPr dirty="0"/>
          </a:p>
        </p:txBody>
      </p:sp>
      <p:sp>
        <p:nvSpPr>
          <p:cNvPr id="68" name="Google Shape;68;p3"/>
          <p:cNvSpPr txBox="1"/>
          <p:nvPr/>
        </p:nvSpPr>
        <p:spPr>
          <a:xfrm>
            <a:off x="6338175" y="2106696"/>
            <a:ext cx="5134688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1000">
              <a:spcAft>
                <a:spcPts val="1200"/>
              </a:spcAft>
              <a:buClr>
                <a:srgbClr val="EE7A4C"/>
              </a:buClr>
              <a:buSzPct val="1300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Representar dados de pesquisas estatísticas em tabelas e gráficos;</a:t>
            </a:r>
          </a:p>
          <a:p>
            <a:pPr marL="457200" indent="-381000">
              <a:spcAft>
                <a:spcPts val="1200"/>
              </a:spcAft>
              <a:buClr>
                <a:srgbClr val="EE7A4C"/>
              </a:buClr>
              <a:buSzPct val="130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Utilizar recursos digitais na produção de tabelas e gráficos.</a:t>
            </a:r>
            <a:endParaRPr lang="pt-BR" sz="2400" i="0" u="none" strike="noStrike" cap="none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1271000" y="746750"/>
            <a:ext cx="2708400" cy="99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Conteúdo</a:t>
            </a:r>
            <a:endParaRPr sz="3400" b="0" i="0" u="none" strike="noStrike" cap="none" dirty="0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6772650" y="746750"/>
            <a:ext cx="3140400" cy="99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>
                <a:solidFill>
                  <a:srgbClr val="EE7A4C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sz="3400" b="0" i="0" u="none" strike="noStrike" cap="none">
              <a:solidFill>
                <a:srgbClr val="EE7A4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1" name="Google Shape;71;p3"/>
          <p:cNvCxnSpPr/>
          <p:nvPr/>
        </p:nvCxnSpPr>
        <p:spPr>
          <a:xfrm>
            <a:off x="5236475" y="418350"/>
            <a:ext cx="996600" cy="6064800"/>
          </a:xfrm>
          <a:prstGeom prst="straightConnector1">
            <a:avLst/>
          </a:prstGeom>
          <a:noFill/>
          <a:ln w="28575" cap="flat" cmpd="sng">
            <a:solidFill>
              <a:srgbClr val="EE7A4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9922" y="708850"/>
            <a:ext cx="782324" cy="7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575" y="666950"/>
            <a:ext cx="918427" cy="8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0;p26">
            <a:extLst>
              <a:ext uri="{FF2B5EF4-FFF2-40B4-BE49-F238E27FC236}">
                <a16:creationId xmlns:a16="http://schemas.microsoft.com/office/drawing/2014/main" id="{DD95CD67-8C4F-6940-A149-75B465232FF4}"/>
              </a:ext>
            </a:extLst>
          </p:cNvPr>
          <p:cNvSpPr/>
          <p:nvPr/>
        </p:nvSpPr>
        <p:spPr>
          <a:xfrm>
            <a:off x="7475705" y="5500117"/>
            <a:ext cx="3997158" cy="77209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EE7A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Virem e produzam.</a:t>
            </a:r>
            <a:endParaRPr sz="2400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Google Shape;119;p21">
            <a:extLst>
              <a:ext uri="{FF2B5EF4-FFF2-40B4-BE49-F238E27FC236}">
                <a16:creationId xmlns:a16="http://schemas.microsoft.com/office/drawing/2014/main" id="{9BF69593-959C-8D5D-9DB8-D8F05C81CCE4}"/>
              </a:ext>
            </a:extLst>
          </p:cNvPr>
          <p:cNvSpPr/>
          <p:nvPr/>
        </p:nvSpPr>
        <p:spPr>
          <a:xfrm>
            <a:off x="735473" y="1633998"/>
            <a:ext cx="1073739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Agora, é com você! Faça uma pesquisa com os estudantes de sua classe sobre determinado tema e organize os dados em um gráfico, o qual pode ser digital ou manuscrito. </a:t>
            </a: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9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B1504977-19DA-6EDF-7370-C0CBD64F24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9424" y="2507906"/>
            <a:ext cx="9368489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1200"/>
              </a:spcAft>
              <a:buClr>
                <a:srgbClr val="EE7A4C"/>
              </a:buClr>
              <a:buSzPct val="13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Aprendemos a construir tabelas de frequências e representá-las no gráfico;</a:t>
            </a: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DA18A4CE-81EB-6B72-6A4B-7B20CEE1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31" y="533246"/>
            <a:ext cx="930991" cy="7647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4831BC5-859B-C0C3-9715-DD38D69239B4}"/>
              </a:ext>
            </a:extLst>
          </p:cNvPr>
          <p:cNvSpPr txBox="1"/>
          <p:nvPr/>
        </p:nvSpPr>
        <p:spPr>
          <a:xfrm>
            <a:off x="1680025" y="548724"/>
            <a:ext cx="663448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>
                <a:solidFill>
                  <a:srgbClr val="EE7A4C"/>
                </a:solidFill>
                <a:latin typeface="Verdana"/>
                <a:ea typeface="Verdana"/>
              </a:rPr>
              <a:t>Tarefa</a:t>
            </a:r>
            <a:r>
              <a:rPr lang="pt-BR" sz="4400" b="1">
                <a:solidFill>
                  <a:srgbClr val="EE7A4C"/>
                </a:solidFill>
                <a:latin typeface="Verdana"/>
                <a:ea typeface="Verdana"/>
              </a:rPr>
              <a:t> SP</a:t>
            </a:r>
          </a:p>
        </p:txBody>
      </p:sp>
      <p:sp>
        <p:nvSpPr>
          <p:cNvPr id="6" name="Google Shape;115;p6">
            <a:extLst>
              <a:ext uri="{FF2B5EF4-FFF2-40B4-BE49-F238E27FC236}">
                <a16:creationId xmlns:a16="http://schemas.microsoft.com/office/drawing/2014/main" id="{03C4908A-D165-DB64-745B-B11833605464}"/>
              </a:ext>
            </a:extLst>
          </p:cNvPr>
          <p:cNvSpPr txBox="1"/>
          <p:nvPr/>
        </p:nvSpPr>
        <p:spPr>
          <a:xfrm>
            <a:off x="702628" y="1517931"/>
            <a:ext cx="11230616" cy="493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4" tIns="121884" rIns="121884" bIns="121884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pt-BR" sz="2600" dirty="0">
                <a:latin typeface="Verdana"/>
                <a:ea typeface="Verdana"/>
                <a:cs typeface="Verdana"/>
                <a:sym typeface="Verdana"/>
              </a:rPr>
              <a:t>Localizador</a:t>
            </a:r>
            <a:r>
              <a:rPr lang="pt-BR" sz="2600">
                <a:latin typeface="Verdana"/>
                <a:ea typeface="Verdana"/>
                <a:cs typeface="Verdana"/>
                <a:sym typeface="Verdana"/>
              </a:rPr>
              <a:t>: 99191</a:t>
            </a:r>
            <a:endParaRPr lang="pt-BR" sz="2600" dirty="0">
              <a:latin typeface="Verdana"/>
              <a:ea typeface="Verdana"/>
              <a:cs typeface="Verdana"/>
            </a:endParaRP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endParaRPr lang="pt-BR" sz="2600" dirty="0">
              <a:latin typeface="Verdana"/>
              <a:ea typeface="Verdana"/>
              <a:cs typeface="Verdana"/>
              <a:sym typeface="Verdana"/>
            </a:endParaRP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pt-BR" sz="2600" dirty="0">
                <a:latin typeface="Verdana"/>
                <a:ea typeface="Verdana"/>
                <a:cs typeface="Verdana"/>
                <a:sym typeface="Verdana"/>
              </a:rPr>
              <a:t>Professor, para visualizar a tarefa da aula, acesse com seu login: </a:t>
            </a:r>
            <a:r>
              <a:rPr lang="pt-BR" sz="2600" dirty="0">
                <a:latin typeface="Verdana"/>
                <a:ea typeface="Verdana"/>
                <a:cs typeface="Verdana"/>
                <a:sym typeface="Verdana"/>
                <a:hlinkClick r:id="rId4"/>
              </a:rPr>
              <a:t>tarefas.cmsp.educacao.sp.gov.br</a:t>
            </a:r>
            <a:endParaRPr lang="pt-BR" sz="2600" dirty="0">
              <a:latin typeface="Verdana"/>
              <a:ea typeface="Verdana"/>
              <a:cs typeface="Verdana"/>
              <a:hlinkClick r:id="rId4"/>
            </a:endParaRP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600" dirty="0">
                <a:latin typeface="Verdana"/>
                <a:ea typeface="Verdana"/>
                <a:cs typeface="Verdana"/>
                <a:sym typeface="Verdana"/>
              </a:rPr>
              <a:t>Clique em “Atividades” e, em seguida, em “Modelos”.</a:t>
            </a:r>
            <a:endParaRPr lang="pt-BR" sz="2600" dirty="0">
              <a:latin typeface="Verdana"/>
              <a:ea typeface="Verdana"/>
              <a:cs typeface="Verdana"/>
            </a:endParaRP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600" dirty="0">
                <a:latin typeface="Verdana"/>
                <a:ea typeface="Verdana"/>
                <a:cs typeface="Verdana"/>
                <a:sym typeface="Verdana"/>
              </a:rPr>
              <a:t>Em “Buscar por”, selecione a opção “Localizador”.</a:t>
            </a:r>
            <a:endParaRPr lang="pt-BR" sz="2600" dirty="0">
              <a:latin typeface="Verdana"/>
              <a:ea typeface="Verdana"/>
              <a:cs typeface="Verdana"/>
            </a:endParaRP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600" dirty="0">
                <a:latin typeface="Verdana"/>
                <a:ea typeface="Verdana"/>
                <a:cs typeface="Verdana"/>
                <a:sym typeface="Verdana"/>
              </a:rPr>
              <a:t>Copie o localizador acima e cole no campo de busca.</a:t>
            </a:r>
            <a:endParaRPr lang="pt-BR" sz="2600" dirty="0">
              <a:latin typeface="Verdana"/>
              <a:ea typeface="Verdana"/>
              <a:cs typeface="Verdana"/>
            </a:endParaRP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600" dirty="0">
                <a:latin typeface="Verdana"/>
                <a:ea typeface="Verdana"/>
                <a:cs typeface="Verdana"/>
                <a:sym typeface="Verdana"/>
              </a:rPr>
              <a:t>Clique em “Procurar”. </a:t>
            </a:r>
          </a:p>
          <a:p>
            <a:pPr>
              <a:spcAft>
                <a:spcPts val="600"/>
              </a:spcAft>
              <a:buSzPct val="100000"/>
            </a:pPr>
            <a:endParaRPr lang="pt-BR" sz="2600" dirty="0">
              <a:latin typeface="Verdana"/>
              <a:ea typeface="Verdana"/>
              <a:cs typeface="Verdana"/>
            </a:endParaRPr>
          </a:p>
          <a:p>
            <a:pPr>
              <a:spcAft>
                <a:spcPts val="600"/>
              </a:spcAft>
            </a:pPr>
            <a:r>
              <a:rPr lang="pt-BR" sz="2000" dirty="0" err="1">
                <a:latin typeface="Verdana"/>
                <a:ea typeface="Verdana"/>
                <a:cs typeface="Verdana"/>
              </a:rPr>
              <a:t>Videotutorial</a:t>
            </a:r>
            <a:r>
              <a:rPr lang="pt-BR" sz="2000" dirty="0">
                <a:latin typeface="Verdana"/>
                <a:ea typeface="Verdana"/>
                <a:cs typeface="Verdana"/>
              </a:rPr>
              <a:t>: </a:t>
            </a:r>
            <a:r>
              <a:rPr lang="pt-BR" sz="2000" dirty="0">
                <a:latin typeface="Verdana"/>
                <a:ea typeface="+mn-lt"/>
                <a:cs typeface="+mn-lt"/>
                <a:hlinkClick r:id="rId5"/>
              </a:rPr>
              <a:t>http://tarefasp.educacao.sp.gov.br/</a:t>
            </a:r>
            <a:endParaRPr lang="pt-BR" sz="2000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27867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9;p107">
            <a:extLst>
              <a:ext uri="{FF2B5EF4-FFF2-40B4-BE49-F238E27FC236}">
                <a16:creationId xmlns:a16="http://schemas.microsoft.com/office/drawing/2014/main" id="{112064CC-2A4A-3C3A-3C9B-BD19952905FE}"/>
              </a:ext>
            </a:extLst>
          </p:cNvPr>
          <p:cNvSpPr txBox="1"/>
          <p:nvPr/>
        </p:nvSpPr>
        <p:spPr>
          <a:xfrm>
            <a:off x="735473" y="1634154"/>
            <a:ext cx="10737390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LEMOV, Doug. Aula Nota 10 2.0: 62 técnicas para melhorar a gestão da sala de aula. Porto Alegre: Penso, 2018.</a:t>
            </a:r>
          </a:p>
          <a:p>
            <a:pPr>
              <a:spcAft>
                <a:spcPts val="1200"/>
              </a:spcAft>
              <a:defRPr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PARANÁ (ESTADO). Secretaria da Educação. Material de Apoio ao Professor. Paraná, 2022.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>
              <a:spcAft>
                <a:spcPts val="1200"/>
              </a:spcAft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SÃO PAULO (ESTADO). Secretaria da Educação. Currículo Paulista do Ensino Fundamental. São Paulo, 2019.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/>
        </p:nvSpPr>
        <p:spPr>
          <a:xfrm>
            <a:off x="735474" y="1633998"/>
            <a:ext cx="10737390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Lista de imagens e vídeos</a:t>
            </a:r>
            <a:endParaRPr lang="pt-BR" sz="2400" b="1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Aft>
                <a:spcPts val="1200"/>
              </a:spcAft>
              <a:buSzPts val="2400"/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Slide 7 – </a:t>
            </a:r>
            <a:r>
              <a:rPr lang="pt-BR" sz="2400" dirty="0">
                <a:solidFill>
                  <a:srgbClr val="EE7A4C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https://pixabay.com/pt/vectors/homem-professor-professora-%c3%b3culos-6719392/</a:t>
            </a:r>
            <a:endParaRPr lang="pt-BR" sz="2400" dirty="0">
              <a:solidFill>
                <a:srgbClr val="EE7A4C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>
              <a:spcAft>
                <a:spcPts val="1200"/>
              </a:spcAft>
              <a:buSzPts val="2400"/>
            </a:pPr>
            <a: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Demais imagens – 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produzidas pelo autor.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0;p1">
            <a:extLst>
              <a:ext uri="{FF2B5EF4-FFF2-40B4-BE49-F238E27FC236}">
                <a16:creationId xmlns:a16="http://schemas.microsoft.com/office/drawing/2014/main" id="{89A5B1D2-79C4-C27E-E144-CEDDE8DC22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5816"/>
          <a:stretch/>
        </p:blipFill>
        <p:spPr>
          <a:xfrm>
            <a:off x="2396495" y="3855015"/>
            <a:ext cx="3418230" cy="287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9;p1">
            <a:extLst>
              <a:ext uri="{FF2B5EF4-FFF2-40B4-BE49-F238E27FC236}">
                <a16:creationId xmlns:a16="http://schemas.microsoft.com/office/drawing/2014/main" id="{33200642-F030-95F1-63E4-B404B7A8BB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285091">
            <a:off x="522719" y="2777244"/>
            <a:ext cx="1974933" cy="19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7;p10">
            <a:extLst>
              <a:ext uri="{FF2B5EF4-FFF2-40B4-BE49-F238E27FC236}">
                <a16:creationId xmlns:a16="http://schemas.microsoft.com/office/drawing/2014/main" id="{0A7F0C43-2F33-FF31-1F33-F51BAEC8BF50}"/>
              </a:ext>
            </a:extLst>
          </p:cNvPr>
          <p:cNvSpPr txBox="1"/>
          <p:nvPr/>
        </p:nvSpPr>
        <p:spPr>
          <a:xfrm>
            <a:off x="841509" y="335902"/>
            <a:ext cx="5966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r>
              <a:rPr lang="pt-BR" sz="6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endParaRPr sz="6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289;p10" descr="Forma&#10;&#10;Descrição gerada automaticamente com confiança baixa">
            <a:extLst>
              <a:ext uri="{FF2B5EF4-FFF2-40B4-BE49-F238E27FC236}">
                <a16:creationId xmlns:a16="http://schemas.microsoft.com/office/drawing/2014/main" id="{F69B7185-EEB0-F505-D6BC-FD49392EDA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61961">
            <a:off x="3518131" y="1238593"/>
            <a:ext cx="1282132" cy="1282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20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4CEF96C-D771-4D8B-77D9-F73CFD7B715D}"/>
              </a:ext>
            </a:extLst>
          </p:cNvPr>
          <p:cNvSpPr txBox="1"/>
          <p:nvPr/>
        </p:nvSpPr>
        <p:spPr>
          <a:xfrm>
            <a:off x="734669" y="1633998"/>
            <a:ext cx="1073819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Sabe essa?</a:t>
            </a:r>
            <a:endParaRPr lang="pt-BR" sz="3400" b="1" i="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 grupo de estudantes do 9</a:t>
            </a:r>
            <a:r>
              <a:rPr lang="pt-BR" sz="2400" u="sng" baseline="30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ano realizou uma pesquisa estatística com 50 estudantes sobre determinado tema. Qual seria a melhor forma de apresentar os resultados dessa pesquisa?</a:t>
            </a:r>
            <a:endParaRPr lang="pt-BR" sz="24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210;p26">
            <a:extLst>
              <a:ext uri="{FF2B5EF4-FFF2-40B4-BE49-F238E27FC236}">
                <a16:creationId xmlns:a16="http://schemas.microsoft.com/office/drawing/2014/main" id="{750D56A9-7CF1-5669-1946-0A57E2B8D750}"/>
              </a:ext>
            </a:extLst>
          </p:cNvPr>
          <p:cNvSpPr/>
          <p:nvPr/>
        </p:nvSpPr>
        <p:spPr>
          <a:xfrm>
            <a:off x="6799006" y="5641667"/>
            <a:ext cx="4673857" cy="63054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EE7A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Respondam ao professor.</a:t>
            </a:r>
            <a:endParaRPr sz="2300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6">
            <a:extLst>
              <a:ext uri="{FF2B5EF4-FFF2-40B4-BE49-F238E27FC236}">
                <a16:creationId xmlns:a16="http://schemas.microsoft.com/office/drawing/2014/main" id="{FB598AC3-6E5B-D19E-ABAA-AC2C4C7C4959}"/>
              </a:ext>
            </a:extLst>
          </p:cNvPr>
          <p:cNvSpPr txBox="1"/>
          <p:nvPr/>
        </p:nvSpPr>
        <p:spPr>
          <a:xfrm>
            <a:off x="735473" y="1639767"/>
            <a:ext cx="536132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Pesquisa estatística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1D634-7655-05BF-A1EE-1F2A1E43EBD8}"/>
              </a:ext>
            </a:extLst>
          </p:cNvPr>
          <p:cNvSpPr txBox="1"/>
          <p:nvPr/>
        </p:nvSpPr>
        <p:spPr>
          <a:xfrm>
            <a:off x="738885" y="2255280"/>
            <a:ext cx="1071923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A pesquisa 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estatística desempenha um papel fundamental em várias áreas, pois ajuda a obter e a interpretar dados de formas precisa e objetiva. Aqui, estão algumas das principais razões pelas quais a pesquisa estatística é importante: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Tomada de decisão informada: a pesquisa estatística fornece uma base sólida para a tomada de decisões, permitindo que os tomadores de decisão analisem e compreendam os dados relevantes antes de chegar a conclusões. Isso é especialmente útil em áreas, como Negócios, Medicina, Ciências Sociais, entre outras.</a:t>
            </a:r>
          </a:p>
        </p:txBody>
      </p:sp>
      <p:grpSp>
        <p:nvGrpSpPr>
          <p:cNvPr id="3" name="Google Shape;112;p6">
            <a:extLst>
              <a:ext uri="{FF2B5EF4-FFF2-40B4-BE49-F238E27FC236}">
                <a16:creationId xmlns:a16="http://schemas.microsoft.com/office/drawing/2014/main" id="{5E099E48-B09D-247F-2A72-5AE07CD28D3F}"/>
              </a:ext>
            </a:extLst>
          </p:cNvPr>
          <p:cNvGrpSpPr/>
          <p:nvPr/>
        </p:nvGrpSpPr>
        <p:grpSpPr>
          <a:xfrm>
            <a:off x="11077897" y="4837471"/>
            <a:ext cx="1563963" cy="1673631"/>
            <a:chOff x="10843198" y="1772269"/>
            <a:chExt cx="1685700" cy="1803904"/>
          </a:xfrm>
        </p:grpSpPr>
        <p:sp>
          <p:nvSpPr>
            <p:cNvPr id="4" name="Google Shape;113;p6">
              <a:extLst>
                <a:ext uri="{FF2B5EF4-FFF2-40B4-BE49-F238E27FC236}">
                  <a16:creationId xmlns:a16="http://schemas.microsoft.com/office/drawing/2014/main" id="{27C91C48-7055-74F6-C943-11F233758781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14;p6">
              <a:extLst>
                <a:ext uri="{FF2B5EF4-FFF2-40B4-BE49-F238E27FC236}">
                  <a16:creationId xmlns:a16="http://schemas.microsoft.com/office/drawing/2014/main" id="{4C53E577-AEF2-7B71-D6B6-3D8D8933F0F9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9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6">
            <a:extLst>
              <a:ext uri="{FF2B5EF4-FFF2-40B4-BE49-F238E27FC236}">
                <a16:creationId xmlns:a16="http://schemas.microsoft.com/office/drawing/2014/main" id="{FB598AC3-6E5B-D19E-ABAA-AC2C4C7C4959}"/>
              </a:ext>
            </a:extLst>
          </p:cNvPr>
          <p:cNvSpPr txBox="1"/>
          <p:nvPr/>
        </p:nvSpPr>
        <p:spPr>
          <a:xfrm>
            <a:off x="740304" y="1633998"/>
            <a:ext cx="523279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Pesquisa estatística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BCF5CF-1AFC-2F7F-41D0-1743150CA86B}"/>
              </a:ext>
            </a:extLst>
          </p:cNvPr>
          <p:cNvSpPr txBox="1"/>
          <p:nvPr/>
        </p:nvSpPr>
        <p:spPr>
          <a:xfrm>
            <a:off x="740305" y="2323251"/>
            <a:ext cx="1073255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 startAt="2"/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Estabelecimento de conclusões confiáveis: ao empregar métodos estatísticos adequados, é possível tirar conclusões com um alto nível de confiança e reduzir a margem de erro associada à incerteza dos dados. Isso ajuda a evitar conclusões precipitadas ou errôneas.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 startAt="2"/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Identificação de tendências e padrões: a pesquisa estatística permite identificar tendências e padrões ocultos nos dados. Essas informações são valiosas, pois podem fornecer </a:t>
            </a:r>
            <a:r>
              <a:rPr lang="pt-BR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insights 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sobre o comportamento humano, as preferências de mercado,   a eficácia de tratamentos médicos, entre outros aspectos.</a:t>
            </a:r>
          </a:p>
        </p:txBody>
      </p:sp>
      <p:grpSp>
        <p:nvGrpSpPr>
          <p:cNvPr id="3" name="Google Shape;112;p6">
            <a:extLst>
              <a:ext uri="{FF2B5EF4-FFF2-40B4-BE49-F238E27FC236}">
                <a16:creationId xmlns:a16="http://schemas.microsoft.com/office/drawing/2014/main" id="{4C9526ED-60D8-681D-FB67-D9BA3CE87173}"/>
              </a:ext>
            </a:extLst>
          </p:cNvPr>
          <p:cNvGrpSpPr/>
          <p:nvPr/>
        </p:nvGrpSpPr>
        <p:grpSpPr>
          <a:xfrm>
            <a:off x="11053785" y="4837471"/>
            <a:ext cx="1563963" cy="1673631"/>
            <a:chOff x="10843198" y="1772269"/>
            <a:chExt cx="1685700" cy="1803904"/>
          </a:xfrm>
        </p:grpSpPr>
        <p:sp>
          <p:nvSpPr>
            <p:cNvPr id="5" name="Google Shape;113;p6">
              <a:extLst>
                <a:ext uri="{FF2B5EF4-FFF2-40B4-BE49-F238E27FC236}">
                  <a16:creationId xmlns:a16="http://schemas.microsoft.com/office/drawing/2014/main" id="{B7615445-4AE8-EA57-765B-18684DE5F5D8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4;p6">
              <a:extLst>
                <a:ext uri="{FF2B5EF4-FFF2-40B4-BE49-F238E27FC236}">
                  <a16:creationId xmlns:a16="http://schemas.microsoft.com/office/drawing/2014/main" id="{E9EB83BF-D5A2-A991-EDEF-9C6E82DAD8C0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33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9471BE-DD76-24A6-B120-BECC172319A9}"/>
              </a:ext>
            </a:extLst>
          </p:cNvPr>
          <p:cNvSpPr txBox="1"/>
          <p:nvPr/>
        </p:nvSpPr>
        <p:spPr>
          <a:xfrm>
            <a:off x="681312" y="2280086"/>
            <a:ext cx="1092567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 startAt="4"/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Generalização de resultados: por meio da pesquisa estatística, é possível extrapolar os resultados obtidos de uma amostra para uma população maior. Isso significa que é possível obter conclusões significativas a partir de um grupo menor de dados, o que pode ser mais viável do que coletar informações de toda a população.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 startAt="4"/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Análise de riscos e incertezas: a pesquisa estatística ajuda a quantificar e avaliar riscos, bem como a lidar com incertezas nos dados. Isso é particularmente relevante em áreas, como Finanças, Gerenciamento de Projetos e Tomada de Decisões Estratégicas.</a:t>
            </a:r>
          </a:p>
        </p:txBody>
      </p:sp>
      <p:sp>
        <p:nvSpPr>
          <p:cNvPr id="4" name="Google Shape;56;p6">
            <a:extLst>
              <a:ext uri="{FF2B5EF4-FFF2-40B4-BE49-F238E27FC236}">
                <a16:creationId xmlns:a16="http://schemas.microsoft.com/office/drawing/2014/main" id="{8D00EFB7-32CF-6EB1-2D19-4072AC8BD4C8}"/>
              </a:ext>
            </a:extLst>
          </p:cNvPr>
          <p:cNvSpPr txBox="1"/>
          <p:nvPr/>
        </p:nvSpPr>
        <p:spPr>
          <a:xfrm>
            <a:off x="740304" y="1633998"/>
            <a:ext cx="523279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Pesquisa estatística</a:t>
            </a:r>
          </a:p>
        </p:txBody>
      </p:sp>
    </p:spTree>
    <p:extLst>
      <p:ext uri="{BB962C8B-B14F-4D97-AF65-F5344CB8AC3E}">
        <p14:creationId xmlns:p14="http://schemas.microsoft.com/office/powerpoint/2010/main" val="16218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2;p14">
            <a:extLst>
              <a:ext uri="{FF2B5EF4-FFF2-40B4-BE49-F238E27FC236}">
                <a16:creationId xmlns:a16="http://schemas.microsoft.com/office/drawing/2014/main" id="{E31FA13B-E118-E970-68A6-4FB945F4D702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8CFCCD-38B4-7A91-72B1-A8E88C4C2801}"/>
              </a:ext>
            </a:extLst>
          </p:cNvPr>
          <p:cNvSpPr txBox="1"/>
          <p:nvPr/>
        </p:nvSpPr>
        <p:spPr>
          <a:xfrm>
            <a:off x="735473" y="2410751"/>
            <a:ext cx="969163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Foram </a:t>
            </a: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entrevistadas 30 pessoas com a seguinte pergunta:</a:t>
            </a: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Quantos animais de estimação há na sua casa?</a:t>
            </a: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 resultados foram expressos abaixo:</a:t>
            </a:r>
          </a:p>
        </p:txBody>
      </p:sp>
      <p:graphicFrame>
        <p:nvGraphicFramePr>
          <p:cNvPr id="5" name="Google Shape;87;p95">
            <a:extLst>
              <a:ext uri="{FF2B5EF4-FFF2-40B4-BE49-F238E27FC236}">
                <a16:creationId xmlns:a16="http://schemas.microsoft.com/office/drawing/2014/main" id="{38F06C5D-F644-D5AB-569F-0D4B51662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97884"/>
              </p:ext>
            </p:extLst>
          </p:nvPr>
        </p:nvGraphicFramePr>
        <p:xfrm>
          <a:off x="769846" y="4395788"/>
          <a:ext cx="3384450" cy="1876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 dirty="0"/>
                        <a:t>4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 dirty="0"/>
                        <a:t>2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 dirty="0"/>
                        <a:t>1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210;p26">
            <a:extLst>
              <a:ext uri="{FF2B5EF4-FFF2-40B4-BE49-F238E27FC236}">
                <a16:creationId xmlns:a16="http://schemas.microsoft.com/office/drawing/2014/main" id="{C024CE63-DBFD-3804-4C33-694D40C22C44}"/>
              </a:ext>
            </a:extLst>
          </p:cNvPr>
          <p:cNvSpPr/>
          <p:nvPr/>
        </p:nvSpPr>
        <p:spPr>
          <a:xfrm>
            <a:off x="6651523" y="5064913"/>
            <a:ext cx="4821340" cy="12073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EE7A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Observem o passo a passo e façam juntos no caderno, até a confecção do gráfico.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2" descr="Gráficos vetoriais grátis de Homem">
            <a:extLst>
              <a:ext uri="{FF2B5EF4-FFF2-40B4-BE49-F238E27FC236}">
                <a16:creationId xmlns:a16="http://schemas.microsoft.com/office/drawing/2014/main" id="{5D72BA76-0BEE-54A4-BBC3-C78041F8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22" y="1401096"/>
            <a:ext cx="1710199" cy="279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12;p6">
            <a:extLst>
              <a:ext uri="{FF2B5EF4-FFF2-40B4-BE49-F238E27FC236}">
                <a16:creationId xmlns:a16="http://schemas.microsoft.com/office/drawing/2014/main" id="{A4C50215-3522-9EEA-0CCC-2A7FACADFE49}"/>
              </a:ext>
            </a:extLst>
          </p:cNvPr>
          <p:cNvGrpSpPr/>
          <p:nvPr/>
        </p:nvGrpSpPr>
        <p:grpSpPr>
          <a:xfrm>
            <a:off x="11472863" y="5668563"/>
            <a:ext cx="846679" cy="906050"/>
            <a:chOff x="10843198" y="1772269"/>
            <a:chExt cx="1685700" cy="1803904"/>
          </a:xfrm>
        </p:grpSpPr>
        <p:sp>
          <p:nvSpPr>
            <p:cNvPr id="10" name="Google Shape;113;p6">
              <a:extLst>
                <a:ext uri="{FF2B5EF4-FFF2-40B4-BE49-F238E27FC236}">
                  <a16:creationId xmlns:a16="http://schemas.microsoft.com/office/drawing/2014/main" id="{34B43C56-B4FA-3434-05BA-513C2936D4AC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4;p6">
              <a:extLst>
                <a:ext uri="{FF2B5EF4-FFF2-40B4-BE49-F238E27FC236}">
                  <a16:creationId xmlns:a16="http://schemas.microsoft.com/office/drawing/2014/main" id="{A9688E9D-D74E-CF3E-1BC6-EA03A7B87AA0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40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92;p96">
            <a:extLst>
              <a:ext uri="{FF2B5EF4-FFF2-40B4-BE49-F238E27FC236}">
                <a16:creationId xmlns:a16="http://schemas.microsoft.com/office/drawing/2014/main" id="{7F5A03EC-83E9-267B-4070-BC21365C4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574626"/>
              </p:ext>
            </p:extLst>
          </p:nvPr>
        </p:nvGraphicFramePr>
        <p:xfrm>
          <a:off x="1254025" y="4061696"/>
          <a:ext cx="2690400" cy="1876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 dirty="0"/>
                        <a:t>2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 dirty="0"/>
                        <a:t>1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94;p96">
            <a:extLst>
              <a:ext uri="{FF2B5EF4-FFF2-40B4-BE49-F238E27FC236}">
                <a16:creationId xmlns:a16="http://schemas.microsoft.com/office/drawing/2014/main" id="{69281030-7DB6-2B49-274E-3781A520E941}"/>
              </a:ext>
            </a:extLst>
          </p:cNvPr>
          <p:cNvSpPr txBox="1"/>
          <p:nvPr/>
        </p:nvSpPr>
        <p:spPr>
          <a:xfrm>
            <a:off x="735473" y="2410751"/>
            <a:ext cx="1073739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Para </a:t>
            </a: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organizar os dados, vejam quantas vezes se repete cada valor, ou seja, qual é a frequência de cada quantidade:</a:t>
            </a:r>
            <a:endParaRPr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Google Shape;97;p96">
            <a:extLst>
              <a:ext uri="{FF2B5EF4-FFF2-40B4-BE49-F238E27FC236}">
                <a16:creationId xmlns:a16="http://schemas.microsoft.com/office/drawing/2014/main" id="{8A0F237A-06CD-AA7E-61E5-E8354963772E}"/>
              </a:ext>
            </a:extLst>
          </p:cNvPr>
          <p:cNvCxnSpPr/>
          <p:nvPr/>
        </p:nvCxnSpPr>
        <p:spPr>
          <a:xfrm>
            <a:off x="2275166" y="4205712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8;p96">
            <a:extLst>
              <a:ext uri="{FF2B5EF4-FFF2-40B4-BE49-F238E27FC236}">
                <a16:creationId xmlns:a16="http://schemas.microsoft.com/office/drawing/2014/main" id="{C871DAC6-523C-87B6-E661-3357D030015C}"/>
              </a:ext>
            </a:extLst>
          </p:cNvPr>
          <p:cNvCxnSpPr/>
          <p:nvPr/>
        </p:nvCxnSpPr>
        <p:spPr>
          <a:xfrm>
            <a:off x="2244301" y="4600122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9;p96">
            <a:extLst>
              <a:ext uri="{FF2B5EF4-FFF2-40B4-BE49-F238E27FC236}">
                <a16:creationId xmlns:a16="http://schemas.microsoft.com/office/drawing/2014/main" id="{371E3D45-BA64-F876-6ECF-127E7371EB0C}"/>
              </a:ext>
            </a:extLst>
          </p:cNvPr>
          <p:cNvCxnSpPr/>
          <p:nvPr/>
        </p:nvCxnSpPr>
        <p:spPr>
          <a:xfrm>
            <a:off x="2707214" y="4563483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0;p96">
            <a:extLst>
              <a:ext uri="{FF2B5EF4-FFF2-40B4-BE49-F238E27FC236}">
                <a16:creationId xmlns:a16="http://schemas.microsoft.com/office/drawing/2014/main" id="{921A914F-7DA1-DAA5-F698-23C27D814E46}"/>
              </a:ext>
            </a:extLst>
          </p:cNvPr>
          <p:cNvCxnSpPr/>
          <p:nvPr/>
        </p:nvCxnSpPr>
        <p:spPr>
          <a:xfrm>
            <a:off x="2707214" y="4892162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01;p96">
            <a:extLst>
              <a:ext uri="{FF2B5EF4-FFF2-40B4-BE49-F238E27FC236}">
                <a16:creationId xmlns:a16="http://schemas.microsoft.com/office/drawing/2014/main" id="{92384E2A-5C57-176B-C681-06F996495C07}"/>
              </a:ext>
            </a:extLst>
          </p:cNvPr>
          <p:cNvCxnSpPr/>
          <p:nvPr/>
        </p:nvCxnSpPr>
        <p:spPr>
          <a:xfrm>
            <a:off x="3140210" y="4931602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02;p96">
            <a:extLst>
              <a:ext uri="{FF2B5EF4-FFF2-40B4-BE49-F238E27FC236}">
                <a16:creationId xmlns:a16="http://schemas.microsoft.com/office/drawing/2014/main" id="{5DC78B21-EB2A-9C06-DB49-4F9A663B6F3F}"/>
              </a:ext>
            </a:extLst>
          </p:cNvPr>
          <p:cNvCxnSpPr/>
          <p:nvPr/>
        </p:nvCxnSpPr>
        <p:spPr>
          <a:xfrm>
            <a:off x="3140210" y="5289372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03;p96">
            <a:extLst>
              <a:ext uri="{FF2B5EF4-FFF2-40B4-BE49-F238E27FC236}">
                <a16:creationId xmlns:a16="http://schemas.microsoft.com/office/drawing/2014/main" id="{2922EFF0-4882-70FA-2D10-174FC737AD0E}"/>
              </a:ext>
            </a:extLst>
          </p:cNvPr>
          <p:cNvCxnSpPr/>
          <p:nvPr/>
        </p:nvCxnSpPr>
        <p:spPr>
          <a:xfrm>
            <a:off x="3572732" y="5303603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4;p96">
            <a:extLst>
              <a:ext uri="{FF2B5EF4-FFF2-40B4-BE49-F238E27FC236}">
                <a16:creationId xmlns:a16="http://schemas.microsoft.com/office/drawing/2014/main" id="{7ABB6C59-5AB8-D114-C1C1-E033C1E67AE9}"/>
              </a:ext>
            </a:extLst>
          </p:cNvPr>
          <p:cNvSpPr txBox="1"/>
          <p:nvPr/>
        </p:nvSpPr>
        <p:spPr>
          <a:xfrm>
            <a:off x="4123931" y="4106526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5;p96">
            <a:extLst>
              <a:ext uri="{FF2B5EF4-FFF2-40B4-BE49-F238E27FC236}">
                <a16:creationId xmlns:a16="http://schemas.microsoft.com/office/drawing/2014/main" id="{AB710340-7FD8-BC99-878F-41717D42AFE2}"/>
              </a:ext>
            </a:extLst>
          </p:cNvPr>
          <p:cNvSpPr txBox="1"/>
          <p:nvPr/>
        </p:nvSpPr>
        <p:spPr>
          <a:xfrm>
            <a:off x="4178237" y="4590405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06;p96">
            <a:extLst>
              <a:ext uri="{FF2B5EF4-FFF2-40B4-BE49-F238E27FC236}">
                <a16:creationId xmlns:a16="http://schemas.microsoft.com/office/drawing/2014/main" id="{424A5DDA-DA59-EA50-0455-49D6D8A92AC2}"/>
              </a:ext>
            </a:extLst>
          </p:cNvPr>
          <p:cNvCxnSpPr/>
          <p:nvPr/>
        </p:nvCxnSpPr>
        <p:spPr>
          <a:xfrm>
            <a:off x="1843118" y="4205712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07;p96">
            <a:extLst>
              <a:ext uri="{FF2B5EF4-FFF2-40B4-BE49-F238E27FC236}">
                <a16:creationId xmlns:a16="http://schemas.microsoft.com/office/drawing/2014/main" id="{F08D5131-D0D7-35AF-86D0-828AD2CEDD6D}"/>
              </a:ext>
            </a:extLst>
          </p:cNvPr>
          <p:cNvCxnSpPr/>
          <p:nvPr/>
        </p:nvCxnSpPr>
        <p:spPr>
          <a:xfrm>
            <a:off x="3561049" y="4197473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8;p96">
            <a:extLst>
              <a:ext uri="{FF2B5EF4-FFF2-40B4-BE49-F238E27FC236}">
                <a16:creationId xmlns:a16="http://schemas.microsoft.com/office/drawing/2014/main" id="{3A8BE782-A1AB-C239-30DD-58C4626F671D}"/>
              </a:ext>
            </a:extLst>
          </p:cNvPr>
          <p:cNvCxnSpPr/>
          <p:nvPr/>
        </p:nvCxnSpPr>
        <p:spPr>
          <a:xfrm>
            <a:off x="3162084" y="4558671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9;p96">
            <a:extLst>
              <a:ext uri="{FF2B5EF4-FFF2-40B4-BE49-F238E27FC236}">
                <a16:creationId xmlns:a16="http://schemas.microsoft.com/office/drawing/2014/main" id="{9720AA04-D769-B1E3-CEE6-60FFBC834BAE}"/>
              </a:ext>
            </a:extLst>
          </p:cNvPr>
          <p:cNvCxnSpPr/>
          <p:nvPr/>
        </p:nvCxnSpPr>
        <p:spPr>
          <a:xfrm>
            <a:off x="3594132" y="4608379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10;p96">
            <a:extLst>
              <a:ext uri="{FF2B5EF4-FFF2-40B4-BE49-F238E27FC236}">
                <a16:creationId xmlns:a16="http://schemas.microsoft.com/office/drawing/2014/main" id="{2BE7B2EF-1851-9EA2-0247-D320F9E583C6}"/>
              </a:ext>
            </a:extLst>
          </p:cNvPr>
          <p:cNvCxnSpPr/>
          <p:nvPr/>
        </p:nvCxnSpPr>
        <p:spPr>
          <a:xfrm>
            <a:off x="1835713" y="4940534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11;p96">
            <a:extLst>
              <a:ext uri="{FF2B5EF4-FFF2-40B4-BE49-F238E27FC236}">
                <a16:creationId xmlns:a16="http://schemas.microsoft.com/office/drawing/2014/main" id="{AC7814C8-2B9C-C594-2B4D-FCAFE5A3031A}"/>
              </a:ext>
            </a:extLst>
          </p:cNvPr>
          <p:cNvCxnSpPr/>
          <p:nvPr/>
        </p:nvCxnSpPr>
        <p:spPr>
          <a:xfrm>
            <a:off x="2298607" y="4989720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112;p96">
            <a:extLst>
              <a:ext uri="{FF2B5EF4-FFF2-40B4-BE49-F238E27FC236}">
                <a16:creationId xmlns:a16="http://schemas.microsoft.com/office/drawing/2014/main" id="{25E6A466-7720-9666-3446-A816D2F15B4C}"/>
              </a:ext>
            </a:extLst>
          </p:cNvPr>
          <p:cNvCxnSpPr/>
          <p:nvPr/>
        </p:nvCxnSpPr>
        <p:spPr>
          <a:xfrm>
            <a:off x="2267761" y="5324013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13;p96">
            <a:extLst>
              <a:ext uri="{FF2B5EF4-FFF2-40B4-BE49-F238E27FC236}">
                <a16:creationId xmlns:a16="http://schemas.microsoft.com/office/drawing/2014/main" id="{DDCD08D9-944B-47DE-B552-A9CA760ECC04}"/>
              </a:ext>
            </a:extLst>
          </p:cNvPr>
          <p:cNvCxnSpPr/>
          <p:nvPr/>
        </p:nvCxnSpPr>
        <p:spPr>
          <a:xfrm>
            <a:off x="2678276" y="5357203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" name="Google Shape;114;p96">
            <a:extLst>
              <a:ext uri="{FF2B5EF4-FFF2-40B4-BE49-F238E27FC236}">
                <a16:creationId xmlns:a16="http://schemas.microsoft.com/office/drawing/2014/main" id="{A2605243-90EE-8705-0C39-8C88F45633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1061" y="4084682"/>
            <a:ext cx="771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5;p96">
            <a:extLst>
              <a:ext uri="{FF2B5EF4-FFF2-40B4-BE49-F238E27FC236}">
                <a16:creationId xmlns:a16="http://schemas.microsoft.com/office/drawing/2014/main" id="{2C40C3F7-D7E5-0964-3830-CEED171DC7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9946" y="4636233"/>
            <a:ext cx="771525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6;p96">
            <a:extLst>
              <a:ext uri="{FF2B5EF4-FFF2-40B4-BE49-F238E27FC236}">
                <a16:creationId xmlns:a16="http://schemas.microsoft.com/office/drawing/2014/main" id="{DBA8577C-7EF3-A249-A8F8-D7BB01AA273C}"/>
              </a:ext>
            </a:extLst>
          </p:cNvPr>
          <p:cNvCxnSpPr/>
          <p:nvPr/>
        </p:nvCxnSpPr>
        <p:spPr>
          <a:xfrm>
            <a:off x="1411070" y="4197473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117;p96">
            <a:extLst>
              <a:ext uri="{FF2B5EF4-FFF2-40B4-BE49-F238E27FC236}">
                <a16:creationId xmlns:a16="http://schemas.microsoft.com/office/drawing/2014/main" id="{D2B38074-209F-AFF9-8818-8D1B4684087B}"/>
              </a:ext>
            </a:extLst>
          </p:cNvPr>
          <p:cNvCxnSpPr/>
          <p:nvPr/>
        </p:nvCxnSpPr>
        <p:spPr>
          <a:xfrm>
            <a:off x="3170127" y="4151299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18;p96">
            <a:extLst>
              <a:ext uri="{FF2B5EF4-FFF2-40B4-BE49-F238E27FC236}">
                <a16:creationId xmlns:a16="http://schemas.microsoft.com/office/drawing/2014/main" id="{BDF984A5-1B94-B1B2-DC50-141E1B0E2BC1}"/>
              </a:ext>
            </a:extLst>
          </p:cNvPr>
          <p:cNvCxnSpPr/>
          <p:nvPr/>
        </p:nvCxnSpPr>
        <p:spPr>
          <a:xfrm>
            <a:off x="1815942" y="4541338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19;p96">
            <a:extLst>
              <a:ext uri="{FF2B5EF4-FFF2-40B4-BE49-F238E27FC236}">
                <a16:creationId xmlns:a16="http://schemas.microsoft.com/office/drawing/2014/main" id="{578A63F2-63F3-7780-5E93-4B47FF6B8992}"/>
              </a:ext>
            </a:extLst>
          </p:cNvPr>
          <p:cNvSpPr txBox="1"/>
          <p:nvPr/>
        </p:nvSpPr>
        <p:spPr>
          <a:xfrm>
            <a:off x="4179960" y="5071455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120;p96">
            <a:extLst>
              <a:ext uri="{FF2B5EF4-FFF2-40B4-BE49-F238E27FC236}">
                <a16:creationId xmlns:a16="http://schemas.microsoft.com/office/drawing/2014/main" id="{F9C6637B-3828-503E-7740-3E0C447CD4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5444" y="5099398"/>
            <a:ext cx="5048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121;p96">
            <a:extLst>
              <a:ext uri="{FF2B5EF4-FFF2-40B4-BE49-F238E27FC236}">
                <a16:creationId xmlns:a16="http://schemas.microsoft.com/office/drawing/2014/main" id="{F4E70DDF-88BB-E1D3-20AE-5725D996C301}"/>
              </a:ext>
            </a:extLst>
          </p:cNvPr>
          <p:cNvCxnSpPr/>
          <p:nvPr/>
        </p:nvCxnSpPr>
        <p:spPr>
          <a:xfrm>
            <a:off x="2709141" y="4170761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122;p96">
            <a:extLst>
              <a:ext uri="{FF2B5EF4-FFF2-40B4-BE49-F238E27FC236}">
                <a16:creationId xmlns:a16="http://schemas.microsoft.com/office/drawing/2014/main" id="{0565CCC7-83BC-612F-F359-DCA89DC88870}"/>
              </a:ext>
            </a:extLst>
          </p:cNvPr>
          <p:cNvCxnSpPr/>
          <p:nvPr/>
        </p:nvCxnSpPr>
        <p:spPr>
          <a:xfrm>
            <a:off x="1411070" y="4905495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23;p96">
            <a:extLst>
              <a:ext uri="{FF2B5EF4-FFF2-40B4-BE49-F238E27FC236}">
                <a16:creationId xmlns:a16="http://schemas.microsoft.com/office/drawing/2014/main" id="{4705961E-68B4-DA84-9D05-FDF51DAD7488}"/>
              </a:ext>
            </a:extLst>
          </p:cNvPr>
          <p:cNvSpPr txBox="1"/>
          <p:nvPr/>
        </p:nvSpPr>
        <p:spPr>
          <a:xfrm>
            <a:off x="6539409" y="4068028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124;p96">
            <a:extLst>
              <a:ext uri="{FF2B5EF4-FFF2-40B4-BE49-F238E27FC236}">
                <a16:creationId xmlns:a16="http://schemas.microsoft.com/office/drawing/2014/main" id="{582D67EC-35E1-1074-AD58-1FA6EDD5A84B}"/>
              </a:ext>
            </a:extLst>
          </p:cNvPr>
          <p:cNvCxnSpPr/>
          <p:nvPr/>
        </p:nvCxnSpPr>
        <p:spPr>
          <a:xfrm>
            <a:off x="1411070" y="4575632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6F67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125;p96">
            <a:extLst>
              <a:ext uri="{FF2B5EF4-FFF2-40B4-BE49-F238E27FC236}">
                <a16:creationId xmlns:a16="http://schemas.microsoft.com/office/drawing/2014/main" id="{AF06B40C-4784-A3BD-A311-C0E2A9B71F8D}"/>
              </a:ext>
            </a:extLst>
          </p:cNvPr>
          <p:cNvCxnSpPr/>
          <p:nvPr/>
        </p:nvCxnSpPr>
        <p:spPr>
          <a:xfrm>
            <a:off x="1824288" y="5326753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6F67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126;p96">
            <a:extLst>
              <a:ext uri="{FF2B5EF4-FFF2-40B4-BE49-F238E27FC236}">
                <a16:creationId xmlns:a16="http://schemas.microsoft.com/office/drawing/2014/main" id="{5B2C09B6-3F5B-D8A9-E567-9F3656981F4F}"/>
              </a:ext>
            </a:extLst>
          </p:cNvPr>
          <p:cNvCxnSpPr/>
          <p:nvPr/>
        </p:nvCxnSpPr>
        <p:spPr>
          <a:xfrm>
            <a:off x="3651383" y="4952190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6F67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127;p96">
            <a:extLst>
              <a:ext uri="{FF2B5EF4-FFF2-40B4-BE49-F238E27FC236}">
                <a16:creationId xmlns:a16="http://schemas.microsoft.com/office/drawing/2014/main" id="{AA3210B3-698D-80B0-0A54-D62F00E0285D}"/>
              </a:ext>
            </a:extLst>
          </p:cNvPr>
          <p:cNvSpPr txBox="1"/>
          <p:nvPr/>
        </p:nvSpPr>
        <p:spPr>
          <a:xfrm>
            <a:off x="6561853" y="4598598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28;p96">
            <a:extLst>
              <a:ext uri="{FF2B5EF4-FFF2-40B4-BE49-F238E27FC236}">
                <a16:creationId xmlns:a16="http://schemas.microsoft.com/office/drawing/2014/main" id="{F4A204D7-E728-84E8-C3A2-671E1BA323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4764" y="4590405"/>
            <a:ext cx="5048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129;p96">
            <a:extLst>
              <a:ext uri="{FF2B5EF4-FFF2-40B4-BE49-F238E27FC236}">
                <a16:creationId xmlns:a16="http://schemas.microsoft.com/office/drawing/2014/main" id="{11DEE2A9-EE92-E1F4-B218-50EB4D968938}"/>
              </a:ext>
            </a:extLst>
          </p:cNvPr>
          <p:cNvCxnSpPr/>
          <p:nvPr/>
        </p:nvCxnSpPr>
        <p:spPr>
          <a:xfrm>
            <a:off x="1404170" y="5321480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130;p96">
            <a:extLst>
              <a:ext uri="{FF2B5EF4-FFF2-40B4-BE49-F238E27FC236}">
                <a16:creationId xmlns:a16="http://schemas.microsoft.com/office/drawing/2014/main" id="{C302AB3D-F794-DEF2-6A99-7589910346A1}"/>
              </a:ext>
            </a:extLst>
          </p:cNvPr>
          <p:cNvSpPr txBox="1"/>
          <p:nvPr/>
        </p:nvSpPr>
        <p:spPr>
          <a:xfrm>
            <a:off x="6575967" y="5107418"/>
            <a:ext cx="6978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131;p96">
            <a:extLst>
              <a:ext uri="{FF2B5EF4-FFF2-40B4-BE49-F238E27FC236}">
                <a16:creationId xmlns:a16="http://schemas.microsoft.com/office/drawing/2014/main" id="{DDA46612-33C6-C28E-D7DF-D6D485D4057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4824" y="5111062"/>
            <a:ext cx="209550" cy="5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133;p96">
            <a:extLst>
              <a:ext uri="{FF2B5EF4-FFF2-40B4-BE49-F238E27FC236}">
                <a16:creationId xmlns:a16="http://schemas.microsoft.com/office/drawing/2014/main" id="{EC610117-F6E0-91EF-264C-001E14586008}"/>
              </a:ext>
            </a:extLst>
          </p:cNvPr>
          <p:cNvCxnSpPr/>
          <p:nvPr/>
        </p:nvCxnSpPr>
        <p:spPr>
          <a:xfrm>
            <a:off x="1400453" y="5615887"/>
            <a:ext cx="185159" cy="224263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" name="Google Shape;134;p96">
            <a:extLst>
              <a:ext uri="{FF2B5EF4-FFF2-40B4-BE49-F238E27FC236}">
                <a16:creationId xmlns:a16="http://schemas.microsoft.com/office/drawing/2014/main" id="{5F52D402-20A9-85AA-4A05-48F8B06B62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99502" y="5069808"/>
            <a:ext cx="209550" cy="5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35;p96">
            <a:extLst>
              <a:ext uri="{FF2B5EF4-FFF2-40B4-BE49-F238E27FC236}">
                <a16:creationId xmlns:a16="http://schemas.microsoft.com/office/drawing/2014/main" id="{D6BFAFFD-B32C-5FFB-0F94-377314787E52}"/>
              </a:ext>
            </a:extLst>
          </p:cNvPr>
          <p:cNvCxnSpPr/>
          <p:nvPr/>
        </p:nvCxnSpPr>
        <p:spPr>
          <a:xfrm>
            <a:off x="1824288" y="5682330"/>
            <a:ext cx="163366" cy="168808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136;p96">
            <a:extLst>
              <a:ext uri="{FF2B5EF4-FFF2-40B4-BE49-F238E27FC236}">
                <a16:creationId xmlns:a16="http://schemas.microsoft.com/office/drawing/2014/main" id="{B4CD8170-06EF-4B98-CCAA-C6F5F31EA1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9402" y="4081585"/>
            <a:ext cx="5048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137;p96">
            <a:extLst>
              <a:ext uri="{FF2B5EF4-FFF2-40B4-BE49-F238E27FC236}">
                <a16:creationId xmlns:a16="http://schemas.microsoft.com/office/drawing/2014/main" id="{194AFF15-FDFA-0FD4-8CC1-8C0A13BFB190}"/>
              </a:ext>
            </a:extLst>
          </p:cNvPr>
          <p:cNvCxnSpPr/>
          <p:nvPr/>
        </p:nvCxnSpPr>
        <p:spPr>
          <a:xfrm>
            <a:off x="2267761" y="5682330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138;p96">
            <a:extLst>
              <a:ext uri="{FF2B5EF4-FFF2-40B4-BE49-F238E27FC236}">
                <a16:creationId xmlns:a16="http://schemas.microsoft.com/office/drawing/2014/main" id="{DDEBCDAD-F2CD-47F4-00D8-2DBB2917F4F9}"/>
              </a:ext>
            </a:extLst>
          </p:cNvPr>
          <p:cNvCxnSpPr/>
          <p:nvPr/>
        </p:nvCxnSpPr>
        <p:spPr>
          <a:xfrm>
            <a:off x="3598596" y="5652121"/>
            <a:ext cx="216024" cy="2160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" name="Google Shape;139;p96">
            <a:extLst>
              <a:ext uri="{FF2B5EF4-FFF2-40B4-BE49-F238E27FC236}">
                <a16:creationId xmlns:a16="http://schemas.microsoft.com/office/drawing/2014/main" id="{2ABDADAE-A719-6463-3891-A370C45207D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052" y="4081791"/>
            <a:ext cx="5048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40;p96">
            <a:extLst>
              <a:ext uri="{FF2B5EF4-FFF2-40B4-BE49-F238E27FC236}">
                <a16:creationId xmlns:a16="http://schemas.microsoft.com/office/drawing/2014/main" id="{5BAAC922-EDA9-60C2-661C-835DA6FB134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3110" y="4052201"/>
            <a:ext cx="209550" cy="5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141;p96">
            <a:extLst>
              <a:ext uri="{FF2B5EF4-FFF2-40B4-BE49-F238E27FC236}">
                <a16:creationId xmlns:a16="http://schemas.microsoft.com/office/drawing/2014/main" id="{8ED1A624-26A1-BA67-E43D-16C70432F84D}"/>
              </a:ext>
            </a:extLst>
          </p:cNvPr>
          <p:cNvCxnSpPr/>
          <p:nvPr/>
        </p:nvCxnSpPr>
        <p:spPr>
          <a:xfrm>
            <a:off x="2730709" y="5705063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142;p96">
            <a:extLst>
              <a:ext uri="{FF2B5EF4-FFF2-40B4-BE49-F238E27FC236}">
                <a16:creationId xmlns:a16="http://schemas.microsoft.com/office/drawing/2014/main" id="{9E180332-3A7F-74F8-AB68-46D0D1C7E6EE}"/>
              </a:ext>
            </a:extLst>
          </p:cNvPr>
          <p:cNvCxnSpPr/>
          <p:nvPr/>
        </p:nvCxnSpPr>
        <p:spPr>
          <a:xfrm>
            <a:off x="3154694" y="5653552"/>
            <a:ext cx="216024" cy="162424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" name="Google Shape;143;p96">
            <a:extLst>
              <a:ext uri="{FF2B5EF4-FFF2-40B4-BE49-F238E27FC236}">
                <a16:creationId xmlns:a16="http://schemas.microsoft.com/office/drawing/2014/main" id="{D5D30561-6C94-4A19-1A06-96774D5F84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5248" y="4586976"/>
            <a:ext cx="771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44;p96">
            <a:extLst>
              <a:ext uri="{FF2B5EF4-FFF2-40B4-BE49-F238E27FC236}">
                <a16:creationId xmlns:a16="http://schemas.microsoft.com/office/drawing/2014/main" id="{50CA75D4-44E6-4B32-82B1-039C60DD34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5469" y="4061677"/>
            <a:ext cx="41243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2;p14">
            <a:extLst>
              <a:ext uri="{FF2B5EF4-FFF2-40B4-BE49-F238E27FC236}">
                <a16:creationId xmlns:a16="http://schemas.microsoft.com/office/drawing/2014/main" id="{DD714A1A-A1DF-975A-3D2E-E9F78AF472D8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" name="Google Shape;112;p6">
            <a:extLst>
              <a:ext uri="{FF2B5EF4-FFF2-40B4-BE49-F238E27FC236}">
                <a16:creationId xmlns:a16="http://schemas.microsoft.com/office/drawing/2014/main" id="{1CC1D455-3641-F906-03A5-2EDC3560EB22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54" name="Google Shape;113;p6">
              <a:extLst>
                <a:ext uri="{FF2B5EF4-FFF2-40B4-BE49-F238E27FC236}">
                  <a16:creationId xmlns:a16="http://schemas.microsoft.com/office/drawing/2014/main" id="{632D926B-A5FE-8057-E8D8-D5C7C2D27DCF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14;p6">
              <a:extLst>
                <a:ext uri="{FF2B5EF4-FFF2-40B4-BE49-F238E27FC236}">
                  <a16:creationId xmlns:a16="http://schemas.microsoft.com/office/drawing/2014/main" id="{8C6DDC13-AB9B-8CF8-715E-E442C24E91B3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36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4;p98">
            <a:extLst>
              <a:ext uri="{FF2B5EF4-FFF2-40B4-BE49-F238E27FC236}">
                <a16:creationId xmlns:a16="http://schemas.microsoft.com/office/drawing/2014/main" id="{1A976AE6-73C5-8E2B-3965-2420DC9EC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725455"/>
              </p:ext>
            </p:extLst>
          </p:nvPr>
        </p:nvGraphicFramePr>
        <p:xfrm>
          <a:off x="6432596" y="2858373"/>
          <a:ext cx="3389830" cy="3413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Quantidade de Animais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Frequência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</a:t>
                      </a:r>
                      <a:endParaRPr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Google Shape;175;p98">
            <a:extLst>
              <a:ext uri="{FF2B5EF4-FFF2-40B4-BE49-F238E27FC236}">
                <a16:creationId xmlns:a16="http://schemas.microsoft.com/office/drawing/2014/main" id="{278F3E8B-B6A5-99C5-98D3-6CFD44B9F1FC}"/>
              </a:ext>
            </a:extLst>
          </p:cNvPr>
          <p:cNvSpPr txBox="1"/>
          <p:nvPr/>
        </p:nvSpPr>
        <p:spPr>
          <a:xfrm>
            <a:off x="738124" y="2310640"/>
            <a:ext cx="5520900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Vamos </a:t>
            </a: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fazer um gráfico de colunas para apresentar esses dados: 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O primeir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o</a:t>
            </a: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 passo é construir um sistema cartesiano e nomear os eixos. Chamaremos o eixo x de “Quantidade de Animais” e o eixo y de “Frequência”.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Google Shape;187;p99">
            <a:extLst>
              <a:ext uri="{FF2B5EF4-FFF2-40B4-BE49-F238E27FC236}">
                <a16:creationId xmlns:a16="http://schemas.microsoft.com/office/drawing/2014/main" id="{FC921476-082D-E5DB-78E6-4EC5FE45F26D}"/>
              </a:ext>
            </a:extLst>
          </p:cNvPr>
          <p:cNvSpPr txBox="1"/>
          <p:nvPr/>
        </p:nvSpPr>
        <p:spPr>
          <a:xfrm>
            <a:off x="7433603" y="6272213"/>
            <a:ext cx="19577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Dados fictícios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F7F3C8-DF4A-DDC7-16E2-4576540FD1D2}"/>
              </a:ext>
            </a:extLst>
          </p:cNvPr>
          <p:cNvSpPr txBox="1"/>
          <p:nvPr/>
        </p:nvSpPr>
        <p:spPr>
          <a:xfrm>
            <a:off x="5362956" y="801059"/>
            <a:ext cx="609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dirty="0"/>
            </a:br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D24196-C4B7-5265-3E42-C888F9A62DB3}"/>
              </a:ext>
            </a:extLst>
          </p:cNvPr>
          <p:cNvSpPr/>
          <p:nvPr/>
        </p:nvSpPr>
        <p:spPr>
          <a:xfrm>
            <a:off x="5515897" y="897714"/>
            <a:ext cx="5946107" cy="1759668"/>
          </a:xfrm>
          <a:prstGeom prst="round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frequência de dados em estatística refere-se à contagem de ocorrências de valores específicos em um conjunto de dados. Ela é usada para analisar a distribuição dos dados e entender a frequência com que diferentes valores aparecem.</a:t>
            </a:r>
            <a:endParaRPr lang="pt-BR" sz="18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F6ED0C8-2B7E-7172-BB18-59BBAC8C2A71}"/>
              </a:ext>
            </a:extLst>
          </p:cNvPr>
          <p:cNvSpPr/>
          <p:nvPr/>
        </p:nvSpPr>
        <p:spPr>
          <a:xfrm rot="17574718">
            <a:off x="9944880" y="2968404"/>
            <a:ext cx="484632" cy="210312"/>
          </a:xfrm>
          <a:prstGeom prst="rightArrow">
            <a:avLst/>
          </a:prstGeom>
          <a:solidFill>
            <a:srgbClr val="EE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202;p14">
            <a:extLst>
              <a:ext uri="{FF2B5EF4-FFF2-40B4-BE49-F238E27FC236}">
                <a16:creationId xmlns:a16="http://schemas.microsoft.com/office/drawing/2014/main" id="{72CF86EB-FBBF-9558-AC8A-AF685A2E374A}"/>
              </a:ext>
            </a:extLst>
          </p:cNvPr>
          <p:cNvSpPr txBox="1"/>
          <p:nvPr/>
        </p:nvSpPr>
        <p:spPr>
          <a:xfrm>
            <a:off x="738289" y="1641251"/>
            <a:ext cx="321427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 1</a:t>
            </a:r>
            <a:endParaRPr sz="3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" name="Google Shape;112;p6">
            <a:extLst>
              <a:ext uri="{FF2B5EF4-FFF2-40B4-BE49-F238E27FC236}">
                <a16:creationId xmlns:a16="http://schemas.microsoft.com/office/drawing/2014/main" id="{B7A2C5F7-4B2C-65A0-6055-D31F66AF7FB5}"/>
              </a:ext>
            </a:extLst>
          </p:cNvPr>
          <p:cNvGrpSpPr/>
          <p:nvPr/>
        </p:nvGrpSpPr>
        <p:grpSpPr>
          <a:xfrm>
            <a:off x="11011637" y="4837471"/>
            <a:ext cx="1563963" cy="1673631"/>
            <a:chOff x="10843198" y="1772269"/>
            <a:chExt cx="1685700" cy="1803904"/>
          </a:xfrm>
        </p:grpSpPr>
        <p:sp>
          <p:nvSpPr>
            <p:cNvPr id="10" name="Google Shape;113;p6">
              <a:extLst>
                <a:ext uri="{FF2B5EF4-FFF2-40B4-BE49-F238E27FC236}">
                  <a16:creationId xmlns:a16="http://schemas.microsoft.com/office/drawing/2014/main" id="{DEC77ADE-4131-84BC-344D-E471DFD7131E}"/>
                </a:ext>
              </a:extLst>
            </p:cNvPr>
            <p:cNvSpPr/>
            <p:nvPr/>
          </p:nvSpPr>
          <p:spPr>
            <a:xfrm rot="-8100000">
              <a:off x="11340740" y="3137788"/>
              <a:ext cx="363170" cy="363170"/>
            </a:xfrm>
            <a:prstGeom prst="rtTriangle">
              <a:avLst/>
            </a:prstGeom>
            <a:solidFill>
              <a:srgbClr val="EE7A4C"/>
            </a:solidFill>
            <a:ln>
              <a:solidFill>
                <a:srgbClr val="EE7A4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4;p6">
              <a:extLst>
                <a:ext uri="{FF2B5EF4-FFF2-40B4-BE49-F238E27FC236}">
                  <a16:creationId xmlns:a16="http://schemas.microsoft.com/office/drawing/2014/main" id="{09A4B5E3-3F8C-1E29-4F62-803D883060C9}"/>
                </a:ext>
              </a:extLst>
            </p:cNvPr>
            <p:cNvSpPr/>
            <p:nvPr/>
          </p:nvSpPr>
          <p:spPr>
            <a:xfrm rot="-10099712">
              <a:off x="10972750" y="1901821"/>
              <a:ext cx="1426597" cy="142659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E7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2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8345</TotalTime>
  <Words>1392</Words>
  <Application>Microsoft Office PowerPoint</Application>
  <PresentationFormat>Personalizar</PresentationFormat>
  <Paragraphs>320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docs-Calibri</vt:lpstr>
      <vt:lpstr>Verdana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Neto</dc:creator>
  <cp:lastModifiedBy>Juliana Rodrigues Cavalli</cp:lastModifiedBy>
  <cp:revision>62</cp:revision>
  <dcterms:modified xsi:type="dcterms:W3CDTF">2023-09-13T20:25:20Z</dcterms:modified>
</cp:coreProperties>
</file>