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303" r:id="rId4"/>
    <p:sldId id="257" r:id="rId5"/>
    <p:sldId id="288" r:id="rId6"/>
    <p:sldId id="289" r:id="rId7"/>
    <p:sldId id="290" r:id="rId8"/>
    <p:sldId id="291" r:id="rId9"/>
    <p:sldId id="295" r:id="rId10"/>
    <p:sldId id="305" r:id="rId11"/>
    <p:sldId id="306" r:id="rId12"/>
    <p:sldId id="304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d.roy@aston.ac.uk" TargetMode="External"/><Relationship Id="rId2" Type="http://schemas.openxmlformats.org/officeDocument/2006/relationships/hyperlink" Target="https://wass.aston.ac.uk/pages/viewcalendar.page.php?makeapp=1&amp;cal_id=2435" TargetMode="External"/><Relationship Id="rId1" Type="http://schemas.openxmlformats.org/officeDocument/2006/relationships/hyperlink" Target="mailto:a.patelli2@aston.ac.uk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ass.aston.ac.uk/pages/viewcalendar.page.php?makeapp=1&amp;cal_id=2435" TargetMode="External"/><Relationship Id="rId1" Type="http://schemas.openxmlformats.org/officeDocument/2006/relationships/hyperlink" Target="mailto:a.patelli2@aston.ac.uk" TargetMode="External"/><Relationship Id="rId5" Type="http://schemas.openxmlformats.org/officeDocument/2006/relationships/image" Target="../media/image20.png"/><Relationship Id="rId4" Type="http://schemas.openxmlformats.org/officeDocument/2006/relationships/hyperlink" Target="mailto:d.roy@aston.ac.u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6D438-D288-4B26-ACB5-D560AA8D97DA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698D8F5E-CFE6-4E0C-AC9D-4A0F9D3AB6B4}">
      <dgm:prSet phldrT="[Text]"/>
      <dgm:spPr/>
      <dgm:t>
        <a:bodyPr/>
        <a:lstStyle/>
        <a:p>
          <a:r>
            <a:rPr lang="en-GB" dirty="0"/>
            <a:t>Dr Alina Patelli</a:t>
          </a:r>
        </a:p>
      </dgm:t>
    </dgm:pt>
    <dgm:pt modelId="{3440C340-5467-499D-BB49-C8F4F42D6050}" type="parTrans" cxnId="{B5CE8F13-8EA4-4982-8FA5-FF5B8C987D13}">
      <dgm:prSet/>
      <dgm:spPr/>
      <dgm:t>
        <a:bodyPr/>
        <a:lstStyle/>
        <a:p>
          <a:endParaRPr lang="en-GB"/>
        </a:p>
      </dgm:t>
    </dgm:pt>
    <dgm:pt modelId="{21E6C730-48BD-4CEB-8C24-29148315332A}" type="sibTrans" cxnId="{B5CE8F13-8EA4-4982-8FA5-FF5B8C987D13}">
      <dgm:prSet/>
      <dgm:spPr/>
      <dgm:t>
        <a:bodyPr/>
        <a:lstStyle/>
        <a:p>
          <a:endParaRPr lang="en-GB"/>
        </a:p>
      </dgm:t>
    </dgm:pt>
    <dgm:pt modelId="{1063F209-E5E3-4051-9B9D-457D7A1DC217}">
      <dgm:prSet phldrT="[Text]"/>
      <dgm:spPr/>
      <dgm:t>
        <a:bodyPr/>
        <a:lstStyle/>
        <a:p>
          <a:r>
            <a:rPr lang="en-GB" dirty="0"/>
            <a:t>Senior Lecturer in Computer Science </a:t>
          </a:r>
        </a:p>
      </dgm:t>
    </dgm:pt>
    <dgm:pt modelId="{98C0F9E7-38D9-41BB-8B5A-CFF3137E579B}" type="parTrans" cxnId="{5E3B04F4-21E4-4B99-9848-FD1E52984DDF}">
      <dgm:prSet/>
      <dgm:spPr/>
      <dgm:t>
        <a:bodyPr/>
        <a:lstStyle/>
        <a:p>
          <a:endParaRPr lang="en-GB"/>
        </a:p>
      </dgm:t>
    </dgm:pt>
    <dgm:pt modelId="{B5F5D764-5B1B-4C92-A3EB-E11CCC933CAF}" type="sibTrans" cxnId="{5E3B04F4-21E4-4B99-9848-FD1E52984DDF}">
      <dgm:prSet/>
      <dgm:spPr/>
      <dgm:t>
        <a:bodyPr/>
        <a:lstStyle/>
        <a:p>
          <a:endParaRPr lang="en-GB"/>
        </a:p>
      </dgm:t>
    </dgm:pt>
    <dgm:pt modelId="{608BC434-BDD1-4213-B58F-870846FA7B5E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email</a:t>
          </a:r>
          <a:r>
            <a:rPr lang="en-GB" dirty="0"/>
            <a:t>; </a:t>
          </a:r>
          <a:r>
            <a:rPr lang="en-GB" dirty="0">
              <a:hlinkClick xmlns:r="http://schemas.openxmlformats.org/officeDocument/2006/relationships" r:id="rId2"/>
            </a:rPr>
            <a:t>office hours</a:t>
          </a:r>
          <a:r>
            <a:rPr lang="en-GB" dirty="0"/>
            <a:t>; MB265E</a:t>
          </a:r>
        </a:p>
      </dgm:t>
    </dgm:pt>
    <dgm:pt modelId="{77FF68A0-889D-453F-B7F0-0365091ADB1E}" type="parTrans" cxnId="{834C9740-FF08-4B88-9F73-7098C51D3221}">
      <dgm:prSet/>
      <dgm:spPr/>
      <dgm:t>
        <a:bodyPr/>
        <a:lstStyle/>
        <a:p>
          <a:endParaRPr lang="en-GB"/>
        </a:p>
      </dgm:t>
    </dgm:pt>
    <dgm:pt modelId="{E3A48A47-96E1-4CBA-A3F0-76C0B353024B}" type="sibTrans" cxnId="{834C9740-FF08-4B88-9F73-7098C51D3221}">
      <dgm:prSet/>
      <dgm:spPr/>
      <dgm:t>
        <a:bodyPr/>
        <a:lstStyle/>
        <a:p>
          <a:endParaRPr lang="en-GB"/>
        </a:p>
      </dgm:t>
    </dgm:pt>
    <dgm:pt modelId="{C953D89C-3323-4A14-BFB2-D0F1502248BF}">
      <dgm:prSet phldrT="[Text]"/>
      <dgm:spPr/>
      <dgm:t>
        <a:bodyPr/>
        <a:lstStyle/>
        <a:p>
          <a:r>
            <a:rPr lang="en-GB" dirty="0"/>
            <a:t>Dr Debaleena Roy</a:t>
          </a:r>
        </a:p>
      </dgm:t>
    </dgm:pt>
    <dgm:pt modelId="{B01FA5C6-A26D-4400-8226-B72B4C738084}" type="parTrans" cxnId="{143B5DAB-BECC-4868-9FA3-DCBAB16A83D7}">
      <dgm:prSet/>
      <dgm:spPr/>
      <dgm:t>
        <a:bodyPr/>
        <a:lstStyle/>
        <a:p>
          <a:endParaRPr lang="en-GB"/>
        </a:p>
      </dgm:t>
    </dgm:pt>
    <dgm:pt modelId="{8CD2B7F2-515F-4F21-B4A4-819AD0FACA1B}" type="sibTrans" cxnId="{143B5DAB-BECC-4868-9FA3-DCBAB16A83D7}">
      <dgm:prSet/>
      <dgm:spPr/>
      <dgm:t>
        <a:bodyPr/>
        <a:lstStyle/>
        <a:p>
          <a:endParaRPr lang="en-GB"/>
        </a:p>
      </dgm:t>
    </dgm:pt>
    <dgm:pt modelId="{3945A91A-5340-4175-B3C2-9BE0B4D253D1}">
      <dgm:prSet phldrT="[Text]"/>
      <dgm:spPr/>
      <dgm:t>
        <a:bodyPr/>
        <a:lstStyle/>
        <a:p>
          <a:r>
            <a:rPr lang="en-GB" dirty="0"/>
            <a:t>Teaching Fellow in Computer Science</a:t>
          </a:r>
        </a:p>
      </dgm:t>
    </dgm:pt>
    <dgm:pt modelId="{390FB9DA-FB4E-444C-8EEA-69BFD11F9482}" type="sibTrans" cxnId="{52690B60-99A7-43A7-A11D-6C6E00344A73}">
      <dgm:prSet/>
      <dgm:spPr/>
      <dgm:t>
        <a:bodyPr/>
        <a:lstStyle/>
        <a:p>
          <a:endParaRPr lang="en-GB"/>
        </a:p>
      </dgm:t>
    </dgm:pt>
    <dgm:pt modelId="{C9B007A5-8AD3-4090-97C8-A9E70F9A6897}" type="parTrans" cxnId="{52690B60-99A7-43A7-A11D-6C6E00344A73}">
      <dgm:prSet/>
      <dgm:spPr/>
      <dgm:t>
        <a:bodyPr/>
        <a:lstStyle/>
        <a:p>
          <a:endParaRPr lang="en-GB"/>
        </a:p>
      </dgm:t>
    </dgm:pt>
    <dgm:pt modelId="{8B86CBD0-E2E5-4F7F-BB67-3D8F58312B14}">
      <dgm:prSet phldrT="[Text]"/>
      <dgm:spPr/>
      <dgm:t>
        <a:bodyPr/>
        <a:lstStyle/>
        <a:p>
          <a:r>
            <a:rPr lang="en-GB" dirty="0">
              <a:hlinkClick xmlns:r="http://schemas.openxmlformats.org/officeDocument/2006/relationships" r:id="rId3"/>
            </a:rPr>
            <a:t>email</a:t>
          </a:r>
          <a:r>
            <a:rPr lang="en-GB" dirty="0"/>
            <a:t>; office hours; MB265K</a:t>
          </a:r>
        </a:p>
      </dgm:t>
    </dgm:pt>
    <dgm:pt modelId="{9B026E6F-E019-4F87-9D85-3EED74E5CAF0}" type="sibTrans" cxnId="{E73FAB11-5FA6-42DC-8B96-0F615C6C6006}">
      <dgm:prSet/>
      <dgm:spPr/>
      <dgm:t>
        <a:bodyPr/>
        <a:lstStyle/>
        <a:p>
          <a:endParaRPr lang="en-GB"/>
        </a:p>
      </dgm:t>
    </dgm:pt>
    <dgm:pt modelId="{50654A82-EF8C-4258-82AA-1A92ABFDF989}" type="parTrans" cxnId="{E73FAB11-5FA6-42DC-8B96-0F615C6C6006}">
      <dgm:prSet/>
      <dgm:spPr/>
      <dgm:t>
        <a:bodyPr/>
        <a:lstStyle/>
        <a:p>
          <a:endParaRPr lang="en-GB"/>
        </a:p>
      </dgm:t>
    </dgm:pt>
    <dgm:pt modelId="{3BB88BE9-6822-46A0-B3DE-70D9313FA18A}" type="pres">
      <dgm:prSet presAssocID="{C776D438-D288-4B26-ACB5-D560AA8D97DA}" presName="linear" presStyleCnt="0">
        <dgm:presLayoutVars>
          <dgm:dir/>
          <dgm:resizeHandles val="exact"/>
        </dgm:presLayoutVars>
      </dgm:prSet>
      <dgm:spPr/>
    </dgm:pt>
    <dgm:pt modelId="{823D5A47-A238-4FE8-8F6B-F497C83057F6}" type="pres">
      <dgm:prSet presAssocID="{698D8F5E-CFE6-4E0C-AC9D-4A0F9D3AB6B4}" presName="comp" presStyleCnt="0"/>
      <dgm:spPr/>
    </dgm:pt>
    <dgm:pt modelId="{4A398A74-10E5-4DCC-9714-E59E264447B3}" type="pres">
      <dgm:prSet presAssocID="{698D8F5E-CFE6-4E0C-AC9D-4A0F9D3AB6B4}" presName="box" presStyleLbl="node1" presStyleIdx="0" presStyleCnt="2"/>
      <dgm:spPr/>
    </dgm:pt>
    <dgm:pt modelId="{57B9C764-E70A-47E3-9FDF-8C2B9681CA57}" type="pres">
      <dgm:prSet presAssocID="{698D8F5E-CFE6-4E0C-AC9D-4A0F9D3AB6B4}" presName="img" presStyleLbl="fgImgPlace1" presStyleIdx="0" presStyleCnt="2" custScaleX="59638"/>
      <dgm:spPr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36C5E4BA-70AE-46EC-BC1E-3AF3FD7F5973}" type="pres">
      <dgm:prSet presAssocID="{698D8F5E-CFE6-4E0C-AC9D-4A0F9D3AB6B4}" presName="text" presStyleLbl="node1" presStyleIdx="0" presStyleCnt="2">
        <dgm:presLayoutVars>
          <dgm:bulletEnabled val="1"/>
        </dgm:presLayoutVars>
      </dgm:prSet>
      <dgm:spPr/>
    </dgm:pt>
    <dgm:pt modelId="{6B8628E8-4A8F-4EA8-AEB5-986B865ACB3D}" type="pres">
      <dgm:prSet presAssocID="{21E6C730-48BD-4CEB-8C24-29148315332A}" presName="spacer" presStyleCnt="0"/>
      <dgm:spPr/>
    </dgm:pt>
    <dgm:pt modelId="{7D35B21E-C268-4EFE-B2D6-61052330D492}" type="pres">
      <dgm:prSet presAssocID="{C953D89C-3323-4A14-BFB2-D0F1502248BF}" presName="comp" presStyleCnt="0"/>
      <dgm:spPr/>
    </dgm:pt>
    <dgm:pt modelId="{3222854A-D8C6-4D29-9FA1-E6BB0EFE572B}" type="pres">
      <dgm:prSet presAssocID="{C953D89C-3323-4A14-BFB2-D0F1502248BF}" presName="box" presStyleLbl="node1" presStyleIdx="1" presStyleCnt="2"/>
      <dgm:spPr/>
    </dgm:pt>
    <dgm:pt modelId="{DF945AD6-7766-4F73-A008-AAF002C30454}" type="pres">
      <dgm:prSet presAssocID="{C953D89C-3323-4A14-BFB2-D0F1502248BF}" presName="img" presStyleLbl="fgImgPlace1" presStyleIdx="1" presStyleCnt="2" custScaleX="59638"/>
      <dgm:spPr>
        <a:blipFill rotWithShape="1">
          <a:blip xmlns:r="http://schemas.openxmlformats.org/officeDocument/2006/relationships" r:embed="rId5"/>
          <a:srcRect/>
          <a:stretch>
            <a:fillRect l="-13000" r="-13000"/>
          </a:stretch>
        </a:blipFill>
      </dgm:spPr>
    </dgm:pt>
    <dgm:pt modelId="{FEC962AF-6361-4DF2-BA7D-8B5964BEEBE5}" type="pres">
      <dgm:prSet presAssocID="{C953D89C-3323-4A14-BFB2-D0F1502248BF}" presName="text" presStyleLbl="node1" presStyleIdx="1" presStyleCnt="2">
        <dgm:presLayoutVars>
          <dgm:bulletEnabled val="1"/>
        </dgm:presLayoutVars>
      </dgm:prSet>
      <dgm:spPr/>
    </dgm:pt>
  </dgm:ptLst>
  <dgm:cxnLst>
    <dgm:cxn modelId="{79B1F300-053D-4663-9F6B-5BD0EE67827A}" type="presOf" srcId="{8B86CBD0-E2E5-4F7F-BB67-3D8F58312B14}" destId="{FEC962AF-6361-4DF2-BA7D-8B5964BEEBE5}" srcOrd="1" destOrd="2" presId="urn:microsoft.com/office/officeart/2005/8/layout/vList4"/>
    <dgm:cxn modelId="{E73FAB11-5FA6-42DC-8B96-0F615C6C6006}" srcId="{C953D89C-3323-4A14-BFB2-D0F1502248BF}" destId="{8B86CBD0-E2E5-4F7F-BB67-3D8F58312B14}" srcOrd="1" destOrd="0" parTransId="{50654A82-EF8C-4258-82AA-1A92ABFDF989}" sibTransId="{9B026E6F-E019-4F87-9D85-3EED74E5CAF0}"/>
    <dgm:cxn modelId="{B5CE8F13-8EA4-4982-8FA5-FF5B8C987D13}" srcId="{C776D438-D288-4B26-ACB5-D560AA8D97DA}" destId="{698D8F5E-CFE6-4E0C-AC9D-4A0F9D3AB6B4}" srcOrd="0" destOrd="0" parTransId="{3440C340-5467-499D-BB49-C8F4F42D6050}" sibTransId="{21E6C730-48BD-4CEB-8C24-29148315332A}"/>
    <dgm:cxn modelId="{9D4B753E-687F-4013-A975-672E4659F624}" type="presOf" srcId="{C776D438-D288-4B26-ACB5-D560AA8D97DA}" destId="{3BB88BE9-6822-46A0-B3DE-70D9313FA18A}" srcOrd="0" destOrd="0" presId="urn:microsoft.com/office/officeart/2005/8/layout/vList4"/>
    <dgm:cxn modelId="{834C9740-FF08-4B88-9F73-7098C51D3221}" srcId="{698D8F5E-CFE6-4E0C-AC9D-4A0F9D3AB6B4}" destId="{608BC434-BDD1-4213-B58F-870846FA7B5E}" srcOrd="1" destOrd="0" parTransId="{77FF68A0-889D-453F-B7F0-0365091ADB1E}" sibTransId="{E3A48A47-96E1-4CBA-A3F0-76C0B353024B}"/>
    <dgm:cxn modelId="{52690B60-99A7-43A7-A11D-6C6E00344A73}" srcId="{C953D89C-3323-4A14-BFB2-D0F1502248BF}" destId="{3945A91A-5340-4175-B3C2-9BE0B4D253D1}" srcOrd="0" destOrd="0" parTransId="{C9B007A5-8AD3-4090-97C8-A9E70F9A6897}" sibTransId="{390FB9DA-FB4E-444C-8EEA-69BFD11F9482}"/>
    <dgm:cxn modelId="{3DE6F76E-028E-4E4C-8CFB-B67F2547CD2F}" type="presOf" srcId="{1063F209-E5E3-4051-9B9D-457D7A1DC217}" destId="{4A398A74-10E5-4DCC-9714-E59E264447B3}" srcOrd="0" destOrd="1" presId="urn:microsoft.com/office/officeart/2005/8/layout/vList4"/>
    <dgm:cxn modelId="{82D39975-1595-42C1-A155-AF288C37E967}" type="presOf" srcId="{698D8F5E-CFE6-4E0C-AC9D-4A0F9D3AB6B4}" destId="{36C5E4BA-70AE-46EC-BC1E-3AF3FD7F5973}" srcOrd="1" destOrd="0" presId="urn:microsoft.com/office/officeart/2005/8/layout/vList4"/>
    <dgm:cxn modelId="{40285988-2415-44E8-9162-7F6A0A3E1C59}" type="presOf" srcId="{608BC434-BDD1-4213-B58F-870846FA7B5E}" destId="{4A398A74-10E5-4DCC-9714-E59E264447B3}" srcOrd="0" destOrd="2" presId="urn:microsoft.com/office/officeart/2005/8/layout/vList4"/>
    <dgm:cxn modelId="{2F3AC79E-1040-495B-8264-0058244F78D5}" type="presOf" srcId="{C953D89C-3323-4A14-BFB2-D0F1502248BF}" destId="{3222854A-D8C6-4D29-9FA1-E6BB0EFE572B}" srcOrd="0" destOrd="0" presId="urn:microsoft.com/office/officeart/2005/8/layout/vList4"/>
    <dgm:cxn modelId="{E1209AA4-6E58-4FFE-B151-20701F76B486}" type="presOf" srcId="{C953D89C-3323-4A14-BFB2-D0F1502248BF}" destId="{FEC962AF-6361-4DF2-BA7D-8B5964BEEBE5}" srcOrd="1" destOrd="0" presId="urn:microsoft.com/office/officeart/2005/8/layout/vList4"/>
    <dgm:cxn modelId="{35923BA5-F2A3-4847-BA4C-6BD8E8865CB3}" type="presOf" srcId="{698D8F5E-CFE6-4E0C-AC9D-4A0F9D3AB6B4}" destId="{4A398A74-10E5-4DCC-9714-E59E264447B3}" srcOrd="0" destOrd="0" presId="urn:microsoft.com/office/officeart/2005/8/layout/vList4"/>
    <dgm:cxn modelId="{143B5DAB-BECC-4868-9FA3-DCBAB16A83D7}" srcId="{C776D438-D288-4B26-ACB5-D560AA8D97DA}" destId="{C953D89C-3323-4A14-BFB2-D0F1502248BF}" srcOrd="1" destOrd="0" parTransId="{B01FA5C6-A26D-4400-8226-B72B4C738084}" sibTransId="{8CD2B7F2-515F-4F21-B4A4-819AD0FACA1B}"/>
    <dgm:cxn modelId="{541740B1-0D06-413E-9FB5-DFA1A443BA68}" type="presOf" srcId="{608BC434-BDD1-4213-B58F-870846FA7B5E}" destId="{36C5E4BA-70AE-46EC-BC1E-3AF3FD7F5973}" srcOrd="1" destOrd="2" presId="urn:microsoft.com/office/officeart/2005/8/layout/vList4"/>
    <dgm:cxn modelId="{EAE089B6-EDD2-438F-B29A-65FCC1427490}" type="presOf" srcId="{3945A91A-5340-4175-B3C2-9BE0B4D253D1}" destId="{FEC962AF-6361-4DF2-BA7D-8B5964BEEBE5}" srcOrd="1" destOrd="1" presId="urn:microsoft.com/office/officeart/2005/8/layout/vList4"/>
    <dgm:cxn modelId="{BD0D82C5-A412-4CC6-9447-F2A758103DA2}" type="presOf" srcId="{1063F209-E5E3-4051-9B9D-457D7A1DC217}" destId="{36C5E4BA-70AE-46EC-BC1E-3AF3FD7F5973}" srcOrd="1" destOrd="1" presId="urn:microsoft.com/office/officeart/2005/8/layout/vList4"/>
    <dgm:cxn modelId="{6A9C18D6-FEE7-4D45-8698-6D5822253F47}" type="presOf" srcId="{8B86CBD0-E2E5-4F7F-BB67-3D8F58312B14}" destId="{3222854A-D8C6-4D29-9FA1-E6BB0EFE572B}" srcOrd="0" destOrd="2" presId="urn:microsoft.com/office/officeart/2005/8/layout/vList4"/>
    <dgm:cxn modelId="{C77355EB-496A-4527-954B-D5CFC944BCEF}" type="presOf" srcId="{3945A91A-5340-4175-B3C2-9BE0B4D253D1}" destId="{3222854A-D8C6-4D29-9FA1-E6BB0EFE572B}" srcOrd="0" destOrd="1" presId="urn:microsoft.com/office/officeart/2005/8/layout/vList4"/>
    <dgm:cxn modelId="{5E3B04F4-21E4-4B99-9848-FD1E52984DDF}" srcId="{698D8F5E-CFE6-4E0C-AC9D-4A0F9D3AB6B4}" destId="{1063F209-E5E3-4051-9B9D-457D7A1DC217}" srcOrd="0" destOrd="0" parTransId="{98C0F9E7-38D9-41BB-8B5A-CFF3137E579B}" sibTransId="{B5F5D764-5B1B-4C92-A3EB-E11CCC933CAF}"/>
    <dgm:cxn modelId="{552FCAC7-270F-4B51-AA8E-A881709C3C8C}" type="presParOf" srcId="{3BB88BE9-6822-46A0-B3DE-70D9313FA18A}" destId="{823D5A47-A238-4FE8-8F6B-F497C83057F6}" srcOrd="0" destOrd="0" presId="urn:microsoft.com/office/officeart/2005/8/layout/vList4"/>
    <dgm:cxn modelId="{818D744F-4D88-4C11-B5AB-7A424ADF7261}" type="presParOf" srcId="{823D5A47-A238-4FE8-8F6B-F497C83057F6}" destId="{4A398A74-10E5-4DCC-9714-E59E264447B3}" srcOrd="0" destOrd="0" presId="urn:microsoft.com/office/officeart/2005/8/layout/vList4"/>
    <dgm:cxn modelId="{FEB78BC4-985B-4B39-977F-A1E7D4FACE20}" type="presParOf" srcId="{823D5A47-A238-4FE8-8F6B-F497C83057F6}" destId="{57B9C764-E70A-47E3-9FDF-8C2B9681CA57}" srcOrd="1" destOrd="0" presId="urn:microsoft.com/office/officeart/2005/8/layout/vList4"/>
    <dgm:cxn modelId="{01C24713-472A-4E39-A097-19DD8713D606}" type="presParOf" srcId="{823D5A47-A238-4FE8-8F6B-F497C83057F6}" destId="{36C5E4BA-70AE-46EC-BC1E-3AF3FD7F5973}" srcOrd="2" destOrd="0" presId="urn:microsoft.com/office/officeart/2005/8/layout/vList4"/>
    <dgm:cxn modelId="{96BEAAFA-1402-48D8-99F9-48BAF0C24FAB}" type="presParOf" srcId="{3BB88BE9-6822-46A0-B3DE-70D9313FA18A}" destId="{6B8628E8-4A8F-4EA8-AEB5-986B865ACB3D}" srcOrd="1" destOrd="0" presId="urn:microsoft.com/office/officeart/2005/8/layout/vList4"/>
    <dgm:cxn modelId="{7AB34228-4253-4624-886D-C0696DB3C0B2}" type="presParOf" srcId="{3BB88BE9-6822-46A0-B3DE-70D9313FA18A}" destId="{7D35B21E-C268-4EFE-B2D6-61052330D492}" srcOrd="2" destOrd="0" presId="urn:microsoft.com/office/officeart/2005/8/layout/vList4"/>
    <dgm:cxn modelId="{C1ED1CC9-88BE-4C90-A98E-89DA46B6CA7A}" type="presParOf" srcId="{7D35B21E-C268-4EFE-B2D6-61052330D492}" destId="{3222854A-D8C6-4D29-9FA1-E6BB0EFE572B}" srcOrd="0" destOrd="0" presId="urn:microsoft.com/office/officeart/2005/8/layout/vList4"/>
    <dgm:cxn modelId="{8EFB7610-0A66-4FFE-A2A5-962314AA13BF}" type="presParOf" srcId="{7D35B21E-C268-4EFE-B2D6-61052330D492}" destId="{DF945AD6-7766-4F73-A008-AAF002C30454}" srcOrd="1" destOrd="0" presId="urn:microsoft.com/office/officeart/2005/8/layout/vList4"/>
    <dgm:cxn modelId="{C19AF559-EDC9-4214-A28C-BD81BC97A5F3}" type="presParOf" srcId="{7D35B21E-C268-4EFE-B2D6-61052330D492}" destId="{FEC962AF-6361-4DF2-BA7D-8B5964BEEBE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AA307-3E8D-4CE1-8267-0CDEC1C9429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014F9CC6-9783-441C-B239-23C3ED54F3BE}">
      <dgm:prSet phldrT="[Text]"/>
      <dgm:spPr/>
      <dgm:t>
        <a:bodyPr/>
        <a:lstStyle/>
        <a:p>
          <a:r>
            <a:rPr lang="en-GB" dirty="0"/>
            <a:t>Unit 1: Introduction</a:t>
          </a:r>
        </a:p>
      </dgm:t>
    </dgm:pt>
    <dgm:pt modelId="{853D44A4-670C-44EC-A095-8453F76160E7}" type="parTrans" cxnId="{11324ABB-6383-488A-9438-4557EA054840}">
      <dgm:prSet/>
      <dgm:spPr/>
      <dgm:t>
        <a:bodyPr/>
        <a:lstStyle/>
        <a:p>
          <a:endParaRPr lang="en-GB"/>
        </a:p>
      </dgm:t>
    </dgm:pt>
    <dgm:pt modelId="{60EA527E-9303-4289-A351-C5276C439B9E}" type="sibTrans" cxnId="{11324ABB-6383-488A-9438-4557EA054840}">
      <dgm:prSet/>
      <dgm:spPr/>
      <dgm:t>
        <a:bodyPr/>
        <a:lstStyle/>
        <a:p>
          <a:endParaRPr lang="en-GB"/>
        </a:p>
      </dgm:t>
    </dgm:pt>
    <dgm:pt modelId="{671F7A2C-2FC8-467E-90B0-868774A5A948}">
      <dgm:prSet phldrT="[Text]"/>
      <dgm:spPr/>
      <dgm:t>
        <a:bodyPr/>
        <a:lstStyle/>
        <a:p>
          <a:r>
            <a:rPr lang="en-GB" dirty="0"/>
            <a:t>Unit 2: Business Information Systems</a:t>
          </a:r>
        </a:p>
      </dgm:t>
    </dgm:pt>
    <dgm:pt modelId="{33F823AF-25A2-4F58-AEC5-84A9631E5659}" type="parTrans" cxnId="{8AE11ABD-7BBD-4BFB-B51D-0D467353C54D}">
      <dgm:prSet/>
      <dgm:spPr/>
      <dgm:t>
        <a:bodyPr/>
        <a:lstStyle/>
        <a:p>
          <a:endParaRPr lang="en-GB"/>
        </a:p>
      </dgm:t>
    </dgm:pt>
    <dgm:pt modelId="{ED2FFB5E-B8FB-470C-A84F-D75B553E29A6}" type="sibTrans" cxnId="{8AE11ABD-7BBD-4BFB-B51D-0D467353C54D}">
      <dgm:prSet/>
      <dgm:spPr/>
      <dgm:t>
        <a:bodyPr/>
        <a:lstStyle/>
        <a:p>
          <a:endParaRPr lang="en-GB"/>
        </a:p>
      </dgm:t>
    </dgm:pt>
    <dgm:pt modelId="{DAC554B2-8EB4-4669-802D-2BC8C0663902}">
      <dgm:prSet phldrT="[Text]"/>
      <dgm:spPr/>
      <dgm:t>
        <a:bodyPr/>
        <a:lstStyle/>
        <a:p>
          <a:r>
            <a:rPr lang="en-GB" dirty="0"/>
            <a:t>Unit 3: Effective Group Work &amp; Presentation Delivery</a:t>
          </a:r>
        </a:p>
      </dgm:t>
    </dgm:pt>
    <dgm:pt modelId="{4759E97F-CF9C-467C-9943-A3F34D3BB091}" type="parTrans" cxnId="{0F5A3530-E58E-43F6-B191-5C9DA5453D51}">
      <dgm:prSet/>
      <dgm:spPr/>
      <dgm:t>
        <a:bodyPr/>
        <a:lstStyle/>
        <a:p>
          <a:endParaRPr lang="en-GB"/>
        </a:p>
      </dgm:t>
    </dgm:pt>
    <dgm:pt modelId="{747B4A24-A411-4510-A455-DE26B2288749}" type="sibTrans" cxnId="{0F5A3530-E58E-43F6-B191-5C9DA5453D51}">
      <dgm:prSet/>
      <dgm:spPr/>
      <dgm:t>
        <a:bodyPr/>
        <a:lstStyle/>
        <a:p>
          <a:endParaRPr lang="en-GB"/>
        </a:p>
      </dgm:t>
    </dgm:pt>
    <dgm:pt modelId="{FE8477D4-CA91-4B51-B111-BDC3BA0069E9}">
      <dgm:prSet phldrT="[Text]"/>
      <dgm:spPr/>
      <dgm:t>
        <a:bodyPr/>
        <a:lstStyle/>
        <a:p>
          <a:r>
            <a:rPr lang="en-GB" dirty="0"/>
            <a:t>Unit 4: Requirements Analysis</a:t>
          </a:r>
        </a:p>
      </dgm:t>
    </dgm:pt>
    <dgm:pt modelId="{11533BC0-E9EA-40C1-A838-B3E3A5DFFC20}" type="parTrans" cxnId="{2A407440-D18E-4709-8315-2BE43DEDD723}">
      <dgm:prSet/>
      <dgm:spPr/>
      <dgm:t>
        <a:bodyPr/>
        <a:lstStyle/>
        <a:p>
          <a:endParaRPr lang="en-GB"/>
        </a:p>
      </dgm:t>
    </dgm:pt>
    <dgm:pt modelId="{BF6DFCA3-C615-495C-AF87-CDE720FEB811}" type="sibTrans" cxnId="{2A407440-D18E-4709-8315-2BE43DEDD723}">
      <dgm:prSet/>
      <dgm:spPr/>
      <dgm:t>
        <a:bodyPr/>
        <a:lstStyle/>
        <a:p>
          <a:endParaRPr lang="en-GB"/>
        </a:p>
      </dgm:t>
    </dgm:pt>
    <dgm:pt modelId="{BE68642F-C951-4A33-B5FF-076824CED2E8}">
      <dgm:prSet phldrT="[Text]"/>
      <dgm:spPr/>
      <dgm:t>
        <a:bodyPr/>
        <a:lstStyle/>
        <a:p>
          <a:r>
            <a:rPr lang="en-GB" dirty="0"/>
            <a:t>Unit 5: IT Project Management</a:t>
          </a:r>
        </a:p>
      </dgm:t>
    </dgm:pt>
    <dgm:pt modelId="{E7335E61-AA1A-45DF-8AD2-C571A36B2432}" type="parTrans" cxnId="{7E1BAB36-4565-4D85-8D5D-2918E20C47F5}">
      <dgm:prSet/>
      <dgm:spPr/>
      <dgm:t>
        <a:bodyPr/>
        <a:lstStyle/>
        <a:p>
          <a:endParaRPr lang="en-GB"/>
        </a:p>
      </dgm:t>
    </dgm:pt>
    <dgm:pt modelId="{3812083B-CFED-40F3-A29D-F7FF957ED5FC}" type="sibTrans" cxnId="{7E1BAB36-4565-4D85-8D5D-2918E20C47F5}">
      <dgm:prSet/>
      <dgm:spPr/>
      <dgm:t>
        <a:bodyPr/>
        <a:lstStyle/>
        <a:p>
          <a:endParaRPr lang="en-GB"/>
        </a:p>
      </dgm:t>
    </dgm:pt>
    <dgm:pt modelId="{7B1381D3-B670-4BF8-9D10-6CE8B5B83FE4}">
      <dgm:prSet phldrT="[Text]"/>
      <dgm:spPr/>
      <dgm:t>
        <a:bodyPr/>
        <a:lstStyle/>
        <a:p>
          <a:r>
            <a:rPr lang="en-GB" dirty="0"/>
            <a:t>Unit 6: Business Process Management and Strategies</a:t>
          </a:r>
        </a:p>
      </dgm:t>
    </dgm:pt>
    <dgm:pt modelId="{9E82AE39-56E6-44E6-A9C5-803F9068958A}" type="parTrans" cxnId="{FA5A82A3-545F-4FB8-87F7-8D2590FAB588}">
      <dgm:prSet/>
      <dgm:spPr/>
      <dgm:t>
        <a:bodyPr/>
        <a:lstStyle/>
        <a:p>
          <a:endParaRPr lang="en-GB"/>
        </a:p>
      </dgm:t>
    </dgm:pt>
    <dgm:pt modelId="{D2982BCC-4AD2-4DCD-B42C-459230C7E02D}" type="sibTrans" cxnId="{FA5A82A3-545F-4FB8-87F7-8D2590FAB588}">
      <dgm:prSet/>
      <dgm:spPr/>
      <dgm:t>
        <a:bodyPr/>
        <a:lstStyle/>
        <a:p>
          <a:endParaRPr lang="en-GB"/>
        </a:p>
      </dgm:t>
    </dgm:pt>
    <dgm:pt modelId="{9372378D-08FB-4CA2-A9E7-505DA34DFF3B}">
      <dgm:prSet phldrT="[Text]"/>
      <dgm:spPr/>
      <dgm:t>
        <a:bodyPr/>
        <a:lstStyle/>
        <a:p>
          <a:r>
            <a:rPr lang="en-GB" dirty="0"/>
            <a:t>Unit 7: Data, Information, and Information Systems Characteristics</a:t>
          </a:r>
        </a:p>
      </dgm:t>
    </dgm:pt>
    <dgm:pt modelId="{40899C70-9017-4701-A456-338C42140469}" type="parTrans" cxnId="{3981A1FB-EC94-45E5-9AB3-9DC48DF3D7F9}">
      <dgm:prSet/>
      <dgm:spPr/>
      <dgm:t>
        <a:bodyPr/>
        <a:lstStyle/>
        <a:p>
          <a:endParaRPr lang="en-GB"/>
        </a:p>
      </dgm:t>
    </dgm:pt>
    <dgm:pt modelId="{E6026AD8-3CA4-46B9-817F-E06D704569C4}" type="sibTrans" cxnId="{3981A1FB-EC94-45E5-9AB3-9DC48DF3D7F9}">
      <dgm:prSet/>
      <dgm:spPr/>
      <dgm:t>
        <a:bodyPr/>
        <a:lstStyle/>
        <a:p>
          <a:endParaRPr lang="en-GB"/>
        </a:p>
      </dgm:t>
    </dgm:pt>
    <dgm:pt modelId="{427D587E-B692-4A35-9B45-6543C98C0650}">
      <dgm:prSet phldrT="[Text]"/>
      <dgm:spPr/>
      <dgm:t>
        <a:bodyPr/>
        <a:lstStyle/>
        <a:p>
          <a:r>
            <a:rPr lang="en-GB" dirty="0"/>
            <a:t>Unit 8: Communication in Information Systems. Application Integration</a:t>
          </a:r>
        </a:p>
      </dgm:t>
    </dgm:pt>
    <dgm:pt modelId="{0607206E-0C40-473F-867B-8F6DD2694116}" type="parTrans" cxnId="{E2C7C61B-867B-41DA-8006-997D86A41AF7}">
      <dgm:prSet/>
      <dgm:spPr/>
      <dgm:t>
        <a:bodyPr/>
        <a:lstStyle/>
        <a:p>
          <a:endParaRPr lang="en-GB"/>
        </a:p>
      </dgm:t>
    </dgm:pt>
    <dgm:pt modelId="{D3EC03A7-5750-4CE6-AE59-273C49D9AE4C}" type="sibTrans" cxnId="{E2C7C61B-867B-41DA-8006-997D86A41AF7}">
      <dgm:prSet/>
      <dgm:spPr/>
      <dgm:t>
        <a:bodyPr/>
        <a:lstStyle/>
        <a:p>
          <a:endParaRPr lang="en-GB"/>
        </a:p>
      </dgm:t>
    </dgm:pt>
    <dgm:pt modelId="{56E1EDA5-1D02-4F2A-A0F0-C3ADA8D653F4}" type="pres">
      <dgm:prSet presAssocID="{463AA307-3E8D-4CE1-8267-0CDEC1C94292}" presName="linear" presStyleCnt="0">
        <dgm:presLayoutVars>
          <dgm:animLvl val="lvl"/>
          <dgm:resizeHandles val="exact"/>
        </dgm:presLayoutVars>
      </dgm:prSet>
      <dgm:spPr/>
    </dgm:pt>
    <dgm:pt modelId="{759AC008-71A5-41F0-864E-BCCFF2EAFF39}" type="pres">
      <dgm:prSet presAssocID="{014F9CC6-9783-441C-B239-23C3ED54F3B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3A6C68D-C232-4E9E-9F57-E794CDEA0CF2}" type="pres">
      <dgm:prSet presAssocID="{60EA527E-9303-4289-A351-C5276C439B9E}" presName="spacer" presStyleCnt="0"/>
      <dgm:spPr/>
    </dgm:pt>
    <dgm:pt modelId="{338F3BD3-2A35-41C3-91D9-6664767F2D9C}" type="pres">
      <dgm:prSet presAssocID="{671F7A2C-2FC8-467E-90B0-868774A5A94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5E17D72-0898-43C1-8A7A-B5C1B3DCA269}" type="pres">
      <dgm:prSet presAssocID="{ED2FFB5E-B8FB-470C-A84F-D75B553E29A6}" presName="spacer" presStyleCnt="0"/>
      <dgm:spPr/>
    </dgm:pt>
    <dgm:pt modelId="{E521963D-9EC1-41F9-8008-97752783616C}" type="pres">
      <dgm:prSet presAssocID="{DAC554B2-8EB4-4669-802D-2BC8C066390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46A27E8-A7F2-489D-8772-532D10671FCF}" type="pres">
      <dgm:prSet presAssocID="{747B4A24-A411-4510-A455-DE26B2288749}" presName="spacer" presStyleCnt="0"/>
      <dgm:spPr/>
    </dgm:pt>
    <dgm:pt modelId="{7235A564-0146-403F-AC6D-5FD8F2D343F2}" type="pres">
      <dgm:prSet presAssocID="{FE8477D4-CA91-4B51-B111-BDC3BA0069E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5708D34-8050-4976-9E41-CA23B4AEAE58}" type="pres">
      <dgm:prSet presAssocID="{BF6DFCA3-C615-495C-AF87-CDE720FEB811}" presName="spacer" presStyleCnt="0"/>
      <dgm:spPr/>
    </dgm:pt>
    <dgm:pt modelId="{EFA3654F-42D4-43DD-8EC5-CF1F72BAEED7}" type="pres">
      <dgm:prSet presAssocID="{BE68642F-C951-4A33-B5FF-076824CED2E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28D0078-D136-44EA-9031-887E50431737}" type="pres">
      <dgm:prSet presAssocID="{3812083B-CFED-40F3-A29D-F7FF957ED5FC}" presName="spacer" presStyleCnt="0"/>
      <dgm:spPr/>
    </dgm:pt>
    <dgm:pt modelId="{9C5A3553-04FC-42DA-AA9D-DE95A3702C8C}" type="pres">
      <dgm:prSet presAssocID="{7B1381D3-B670-4BF8-9D10-6CE8B5B83FE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5B42382-13CB-4880-B6F0-1820D798D06F}" type="pres">
      <dgm:prSet presAssocID="{D2982BCC-4AD2-4DCD-B42C-459230C7E02D}" presName="spacer" presStyleCnt="0"/>
      <dgm:spPr/>
    </dgm:pt>
    <dgm:pt modelId="{7D3548CA-4E48-4E50-832F-ED96DC307FA3}" type="pres">
      <dgm:prSet presAssocID="{9372378D-08FB-4CA2-A9E7-505DA34DFF3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9E74FD8-2AC9-48D7-AC5E-968D166A6C60}" type="pres">
      <dgm:prSet presAssocID="{E6026AD8-3CA4-46B9-817F-E06D704569C4}" presName="spacer" presStyleCnt="0"/>
      <dgm:spPr/>
    </dgm:pt>
    <dgm:pt modelId="{585A216B-15A1-4ADB-A8F3-B36318E9F96C}" type="pres">
      <dgm:prSet presAssocID="{427D587E-B692-4A35-9B45-6543C98C065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86E2108-48C5-4AE9-9203-DA6AE1F5295B}" type="presOf" srcId="{BE68642F-C951-4A33-B5FF-076824CED2E8}" destId="{EFA3654F-42D4-43DD-8EC5-CF1F72BAEED7}" srcOrd="0" destOrd="0" presId="urn:microsoft.com/office/officeart/2005/8/layout/vList2"/>
    <dgm:cxn modelId="{74E8F816-FA69-44A7-B35F-BA38B087C74F}" type="presOf" srcId="{014F9CC6-9783-441C-B239-23C3ED54F3BE}" destId="{759AC008-71A5-41F0-864E-BCCFF2EAFF39}" srcOrd="0" destOrd="0" presId="urn:microsoft.com/office/officeart/2005/8/layout/vList2"/>
    <dgm:cxn modelId="{E2C7C61B-867B-41DA-8006-997D86A41AF7}" srcId="{463AA307-3E8D-4CE1-8267-0CDEC1C94292}" destId="{427D587E-B692-4A35-9B45-6543C98C0650}" srcOrd="7" destOrd="0" parTransId="{0607206E-0C40-473F-867B-8F6DD2694116}" sibTransId="{D3EC03A7-5750-4CE6-AE59-273C49D9AE4C}"/>
    <dgm:cxn modelId="{0F5A3530-E58E-43F6-B191-5C9DA5453D51}" srcId="{463AA307-3E8D-4CE1-8267-0CDEC1C94292}" destId="{DAC554B2-8EB4-4669-802D-2BC8C0663902}" srcOrd="2" destOrd="0" parTransId="{4759E97F-CF9C-467C-9943-A3F34D3BB091}" sibTransId="{747B4A24-A411-4510-A455-DE26B2288749}"/>
    <dgm:cxn modelId="{59410134-F51D-45A8-AA52-A6AD28F6B719}" type="presOf" srcId="{FE8477D4-CA91-4B51-B111-BDC3BA0069E9}" destId="{7235A564-0146-403F-AC6D-5FD8F2D343F2}" srcOrd="0" destOrd="0" presId="urn:microsoft.com/office/officeart/2005/8/layout/vList2"/>
    <dgm:cxn modelId="{7E1BAB36-4565-4D85-8D5D-2918E20C47F5}" srcId="{463AA307-3E8D-4CE1-8267-0CDEC1C94292}" destId="{BE68642F-C951-4A33-B5FF-076824CED2E8}" srcOrd="4" destOrd="0" parTransId="{E7335E61-AA1A-45DF-8AD2-C571A36B2432}" sibTransId="{3812083B-CFED-40F3-A29D-F7FF957ED5FC}"/>
    <dgm:cxn modelId="{FBCB7C38-D89D-4280-964E-E4FF518CEF62}" type="presOf" srcId="{DAC554B2-8EB4-4669-802D-2BC8C0663902}" destId="{E521963D-9EC1-41F9-8008-97752783616C}" srcOrd="0" destOrd="0" presId="urn:microsoft.com/office/officeart/2005/8/layout/vList2"/>
    <dgm:cxn modelId="{2A407440-D18E-4709-8315-2BE43DEDD723}" srcId="{463AA307-3E8D-4CE1-8267-0CDEC1C94292}" destId="{FE8477D4-CA91-4B51-B111-BDC3BA0069E9}" srcOrd="3" destOrd="0" parTransId="{11533BC0-E9EA-40C1-A838-B3E3A5DFFC20}" sibTransId="{BF6DFCA3-C615-495C-AF87-CDE720FEB811}"/>
    <dgm:cxn modelId="{7823675D-4590-4D21-A6A7-A124E743ACF2}" type="presOf" srcId="{9372378D-08FB-4CA2-A9E7-505DA34DFF3B}" destId="{7D3548CA-4E48-4E50-832F-ED96DC307FA3}" srcOrd="0" destOrd="0" presId="urn:microsoft.com/office/officeart/2005/8/layout/vList2"/>
    <dgm:cxn modelId="{3359B575-D0BE-42F2-AC5D-9EF875C1836F}" type="presOf" srcId="{427D587E-B692-4A35-9B45-6543C98C0650}" destId="{585A216B-15A1-4ADB-A8F3-B36318E9F96C}" srcOrd="0" destOrd="0" presId="urn:microsoft.com/office/officeart/2005/8/layout/vList2"/>
    <dgm:cxn modelId="{725AC17B-146F-413F-81C3-8630114C91A6}" type="presOf" srcId="{671F7A2C-2FC8-467E-90B0-868774A5A948}" destId="{338F3BD3-2A35-41C3-91D9-6664767F2D9C}" srcOrd="0" destOrd="0" presId="urn:microsoft.com/office/officeart/2005/8/layout/vList2"/>
    <dgm:cxn modelId="{FA5A82A3-545F-4FB8-87F7-8D2590FAB588}" srcId="{463AA307-3E8D-4CE1-8267-0CDEC1C94292}" destId="{7B1381D3-B670-4BF8-9D10-6CE8B5B83FE4}" srcOrd="5" destOrd="0" parTransId="{9E82AE39-56E6-44E6-A9C5-803F9068958A}" sibTransId="{D2982BCC-4AD2-4DCD-B42C-459230C7E02D}"/>
    <dgm:cxn modelId="{29B132B6-37F1-4003-AD6E-1FB8D540E60B}" type="presOf" srcId="{7B1381D3-B670-4BF8-9D10-6CE8B5B83FE4}" destId="{9C5A3553-04FC-42DA-AA9D-DE95A3702C8C}" srcOrd="0" destOrd="0" presId="urn:microsoft.com/office/officeart/2005/8/layout/vList2"/>
    <dgm:cxn modelId="{11324ABB-6383-488A-9438-4557EA054840}" srcId="{463AA307-3E8D-4CE1-8267-0CDEC1C94292}" destId="{014F9CC6-9783-441C-B239-23C3ED54F3BE}" srcOrd="0" destOrd="0" parTransId="{853D44A4-670C-44EC-A095-8453F76160E7}" sibTransId="{60EA527E-9303-4289-A351-C5276C439B9E}"/>
    <dgm:cxn modelId="{8AE11ABD-7BBD-4BFB-B51D-0D467353C54D}" srcId="{463AA307-3E8D-4CE1-8267-0CDEC1C94292}" destId="{671F7A2C-2FC8-467E-90B0-868774A5A948}" srcOrd="1" destOrd="0" parTransId="{33F823AF-25A2-4F58-AEC5-84A9631E5659}" sibTransId="{ED2FFB5E-B8FB-470C-A84F-D75B553E29A6}"/>
    <dgm:cxn modelId="{0FE0A9EF-1E22-41A7-8A50-765625D36D9D}" type="presOf" srcId="{463AA307-3E8D-4CE1-8267-0CDEC1C94292}" destId="{56E1EDA5-1D02-4F2A-A0F0-C3ADA8D653F4}" srcOrd="0" destOrd="0" presId="urn:microsoft.com/office/officeart/2005/8/layout/vList2"/>
    <dgm:cxn modelId="{3981A1FB-EC94-45E5-9AB3-9DC48DF3D7F9}" srcId="{463AA307-3E8D-4CE1-8267-0CDEC1C94292}" destId="{9372378D-08FB-4CA2-A9E7-505DA34DFF3B}" srcOrd="6" destOrd="0" parTransId="{40899C70-9017-4701-A456-338C42140469}" sibTransId="{E6026AD8-3CA4-46B9-817F-E06D704569C4}"/>
    <dgm:cxn modelId="{1A9CEFEB-F239-4E48-A810-635E6A912753}" type="presParOf" srcId="{56E1EDA5-1D02-4F2A-A0F0-C3ADA8D653F4}" destId="{759AC008-71A5-41F0-864E-BCCFF2EAFF39}" srcOrd="0" destOrd="0" presId="urn:microsoft.com/office/officeart/2005/8/layout/vList2"/>
    <dgm:cxn modelId="{56712F1A-9CEF-461A-81FA-917B30220D8E}" type="presParOf" srcId="{56E1EDA5-1D02-4F2A-A0F0-C3ADA8D653F4}" destId="{13A6C68D-C232-4E9E-9F57-E794CDEA0CF2}" srcOrd="1" destOrd="0" presId="urn:microsoft.com/office/officeart/2005/8/layout/vList2"/>
    <dgm:cxn modelId="{7BC32DB7-97A9-42B1-9D04-CEE50638440F}" type="presParOf" srcId="{56E1EDA5-1D02-4F2A-A0F0-C3ADA8D653F4}" destId="{338F3BD3-2A35-41C3-91D9-6664767F2D9C}" srcOrd="2" destOrd="0" presId="urn:microsoft.com/office/officeart/2005/8/layout/vList2"/>
    <dgm:cxn modelId="{5FF849B1-52DF-46EC-B08F-5C220D9324D2}" type="presParOf" srcId="{56E1EDA5-1D02-4F2A-A0F0-C3ADA8D653F4}" destId="{05E17D72-0898-43C1-8A7A-B5C1B3DCA269}" srcOrd="3" destOrd="0" presId="urn:microsoft.com/office/officeart/2005/8/layout/vList2"/>
    <dgm:cxn modelId="{5F830F4B-2427-4C09-AF86-530C8349C051}" type="presParOf" srcId="{56E1EDA5-1D02-4F2A-A0F0-C3ADA8D653F4}" destId="{E521963D-9EC1-41F9-8008-97752783616C}" srcOrd="4" destOrd="0" presId="urn:microsoft.com/office/officeart/2005/8/layout/vList2"/>
    <dgm:cxn modelId="{78ED74DB-D0B4-43C3-BE99-D2E946274AB5}" type="presParOf" srcId="{56E1EDA5-1D02-4F2A-A0F0-C3ADA8D653F4}" destId="{A46A27E8-A7F2-489D-8772-532D10671FCF}" srcOrd="5" destOrd="0" presId="urn:microsoft.com/office/officeart/2005/8/layout/vList2"/>
    <dgm:cxn modelId="{8DF79D1D-F85C-4EF6-A0C1-850C22118878}" type="presParOf" srcId="{56E1EDA5-1D02-4F2A-A0F0-C3ADA8D653F4}" destId="{7235A564-0146-403F-AC6D-5FD8F2D343F2}" srcOrd="6" destOrd="0" presId="urn:microsoft.com/office/officeart/2005/8/layout/vList2"/>
    <dgm:cxn modelId="{7BF35839-4FB9-41AA-8F09-67F71DC60BBB}" type="presParOf" srcId="{56E1EDA5-1D02-4F2A-A0F0-C3ADA8D653F4}" destId="{95708D34-8050-4976-9E41-CA23B4AEAE58}" srcOrd="7" destOrd="0" presId="urn:microsoft.com/office/officeart/2005/8/layout/vList2"/>
    <dgm:cxn modelId="{9065C029-6374-4F17-BD55-5047579D341A}" type="presParOf" srcId="{56E1EDA5-1D02-4F2A-A0F0-C3ADA8D653F4}" destId="{EFA3654F-42D4-43DD-8EC5-CF1F72BAEED7}" srcOrd="8" destOrd="0" presId="urn:microsoft.com/office/officeart/2005/8/layout/vList2"/>
    <dgm:cxn modelId="{FC0D293F-5BDD-435B-8C7E-83B200721C5F}" type="presParOf" srcId="{56E1EDA5-1D02-4F2A-A0F0-C3ADA8D653F4}" destId="{228D0078-D136-44EA-9031-887E50431737}" srcOrd="9" destOrd="0" presId="urn:microsoft.com/office/officeart/2005/8/layout/vList2"/>
    <dgm:cxn modelId="{0492A263-F8B1-4906-A236-6B4341518B36}" type="presParOf" srcId="{56E1EDA5-1D02-4F2A-A0F0-C3ADA8D653F4}" destId="{9C5A3553-04FC-42DA-AA9D-DE95A3702C8C}" srcOrd="10" destOrd="0" presId="urn:microsoft.com/office/officeart/2005/8/layout/vList2"/>
    <dgm:cxn modelId="{4F102EE9-8965-4217-9C93-C4A75F9F5C07}" type="presParOf" srcId="{56E1EDA5-1D02-4F2A-A0F0-C3ADA8D653F4}" destId="{B5B42382-13CB-4880-B6F0-1820D798D06F}" srcOrd="11" destOrd="0" presId="urn:microsoft.com/office/officeart/2005/8/layout/vList2"/>
    <dgm:cxn modelId="{9A30B525-01F2-4013-B25A-385AF6F81FA0}" type="presParOf" srcId="{56E1EDA5-1D02-4F2A-A0F0-C3ADA8D653F4}" destId="{7D3548CA-4E48-4E50-832F-ED96DC307FA3}" srcOrd="12" destOrd="0" presId="urn:microsoft.com/office/officeart/2005/8/layout/vList2"/>
    <dgm:cxn modelId="{CD8D17C4-5D31-4DD6-95C5-AAB22E4337F6}" type="presParOf" srcId="{56E1EDA5-1D02-4F2A-A0F0-C3ADA8D653F4}" destId="{29E74FD8-2AC9-48D7-AC5E-968D166A6C60}" srcOrd="13" destOrd="0" presId="urn:microsoft.com/office/officeart/2005/8/layout/vList2"/>
    <dgm:cxn modelId="{BA52B9D3-8D41-4DCD-A7F4-DBF70E3B2AE9}" type="presParOf" srcId="{56E1EDA5-1D02-4F2A-A0F0-C3ADA8D653F4}" destId="{585A216B-15A1-4ADB-A8F3-B36318E9F96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FF210C-5AAF-47C0-B3B1-4DA52DF9947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BC1C440D-3B82-4BC4-85FC-620F89D56810}">
      <dgm:prSet phldrT="[Text]"/>
      <dgm:spPr/>
      <dgm:t>
        <a:bodyPr/>
        <a:lstStyle/>
        <a:p>
          <a:r>
            <a:rPr lang="en-GB" dirty="0"/>
            <a:t>Tutorials</a:t>
          </a:r>
        </a:p>
      </dgm:t>
    </dgm:pt>
    <dgm:pt modelId="{231371D7-5641-4B59-9F53-477CC10F6D5B}" type="parTrans" cxnId="{9379C080-EB3E-4094-929D-122A6B79BE60}">
      <dgm:prSet/>
      <dgm:spPr/>
      <dgm:t>
        <a:bodyPr/>
        <a:lstStyle/>
        <a:p>
          <a:endParaRPr lang="en-GB"/>
        </a:p>
      </dgm:t>
    </dgm:pt>
    <dgm:pt modelId="{D074A4FF-66D6-4043-BEDD-98C8FA6D137B}" type="sibTrans" cxnId="{9379C080-EB3E-4094-929D-122A6B79BE60}">
      <dgm:prSet/>
      <dgm:spPr/>
      <dgm:t>
        <a:bodyPr/>
        <a:lstStyle/>
        <a:p>
          <a:endParaRPr lang="en-GB"/>
        </a:p>
      </dgm:t>
    </dgm:pt>
    <dgm:pt modelId="{7EC32447-226F-4703-B367-3474B1F6486A}">
      <dgm:prSet phldrT="[Text]"/>
      <dgm:spPr/>
      <dgm:t>
        <a:bodyPr/>
        <a:lstStyle/>
        <a:p>
          <a:r>
            <a:rPr lang="en-GB" dirty="0"/>
            <a:t>Lectures</a:t>
          </a:r>
        </a:p>
      </dgm:t>
    </dgm:pt>
    <dgm:pt modelId="{59E52A30-3350-4DDC-B164-46296ABD36D6}" type="parTrans" cxnId="{539197B6-BDC9-4134-B796-A6DA9D7E6865}">
      <dgm:prSet/>
      <dgm:spPr/>
      <dgm:t>
        <a:bodyPr/>
        <a:lstStyle/>
        <a:p>
          <a:endParaRPr lang="en-GB"/>
        </a:p>
      </dgm:t>
    </dgm:pt>
    <dgm:pt modelId="{59A37875-DF6D-46E6-AA3A-A0AAF2A7C928}" type="sibTrans" cxnId="{539197B6-BDC9-4134-B796-A6DA9D7E6865}">
      <dgm:prSet/>
      <dgm:spPr/>
      <dgm:t>
        <a:bodyPr/>
        <a:lstStyle/>
        <a:p>
          <a:endParaRPr lang="en-GB"/>
        </a:p>
      </dgm:t>
    </dgm:pt>
    <dgm:pt modelId="{C6CC53BB-CE71-4256-9882-43F62A9AB29C}">
      <dgm:prSet phldrT="[Text]"/>
      <dgm:spPr/>
      <dgm:t>
        <a:bodyPr/>
        <a:lstStyle/>
        <a:p>
          <a:r>
            <a:rPr lang="en-GB" dirty="0"/>
            <a:t>Independent study</a:t>
          </a:r>
        </a:p>
      </dgm:t>
    </dgm:pt>
    <dgm:pt modelId="{0CB5AA6C-E05F-4416-BAD3-C10E14FA47BA}" type="parTrans" cxnId="{59081877-6EE5-43A9-8060-20EA477E7121}">
      <dgm:prSet/>
      <dgm:spPr/>
      <dgm:t>
        <a:bodyPr/>
        <a:lstStyle/>
        <a:p>
          <a:endParaRPr lang="en-GB"/>
        </a:p>
      </dgm:t>
    </dgm:pt>
    <dgm:pt modelId="{604CA189-E443-443C-806A-7D4A47E0BED8}" type="sibTrans" cxnId="{59081877-6EE5-43A9-8060-20EA477E7121}">
      <dgm:prSet/>
      <dgm:spPr/>
      <dgm:t>
        <a:bodyPr/>
        <a:lstStyle/>
        <a:p>
          <a:endParaRPr lang="en-GB"/>
        </a:p>
      </dgm:t>
    </dgm:pt>
    <dgm:pt modelId="{B65F72B6-35FC-46CD-9D6C-F675C8EDE7FE}">
      <dgm:prSet phldrT="[Text]"/>
      <dgm:spPr/>
      <dgm:t>
        <a:bodyPr/>
        <a:lstStyle/>
        <a:p>
          <a:r>
            <a:rPr lang="en-GB" dirty="0"/>
            <a:t>Work through a task similar to the coursework.</a:t>
          </a:r>
        </a:p>
      </dgm:t>
    </dgm:pt>
    <dgm:pt modelId="{9170AFFC-6973-4B87-AE51-07E439E3D58B}" type="parTrans" cxnId="{5574FE6E-1F31-4E55-814F-CFB8E5C224F6}">
      <dgm:prSet/>
      <dgm:spPr/>
      <dgm:t>
        <a:bodyPr/>
        <a:lstStyle/>
        <a:p>
          <a:endParaRPr lang="en-GB"/>
        </a:p>
      </dgm:t>
    </dgm:pt>
    <dgm:pt modelId="{FC24D0BD-0F96-42BB-A00A-9565E617DB6D}" type="sibTrans" cxnId="{5574FE6E-1F31-4E55-814F-CFB8E5C224F6}">
      <dgm:prSet/>
      <dgm:spPr/>
      <dgm:t>
        <a:bodyPr/>
        <a:lstStyle/>
        <a:p>
          <a:endParaRPr lang="en-GB"/>
        </a:p>
      </dgm:t>
    </dgm:pt>
    <dgm:pt modelId="{0E8F3274-E176-4651-8495-A0AC904B2B18}">
      <dgm:prSet phldrT="[Text]"/>
      <dgm:spPr/>
      <dgm:t>
        <a:bodyPr/>
        <a:lstStyle/>
        <a:p>
          <a:r>
            <a:rPr lang="en-GB" dirty="0"/>
            <a:t>Practical, interactive, residential and online.</a:t>
          </a:r>
        </a:p>
      </dgm:t>
    </dgm:pt>
    <dgm:pt modelId="{4AB78798-C159-4598-AC4D-C3A5C0D958D1}" type="parTrans" cxnId="{7BF12D43-1F75-4A3F-8DD7-1F0D927B9B7A}">
      <dgm:prSet/>
      <dgm:spPr/>
      <dgm:t>
        <a:bodyPr/>
        <a:lstStyle/>
        <a:p>
          <a:endParaRPr lang="en-GB"/>
        </a:p>
      </dgm:t>
    </dgm:pt>
    <dgm:pt modelId="{A62495CA-E369-4EA6-BA2C-0B0FC2BBEADE}" type="sibTrans" cxnId="{7BF12D43-1F75-4A3F-8DD7-1F0D927B9B7A}">
      <dgm:prSet/>
      <dgm:spPr/>
      <dgm:t>
        <a:bodyPr/>
        <a:lstStyle/>
        <a:p>
          <a:endParaRPr lang="en-GB"/>
        </a:p>
      </dgm:t>
    </dgm:pt>
    <dgm:pt modelId="{EB0A6B63-E9A1-4B88-BB95-801E7BB2B2CB}">
      <dgm:prSet phldrT="[Text]"/>
      <dgm:spPr/>
      <dgm:t>
        <a:bodyPr/>
        <a:lstStyle/>
        <a:p>
          <a:r>
            <a:rPr lang="en-GB" dirty="0"/>
            <a:t>Weekly: Mon (2 – 3 pm), Tue (9 – 10 am and 12:30 to 1:30 pm).</a:t>
          </a:r>
        </a:p>
      </dgm:t>
    </dgm:pt>
    <dgm:pt modelId="{D6C57D14-AB1E-4A58-910A-837B769B1754}" type="parTrans" cxnId="{D98F31B9-9985-4A57-9563-D52E2B06008C}">
      <dgm:prSet/>
      <dgm:spPr/>
      <dgm:t>
        <a:bodyPr/>
        <a:lstStyle/>
        <a:p>
          <a:endParaRPr lang="en-GB"/>
        </a:p>
      </dgm:t>
    </dgm:pt>
    <dgm:pt modelId="{A50616DE-215D-41EB-AE5F-E93B7FC38FC6}" type="sibTrans" cxnId="{D98F31B9-9985-4A57-9563-D52E2B06008C}">
      <dgm:prSet/>
      <dgm:spPr/>
      <dgm:t>
        <a:bodyPr/>
        <a:lstStyle/>
        <a:p>
          <a:endParaRPr lang="en-GB"/>
        </a:p>
      </dgm:t>
    </dgm:pt>
    <dgm:pt modelId="{229E58A0-8FEC-4934-8438-363CA55BCC07}">
      <dgm:prSet phldrT="[Text]"/>
      <dgm:spPr/>
      <dgm:t>
        <a:bodyPr/>
        <a:lstStyle/>
        <a:p>
          <a:r>
            <a:rPr lang="en-GB" dirty="0"/>
            <a:t>Consolidate concepts and skills applied in the tutorials.</a:t>
          </a:r>
        </a:p>
      </dgm:t>
    </dgm:pt>
    <dgm:pt modelId="{56FFBA61-2265-4F48-98CB-ED4652EE55FE}" type="parTrans" cxnId="{14D33763-5DEF-4EBE-A390-1A38F919D8C2}">
      <dgm:prSet/>
      <dgm:spPr/>
      <dgm:t>
        <a:bodyPr/>
        <a:lstStyle/>
        <a:p>
          <a:endParaRPr lang="en-GB"/>
        </a:p>
      </dgm:t>
    </dgm:pt>
    <dgm:pt modelId="{851026B1-A1A5-4759-831E-F72A0F9AF2E2}" type="sibTrans" cxnId="{14D33763-5DEF-4EBE-A390-1A38F919D8C2}">
      <dgm:prSet/>
      <dgm:spPr/>
      <dgm:t>
        <a:bodyPr/>
        <a:lstStyle/>
        <a:p>
          <a:endParaRPr lang="en-GB"/>
        </a:p>
      </dgm:t>
    </dgm:pt>
    <dgm:pt modelId="{F40DD726-5945-42B4-827C-881634C5F654}">
      <dgm:prSet phldrT="[Text]"/>
      <dgm:spPr/>
      <dgm:t>
        <a:bodyPr/>
        <a:lstStyle/>
        <a:p>
          <a:r>
            <a:rPr lang="en-GB" dirty="0"/>
            <a:t>Theoretical and practical, interactive, online.</a:t>
          </a:r>
        </a:p>
      </dgm:t>
    </dgm:pt>
    <dgm:pt modelId="{32A479C7-C17A-4F13-B478-2A452A63EEAD}" type="parTrans" cxnId="{4125381D-DE11-4CD9-94C9-D82AF06C487A}">
      <dgm:prSet/>
      <dgm:spPr/>
      <dgm:t>
        <a:bodyPr/>
        <a:lstStyle/>
        <a:p>
          <a:endParaRPr lang="en-GB"/>
        </a:p>
      </dgm:t>
    </dgm:pt>
    <dgm:pt modelId="{6FDEA4A0-CF45-478D-BA72-81DD1EBE6B39}" type="sibTrans" cxnId="{4125381D-DE11-4CD9-94C9-D82AF06C487A}">
      <dgm:prSet/>
      <dgm:spPr/>
      <dgm:t>
        <a:bodyPr/>
        <a:lstStyle/>
        <a:p>
          <a:endParaRPr lang="en-GB"/>
        </a:p>
      </dgm:t>
    </dgm:pt>
    <dgm:pt modelId="{FB781A3B-7BCA-4A77-842E-04762E555589}">
      <dgm:prSet phldrT="[Text]"/>
      <dgm:spPr/>
      <dgm:t>
        <a:bodyPr/>
        <a:lstStyle/>
        <a:p>
          <a:r>
            <a:rPr lang="en-GB" dirty="0"/>
            <a:t>Weekly: Wed (9 – 11 am).</a:t>
          </a:r>
        </a:p>
      </dgm:t>
    </dgm:pt>
    <dgm:pt modelId="{5C6726E6-38B5-436D-A55D-140E0416E1B0}" type="parTrans" cxnId="{2BCC79C6-675B-4251-951F-AA48B0113078}">
      <dgm:prSet/>
      <dgm:spPr/>
      <dgm:t>
        <a:bodyPr/>
        <a:lstStyle/>
        <a:p>
          <a:endParaRPr lang="en-GB"/>
        </a:p>
      </dgm:t>
    </dgm:pt>
    <dgm:pt modelId="{E97776CD-74E2-4728-9C7E-34B9C3AA3CA3}" type="sibTrans" cxnId="{2BCC79C6-675B-4251-951F-AA48B0113078}">
      <dgm:prSet/>
      <dgm:spPr/>
      <dgm:t>
        <a:bodyPr/>
        <a:lstStyle/>
        <a:p>
          <a:endParaRPr lang="en-GB"/>
        </a:p>
      </dgm:t>
    </dgm:pt>
    <dgm:pt modelId="{CAFDAAAE-94DC-4C42-BAEC-5D7673D6BA21}">
      <dgm:prSet phldrT="[Text]"/>
      <dgm:spPr/>
      <dgm:t>
        <a:bodyPr/>
        <a:lstStyle/>
        <a:p>
          <a:r>
            <a:rPr lang="en-GB" dirty="0"/>
            <a:t>In groups, apply the week’s concepts and skills to complete the relevant coursework element.</a:t>
          </a:r>
        </a:p>
      </dgm:t>
    </dgm:pt>
    <dgm:pt modelId="{8453A608-AF7D-40F7-B09F-C6F4B590C2C1}" type="parTrans" cxnId="{95DAAD5B-9FDE-4D87-82A1-232656B0739A}">
      <dgm:prSet/>
      <dgm:spPr/>
      <dgm:t>
        <a:bodyPr/>
        <a:lstStyle/>
        <a:p>
          <a:endParaRPr lang="en-GB"/>
        </a:p>
      </dgm:t>
    </dgm:pt>
    <dgm:pt modelId="{E7ABBC04-D26A-4627-845D-7C848057BC16}" type="sibTrans" cxnId="{95DAAD5B-9FDE-4D87-82A1-232656B0739A}">
      <dgm:prSet/>
      <dgm:spPr/>
      <dgm:t>
        <a:bodyPr/>
        <a:lstStyle/>
        <a:p>
          <a:endParaRPr lang="en-GB"/>
        </a:p>
      </dgm:t>
    </dgm:pt>
    <dgm:pt modelId="{E0DA8ABE-0495-4D7E-A08A-44F9930CE762}" type="pres">
      <dgm:prSet presAssocID="{50FF210C-5AAF-47C0-B3B1-4DA52DF99475}" presName="linear" presStyleCnt="0">
        <dgm:presLayoutVars>
          <dgm:dir/>
          <dgm:animLvl val="lvl"/>
          <dgm:resizeHandles val="exact"/>
        </dgm:presLayoutVars>
      </dgm:prSet>
      <dgm:spPr/>
    </dgm:pt>
    <dgm:pt modelId="{82BC0C13-4980-4989-A1FB-01D7D132C962}" type="pres">
      <dgm:prSet presAssocID="{BC1C440D-3B82-4BC4-85FC-620F89D56810}" presName="parentLin" presStyleCnt="0"/>
      <dgm:spPr/>
    </dgm:pt>
    <dgm:pt modelId="{03D57AB1-B050-4759-A98F-B0D6D2ACF464}" type="pres">
      <dgm:prSet presAssocID="{BC1C440D-3B82-4BC4-85FC-620F89D56810}" presName="parentLeftMargin" presStyleLbl="node1" presStyleIdx="0" presStyleCnt="3"/>
      <dgm:spPr/>
    </dgm:pt>
    <dgm:pt modelId="{55A3884D-1FC5-4F1E-A935-1D7029C71D11}" type="pres">
      <dgm:prSet presAssocID="{BC1C440D-3B82-4BC4-85FC-620F89D568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9205BF-03CC-440E-B1B7-EC1C05D12240}" type="pres">
      <dgm:prSet presAssocID="{BC1C440D-3B82-4BC4-85FC-620F89D56810}" presName="negativeSpace" presStyleCnt="0"/>
      <dgm:spPr/>
    </dgm:pt>
    <dgm:pt modelId="{F52B8DBD-F198-48DF-9C7E-EC1D8F30FF1A}" type="pres">
      <dgm:prSet presAssocID="{BC1C440D-3B82-4BC4-85FC-620F89D56810}" presName="childText" presStyleLbl="conFgAcc1" presStyleIdx="0" presStyleCnt="3">
        <dgm:presLayoutVars>
          <dgm:bulletEnabled val="1"/>
        </dgm:presLayoutVars>
      </dgm:prSet>
      <dgm:spPr/>
    </dgm:pt>
    <dgm:pt modelId="{2EA05ACD-92AC-4B77-84A8-AC8202612806}" type="pres">
      <dgm:prSet presAssocID="{D074A4FF-66D6-4043-BEDD-98C8FA6D137B}" presName="spaceBetweenRectangles" presStyleCnt="0"/>
      <dgm:spPr/>
    </dgm:pt>
    <dgm:pt modelId="{1131F789-D086-410E-A2B9-B0F08238D872}" type="pres">
      <dgm:prSet presAssocID="{7EC32447-226F-4703-B367-3474B1F6486A}" presName="parentLin" presStyleCnt="0"/>
      <dgm:spPr/>
    </dgm:pt>
    <dgm:pt modelId="{B8FECD2D-EB48-40F8-80E0-1B19CE29D8EB}" type="pres">
      <dgm:prSet presAssocID="{7EC32447-226F-4703-B367-3474B1F6486A}" presName="parentLeftMargin" presStyleLbl="node1" presStyleIdx="0" presStyleCnt="3"/>
      <dgm:spPr/>
    </dgm:pt>
    <dgm:pt modelId="{80340CA1-C62A-49CB-9236-277A88997747}" type="pres">
      <dgm:prSet presAssocID="{7EC32447-226F-4703-B367-3474B1F648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4AFE22-8D04-43ED-A66E-55678A6277CA}" type="pres">
      <dgm:prSet presAssocID="{7EC32447-226F-4703-B367-3474B1F6486A}" presName="negativeSpace" presStyleCnt="0"/>
      <dgm:spPr/>
    </dgm:pt>
    <dgm:pt modelId="{6F34B695-00AA-4569-B675-158A88BF930D}" type="pres">
      <dgm:prSet presAssocID="{7EC32447-226F-4703-B367-3474B1F6486A}" presName="childText" presStyleLbl="conFgAcc1" presStyleIdx="1" presStyleCnt="3">
        <dgm:presLayoutVars>
          <dgm:bulletEnabled val="1"/>
        </dgm:presLayoutVars>
      </dgm:prSet>
      <dgm:spPr/>
    </dgm:pt>
    <dgm:pt modelId="{012109CC-EF7E-4346-BCA3-574DC41BC860}" type="pres">
      <dgm:prSet presAssocID="{59A37875-DF6D-46E6-AA3A-A0AAF2A7C928}" presName="spaceBetweenRectangles" presStyleCnt="0"/>
      <dgm:spPr/>
    </dgm:pt>
    <dgm:pt modelId="{AF3994D6-1CAC-49B9-A0EF-41D6A4307981}" type="pres">
      <dgm:prSet presAssocID="{C6CC53BB-CE71-4256-9882-43F62A9AB29C}" presName="parentLin" presStyleCnt="0"/>
      <dgm:spPr/>
    </dgm:pt>
    <dgm:pt modelId="{D39DD555-E7C0-4CCC-82E4-EC5F7FE86B05}" type="pres">
      <dgm:prSet presAssocID="{C6CC53BB-CE71-4256-9882-43F62A9AB29C}" presName="parentLeftMargin" presStyleLbl="node1" presStyleIdx="1" presStyleCnt="3"/>
      <dgm:spPr/>
    </dgm:pt>
    <dgm:pt modelId="{BFDCD26E-020D-4BF2-8D95-CD9805844009}" type="pres">
      <dgm:prSet presAssocID="{C6CC53BB-CE71-4256-9882-43F62A9AB2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8086D0-C01E-4E6F-9F1E-BEC384EA1E1B}" type="pres">
      <dgm:prSet presAssocID="{C6CC53BB-CE71-4256-9882-43F62A9AB29C}" presName="negativeSpace" presStyleCnt="0"/>
      <dgm:spPr/>
    </dgm:pt>
    <dgm:pt modelId="{E57E5B5E-AC20-438C-BD4B-36389BEFD1B6}" type="pres">
      <dgm:prSet presAssocID="{C6CC53BB-CE71-4256-9882-43F62A9AB2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6A9A03-8668-4486-8F2B-0FD9E6E82AF7}" type="presOf" srcId="{0E8F3274-E176-4651-8495-A0AC904B2B18}" destId="{F52B8DBD-F198-48DF-9C7E-EC1D8F30FF1A}" srcOrd="0" destOrd="1" presId="urn:microsoft.com/office/officeart/2005/8/layout/list1"/>
    <dgm:cxn modelId="{0A2A2511-D5D2-4964-BAE4-320AAFBF0551}" type="presOf" srcId="{C6CC53BB-CE71-4256-9882-43F62A9AB29C}" destId="{D39DD555-E7C0-4CCC-82E4-EC5F7FE86B05}" srcOrd="0" destOrd="0" presId="urn:microsoft.com/office/officeart/2005/8/layout/list1"/>
    <dgm:cxn modelId="{4125381D-DE11-4CD9-94C9-D82AF06C487A}" srcId="{7EC32447-226F-4703-B367-3474B1F6486A}" destId="{F40DD726-5945-42B4-827C-881634C5F654}" srcOrd="1" destOrd="0" parTransId="{32A479C7-C17A-4F13-B478-2A452A63EEAD}" sibTransId="{6FDEA4A0-CF45-478D-BA72-81DD1EBE6B39}"/>
    <dgm:cxn modelId="{D2A7D339-CED6-45FA-B167-66640A2EFF01}" type="presOf" srcId="{7EC32447-226F-4703-B367-3474B1F6486A}" destId="{80340CA1-C62A-49CB-9236-277A88997747}" srcOrd="1" destOrd="0" presId="urn:microsoft.com/office/officeart/2005/8/layout/list1"/>
    <dgm:cxn modelId="{95DAAD5B-9FDE-4D87-82A1-232656B0739A}" srcId="{C6CC53BB-CE71-4256-9882-43F62A9AB29C}" destId="{CAFDAAAE-94DC-4C42-BAEC-5D7673D6BA21}" srcOrd="0" destOrd="0" parTransId="{8453A608-AF7D-40F7-B09F-C6F4B590C2C1}" sibTransId="{E7ABBC04-D26A-4627-845D-7C848057BC16}"/>
    <dgm:cxn modelId="{7BF12D43-1F75-4A3F-8DD7-1F0D927B9B7A}" srcId="{BC1C440D-3B82-4BC4-85FC-620F89D56810}" destId="{0E8F3274-E176-4651-8495-A0AC904B2B18}" srcOrd="1" destOrd="0" parTransId="{4AB78798-C159-4598-AC4D-C3A5C0D958D1}" sibTransId="{A62495CA-E369-4EA6-BA2C-0B0FC2BBEADE}"/>
    <dgm:cxn modelId="{14D33763-5DEF-4EBE-A390-1A38F919D8C2}" srcId="{7EC32447-226F-4703-B367-3474B1F6486A}" destId="{229E58A0-8FEC-4934-8438-363CA55BCC07}" srcOrd="0" destOrd="0" parTransId="{56FFBA61-2265-4F48-98CB-ED4652EE55FE}" sibTransId="{851026B1-A1A5-4759-831E-F72A0F9AF2E2}"/>
    <dgm:cxn modelId="{297E2D69-96D7-40F3-84A7-0FD37EF66364}" type="presOf" srcId="{50FF210C-5AAF-47C0-B3B1-4DA52DF99475}" destId="{E0DA8ABE-0495-4D7E-A08A-44F9930CE762}" srcOrd="0" destOrd="0" presId="urn:microsoft.com/office/officeart/2005/8/layout/list1"/>
    <dgm:cxn modelId="{23A5DC4E-2011-4A6D-A427-63EFE8308DCD}" type="presOf" srcId="{C6CC53BB-CE71-4256-9882-43F62A9AB29C}" destId="{BFDCD26E-020D-4BF2-8D95-CD9805844009}" srcOrd="1" destOrd="0" presId="urn:microsoft.com/office/officeart/2005/8/layout/list1"/>
    <dgm:cxn modelId="{5574FE6E-1F31-4E55-814F-CFB8E5C224F6}" srcId="{BC1C440D-3B82-4BC4-85FC-620F89D56810}" destId="{B65F72B6-35FC-46CD-9D6C-F675C8EDE7FE}" srcOrd="0" destOrd="0" parTransId="{9170AFFC-6973-4B87-AE51-07E439E3D58B}" sibTransId="{FC24D0BD-0F96-42BB-A00A-9565E617DB6D}"/>
    <dgm:cxn modelId="{59081877-6EE5-43A9-8060-20EA477E7121}" srcId="{50FF210C-5AAF-47C0-B3B1-4DA52DF99475}" destId="{C6CC53BB-CE71-4256-9882-43F62A9AB29C}" srcOrd="2" destOrd="0" parTransId="{0CB5AA6C-E05F-4416-BAD3-C10E14FA47BA}" sibTransId="{604CA189-E443-443C-806A-7D4A47E0BED8}"/>
    <dgm:cxn modelId="{9379C080-EB3E-4094-929D-122A6B79BE60}" srcId="{50FF210C-5AAF-47C0-B3B1-4DA52DF99475}" destId="{BC1C440D-3B82-4BC4-85FC-620F89D56810}" srcOrd="0" destOrd="0" parTransId="{231371D7-5641-4B59-9F53-477CC10F6D5B}" sibTransId="{D074A4FF-66D6-4043-BEDD-98C8FA6D137B}"/>
    <dgm:cxn modelId="{384C9D83-8579-424B-9E0E-807B0E42A145}" type="presOf" srcId="{B65F72B6-35FC-46CD-9D6C-F675C8EDE7FE}" destId="{F52B8DBD-F198-48DF-9C7E-EC1D8F30FF1A}" srcOrd="0" destOrd="0" presId="urn:microsoft.com/office/officeart/2005/8/layout/list1"/>
    <dgm:cxn modelId="{1D30E387-50EC-40EE-85AA-D49290B08456}" type="presOf" srcId="{F40DD726-5945-42B4-827C-881634C5F654}" destId="{6F34B695-00AA-4569-B675-158A88BF930D}" srcOrd="0" destOrd="1" presId="urn:microsoft.com/office/officeart/2005/8/layout/list1"/>
    <dgm:cxn modelId="{7B6F8988-6C32-44D0-8447-5626251E027A}" type="presOf" srcId="{BC1C440D-3B82-4BC4-85FC-620F89D56810}" destId="{03D57AB1-B050-4759-A98F-B0D6D2ACF464}" srcOrd="0" destOrd="0" presId="urn:microsoft.com/office/officeart/2005/8/layout/list1"/>
    <dgm:cxn modelId="{CD460DA4-986F-48F6-8E75-297211D71658}" type="presOf" srcId="{7EC32447-226F-4703-B367-3474B1F6486A}" destId="{B8FECD2D-EB48-40F8-80E0-1B19CE29D8EB}" srcOrd="0" destOrd="0" presId="urn:microsoft.com/office/officeart/2005/8/layout/list1"/>
    <dgm:cxn modelId="{539197B6-BDC9-4134-B796-A6DA9D7E6865}" srcId="{50FF210C-5AAF-47C0-B3B1-4DA52DF99475}" destId="{7EC32447-226F-4703-B367-3474B1F6486A}" srcOrd="1" destOrd="0" parTransId="{59E52A30-3350-4DDC-B164-46296ABD36D6}" sibTransId="{59A37875-DF6D-46E6-AA3A-A0AAF2A7C928}"/>
    <dgm:cxn modelId="{D98F31B9-9985-4A57-9563-D52E2B06008C}" srcId="{BC1C440D-3B82-4BC4-85FC-620F89D56810}" destId="{EB0A6B63-E9A1-4B88-BB95-801E7BB2B2CB}" srcOrd="2" destOrd="0" parTransId="{D6C57D14-AB1E-4A58-910A-837B769B1754}" sibTransId="{A50616DE-215D-41EB-AE5F-E93B7FC38FC6}"/>
    <dgm:cxn modelId="{21D279BC-055D-4E7C-A277-CC5450C74223}" type="presOf" srcId="{EB0A6B63-E9A1-4B88-BB95-801E7BB2B2CB}" destId="{F52B8DBD-F198-48DF-9C7E-EC1D8F30FF1A}" srcOrd="0" destOrd="2" presId="urn:microsoft.com/office/officeart/2005/8/layout/list1"/>
    <dgm:cxn modelId="{ADD730BF-ADFF-4BFF-8A33-7BD5DB9409EA}" type="presOf" srcId="{229E58A0-8FEC-4934-8438-363CA55BCC07}" destId="{6F34B695-00AA-4569-B675-158A88BF930D}" srcOrd="0" destOrd="0" presId="urn:microsoft.com/office/officeart/2005/8/layout/list1"/>
    <dgm:cxn modelId="{2BCC79C6-675B-4251-951F-AA48B0113078}" srcId="{7EC32447-226F-4703-B367-3474B1F6486A}" destId="{FB781A3B-7BCA-4A77-842E-04762E555589}" srcOrd="2" destOrd="0" parTransId="{5C6726E6-38B5-436D-A55D-140E0416E1B0}" sibTransId="{E97776CD-74E2-4728-9C7E-34B9C3AA3CA3}"/>
    <dgm:cxn modelId="{D9FD02DB-17D5-4141-BA0B-EF3BBFA2E362}" type="presOf" srcId="{CAFDAAAE-94DC-4C42-BAEC-5D7673D6BA21}" destId="{E57E5B5E-AC20-438C-BD4B-36389BEFD1B6}" srcOrd="0" destOrd="0" presId="urn:microsoft.com/office/officeart/2005/8/layout/list1"/>
    <dgm:cxn modelId="{21782EF1-F550-4DFE-A30A-6E09EF8EB6B0}" type="presOf" srcId="{FB781A3B-7BCA-4A77-842E-04762E555589}" destId="{6F34B695-00AA-4569-B675-158A88BF930D}" srcOrd="0" destOrd="2" presId="urn:microsoft.com/office/officeart/2005/8/layout/list1"/>
    <dgm:cxn modelId="{8A04D8FD-5EB9-42D2-AF58-B5A9E4FE45D2}" type="presOf" srcId="{BC1C440D-3B82-4BC4-85FC-620F89D56810}" destId="{55A3884D-1FC5-4F1E-A935-1D7029C71D11}" srcOrd="1" destOrd="0" presId="urn:microsoft.com/office/officeart/2005/8/layout/list1"/>
    <dgm:cxn modelId="{9D49A284-7394-4A05-8554-7DB345230A3F}" type="presParOf" srcId="{E0DA8ABE-0495-4D7E-A08A-44F9930CE762}" destId="{82BC0C13-4980-4989-A1FB-01D7D132C962}" srcOrd="0" destOrd="0" presId="urn:microsoft.com/office/officeart/2005/8/layout/list1"/>
    <dgm:cxn modelId="{EC438589-E29B-4E0E-9408-48894454C888}" type="presParOf" srcId="{82BC0C13-4980-4989-A1FB-01D7D132C962}" destId="{03D57AB1-B050-4759-A98F-B0D6D2ACF464}" srcOrd="0" destOrd="0" presId="urn:microsoft.com/office/officeart/2005/8/layout/list1"/>
    <dgm:cxn modelId="{CDFAA3DA-4DE1-4EF4-B78B-C482EACC2107}" type="presParOf" srcId="{82BC0C13-4980-4989-A1FB-01D7D132C962}" destId="{55A3884D-1FC5-4F1E-A935-1D7029C71D11}" srcOrd="1" destOrd="0" presId="urn:microsoft.com/office/officeart/2005/8/layout/list1"/>
    <dgm:cxn modelId="{E330746A-447A-4A86-8C2E-6A12E11EE67B}" type="presParOf" srcId="{E0DA8ABE-0495-4D7E-A08A-44F9930CE762}" destId="{119205BF-03CC-440E-B1B7-EC1C05D12240}" srcOrd="1" destOrd="0" presId="urn:microsoft.com/office/officeart/2005/8/layout/list1"/>
    <dgm:cxn modelId="{2D03A2E9-7A91-497A-99C8-D531D4AF94C6}" type="presParOf" srcId="{E0DA8ABE-0495-4D7E-A08A-44F9930CE762}" destId="{F52B8DBD-F198-48DF-9C7E-EC1D8F30FF1A}" srcOrd="2" destOrd="0" presId="urn:microsoft.com/office/officeart/2005/8/layout/list1"/>
    <dgm:cxn modelId="{7390E9D2-C3BE-4883-B3D1-752FE4C8525B}" type="presParOf" srcId="{E0DA8ABE-0495-4D7E-A08A-44F9930CE762}" destId="{2EA05ACD-92AC-4B77-84A8-AC8202612806}" srcOrd="3" destOrd="0" presId="urn:microsoft.com/office/officeart/2005/8/layout/list1"/>
    <dgm:cxn modelId="{388B1ADE-514C-4526-B56A-D61BAEEBB963}" type="presParOf" srcId="{E0DA8ABE-0495-4D7E-A08A-44F9930CE762}" destId="{1131F789-D086-410E-A2B9-B0F08238D872}" srcOrd="4" destOrd="0" presId="urn:microsoft.com/office/officeart/2005/8/layout/list1"/>
    <dgm:cxn modelId="{4ABD0805-F469-4750-B4B0-F46E37582C25}" type="presParOf" srcId="{1131F789-D086-410E-A2B9-B0F08238D872}" destId="{B8FECD2D-EB48-40F8-80E0-1B19CE29D8EB}" srcOrd="0" destOrd="0" presId="urn:microsoft.com/office/officeart/2005/8/layout/list1"/>
    <dgm:cxn modelId="{A64180FF-B5A4-41BF-B514-816D252DDC27}" type="presParOf" srcId="{1131F789-D086-410E-A2B9-B0F08238D872}" destId="{80340CA1-C62A-49CB-9236-277A88997747}" srcOrd="1" destOrd="0" presId="urn:microsoft.com/office/officeart/2005/8/layout/list1"/>
    <dgm:cxn modelId="{02FFDF19-8A50-43D6-805D-A9B27AE9A880}" type="presParOf" srcId="{E0DA8ABE-0495-4D7E-A08A-44F9930CE762}" destId="{E04AFE22-8D04-43ED-A66E-55678A6277CA}" srcOrd="5" destOrd="0" presId="urn:microsoft.com/office/officeart/2005/8/layout/list1"/>
    <dgm:cxn modelId="{A47BB939-BBC9-44CF-8018-BCCF67941C62}" type="presParOf" srcId="{E0DA8ABE-0495-4D7E-A08A-44F9930CE762}" destId="{6F34B695-00AA-4569-B675-158A88BF930D}" srcOrd="6" destOrd="0" presId="urn:microsoft.com/office/officeart/2005/8/layout/list1"/>
    <dgm:cxn modelId="{4477F09C-9CC9-431C-96AF-8687BBE91970}" type="presParOf" srcId="{E0DA8ABE-0495-4D7E-A08A-44F9930CE762}" destId="{012109CC-EF7E-4346-BCA3-574DC41BC860}" srcOrd="7" destOrd="0" presId="urn:microsoft.com/office/officeart/2005/8/layout/list1"/>
    <dgm:cxn modelId="{3A886FFB-974C-47C8-9AC4-1660608F7B23}" type="presParOf" srcId="{E0DA8ABE-0495-4D7E-A08A-44F9930CE762}" destId="{AF3994D6-1CAC-49B9-A0EF-41D6A4307981}" srcOrd="8" destOrd="0" presId="urn:microsoft.com/office/officeart/2005/8/layout/list1"/>
    <dgm:cxn modelId="{800C89D5-C2C4-47AF-AEA5-C514F2F0A3EC}" type="presParOf" srcId="{AF3994D6-1CAC-49B9-A0EF-41D6A4307981}" destId="{D39DD555-E7C0-4CCC-82E4-EC5F7FE86B05}" srcOrd="0" destOrd="0" presId="urn:microsoft.com/office/officeart/2005/8/layout/list1"/>
    <dgm:cxn modelId="{35AAA485-9F0E-47EB-A839-854E2CFB739C}" type="presParOf" srcId="{AF3994D6-1CAC-49B9-A0EF-41D6A4307981}" destId="{BFDCD26E-020D-4BF2-8D95-CD9805844009}" srcOrd="1" destOrd="0" presId="urn:microsoft.com/office/officeart/2005/8/layout/list1"/>
    <dgm:cxn modelId="{F92A16C4-0AD3-463D-B905-E22BF61AAE40}" type="presParOf" srcId="{E0DA8ABE-0495-4D7E-A08A-44F9930CE762}" destId="{8E8086D0-C01E-4E6F-9F1E-BEC384EA1E1B}" srcOrd="9" destOrd="0" presId="urn:microsoft.com/office/officeart/2005/8/layout/list1"/>
    <dgm:cxn modelId="{6A95276D-8C32-4B8B-9BAF-7F88EF22BDB4}" type="presParOf" srcId="{E0DA8ABE-0495-4D7E-A08A-44F9930CE762}" destId="{E57E5B5E-AC20-438C-BD4B-36389BEFD1B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FF210C-5AAF-47C0-B3B1-4DA52DF9947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BC1C440D-3B82-4BC4-85FC-620F89D56810}">
      <dgm:prSet phldrT="[Text]"/>
      <dgm:spPr/>
      <dgm:t>
        <a:bodyPr/>
        <a:lstStyle/>
        <a:p>
          <a:r>
            <a:rPr lang="en-GB" dirty="0"/>
            <a:t>Quizzes (50% of module mark) </a:t>
          </a:r>
        </a:p>
      </dgm:t>
    </dgm:pt>
    <dgm:pt modelId="{231371D7-5641-4B59-9F53-477CC10F6D5B}" type="parTrans" cxnId="{9379C080-EB3E-4094-929D-122A6B79BE60}">
      <dgm:prSet/>
      <dgm:spPr/>
      <dgm:t>
        <a:bodyPr/>
        <a:lstStyle/>
        <a:p>
          <a:endParaRPr lang="en-GB"/>
        </a:p>
      </dgm:t>
    </dgm:pt>
    <dgm:pt modelId="{D074A4FF-66D6-4043-BEDD-98C8FA6D137B}" type="sibTrans" cxnId="{9379C080-EB3E-4094-929D-122A6B79BE60}">
      <dgm:prSet/>
      <dgm:spPr/>
      <dgm:t>
        <a:bodyPr/>
        <a:lstStyle/>
        <a:p>
          <a:endParaRPr lang="en-GB"/>
        </a:p>
      </dgm:t>
    </dgm:pt>
    <dgm:pt modelId="{7EC32447-226F-4703-B367-3474B1F6486A}">
      <dgm:prSet phldrT="[Text]"/>
      <dgm:spPr/>
      <dgm:t>
        <a:bodyPr/>
        <a:lstStyle/>
        <a:p>
          <a:r>
            <a:rPr lang="en-GB" dirty="0"/>
            <a:t>Coursework (50% of module mark)</a:t>
          </a:r>
        </a:p>
      </dgm:t>
    </dgm:pt>
    <dgm:pt modelId="{59E52A30-3350-4DDC-B164-46296ABD36D6}" type="parTrans" cxnId="{539197B6-BDC9-4134-B796-A6DA9D7E6865}">
      <dgm:prSet/>
      <dgm:spPr/>
      <dgm:t>
        <a:bodyPr/>
        <a:lstStyle/>
        <a:p>
          <a:endParaRPr lang="en-GB"/>
        </a:p>
      </dgm:t>
    </dgm:pt>
    <dgm:pt modelId="{59A37875-DF6D-46E6-AA3A-A0AAF2A7C928}" type="sibTrans" cxnId="{539197B6-BDC9-4134-B796-A6DA9D7E6865}">
      <dgm:prSet/>
      <dgm:spPr/>
      <dgm:t>
        <a:bodyPr/>
        <a:lstStyle/>
        <a:p>
          <a:endParaRPr lang="en-GB"/>
        </a:p>
      </dgm:t>
    </dgm:pt>
    <dgm:pt modelId="{B65F72B6-35FC-46CD-9D6C-F675C8EDE7FE}">
      <dgm:prSet phldrT="[Text]"/>
      <dgm:spPr/>
      <dgm:t>
        <a:bodyPr/>
        <a:lstStyle/>
        <a:p>
          <a:r>
            <a:rPr lang="en-GB" dirty="0"/>
            <a:t>Assess your comprehension of units 1 through to 4 (first quiz) and of units 5 through to 8 (second quiz).</a:t>
          </a:r>
        </a:p>
      </dgm:t>
    </dgm:pt>
    <dgm:pt modelId="{9170AFFC-6973-4B87-AE51-07E439E3D58B}" type="parTrans" cxnId="{5574FE6E-1F31-4E55-814F-CFB8E5C224F6}">
      <dgm:prSet/>
      <dgm:spPr/>
      <dgm:t>
        <a:bodyPr/>
        <a:lstStyle/>
        <a:p>
          <a:endParaRPr lang="en-GB"/>
        </a:p>
      </dgm:t>
    </dgm:pt>
    <dgm:pt modelId="{FC24D0BD-0F96-42BB-A00A-9565E617DB6D}" type="sibTrans" cxnId="{5574FE6E-1F31-4E55-814F-CFB8E5C224F6}">
      <dgm:prSet/>
      <dgm:spPr/>
      <dgm:t>
        <a:bodyPr/>
        <a:lstStyle/>
        <a:p>
          <a:endParaRPr lang="en-GB"/>
        </a:p>
      </dgm:t>
    </dgm:pt>
    <dgm:pt modelId="{0E8F3274-E176-4651-8495-A0AC904B2B18}">
      <dgm:prSet phldrT="[Text]"/>
      <dgm:spPr/>
      <dgm:t>
        <a:bodyPr/>
        <a:lstStyle/>
        <a:p>
          <a:r>
            <a:rPr lang="en-GB" dirty="0"/>
            <a:t>Each quiz is worth 25% of module mark.</a:t>
          </a:r>
        </a:p>
      </dgm:t>
    </dgm:pt>
    <dgm:pt modelId="{4AB78798-C159-4598-AC4D-C3A5C0D958D1}" type="parTrans" cxnId="{7BF12D43-1F75-4A3F-8DD7-1F0D927B9B7A}">
      <dgm:prSet/>
      <dgm:spPr/>
      <dgm:t>
        <a:bodyPr/>
        <a:lstStyle/>
        <a:p>
          <a:endParaRPr lang="en-GB"/>
        </a:p>
      </dgm:t>
    </dgm:pt>
    <dgm:pt modelId="{A62495CA-E369-4EA6-BA2C-0B0FC2BBEADE}" type="sibTrans" cxnId="{7BF12D43-1F75-4A3F-8DD7-1F0D927B9B7A}">
      <dgm:prSet/>
      <dgm:spPr/>
      <dgm:t>
        <a:bodyPr/>
        <a:lstStyle/>
        <a:p>
          <a:endParaRPr lang="en-GB"/>
        </a:p>
      </dgm:t>
    </dgm:pt>
    <dgm:pt modelId="{EB0A6B63-E9A1-4B88-BB95-801E7BB2B2CB}">
      <dgm:prSet phldrT="[Text]"/>
      <dgm:spPr/>
      <dgm:t>
        <a:bodyPr/>
        <a:lstStyle/>
        <a:p>
          <a:r>
            <a:rPr lang="en-GB" dirty="0"/>
            <a:t>On Blackboard. First quiz: Nov 1</a:t>
          </a:r>
          <a:r>
            <a:rPr lang="en-GB" baseline="30000" dirty="0"/>
            <a:t>st </a:t>
          </a:r>
          <a:r>
            <a:rPr lang="en-GB" dirty="0"/>
            <a:t>(9 – 11 am), second quiz: Dec 6</a:t>
          </a:r>
          <a:r>
            <a:rPr lang="en-GB" baseline="30000" dirty="0"/>
            <a:t>th</a:t>
          </a:r>
          <a:r>
            <a:rPr lang="en-GB" dirty="0"/>
            <a:t> (9 – 11 am).</a:t>
          </a:r>
        </a:p>
      </dgm:t>
    </dgm:pt>
    <dgm:pt modelId="{D6C57D14-AB1E-4A58-910A-837B769B1754}" type="parTrans" cxnId="{D98F31B9-9985-4A57-9563-D52E2B06008C}">
      <dgm:prSet/>
      <dgm:spPr/>
      <dgm:t>
        <a:bodyPr/>
        <a:lstStyle/>
        <a:p>
          <a:endParaRPr lang="en-GB"/>
        </a:p>
      </dgm:t>
    </dgm:pt>
    <dgm:pt modelId="{A50616DE-215D-41EB-AE5F-E93B7FC38FC6}" type="sibTrans" cxnId="{D98F31B9-9985-4A57-9563-D52E2B06008C}">
      <dgm:prSet/>
      <dgm:spPr/>
      <dgm:t>
        <a:bodyPr/>
        <a:lstStyle/>
        <a:p>
          <a:endParaRPr lang="en-GB"/>
        </a:p>
      </dgm:t>
    </dgm:pt>
    <dgm:pt modelId="{229E58A0-8FEC-4934-8438-363CA55BCC07}">
      <dgm:prSet phldrT="[Text]"/>
      <dgm:spPr/>
      <dgm:t>
        <a:bodyPr/>
        <a:lstStyle/>
        <a:p>
          <a:r>
            <a:rPr lang="en-GB" dirty="0"/>
            <a:t>Assesses your ability to apply the taught concepts and skills to a realistic scenario.</a:t>
          </a:r>
        </a:p>
      </dgm:t>
    </dgm:pt>
    <dgm:pt modelId="{56FFBA61-2265-4F48-98CB-ED4652EE55FE}" type="parTrans" cxnId="{14D33763-5DEF-4EBE-A390-1A38F919D8C2}">
      <dgm:prSet/>
      <dgm:spPr/>
      <dgm:t>
        <a:bodyPr/>
        <a:lstStyle/>
        <a:p>
          <a:endParaRPr lang="en-GB"/>
        </a:p>
      </dgm:t>
    </dgm:pt>
    <dgm:pt modelId="{851026B1-A1A5-4759-831E-F72A0F9AF2E2}" type="sibTrans" cxnId="{14D33763-5DEF-4EBE-A390-1A38F919D8C2}">
      <dgm:prSet/>
      <dgm:spPr/>
      <dgm:t>
        <a:bodyPr/>
        <a:lstStyle/>
        <a:p>
          <a:endParaRPr lang="en-GB"/>
        </a:p>
      </dgm:t>
    </dgm:pt>
    <dgm:pt modelId="{8DEE57B5-FF51-4C60-BFEC-03671DAC1ADF}">
      <dgm:prSet phldrT="[Text]"/>
      <dgm:spPr/>
      <dgm:t>
        <a:bodyPr/>
        <a:lstStyle/>
        <a:p>
          <a:r>
            <a:rPr lang="en-GB" b="1" dirty="0">
              <a:solidFill>
                <a:schemeClr val="accent4"/>
              </a:solidFill>
            </a:rPr>
            <a:t>Report</a:t>
          </a:r>
          <a:r>
            <a:rPr lang="en-GB" dirty="0"/>
            <a:t> 37.5% of module mark, group work, in increments, Blackboard submission (Dec 15</a:t>
          </a:r>
          <a:r>
            <a:rPr lang="en-GB" baseline="30000" dirty="0"/>
            <a:t>th</a:t>
          </a:r>
          <a:r>
            <a:rPr lang="en-GB" dirty="0"/>
            <a:t>, midnight).</a:t>
          </a:r>
        </a:p>
      </dgm:t>
    </dgm:pt>
    <dgm:pt modelId="{3F503D59-07BF-4CAE-8ED7-489194EA4C55}" type="parTrans" cxnId="{9E79CF97-5345-4C10-925E-E8FAC20BFBD4}">
      <dgm:prSet/>
      <dgm:spPr/>
      <dgm:t>
        <a:bodyPr/>
        <a:lstStyle/>
        <a:p>
          <a:endParaRPr lang="en-GB"/>
        </a:p>
      </dgm:t>
    </dgm:pt>
    <dgm:pt modelId="{32FE9739-725E-4A5A-834B-32E1E83FD6D1}" type="sibTrans" cxnId="{9E79CF97-5345-4C10-925E-E8FAC20BFBD4}">
      <dgm:prSet/>
      <dgm:spPr/>
      <dgm:t>
        <a:bodyPr/>
        <a:lstStyle/>
        <a:p>
          <a:endParaRPr lang="en-GB"/>
        </a:p>
      </dgm:t>
    </dgm:pt>
    <dgm:pt modelId="{18BED692-B402-4D2D-A1FC-A4AC262FF425}">
      <dgm:prSet phldrT="[Text]"/>
      <dgm:spPr/>
      <dgm:t>
        <a:bodyPr/>
        <a:lstStyle/>
        <a:p>
          <a:r>
            <a:rPr lang="en-GB" b="1" dirty="0">
              <a:solidFill>
                <a:schemeClr val="accent4"/>
              </a:solidFill>
            </a:rPr>
            <a:t>Presentation</a:t>
          </a:r>
          <a:r>
            <a:rPr lang="en-GB" dirty="0"/>
            <a:t> 12.5% of module mark, group work, 2 checkpoints and final delivery (dates in brief), slides submission on Blackboard (Dec 15</a:t>
          </a:r>
          <a:r>
            <a:rPr lang="en-GB" baseline="30000" dirty="0"/>
            <a:t>th</a:t>
          </a:r>
          <a:r>
            <a:rPr lang="en-GB" dirty="0"/>
            <a:t>, midnight).</a:t>
          </a:r>
        </a:p>
      </dgm:t>
    </dgm:pt>
    <dgm:pt modelId="{6231511C-4691-4CA6-84A3-AAA63D0744A4}" type="parTrans" cxnId="{245A5F07-6BBC-4280-A740-65C5696D78F1}">
      <dgm:prSet/>
      <dgm:spPr/>
    </dgm:pt>
    <dgm:pt modelId="{DFD26C3F-D82F-40A2-9A59-2504D7D2DD22}" type="sibTrans" cxnId="{245A5F07-6BBC-4280-A740-65C5696D78F1}">
      <dgm:prSet/>
      <dgm:spPr/>
    </dgm:pt>
    <dgm:pt modelId="{E0DA8ABE-0495-4D7E-A08A-44F9930CE762}" type="pres">
      <dgm:prSet presAssocID="{50FF210C-5AAF-47C0-B3B1-4DA52DF99475}" presName="linear" presStyleCnt="0">
        <dgm:presLayoutVars>
          <dgm:dir/>
          <dgm:animLvl val="lvl"/>
          <dgm:resizeHandles val="exact"/>
        </dgm:presLayoutVars>
      </dgm:prSet>
      <dgm:spPr/>
    </dgm:pt>
    <dgm:pt modelId="{82BC0C13-4980-4989-A1FB-01D7D132C962}" type="pres">
      <dgm:prSet presAssocID="{BC1C440D-3B82-4BC4-85FC-620F89D56810}" presName="parentLin" presStyleCnt="0"/>
      <dgm:spPr/>
    </dgm:pt>
    <dgm:pt modelId="{03D57AB1-B050-4759-A98F-B0D6D2ACF464}" type="pres">
      <dgm:prSet presAssocID="{BC1C440D-3B82-4BC4-85FC-620F89D56810}" presName="parentLeftMargin" presStyleLbl="node1" presStyleIdx="0" presStyleCnt="2"/>
      <dgm:spPr/>
    </dgm:pt>
    <dgm:pt modelId="{55A3884D-1FC5-4F1E-A935-1D7029C71D11}" type="pres">
      <dgm:prSet presAssocID="{BC1C440D-3B82-4BC4-85FC-620F89D568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9205BF-03CC-440E-B1B7-EC1C05D12240}" type="pres">
      <dgm:prSet presAssocID="{BC1C440D-3B82-4BC4-85FC-620F89D56810}" presName="negativeSpace" presStyleCnt="0"/>
      <dgm:spPr/>
    </dgm:pt>
    <dgm:pt modelId="{F52B8DBD-F198-48DF-9C7E-EC1D8F30FF1A}" type="pres">
      <dgm:prSet presAssocID="{BC1C440D-3B82-4BC4-85FC-620F89D56810}" presName="childText" presStyleLbl="conFgAcc1" presStyleIdx="0" presStyleCnt="2">
        <dgm:presLayoutVars>
          <dgm:bulletEnabled val="1"/>
        </dgm:presLayoutVars>
      </dgm:prSet>
      <dgm:spPr/>
    </dgm:pt>
    <dgm:pt modelId="{2EA05ACD-92AC-4B77-84A8-AC8202612806}" type="pres">
      <dgm:prSet presAssocID="{D074A4FF-66D6-4043-BEDD-98C8FA6D137B}" presName="spaceBetweenRectangles" presStyleCnt="0"/>
      <dgm:spPr/>
    </dgm:pt>
    <dgm:pt modelId="{1131F789-D086-410E-A2B9-B0F08238D872}" type="pres">
      <dgm:prSet presAssocID="{7EC32447-226F-4703-B367-3474B1F6486A}" presName="parentLin" presStyleCnt="0"/>
      <dgm:spPr/>
    </dgm:pt>
    <dgm:pt modelId="{B8FECD2D-EB48-40F8-80E0-1B19CE29D8EB}" type="pres">
      <dgm:prSet presAssocID="{7EC32447-226F-4703-B367-3474B1F6486A}" presName="parentLeftMargin" presStyleLbl="node1" presStyleIdx="0" presStyleCnt="2"/>
      <dgm:spPr/>
    </dgm:pt>
    <dgm:pt modelId="{80340CA1-C62A-49CB-9236-277A88997747}" type="pres">
      <dgm:prSet presAssocID="{7EC32447-226F-4703-B367-3474B1F648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4AFE22-8D04-43ED-A66E-55678A6277CA}" type="pres">
      <dgm:prSet presAssocID="{7EC32447-226F-4703-B367-3474B1F6486A}" presName="negativeSpace" presStyleCnt="0"/>
      <dgm:spPr/>
    </dgm:pt>
    <dgm:pt modelId="{6F34B695-00AA-4569-B675-158A88BF930D}" type="pres">
      <dgm:prSet presAssocID="{7EC32447-226F-4703-B367-3474B1F648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6A9A03-8668-4486-8F2B-0FD9E6E82AF7}" type="presOf" srcId="{0E8F3274-E176-4651-8495-A0AC904B2B18}" destId="{F52B8DBD-F198-48DF-9C7E-EC1D8F30FF1A}" srcOrd="0" destOrd="1" presId="urn:microsoft.com/office/officeart/2005/8/layout/list1"/>
    <dgm:cxn modelId="{245A5F07-6BBC-4280-A740-65C5696D78F1}" srcId="{7EC32447-226F-4703-B367-3474B1F6486A}" destId="{18BED692-B402-4D2D-A1FC-A4AC262FF425}" srcOrd="2" destOrd="0" parTransId="{6231511C-4691-4CA6-84A3-AAA63D0744A4}" sibTransId="{DFD26C3F-D82F-40A2-9A59-2504D7D2DD22}"/>
    <dgm:cxn modelId="{53C17F37-57BF-4681-959A-52073598838B}" type="presOf" srcId="{8DEE57B5-FF51-4C60-BFEC-03671DAC1ADF}" destId="{6F34B695-00AA-4569-B675-158A88BF930D}" srcOrd="0" destOrd="1" presId="urn:microsoft.com/office/officeart/2005/8/layout/list1"/>
    <dgm:cxn modelId="{D2A7D339-CED6-45FA-B167-66640A2EFF01}" type="presOf" srcId="{7EC32447-226F-4703-B367-3474B1F6486A}" destId="{80340CA1-C62A-49CB-9236-277A88997747}" srcOrd="1" destOrd="0" presId="urn:microsoft.com/office/officeart/2005/8/layout/list1"/>
    <dgm:cxn modelId="{7BF12D43-1F75-4A3F-8DD7-1F0D927B9B7A}" srcId="{BC1C440D-3B82-4BC4-85FC-620F89D56810}" destId="{0E8F3274-E176-4651-8495-A0AC904B2B18}" srcOrd="1" destOrd="0" parTransId="{4AB78798-C159-4598-AC4D-C3A5C0D958D1}" sibTransId="{A62495CA-E369-4EA6-BA2C-0B0FC2BBEADE}"/>
    <dgm:cxn modelId="{14D33763-5DEF-4EBE-A390-1A38F919D8C2}" srcId="{7EC32447-226F-4703-B367-3474B1F6486A}" destId="{229E58A0-8FEC-4934-8438-363CA55BCC07}" srcOrd="0" destOrd="0" parTransId="{56FFBA61-2265-4F48-98CB-ED4652EE55FE}" sibTransId="{851026B1-A1A5-4759-831E-F72A0F9AF2E2}"/>
    <dgm:cxn modelId="{297E2D69-96D7-40F3-84A7-0FD37EF66364}" type="presOf" srcId="{50FF210C-5AAF-47C0-B3B1-4DA52DF99475}" destId="{E0DA8ABE-0495-4D7E-A08A-44F9930CE762}" srcOrd="0" destOrd="0" presId="urn:microsoft.com/office/officeart/2005/8/layout/list1"/>
    <dgm:cxn modelId="{5574FE6E-1F31-4E55-814F-CFB8E5C224F6}" srcId="{BC1C440D-3B82-4BC4-85FC-620F89D56810}" destId="{B65F72B6-35FC-46CD-9D6C-F675C8EDE7FE}" srcOrd="0" destOrd="0" parTransId="{9170AFFC-6973-4B87-AE51-07E439E3D58B}" sibTransId="{FC24D0BD-0F96-42BB-A00A-9565E617DB6D}"/>
    <dgm:cxn modelId="{9379C080-EB3E-4094-929D-122A6B79BE60}" srcId="{50FF210C-5AAF-47C0-B3B1-4DA52DF99475}" destId="{BC1C440D-3B82-4BC4-85FC-620F89D56810}" srcOrd="0" destOrd="0" parTransId="{231371D7-5641-4B59-9F53-477CC10F6D5B}" sibTransId="{D074A4FF-66D6-4043-BEDD-98C8FA6D137B}"/>
    <dgm:cxn modelId="{384C9D83-8579-424B-9E0E-807B0E42A145}" type="presOf" srcId="{B65F72B6-35FC-46CD-9D6C-F675C8EDE7FE}" destId="{F52B8DBD-F198-48DF-9C7E-EC1D8F30FF1A}" srcOrd="0" destOrd="0" presId="urn:microsoft.com/office/officeart/2005/8/layout/list1"/>
    <dgm:cxn modelId="{7B6F8988-6C32-44D0-8447-5626251E027A}" type="presOf" srcId="{BC1C440D-3B82-4BC4-85FC-620F89D56810}" destId="{03D57AB1-B050-4759-A98F-B0D6D2ACF464}" srcOrd="0" destOrd="0" presId="urn:microsoft.com/office/officeart/2005/8/layout/list1"/>
    <dgm:cxn modelId="{9E79CF97-5345-4C10-925E-E8FAC20BFBD4}" srcId="{7EC32447-226F-4703-B367-3474B1F6486A}" destId="{8DEE57B5-FF51-4C60-BFEC-03671DAC1ADF}" srcOrd="1" destOrd="0" parTransId="{3F503D59-07BF-4CAE-8ED7-489194EA4C55}" sibTransId="{32FE9739-725E-4A5A-834B-32E1E83FD6D1}"/>
    <dgm:cxn modelId="{CD460DA4-986F-48F6-8E75-297211D71658}" type="presOf" srcId="{7EC32447-226F-4703-B367-3474B1F6486A}" destId="{B8FECD2D-EB48-40F8-80E0-1B19CE29D8EB}" srcOrd="0" destOrd="0" presId="urn:microsoft.com/office/officeart/2005/8/layout/list1"/>
    <dgm:cxn modelId="{539197B6-BDC9-4134-B796-A6DA9D7E6865}" srcId="{50FF210C-5AAF-47C0-B3B1-4DA52DF99475}" destId="{7EC32447-226F-4703-B367-3474B1F6486A}" srcOrd="1" destOrd="0" parTransId="{59E52A30-3350-4DDC-B164-46296ABD36D6}" sibTransId="{59A37875-DF6D-46E6-AA3A-A0AAF2A7C928}"/>
    <dgm:cxn modelId="{D98F31B9-9985-4A57-9563-D52E2B06008C}" srcId="{BC1C440D-3B82-4BC4-85FC-620F89D56810}" destId="{EB0A6B63-E9A1-4B88-BB95-801E7BB2B2CB}" srcOrd="2" destOrd="0" parTransId="{D6C57D14-AB1E-4A58-910A-837B769B1754}" sibTransId="{A50616DE-215D-41EB-AE5F-E93B7FC38FC6}"/>
    <dgm:cxn modelId="{21D279BC-055D-4E7C-A277-CC5450C74223}" type="presOf" srcId="{EB0A6B63-E9A1-4B88-BB95-801E7BB2B2CB}" destId="{F52B8DBD-F198-48DF-9C7E-EC1D8F30FF1A}" srcOrd="0" destOrd="2" presId="urn:microsoft.com/office/officeart/2005/8/layout/list1"/>
    <dgm:cxn modelId="{ADD730BF-ADFF-4BFF-8A33-7BD5DB9409EA}" type="presOf" srcId="{229E58A0-8FEC-4934-8438-363CA55BCC07}" destId="{6F34B695-00AA-4569-B675-158A88BF930D}" srcOrd="0" destOrd="0" presId="urn:microsoft.com/office/officeart/2005/8/layout/list1"/>
    <dgm:cxn modelId="{B97E94FB-6497-4AA4-B7C5-4D4E83D9D072}" type="presOf" srcId="{18BED692-B402-4D2D-A1FC-A4AC262FF425}" destId="{6F34B695-00AA-4569-B675-158A88BF930D}" srcOrd="0" destOrd="2" presId="urn:microsoft.com/office/officeart/2005/8/layout/list1"/>
    <dgm:cxn modelId="{8A04D8FD-5EB9-42D2-AF58-B5A9E4FE45D2}" type="presOf" srcId="{BC1C440D-3B82-4BC4-85FC-620F89D56810}" destId="{55A3884D-1FC5-4F1E-A935-1D7029C71D11}" srcOrd="1" destOrd="0" presId="urn:microsoft.com/office/officeart/2005/8/layout/list1"/>
    <dgm:cxn modelId="{9D49A284-7394-4A05-8554-7DB345230A3F}" type="presParOf" srcId="{E0DA8ABE-0495-4D7E-A08A-44F9930CE762}" destId="{82BC0C13-4980-4989-A1FB-01D7D132C962}" srcOrd="0" destOrd="0" presId="urn:microsoft.com/office/officeart/2005/8/layout/list1"/>
    <dgm:cxn modelId="{EC438589-E29B-4E0E-9408-48894454C888}" type="presParOf" srcId="{82BC0C13-4980-4989-A1FB-01D7D132C962}" destId="{03D57AB1-B050-4759-A98F-B0D6D2ACF464}" srcOrd="0" destOrd="0" presId="urn:microsoft.com/office/officeart/2005/8/layout/list1"/>
    <dgm:cxn modelId="{CDFAA3DA-4DE1-4EF4-B78B-C482EACC2107}" type="presParOf" srcId="{82BC0C13-4980-4989-A1FB-01D7D132C962}" destId="{55A3884D-1FC5-4F1E-A935-1D7029C71D11}" srcOrd="1" destOrd="0" presId="urn:microsoft.com/office/officeart/2005/8/layout/list1"/>
    <dgm:cxn modelId="{E330746A-447A-4A86-8C2E-6A12E11EE67B}" type="presParOf" srcId="{E0DA8ABE-0495-4D7E-A08A-44F9930CE762}" destId="{119205BF-03CC-440E-B1B7-EC1C05D12240}" srcOrd="1" destOrd="0" presId="urn:microsoft.com/office/officeart/2005/8/layout/list1"/>
    <dgm:cxn modelId="{2D03A2E9-7A91-497A-99C8-D531D4AF94C6}" type="presParOf" srcId="{E0DA8ABE-0495-4D7E-A08A-44F9930CE762}" destId="{F52B8DBD-F198-48DF-9C7E-EC1D8F30FF1A}" srcOrd="2" destOrd="0" presId="urn:microsoft.com/office/officeart/2005/8/layout/list1"/>
    <dgm:cxn modelId="{7390E9D2-C3BE-4883-B3D1-752FE4C8525B}" type="presParOf" srcId="{E0DA8ABE-0495-4D7E-A08A-44F9930CE762}" destId="{2EA05ACD-92AC-4B77-84A8-AC8202612806}" srcOrd="3" destOrd="0" presId="urn:microsoft.com/office/officeart/2005/8/layout/list1"/>
    <dgm:cxn modelId="{388B1ADE-514C-4526-B56A-D61BAEEBB963}" type="presParOf" srcId="{E0DA8ABE-0495-4D7E-A08A-44F9930CE762}" destId="{1131F789-D086-410E-A2B9-B0F08238D872}" srcOrd="4" destOrd="0" presId="urn:microsoft.com/office/officeart/2005/8/layout/list1"/>
    <dgm:cxn modelId="{4ABD0805-F469-4750-B4B0-F46E37582C25}" type="presParOf" srcId="{1131F789-D086-410E-A2B9-B0F08238D872}" destId="{B8FECD2D-EB48-40F8-80E0-1B19CE29D8EB}" srcOrd="0" destOrd="0" presId="urn:microsoft.com/office/officeart/2005/8/layout/list1"/>
    <dgm:cxn modelId="{A64180FF-B5A4-41BF-B514-816D252DDC27}" type="presParOf" srcId="{1131F789-D086-410E-A2B9-B0F08238D872}" destId="{80340CA1-C62A-49CB-9236-277A88997747}" srcOrd="1" destOrd="0" presId="urn:microsoft.com/office/officeart/2005/8/layout/list1"/>
    <dgm:cxn modelId="{02FFDF19-8A50-43D6-805D-A9B27AE9A880}" type="presParOf" srcId="{E0DA8ABE-0495-4D7E-A08A-44F9930CE762}" destId="{E04AFE22-8D04-43ED-A66E-55678A6277CA}" srcOrd="5" destOrd="0" presId="urn:microsoft.com/office/officeart/2005/8/layout/list1"/>
    <dgm:cxn modelId="{A47BB939-BBC9-44CF-8018-BCCF67941C62}" type="presParOf" srcId="{E0DA8ABE-0495-4D7E-A08A-44F9930CE762}" destId="{6F34B695-00AA-4569-B675-158A88BF93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FF210C-5AAF-47C0-B3B1-4DA52DF99475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BC1C440D-3B82-4BC4-85FC-620F89D56810}">
      <dgm:prSet phldrT="[Text]"/>
      <dgm:spPr/>
      <dgm:t>
        <a:bodyPr/>
        <a:lstStyle/>
        <a:p>
          <a:r>
            <a:rPr lang="en-GB" dirty="0"/>
            <a:t>Formative</a:t>
          </a:r>
        </a:p>
      </dgm:t>
    </dgm:pt>
    <dgm:pt modelId="{231371D7-5641-4B59-9F53-477CC10F6D5B}" type="parTrans" cxnId="{9379C080-EB3E-4094-929D-122A6B79BE60}">
      <dgm:prSet/>
      <dgm:spPr/>
      <dgm:t>
        <a:bodyPr/>
        <a:lstStyle/>
        <a:p>
          <a:endParaRPr lang="en-GB"/>
        </a:p>
      </dgm:t>
    </dgm:pt>
    <dgm:pt modelId="{D074A4FF-66D6-4043-BEDD-98C8FA6D137B}" type="sibTrans" cxnId="{9379C080-EB3E-4094-929D-122A6B79BE60}">
      <dgm:prSet/>
      <dgm:spPr/>
      <dgm:t>
        <a:bodyPr/>
        <a:lstStyle/>
        <a:p>
          <a:endParaRPr lang="en-GB"/>
        </a:p>
      </dgm:t>
    </dgm:pt>
    <dgm:pt modelId="{7EC32447-226F-4703-B367-3474B1F6486A}">
      <dgm:prSet phldrT="[Text]"/>
      <dgm:spPr/>
      <dgm:t>
        <a:bodyPr/>
        <a:lstStyle/>
        <a:p>
          <a:r>
            <a:rPr lang="en-GB" dirty="0"/>
            <a:t>Summative</a:t>
          </a:r>
        </a:p>
      </dgm:t>
    </dgm:pt>
    <dgm:pt modelId="{59E52A30-3350-4DDC-B164-46296ABD36D6}" type="parTrans" cxnId="{539197B6-BDC9-4134-B796-A6DA9D7E6865}">
      <dgm:prSet/>
      <dgm:spPr/>
      <dgm:t>
        <a:bodyPr/>
        <a:lstStyle/>
        <a:p>
          <a:endParaRPr lang="en-GB"/>
        </a:p>
      </dgm:t>
    </dgm:pt>
    <dgm:pt modelId="{59A37875-DF6D-46E6-AA3A-A0AAF2A7C928}" type="sibTrans" cxnId="{539197B6-BDC9-4134-B796-A6DA9D7E6865}">
      <dgm:prSet/>
      <dgm:spPr/>
      <dgm:t>
        <a:bodyPr/>
        <a:lstStyle/>
        <a:p>
          <a:endParaRPr lang="en-GB"/>
        </a:p>
      </dgm:t>
    </dgm:pt>
    <dgm:pt modelId="{B65F72B6-35FC-46CD-9D6C-F675C8EDE7FE}">
      <dgm:prSet phldrT="[Text]" custT="1"/>
      <dgm:spPr/>
      <dgm:t>
        <a:bodyPr/>
        <a:lstStyle/>
        <a:p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Tutorial scenario </a:t>
          </a:r>
          <a:r>
            <a:rPr lang="en-GB" sz="1700" kern="1200" dirty="0"/>
            <a:t>follows the coursework structure: a worked example supporting the gradual completion of the group report and presentation.</a:t>
          </a:r>
        </a:p>
      </dgm:t>
    </dgm:pt>
    <dgm:pt modelId="{9170AFFC-6973-4B87-AE51-07E439E3D58B}" type="parTrans" cxnId="{5574FE6E-1F31-4E55-814F-CFB8E5C224F6}">
      <dgm:prSet/>
      <dgm:spPr/>
      <dgm:t>
        <a:bodyPr/>
        <a:lstStyle/>
        <a:p>
          <a:endParaRPr lang="en-GB"/>
        </a:p>
      </dgm:t>
    </dgm:pt>
    <dgm:pt modelId="{FC24D0BD-0F96-42BB-A00A-9565E617DB6D}" type="sibTrans" cxnId="{5574FE6E-1F31-4E55-814F-CFB8E5C224F6}">
      <dgm:prSet/>
      <dgm:spPr/>
      <dgm:t>
        <a:bodyPr/>
        <a:lstStyle/>
        <a:p>
          <a:endParaRPr lang="en-GB"/>
        </a:p>
      </dgm:t>
    </dgm:pt>
    <dgm:pt modelId="{0E8F3274-E176-4651-8495-A0AC904B2B18}">
      <dgm:prSet phldrT="[Text]" custT="1"/>
      <dgm:spPr/>
      <dgm:t>
        <a:bodyPr/>
        <a:lstStyle/>
        <a:p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Quiz marks </a:t>
          </a:r>
          <a:r>
            <a:rPr lang="en-GB" sz="1700" kern="1200" dirty="0"/>
            <a:t>measure command of coursework-relevant concepts and skills.</a:t>
          </a:r>
        </a:p>
      </dgm:t>
    </dgm:pt>
    <dgm:pt modelId="{4AB78798-C159-4598-AC4D-C3A5C0D958D1}" type="parTrans" cxnId="{7BF12D43-1F75-4A3F-8DD7-1F0D927B9B7A}">
      <dgm:prSet/>
      <dgm:spPr/>
      <dgm:t>
        <a:bodyPr/>
        <a:lstStyle/>
        <a:p>
          <a:endParaRPr lang="en-GB"/>
        </a:p>
      </dgm:t>
    </dgm:pt>
    <dgm:pt modelId="{A62495CA-E369-4EA6-BA2C-0B0FC2BBEADE}" type="sibTrans" cxnId="{7BF12D43-1F75-4A3F-8DD7-1F0D927B9B7A}">
      <dgm:prSet/>
      <dgm:spPr/>
      <dgm:t>
        <a:bodyPr/>
        <a:lstStyle/>
        <a:p>
          <a:endParaRPr lang="en-GB"/>
        </a:p>
      </dgm:t>
    </dgm:pt>
    <dgm:pt modelId="{EB0A6B63-E9A1-4B88-BB95-801E7BB2B2CB}">
      <dgm:prSet phldrT="[Text]" custT="1"/>
      <dgm:spPr/>
      <dgm:t>
        <a:bodyPr/>
        <a:lstStyle/>
        <a:p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Checkpoints</a:t>
          </a:r>
          <a:r>
            <a:rPr lang="en-GB" sz="1700" kern="1200" dirty="0"/>
            <a:t> finish with personalised feedback from tutors. Use it to improve your coursework.</a:t>
          </a:r>
        </a:p>
      </dgm:t>
    </dgm:pt>
    <dgm:pt modelId="{D6C57D14-AB1E-4A58-910A-837B769B1754}" type="parTrans" cxnId="{D98F31B9-9985-4A57-9563-D52E2B06008C}">
      <dgm:prSet/>
      <dgm:spPr/>
      <dgm:t>
        <a:bodyPr/>
        <a:lstStyle/>
        <a:p>
          <a:endParaRPr lang="en-GB"/>
        </a:p>
      </dgm:t>
    </dgm:pt>
    <dgm:pt modelId="{A50616DE-215D-41EB-AE5F-E93B7FC38FC6}" type="sibTrans" cxnId="{D98F31B9-9985-4A57-9563-D52E2B06008C}">
      <dgm:prSet/>
      <dgm:spPr/>
      <dgm:t>
        <a:bodyPr/>
        <a:lstStyle/>
        <a:p>
          <a:endParaRPr lang="en-GB"/>
        </a:p>
      </dgm:t>
    </dgm:pt>
    <dgm:pt modelId="{229E58A0-8FEC-4934-8438-363CA55BCC07}">
      <dgm:prSet phldrT="[Text]" custT="1"/>
      <dgm:spPr/>
      <dgm:t>
        <a:bodyPr/>
        <a:lstStyle/>
        <a:p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Written comments </a:t>
          </a:r>
          <a:r>
            <a:rPr lang="en-GB" sz="1700" kern="1200" dirty="0"/>
            <a:t>on your report. On Blackboard.</a:t>
          </a:r>
        </a:p>
      </dgm:t>
    </dgm:pt>
    <dgm:pt modelId="{56FFBA61-2265-4F48-98CB-ED4652EE55FE}" type="parTrans" cxnId="{14D33763-5DEF-4EBE-A390-1A38F919D8C2}">
      <dgm:prSet/>
      <dgm:spPr/>
      <dgm:t>
        <a:bodyPr/>
        <a:lstStyle/>
        <a:p>
          <a:endParaRPr lang="en-GB"/>
        </a:p>
      </dgm:t>
    </dgm:pt>
    <dgm:pt modelId="{851026B1-A1A5-4759-831E-F72A0F9AF2E2}" type="sibTrans" cxnId="{14D33763-5DEF-4EBE-A390-1A38F919D8C2}">
      <dgm:prSet/>
      <dgm:spPr/>
      <dgm:t>
        <a:bodyPr/>
        <a:lstStyle/>
        <a:p>
          <a:endParaRPr lang="en-GB"/>
        </a:p>
      </dgm:t>
    </dgm:pt>
    <dgm:pt modelId="{8DEE57B5-FF51-4C60-BFEC-03671DAC1ADF}">
      <dgm:prSet phldrT="[Text]"/>
      <dgm:spPr/>
      <dgm:t>
        <a:bodyPr/>
        <a:lstStyle/>
        <a:p>
          <a:r>
            <a:rPr lang="en-GB" sz="1700" b="1" kern="1200" dirty="0">
              <a:solidFill>
                <a:schemeClr val="accent4"/>
              </a:solidFill>
            </a:rPr>
            <a:t>Verbal comments </a:t>
          </a:r>
          <a:r>
            <a:rPr lang="en-GB" sz="1700" b="0" kern="1200" dirty="0">
              <a:solidFill>
                <a:schemeClr val="tx1"/>
              </a:solidFill>
            </a:rPr>
            <a:t>on your final presentation.</a:t>
          </a:r>
        </a:p>
      </dgm:t>
    </dgm:pt>
    <dgm:pt modelId="{3F503D59-07BF-4CAE-8ED7-489194EA4C55}" type="parTrans" cxnId="{9E79CF97-5345-4C10-925E-E8FAC20BFBD4}">
      <dgm:prSet/>
      <dgm:spPr/>
      <dgm:t>
        <a:bodyPr/>
        <a:lstStyle/>
        <a:p>
          <a:endParaRPr lang="en-GB"/>
        </a:p>
      </dgm:t>
    </dgm:pt>
    <dgm:pt modelId="{32FE9739-725E-4A5A-834B-32E1E83FD6D1}" type="sibTrans" cxnId="{9E79CF97-5345-4C10-925E-E8FAC20BFBD4}">
      <dgm:prSet/>
      <dgm:spPr/>
      <dgm:t>
        <a:bodyPr/>
        <a:lstStyle/>
        <a:p>
          <a:endParaRPr lang="en-GB"/>
        </a:p>
      </dgm:t>
    </dgm:pt>
    <dgm:pt modelId="{E358566E-82B9-4F37-A6BC-BEB5C52C2269}">
      <dgm:prSet phldrT="[Text]" custT="1"/>
      <dgm:spPr/>
      <dgm:t>
        <a:bodyPr/>
        <a:lstStyle/>
        <a:p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On demand </a:t>
          </a:r>
          <a:r>
            <a:rPr lang="en-GB" sz="1700" kern="1200" dirty="0"/>
            <a:t>support and feedback available during taught sessions and office hours.</a:t>
          </a:r>
        </a:p>
      </dgm:t>
    </dgm:pt>
    <dgm:pt modelId="{DC458FB2-E599-4A0B-8FCF-730C6937F184}" type="parTrans" cxnId="{7F273AAF-E3A2-4C89-8D2A-C5B8112ED599}">
      <dgm:prSet/>
      <dgm:spPr/>
      <dgm:t>
        <a:bodyPr/>
        <a:lstStyle/>
        <a:p>
          <a:endParaRPr lang="en-GB"/>
        </a:p>
      </dgm:t>
    </dgm:pt>
    <dgm:pt modelId="{1A84E781-890F-4EEA-A44D-3A2ED1638765}" type="sibTrans" cxnId="{7F273AAF-E3A2-4C89-8D2A-C5B8112ED599}">
      <dgm:prSet/>
      <dgm:spPr/>
      <dgm:t>
        <a:bodyPr/>
        <a:lstStyle/>
        <a:p>
          <a:endParaRPr lang="en-GB"/>
        </a:p>
      </dgm:t>
    </dgm:pt>
    <dgm:pt modelId="{E0DA8ABE-0495-4D7E-A08A-44F9930CE762}" type="pres">
      <dgm:prSet presAssocID="{50FF210C-5AAF-47C0-B3B1-4DA52DF99475}" presName="linear" presStyleCnt="0">
        <dgm:presLayoutVars>
          <dgm:dir/>
          <dgm:animLvl val="lvl"/>
          <dgm:resizeHandles val="exact"/>
        </dgm:presLayoutVars>
      </dgm:prSet>
      <dgm:spPr/>
    </dgm:pt>
    <dgm:pt modelId="{82BC0C13-4980-4989-A1FB-01D7D132C962}" type="pres">
      <dgm:prSet presAssocID="{BC1C440D-3B82-4BC4-85FC-620F89D56810}" presName="parentLin" presStyleCnt="0"/>
      <dgm:spPr/>
    </dgm:pt>
    <dgm:pt modelId="{03D57AB1-B050-4759-A98F-B0D6D2ACF464}" type="pres">
      <dgm:prSet presAssocID="{BC1C440D-3B82-4BC4-85FC-620F89D56810}" presName="parentLeftMargin" presStyleLbl="node1" presStyleIdx="0" presStyleCnt="2"/>
      <dgm:spPr/>
    </dgm:pt>
    <dgm:pt modelId="{55A3884D-1FC5-4F1E-A935-1D7029C71D11}" type="pres">
      <dgm:prSet presAssocID="{BC1C440D-3B82-4BC4-85FC-620F89D568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9205BF-03CC-440E-B1B7-EC1C05D12240}" type="pres">
      <dgm:prSet presAssocID="{BC1C440D-3B82-4BC4-85FC-620F89D56810}" presName="negativeSpace" presStyleCnt="0"/>
      <dgm:spPr/>
    </dgm:pt>
    <dgm:pt modelId="{F52B8DBD-F198-48DF-9C7E-EC1D8F30FF1A}" type="pres">
      <dgm:prSet presAssocID="{BC1C440D-3B82-4BC4-85FC-620F89D56810}" presName="childText" presStyleLbl="conFgAcc1" presStyleIdx="0" presStyleCnt="2">
        <dgm:presLayoutVars>
          <dgm:bulletEnabled val="1"/>
        </dgm:presLayoutVars>
      </dgm:prSet>
      <dgm:spPr/>
    </dgm:pt>
    <dgm:pt modelId="{2EA05ACD-92AC-4B77-84A8-AC8202612806}" type="pres">
      <dgm:prSet presAssocID="{D074A4FF-66D6-4043-BEDD-98C8FA6D137B}" presName="spaceBetweenRectangles" presStyleCnt="0"/>
      <dgm:spPr/>
    </dgm:pt>
    <dgm:pt modelId="{1131F789-D086-410E-A2B9-B0F08238D872}" type="pres">
      <dgm:prSet presAssocID="{7EC32447-226F-4703-B367-3474B1F6486A}" presName="parentLin" presStyleCnt="0"/>
      <dgm:spPr/>
    </dgm:pt>
    <dgm:pt modelId="{B8FECD2D-EB48-40F8-80E0-1B19CE29D8EB}" type="pres">
      <dgm:prSet presAssocID="{7EC32447-226F-4703-B367-3474B1F6486A}" presName="parentLeftMargin" presStyleLbl="node1" presStyleIdx="0" presStyleCnt="2"/>
      <dgm:spPr/>
    </dgm:pt>
    <dgm:pt modelId="{80340CA1-C62A-49CB-9236-277A88997747}" type="pres">
      <dgm:prSet presAssocID="{7EC32447-226F-4703-B367-3474B1F648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4AFE22-8D04-43ED-A66E-55678A6277CA}" type="pres">
      <dgm:prSet presAssocID="{7EC32447-226F-4703-B367-3474B1F6486A}" presName="negativeSpace" presStyleCnt="0"/>
      <dgm:spPr/>
    </dgm:pt>
    <dgm:pt modelId="{6F34B695-00AA-4569-B675-158A88BF930D}" type="pres">
      <dgm:prSet presAssocID="{7EC32447-226F-4703-B367-3474B1F648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D6A9A03-8668-4486-8F2B-0FD9E6E82AF7}" type="presOf" srcId="{0E8F3274-E176-4651-8495-A0AC904B2B18}" destId="{F52B8DBD-F198-48DF-9C7E-EC1D8F30FF1A}" srcOrd="0" destOrd="1" presId="urn:microsoft.com/office/officeart/2005/8/layout/list1"/>
    <dgm:cxn modelId="{53C17F37-57BF-4681-959A-52073598838B}" type="presOf" srcId="{8DEE57B5-FF51-4C60-BFEC-03671DAC1ADF}" destId="{6F34B695-00AA-4569-B675-158A88BF930D}" srcOrd="0" destOrd="1" presId="urn:microsoft.com/office/officeart/2005/8/layout/list1"/>
    <dgm:cxn modelId="{D2A7D339-CED6-45FA-B167-66640A2EFF01}" type="presOf" srcId="{7EC32447-226F-4703-B367-3474B1F6486A}" destId="{80340CA1-C62A-49CB-9236-277A88997747}" srcOrd="1" destOrd="0" presId="urn:microsoft.com/office/officeart/2005/8/layout/list1"/>
    <dgm:cxn modelId="{7BF12D43-1F75-4A3F-8DD7-1F0D927B9B7A}" srcId="{BC1C440D-3B82-4BC4-85FC-620F89D56810}" destId="{0E8F3274-E176-4651-8495-A0AC904B2B18}" srcOrd="1" destOrd="0" parTransId="{4AB78798-C159-4598-AC4D-C3A5C0D958D1}" sibTransId="{A62495CA-E369-4EA6-BA2C-0B0FC2BBEADE}"/>
    <dgm:cxn modelId="{14D33763-5DEF-4EBE-A390-1A38F919D8C2}" srcId="{7EC32447-226F-4703-B367-3474B1F6486A}" destId="{229E58A0-8FEC-4934-8438-363CA55BCC07}" srcOrd="0" destOrd="0" parTransId="{56FFBA61-2265-4F48-98CB-ED4652EE55FE}" sibTransId="{851026B1-A1A5-4759-831E-F72A0F9AF2E2}"/>
    <dgm:cxn modelId="{297E2D69-96D7-40F3-84A7-0FD37EF66364}" type="presOf" srcId="{50FF210C-5AAF-47C0-B3B1-4DA52DF99475}" destId="{E0DA8ABE-0495-4D7E-A08A-44F9930CE762}" srcOrd="0" destOrd="0" presId="urn:microsoft.com/office/officeart/2005/8/layout/list1"/>
    <dgm:cxn modelId="{5574FE6E-1F31-4E55-814F-CFB8E5C224F6}" srcId="{BC1C440D-3B82-4BC4-85FC-620F89D56810}" destId="{B65F72B6-35FC-46CD-9D6C-F675C8EDE7FE}" srcOrd="0" destOrd="0" parTransId="{9170AFFC-6973-4B87-AE51-07E439E3D58B}" sibTransId="{FC24D0BD-0F96-42BB-A00A-9565E617DB6D}"/>
    <dgm:cxn modelId="{9379C080-EB3E-4094-929D-122A6B79BE60}" srcId="{50FF210C-5AAF-47C0-B3B1-4DA52DF99475}" destId="{BC1C440D-3B82-4BC4-85FC-620F89D56810}" srcOrd="0" destOrd="0" parTransId="{231371D7-5641-4B59-9F53-477CC10F6D5B}" sibTransId="{D074A4FF-66D6-4043-BEDD-98C8FA6D137B}"/>
    <dgm:cxn modelId="{384C9D83-8579-424B-9E0E-807B0E42A145}" type="presOf" srcId="{B65F72B6-35FC-46CD-9D6C-F675C8EDE7FE}" destId="{F52B8DBD-F198-48DF-9C7E-EC1D8F30FF1A}" srcOrd="0" destOrd="0" presId="urn:microsoft.com/office/officeart/2005/8/layout/list1"/>
    <dgm:cxn modelId="{7B6F8988-6C32-44D0-8447-5626251E027A}" type="presOf" srcId="{BC1C440D-3B82-4BC4-85FC-620F89D56810}" destId="{03D57AB1-B050-4759-A98F-B0D6D2ACF464}" srcOrd="0" destOrd="0" presId="urn:microsoft.com/office/officeart/2005/8/layout/list1"/>
    <dgm:cxn modelId="{9E79CF97-5345-4C10-925E-E8FAC20BFBD4}" srcId="{7EC32447-226F-4703-B367-3474B1F6486A}" destId="{8DEE57B5-FF51-4C60-BFEC-03671DAC1ADF}" srcOrd="1" destOrd="0" parTransId="{3F503D59-07BF-4CAE-8ED7-489194EA4C55}" sibTransId="{32FE9739-725E-4A5A-834B-32E1E83FD6D1}"/>
    <dgm:cxn modelId="{CD460DA4-986F-48F6-8E75-297211D71658}" type="presOf" srcId="{7EC32447-226F-4703-B367-3474B1F6486A}" destId="{B8FECD2D-EB48-40F8-80E0-1B19CE29D8EB}" srcOrd="0" destOrd="0" presId="urn:microsoft.com/office/officeart/2005/8/layout/list1"/>
    <dgm:cxn modelId="{7F273AAF-E3A2-4C89-8D2A-C5B8112ED599}" srcId="{BC1C440D-3B82-4BC4-85FC-620F89D56810}" destId="{E358566E-82B9-4F37-A6BC-BEB5C52C2269}" srcOrd="3" destOrd="0" parTransId="{DC458FB2-E599-4A0B-8FCF-730C6937F184}" sibTransId="{1A84E781-890F-4EEA-A44D-3A2ED1638765}"/>
    <dgm:cxn modelId="{FA7970B3-369B-494E-86F4-91073C6CAD61}" type="presOf" srcId="{E358566E-82B9-4F37-A6BC-BEB5C52C2269}" destId="{F52B8DBD-F198-48DF-9C7E-EC1D8F30FF1A}" srcOrd="0" destOrd="3" presId="urn:microsoft.com/office/officeart/2005/8/layout/list1"/>
    <dgm:cxn modelId="{539197B6-BDC9-4134-B796-A6DA9D7E6865}" srcId="{50FF210C-5AAF-47C0-B3B1-4DA52DF99475}" destId="{7EC32447-226F-4703-B367-3474B1F6486A}" srcOrd="1" destOrd="0" parTransId="{59E52A30-3350-4DDC-B164-46296ABD36D6}" sibTransId="{59A37875-DF6D-46E6-AA3A-A0AAF2A7C928}"/>
    <dgm:cxn modelId="{D98F31B9-9985-4A57-9563-D52E2B06008C}" srcId="{BC1C440D-3B82-4BC4-85FC-620F89D56810}" destId="{EB0A6B63-E9A1-4B88-BB95-801E7BB2B2CB}" srcOrd="2" destOrd="0" parTransId="{D6C57D14-AB1E-4A58-910A-837B769B1754}" sibTransId="{A50616DE-215D-41EB-AE5F-E93B7FC38FC6}"/>
    <dgm:cxn modelId="{21D279BC-055D-4E7C-A277-CC5450C74223}" type="presOf" srcId="{EB0A6B63-E9A1-4B88-BB95-801E7BB2B2CB}" destId="{F52B8DBD-F198-48DF-9C7E-EC1D8F30FF1A}" srcOrd="0" destOrd="2" presId="urn:microsoft.com/office/officeart/2005/8/layout/list1"/>
    <dgm:cxn modelId="{ADD730BF-ADFF-4BFF-8A33-7BD5DB9409EA}" type="presOf" srcId="{229E58A0-8FEC-4934-8438-363CA55BCC07}" destId="{6F34B695-00AA-4569-B675-158A88BF930D}" srcOrd="0" destOrd="0" presId="urn:microsoft.com/office/officeart/2005/8/layout/list1"/>
    <dgm:cxn modelId="{8A04D8FD-5EB9-42D2-AF58-B5A9E4FE45D2}" type="presOf" srcId="{BC1C440D-3B82-4BC4-85FC-620F89D56810}" destId="{55A3884D-1FC5-4F1E-A935-1D7029C71D11}" srcOrd="1" destOrd="0" presId="urn:microsoft.com/office/officeart/2005/8/layout/list1"/>
    <dgm:cxn modelId="{9D49A284-7394-4A05-8554-7DB345230A3F}" type="presParOf" srcId="{E0DA8ABE-0495-4D7E-A08A-44F9930CE762}" destId="{82BC0C13-4980-4989-A1FB-01D7D132C962}" srcOrd="0" destOrd="0" presId="urn:microsoft.com/office/officeart/2005/8/layout/list1"/>
    <dgm:cxn modelId="{EC438589-E29B-4E0E-9408-48894454C888}" type="presParOf" srcId="{82BC0C13-4980-4989-A1FB-01D7D132C962}" destId="{03D57AB1-B050-4759-A98F-B0D6D2ACF464}" srcOrd="0" destOrd="0" presId="urn:microsoft.com/office/officeart/2005/8/layout/list1"/>
    <dgm:cxn modelId="{CDFAA3DA-4DE1-4EF4-B78B-C482EACC2107}" type="presParOf" srcId="{82BC0C13-4980-4989-A1FB-01D7D132C962}" destId="{55A3884D-1FC5-4F1E-A935-1D7029C71D11}" srcOrd="1" destOrd="0" presId="urn:microsoft.com/office/officeart/2005/8/layout/list1"/>
    <dgm:cxn modelId="{E330746A-447A-4A86-8C2E-6A12E11EE67B}" type="presParOf" srcId="{E0DA8ABE-0495-4D7E-A08A-44F9930CE762}" destId="{119205BF-03CC-440E-B1B7-EC1C05D12240}" srcOrd="1" destOrd="0" presId="urn:microsoft.com/office/officeart/2005/8/layout/list1"/>
    <dgm:cxn modelId="{2D03A2E9-7A91-497A-99C8-D531D4AF94C6}" type="presParOf" srcId="{E0DA8ABE-0495-4D7E-A08A-44F9930CE762}" destId="{F52B8DBD-F198-48DF-9C7E-EC1D8F30FF1A}" srcOrd="2" destOrd="0" presId="urn:microsoft.com/office/officeart/2005/8/layout/list1"/>
    <dgm:cxn modelId="{7390E9D2-C3BE-4883-B3D1-752FE4C8525B}" type="presParOf" srcId="{E0DA8ABE-0495-4D7E-A08A-44F9930CE762}" destId="{2EA05ACD-92AC-4B77-84A8-AC8202612806}" srcOrd="3" destOrd="0" presId="urn:microsoft.com/office/officeart/2005/8/layout/list1"/>
    <dgm:cxn modelId="{388B1ADE-514C-4526-B56A-D61BAEEBB963}" type="presParOf" srcId="{E0DA8ABE-0495-4D7E-A08A-44F9930CE762}" destId="{1131F789-D086-410E-A2B9-B0F08238D872}" srcOrd="4" destOrd="0" presId="urn:microsoft.com/office/officeart/2005/8/layout/list1"/>
    <dgm:cxn modelId="{4ABD0805-F469-4750-B4B0-F46E37582C25}" type="presParOf" srcId="{1131F789-D086-410E-A2B9-B0F08238D872}" destId="{B8FECD2D-EB48-40F8-80E0-1B19CE29D8EB}" srcOrd="0" destOrd="0" presId="urn:microsoft.com/office/officeart/2005/8/layout/list1"/>
    <dgm:cxn modelId="{A64180FF-B5A4-41BF-B514-816D252DDC27}" type="presParOf" srcId="{1131F789-D086-410E-A2B9-B0F08238D872}" destId="{80340CA1-C62A-49CB-9236-277A88997747}" srcOrd="1" destOrd="0" presId="urn:microsoft.com/office/officeart/2005/8/layout/list1"/>
    <dgm:cxn modelId="{02FFDF19-8A50-43D6-805D-A9B27AE9A880}" type="presParOf" srcId="{E0DA8ABE-0495-4D7E-A08A-44F9930CE762}" destId="{E04AFE22-8D04-43ED-A66E-55678A6277CA}" srcOrd="5" destOrd="0" presId="urn:microsoft.com/office/officeart/2005/8/layout/list1"/>
    <dgm:cxn modelId="{A47BB939-BBC9-44CF-8018-BCCF67941C62}" type="presParOf" srcId="{E0DA8ABE-0495-4D7E-A08A-44F9930CE762}" destId="{6F34B695-00AA-4569-B675-158A88BF93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98A74-10E5-4DCC-9714-E59E264447B3}">
      <dsp:nvSpPr>
        <dsp:cNvPr id="0" name=""/>
        <dsp:cNvSpPr/>
      </dsp:nvSpPr>
      <dsp:spPr>
        <a:xfrm>
          <a:off x="0" y="0"/>
          <a:ext cx="8534400" cy="16158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Dr Alina Patelli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Senior Lecturer in Computer Science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hlinkClick xmlns:r="http://schemas.openxmlformats.org/officeDocument/2006/relationships" r:id="rId1"/>
            </a:rPr>
            <a:t>email</a:t>
          </a:r>
          <a:r>
            <a:rPr lang="en-GB" sz="2400" kern="1200" dirty="0"/>
            <a:t>; </a:t>
          </a:r>
          <a:r>
            <a:rPr lang="en-GB" sz="2400" kern="1200" dirty="0">
              <a:hlinkClick xmlns:r="http://schemas.openxmlformats.org/officeDocument/2006/relationships" r:id="rId2"/>
            </a:rPr>
            <a:t>office hours</a:t>
          </a:r>
          <a:r>
            <a:rPr lang="en-GB" sz="2400" kern="1200" dirty="0"/>
            <a:t>; MB265E</a:t>
          </a:r>
        </a:p>
      </dsp:txBody>
      <dsp:txXfrm>
        <a:off x="1868469" y="0"/>
        <a:ext cx="6665930" cy="1615894"/>
      </dsp:txXfrm>
    </dsp:sp>
    <dsp:sp modelId="{57B9C764-E70A-47E3-9FDF-8C2B9681CA57}">
      <dsp:nvSpPr>
        <dsp:cNvPr id="0" name=""/>
        <dsp:cNvSpPr/>
      </dsp:nvSpPr>
      <dsp:spPr>
        <a:xfrm>
          <a:off x="506054" y="161589"/>
          <a:ext cx="1017949" cy="1292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2000" r="-12000"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854A-D8C6-4D29-9FA1-E6BB0EFE572B}">
      <dsp:nvSpPr>
        <dsp:cNvPr id="0" name=""/>
        <dsp:cNvSpPr/>
      </dsp:nvSpPr>
      <dsp:spPr>
        <a:xfrm>
          <a:off x="0" y="1777483"/>
          <a:ext cx="8534400" cy="16158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Dr Debaleena Roy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Teaching Fellow in Computer Science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hlinkClick xmlns:r="http://schemas.openxmlformats.org/officeDocument/2006/relationships" r:id="rId4"/>
            </a:rPr>
            <a:t>email</a:t>
          </a:r>
          <a:r>
            <a:rPr lang="en-GB" sz="2400" kern="1200" dirty="0"/>
            <a:t>; office hours; MB265K</a:t>
          </a:r>
        </a:p>
      </dsp:txBody>
      <dsp:txXfrm>
        <a:off x="1868469" y="1777483"/>
        <a:ext cx="6665930" cy="1615894"/>
      </dsp:txXfrm>
    </dsp:sp>
    <dsp:sp modelId="{DF945AD6-7766-4F73-A008-AAF002C30454}">
      <dsp:nvSpPr>
        <dsp:cNvPr id="0" name=""/>
        <dsp:cNvSpPr/>
      </dsp:nvSpPr>
      <dsp:spPr>
        <a:xfrm>
          <a:off x="506054" y="1939073"/>
          <a:ext cx="1017949" cy="1292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13000" r="-13000"/>
          </a:stretch>
        </a:blip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AC008-71A5-41F0-864E-BCCFF2EAFF39}">
      <dsp:nvSpPr>
        <dsp:cNvPr id="0" name=""/>
        <dsp:cNvSpPr/>
      </dsp:nvSpPr>
      <dsp:spPr>
        <a:xfrm>
          <a:off x="0" y="17620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1: Introduction</a:t>
          </a:r>
        </a:p>
      </dsp:txBody>
      <dsp:txXfrm>
        <a:off x="22246" y="39866"/>
        <a:ext cx="8642308" cy="411223"/>
      </dsp:txXfrm>
    </dsp:sp>
    <dsp:sp modelId="{338F3BD3-2A35-41C3-91D9-6664767F2D9C}">
      <dsp:nvSpPr>
        <dsp:cNvPr id="0" name=""/>
        <dsp:cNvSpPr/>
      </dsp:nvSpPr>
      <dsp:spPr>
        <a:xfrm>
          <a:off x="0" y="528055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2: Business Information Systems</a:t>
          </a:r>
        </a:p>
      </dsp:txBody>
      <dsp:txXfrm>
        <a:off x="22246" y="550301"/>
        <a:ext cx="8642308" cy="411223"/>
      </dsp:txXfrm>
    </dsp:sp>
    <dsp:sp modelId="{E521963D-9EC1-41F9-8008-97752783616C}">
      <dsp:nvSpPr>
        <dsp:cNvPr id="0" name=""/>
        <dsp:cNvSpPr/>
      </dsp:nvSpPr>
      <dsp:spPr>
        <a:xfrm>
          <a:off x="0" y="1038490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3: Effective Group Work &amp; Presentation Delivery</a:t>
          </a:r>
        </a:p>
      </dsp:txBody>
      <dsp:txXfrm>
        <a:off x="22246" y="1060736"/>
        <a:ext cx="8642308" cy="411223"/>
      </dsp:txXfrm>
    </dsp:sp>
    <dsp:sp modelId="{7235A564-0146-403F-AC6D-5FD8F2D343F2}">
      <dsp:nvSpPr>
        <dsp:cNvPr id="0" name=""/>
        <dsp:cNvSpPr/>
      </dsp:nvSpPr>
      <dsp:spPr>
        <a:xfrm>
          <a:off x="0" y="1548925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4: Requirements Analysis</a:t>
          </a:r>
        </a:p>
      </dsp:txBody>
      <dsp:txXfrm>
        <a:off x="22246" y="1571171"/>
        <a:ext cx="8642308" cy="411223"/>
      </dsp:txXfrm>
    </dsp:sp>
    <dsp:sp modelId="{EFA3654F-42D4-43DD-8EC5-CF1F72BAEED7}">
      <dsp:nvSpPr>
        <dsp:cNvPr id="0" name=""/>
        <dsp:cNvSpPr/>
      </dsp:nvSpPr>
      <dsp:spPr>
        <a:xfrm>
          <a:off x="0" y="2059360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5: IT Project Management</a:t>
          </a:r>
        </a:p>
      </dsp:txBody>
      <dsp:txXfrm>
        <a:off x="22246" y="2081606"/>
        <a:ext cx="8642308" cy="411223"/>
      </dsp:txXfrm>
    </dsp:sp>
    <dsp:sp modelId="{9C5A3553-04FC-42DA-AA9D-DE95A3702C8C}">
      <dsp:nvSpPr>
        <dsp:cNvPr id="0" name=""/>
        <dsp:cNvSpPr/>
      </dsp:nvSpPr>
      <dsp:spPr>
        <a:xfrm>
          <a:off x="0" y="2569795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6: Business Process Management and Strategies</a:t>
          </a:r>
        </a:p>
      </dsp:txBody>
      <dsp:txXfrm>
        <a:off x="22246" y="2592041"/>
        <a:ext cx="8642308" cy="411223"/>
      </dsp:txXfrm>
    </dsp:sp>
    <dsp:sp modelId="{7D3548CA-4E48-4E50-832F-ED96DC307FA3}">
      <dsp:nvSpPr>
        <dsp:cNvPr id="0" name=""/>
        <dsp:cNvSpPr/>
      </dsp:nvSpPr>
      <dsp:spPr>
        <a:xfrm>
          <a:off x="0" y="3080229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7: Data, Information, and Information Systems Characteristics</a:t>
          </a:r>
        </a:p>
      </dsp:txBody>
      <dsp:txXfrm>
        <a:off x="22246" y="3102475"/>
        <a:ext cx="8642308" cy="411223"/>
      </dsp:txXfrm>
    </dsp:sp>
    <dsp:sp modelId="{585A216B-15A1-4ADB-A8F3-B36318E9F96C}">
      <dsp:nvSpPr>
        <dsp:cNvPr id="0" name=""/>
        <dsp:cNvSpPr/>
      </dsp:nvSpPr>
      <dsp:spPr>
        <a:xfrm>
          <a:off x="0" y="3590665"/>
          <a:ext cx="86868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Unit 8: Communication in Information Systems. Application Integration</a:t>
          </a:r>
        </a:p>
      </dsp:txBody>
      <dsp:txXfrm>
        <a:off x="22246" y="3612911"/>
        <a:ext cx="8642308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B8DBD-F198-48DF-9C7E-EC1D8F30FF1A}">
      <dsp:nvSpPr>
        <dsp:cNvPr id="0" name=""/>
        <dsp:cNvSpPr/>
      </dsp:nvSpPr>
      <dsp:spPr>
        <a:xfrm>
          <a:off x="0" y="387362"/>
          <a:ext cx="87630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12420" rIns="6801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Work through a task similar to the coursework.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Practical, interactive, residential and online.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Weekly: Mon (2 – 3 pm), Tue (9 – 10 am and 12:30 to 1:30 pm).</a:t>
          </a:r>
        </a:p>
      </dsp:txBody>
      <dsp:txXfrm>
        <a:off x="0" y="387362"/>
        <a:ext cx="8763000" cy="1134000"/>
      </dsp:txXfrm>
    </dsp:sp>
    <dsp:sp modelId="{55A3884D-1FC5-4F1E-A935-1D7029C71D11}">
      <dsp:nvSpPr>
        <dsp:cNvPr id="0" name=""/>
        <dsp:cNvSpPr/>
      </dsp:nvSpPr>
      <dsp:spPr>
        <a:xfrm>
          <a:off x="438150" y="165962"/>
          <a:ext cx="61341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Tutorials</a:t>
          </a:r>
        </a:p>
      </dsp:txBody>
      <dsp:txXfrm>
        <a:off x="459766" y="187578"/>
        <a:ext cx="6090868" cy="399568"/>
      </dsp:txXfrm>
    </dsp:sp>
    <dsp:sp modelId="{6F34B695-00AA-4569-B675-158A88BF930D}">
      <dsp:nvSpPr>
        <dsp:cNvPr id="0" name=""/>
        <dsp:cNvSpPr/>
      </dsp:nvSpPr>
      <dsp:spPr>
        <a:xfrm>
          <a:off x="0" y="1823762"/>
          <a:ext cx="87630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12420" rIns="6801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Consolidate concepts and skills applied in the tutorials.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Theoretical and practical, interactive, online.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Weekly: Wed (9 – 11 am).</a:t>
          </a:r>
        </a:p>
      </dsp:txBody>
      <dsp:txXfrm>
        <a:off x="0" y="1823762"/>
        <a:ext cx="8763000" cy="1134000"/>
      </dsp:txXfrm>
    </dsp:sp>
    <dsp:sp modelId="{80340CA1-C62A-49CB-9236-277A88997747}">
      <dsp:nvSpPr>
        <dsp:cNvPr id="0" name=""/>
        <dsp:cNvSpPr/>
      </dsp:nvSpPr>
      <dsp:spPr>
        <a:xfrm>
          <a:off x="438150" y="1602362"/>
          <a:ext cx="61341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Lectures</a:t>
          </a:r>
        </a:p>
      </dsp:txBody>
      <dsp:txXfrm>
        <a:off x="459766" y="1623978"/>
        <a:ext cx="6090868" cy="399568"/>
      </dsp:txXfrm>
    </dsp:sp>
    <dsp:sp modelId="{E57E5B5E-AC20-438C-BD4B-36389BEFD1B6}">
      <dsp:nvSpPr>
        <dsp:cNvPr id="0" name=""/>
        <dsp:cNvSpPr/>
      </dsp:nvSpPr>
      <dsp:spPr>
        <a:xfrm>
          <a:off x="0" y="3260162"/>
          <a:ext cx="87630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12420" rIns="68010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groups, apply the week’s concepts and skills to complete the relevant coursework element.</a:t>
          </a:r>
        </a:p>
      </dsp:txBody>
      <dsp:txXfrm>
        <a:off x="0" y="3260162"/>
        <a:ext cx="8763000" cy="637875"/>
      </dsp:txXfrm>
    </dsp:sp>
    <dsp:sp modelId="{BFDCD26E-020D-4BF2-8D95-CD9805844009}">
      <dsp:nvSpPr>
        <dsp:cNvPr id="0" name=""/>
        <dsp:cNvSpPr/>
      </dsp:nvSpPr>
      <dsp:spPr>
        <a:xfrm>
          <a:off x="438150" y="3038762"/>
          <a:ext cx="613410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Independent study</a:t>
          </a:r>
        </a:p>
      </dsp:txBody>
      <dsp:txXfrm>
        <a:off x="459766" y="3060378"/>
        <a:ext cx="609086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B8DBD-F198-48DF-9C7E-EC1D8F30FF1A}">
      <dsp:nvSpPr>
        <dsp:cNvPr id="0" name=""/>
        <dsp:cNvSpPr/>
      </dsp:nvSpPr>
      <dsp:spPr>
        <a:xfrm>
          <a:off x="0" y="339437"/>
          <a:ext cx="8763000" cy="1526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54076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Assess your comprehension of units 1 through to 4 (first quiz) and of units 5 through to 8 (second quiz).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Each quiz is worth 25% of module mark.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On Blackboard. First quiz: Nov 1</a:t>
          </a:r>
          <a:r>
            <a:rPr lang="en-GB" sz="1700" kern="1200" baseline="30000" dirty="0"/>
            <a:t>st </a:t>
          </a:r>
          <a:r>
            <a:rPr lang="en-GB" sz="1700" kern="1200" dirty="0"/>
            <a:t>(9 – 11 am), second quiz: Dec 6</a:t>
          </a:r>
          <a:r>
            <a:rPr lang="en-GB" sz="1700" kern="1200" baseline="30000" dirty="0"/>
            <a:t>th</a:t>
          </a:r>
          <a:r>
            <a:rPr lang="en-GB" sz="1700" kern="1200" dirty="0"/>
            <a:t> (9 – 11 am).</a:t>
          </a:r>
        </a:p>
      </dsp:txBody>
      <dsp:txXfrm>
        <a:off x="0" y="339437"/>
        <a:ext cx="8763000" cy="1526175"/>
      </dsp:txXfrm>
    </dsp:sp>
    <dsp:sp modelId="{55A3884D-1FC5-4F1E-A935-1D7029C71D11}">
      <dsp:nvSpPr>
        <dsp:cNvPr id="0" name=""/>
        <dsp:cNvSpPr/>
      </dsp:nvSpPr>
      <dsp:spPr>
        <a:xfrm>
          <a:off x="438150" y="88517"/>
          <a:ext cx="61341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Quizzes (50% of module mark) </a:t>
          </a:r>
        </a:p>
      </dsp:txBody>
      <dsp:txXfrm>
        <a:off x="462648" y="113015"/>
        <a:ext cx="6085104" cy="452844"/>
      </dsp:txXfrm>
    </dsp:sp>
    <dsp:sp modelId="{6F34B695-00AA-4569-B675-158A88BF930D}">
      <dsp:nvSpPr>
        <dsp:cNvPr id="0" name=""/>
        <dsp:cNvSpPr/>
      </dsp:nvSpPr>
      <dsp:spPr>
        <a:xfrm>
          <a:off x="0" y="2208332"/>
          <a:ext cx="87630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54076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Assesses your ability to apply the taught concepts and skills to a realistic scenario.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</a:rPr>
            <a:t>Report</a:t>
          </a:r>
          <a:r>
            <a:rPr lang="en-GB" sz="1700" kern="1200" dirty="0"/>
            <a:t> 37.5% of module mark, group work, in increments, Blackboard submission (Dec 15</a:t>
          </a:r>
          <a:r>
            <a:rPr lang="en-GB" sz="1700" kern="1200" baseline="30000" dirty="0"/>
            <a:t>th</a:t>
          </a:r>
          <a:r>
            <a:rPr lang="en-GB" sz="1700" kern="1200" dirty="0"/>
            <a:t>, midnight).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</a:rPr>
            <a:t>Presentation</a:t>
          </a:r>
          <a:r>
            <a:rPr lang="en-GB" sz="1700" kern="1200" dirty="0"/>
            <a:t> 12.5% of module mark, group work, 2 checkpoints and final delivery (dates in brief), slides submission on Blackboard (Dec 15</a:t>
          </a:r>
          <a:r>
            <a:rPr lang="en-GB" sz="1700" kern="1200" baseline="30000" dirty="0"/>
            <a:t>th</a:t>
          </a:r>
          <a:r>
            <a:rPr lang="en-GB" sz="1700" kern="1200" dirty="0"/>
            <a:t>, midnight).</a:t>
          </a:r>
        </a:p>
      </dsp:txBody>
      <dsp:txXfrm>
        <a:off x="0" y="2208332"/>
        <a:ext cx="8763000" cy="1767150"/>
      </dsp:txXfrm>
    </dsp:sp>
    <dsp:sp modelId="{80340CA1-C62A-49CB-9236-277A88997747}">
      <dsp:nvSpPr>
        <dsp:cNvPr id="0" name=""/>
        <dsp:cNvSpPr/>
      </dsp:nvSpPr>
      <dsp:spPr>
        <a:xfrm>
          <a:off x="438150" y="1957412"/>
          <a:ext cx="61341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Coursework (50% of module mark)</a:t>
          </a:r>
        </a:p>
      </dsp:txBody>
      <dsp:txXfrm>
        <a:off x="462648" y="1981910"/>
        <a:ext cx="608510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B8DBD-F198-48DF-9C7E-EC1D8F30FF1A}">
      <dsp:nvSpPr>
        <dsp:cNvPr id="0" name=""/>
        <dsp:cNvSpPr/>
      </dsp:nvSpPr>
      <dsp:spPr>
        <a:xfrm>
          <a:off x="0" y="289937"/>
          <a:ext cx="8763000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95732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Tutorial scenario </a:t>
          </a:r>
          <a:r>
            <a:rPr lang="en-GB" sz="1700" kern="1200" dirty="0"/>
            <a:t>follows the coursework structure: a worked example supporting the gradual completion of the group report and presentation.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Quiz marks </a:t>
          </a:r>
          <a:r>
            <a:rPr lang="en-GB" sz="1700" kern="1200" dirty="0"/>
            <a:t>measure command of coursework-relevant concepts and skills.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Checkpoints</a:t>
          </a:r>
          <a:r>
            <a:rPr lang="en-GB" sz="1700" kern="1200" dirty="0"/>
            <a:t> finish with personalised feedback from tutors. Use it to improve your coursework.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On demand </a:t>
          </a:r>
          <a:r>
            <a:rPr lang="en-GB" sz="1700" kern="1200" dirty="0"/>
            <a:t>support and feedback available during taught sessions and office hours.</a:t>
          </a:r>
        </a:p>
      </dsp:txBody>
      <dsp:txXfrm>
        <a:off x="0" y="289937"/>
        <a:ext cx="8763000" cy="2334150"/>
      </dsp:txXfrm>
    </dsp:sp>
    <dsp:sp modelId="{55A3884D-1FC5-4F1E-A935-1D7029C71D11}">
      <dsp:nvSpPr>
        <dsp:cNvPr id="0" name=""/>
        <dsp:cNvSpPr/>
      </dsp:nvSpPr>
      <dsp:spPr>
        <a:xfrm>
          <a:off x="438150" y="9497"/>
          <a:ext cx="61341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Formative</a:t>
          </a:r>
        </a:p>
      </dsp:txBody>
      <dsp:txXfrm>
        <a:off x="465530" y="36877"/>
        <a:ext cx="6079340" cy="506120"/>
      </dsp:txXfrm>
    </dsp:sp>
    <dsp:sp modelId="{6F34B695-00AA-4569-B675-158A88BF930D}">
      <dsp:nvSpPr>
        <dsp:cNvPr id="0" name=""/>
        <dsp:cNvSpPr/>
      </dsp:nvSpPr>
      <dsp:spPr>
        <a:xfrm>
          <a:off x="0" y="3007127"/>
          <a:ext cx="8763000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395732" rIns="68010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rgbClr val="8064A2"/>
              </a:solidFill>
              <a:latin typeface="Calibri"/>
              <a:ea typeface="+mn-ea"/>
              <a:cs typeface="+mn-cs"/>
            </a:rPr>
            <a:t>Written comments </a:t>
          </a:r>
          <a:r>
            <a:rPr lang="en-GB" sz="1700" kern="1200" dirty="0"/>
            <a:t>on your report. On Blackboard.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kern="1200" dirty="0">
              <a:solidFill>
                <a:schemeClr val="accent4"/>
              </a:solidFill>
            </a:rPr>
            <a:t>Verbal comments </a:t>
          </a:r>
          <a:r>
            <a:rPr lang="en-GB" sz="1700" b="0" kern="1200" dirty="0">
              <a:solidFill>
                <a:schemeClr val="tx1"/>
              </a:solidFill>
            </a:rPr>
            <a:t>on your final presentation.</a:t>
          </a:r>
        </a:p>
      </dsp:txBody>
      <dsp:txXfrm>
        <a:off x="0" y="3007127"/>
        <a:ext cx="8763000" cy="1047375"/>
      </dsp:txXfrm>
    </dsp:sp>
    <dsp:sp modelId="{80340CA1-C62A-49CB-9236-277A88997747}">
      <dsp:nvSpPr>
        <dsp:cNvPr id="0" name=""/>
        <dsp:cNvSpPr/>
      </dsp:nvSpPr>
      <dsp:spPr>
        <a:xfrm>
          <a:off x="438150" y="2726687"/>
          <a:ext cx="613410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Summative</a:t>
          </a:r>
        </a:p>
      </dsp:txBody>
      <dsp:txXfrm>
        <a:off x="465530" y="2754067"/>
        <a:ext cx="60793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8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5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41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2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1567" y="206375"/>
            <a:ext cx="8229600" cy="610054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81567" y="1132125"/>
            <a:ext cx="8401928" cy="3384957"/>
          </a:xfrm>
          <a:prstGeom prst="rect">
            <a:avLst/>
          </a:prstGeom>
        </p:spPr>
        <p:txBody>
          <a:bodyPr vert="horz"/>
          <a:lstStyle>
            <a:lvl1pPr marL="180000" marR="0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83008F"/>
              </a:buClr>
              <a:buSzTx/>
              <a:buFont typeface="Arial"/>
              <a:buChar char="•"/>
              <a:tabLst/>
              <a:defRPr sz="1400" baseline="0">
                <a:latin typeface="Arial"/>
                <a:cs typeface="Arial"/>
              </a:defRPr>
            </a:lvl1pPr>
            <a:lvl2pPr>
              <a:defRPr sz="14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text</a:t>
            </a:r>
          </a:p>
          <a:p>
            <a:pPr lvl="0"/>
            <a:r>
              <a:rPr lang="en-GB" dirty="0"/>
              <a:t>text</a:t>
            </a:r>
          </a:p>
          <a:p>
            <a:pPr lvl="0"/>
            <a:r>
              <a:rPr lang="en-GB" dirty="0"/>
              <a:t>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BCBC7-9F1B-F34E-B6BA-A0099FCC6695}"/>
              </a:ext>
            </a:extLst>
          </p:cNvPr>
          <p:cNvSpPr txBox="1"/>
          <p:nvPr userDrawn="1"/>
        </p:nvSpPr>
        <p:spPr>
          <a:xfrm>
            <a:off x="8365215" y="4809531"/>
            <a:ext cx="73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B5099B-FE44-5A42-BA56-6696CD855C2E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217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81567" y="913575"/>
            <a:ext cx="8401928" cy="0"/>
          </a:xfrm>
          <a:prstGeom prst="line">
            <a:avLst/>
          </a:prstGeom>
          <a:ln>
            <a:solidFill>
              <a:srgbClr val="8300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81567" y="1132125"/>
            <a:ext cx="8401928" cy="3384957"/>
          </a:xfrm>
          <a:prstGeom prst="rect">
            <a:avLst/>
          </a:prstGeom>
        </p:spPr>
        <p:txBody>
          <a:bodyPr vert="horz"/>
          <a:lstStyle>
            <a:lvl1pPr marL="180000" marR="0" indent="-180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A626AA"/>
              </a:buClr>
              <a:buSzTx/>
              <a:buFont typeface="Arial"/>
              <a:buChar char="•"/>
              <a:tabLst/>
              <a:defRPr sz="1400" baseline="0">
                <a:latin typeface="Arial"/>
                <a:cs typeface="Arial"/>
              </a:defRPr>
            </a:lvl1pPr>
            <a:lvl2pPr>
              <a:defRPr sz="14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text</a:t>
            </a:r>
          </a:p>
          <a:p>
            <a:pPr lvl="0"/>
            <a:r>
              <a:rPr lang="en-GB" dirty="0"/>
              <a:t>text</a:t>
            </a:r>
          </a:p>
          <a:p>
            <a:pPr lvl="0"/>
            <a:r>
              <a:rPr lang="en-GB" dirty="0"/>
              <a:t>text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567" y="206375"/>
            <a:ext cx="8229600" cy="610054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rgbClr val="83008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59AA-A038-1245-9D52-20676F747896}"/>
              </a:ext>
            </a:extLst>
          </p:cNvPr>
          <p:cNvSpPr txBox="1"/>
          <p:nvPr userDrawn="1"/>
        </p:nvSpPr>
        <p:spPr>
          <a:xfrm>
            <a:off x="7954510" y="4696886"/>
            <a:ext cx="73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B5099B-FE44-5A42-BA56-6696CD855C2E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50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6AAB9-2C5C-8B45-A70A-DD024F629804}"/>
              </a:ext>
            </a:extLst>
          </p:cNvPr>
          <p:cNvSpPr txBox="1"/>
          <p:nvPr userDrawn="1"/>
        </p:nvSpPr>
        <p:spPr>
          <a:xfrm>
            <a:off x="8365215" y="4809531"/>
            <a:ext cx="739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FB5099B-FE44-5A42-BA56-6696CD855C2E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1567" y="198594"/>
            <a:ext cx="3829050" cy="550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381567" y="1132125"/>
            <a:ext cx="8401928" cy="3384957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626AA"/>
              </a:buClr>
              <a:buSzTx/>
              <a:buFont typeface="Arial"/>
              <a:buChar char="•"/>
              <a:tabLst/>
              <a:defRPr sz="1400" baseline="0">
                <a:latin typeface="Arial"/>
                <a:cs typeface="Arial"/>
              </a:defRPr>
            </a:lvl1pPr>
            <a:lvl2pPr>
              <a:defRPr sz="1400">
                <a:latin typeface="Arial"/>
                <a:cs typeface="Arial"/>
              </a:defRPr>
            </a:lvl2pPr>
            <a:lvl3pPr>
              <a:defRPr sz="1400">
                <a:latin typeface="Arial"/>
                <a:cs typeface="Arial"/>
              </a:defRPr>
            </a:lvl3pPr>
            <a:lvl4pPr>
              <a:defRPr sz="1400">
                <a:latin typeface="Arial"/>
                <a:cs typeface="Arial"/>
              </a:defRPr>
            </a:lvl4pPr>
            <a:lvl5pPr>
              <a:defRPr sz="14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  text</a:t>
            </a:r>
          </a:p>
          <a:p>
            <a:pPr lvl="0"/>
            <a:r>
              <a:rPr lang="en-GB" dirty="0"/>
              <a:t>  text</a:t>
            </a:r>
          </a:p>
          <a:p>
            <a:pPr lvl="0"/>
            <a:r>
              <a:rPr lang="en-GB" dirty="0"/>
              <a:t>  text</a:t>
            </a:r>
          </a:p>
        </p:txBody>
      </p:sp>
    </p:spTree>
    <p:extLst>
      <p:ext uri="{BB962C8B-B14F-4D97-AF65-F5344CB8AC3E}">
        <p14:creationId xmlns:p14="http://schemas.microsoft.com/office/powerpoint/2010/main" val="200552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side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5241" y="1986152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7614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15241" y="2593508"/>
            <a:ext cx="4101627" cy="6022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241" y="1983884"/>
            <a:ext cx="4101627" cy="609624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5095"/>
            <a:ext cx="898652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889" y="1046175"/>
            <a:ext cx="8121650" cy="231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7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340" y="3211665"/>
            <a:ext cx="6831965" cy="164916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Unit 1</a:t>
            </a:r>
            <a:r>
              <a:rPr lang="en-GB" sz="2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lang="en-GB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r>
              <a:rPr lang="en-GB" sz="1600" dirty="0">
                <a:solidFill>
                  <a:schemeClr val="bg1"/>
                </a:solidFill>
                <a:latin typeface="Verdana"/>
                <a:cs typeface="Verdana"/>
              </a:rPr>
              <a:t>Dr Alina Patelli, Dr Debaleena Roy </a:t>
            </a:r>
          </a:p>
          <a:p>
            <a:pPr>
              <a:lnSpc>
                <a:spcPct val="100000"/>
              </a:lnSpc>
              <a:spcBef>
                <a:spcPts val="1115"/>
              </a:spcBef>
            </a:pPr>
            <a:r>
              <a:rPr lang="en-GB" sz="1600" dirty="0">
                <a:solidFill>
                  <a:schemeClr val="bg1"/>
                </a:solidFill>
                <a:latin typeface="Verdana"/>
                <a:cs typeface="Verdana"/>
              </a:rPr>
              <a:t>Original material prepared by</a:t>
            </a:r>
            <a:r>
              <a:rPr lang="en-GB"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Dr Sherazade Boussag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2134770"/>
            <a:ext cx="563626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CS1BAC</a:t>
            </a:r>
          </a:p>
          <a:p>
            <a:pPr marL="12700">
              <a:lnSpc>
                <a:spcPct val="100000"/>
              </a:lnSpc>
            </a:pPr>
            <a:r>
              <a:rPr dirty="0"/>
              <a:t>Business </a:t>
            </a:r>
            <a:r>
              <a:rPr lang="en-GB" dirty="0"/>
              <a:t>A</a:t>
            </a:r>
            <a:r>
              <a:rPr dirty="0" err="1"/>
              <a:t>spects</a:t>
            </a:r>
            <a:r>
              <a:rPr dirty="0"/>
              <a:t> of </a:t>
            </a:r>
            <a:r>
              <a:rPr lang="en-GB" dirty="0"/>
              <a:t>C</a:t>
            </a:r>
            <a:r>
              <a:rPr dirty="0" err="1"/>
              <a:t>omputing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163829"/>
            <a:ext cx="4831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Blackboard Walkthrough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59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4BB5-B97F-1990-35B4-FDB46836B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6C006-6ABA-7970-7325-25B5BB55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1" y="1983884"/>
            <a:ext cx="6442759" cy="609624"/>
          </a:xfrm>
        </p:spPr>
        <p:txBody>
          <a:bodyPr/>
          <a:lstStyle/>
          <a:p>
            <a:r>
              <a:rPr lang="en-GB" dirty="0"/>
              <a:t>Business Aspects of Computing</a:t>
            </a:r>
          </a:p>
        </p:txBody>
      </p:sp>
    </p:spTree>
    <p:extLst>
      <p:ext uri="{BB962C8B-B14F-4D97-AF65-F5344CB8AC3E}">
        <p14:creationId xmlns:p14="http://schemas.microsoft.com/office/powerpoint/2010/main" val="6069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133350"/>
            <a:ext cx="8986520" cy="493262"/>
          </a:xfrm>
          <a:prstGeom prst="rect">
            <a:avLst/>
          </a:prstGeom>
        </p:spPr>
        <p:txBody>
          <a:bodyPr vert="horz" wrap="square" lIns="0" tIns="61772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The </a:t>
            </a:r>
            <a:r>
              <a:rPr dirty="0"/>
              <a:t>role of IT in business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140333"/>
            <a:ext cx="855662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Information technology is a crucial part of any company: monitor and manage</a:t>
            </a:r>
            <a:endParaRPr sz="2400" dirty="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Analyse specific data to inform business decisions</a:t>
            </a:r>
            <a:endParaRPr sz="2400" dirty="0">
              <a:latin typeface="Verdana"/>
              <a:cs typeface="Verdana"/>
            </a:endParaRPr>
          </a:p>
          <a:p>
            <a:pPr marL="190500" marR="765810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Equip businesses with plentiful tools 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to overcome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challenging business obstacles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141" y="937005"/>
            <a:ext cx="7456170" cy="330603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Helping the company be more productive, time = money</a:t>
            </a:r>
            <a:endParaRPr sz="1800" dirty="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Optimising business performance</a:t>
            </a:r>
            <a:endParaRPr sz="1800" dirty="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Safeguarding data and troubleshooting</a:t>
            </a:r>
            <a:endParaRPr sz="1800" dirty="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Improving customer experience, satisfaction and communication</a:t>
            </a:r>
            <a:endParaRPr sz="1800" dirty="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Enhancing managerial decision-making</a:t>
            </a:r>
            <a:endParaRPr sz="1800" dirty="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Helping the business expand globally</a:t>
            </a:r>
            <a:endParaRPr sz="1800" dirty="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Providing staff access to company information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A8713D5-D529-4096-1667-7DE7CFAB8AA2}"/>
              </a:ext>
            </a:extLst>
          </p:cNvPr>
          <p:cNvSpPr txBox="1">
            <a:spLocks/>
          </p:cNvSpPr>
          <p:nvPr/>
        </p:nvSpPr>
        <p:spPr>
          <a:xfrm>
            <a:off x="78740" y="133350"/>
            <a:ext cx="8986520" cy="493262"/>
          </a:xfrm>
          <a:prstGeom prst="rect">
            <a:avLst/>
          </a:prstGeom>
        </p:spPr>
        <p:txBody>
          <a:bodyPr vert="horz" wrap="square" lIns="0" tIns="61772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0">
              <a:spcBef>
                <a:spcPts val="95"/>
              </a:spcBef>
            </a:pPr>
            <a:r>
              <a:rPr lang="en-GB" dirty="0"/>
              <a:t>The role of IT in business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152400" y="1428750"/>
            <a:ext cx="8839200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342900">
              <a:spcBef>
                <a:spcPts val="1775"/>
              </a:spcBef>
              <a:buFont typeface="Arial" panose="020B0604020202020204" pitchFamily="34" charset="0"/>
              <a:buChar char="•"/>
              <a:tabLst>
                <a:tab pos="75501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Explosion in commerce and trade</a:t>
            </a:r>
            <a:endParaRPr sz="2400" dirty="0">
              <a:latin typeface="Verdana"/>
              <a:cs typeface="Verdana"/>
            </a:endParaRPr>
          </a:p>
          <a:p>
            <a:pPr marL="812165" marR="5080" indent="-342900">
              <a:spcBef>
                <a:spcPts val="58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raditional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business models and concepts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become obsolete</a:t>
            </a:r>
            <a:endParaRPr sz="2400" dirty="0">
              <a:latin typeface="Verdana"/>
              <a:cs typeface="Verdana"/>
            </a:endParaRPr>
          </a:p>
          <a:p>
            <a:pPr marL="812800" indent="-34290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75501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Greater efficiency for conducting business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4D47011-EDA0-11BD-A8E7-2199BC2BE38D}"/>
              </a:ext>
            </a:extLst>
          </p:cNvPr>
          <p:cNvSpPr txBox="1">
            <a:spLocks/>
          </p:cNvSpPr>
          <p:nvPr/>
        </p:nvSpPr>
        <p:spPr>
          <a:xfrm>
            <a:off x="78740" y="133350"/>
            <a:ext cx="8986520" cy="493262"/>
          </a:xfrm>
          <a:prstGeom prst="rect">
            <a:avLst/>
          </a:prstGeom>
        </p:spPr>
        <p:txBody>
          <a:bodyPr vert="horz" wrap="square" lIns="0" tIns="61772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0">
              <a:spcBef>
                <a:spcPts val="95"/>
              </a:spcBef>
            </a:pPr>
            <a:r>
              <a:rPr lang="en-GB" dirty="0"/>
              <a:t>The need for IT in business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089" y="912934"/>
            <a:ext cx="8385809" cy="39871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buClr>
                <a:srgbClr val="83008F"/>
              </a:buClr>
              <a:tabLst>
                <a:tab pos="19113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endParaRPr sz="2000" dirty="0">
              <a:latin typeface="Tahoma"/>
              <a:cs typeface="Tahoma"/>
            </a:endParaRPr>
          </a:p>
          <a:p>
            <a:pPr marL="354965" marR="184150" indent="-342900">
              <a:lnSpc>
                <a:spcPct val="100000"/>
              </a:lnSpc>
              <a:spcBef>
                <a:spcPts val="1190"/>
              </a:spcBef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Use it in different departments, including finance, manufacturing, human resources, and security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buClr>
                <a:srgbClr val="83008F"/>
              </a:buClr>
              <a:tabLst>
                <a:tab pos="19113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Finance</a:t>
            </a:r>
            <a:endParaRPr sz="2000" dirty="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1190"/>
              </a:spcBef>
              <a:buFont typeface="Arial" panose="020B0604020202020204" pitchFamily="34" charset="0"/>
              <a:buChar char="•"/>
              <a:tabLst>
                <a:tab pos="192405" algn="l"/>
                <a:tab pos="26225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Increasing number of transactions happening online, need for more networks and greater security, making it possible for banks to keep purchases and sales secure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buClr>
                <a:srgbClr val="83008F"/>
              </a:buClr>
              <a:tabLst>
                <a:tab pos="19113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Security</a:t>
            </a:r>
            <a:endParaRPr sz="2000" dirty="0">
              <a:latin typeface="Tahoma"/>
              <a:cs typeface="Tahoma"/>
            </a:endParaRPr>
          </a:p>
          <a:p>
            <a:pPr marL="354965" marR="616585" indent="-342900">
              <a:lnSpc>
                <a:spcPct val="100000"/>
              </a:lnSpc>
              <a:spcBef>
                <a:spcPts val="1190"/>
              </a:spcBef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With an increasing number of transactions being done online, there is an ever-increasing need for safety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E634AB-367E-4070-305C-98D5AAFDC47C}"/>
              </a:ext>
            </a:extLst>
          </p:cNvPr>
          <p:cNvSpPr txBox="1">
            <a:spLocks/>
          </p:cNvSpPr>
          <p:nvPr/>
        </p:nvSpPr>
        <p:spPr>
          <a:xfrm>
            <a:off x="78740" y="133350"/>
            <a:ext cx="8986520" cy="493262"/>
          </a:xfrm>
          <a:prstGeom prst="rect">
            <a:avLst/>
          </a:prstGeom>
        </p:spPr>
        <p:txBody>
          <a:bodyPr vert="horz" wrap="square" lIns="0" tIns="61772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0">
              <a:spcBef>
                <a:spcPts val="95"/>
              </a:spcBef>
            </a:pPr>
            <a:r>
              <a:rPr lang="en-GB" dirty="0"/>
              <a:t>Importance of IT in organisations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8986520" cy="583159"/>
          </a:xfrm>
          <a:prstGeom prst="rect">
            <a:avLst/>
          </a:prstGeom>
        </p:spPr>
        <p:txBody>
          <a:bodyPr vert="horz" wrap="square" lIns="0" tIns="150799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Information</a:t>
            </a:r>
            <a:r>
              <a:rPr spc="-204" dirty="0"/>
              <a:t> </a:t>
            </a:r>
            <a:r>
              <a:rPr spc="-30" dirty="0"/>
              <a:t>Technology</a:t>
            </a:r>
            <a:r>
              <a:rPr spc="-160" dirty="0"/>
              <a:t> </a:t>
            </a:r>
            <a:r>
              <a:rPr spc="-90" dirty="0"/>
              <a:t>as</a:t>
            </a:r>
            <a:r>
              <a:rPr spc="-210" dirty="0"/>
              <a:t> </a:t>
            </a:r>
            <a:r>
              <a:rPr spc="215" dirty="0"/>
              <a:t>a</a:t>
            </a:r>
            <a:r>
              <a:rPr spc="-215" dirty="0"/>
              <a:t> </a:t>
            </a:r>
            <a:r>
              <a:rPr lang="en-GB" spc="-215" dirty="0"/>
              <a:t>f</a:t>
            </a:r>
            <a:r>
              <a:rPr dirty="0" err="1"/>
              <a:t>orce</a:t>
            </a:r>
            <a:r>
              <a:rPr spc="-200" dirty="0"/>
              <a:t> </a:t>
            </a:r>
            <a:r>
              <a:rPr spc="-125" dirty="0"/>
              <a:t>for</a:t>
            </a:r>
            <a:r>
              <a:rPr spc="-204" dirty="0"/>
              <a:t> </a:t>
            </a:r>
            <a:r>
              <a:rPr lang="en-GB" spc="-35" dirty="0"/>
              <a:t>i</a:t>
            </a:r>
            <a:r>
              <a:rPr spc="-35" dirty="0" err="1"/>
              <a:t>nnovation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26510"/>
            <a:ext cx="8986520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28079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IT has helped businesses to operate more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efficiently</a:t>
            </a:r>
            <a:endParaRPr sz="2400" dirty="0">
              <a:latin typeface="Verdana"/>
              <a:cs typeface="Verdana"/>
            </a:endParaRPr>
          </a:p>
          <a:p>
            <a:pPr marL="354965" marR="5080" lvl="4" indent="-342900">
              <a:spcBef>
                <a:spcPts val="1200"/>
              </a:spcBef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2405" algn="l"/>
                <a:tab pos="337820" algn="l"/>
              </a:tabLst>
            </a:pP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R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eplace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the postage stamp with a bar code</a:t>
            </a:r>
            <a:endParaRPr sz="2400" dirty="0">
              <a:latin typeface="Verdana"/>
              <a:cs typeface="Verdana"/>
            </a:endParaRPr>
          </a:p>
          <a:p>
            <a:pPr marL="12065" marR="38671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Some enterprises are 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fully reliant on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endParaRPr lang="en-GB" sz="2400" dirty="0">
              <a:solidFill>
                <a:srgbClr val="001F5F"/>
              </a:solidFill>
              <a:latin typeface="Verdana"/>
              <a:cs typeface="Verdana"/>
            </a:endParaRPr>
          </a:p>
          <a:p>
            <a:pPr marL="354965" marR="386715" indent="-342900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ocial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network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s (Twitter), e-commerce (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Amazon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eBay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), streaming (Netflix, Disney+)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4492" y="925830"/>
            <a:ext cx="8056245" cy="36554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300" indent="-342900">
              <a:spcBef>
                <a:spcPts val="1670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GB" sz="2000" dirty="0">
                <a:solidFill>
                  <a:srgbClr val="001F5F"/>
                </a:solidFill>
                <a:latin typeface="Verdana"/>
              </a:rPr>
              <a:t>Types</a:t>
            </a:r>
          </a:p>
          <a:p>
            <a:pPr marL="756285" lvl="1" indent="-286385">
              <a:lnSpc>
                <a:spcPct val="100000"/>
              </a:lnSpc>
              <a:spcBef>
                <a:spcPts val="167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Transaction processing systems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(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TPS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Management information system (MIS)</a:t>
            </a:r>
            <a:endParaRPr sz="20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Decision (</a:t>
            </a:r>
            <a:r>
              <a:rPr lang="en-GB" sz="2000" b="1" dirty="0">
                <a:solidFill>
                  <a:srgbClr val="001F5F"/>
                </a:solidFill>
                <a:latin typeface="Tahoma"/>
                <a:cs typeface="Tahoma"/>
              </a:rPr>
              <a:t>e</a:t>
            </a:r>
            <a:r>
              <a:rPr sz="2000" b="1" dirty="0" err="1">
                <a:solidFill>
                  <a:srgbClr val="001F5F"/>
                </a:solidFill>
                <a:latin typeface="Tahoma"/>
                <a:cs typeface="Tahoma"/>
              </a:rPr>
              <a:t>xecutive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) support system (DSS)</a:t>
            </a:r>
            <a:endParaRPr sz="20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5"/>
              </a:spcBef>
              <a:buClr>
                <a:srgbClr val="001F5F"/>
              </a:buClr>
              <a:buFont typeface="Arial"/>
              <a:buChar char="–"/>
            </a:pP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 design and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i</a:t>
            </a:r>
            <a:r>
              <a:rPr sz="2000" dirty="0" err="1">
                <a:solidFill>
                  <a:srgbClr val="001F5F"/>
                </a:solidFill>
                <a:latin typeface="Verdana"/>
                <a:cs typeface="Verdana"/>
              </a:rPr>
              <a:t>mplement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the IS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Requirements analysis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first</a:t>
            </a:r>
            <a:endParaRPr sz="2000" dirty="0">
              <a:latin typeface="Verdana"/>
              <a:cs typeface="Verdana"/>
            </a:endParaRPr>
          </a:p>
          <a:p>
            <a:pPr marL="354965" marR="292100" indent="-342900">
              <a:lnSpc>
                <a:spcPct val="100299"/>
              </a:lnSpc>
              <a:spcBef>
                <a:spcPts val="1195"/>
              </a:spcBef>
              <a:buClr>
                <a:srgbClr val="83008F"/>
              </a:buClr>
              <a:buFont typeface="Arial" panose="020B0604020202020204" pitchFamily="34" charset="0"/>
              <a:buChar char="•"/>
              <a:tabLst>
                <a:tab pos="19240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</a:rPr>
              <a:t>To monitor all the stages (from scoping, requirements analysis, coding, testing, deployment and maintenance): IT project management</a:t>
            </a:r>
            <a:r>
              <a:rPr lang="en-GB" sz="2000" dirty="0">
                <a:solidFill>
                  <a:srgbClr val="001F5F"/>
                </a:solidFill>
                <a:latin typeface="Verdana"/>
              </a:rPr>
              <a:t> (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Agile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or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Waterfall</a:t>
            </a:r>
            <a:r>
              <a:rPr lang="en-GB" sz="2000" dirty="0">
                <a:solidFill>
                  <a:srgbClr val="001F5F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49CE3DA-68DB-3C2C-6922-EBF17CDC4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8986520" cy="583159"/>
          </a:xfrm>
          <a:prstGeom prst="rect">
            <a:avLst/>
          </a:prstGeom>
        </p:spPr>
        <p:txBody>
          <a:bodyPr vert="horz" wrap="square" lIns="0" tIns="150799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lang="en-GB" spc="-114" dirty="0"/>
              <a:t>Business </a:t>
            </a:r>
            <a:r>
              <a:rPr spc="-114" dirty="0"/>
              <a:t>Information</a:t>
            </a:r>
            <a:r>
              <a:rPr spc="-204" dirty="0"/>
              <a:t> </a:t>
            </a:r>
            <a:r>
              <a:rPr lang="en-GB" spc="-30" dirty="0"/>
              <a:t>Systems</a:t>
            </a:r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22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Business</a:t>
            </a:r>
            <a:r>
              <a:rPr spc="-180" dirty="0"/>
              <a:t> </a:t>
            </a:r>
            <a:r>
              <a:rPr spc="-114" dirty="0"/>
              <a:t>Information</a:t>
            </a:r>
            <a:r>
              <a:rPr spc="-190" dirty="0"/>
              <a:t> </a:t>
            </a:r>
            <a:r>
              <a:rPr spc="-17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59255"/>
            <a:ext cx="8139430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10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1F5F"/>
                </a:solidFill>
                <a:latin typeface="Tahoma"/>
                <a:cs typeface="Tahoma"/>
              </a:rPr>
              <a:t>system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340" dirty="0">
                <a:solidFill>
                  <a:srgbClr val="001F5F"/>
                </a:solidFill>
                <a:latin typeface="Verdana"/>
                <a:cs typeface="Verdana"/>
              </a:rPr>
              <a:t>(IS)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arrangement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of 	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people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processes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24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technology 	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interact</a:t>
            </a:r>
            <a:r>
              <a:rPr sz="2400" spc="-2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collect,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process,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001F5F"/>
                </a:solidFill>
                <a:latin typeface="Tahoma"/>
                <a:cs typeface="Tahoma"/>
              </a:rPr>
              <a:t>store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provide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as 	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output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001F5F"/>
                </a:solidFill>
                <a:latin typeface="Verdana"/>
                <a:cs typeface="Verdana"/>
              </a:rPr>
              <a:t>needed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95" dirty="0">
                <a:solidFill>
                  <a:srgbClr val="001F5F"/>
                </a:solidFill>
                <a:latin typeface="Tahoma"/>
                <a:cs typeface="Tahoma"/>
              </a:rPr>
              <a:t>support</a:t>
            </a:r>
            <a:r>
              <a:rPr sz="24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an 	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organisation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90"/>
              </a:spcBef>
              <a:buClr>
                <a:srgbClr val="83008F"/>
              </a:buClr>
              <a:buFont typeface="Arial"/>
              <a:buChar char="•"/>
            </a:pPr>
            <a:endParaRPr sz="2400">
              <a:latin typeface="Tahoma"/>
              <a:cs typeface="Tahoma"/>
            </a:endParaRPr>
          </a:p>
          <a:p>
            <a:pPr marL="191135" indent="-178435">
              <a:lnSpc>
                <a:spcPct val="100000"/>
              </a:lnSpc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Examples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2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ERP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like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001F5F"/>
                </a:solidFill>
                <a:latin typeface="Tahoma"/>
                <a:cs typeface="Tahoma"/>
              </a:rPr>
              <a:t>SAP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400" spc="70" dirty="0">
                <a:solidFill>
                  <a:srgbClr val="001F5F"/>
                </a:solidFill>
                <a:latin typeface="Verdana"/>
                <a:cs typeface="Verdana"/>
              </a:rPr>
              <a:t>CRM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like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Salesforce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716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Transactional</a:t>
            </a:r>
            <a:r>
              <a:rPr spc="-140" dirty="0"/>
              <a:t> </a:t>
            </a:r>
            <a:r>
              <a:rPr spc="-185" dirty="0"/>
              <a:t>system</a:t>
            </a:r>
            <a:r>
              <a:rPr spc="-165" dirty="0"/>
              <a:t> </a:t>
            </a:r>
            <a:r>
              <a:rPr spc="100" dirty="0"/>
              <a:t>and</a:t>
            </a:r>
            <a:r>
              <a:rPr spc="-165" dirty="0"/>
              <a:t> </a:t>
            </a:r>
            <a:r>
              <a:rPr spc="-20" dirty="0"/>
              <a:t>the</a:t>
            </a:r>
            <a:r>
              <a:rPr spc="-150" dirty="0"/>
              <a:t> </a:t>
            </a:r>
            <a:r>
              <a:rPr dirty="0"/>
              <a:t>Value</a:t>
            </a:r>
            <a:r>
              <a:rPr spc="-165" dirty="0"/>
              <a:t> </a:t>
            </a:r>
            <a:r>
              <a:rPr spc="-10" dirty="0"/>
              <a:t>Chain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922" y="1327803"/>
            <a:ext cx="4704949" cy="3186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4BB5-B97F-1990-35B4-FDB46836BF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 Logistics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6C006-6ABA-7970-7325-25B5BB55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1" y="1983884"/>
            <a:ext cx="6518959" cy="609624"/>
          </a:xfrm>
        </p:spPr>
        <p:txBody>
          <a:bodyPr/>
          <a:lstStyle/>
          <a:p>
            <a:r>
              <a:rPr lang="en-GB" dirty="0"/>
              <a:t>Business Aspects of Computing</a:t>
            </a:r>
          </a:p>
        </p:txBody>
      </p:sp>
    </p:spTree>
    <p:extLst>
      <p:ext uri="{BB962C8B-B14F-4D97-AF65-F5344CB8AC3E}">
        <p14:creationId xmlns:p14="http://schemas.microsoft.com/office/powerpoint/2010/main" val="137338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" y="83896"/>
            <a:ext cx="8044815" cy="877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Business</a:t>
            </a:r>
            <a:r>
              <a:rPr spc="-175" dirty="0"/>
              <a:t> </a:t>
            </a:r>
            <a:r>
              <a:rPr spc="-10" dirty="0"/>
              <a:t>aspects</a:t>
            </a:r>
            <a:r>
              <a:rPr spc="-16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dirty="0"/>
              <a:t>computing</a:t>
            </a:r>
            <a:r>
              <a:rPr spc="-190" dirty="0"/>
              <a:t> </a:t>
            </a:r>
            <a:r>
              <a:rPr spc="-50" dirty="0"/>
              <a:t>covers</a:t>
            </a:r>
            <a:r>
              <a:rPr spc="-175" dirty="0"/>
              <a:t> </a:t>
            </a:r>
            <a:r>
              <a:rPr spc="-20" dirty="0"/>
              <a:t>different </a:t>
            </a:r>
            <a:r>
              <a:rPr spc="-1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166" y="1081532"/>
            <a:ext cx="8148320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Transactional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systems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also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Verdana"/>
                <a:cs typeface="Verdana"/>
              </a:rPr>
              <a:t>called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001F5F"/>
                </a:solidFill>
                <a:latin typeface="Tahoma"/>
                <a:cs typeface="Tahoma"/>
              </a:rPr>
              <a:t>Transaction</a:t>
            </a:r>
            <a:r>
              <a:rPr sz="20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processing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001F5F"/>
                </a:solidFill>
                <a:latin typeface="Tahoma"/>
                <a:cs typeface="Tahoma"/>
              </a:rPr>
              <a:t>systems 	</a:t>
            </a:r>
            <a:r>
              <a:rPr sz="2000" b="1" spc="-235" dirty="0">
                <a:solidFill>
                  <a:srgbClr val="001F5F"/>
                </a:solidFill>
                <a:latin typeface="Tahoma"/>
                <a:cs typeface="Tahoma"/>
              </a:rPr>
              <a:t>(TPS)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or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001F5F"/>
                </a:solidFill>
                <a:latin typeface="Tahoma"/>
                <a:cs typeface="Tahoma"/>
              </a:rPr>
              <a:t>Online</a:t>
            </a:r>
            <a:r>
              <a:rPr sz="2000" b="1" spc="-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001F5F"/>
                </a:solidFill>
                <a:latin typeface="Tahoma"/>
                <a:cs typeface="Tahoma"/>
              </a:rPr>
              <a:t>transaction</a:t>
            </a:r>
            <a:r>
              <a:rPr sz="20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processing</a:t>
            </a:r>
            <a:r>
              <a:rPr sz="20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(OLTP)</a:t>
            </a:r>
            <a:endParaRPr sz="2000">
              <a:latin typeface="Tahoma"/>
              <a:cs typeface="Tahoma"/>
            </a:endParaRPr>
          </a:p>
          <a:p>
            <a:pPr marL="756285" marR="5715" lvl="1" indent="-287020">
              <a:lnSpc>
                <a:spcPts val="2160"/>
              </a:lnSpc>
              <a:spcBef>
                <a:spcPts val="1230"/>
              </a:spcBef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captures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processes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about 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transactions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ts val="2130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Example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6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sales,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receipts,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payroll,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etc..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35"/>
              </a:spcBef>
              <a:buFont typeface="Arial"/>
              <a:buChar char="•"/>
            </a:pPr>
            <a:endParaRPr sz="2000">
              <a:latin typeface="Verdana"/>
              <a:cs typeface="Verdana"/>
            </a:endParaRPr>
          </a:p>
          <a:p>
            <a:pPr marL="812165" marR="527050" lvl="1" indent="-342900">
              <a:lnSpc>
                <a:spcPct val="100000"/>
              </a:lnSpc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Keep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track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basic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transactions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organization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(e.g.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sales,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receipts,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cash</a:t>
            </a: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deposits,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payroll,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credit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decisions,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flow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materials</a:t>
            </a:r>
            <a:r>
              <a:rPr sz="20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factory)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" y="100329"/>
            <a:ext cx="9103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Business</a:t>
            </a:r>
            <a:r>
              <a:rPr spc="-180" dirty="0"/>
              <a:t> </a:t>
            </a:r>
            <a:r>
              <a:rPr spc="-10" dirty="0"/>
              <a:t>aspects</a:t>
            </a:r>
            <a:r>
              <a:rPr spc="-165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dirty="0"/>
              <a:t>computing</a:t>
            </a:r>
            <a:r>
              <a:rPr spc="-200" dirty="0"/>
              <a:t> </a:t>
            </a:r>
            <a:r>
              <a:rPr spc="-50" dirty="0"/>
              <a:t>covers</a:t>
            </a:r>
            <a:r>
              <a:rPr spc="-180" dirty="0"/>
              <a:t> </a:t>
            </a:r>
            <a:r>
              <a:rPr spc="-65" dirty="0"/>
              <a:t>different</a:t>
            </a:r>
            <a:r>
              <a:rPr spc="-200" dirty="0"/>
              <a:t> </a:t>
            </a:r>
            <a:r>
              <a:rPr spc="-10" dirty="0"/>
              <a:t>areas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65" y="958418"/>
            <a:ext cx="8617585" cy="3896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280"/>
              </a:lnSpc>
              <a:spcBef>
                <a:spcPts val="105"/>
              </a:spcBef>
              <a:buClr>
                <a:srgbClr val="006FC0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b="1" spc="-85" dirty="0">
                <a:solidFill>
                  <a:srgbClr val="001F5F"/>
                </a:solidFill>
                <a:latin typeface="Tahoma"/>
                <a:cs typeface="Tahoma"/>
              </a:rPr>
              <a:t>Decision/Business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001F5F"/>
                </a:solidFill>
                <a:latin typeface="Tahoma"/>
                <a:cs typeface="Tahoma"/>
              </a:rPr>
              <a:t>Intelligence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1F5F"/>
                </a:solidFill>
                <a:latin typeface="Tahoma"/>
                <a:cs typeface="Tahoma"/>
              </a:rPr>
              <a:t>system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also</a:t>
            </a:r>
            <a:r>
              <a:rPr sz="20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called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 Management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155"/>
              </a:lnSpc>
            </a:pP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1F5F"/>
                </a:solidFill>
                <a:latin typeface="Tahoma"/>
                <a:cs typeface="Tahoma"/>
              </a:rPr>
              <a:t>system</a:t>
            </a:r>
            <a:r>
              <a:rPr sz="20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(MIS)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145"/>
              </a:spcBef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provides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management-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oriented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reporting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Verdana"/>
                <a:cs typeface="Verdana"/>
              </a:rPr>
              <a:t>based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on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transaction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processing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operations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organization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15" dirty="0">
                <a:solidFill>
                  <a:srgbClr val="001F5F"/>
                </a:solidFill>
                <a:latin typeface="Verdana"/>
                <a:cs typeface="Verdana"/>
              </a:rPr>
              <a:t>: 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reporting: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u="sng" spc="-8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monitor</a:t>
            </a:r>
            <a:r>
              <a:rPr sz="2000" u="sng" spc="-114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 </a:t>
            </a:r>
            <a:r>
              <a:rPr sz="2000" u="sng" spc="-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sales</a:t>
            </a:r>
            <a:r>
              <a:rPr sz="2000" u="sng" spc="-1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 </a:t>
            </a:r>
            <a:r>
              <a:rPr sz="20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performance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ex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905"/>
              </a:spcBef>
              <a:buClr>
                <a:srgbClr val="006FC0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b="1" spc="-55" dirty="0">
                <a:solidFill>
                  <a:srgbClr val="001F5F"/>
                </a:solidFill>
                <a:latin typeface="Tahoma"/>
                <a:cs typeface="Tahoma"/>
              </a:rPr>
              <a:t>Decision/Executive</a:t>
            </a:r>
            <a:r>
              <a:rPr sz="20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1F5F"/>
                </a:solidFill>
                <a:latin typeface="Tahoma"/>
                <a:cs typeface="Tahoma"/>
              </a:rPr>
              <a:t>support</a:t>
            </a:r>
            <a:r>
              <a:rPr sz="20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001F5F"/>
                </a:solidFill>
                <a:latin typeface="Tahoma"/>
                <a:cs typeface="Tahoma"/>
              </a:rPr>
              <a:t>system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 (DSS)</a:t>
            </a:r>
            <a:endParaRPr sz="2000">
              <a:latin typeface="Tahoma"/>
              <a:cs typeface="Tahoma"/>
            </a:endParaRPr>
          </a:p>
          <a:p>
            <a:pPr marL="469900" marR="847090" lvl="1" indent="157480">
              <a:lnSpc>
                <a:spcPts val="2160"/>
              </a:lnSpc>
              <a:spcBef>
                <a:spcPts val="2180"/>
              </a:spcBef>
              <a:buClr>
                <a:srgbClr val="006FC0"/>
              </a:buClr>
              <a:buFont typeface="Arial"/>
              <a:buChar char="•"/>
              <a:tabLst>
                <a:tab pos="627380" algn="l"/>
              </a:tabLst>
            </a:pP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Helps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identify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decision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making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opportunities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or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provides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help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make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decisions</a:t>
            </a:r>
            <a:endParaRPr sz="2000">
              <a:latin typeface="Verdana"/>
              <a:cs typeface="Verdana"/>
            </a:endParaRPr>
          </a:p>
          <a:p>
            <a:pPr marL="626745" lvl="1" indent="-156845">
              <a:lnSpc>
                <a:spcPct val="100000"/>
              </a:lnSpc>
              <a:spcBef>
                <a:spcPts val="1889"/>
              </a:spcBef>
              <a:buClr>
                <a:srgbClr val="006FC0"/>
              </a:buClr>
              <a:buFont typeface="Arial"/>
              <a:buChar char="•"/>
              <a:tabLst>
                <a:tab pos="62674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analytics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6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predictive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analytics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insights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920"/>
              </a:spcBef>
            </a:pPr>
            <a:r>
              <a:rPr sz="2000" spc="-430" dirty="0">
                <a:solidFill>
                  <a:srgbClr val="001F5F"/>
                </a:solidFill>
                <a:latin typeface="Verdana"/>
                <a:cs typeface="Verdana"/>
              </a:rPr>
              <a:t>=&gt;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Thanks</a:t>
            </a:r>
            <a:r>
              <a:rPr sz="20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Big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92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Big</a:t>
            </a:r>
            <a:r>
              <a:rPr spc="-2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1004316"/>
            <a:ext cx="8948928" cy="41391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6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Big</a:t>
            </a:r>
            <a:r>
              <a:rPr spc="-210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023" y="1001267"/>
            <a:ext cx="8531860" cy="1865630"/>
            <a:chOff x="192023" y="1001267"/>
            <a:chExt cx="8531860" cy="1865630"/>
          </a:xfrm>
        </p:grpSpPr>
        <p:sp>
          <p:nvSpPr>
            <p:cNvPr id="4" name="object 4"/>
            <p:cNvSpPr/>
            <p:nvPr/>
          </p:nvSpPr>
          <p:spPr>
            <a:xfrm>
              <a:off x="196595" y="1226819"/>
              <a:ext cx="8522335" cy="1635760"/>
            </a:xfrm>
            <a:custGeom>
              <a:avLst/>
              <a:gdLst/>
              <a:ahLst/>
              <a:cxnLst/>
              <a:rect l="l" t="t" r="r" b="b"/>
              <a:pathLst>
                <a:path w="8522335" h="1635760">
                  <a:moveTo>
                    <a:pt x="0" y="1635252"/>
                  </a:moveTo>
                  <a:lnTo>
                    <a:pt x="8522208" y="1635252"/>
                  </a:lnTo>
                  <a:lnTo>
                    <a:pt x="8522208" y="0"/>
                  </a:lnTo>
                  <a:lnTo>
                    <a:pt x="0" y="0"/>
                  </a:lnTo>
                  <a:lnTo>
                    <a:pt x="0" y="1635252"/>
                  </a:lnTo>
                  <a:close/>
                </a:path>
              </a:pathLst>
            </a:custGeom>
            <a:ln w="914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595" y="1001267"/>
              <a:ext cx="4680585" cy="451484"/>
            </a:xfrm>
            <a:custGeom>
              <a:avLst/>
              <a:gdLst/>
              <a:ahLst/>
              <a:cxnLst/>
              <a:rect l="l" t="t" r="r" b="b"/>
              <a:pathLst>
                <a:path w="4680585" h="451484">
                  <a:moveTo>
                    <a:pt x="4680204" y="0"/>
                  </a:moveTo>
                  <a:lnTo>
                    <a:pt x="0" y="0"/>
                  </a:lnTo>
                  <a:lnTo>
                    <a:pt x="0" y="451103"/>
                  </a:lnTo>
                  <a:lnTo>
                    <a:pt x="4680204" y="451103"/>
                  </a:lnTo>
                  <a:lnTo>
                    <a:pt x="468020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5640" y="962855"/>
            <a:ext cx="8244205" cy="18161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6733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Big</a:t>
            </a:r>
            <a:r>
              <a:rPr sz="18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“3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Vs”</a:t>
            </a:r>
            <a:endParaRPr sz="1800">
              <a:latin typeface="Tahoma"/>
              <a:cs typeface="Tahoma"/>
            </a:endParaRPr>
          </a:p>
          <a:p>
            <a:pPr marL="565785" lvl="1" indent="-286385">
              <a:lnSpc>
                <a:spcPct val="100000"/>
              </a:lnSpc>
              <a:spcBef>
                <a:spcPts val="975"/>
              </a:spcBef>
              <a:buClr>
                <a:srgbClr val="B13E12"/>
              </a:buClr>
              <a:buFont typeface="Wingdings"/>
              <a:buChar char=""/>
              <a:tabLst>
                <a:tab pos="565785" algn="l"/>
              </a:tabLst>
            </a:pPr>
            <a:r>
              <a:rPr sz="1600" b="1" spc="-55" dirty="0">
                <a:solidFill>
                  <a:srgbClr val="001F5F"/>
                </a:solidFill>
                <a:latin typeface="Tahoma"/>
                <a:cs typeface="Tahoma"/>
              </a:rPr>
              <a:t>Volume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6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there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volume</a:t>
            </a:r>
            <a:r>
              <a:rPr sz="16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001F5F"/>
                </a:solidFill>
                <a:latin typeface="Verdana"/>
                <a:cs typeface="Verdana"/>
              </a:rPr>
              <a:t>data?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(e.g.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terabytes</a:t>
            </a:r>
            <a:r>
              <a:rPr sz="16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petabytes</a:t>
            </a:r>
            <a:r>
              <a:rPr sz="16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day)</a:t>
            </a:r>
            <a:endParaRPr sz="1600">
              <a:latin typeface="Verdana"/>
              <a:cs typeface="Verdana"/>
            </a:endParaRPr>
          </a:p>
          <a:p>
            <a:pPr marL="565785" lvl="1" indent="-286385">
              <a:lnSpc>
                <a:spcPts val="1725"/>
              </a:lnSpc>
              <a:spcBef>
                <a:spcPts val="215"/>
              </a:spcBef>
              <a:buClr>
                <a:srgbClr val="B13E12"/>
              </a:buClr>
              <a:buFont typeface="Wingdings"/>
              <a:buChar char=""/>
              <a:tabLst>
                <a:tab pos="565785" algn="l"/>
              </a:tabLst>
            </a:pPr>
            <a:r>
              <a:rPr sz="1600" b="1" spc="-45" dirty="0">
                <a:solidFill>
                  <a:srgbClr val="001F5F"/>
                </a:solidFill>
                <a:latin typeface="Tahoma"/>
                <a:cs typeface="Tahoma"/>
              </a:rPr>
              <a:t>Variety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600" spc="3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6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stored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across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multiple</a:t>
            </a:r>
            <a:r>
              <a:rPr sz="16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formats?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(e.g.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audios,</a:t>
            </a:r>
            <a:r>
              <a:rPr sz="16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videos,</a:t>
            </a:r>
            <a:r>
              <a:rPr sz="16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images,</a:t>
            </a:r>
            <a:endParaRPr sz="1600">
              <a:latin typeface="Verdana"/>
              <a:cs typeface="Verdana"/>
            </a:endParaRPr>
          </a:p>
          <a:p>
            <a:pPr marL="565785">
              <a:lnSpc>
                <a:spcPts val="1725"/>
              </a:lnSpc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media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files,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log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files)</a:t>
            </a:r>
            <a:endParaRPr sz="1600">
              <a:latin typeface="Verdana"/>
              <a:cs typeface="Verdana"/>
            </a:endParaRPr>
          </a:p>
          <a:p>
            <a:pPr marL="334010" marR="134620" lvl="1" indent="-55244">
              <a:lnSpc>
                <a:spcPct val="110600"/>
              </a:lnSpc>
              <a:spcBef>
                <a:spcPts val="25"/>
              </a:spcBef>
              <a:buClr>
                <a:srgbClr val="B13E12"/>
              </a:buClr>
              <a:buFont typeface="Wingdings"/>
              <a:buChar char=""/>
              <a:tabLst>
                <a:tab pos="334010" algn="l"/>
                <a:tab pos="565785" algn="l"/>
              </a:tabLst>
            </a:pP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	Velocity</a:t>
            </a:r>
            <a:r>
              <a:rPr sz="1600" b="1" spc="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5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16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quickly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generated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quickly</a:t>
            </a:r>
            <a:r>
              <a:rPr sz="16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moves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1F5F"/>
                </a:solidFill>
                <a:latin typeface="Verdana"/>
                <a:cs typeface="Verdana"/>
              </a:rPr>
              <a:t>? 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(e.g.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second,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sub-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second)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1019" y="3107435"/>
            <a:ext cx="8441690" cy="1325880"/>
            <a:chOff x="541019" y="3107435"/>
            <a:chExt cx="8441690" cy="1325880"/>
          </a:xfrm>
        </p:grpSpPr>
        <p:sp>
          <p:nvSpPr>
            <p:cNvPr id="8" name="object 8"/>
            <p:cNvSpPr/>
            <p:nvPr/>
          </p:nvSpPr>
          <p:spPr>
            <a:xfrm>
              <a:off x="545591" y="3331463"/>
              <a:ext cx="8432800" cy="1097280"/>
            </a:xfrm>
            <a:custGeom>
              <a:avLst/>
              <a:gdLst/>
              <a:ahLst/>
              <a:cxnLst/>
              <a:rect l="l" t="t" r="r" b="b"/>
              <a:pathLst>
                <a:path w="8432800" h="1097279">
                  <a:moveTo>
                    <a:pt x="0" y="1097280"/>
                  </a:moveTo>
                  <a:lnTo>
                    <a:pt x="8432292" y="1097280"/>
                  </a:lnTo>
                  <a:lnTo>
                    <a:pt x="8432292" y="0"/>
                  </a:lnTo>
                  <a:lnTo>
                    <a:pt x="0" y="0"/>
                  </a:lnTo>
                  <a:lnTo>
                    <a:pt x="0" y="1097280"/>
                  </a:lnTo>
                  <a:close/>
                </a:path>
              </a:pathLst>
            </a:custGeom>
            <a:ln w="9143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591" y="3107435"/>
              <a:ext cx="5869305" cy="449580"/>
            </a:xfrm>
            <a:custGeom>
              <a:avLst/>
              <a:gdLst/>
              <a:ahLst/>
              <a:cxnLst/>
              <a:rect l="l" t="t" r="r" b="b"/>
              <a:pathLst>
                <a:path w="5869305" h="449579">
                  <a:moveTo>
                    <a:pt x="5868924" y="0"/>
                  </a:moveTo>
                  <a:lnTo>
                    <a:pt x="0" y="0"/>
                  </a:lnTo>
                  <a:lnTo>
                    <a:pt x="0" y="449579"/>
                  </a:lnTo>
                  <a:lnTo>
                    <a:pt x="5868924" y="449579"/>
                  </a:lnTo>
                  <a:lnTo>
                    <a:pt x="586892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4941" y="3178810"/>
            <a:ext cx="5485130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7970" algn="l"/>
              </a:tabLst>
            </a:pP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ability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leads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“4th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Tahoma"/>
                <a:cs typeface="Tahoma"/>
              </a:rPr>
              <a:t>5th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V”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Big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565785" lvl="1" indent="-286385">
              <a:lnSpc>
                <a:spcPct val="100000"/>
              </a:lnSpc>
              <a:spcBef>
                <a:spcPts val="2000"/>
              </a:spcBef>
              <a:buClr>
                <a:srgbClr val="B13E12"/>
              </a:buClr>
              <a:buFont typeface="Wingdings"/>
              <a:buChar char=""/>
              <a:tabLst>
                <a:tab pos="565785" algn="l"/>
              </a:tabLst>
            </a:pPr>
            <a:r>
              <a:rPr sz="1600" b="1" spc="-55" dirty="0">
                <a:solidFill>
                  <a:srgbClr val="001F5F"/>
                </a:solidFill>
                <a:latin typeface="Tahoma"/>
                <a:cs typeface="Tahoma"/>
              </a:rPr>
              <a:t>Value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6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Valuable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insights</a:t>
            </a:r>
            <a:r>
              <a:rPr sz="16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gained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565785" lvl="1" indent="-286385">
              <a:lnSpc>
                <a:spcPct val="100000"/>
              </a:lnSpc>
              <a:spcBef>
                <a:spcPts val="215"/>
              </a:spcBef>
              <a:buClr>
                <a:srgbClr val="B13E12"/>
              </a:buClr>
              <a:buFont typeface="Wingdings"/>
              <a:buChar char=""/>
              <a:tabLst>
                <a:tab pos="565785" algn="l"/>
              </a:tabLst>
            </a:pP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Veracity</a:t>
            </a:r>
            <a:r>
              <a:rPr sz="1600" b="1" spc="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5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1600" b="1" spc="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190" dirty="0">
                <a:solidFill>
                  <a:srgbClr val="001F5F"/>
                </a:solidFill>
                <a:latin typeface="Verdana"/>
                <a:cs typeface="Verdana"/>
              </a:rPr>
              <a:t>Trust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accuracy,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4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What</a:t>
            </a:r>
            <a:r>
              <a:rPr spc="-125" dirty="0"/>
              <a:t> </a:t>
            </a:r>
            <a:r>
              <a:rPr spc="-290" dirty="0"/>
              <a:t>is</a:t>
            </a:r>
            <a:r>
              <a:rPr spc="-200" dirty="0"/>
              <a:t> </a:t>
            </a:r>
            <a:r>
              <a:rPr spc="-135" dirty="0"/>
              <a:t>Big</a:t>
            </a:r>
            <a:r>
              <a:rPr spc="-180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40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15" y="1021080"/>
            <a:ext cx="1327785" cy="105156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6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5"/>
              </a:spcBef>
            </a:pPr>
            <a:endParaRPr sz="16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6694" y="1030604"/>
            <a:ext cx="7451090" cy="10007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99085" marR="5080" indent="-287020">
              <a:lnSpc>
                <a:spcPts val="1910"/>
              </a:lnSpc>
              <a:spcBef>
                <a:spcPts val="165"/>
              </a:spcBef>
              <a:buFont typeface="Arial"/>
              <a:buChar char="•"/>
              <a:tabLst>
                <a:tab pos="299085" algn="l"/>
              </a:tabLst>
            </a:pPr>
            <a:r>
              <a:rPr sz="1600" b="1" dirty="0">
                <a:solidFill>
                  <a:srgbClr val="001F5F"/>
                </a:solidFill>
                <a:latin typeface="Tahoma"/>
                <a:cs typeface="Tahoma"/>
              </a:rPr>
              <a:t>Complex</a:t>
            </a:r>
            <a:r>
              <a:rPr sz="16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process</a:t>
            </a:r>
            <a:r>
              <a:rPr sz="16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6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Tahoma"/>
                <a:cs typeface="Tahoma"/>
              </a:rPr>
              <a:t>examining</a:t>
            </a:r>
            <a:r>
              <a:rPr sz="16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001F5F"/>
                </a:solidFill>
                <a:latin typeface="Tahoma"/>
                <a:cs typeface="Tahoma"/>
              </a:rPr>
              <a:t>Big</a:t>
            </a:r>
            <a:r>
              <a:rPr sz="16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16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001F5F"/>
                </a:solidFill>
                <a:latin typeface="Tahoma"/>
                <a:cs typeface="Tahoma"/>
              </a:rPr>
              <a:t>sets</a:t>
            </a:r>
            <a:r>
              <a:rPr sz="16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which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features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volume,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velocity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variety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70"/>
              </a:lnSpc>
              <a:buFont typeface="Arial"/>
              <a:buChar char="•"/>
              <a:tabLst>
                <a:tab pos="299085" algn="l"/>
              </a:tabLst>
            </a:pPr>
            <a:r>
              <a:rPr sz="1600" b="1" spc="-45" dirty="0">
                <a:solidFill>
                  <a:srgbClr val="001F5F"/>
                </a:solidFill>
                <a:latin typeface="Tahoma"/>
                <a:cs typeface="Tahoma"/>
              </a:rPr>
              <a:t>Gartner</a:t>
            </a:r>
            <a:r>
              <a:rPr sz="16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offers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001F5F"/>
                </a:solidFill>
                <a:latin typeface="Verdana"/>
                <a:cs typeface="Verdana"/>
              </a:rPr>
              <a:t>its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own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definition</a:t>
            </a:r>
            <a:r>
              <a:rPr sz="16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“</a:t>
            </a:r>
            <a:r>
              <a:rPr sz="1600" b="1" spc="-30" dirty="0">
                <a:solidFill>
                  <a:srgbClr val="001F5F"/>
                </a:solidFill>
                <a:latin typeface="Tahoma"/>
                <a:cs typeface="Tahoma"/>
              </a:rPr>
              <a:t>analytics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”,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within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which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inherent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aspect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001F5F"/>
                </a:solidFill>
                <a:latin typeface="Tahoma"/>
                <a:cs typeface="Tahoma"/>
              </a:rPr>
              <a:t>future</a:t>
            </a:r>
            <a:r>
              <a:rPr sz="16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001F5F"/>
                </a:solidFill>
                <a:latin typeface="Tahoma"/>
                <a:cs typeface="Tahoma"/>
              </a:rPr>
              <a:t>forecasting</a:t>
            </a:r>
            <a:r>
              <a:rPr sz="1600" b="1" spc="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17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also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1F5F"/>
                </a:solidFill>
                <a:latin typeface="Verdana"/>
                <a:cs typeface="Verdana"/>
              </a:rPr>
              <a:t>embedded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323" y="2235707"/>
            <a:ext cx="4427220" cy="26228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814" y="2813685"/>
            <a:ext cx="2703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sz="1200" b="1" spc="-65" dirty="0">
                <a:solidFill>
                  <a:srgbClr val="44536A"/>
                </a:solidFill>
                <a:latin typeface="Tahoma"/>
                <a:cs typeface="Tahoma"/>
              </a:rPr>
              <a:t>Hindsight</a:t>
            </a:r>
            <a:r>
              <a:rPr sz="1200" b="1" spc="65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1200" spc="-175" dirty="0">
                <a:solidFill>
                  <a:srgbClr val="44536A"/>
                </a:solidFill>
                <a:latin typeface="Verdana"/>
                <a:cs typeface="Verdana"/>
              </a:rPr>
              <a:t>–</a:t>
            </a:r>
            <a:r>
              <a:rPr sz="1200" spc="-10" dirty="0">
                <a:solidFill>
                  <a:srgbClr val="44536A"/>
                </a:solidFill>
                <a:latin typeface="Verdana"/>
                <a:cs typeface="Verdana"/>
              </a:rPr>
              <a:t> What</a:t>
            </a:r>
            <a:r>
              <a:rPr sz="1200" spc="4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44536A"/>
                </a:solidFill>
                <a:latin typeface="Verdana"/>
                <a:cs typeface="Verdana"/>
              </a:rPr>
              <a:t>happened</a:t>
            </a:r>
            <a:r>
              <a:rPr sz="1200" spc="1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4536A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200" b="1" spc="-35" dirty="0">
                <a:solidFill>
                  <a:srgbClr val="44536A"/>
                </a:solidFill>
                <a:latin typeface="Tahoma"/>
                <a:cs typeface="Tahoma"/>
              </a:rPr>
              <a:t>Oversight</a:t>
            </a:r>
            <a:r>
              <a:rPr sz="1200" b="1" spc="10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1200" spc="-175" dirty="0">
                <a:solidFill>
                  <a:srgbClr val="44536A"/>
                </a:solidFill>
                <a:latin typeface="Verdana"/>
                <a:cs typeface="Verdana"/>
              </a:rPr>
              <a:t>–</a:t>
            </a:r>
            <a:r>
              <a:rPr sz="1200" spc="-7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4536A"/>
                </a:solidFill>
                <a:latin typeface="Verdana"/>
                <a:cs typeface="Verdana"/>
              </a:rPr>
              <a:t>What</a:t>
            </a:r>
            <a:r>
              <a:rPr sz="1200" spc="-3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44536A"/>
                </a:solidFill>
                <a:latin typeface="Verdana"/>
                <a:cs typeface="Verdana"/>
              </a:rPr>
              <a:t>is</a:t>
            </a:r>
            <a:r>
              <a:rPr sz="1200" spc="-6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44536A"/>
                </a:solidFill>
                <a:latin typeface="Verdana"/>
                <a:cs typeface="Verdana"/>
              </a:rPr>
              <a:t>happening</a:t>
            </a:r>
            <a:r>
              <a:rPr sz="1200" spc="-6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4536A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200" b="1" spc="-60" dirty="0">
                <a:solidFill>
                  <a:srgbClr val="44536A"/>
                </a:solidFill>
                <a:latin typeface="Tahoma"/>
                <a:cs typeface="Tahoma"/>
              </a:rPr>
              <a:t>Insight</a:t>
            </a:r>
            <a:r>
              <a:rPr sz="1200" b="1" spc="165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1200" spc="-160" dirty="0">
                <a:solidFill>
                  <a:srgbClr val="44536A"/>
                </a:solidFill>
                <a:latin typeface="Verdana"/>
                <a:cs typeface="Verdana"/>
              </a:rPr>
              <a:t>-</a:t>
            </a:r>
            <a:r>
              <a:rPr sz="1200" spc="-9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44536A"/>
                </a:solidFill>
                <a:latin typeface="Verdana"/>
                <a:cs typeface="Verdana"/>
              </a:rPr>
              <a:t>Why </a:t>
            </a:r>
            <a:r>
              <a:rPr sz="1200" spc="-130" dirty="0">
                <a:solidFill>
                  <a:srgbClr val="44536A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44536A"/>
                </a:solidFill>
                <a:latin typeface="Verdana"/>
                <a:cs typeface="Verdana"/>
              </a:rPr>
              <a:t>it</a:t>
            </a:r>
            <a:r>
              <a:rPr sz="1200" spc="-8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4536A"/>
                </a:solidFill>
                <a:latin typeface="Verdana"/>
                <a:cs typeface="Verdana"/>
              </a:rPr>
              <a:t>happening?</a:t>
            </a:r>
            <a:endParaRPr sz="12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200" b="1" spc="-60" dirty="0">
                <a:solidFill>
                  <a:srgbClr val="44536A"/>
                </a:solidFill>
                <a:latin typeface="Tahoma"/>
                <a:cs typeface="Tahoma"/>
              </a:rPr>
              <a:t>Foresight</a:t>
            </a:r>
            <a:r>
              <a:rPr sz="1200" b="1" spc="10" dirty="0">
                <a:solidFill>
                  <a:srgbClr val="44536A"/>
                </a:solidFill>
                <a:latin typeface="Tahoma"/>
                <a:cs typeface="Tahoma"/>
              </a:rPr>
              <a:t> </a:t>
            </a:r>
            <a:r>
              <a:rPr sz="1200" spc="-175" dirty="0">
                <a:solidFill>
                  <a:srgbClr val="44536A"/>
                </a:solidFill>
                <a:latin typeface="Verdana"/>
                <a:cs typeface="Verdana"/>
              </a:rPr>
              <a:t>–</a:t>
            </a:r>
            <a:r>
              <a:rPr sz="1200" spc="-4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44536A"/>
                </a:solidFill>
                <a:latin typeface="Verdana"/>
                <a:cs typeface="Verdana"/>
              </a:rPr>
              <a:t>What</a:t>
            </a:r>
            <a:r>
              <a:rPr sz="1200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44536A"/>
                </a:solidFill>
                <a:latin typeface="Verdana"/>
                <a:cs typeface="Verdana"/>
              </a:rPr>
              <a:t>will</a:t>
            </a:r>
            <a:r>
              <a:rPr sz="1200" spc="-6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44536A"/>
                </a:solidFill>
                <a:latin typeface="Verdana"/>
                <a:cs typeface="Verdana"/>
              </a:rPr>
              <a:t>happen</a:t>
            </a:r>
            <a:r>
              <a:rPr sz="1200" spc="-25" dirty="0">
                <a:solidFill>
                  <a:srgbClr val="44536A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4536A"/>
                </a:solidFill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346" y="2519933"/>
            <a:ext cx="1912620" cy="1298575"/>
          </a:xfrm>
          <a:prstGeom prst="rect">
            <a:avLst/>
          </a:prstGeom>
          <a:ln w="41148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Times New Roman"/>
              <a:cs typeface="Times New Roman"/>
            </a:endParaRPr>
          </a:p>
          <a:p>
            <a:pPr marL="492125">
              <a:lnSpc>
                <a:spcPct val="100000"/>
              </a:lnSpc>
              <a:spcBef>
                <a:spcPts val="5"/>
              </a:spcBef>
            </a:pPr>
            <a:r>
              <a:rPr sz="1000" b="1" i="1" spc="-120" dirty="0">
                <a:solidFill>
                  <a:srgbClr val="C00000"/>
                </a:solidFill>
                <a:latin typeface="Verdana"/>
                <a:cs typeface="Verdana"/>
              </a:rPr>
              <a:t>Big</a:t>
            </a:r>
            <a:r>
              <a:rPr sz="1000" b="1" i="1" spc="-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000" b="1" i="1" spc="-65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r>
              <a:rPr sz="1000" b="1" i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000" b="1" i="1" spc="-10" dirty="0">
                <a:solidFill>
                  <a:srgbClr val="C00000"/>
                </a:solidFill>
                <a:latin typeface="Verdana"/>
                <a:cs typeface="Verdana"/>
              </a:rPr>
              <a:t>analytics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4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What</a:t>
            </a:r>
            <a:r>
              <a:rPr spc="-125" dirty="0"/>
              <a:t> </a:t>
            </a:r>
            <a:r>
              <a:rPr spc="-290" dirty="0"/>
              <a:t>is</a:t>
            </a:r>
            <a:r>
              <a:rPr spc="-200" dirty="0"/>
              <a:t> </a:t>
            </a:r>
            <a:r>
              <a:rPr spc="-135" dirty="0"/>
              <a:t>Big</a:t>
            </a:r>
            <a:r>
              <a:rPr spc="-180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40" dirty="0"/>
              <a:t>Analytics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15" y="1054608"/>
            <a:ext cx="1327785" cy="261683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Techniques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4192" y="1147953"/>
            <a:ext cx="742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F487C"/>
                </a:solidFill>
                <a:latin typeface="Verdana"/>
                <a:cs typeface="Verdana"/>
              </a:rPr>
              <a:t>Making</a:t>
            </a:r>
            <a:r>
              <a:rPr sz="16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Verdana"/>
                <a:cs typeface="Verdana"/>
              </a:rPr>
              <a:t>prediction</a:t>
            </a:r>
            <a:r>
              <a:rPr sz="1600" spc="-9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1F487C"/>
                </a:solidFill>
                <a:latin typeface="Verdana"/>
                <a:cs typeface="Verdana"/>
              </a:rPr>
              <a:t>thanks</a:t>
            </a:r>
            <a:r>
              <a:rPr sz="1600" spc="-12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Verdana"/>
                <a:cs typeface="Verdana"/>
              </a:rPr>
              <a:t>to</a:t>
            </a:r>
            <a:r>
              <a:rPr sz="1600" spc="-114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F487C"/>
                </a:solidFill>
                <a:latin typeface="Tahoma"/>
                <a:cs typeface="Tahoma"/>
              </a:rPr>
              <a:t>predictive</a:t>
            </a:r>
            <a:r>
              <a:rPr sz="1600" b="1" spc="1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1F487C"/>
                </a:solidFill>
                <a:latin typeface="Tahoma"/>
                <a:cs typeface="Tahoma"/>
              </a:rPr>
              <a:t>analytics</a:t>
            </a:r>
            <a:r>
              <a:rPr sz="1600" b="1" spc="1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1F487C"/>
                </a:solidFill>
                <a:latin typeface="Verdana"/>
                <a:cs typeface="Verdana"/>
              </a:rPr>
              <a:t>through</a:t>
            </a:r>
            <a:r>
              <a:rPr sz="1600" spc="-8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Machine</a:t>
            </a:r>
            <a:r>
              <a:rPr sz="1600" b="1" spc="-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Learning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4192" y="1636013"/>
            <a:ext cx="74021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2405" algn="l"/>
              </a:tabLst>
            </a:pPr>
            <a:r>
              <a:rPr sz="1600" spc="-30" dirty="0">
                <a:solidFill>
                  <a:srgbClr val="1F487C"/>
                </a:solidFill>
                <a:latin typeface="Verdana"/>
                <a:cs typeface="Verdana"/>
              </a:rPr>
              <a:t>ML</a:t>
            </a:r>
            <a:r>
              <a:rPr sz="1600" spc="-12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1F487C"/>
                </a:solidFill>
                <a:latin typeface="Verdana"/>
                <a:cs typeface="Verdana"/>
              </a:rPr>
              <a:t>is</a:t>
            </a:r>
            <a:r>
              <a:rPr sz="1600" spc="-12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1F487C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branch</a:t>
            </a:r>
            <a:r>
              <a:rPr sz="1600" b="1" spc="-6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1F487C"/>
                </a:solidFill>
                <a:latin typeface="Tahoma"/>
                <a:cs typeface="Tahoma"/>
              </a:rPr>
              <a:t>of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1F487C"/>
                </a:solidFill>
                <a:latin typeface="Tahoma"/>
                <a:cs typeface="Tahoma"/>
              </a:rPr>
              <a:t>artificial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intelligence</a:t>
            </a:r>
            <a:r>
              <a:rPr sz="1600" b="1" spc="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1F487C"/>
                </a:solidFill>
                <a:latin typeface="Verdana"/>
                <a:cs typeface="Verdana"/>
              </a:rPr>
              <a:t>(AI)</a:t>
            </a:r>
            <a:r>
              <a:rPr sz="16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F487C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1F487C"/>
                </a:solidFill>
                <a:latin typeface="Verdana"/>
                <a:cs typeface="Verdana"/>
              </a:rPr>
              <a:t>a</a:t>
            </a:r>
            <a:r>
              <a:rPr sz="16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F487C"/>
                </a:solidFill>
                <a:latin typeface="Tahoma"/>
                <a:cs typeface="Tahoma"/>
              </a:rPr>
              <a:t>method</a:t>
            </a:r>
            <a:r>
              <a:rPr sz="1600" b="1" spc="-3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1F487C"/>
                </a:solidFill>
                <a:latin typeface="Tahoma"/>
                <a:cs typeface="Tahoma"/>
              </a:rPr>
              <a:t>of</a:t>
            </a:r>
            <a:r>
              <a:rPr sz="1600" b="1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data</a:t>
            </a:r>
            <a:r>
              <a:rPr sz="1600" b="1" spc="-3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analysis </a:t>
            </a:r>
            <a:r>
              <a:rPr sz="1600" b="1" spc="-105" dirty="0">
                <a:solidFill>
                  <a:srgbClr val="1F487C"/>
                </a:solidFill>
                <a:latin typeface="Tahoma"/>
                <a:cs typeface="Tahoma"/>
              </a:rPr>
              <a:t>that</a:t>
            </a:r>
            <a:r>
              <a:rPr sz="1600" b="1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automates</a:t>
            </a:r>
            <a:r>
              <a:rPr sz="1600" b="1" spc="-4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big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data</a:t>
            </a:r>
            <a:r>
              <a:rPr sz="1600" b="1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analytic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model</a:t>
            </a:r>
            <a:r>
              <a:rPr sz="1600" b="1" spc="-1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1F487C"/>
                </a:solidFill>
                <a:latin typeface="Tahoma"/>
                <a:cs typeface="Tahoma"/>
              </a:rPr>
              <a:t>building</a:t>
            </a:r>
            <a:r>
              <a:rPr sz="1600" b="1" spc="-1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F487C"/>
                </a:solidFill>
                <a:latin typeface="Tahoma"/>
                <a:cs typeface="Tahoma"/>
              </a:rPr>
              <a:t>to</a:t>
            </a:r>
            <a:r>
              <a:rPr sz="1600" b="1" spc="-3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1F487C"/>
                </a:solidFill>
                <a:latin typeface="Tahoma"/>
                <a:cs typeface="Tahoma"/>
              </a:rPr>
              <a:t>predict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an</a:t>
            </a:r>
            <a:r>
              <a:rPr sz="1600" b="1" spc="-2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outcome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192" y="2367229"/>
            <a:ext cx="7386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040" algn="l"/>
              </a:tabLst>
            </a:pPr>
            <a:r>
              <a:rPr sz="1600" b="1" dirty="0">
                <a:solidFill>
                  <a:srgbClr val="1F487C"/>
                </a:solidFill>
                <a:latin typeface="Tahoma"/>
                <a:cs typeface="Tahoma"/>
              </a:rPr>
              <a:t>Machine</a:t>
            </a:r>
            <a:r>
              <a:rPr sz="1600" b="1" spc="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1F487C"/>
                </a:solidFill>
                <a:latin typeface="Tahoma"/>
                <a:cs typeface="Tahoma"/>
              </a:rPr>
              <a:t>Learning</a:t>
            </a:r>
            <a:r>
              <a:rPr sz="1600" b="1" spc="2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spc="-180" dirty="0">
                <a:solidFill>
                  <a:srgbClr val="1F487C"/>
                </a:solidFill>
                <a:latin typeface="Verdana"/>
                <a:cs typeface="Verdana"/>
              </a:rPr>
              <a:t>is</a:t>
            </a:r>
            <a:r>
              <a:rPr sz="1600" spc="-10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F487C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F487C"/>
                </a:solidFill>
                <a:latin typeface="Verdana"/>
                <a:cs typeface="Verdana"/>
              </a:rPr>
              <a:t>best</a:t>
            </a:r>
            <a:r>
              <a:rPr sz="1600" spc="-114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F487C"/>
                </a:solidFill>
                <a:latin typeface="Verdana"/>
                <a:cs typeface="Verdana"/>
              </a:rPr>
              <a:t>way</a:t>
            </a:r>
            <a:r>
              <a:rPr sz="1600" spc="-8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Verdana"/>
                <a:cs typeface="Verdana"/>
              </a:rPr>
              <a:t>to</a:t>
            </a:r>
            <a:r>
              <a:rPr sz="1600" spc="-10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F487C"/>
                </a:solidFill>
                <a:latin typeface="Verdana"/>
                <a:cs typeface="Verdana"/>
              </a:rPr>
              <a:t>exploit</a:t>
            </a:r>
            <a:r>
              <a:rPr sz="1600" spc="-12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F487C"/>
                </a:solidFill>
                <a:latin typeface="Verdana"/>
                <a:cs typeface="Verdana"/>
              </a:rPr>
              <a:t>the</a:t>
            </a:r>
            <a:r>
              <a:rPr sz="1600" spc="-10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1F487C"/>
                </a:solidFill>
                <a:latin typeface="Verdana"/>
                <a:cs typeface="Verdana"/>
              </a:rPr>
              <a:t>opportunity</a:t>
            </a:r>
            <a:r>
              <a:rPr sz="1600" spc="-7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Verdana"/>
                <a:cs typeface="Verdana"/>
              </a:rPr>
              <a:t>presented</a:t>
            </a:r>
            <a:r>
              <a:rPr sz="1600" spc="-8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1600" b="1" spc="-90" dirty="0">
                <a:solidFill>
                  <a:srgbClr val="1F487C"/>
                </a:solidFill>
                <a:latin typeface="Tahoma"/>
                <a:cs typeface="Tahoma"/>
              </a:rPr>
              <a:t>Big</a:t>
            </a:r>
            <a:r>
              <a:rPr sz="1600" b="1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Data</a:t>
            </a:r>
            <a:r>
              <a:rPr sz="1600" b="1" spc="-4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b="1" spc="-150" dirty="0">
                <a:solidFill>
                  <a:srgbClr val="1F487C"/>
                </a:solidFill>
                <a:latin typeface="Tahoma"/>
                <a:cs typeface="Tahoma"/>
              </a:rPr>
              <a:t>:</a:t>
            </a:r>
            <a:r>
              <a:rPr sz="1600" b="1" spc="-1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leverages</a:t>
            </a:r>
            <a:r>
              <a:rPr sz="16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algorithms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analyse</a:t>
            </a:r>
            <a:r>
              <a:rPr sz="16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001F5F"/>
                </a:solidFill>
                <a:latin typeface="Tahoma"/>
                <a:cs typeface="Tahoma"/>
              </a:rPr>
              <a:t>vast</a:t>
            </a:r>
            <a:r>
              <a:rPr sz="16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001F5F"/>
                </a:solidFill>
                <a:latin typeface="Tahoma"/>
                <a:cs typeface="Tahoma"/>
              </a:rPr>
              <a:t>amounts</a:t>
            </a:r>
            <a:r>
              <a:rPr sz="16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6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192" y="3099307"/>
            <a:ext cx="7183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3040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Create</a:t>
            </a:r>
            <a:r>
              <a:rPr sz="16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programs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16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16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Verdana"/>
                <a:cs typeface="Verdana"/>
              </a:rPr>
              <a:t>learn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make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001F5F"/>
                </a:solidFill>
                <a:latin typeface="Tahoma"/>
                <a:cs typeface="Tahoma"/>
              </a:rPr>
              <a:t>predictions</a:t>
            </a:r>
            <a:r>
              <a:rPr sz="1600" b="1" spc="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192405">
              <a:lnSpc>
                <a:spcPct val="100000"/>
              </a:lnSpc>
            </a:pPr>
            <a:r>
              <a:rPr sz="1600" b="1" spc="-20" dirty="0">
                <a:solidFill>
                  <a:srgbClr val="001F5F"/>
                </a:solidFill>
                <a:latin typeface="Tahoma"/>
                <a:cs typeface="Tahoma"/>
              </a:rPr>
              <a:t>decisions</a:t>
            </a:r>
            <a:r>
              <a:rPr sz="16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001F5F"/>
                </a:solidFill>
                <a:latin typeface="Tahoma"/>
                <a:cs typeface="Tahoma"/>
              </a:rPr>
              <a:t>without</a:t>
            </a:r>
            <a:r>
              <a:rPr sz="16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ahoma"/>
                <a:cs typeface="Tahoma"/>
              </a:rPr>
              <a:t>being</a:t>
            </a:r>
            <a:r>
              <a:rPr sz="1600" b="1" spc="-35" dirty="0">
                <a:solidFill>
                  <a:srgbClr val="001F5F"/>
                </a:solidFill>
                <a:latin typeface="Tahoma"/>
                <a:cs typeface="Tahoma"/>
              </a:rPr>
              <a:t> directly</a:t>
            </a:r>
            <a:r>
              <a:rPr sz="16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programmed</a:t>
            </a:r>
            <a:r>
              <a:rPr sz="16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16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Tahoma"/>
                <a:cs typeface="Tahoma"/>
              </a:rPr>
              <a:t>do</a:t>
            </a:r>
            <a:r>
              <a:rPr sz="1600" b="1" spc="-25" dirty="0">
                <a:solidFill>
                  <a:srgbClr val="001F5F"/>
                </a:solidFill>
                <a:latin typeface="Tahoma"/>
                <a:cs typeface="Tahoma"/>
              </a:rPr>
              <a:t> so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Big</a:t>
            </a:r>
            <a:r>
              <a:rPr sz="2400" spc="-155" dirty="0"/>
              <a:t> </a:t>
            </a:r>
            <a:r>
              <a:rPr sz="2400" dirty="0"/>
              <a:t>Data</a:t>
            </a:r>
            <a:r>
              <a:rPr sz="2400" spc="-114" dirty="0"/>
              <a:t> </a:t>
            </a:r>
            <a:r>
              <a:rPr sz="2400" spc="-50" dirty="0"/>
              <a:t>analytics</a:t>
            </a:r>
            <a:r>
              <a:rPr sz="2400" spc="-155" dirty="0"/>
              <a:t> </a:t>
            </a:r>
            <a:r>
              <a:rPr sz="2400" spc="-10" dirty="0"/>
              <a:t>applications</a:t>
            </a:r>
            <a:r>
              <a:rPr sz="2400" spc="-140" dirty="0"/>
              <a:t> </a:t>
            </a:r>
            <a:r>
              <a:rPr sz="2400" spc="-10" dirty="0"/>
              <a:t>domains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932" y="2561798"/>
            <a:ext cx="1124055" cy="112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79545" y="2947797"/>
            <a:ext cx="71818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16839">
              <a:lnSpc>
                <a:spcPts val="1000"/>
              </a:lnSpc>
              <a:spcBef>
                <a:spcPts val="200"/>
              </a:spcBef>
            </a:pP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900" b="1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64279" y="1007363"/>
            <a:ext cx="1146810" cy="1590040"/>
            <a:chOff x="3764279" y="1007363"/>
            <a:chExt cx="1146810" cy="1590040"/>
          </a:xfrm>
        </p:grpSpPr>
        <p:sp>
          <p:nvSpPr>
            <p:cNvPr id="6" name="object 6"/>
            <p:cNvSpPr/>
            <p:nvPr/>
          </p:nvSpPr>
          <p:spPr>
            <a:xfrm>
              <a:off x="4338827" y="2045208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9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279" y="1007363"/>
              <a:ext cx="1146810" cy="11483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060697" y="1442084"/>
            <a:ext cx="553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E-health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33671" y="1588008"/>
            <a:ext cx="1381760" cy="1203325"/>
            <a:chOff x="4733671" y="1588008"/>
            <a:chExt cx="1381760" cy="1203325"/>
          </a:xfrm>
        </p:grpSpPr>
        <p:sp>
          <p:nvSpPr>
            <p:cNvPr id="10" name="object 10"/>
            <p:cNvSpPr/>
            <p:nvPr/>
          </p:nvSpPr>
          <p:spPr>
            <a:xfrm>
              <a:off x="4740021" y="2444877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0" y="340106"/>
                  </a:moveTo>
                  <a:lnTo>
                    <a:pt x="426465" y="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40" y="1588008"/>
              <a:ext cx="1146810" cy="11483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87822" y="1938350"/>
            <a:ext cx="7105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8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Grid</a:t>
            </a:r>
            <a:endParaRPr sz="1200">
              <a:latin typeface="Calibri"/>
              <a:cs typeface="Calibri"/>
            </a:endParaRPr>
          </a:p>
          <a:p>
            <a:pPr marL="635" algn="ctr">
              <a:lnSpc>
                <a:spcPts val="1380"/>
              </a:lnSpc>
            </a:pP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32477" y="2891027"/>
            <a:ext cx="1579880" cy="1148715"/>
            <a:chOff x="4832477" y="2891027"/>
            <a:chExt cx="1579880" cy="1148715"/>
          </a:xfrm>
        </p:grpSpPr>
        <p:sp>
          <p:nvSpPr>
            <p:cNvPr id="14" name="object 14"/>
            <p:cNvSpPr/>
            <p:nvPr/>
          </p:nvSpPr>
          <p:spPr>
            <a:xfrm>
              <a:off x="4838827" y="3219450"/>
              <a:ext cx="532130" cy="121920"/>
            </a:xfrm>
            <a:custGeom>
              <a:avLst/>
              <a:gdLst/>
              <a:ahLst/>
              <a:cxnLst/>
              <a:rect l="l" t="t" r="r" b="b"/>
              <a:pathLst>
                <a:path w="532129" h="121920">
                  <a:moveTo>
                    <a:pt x="0" y="0"/>
                  </a:moveTo>
                  <a:lnTo>
                    <a:pt x="531876" y="121412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5420" y="2891027"/>
              <a:ext cx="1146810" cy="11483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88304" y="3158998"/>
            <a:ext cx="702310" cy="5435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algn="ctr">
              <a:lnSpc>
                <a:spcPts val="1320"/>
              </a:lnSpc>
              <a:spcBef>
                <a:spcPts val="2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Things (IoT)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31791" y="3561207"/>
            <a:ext cx="1146810" cy="1524000"/>
            <a:chOff x="4431791" y="3561207"/>
            <a:chExt cx="1146810" cy="1524000"/>
          </a:xfrm>
        </p:grpSpPr>
        <p:sp>
          <p:nvSpPr>
            <p:cNvPr id="18" name="object 18"/>
            <p:cNvSpPr/>
            <p:nvPr/>
          </p:nvSpPr>
          <p:spPr>
            <a:xfrm>
              <a:off x="4560696" y="3567557"/>
              <a:ext cx="236854" cy="492125"/>
            </a:xfrm>
            <a:custGeom>
              <a:avLst/>
              <a:gdLst/>
              <a:ahLst/>
              <a:cxnLst/>
              <a:rect l="l" t="t" r="r" b="b"/>
              <a:pathLst>
                <a:path w="236854" h="492125">
                  <a:moveTo>
                    <a:pt x="0" y="0"/>
                  </a:moveTo>
                  <a:lnTo>
                    <a:pt x="236727" y="49154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1791" y="3936494"/>
              <a:ext cx="1146810" cy="114833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755260" y="4288332"/>
            <a:ext cx="50355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45720">
              <a:lnSpc>
                <a:spcPts val="1320"/>
              </a:lnSpc>
              <a:spcBef>
                <a:spcPts val="2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Public utilities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5244" y="3560826"/>
            <a:ext cx="1146810" cy="1524000"/>
            <a:chOff x="3095244" y="3560826"/>
            <a:chExt cx="1146810" cy="1524000"/>
          </a:xfrm>
        </p:grpSpPr>
        <p:sp>
          <p:nvSpPr>
            <p:cNvPr id="22" name="object 22"/>
            <p:cNvSpPr/>
            <p:nvPr/>
          </p:nvSpPr>
          <p:spPr>
            <a:xfrm>
              <a:off x="3878452" y="3567176"/>
              <a:ext cx="236854" cy="492125"/>
            </a:xfrm>
            <a:custGeom>
              <a:avLst/>
              <a:gdLst/>
              <a:ahLst/>
              <a:cxnLst/>
              <a:rect l="l" t="t" r="r" b="b"/>
              <a:pathLst>
                <a:path w="236854" h="492125">
                  <a:moveTo>
                    <a:pt x="236727" y="0"/>
                  </a:moveTo>
                  <a:lnTo>
                    <a:pt x="0" y="491553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5244" y="3936494"/>
              <a:ext cx="1146809" cy="114833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320541" y="4288332"/>
            <a:ext cx="696595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765" marR="5080" indent="-12700">
              <a:lnSpc>
                <a:spcPts val="1320"/>
              </a:lnSpc>
              <a:spcBef>
                <a:spcPts val="2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Transports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logistics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61616" y="2892551"/>
            <a:ext cx="1582420" cy="1145540"/>
            <a:chOff x="2261616" y="2892551"/>
            <a:chExt cx="1582420" cy="1145540"/>
          </a:xfrm>
        </p:grpSpPr>
        <p:sp>
          <p:nvSpPr>
            <p:cNvPr id="26" name="object 26"/>
            <p:cNvSpPr/>
            <p:nvPr/>
          </p:nvSpPr>
          <p:spPr>
            <a:xfrm>
              <a:off x="3305810" y="3218560"/>
              <a:ext cx="532130" cy="121920"/>
            </a:xfrm>
            <a:custGeom>
              <a:avLst/>
              <a:gdLst/>
              <a:ahLst/>
              <a:cxnLst/>
              <a:rect l="l" t="t" r="r" b="b"/>
              <a:pathLst>
                <a:path w="532129" h="121920">
                  <a:moveTo>
                    <a:pt x="531876" y="0"/>
                  </a:moveTo>
                  <a:lnTo>
                    <a:pt x="0" y="121412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1616" y="2892551"/>
              <a:ext cx="1146809" cy="114529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467736" y="3104769"/>
            <a:ext cx="737235" cy="654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2540" algn="ctr">
              <a:lnSpc>
                <a:spcPct val="91500"/>
              </a:lnSpc>
              <a:spcBef>
                <a:spcPts val="215"/>
              </a:spcBef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Political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government monitoring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58795" y="1589519"/>
            <a:ext cx="1384935" cy="1201420"/>
            <a:chOff x="2558795" y="1589519"/>
            <a:chExt cx="1384935" cy="1201420"/>
          </a:xfrm>
        </p:grpSpPr>
        <p:sp>
          <p:nvSpPr>
            <p:cNvPr id="30" name="object 30"/>
            <p:cNvSpPr/>
            <p:nvPr/>
          </p:nvSpPr>
          <p:spPr>
            <a:xfrm>
              <a:off x="3510660" y="2444241"/>
              <a:ext cx="426720" cy="340360"/>
            </a:xfrm>
            <a:custGeom>
              <a:avLst/>
              <a:gdLst/>
              <a:ahLst/>
              <a:cxnLst/>
              <a:rect l="l" t="t" r="r" b="b"/>
              <a:pathLst>
                <a:path w="426720" h="340360">
                  <a:moveTo>
                    <a:pt x="426465" y="3401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8795" y="1589519"/>
              <a:ext cx="1146809" cy="114529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939923" y="2022475"/>
            <a:ext cx="386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Retail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083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Big</a:t>
            </a:r>
            <a:r>
              <a:rPr sz="2400" spc="-150" dirty="0"/>
              <a:t> </a:t>
            </a:r>
            <a:r>
              <a:rPr sz="2400" dirty="0"/>
              <a:t>Data</a:t>
            </a:r>
            <a:r>
              <a:rPr sz="2400" spc="-120" dirty="0"/>
              <a:t> </a:t>
            </a:r>
            <a:r>
              <a:rPr sz="2400" spc="-50" dirty="0"/>
              <a:t>analytics</a:t>
            </a:r>
            <a:r>
              <a:rPr sz="2400" spc="-160" dirty="0"/>
              <a:t> </a:t>
            </a:r>
            <a:r>
              <a:rPr sz="2400" spc="-155" dirty="0"/>
              <a:t>uses</a:t>
            </a:r>
            <a:r>
              <a:rPr sz="2400" spc="-100" dirty="0"/>
              <a:t> </a:t>
            </a:r>
            <a:r>
              <a:rPr sz="2400" spc="-10" dirty="0"/>
              <a:t>cases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6542" y="1018006"/>
            <a:ext cx="6666865" cy="276669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11150" indent="-298450">
              <a:lnSpc>
                <a:spcPct val="100000"/>
              </a:lnSpc>
              <a:spcBef>
                <a:spcPts val="1290"/>
              </a:spcBef>
              <a:buClr>
                <a:srgbClr val="83008F"/>
              </a:buClr>
              <a:buFont typeface="Wingdings"/>
              <a:buChar char=""/>
              <a:tabLst>
                <a:tab pos="311150" algn="l"/>
              </a:tabLst>
            </a:pPr>
            <a:r>
              <a:rPr sz="2000" b="1" spc="-45" dirty="0">
                <a:solidFill>
                  <a:srgbClr val="001F5F"/>
                </a:solidFill>
                <a:latin typeface="Tahoma"/>
                <a:cs typeface="Tahoma"/>
              </a:rPr>
              <a:t>Customer</a:t>
            </a:r>
            <a:r>
              <a:rPr sz="2000" b="1" spc="-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analytics</a:t>
            </a:r>
            <a:endParaRPr sz="2000">
              <a:latin typeface="Tahoma"/>
              <a:cs typeface="Tahoma"/>
            </a:endParaRPr>
          </a:p>
          <a:p>
            <a:pPr marL="191135" indent="-178435">
              <a:lnSpc>
                <a:spcPct val="100000"/>
              </a:lnSpc>
              <a:spcBef>
                <a:spcPts val="119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1F487C"/>
                </a:solidFill>
                <a:latin typeface="Verdana"/>
                <a:cs typeface="Verdana"/>
              </a:rPr>
              <a:t>Creating</a:t>
            </a:r>
            <a:r>
              <a:rPr sz="2000" spc="-8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195" dirty="0">
                <a:solidFill>
                  <a:srgbClr val="1F487C"/>
                </a:solidFill>
                <a:latin typeface="Verdana"/>
                <a:cs typeface="Verdana"/>
              </a:rPr>
              <a:t>360-</a:t>
            </a:r>
            <a:r>
              <a:rPr sz="2000" dirty="0">
                <a:solidFill>
                  <a:srgbClr val="1F487C"/>
                </a:solidFill>
                <a:latin typeface="Verdana"/>
                <a:cs typeface="Verdana"/>
              </a:rPr>
              <a:t>degree</a:t>
            </a:r>
            <a:r>
              <a:rPr sz="2000" spc="-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1F487C"/>
                </a:solidFill>
                <a:latin typeface="Verdana"/>
                <a:cs typeface="Verdana"/>
              </a:rPr>
              <a:t>customer</a:t>
            </a:r>
            <a:r>
              <a:rPr sz="2000" spc="-6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Verdana"/>
                <a:cs typeface="Verdana"/>
              </a:rPr>
              <a:t>view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65" dirty="0">
                <a:solidFill>
                  <a:srgbClr val="1F487C"/>
                </a:solidFill>
                <a:latin typeface="Verdana"/>
                <a:cs typeface="Verdana"/>
              </a:rPr>
              <a:t>Delivering</a:t>
            </a:r>
            <a:r>
              <a:rPr sz="2000" spc="-10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1F487C"/>
                </a:solidFill>
                <a:latin typeface="Verdana"/>
                <a:cs typeface="Verdana"/>
              </a:rPr>
              <a:t>personalised</a:t>
            </a:r>
            <a:r>
              <a:rPr sz="2000" spc="-114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1F487C"/>
                </a:solidFill>
                <a:latin typeface="Verdana"/>
                <a:cs typeface="Verdana"/>
              </a:rPr>
              <a:t>customer</a:t>
            </a:r>
            <a:r>
              <a:rPr sz="2000" spc="-114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Verdana"/>
                <a:cs typeface="Verdana"/>
              </a:rPr>
              <a:t>experience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45" dirty="0">
                <a:solidFill>
                  <a:srgbClr val="1F487C"/>
                </a:solidFill>
                <a:latin typeface="Verdana"/>
                <a:cs typeface="Verdana"/>
              </a:rPr>
              <a:t>Segmenting</a:t>
            </a:r>
            <a:r>
              <a:rPr sz="20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1F487C"/>
                </a:solidFill>
                <a:latin typeface="Verdana"/>
                <a:cs typeface="Verdana"/>
              </a:rPr>
              <a:t>customers</a:t>
            </a:r>
            <a:r>
              <a:rPr sz="2000" spc="-15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1F487C"/>
                </a:solidFill>
                <a:latin typeface="Verdana"/>
                <a:cs typeface="Verdana"/>
              </a:rPr>
              <a:t>based</a:t>
            </a:r>
            <a:r>
              <a:rPr sz="2000" spc="-11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F487C"/>
                </a:solidFill>
                <a:latin typeface="Verdana"/>
                <a:cs typeface="Verdana"/>
              </a:rPr>
              <a:t>on</a:t>
            </a:r>
            <a:r>
              <a:rPr sz="2000" spc="-10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1F487C"/>
                </a:solidFill>
                <a:latin typeface="Verdana"/>
                <a:cs typeface="Verdana"/>
              </a:rPr>
              <a:t>behaviour</a:t>
            </a:r>
            <a:r>
              <a:rPr sz="20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Verdana"/>
                <a:cs typeface="Verdana"/>
              </a:rPr>
              <a:t>patterns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0" dirty="0">
                <a:solidFill>
                  <a:srgbClr val="1F487C"/>
                </a:solidFill>
                <a:latin typeface="Verdana"/>
                <a:cs typeface="Verdana"/>
              </a:rPr>
              <a:t>Preventing</a:t>
            </a:r>
            <a:r>
              <a:rPr sz="2000" spc="-13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1F487C"/>
                </a:solidFill>
                <a:latin typeface="Verdana"/>
                <a:cs typeface="Verdana"/>
              </a:rPr>
              <a:t>customer</a:t>
            </a:r>
            <a:r>
              <a:rPr sz="2000" spc="-14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Verdana"/>
                <a:cs typeface="Verdana"/>
              </a:rPr>
              <a:t>churn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55" dirty="0">
                <a:solidFill>
                  <a:srgbClr val="1F487C"/>
                </a:solidFill>
                <a:latin typeface="Verdana"/>
                <a:cs typeface="Verdana"/>
              </a:rPr>
              <a:t>Analysing</a:t>
            </a:r>
            <a:r>
              <a:rPr sz="2000" spc="-11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1F487C"/>
                </a:solidFill>
                <a:latin typeface="Verdana"/>
                <a:cs typeface="Verdana"/>
              </a:rPr>
              <a:t>customer</a:t>
            </a:r>
            <a:r>
              <a:rPr sz="2000" spc="-15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Verdana"/>
                <a:cs typeface="Verdana"/>
              </a:rPr>
              <a:t>sentiments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183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Big</a:t>
            </a:r>
            <a:r>
              <a:rPr sz="2400" spc="-145" dirty="0"/>
              <a:t> </a:t>
            </a:r>
            <a:r>
              <a:rPr sz="2400" dirty="0"/>
              <a:t>Data</a:t>
            </a:r>
            <a:r>
              <a:rPr sz="2400" spc="-110" dirty="0"/>
              <a:t> </a:t>
            </a:r>
            <a:r>
              <a:rPr sz="2400" spc="-50" dirty="0"/>
              <a:t>analytics</a:t>
            </a:r>
            <a:r>
              <a:rPr sz="2400" spc="-155" dirty="0"/>
              <a:t> </a:t>
            </a:r>
            <a:r>
              <a:rPr sz="2400" spc="50" dirty="0"/>
              <a:t>&amp;</a:t>
            </a:r>
            <a:r>
              <a:rPr sz="2400" spc="-114" dirty="0"/>
              <a:t> </a:t>
            </a:r>
            <a:r>
              <a:rPr sz="2400" dirty="0"/>
              <a:t>Data</a:t>
            </a:r>
            <a:r>
              <a:rPr sz="2400" spc="-110" dirty="0"/>
              <a:t> </a:t>
            </a:r>
            <a:r>
              <a:rPr sz="2400" spc="-70" dirty="0"/>
              <a:t>driven</a:t>
            </a:r>
            <a:r>
              <a:rPr sz="2400" spc="-150" dirty="0"/>
              <a:t> </a:t>
            </a:r>
            <a:r>
              <a:rPr sz="2400" spc="-10" dirty="0"/>
              <a:t>companies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973836"/>
            <a:ext cx="7527035" cy="4099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7958" y="1166622"/>
            <a:ext cx="3188335" cy="1201420"/>
          </a:xfrm>
          <a:prstGeom prst="rect">
            <a:avLst/>
          </a:prstGeom>
          <a:ln w="41148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7620">
              <a:lnSpc>
                <a:spcPct val="100000"/>
              </a:lnSpc>
            </a:pPr>
            <a:r>
              <a:rPr sz="1200" b="1" i="1" spc="-105" dirty="0">
                <a:solidFill>
                  <a:srgbClr val="C00000"/>
                </a:solidFill>
                <a:latin typeface="Verdana"/>
                <a:cs typeface="Verdana"/>
              </a:rPr>
              <a:t>Data</a:t>
            </a:r>
            <a:r>
              <a:rPr sz="1200" b="1" i="1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i="1" spc="-120" dirty="0">
                <a:solidFill>
                  <a:srgbClr val="C00000"/>
                </a:solidFill>
                <a:latin typeface="Verdana"/>
                <a:cs typeface="Verdana"/>
              </a:rPr>
              <a:t>driven</a:t>
            </a:r>
            <a:r>
              <a:rPr sz="1200" b="1" i="1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200" b="1" i="1" spc="-10" dirty="0">
                <a:solidFill>
                  <a:srgbClr val="C00000"/>
                </a:solidFill>
                <a:latin typeface="Verdana"/>
                <a:cs typeface="Verdana"/>
              </a:rPr>
              <a:t>company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4334" y="2679954"/>
            <a:ext cx="1809114" cy="518159"/>
          </a:xfrm>
          <a:custGeom>
            <a:avLst/>
            <a:gdLst/>
            <a:ahLst/>
            <a:cxnLst/>
            <a:rect l="l" t="t" r="r" b="b"/>
            <a:pathLst>
              <a:path w="1809114" h="518160">
                <a:moveTo>
                  <a:pt x="0" y="518160"/>
                </a:moveTo>
                <a:lnTo>
                  <a:pt x="1808988" y="518160"/>
                </a:lnTo>
                <a:lnTo>
                  <a:pt x="1808988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ln w="4114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Business</a:t>
            </a:r>
            <a:r>
              <a:rPr spc="-180" dirty="0"/>
              <a:t> </a:t>
            </a:r>
            <a:r>
              <a:rPr spc="-110" dirty="0"/>
              <a:t>Information</a:t>
            </a:r>
            <a:r>
              <a:rPr spc="-185" dirty="0"/>
              <a:t> </a:t>
            </a:r>
            <a:r>
              <a:rPr spc="-210" dirty="0"/>
              <a:t>System</a:t>
            </a:r>
            <a:r>
              <a:rPr spc="-130" dirty="0"/>
              <a:t> </a:t>
            </a:r>
            <a:r>
              <a:rPr spc="-395" dirty="0"/>
              <a:t>–</a:t>
            </a:r>
            <a:r>
              <a:rPr spc="-175" dirty="0"/>
              <a:t> </a:t>
            </a:r>
            <a:r>
              <a:rPr spc="-440" dirty="0"/>
              <a:t>BI</a:t>
            </a:r>
            <a:r>
              <a:rPr spc="-180" dirty="0"/>
              <a:t> </a:t>
            </a:r>
            <a:r>
              <a:rPr spc="60" dirty="0"/>
              <a:t>&amp;</a:t>
            </a:r>
            <a:r>
              <a:rPr spc="-185" dirty="0"/>
              <a:t> </a:t>
            </a:r>
            <a:r>
              <a:rPr spc="-145" dirty="0"/>
              <a:t>Big</a:t>
            </a:r>
            <a:r>
              <a:rPr spc="-190" dirty="0"/>
              <a:t> </a:t>
            </a:r>
            <a:r>
              <a:rPr spc="105" dirty="0"/>
              <a:t>data</a:t>
            </a:r>
            <a:r>
              <a:rPr spc="-200" dirty="0"/>
              <a:t> </a:t>
            </a:r>
            <a:r>
              <a:rPr spc="-10" dirty="0"/>
              <a:t>analytics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30" y="1682463"/>
            <a:ext cx="1265757" cy="61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3063" y="1895601"/>
            <a:ext cx="79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Salesforce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144" y="4447032"/>
            <a:ext cx="391668" cy="3627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627" y="4450079"/>
            <a:ext cx="371855" cy="3566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71372" y="1801304"/>
            <a:ext cx="5457825" cy="3008630"/>
            <a:chOff x="1071372" y="1801304"/>
            <a:chExt cx="5457825" cy="30086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144" y="3166872"/>
              <a:ext cx="1271016" cy="1085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0824" y="4447032"/>
              <a:ext cx="402336" cy="3627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1372" y="2412492"/>
              <a:ext cx="1432560" cy="8214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61260" y="1802892"/>
              <a:ext cx="1094740" cy="2997835"/>
            </a:xfrm>
            <a:custGeom>
              <a:avLst/>
              <a:gdLst/>
              <a:ahLst/>
              <a:cxnLst/>
              <a:rect l="l" t="t" r="r" b="b"/>
              <a:pathLst>
                <a:path w="1094739" h="2997835">
                  <a:moveTo>
                    <a:pt x="0" y="0"/>
                  </a:moveTo>
                  <a:lnTo>
                    <a:pt x="0" y="2997708"/>
                  </a:lnTo>
                  <a:lnTo>
                    <a:pt x="1094231" y="2026412"/>
                  </a:lnTo>
                  <a:lnTo>
                    <a:pt x="1094231" y="97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D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1260" y="1802892"/>
              <a:ext cx="1094740" cy="2997835"/>
            </a:xfrm>
            <a:custGeom>
              <a:avLst/>
              <a:gdLst/>
              <a:ahLst/>
              <a:cxnLst/>
              <a:rect l="l" t="t" r="r" b="b"/>
              <a:pathLst>
                <a:path w="1094739" h="2997835">
                  <a:moveTo>
                    <a:pt x="0" y="0"/>
                  </a:moveTo>
                  <a:lnTo>
                    <a:pt x="1094231" y="971296"/>
                  </a:lnTo>
                  <a:lnTo>
                    <a:pt x="1094231" y="2026412"/>
                  </a:lnTo>
                  <a:lnTo>
                    <a:pt x="0" y="299770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85A64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2029" y="2267686"/>
              <a:ext cx="1802968" cy="21336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0167" y="2286000"/>
              <a:ext cx="1731264" cy="20619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30167" y="2286000"/>
              <a:ext cx="1731645" cy="2062480"/>
            </a:xfrm>
            <a:custGeom>
              <a:avLst/>
              <a:gdLst/>
              <a:ahLst/>
              <a:cxnLst/>
              <a:rect l="l" t="t" r="r" b="b"/>
              <a:pathLst>
                <a:path w="1731645" h="2062479">
                  <a:moveTo>
                    <a:pt x="1731264" y="142367"/>
                  </a:moveTo>
                  <a:lnTo>
                    <a:pt x="1703444" y="178352"/>
                  </a:lnTo>
                  <a:lnTo>
                    <a:pt x="1656152" y="200527"/>
                  </a:lnTo>
                  <a:lnTo>
                    <a:pt x="1588291" y="220854"/>
                  </a:lnTo>
                  <a:lnTo>
                    <a:pt x="1547297" y="230217"/>
                  </a:lnTo>
                  <a:lnTo>
                    <a:pt x="1501941" y="238989"/>
                  </a:lnTo>
                  <a:lnTo>
                    <a:pt x="1452482" y="247129"/>
                  </a:lnTo>
                  <a:lnTo>
                    <a:pt x="1399180" y="254593"/>
                  </a:lnTo>
                  <a:lnTo>
                    <a:pt x="1342296" y="261338"/>
                  </a:lnTo>
                  <a:lnTo>
                    <a:pt x="1282089" y="267323"/>
                  </a:lnTo>
                  <a:lnTo>
                    <a:pt x="1218820" y="272504"/>
                  </a:lnTo>
                  <a:lnTo>
                    <a:pt x="1152748" y="276839"/>
                  </a:lnTo>
                  <a:lnTo>
                    <a:pt x="1084133" y="280284"/>
                  </a:lnTo>
                  <a:lnTo>
                    <a:pt x="1013235" y="282798"/>
                  </a:lnTo>
                  <a:lnTo>
                    <a:pt x="940315" y="284338"/>
                  </a:lnTo>
                  <a:lnTo>
                    <a:pt x="865632" y="284861"/>
                  </a:lnTo>
                  <a:lnTo>
                    <a:pt x="790948" y="284338"/>
                  </a:lnTo>
                  <a:lnTo>
                    <a:pt x="718028" y="282798"/>
                  </a:lnTo>
                  <a:lnTo>
                    <a:pt x="647130" y="280284"/>
                  </a:lnTo>
                  <a:lnTo>
                    <a:pt x="578515" y="276839"/>
                  </a:lnTo>
                  <a:lnTo>
                    <a:pt x="512443" y="272504"/>
                  </a:lnTo>
                  <a:lnTo>
                    <a:pt x="449174" y="267323"/>
                  </a:lnTo>
                  <a:lnTo>
                    <a:pt x="388967" y="261338"/>
                  </a:lnTo>
                  <a:lnTo>
                    <a:pt x="332083" y="254593"/>
                  </a:lnTo>
                  <a:lnTo>
                    <a:pt x="278781" y="247129"/>
                  </a:lnTo>
                  <a:lnTo>
                    <a:pt x="229322" y="238989"/>
                  </a:lnTo>
                  <a:lnTo>
                    <a:pt x="183966" y="230217"/>
                  </a:lnTo>
                  <a:lnTo>
                    <a:pt x="142972" y="220854"/>
                  </a:lnTo>
                  <a:lnTo>
                    <a:pt x="75111" y="200527"/>
                  </a:lnTo>
                  <a:lnTo>
                    <a:pt x="27819" y="178352"/>
                  </a:lnTo>
                  <a:lnTo>
                    <a:pt x="0" y="142367"/>
                  </a:lnTo>
                  <a:lnTo>
                    <a:pt x="3177" y="130085"/>
                  </a:lnTo>
                  <a:lnTo>
                    <a:pt x="48764" y="95148"/>
                  </a:lnTo>
                  <a:lnTo>
                    <a:pt x="106600" y="73876"/>
                  </a:lnTo>
                  <a:lnTo>
                    <a:pt x="183966" y="54619"/>
                  </a:lnTo>
                  <a:lnTo>
                    <a:pt x="229322" y="45852"/>
                  </a:lnTo>
                  <a:lnTo>
                    <a:pt x="278781" y="37718"/>
                  </a:lnTo>
                  <a:lnTo>
                    <a:pt x="332083" y="30258"/>
                  </a:lnTo>
                  <a:lnTo>
                    <a:pt x="388967" y="23515"/>
                  </a:lnTo>
                  <a:lnTo>
                    <a:pt x="449174" y="17533"/>
                  </a:lnTo>
                  <a:lnTo>
                    <a:pt x="512443" y="12354"/>
                  </a:lnTo>
                  <a:lnTo>
                    <a:pt x="578515" y="8020"/>
                  </a:lnTo>
                  <a:lnTo>
                    <a:pt x="647130" y="4575"/>
                  </a:lnTo>
                  <a:lnTo>
                    <a:pt x="718028" y="2062"/>
                  </a:lnTo>
                  <a:lnTo>
                    <a:pt x="790948" y="522"/>
                  </a:lnTo>
                  <a:lnTo>
                    <a:pt x="865632" y="0"/>
                  </a:lnTo>
                  <a:lnTo>
                    <a:pt x="940315" y="522"/>
                  </a:lnTo>
                  <a:lnTo>
                    <a:pt x="1013235" y="2062"/>
                  </a:lnTo>
                  <a:lnTo>
                    <a:pt x="1084133" y="4575"/>
                  </a:lnTo>
                  <a:lnTo>
                    <a:pt x="1152748" y="8020"/>
                  </a:lnTo>
                  <a:lnTo>
                    <a:pt x="1218820" y="12354"/>
                  </a:lnTo>
                  <a:lnTo>
                    <a:pt x="1282089" y="17533"/>
                  </a:lnTo>
                  <a:lnTo>
                    <a:pt x="1342296" y="23515"/>
                  </a:lnTo>
                  <a:lnTo>
                    <a:pt x="1399180" y="30258"/>
                  </a:lnTo>
                  <a:lnTo>
                    <a:pt x="1452482" y="37718"/>
                  </a:lnTo>
                  <a:lnTo>
                    <a:pt x="1501941" y="45852"/>
                  </a:lnTo>
                  <a:lnTo>
                    <a:pt x="1547297" y="54619"/>
                  </a:lnTo>
                  <a:lnTo>
                    <a:pt x="1588291" y="63974"/>
                  </a:lnTo>
                  <a:lnTo>
                    <a:pt x="1656152" y="84282"/>
                  </a:lnTo>
                  <a:lnTo>
                    <a:pt x="1703444" y="106433"/>
                  </a:lnTo>
                  <a:lnTo>
                    <a:pt x="1731264" y="142367"/>
                  </a:lnTo>
                  <a:close/>
                </a:path>
                <a:path w="1731645" h="2062479">
                  <a:moveTo>
                    <a:pt x="1731264" y="142367"/>
                  </a:moveTo>
                  <a:lnTo>
                    <a:pt x="1731264" y="1919541"/>
                  </a:lnTo>
                  <a:lnTo>
                    <a:pt x="1728086" y="1931831"/>
                  </a:lnTo>
                  <a:lnTo>
                    <a:pt x="1682499" y="1966787"/>
                  </a:lnTo>
                  <a:lnTo>
                    <a:pt x="1624663" y="1988069"/>
                  </a:lnTo>
                  <a:lnTo>
                    <a:pt x="1547297" y="2007335"/>
                  </a:lnTo>
                  <a:lnTo>
                    <a:pt x="1501941" y="2016105"/>
                  </a:lnTo>
                  <a:lnTo>
                    <a:pt x="1452482" y="2024242"/>
                  </a:lnTo>
                  <a:lnTo>
                    <a:pt x="1399180" y="2031705"/>
                  </a:lnTo>
                  <a:lnTo>
                    <a:pt x="1342296" y="2038449"/>
                  </a:lnTo>
                  <a:lnTo>
                    <a:pt x="1282089" y="2044433"/>
                  </a:lnTo>
                  <a:lnTo>
                    <a:pt x="1218820" y="2049614"/>
                  </a:lnTo>
                  <a:lnTo>
                    <a:pt x="1152748" y="2053949"/>
                  </a:lnTo>
                  <a:lnTo>
                    <a:pt x="1084133" y="2057395"/>
                  </a:lnTo>
                  <a:lnTo>
                    <a:pt x="1013235" y="2059909"/>
                  </a:lnTo>
                  <a:lnTo>
                    <a:pt x="940315" y="2061449"/>
                  </a:lnTo>
                  <a:lnTo>
                    <a:pt x="865632" y="2061972"/>
                  </a:lnTo>
                  <a:lnTo>
                    <a:pt x="790948" y="2061449"/>
                  </a:lnTo>
                  <a:lnTo>
                    <a:pt x="718028" y="2059909"/>
                  </a:lnTo>
                  <a:lnTo>
                    <a:pt x="647130" y="2057395"/>
                  </a:lnTo>
                  <a:lnTo>
                    <a:pt x="578515" y="2053949"/>
                  </a:lnTo>
                  <a:lnTo>
                    <a:pt x="512443" y="2049614"/>
                  </a:lnTo>
                  <a:lnTo>
                    <a:pt x="449174" y="2044433"/>
                  </a:lnTo>
                  <a:lnTo>
                    <a:pt x="388967" y="2038449"/>
                  </a:lnTo>
                  <a:lnTo>
                    <a:pt x="332083" y="2031705"/>
                  </a:lnTo>
                  <a:lnTo>
                    <a:pt x="278781" y="2024242"/>
                  </a:lnTo>
                  <a:lnTo>
                    <a:pt x="229322" y="2016105"/>
                  </a:lnTo>
                  <a:lnTo>
                    <a:pt x="183966" y="2007335"/>
                  </a:lnTo>
                  <a:lnTo>
                    <a:pt x="142972" y="1997975"/>
                  </a:lnTo>
                  <a:lnTo>
                    <a:pt x="75111" y="1977658"/>
                  </a:lnTo>
                  <a:lnTo>
                    <a:pt x="27819" y="1955496"/>
                  </a:lnTo>
                  <a:lnTo>
                    <a:pt x="0" y="1919541"/>
                  </a:lnTo>
                  <a:lnTo>
                    <a:pt x="0" y="142367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2607" y="3035808"/>
              <a:ext cx="938784" cy="7284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36107" y="1802892"/>
              <a:ext cx="1091565" cy="2938780"/>
            </a:xfrm>
            <a:custGeom>
              <a:avLst/>
              <a:gdLst/>
              <a:ahLst/>
              <a:cxnLst/>
              <a:rect l="l" t="t" r="r" b="b"/>
              <a:pathLst>
                <a:path w="1091565" h="2938779">
                  <a:moveTo>
                    <a:pt x="0" y="0"/>
                  </a:moveTo>
                  <a:lnTo>
                    <a:pt x="0" y="2938272"/>
                  </a:lnTo>
                  <a:lnTo>
                    <a:pt x="1091184" y="1969643"/>
                  </a:lnTo>
                  <a:lnTo>
                    <a:pt x="1091184" y="968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D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6107" y="1802892"/>
              <a:ext cx="1091565" cy="2938780"/>
            </a:xfrm>
            <a:custGeom>
              <a:avLst/>
              <a:gdLst/>
              <a:ahLst/>
              <a:cxnLst/>
              <a:rect l="l" t="t" r="r" b="b"/>
              <a:pathLst>
                <a:path w="1091565" h="2938779">
                  <a:moveTo>
                    <a:pt x="0" y="0"/>
                  </a:moveTo>
                  <a:lnTo>
                    <a:pt x="1091184" y="968629"/>
                  </a:lnTo>
                  <a:lnTo>
                    <a:pt x="1091184" y="1969643"/>
                  </a:lnTo>
                  <a:lnTo>
                    <a:pt x="0" y="293827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85A64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766559" y="1972055"/>
            <a:ext cx="843280" cy="721360"/>
            <a:chOff x="6766559" y="1972055"/>
            <a:chExt cx="843280" cy="721360"/>
          </a:xfrm>
        </p:grpSpPr>
        <p:sp>
          <p:nvSpPr>
            <p:cNvPr id="20" name="object 20"/>
            <p:cNvSpPr/>
            <p:nvPr/>
          </p:nvSpPr>
          <p:spPr>
            <a:xfrm>
              <a:off x="6894575" y="2040381"/>
              <a:ext cx="715010" cy="478790"/>
            </a:xfrm>
            <a:custGeom>
              <a:avLst/>
              <a:gdLst/>
              <a:ahLst/>
              <a:cxnLst/>
              <a:rect l="l" t="t" r="r" b="b"/>
              <a:pathLst>
                <a:path w="715009" h="478789">
                  <a:moveTo>
                    <a:pt x="714755" y="0"/>
                  </a:moveTo>
                  <a:lnTo>
                    <a:pt x="686669" y="26662"/>
                  </a:lnTo>
                  <a:lnTo>
                    <a:pt x="610076" y="48418"/>
                  </a:lnTo>
                  <a:lnTo>
                    <a:pt x="557184" y="56772"/>
                  </a:lnTo>
                  <a:lnTo>
                    <a:pt x="496478" y="63079"/>
                  </a:lnTo>
                  <a:lnTo>
                    <a:pt x="429397" y="67063"/>
                  </a:lnTo>
                  <a:lnTo>
                    <a:pt x="357377" y="68453"/>
                  </a:lnTo>
                  <a:lnTo>
                    <a:pt x="285358" y="67063"/>
                  </a:lnTo>
                  <a:lnTo>
                    <a:pt x="218277" y="63079"/>
                  </a:lnTo>
                  <a:lnTo>
                    <a:pt x="157571" y="56772"/>
                  </a:lnTo>
                  <a:lnTo>
                    <a:pt x="104679" y="48418"/>
                  </a:lnTo>
                  <a:lnTo>
                    <a:pt x="61038" y="38290"/>
                  </a:lnTo>
                  <a:lnTo>
                    <a:pt x="7261" y="13807"/>
                  </a:lnTo>
                  <a:lnTo>
                    <a:pt x="0" y="0"/>
                  </a:lnTo>
                  <a:lnTo>
                    <a:pt x="0" y="410337"/>
                  </a:lnTo>
                  <a:lnTo>
                    <a:pt x="28086" y="436999"/>
                  </a:lnTo>
                  <a:lnTo>
                    <a:pt x="104679" y="458755"/>
                  </a:lnTo>
                  <a:lnTo>
                    <a:pt x="157571" y="467109"/>
                  </a:lnTo>
                  <a:lnTo>
                    <a:pt x="218277" y="473416"/>
                  </a:lnTo>
                  <a:lnTo>
                    <a:pt x="285358" y="477400"/>
                  </a:lnTo>
                  <a:lnTo>
                    <a:pt x="357377" y="478790"/>
                  </a:lnTo>
                  <a:lnTo>
                    <a:pt x="429397" y="477400"/>
                  </a:lnTo>
                  <a:lnTo>
                    <a:pt x="496478" y="473416"/>
                  </a:lnTo>
                  <a:lnTo>
                    <a:pt x="557184" y="467109"/>
                  </a:lnTo>
                  <a:lnTo>
                    <a:pt x="610076" y="458755"/>
                  </a:lnTo>
                  <a:lnTo>
                    <a:pt x="653717" y="448627"/>
                  </a:lnTo>
                  <a:lnTo>
                    <a:pt x="707494" y="424144"/>
                  </a:lnTo>
                  <a:lnTo>
                    <a:pt x="714755" y="410337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575" y="1972055"/>
              <a:ext cx="715010" cy="137160"/>
            </a:xfrm>
            <a:custGeom>
              <a:avLst/>
              <a:gdLst/>
              <a:ahLst/>
              <a:cxnLst/>
              <a:rect l="l" t="t" r="r" b="b"/>
              <a:pathLst>
                <a:path w="715009" h="137160">
                  <a:moveTo>
                    <a:pt x="357377" y="0"/>
                  </a:moveTo>
                  <a:lnTo>
                    <a:pt x="285358" y="1388"/>
                  </a:lnTo>
                  <a:lnTo>
                    <a:pt x="218277" y="5371"/>
                  </a:lnTo>
                  <a:lnTo>
                    <a:pt x="157571" y="11673"/>
                  </a:lnTo>
                  <a:lnTo>
                    <a:pt x="104679" y="20018"/>
                  </a:lnTo>
                  <a:lnTo>
                    <a:pt x="61038" y="30131"/>
                  </a:lnTo>
                  <a:lnTo>
                    <a:pt x="7261" y="54560"/>
                  </a:lnTo>
                  <a:lnTo>
                    <a:pt x="0" y="68325"/>
                  </a:lnTo>
                  <a:lnTo>
                    <a:pt x="7261" y="82133"/>
                  </a:lnTo>
                  <a:lnTo>
                    <a:pt x="61038" y="106616"/>
                  </a:lnTo>
                  <a:lnTo>
                    <a:pt x="104679" y="116744"/>
                  </a:lnTo>
                  <a:lnTo>
                    <a:pt x="157571" y="125098"/>
                  </a:lnTo>
                  <a:lnTo>
                    <a:pt x="218277" y="131405"/>
                  </a:lnTo>
                  <a:lnTo>
                    <a:pt x="285358" y="135389"/>
                  </a:lnTo>
                  <a:lnTo>
                    <a:pt x="357377" y="136779"/>
                  </a:lnTo>
                  <a:lnTo>
                    <a:pt x="429397" y="135389"/>
                  </a:lnTo>
                  <a:lnTo>
                    <a:pt x="496478" y="131405"/>
                  </a:lnTo>
                  <a:lnTo>
                    <a:pt x="557184" y="125098"/>
                  </a:lnTo>
                  <a:lnTo>
                    <a:pt x="610076" y="116744"/>
                  </a:lnTo>
                  <a:lnTo>
                    <a:pt x="653717" y="106616"/>
                  </a:lnTo>
                  <a:lnTo>
                    <a:pt x="707494" y="82133"/>
                  </a:lnTo>
                  <a:lnTo>
                    <a:pt x="714755" y="68325"/>
                  </a:lnTo>
                  <a:lnTo>
                    <a:pt x="707494" y="54560"/>
                  </a:lnTo>
                  <a:lnTo>
                    <a:pt x="653717" y="30131"/>
                  </a:lnTo>
                  <a:lnTo>
                    <a:pt x="610076" y="20018"/>
                  </a:lnTo>
                  <a:lnTo>
                    <a:pt x="557184" y="11673"/>
                  </a:lnTo>
                  <a:lnTo>
                    <a:pt x="496478" y="5371"/>
                  </a:lnTo>
                  <a:lnTo>
                    <a:pt x="429397" y="1388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66559" y="2212847"/>
              <a:ext cx="713740" cy="480059"/>
            </a:xfrm>
            <a:custGeom>
              <a:avLst/>
              <a:gdLst/>
              <a:ahLst/>
              <a:cxnLst/>
              <a:rect l="l" t="t" r="r" b="b"/>
              <a:pathLst>
                <a:path w="713740" h="480060">
                  <a:moveTo>
                    <a:pt x="713232" y="0"/>
                  </a:moveTo>
                  <a:lnTo>
                    <a:pt x="685210" y="26681"/>
                  </a:lnTo>
                  <a:lnTo>
                    <a:pt x="608790" y="48482"/>
                  </a:lnTo>
                  <a:lnTo>
                    <a:pt x="556013" y="56859"/>
                  </a:lnTo>
                  <a:lnTo>
                    <a:pt x="495436" y="63186"/>
                  </a:lnTo>
                  <a:lnTo>
                    <a:pt x="428493" y="67185"/>
                  </a:lnTo>
                  <a:lnTo>
                    <a:pt x="356616" y="68579"/>
                  </a:lnTo>
                  <a:lnTo>
                    <a:pt x="284738" y="67185"/>
                  </a:lnTo>
                  <a:lnTo>
                    <a:pt x="217795" y="63186"/>
                  </a:lnTo>
                  <a:lnTo>
                    <a:pt x="157218" y="56859"/>
                  </a:lnTo>
                  <a:lnTo>
                    <a:pt x="104441" y="48482"/>
                  </a:lnTo>
                  <a:lnTo>
                    <a:pt x="60898" y="38330"/>
                  </a:lnTo>
                  <a:lnTo>
                    <a:pt x="7244" y="13812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28021" y="438161"/>
                  </a:lnTo>
                  <a:lnTo>
                    <a:pt x="104441" y="459962"/>
                  </a:lnTo>
                  <a:lnTo>
                    <a:pt x="157218" y="468339"/>
                  </a:lnTo>
                  <a:lnTo>
                    <a:pt x="217795" y="474666"/>
                  </a:lnTo>
                  <a:lnTo>
                    <a:pt x="284738" y="478665"/>
                  </a:lnTo>
                  <a:lnTo>
                    <a:pt x="356616" y="480059"/>
                  </a:lnTo>
                  <a:lnTo>
                    <a:pt x="428493" y="478665"/>
                  </a:lnTo>
                  <a:lnTo>
                    <a:pt x="495436" y="474666"/>
                  </a:lnTo>
                  <a:lnTo>
                    <a:pt x="556013" y="468339"/>
                  </a:lnTo>
                  <a:lnTo>
                    <a:pt x="608790" y="459962"/>
                  </a:lnTo>
                  <a:lnTo>
                    <a:pt x="652333" y="449810"/>
                  </a:lnTo>
                  <a:lnTo>
                    <a:pt x="705987" y="425292"/>
                  </a:lnTo>
                  <a:lnTo>
                    <a:pt x="713232" y="41147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66559" y="2144267"/>
              <a:ext cx="713740" cy="137160"/>
            </a:xfrm>
            <a:custGeom>
              <a:avLst/>
              <a:gdLst/>
              <a:ahLst/>
              <a:cxnLst/>
              <a:rect l="l" t="t" r="r" b="b"/>
              <a:pathLst>
                <a:path w="713740" h="137160">
                  <a:moveTo>
                    <a:pt x="356616" y="0"/>
                  </a:moveTo>
                  <a:lnTo>
                    <a:pt x="284738" y="1394"/>
                  </a:lnTo>
                  <a:lnTo>
                    <a:pt x="217795" y="5393"/>
                  </a:lnTo>
                  <a:lnTo>
                    <a:pt x="157218" y="11720"/>
                  </a:lnTo>
                  <a:lnTo>
                    <a:pt x="104441" y="20097"/>
                  </a:lnTo>
                  <a:lnTo>
                    <a:pt x="60898" y="30249"/>
                  </a:lnTo>
                  <a:lnTo>
                    <a:pt x="7244" y="54767"/>
                  </a:lnTo>
                  <a:lnTo>
                    <a:pt x="0" y="68580"/>
                  </a:lnTo>
                  <a:lnTo>
                    <a:pt x="7244" y="82392"/>
                  </a:lnTo>
                  <a:lnTo>
                    <a:pt x="60898" y="106910"/>
                  </a:lnTo>
                  <a:lnTo>
                    <a:pt x="104441" y="117062"/>
                  </a:lnTo>
                  <a:lnTo>
                    <a:pt x="157218" y="125439"/>
                  </a:lnTo>
                  <a:lnTo>
                    <a:pt x="217795" y="131766"/>
                  </a:lnTo>
                  <a:lnTo>
                    <a:pt x="284738" y="135765"/>
                  </a:lnTo>
                  <a:lnTo>
                    <a:pt x="356616" y="137159"/>
                  </a:lnTo>
                  <a:lnTo>
                    <a:pt x="428493" y="135765"/>
                  </a:lnTo>
                  <a:lnTo>
                    <a:pt x="495436" y="131766"/>
                  </a:lnTo>
                  <a:lnTo>
                    <a:pt x="556013" y="125439"/>
                  </a:lnTo>
                  <a:lnTo>
                    <a:pt x="608790" y="117062"/>
                  </a:lnTo>
                  <a:lnTo>
                    <a:pt x="652333" y="106910"/>
                  </a:lnTo>
                  <a:lnTo>
                    <a:pt x="705987" y="82392"/>
                  </a:lnTo>
                  <a:lnTo>
                    <a:pt x="713232" y="68580"/>
                  </a:lnTo>
                  <a:lnTo>
                    <a:pt x="705987" y="54767"/>
                  </a:lnTo>
                  <a:lnTo>
                    <a:pt x="652333" y="30249"/>
                  </a:lnTo>
                  <a:lnTo>
                    <a:pt x="608790" y="20097"/>
                  </a:lnTo>
                  <a:lnTo>
                    <a:pt x="556013" y="11720"/>
                  </a:lnTo>
                  <a:lnTo>
                    <a:pt x="495436" y="5393"/>
                  </a:lnTo>
                  <a:lnTo>
                    <a:pt x="428493" y="1394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3918" y="2287015"/>
            <a:ext cx="319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latin typeface="Tahoma"/>
                <a:cs typeface="Tahoma"/>
              </a:rPr>
              <a:t>Data </a:t>
            </a:r>
            <a:r>
              <a:rPr sz="1000" b="1" spc="-40" dirty="0">
                <a:latin typeface="Tahoma"/>
                <a:cs typeface="Tahoma"/>
              </a:rPr>
              <a:t>Mart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72656" y="3360420"/>
            <a:ext cx="864235" cy="730250"/>
            <a:chOff x="6772656" y="3360420"/>
            <a:chExt cx="864235" cy="730250"/>
          </a:xfrm>
        </p:grpSpPr>
        <p:sp>
          <p:nvSpPr>
            <p:cNvPr id="26" name="object 26"/>
            <p:cNvSpPr/>
            <p:nvPr/>
          </p:nvSpPr>
          <p:spPr>
            <a:xfrm>
              <a:off x="6923532" y="3429000"/>
              <a:ext cx="713740" cy="480059"/>
            </a:xfrm>
            <a:custGeom>
              <a:avLst/>
              <a:gdLst/>
              <a:ahLst/>
              <a:cxnLst/>
              <a:rect l="l" t="t" r="r" b="b"/>
              <a:pathLst>
                <a:path w="713740" h="480060">
                  <a:moveTo>
                    <a:pt x="713232" y="0"/>
                  </a:moveTo>
                  <a:lnTo>
                    <a:pt x="685210" y="26681"/>
                  </a:lnTo>
                  <a:lnTo>
                    <a:pt x="608790" y="48482"/>
                  </a:lnTo>
                  <a:lnTo>
                    <a:pt x="556013" y="56859"/>
                  </a:lnTo>
                  <a:lnTo>
                    <a:pt x="495436" y="63186"/>
                  </a:lnTo>
                  <a:lnTo>
                    <a:pt x="428493" y="67185"/>
                  </a:lnTo>
                  <a:lnTo>
                    <a:pt x="356616" y="68580"/>
                  </a:lnTo>
                  <a:lnTo>
                    <a:pt x="284738" y="67185"/>
                  </a:lnTo>
                  <a:lnTo>
                    <a:pt x="217795" y="63186"/>
                  </a:lnTo>
                  <a:lnTo>
                    <a:pt x="157218" y="56859"/>
                  </a:lnTo>
                  <a:lnTo>
                    <a:pt x="104441" y="48482"/>
                  </a:lnTo>
                  <a:lnTo>
                    <a:pt x="60898" y="38330"/>
                  </a:lnTo>
                  <a:lnTo>
                    <a:pt x="7244" y="13812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28021" y="438172"/>
                  </a:lnTo>
                  <a:lnTo>
                    <a:pt x="104441" y="459971"/>
                  </a:lnTo>
                  <a:lnTo>
                    <a:pt x="157218" y="468346"/>
                  </a:lnTo>
                  <a:lnTo>
                    <a:pt x="217795" y="474670"/>
                  </a:lnTo>
                  <a:lnTo>
                    <a:pt x="284738" y="478666"/>
                  </a:lnTo>
                  <a:lnTo>
                    <a:pt x="356616" y="480059"/>
                  </a:lnTo>
                  <a:lnTo>
                    <a:pt x="428493" y="478666"/>
                  </a:lnTo>
                  <a:lnTo>
                    <a:pt x="495436" y="474670"/>
                  </a:lnTo>
                  <a:lnTo>
                    <a:pt x="556013" y="468346"/>
                  </a:lnTo>
                  <a:lnTo>
                    <a:pt x="608790" y="459971"/>
                  </a:lnTo>
                  <a:lnTo>
                    <a:pt x="652333" y="449821"/>
                  </a:lnTo>
                  <a:lnTo>
                    <a:pt x="705987" y="425300"/>
                  </a:lnTo>
                  <a:lnTo>
                    <a:pt x="713232" y="41148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23532" y="3360420"/>
              <a:ext cx="713740" cy="137160"/>
            </a:xfrm>
            <a:custGeom>
              <a:avLst/>
              <a:gdLst/>
              <a:ahLst/>
              <a:cxnLst/>
              <a:rect l="l" t="t" r="r" b="b"/>
              <a:pathLst>
                <a:path w="713740" h="137160">
                  <a:moveTo>
                    <a:pt x="356616" y="0"/>
                  </a:moveTo>
                  <a:lnTo>
                    <a:pt x="284738" y="1394"/>
                  </a:lnTo>
                  <a:lnTo>
                    <a:pt x="217795" y="5393"/>
                  </a:lnTo>
                  <a:lnTo>
                    <a:pt x="157218" y="11720"/>
                  </a:lnTo>
                  <a:lnTo>
                    <a:pt x="104441" y="20097"/>
                  </a:lnTo>
                  <a:lnTo>
                    <a:pt x="60898" y="30249"/>
                  </a:lnTo>
                  <a:lnTo>
                    <a:pt x="7244" y="54767"/>
                  </a:lnTo>
                  <a:lnTo>
                    <a:pt x="0" y="68579"/>
                  </a:lnTo>
                  <a:lnTo>
                    <a:pt x="7244" y="82392"/>
                  </a:lnTo>
                  <a:lnTo>
                    <a:pt x="60898" y="106910"/>
                  </a:lnTo>
                  <a:lnTo>
                    <a:pt x="104441" y="117062"/>
                  </a:lnTo>
                  <a:lnTo>
                    <a:pt x="157218" y="125439"/>
                  </a:lnTo>
                  <a:lnTo>
                    <a:pt x="217795" y="131766"/>
                  </a:lnTo>
                  <a:lnTo>
                    <a:pt x="284738" y="135765"/>
                  </a:lnTo>
                  <a:lnTo>
                    <a:pt x="356616" y="137159"/>
                  </a:lnTo>
                  <a:lnTo>
                    <a:pt x="428493" y="135765"/>
                  </a:lnTo>
                  <a:lnTo>
                    <a:pt x="495436" y="131766"/>
                  </a:lnTo>
                  <a:lnTo>
                    <a:pt x="556013" y="125439"/>
                  </a:lnTo>
                  <a:lnTo>
                    <a:pt x="608790" y="117062"/>
                  </a:lnTo>
                  <a:lnTo>
                    <a:pt x="652333" y="106910"/>
                  </a:lnTo>
                  <a:lnTo>
                    <a:pt x="705987" y="82392"/>
                  </a:lnTo>
                  <a:lnTo>
                    <a:pt x="713232" y="68579"/>
                  </a:lnTo>
                  <a:lnTo>
                    <a:pt x="705987" y="54767"/>
                  </a:lnTo>
                  <a:lnTo>
                    <a:pt x="652333" y="30249"/>
                  </a:lnTo>
                  <a:lnTo>
                    <a:pt x="608790" y="20097"/>
                  </a:lnTo>
                  <a:lnTo>
                    <a:pt x="556013" y="11720"/>
                  </a:lnTo>
                  <a:lnTo>
                    <a:pt x="495436" y="5393"/>
                  </a:lnTo>
                  <a:lnTo>
                    <a:pt x="428493" y="1394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72656" y="3611626"/>
              <a:ext cx="715010" cy="478790"/>
            </a:xfrm>
            <a:custGeom>
              <a:avLst/>
              <a:gdLst/>
              <a:ahLst/>
              <a:cxnLst/>
              <a:rect l="l" t="t" r="r" b="b"/>
              <a:pathLst>
                <a:path w="715009" h="478789">
                  <a:moveTo>
                    <a:pt x="714755" y="0"/>
                  </a:moveTo>
                  <a:lnTo>
                    <a:pt x="686669" y="26662"/>
                  </a:lnTo>
                  <a:lnTo>
                    <a:pt x="610076" y="48418"/>
                  </a:lnTo>
                  <a:lnTo>
                    <a:pt x="557184" y="56772"/>
                  </a:lnTo>
                  <a:lnTo>
                    <a:pt x="496478" y="63079"/>
                  </a:lnTo>
                  <a:lnTo>
                    <a:pt x="429397" y="67063"/>
                  </a:lnTo>
                  <a:lnTo>
                    <a:pt x="357377" y="68453"/>
                  </a:lnTo>
                  <a:lnTo>
                    <a:pt x="285358" y="67063"/>
                  </a:lnTo>
                  <a:lnTo>
                    <a:pt x="218277" y="63079"/>
                  </a:lnTo>
                  <a:lnTo>
                    <a:pt x="157571" y="56772"/>
                  </a:lnTo>
                  <a:lnTo>
                    <a:pt x="104679" y="48418"/>
                  </a:lnTo>
                  <a:lnTo>
                    <a:pt x="61038" y="38290"/>
                  </a:lnTo>
                  <a:lnTo>
                    <a:pt x="7261" y="13807"/>
                  </a:lnTo>
                  <a:lnTo>
                    <a:pt x="0" y="0"/>
                  </a:lnTo>
                  <a:lnTo>
                    <a:pt x="0" y="410400"/>
                  </a:lnTo>
                  <a:lnTo>
                    <a:pt x="28086" y="437020"/>
                  </a:lnTo>
                  <a:lnTo>
                    <a:pt x="104679" y="458758"/>
                  </a:lnTo>
                  <a:lnTo>
                    <a:pt x="157571" y="467109"/>
                  </a:lnTo>
                  <a:lnTo>
                    <a:pt x="218277" y="473415"/>
                  </a:lnTo>
                  <a:lnTo>
                    <a:pt x="285358" y="477400"/>
                  </a:lnTo>
                  <a:lnTo>
                    <a:pt x="357377" y="478790"/>
                  </a:lnTo>
                  <a:lnTo>
                    <a:pt x="429397" y="477400"/>
                  </a:lnTo>
                  <a:lnTo>
                    <a:pt x="496478" y="473415"/>
                  </a:lnTo>
                  <a:lnTo>
                    <a:pt x="557184" y="467109"/>
                  </a:lnTo>
                  <a:lnTo>
                    <a:pt x="610076" y="458758"/>
                  </a:lnTo>
                  <a:lnTo>
                    <a:pt x="653717" y="448637"/>
                  </a:lnTo>
                  <a:lnTo>
                    <a:pt x="707494" y="424183"/>
                  </a:lnTo>
                  <a:lnTo>
                    <a:pt x="714755" y="4104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72656" y="3543300"/>
              <a:ext cx="715010" cy="137160"/>
            </a:xfrm>
            <a:custGeom>
              <a:avLst/>
              <a:gdLst/>
              <a:ahLst/>
              <a:cxnLst/>
              <a:rect l="l" t="t" r="r" b="b"/>
              <a:pathLst>
                <a:path w="715009" h="137160">
                  <a:moveTo>
                    <a:pt x="357377" y="0"/>
                  </a:moveTo>
                  <a:lnTo>
                    <a:pt x="285358" y="1388"/>
                  </a:lnTo>
                  <a:lnTo>
                    <a:pt x="218277" y="5371"/>
                  </a:lnTo>
                  <a:lnTo>
                    <a:pt x="157571" y="11673"/>
                  </a:lnTo>
                  <a:lnTo>
                    <a:pt x="104679" y="20018"/>
                  </a:lnTo>
                  <a:lnTo>
                    <a:pt x="61038" y="30131"/>
                  </a:lnTo>
                  <a:lnTo>
                    <a:pt x="7261" y="54560"/>
                  </a:lnTo>
                  <a:lnTo>
                    <a:pt x="0" y="68325"/>
                  </a:lnTo>
                  <a:lnTo>
                    <a:pt x="7261" y="82133"/>
                  </a:lnTo>
                  <a:lnTo>
                    <a:pt x="61038" y="106616"/>
                  </a:lnTo>
                  <a:lnTo>
                    <a:pt x="104679" y="116744"/>
                  </a:lnTo>
                  <a:lnTo>
                    <a:pt x="157571" y="125098"/>
                  </a:lnTo>
                  <a:lnTo>
                    <a:pt x="218277" y="131405"/>
                  </a:lnTo>
                  <a:lnTo>
                    <a:pt x="285358" y="135389"/>
                  </a:lnTo>
                  <a:lnTo>
                    <a:pt x="357377" y="136778"/>
                  </a:lnTo>
                  <a:lnTo>
                    <a:pt x="429397" y="135389"/>
                  </a:lnTo>
                  <a:lnTo>
                    <a:pt x="496478" y="131405"/>
                  </a:lnTo>
                  <a:lnTo>
                    <a:pt x="557184" y="125098"/>
                  </a:lnTo>
                  <a:lnTo>
                    <a:pt x="610076" y="116744"/>
                  </a:lnTo>
                  <a:lnTo>
                    <a:pt x="653717" y="106616"/>
                  </a:lnTo>
                  <a:lnTo>
                    <a:pt x="707494" y="82133"/>
                  </a:lnTo>
                  <a:lnTo>
                    <a:pt x="714755" y="68325"/>
                  </a:lnTo>
                  <a:lnTo>
                    <a:pt x="707494" y="54560"/>
                  </a:lnTo>
                  <a:lnTo>
                    <a:pt x="653717" y="30131"/>
                  </a:lnTo>
                  <a:lnTo>
                    <a:pt x="610076" y="20018"/>
                  </a:lnTo>
                  <a:lnTo>
                    <a:pt x="557184" y="11673"/>
                  </a:lnTo>
                  <a:lnTo>
                    <a:pt x="496478" y="5371"/>
                  </a:lnTo>
                  <a:lnTo>
                    <a:pt x="429397" y="1388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64857" y="3686047"/>
            <a:ext cx="531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Tahoma"/>
                <a:cs typeface="Tahoma"/>
              </a:rPr>
              <a:t>Analytic Mart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3756" y="1820690"/>
            <a:ext cx="472440" cy="34034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3756" y="2459735"/>
            <a:ext cx="472440" cy="3383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3756" y="3059184"/>
            <a:ext cx="472440" cy="33933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3756" y="3772417"/>
            <a:ext cx="472440" cy="33933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820281" y="4317593"/>
            <a:ext cx="2031364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3405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solidFill>
                  <a:srgbClr val="001F5F"/>
                </a:solidFill>
                <a:latin typeface="Tahoma"/>
                <a:cs typeface="Tahoma"/>
              </a:rPr>
              <a:t>Predictive</a:t>
            </a:r>
            <a:r>
              <a:rPr sz="12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analytics </a:t>
            </a:r>
            <a:r>
              <a:rPr sz="1200" b="1" spc="-80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r>
              <a:rPr sz="1200" b="1" spc="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Insights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Predict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39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Predict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customer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churn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502" y="4379163"/>
            <a:ext cx="1367790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100"/>
              </a:spcBef>
            </a:pP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Big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Data: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b="1" spc="-75" dirty="0">
                <a:solidFill>
                  <a:srgbClr val="001F5F"/>
                </a:solidFill>
                <a:latin typeface="Tahoma"/>
                <a:cs typeface="Tahoma"/>
              </a:rPr>
              <a:t>SQL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425"/>
              </a:lnSpc>
            </a:pPr>
            <a:r>
              <a:rPr sz="1200" b="1" spc="-65" dirty="0">
                <a:solidFill>
                  <a:srgbClr val="001F5F"/>
                </a:solidFill>
                <a:latin typeface="Tahoma"/>
                <a:cs typeface="Tahoma"/>
              </a:rPr>
              <a:t>NotSQL</a:t>
            </a:r>
            <a:r>
              <a:rPr sz="12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3396" y="1257287"/>
            <a:ext cx="1283969" cy="634758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756029" y="1480565"/>
            <a:ext cx="30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FFFFFF"/>
                </a:solidFill>
                <a:latin typeface="Tahoma"/>
                <a:cs typeface="Tahoma"/>
              </a:rPr>
              <a:t>SAP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75892" y="935482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C00000"/>
                </a:solidFill>
                <a:latin typeface="Tahoma"/>
                <a:cs typeface="Tahoma"/>
              </a:rPr>
              <a:t>TPS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8714" y="2996565"/>
            <a:ext cx="701675" cy="4470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200"/>
              </a:spcBef>
            </a:pP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External </a:t>
            </a:r>
            <a:r>
              <a:rPr sz="1400" spc="3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34530" y="1570735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C00000"/>
                </a:solidFill>
                <a:latin typeface="Tahoma"/>
                <a:cs typeface="Tahoma"/>
              </a:rPr>
              <a:t>MIS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4530" y="307949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C00000"/>
                </a:solidFill>
                <a:latin typeface="Tahoma"/>
                <a:cs typeface="Tahoma"/>
              </a:rPr>
              <a:t>DSS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6639" y="1352499"/>
            <a:ext cx="920115" cy="44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Operating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55"/>
              </a:lnSpc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02730" y="905002"/>
            <a:ext cx="230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001F5F"/>
                </a:solidFill>
                <a:latin typeface="Tahoma"/>
                <a:cs typeface="Tahoma"/>
              </a:rPr>
              <a:t>intelligence</a:t>
            </a:r>
            <a:r>
              <a:rPr sz="12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001F5F"/>
                </a:solidFill>
                <a:latin typeface="Tahoma"/>
                <a:cs typeface="Tahoma"/>
              </a:rPr>
              <a:t>reporting</a:t>
            </a:r>
            <a:r>
              <a:rPr sz="12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Descriptive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2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total 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2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store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and/or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Verdana"/>
                <a:cs typeface="Verdana"/>
              </a:rPr>
              <a:t>product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1F5F"/>
                </a:solidFill>
                <a:latin typeface="Verdana"/>
                <a:cs typeface="Verdana"/>
              </a:rPr>
              <a:t>category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02730" y="1454022"/>
            <a:ext cx="795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month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8986520" cy="576619"/>
          </a:xfrm>
          <a:prstGeom prst="rect">
            <a:avLst/>
          </a:prstGeom>
        </p:spPr>
        <p:txBody>
          <a:bodyPr vert="horz" wrap="square" lIns="0" tIns="144322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Module Tutors</a:t>
            </a:r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6F2005C-19D7-91F9-CEC2-F8CC7D224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644529"/>
              </p:ext>
            </p:extLst>
          </p:nvPr>
        </p:nvGraphicFramePr>
        <p:xfrm>
          <a:off x="228600" y="1316922"/>
          <a:ext cx="8534400" cy="339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5" y="122301"/>
            <a:ext cx="6203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Big</a:t>
            </a:r>
            <a:r>
              <a:rPr sz="2400" spc="-170" dirty="0"/>
              <a:t> </a:t>
            </a:r>
            <a:r>
              <a:rPr sz="2400" dirty="0"/>
              <a:t>Data</a:t>
            </a:r>
            <a:r>
              <a:rPr sz="2400" spc="-145" dirty="0"/>
              <a:t> </a:t>
            </a:r>
            <a:r>
              <a:rPr sz="2400" spc="-50" dirty="0"/>
              <a:t>analytics</a:t>
            </a:r>
            <a:r>
              <a:rPr sz="2400" spc="-180" dirty="0"/>
              <a:t> </a:t>
            </a:r>
            <a:r>
              <a:rPr sz="2400" spc="-60" dirty="0"/>
              <a:t>software</a:t>
            </a:r>
            <a:r>
              <a:rPr sz="2400" spc="-125" dirty="0"/>
              <a:t> </a:t>
            </a:r>
            <a:r>
              <a:rPr sz="2400" dirty="0"/>
              <a:t>on</a:t>
            </a:r>
            <a:r>
              <a:rPr sz="2400" spc="-130" dirty="0"/>
              <a:t> </a:t>
            </a:r>
            <a:r>
              <a:rPr sz="2400" spc="-25" dirty="0"/>
              <a:t>the</a:t>
            </a:r>
            <a:r>
              <a:rPr sz="2400" spc="-135" dirty="0"/>
              <a:t> </a:t>
            </a:r>
            <a:r>
              <a:rPr sz="2400" spc="-40" dirty="0"/>
              <a:t>market </a:t>
            </a:r>
            <a:r>
              <a:rPr sz="2400" spc="-10" dirty="0"/>
              <a:t>Hadoop/Spark</a:t>
            </a:r>
            <a:r>
              <a:rPr sz="2400" spc="-200" dirty="0"/>
              <a:t> </a:t>
            </a:r>
            <a:r>
              <a:rPr sz="2400" spc="-10" dirty="0"/>
              <a:t>ecosystem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7" y="940306"/>
            <a:ext cx="6777228" cy="40782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79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Obstacles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97407"/>
            <a:ext cx="833056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Major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90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have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history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cost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overruns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unsatisfactory 	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performance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WHY?</a:t>
            </a:r>
            <a:endParaRPr sz="2000">
              <a:latin typeface="Tahoma"/>
              <a:cs typeface="Tahoma"/>
            </a:endParaRPr>
          </a:p>
          <a:p>
            <a:pPr marL="191135" indent="-178435">
              <a:lnSpc>
                <a:spcPct val="100000"/>
              </a:lnSpc>
              <a:spcBef>
                <a:spcPts val="119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b="1" spc="-85" dirty="0">
                <a:solidFill>
                  <a:srgbClr val="001F5F"/>
                </a:solidFill>
                <a:latin typeface="Tahoma"/>
                <a:cs typeface="Tahoma"/>
              </a:rPr>
              <a:t>Unrealistic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001F5F"/>
                </a:solidFill>
                <a:latin typeface="Tahoma"/>
                <a:cs typeface="Tahoma"/>
              </a:rPr>
              <a:t>expectations</a:t>
            </a:r>
            <a:r>
              <a:rPr sz="20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Executives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little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understanding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15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negotiate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suppliers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over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keen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win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contracts</a:t>
            </a:r>
            <a:endParaRPr sz="2000">
              <a:latin typeface="Verdana"/>
              <a:cs typeface="Verdana"/>
            </a:endParaRPr>
          </a:p>
          <a:p>
            <a:pPr marL="190500" marR="99060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Difficulty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20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001F5F"/>
                </a:solidFill>
                <a:latin typeface="Tahoma"/>
                <a:cs typeface="Tahoma"/>
              </a:rPr>
              <a:t>implementing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275" dirty="0">
                <a:solidFill>
                  <a:srgbClr val="001F5F"/>
                </a:solidFill>
                <a:latin typeface="Tahoma"/>
                <a:cs typeface="Tahoma"/>
              </a:rPr>
              <a:t>IT-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based</a:t>
            </a:r>
            <a:r>
              <a:rPr sz="20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001F5F"/>
                </a:solidFill>
                <a:latin typeface="Tahoma"/>
                <a:cs typeface="Tahoma"/>
              </a:rPr>
              <a:t>solutions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Large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85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systems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are 	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inherently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complex</a:t>
            </a:r>
            <a:endParaRPr sz="2000">
              <a:latin typeface="Verdana"/>
              <a:cs typeface="Verdana"/>
            </a:endParaRPr>
          </a:p>
          <a:p>
            <a:pPr marL="190500" marR="127000" indent="-17843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Difficulty</a:t>
            </a:r>
            <a:r>
              <a:rPr sz="20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20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001F5F"/>
                </a:solidFill>
                <a:latin typeface="Tahoma"/>
                <a:cs typeface="Tahoma"/>
              </a:rPr>
              <a:t>integrating</a:t>
            </a:r>
            <a:r>
              <a:rPr sz="20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395" dirty="0">
                <a:solidFill>
                  <a:srgbClr val="001F5F"/>
                </a:solidFill>
                <a:latin typeface="Tahoma"/>
                <a:cs typeface="Tahoma"/>
              </a:rPr>
              <a:t>IT</a:t>
            </a:r>
            <a:r>
              <a:rPr sz="20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into</a:t>
            </a:r>
            <a:r>
              <a:rPr sz="20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1F5F"/>
                </a:solidFill>
                <a:latin typeface="Tahoma"/>
                <a:cs typeface="Tahoma"/>
              </a:rPr>
              <a:t>existing</a:t>
            </a:r>
            <a:r>
              <a:rPr sz="20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001F5F"/>
                </a:solidFill>
                <a:latin typeface="Tahoma"/>
                <a:cs typeface="Tahoma"/>
              </a:rPr>
              <a:t>system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Solution:</a:t>
            </a:r>
            <a:r>
              <a:rPr sz="20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Redesign 	the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as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whole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don’t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simply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bolt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new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technology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into 	</a:t>
            </a:r>
            <a:r>
              <a:rPr sz="2000" spc="6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existing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42" y="214071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Obstacles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442" y="840851"/>
            <a:ext cx="7797165" cy="350202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305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b="1" spc="-65" dirty="0">
                <a:solidFill>
                  <a:srgbClr val="001F5F"/>
                </a:solidFill>
                <a:latin typeface="Tahoma"/>
                <a:cs typeface="Tahoma"/>
              </a:rPr>
              <a:t>Resistance</a:t>
            </a:r>
            <a:r>
              <a:rPr sz="2400" b="1" spc="-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001F5F"/>
                </a:solidFill>
                <a:latin typeface="Tahoma"/>
                <a:cs typeface="Tahoma"/>
              </a:rPr>
              <a:t>change</a:t>
            </a:r>
            <a:endParaRPr sz="2400">
              <a:latin typeface="Tahoma"/>
              <a:cs typeface="Tahoma"/>
            </a:endParaRPr>
          </a:p>
          <a:p>
            <a:pPr marL="249554" indent="-236854">
              <a:lnSpc>
                <a:spcPct val="100000"/>
              </a:lnSpc>
              <a:spcBef>
                <a:spcPts val="1205"/>
              </a:spcBef>
              <a:buChar char="–"/>
              <a:tabLst>
                <a:tab pos="249554" algn="l"/>
              </a:tabLst>
            </a:pP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Fear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losing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job</a:t>
            </a:r>
            <a:endParaRPr sz="2400">
              <a:latin typeface="Verdana"/>
              <a:cs typeface="Verdana"/>
            </a:endParaRPr>
          </a:p>
          <a:p>
            <a:pPr marL="249554" indent="-236854">
              <a:lnSpc>
                <a:spcPct val="100000"/>
              </a:lnSpc>
              <a:spcBef>
                <a:spcPts val="1200"/>
              </a:spcBef>
              <a:buChar char="–"/>
              <a:tabLst>
                <a:tab pos="249554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Reluctance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 learn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new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skills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spc="-355" dirty="0">
                <a:solidFill>
                  <a:srgbClr val="001F5F"/>
                </a:solidFill>
                <a:latin typeface="Tahoma"/>
                <a:cs typeface="Tahoma"/>
              </a:rPr>
              <a:t>BUT</a:t>
            </a:r>
            <a:endParaRPr sz="2400">
              <a:latin typeface="Tahoma"/>
              <a:cs typeface="Tahoma"/>
            </a:endParaRPr>
          </a:p>
          <a:p>
            <a:pPr marL="281305" indent="-268605">
              <a:lnSpc>
                <a:spcPct val="100000"/>
              </a:lnSpc>
              <a:spcBef>
                <a:spcPts val="1200"/>
              </a:spcBef>
              <a:buChar char="•"/>
              <a:tabLst>
                <a:tab pos="281305" algn="l"/>
                <a:tab pos="7125970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Over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enthusiasm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exciting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new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technology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may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solidFill>
                  <a:srgbClr val="001F5F"/>
                </a:solidFill>
                <a:latin typeface="Verdana"/>
                <a:cs typeface="Verdana"/>
              </a:rPr>
              <a:t>produce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excessively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complex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340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simply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01F5F"/>
                </a:solidFill>
                <a:latin typeface="Verdana"/>
                <a:cs typeface="Verdana"/>
              </a:rPr>
              <a:t>approach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solve</a:t>
            </a:r>
            <a:r>
              <a:rPr sz="2400" spc="-20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problem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716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Critical</a:t>
            </a:r>
            <a:r>
              <a:rPr spc="-195" dirty="0"/>
              <a:t> </a:t>
            </a:r>
            <a:r>
              <a:rPr spc="-95" dirty="0"/>
              <a:t>Success</a:t>
            </a:r>
            <a:r>
              <a:rPr spc="-135" dirty="0"/>
              <a:t> </a:t>
            </a:r>
            <a:r>
              <a:rPr spc="-35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740" y="1098931"/>
            <a:ext cx="723138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Font typeface="Wingdings"/>
              <a:buChar char=""/>
              <a:tabLst>
                <a:tab pos="309245" algn="l"/>
              </a:tabLst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Standish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Group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report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001F5F"/>
                </a:solidFill>
                <a:latin typeface="Verdana"/>
                <a:cs typeface="Verdana"/>
              </a:rPr>
              <a:t>83.9%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90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partially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completely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fail</a:t>
            </a:r>
            <a:endParaRPr sz="2000">
              <a:latin typeface="Verdana"/>
              <a:cs typeface="Verdana"/>
            </a:endParaRPr>
          </a:p>
          <a:p>
            <a:pPr marL="309245" indent="-29654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"/>
              <a:tabLst>
                <a:tab pos="309245" algn="l"/>
              </a:tabLst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top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five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factors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found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successful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User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involvement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Executive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management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Clear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Statement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Proper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planning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Realistic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expectations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67" y="144221"/>
            <a:ext cx="468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Standish</a:t>
            </a:r>
            <a:r>
              <a:rPr spc="-165" dirty="0"/>
              <a:t> </a:t>
            </a:r>
            <a:r>
              <a:rPr dirty="0"/>
              <a:t>Group</a:t>
            </a:r>
            <a:r>
              <a:rPr spc="-165" dirty="0"/>
              <a:t> </a:t>
            </a:r>
            <a:r>
              <a:rPr spc="-80" dirty="0"/>
              <a:t>report</a:t>
            </a:r>
            <a:r>
              <a:rPr spc="-160" dirty="0"/>
              <a:t> </a:t>
            </a:r>
            <a:r>
              <a:rPr spc="-195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189" y="976630"/>
            <a:ext cx="6903084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top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five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indicators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found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challenged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000">
              <a:latin typeface="Verdana"/>
              <a:cs typeface="Verdana"/>
            </a:endParaRPr>
          </a:p>
          <a:p>
            <a:pPr marL="262255" indent="-249554">
              <a:lnSpc>
                <a:spcPct val="100000"/>
              </a:lnSpc>
              <a:buClr>
                <a:srgbClr val="83008F"/>
              </a:buClr>
              <a:buFont typeface="Arial"/>
              <a:buChar char="•"/>
              <a:tabLst>
                <a:tab pos="26225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Lack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user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  <a:p>
            <a:pPr marL="262255" indent="-249554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262255" algn="l"/>
              </a:tabLst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Incomplete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Verdana"/>
                <a:cs typeface="Verdana"/>
              </a:rPr>
              <a:t>&amp;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Specifications</a:t>
            </a:r>
            <a:endParaRPr sz="2000">
              <a:latin typeface="Verdana"/>
              <a:cs typeface="Verdana"/>
            </a:endParaRPr>
          </a:p>
          <a:p>
            <a:pPr marL="262255" indent="-249554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26225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Changing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Verdana"/>
                <a:cs typeface="Verdana"/>
              </a:rPr>
              <a:t>&amp;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Specifications</a:t>
            </a:r>
            <a:endParaRPr sz="2000">
              <a:latin typeface="Verdana"/>
              <a:cs typeface="Verdana"/>
            </a:endParaRPr>
          </a:p>
          <a:p>
            <a:pPr marL="262255" indent="-249554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26225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Lack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executive</a:t>
            </a:r>
            <a:r>
              <a:rPr sz="20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  <a:p>
            <a:pPr marL="262255" indent="-249554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26225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Technical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Verdana"/>
                <a:cs typeface="Verdana"/>
              </a:rPr>
              <a:t>incompetence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 marR="508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Assessing</a:t>
            </a:r>
            <a:r>
              <a:rPr spc="-135" dirty="0"/>
              <a:t> </a:t>
            </a:r>
            <a:r>
              <a:rPr spc="100" dirty="0"/>
              <a:t>and</a:t>
            </a:r>
            <a:r>
              <a:rPr spc="-180" dirty="0"/>
              <a:t> </a:t>
            </a:r>
            <a:r>
              <a:rPr spc="-65" dirty="0"/>
              <a:t>analysing</a:t>
            </a:r>
            <a:r>
              <a:rPr spc="-165" dirty="0"/>
              <a:t> </a:t>
            </a:r>
            <a:r>
              <a:rPr spc="-135" dirty="0"/>
              <a:t>your</a:t>
            </a:r>
            <a:r>
              <a:rPr spc="-185" dirty="0"/>
              <a:t> </a:t>
            </a:r>
            <a:r>
              <a:rPr spc="-215" dirty="0"/>
              <a:t>Business</a:t>
            </a:r>
            <a:r>
              <a:rPr spc="-160" dirty="0"/>
              <a:t> </a:t>
            </a:r>
            <a:r>
              <a:rPr spc="-55" dirty="0"/>
              <a:t>information </a:t>
            </a:r>
            <a:r>
              <a:rPr spc="-185" dirty="0"/>
              <a:t>system</a:t>
            </a:r>
            <a:r>
              <a:rPr spc="-160" dirty="0"/>
              <a:t> </a:t>
            </a:r>
            <a:r>
              <a:rPr spc="-80" dirty="0"/>
              <a:t>through</a:t>
            </a:r>
            <a:r>
              <a:rPr spc="-170" dirty="0"/>
              <a:t> </a:t>
            </a:r>
            <a:r>
              <a:rPr spc="-254" dirty="0"/>
              <a:t>SWOT</a:t>
            </a:r>
            <a:r>
              <a:rPr spc="-12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083" y="934211"/>
            <a:ext cx="6350508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11925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89" y="893429"/>
            <a:ext cx="7456170" cy="29838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305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Q1</a:t>
            </a:r>
            <a:r>
              <a:rPr sz="2400" b="1" spc="-1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75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role 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490" dirty="0">
                <a:solidFill>
                  <a:srgbClr val="001F5F"/>
                </a:solidFill>
                <a:latin typeface="Tahoma"/>
                <a:cs typeface="Tahoma"/>
              </a:rPr>
              <a:t>IT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in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r>
              <a:rPr sz="2400" b="1" spc="-7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endParaRPr sz="2400">
              <a:latin typeface="Tahoma"/>
              <a:cs typeface="Tahoma"/>
            </a:endParaRP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Helping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1F5F"/>
                </a:solidFill>
                <a:latin typeface="Verdana"/>
                <a:cs typeface="Verdana"/>
              </a:rPr>
              <a:t>company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001F5F"/>
                </a:solidFill>
                <a:latin typeface="Verdana"/>
                <a:cs typeface="Verdana"/>
              </a:rPr>
              <a:t>be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more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productive</a:t>
            </a:r>
            <a:r>
              <a:rPr sz="2400" spc="-20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performant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Safeguarding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Supporting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decisions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All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above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11925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89" y="1046175"/>
            <a:ext cx="7430134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Q2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001F5F"/>
                </a:solidFill>
                <a:latin typeface="Tahoma"/>
                <a:cs typeface="Tahoma"/>
              </a:rPr>
              <a:t>Transaction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processing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001F5F"/>
                </a:solidFill>
                <a:latin typeface="Tahoma"/>
                <a:cs typeface="Tahoma"/>
              </a:rPr>
              <a:t>systems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290" dirty="0">
                <a:solidFill>
                  <a:srgbClr val="001F5F"/>
                </a:solidFill>
                <a:latin typeface="Verdana"/>
                <a:cs typeface="Verdana"/>
              </a:rPr>
              <a:t>(</a:t>
            </a:r>
            <a:r>
              <a:rPr sz="2400" b="1" spc="-290" dirty="0">
                <a:solidFill>
                  <a:srgbClr val="001F5F"/>
                </a:solidFill>
                <a:latin typeface="Tahoma"/>
                <a:cs typeface="Tahoma"/>
              </a:rPr>
              <a:t>TPS</a:t>
            </a:r>
            <a:r>
              <a:rPr sz="2400" spc="-290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aims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at</a:t>
            </a:r>
            <a:endParaRPr sz="2400">
              <a:latin typeface="Tahoma"/>
              <a:cs typeface="Tahoma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solidFill>
                  <a:srgbClr val="001F5F"/>
                </a:solidFill>
                <a:latin typeface="Tahoma"/>
                <a:cs typeface="Tahoma"/>
              </a:rPr>
              <a:t>providing</a:t>
            </a:r>
            <a:r>
              <a:rPr sz="24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001F5F"/>
                </a:solidFill>
                <a:latin typeface="Tahoma"/>
                <a:cs typeface="Tahoma"/>
              </a:rPr>
              <a:t>to</a:t>
            </a:r>
            <a:r>
              <a:rPr sz="2400" b="1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help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make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decisions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11925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89" y="1046175"/>
            <a:ext cx="846709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Q3</a:t>
            </a:r>
            <a:r>
              <a:rPr sz="2400" b="1" spc="-1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Predictive </a:t>
            </a:r>
            <a:r>
              <a:rPr sz="2400" b="1" spc="-30" dirty="0">
                <a:solidFill>
                  <a:srgbClr val="001F5F"/>
                </a:solidFill>
                <a:latin typeface="Tahoma"/>
                <a:cs typeface="Tahoma"/>
              </a:rPr>
              <a:t>analytics</a:t>
            </a:r>
            <a:r>
              <a:rPr sz="2400" b="1" spc="-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75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sz="2400" b="1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14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process</a:t>
            </a:r>
            <a:r>
              <a:rPr sz="2400" b="1" spc="-10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2400" b="1" spc="-7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001F5F"/>
                </a:solidFill>
                <a:latin typeface="Tahoma"/>
                <a:cs typeface="Tahoma"/>
              </a:rPr>
              <a:t>examining</a:t>
            </a:r>
            <a:r>
              <a:rPr sz="2400" b="1" spc="-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and 	leveraging</a:t>
            </a:r>
            <a:r>
              <a:rPr sz="2400" b="1" spc="-1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Big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find</a:t>
            </a:r>
            <a:r>
              <a:rPr sz="2400" spc="-2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out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hidden</a:t>
            </a:r>
            <a:r>
              <a:rPr sz="2400" b="1" spc="-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patterns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, 	</a:t>
            </a:r>
            <a:r>
              <a:rPr sz="2400" b="1" spc="-70" dirty="0">
                <a:solidFill>
                  <a:srgbClr val="001F5F"/>
                </a:solidFill>
                <a:latin typeface="Tahoma"/>
                <a:cs typeface="Tahoma"/>
              </a:rPr>
              <a:t>correlations</a:t>
            </a:r>
            <a:r>
              <a:rPr sz="2400" b="1" spc="-8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between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1F5F"/>
                </a:solidFill>
                <a:latin typeface="Tahoma"/>
                <a:cs typeface="Tahoma"/>
              </a:rPr>
              <a:t>market </a:t>
            </a:r>
            <a:r>
              <a:rPr sz="2400" b="1" spc="-114" dirty="0">
                <a:solidFill>
                  <a:srgbClr val="001F5F"/>
                </a:solidFill>
                <a:latin typeface="Tahoma"/>
                <a:cs typeface="Tahoma"/>
              </a:rPr>
              <a:t>trends</a:t>
            </a:r>
            <a:r>
              <a:rPr sz="24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customer 	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preferences</a:t>
            </a:r>
            <a:r>
              <a:rPr sz="2400" b="1" spc="-9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400" spc="-2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order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predict</a:t>
            </a:r>
            <a:r>
              <a:rPr sz="24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an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outcome</a:t>
            </a: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11925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89" y="1046175"/>
            <a:ext cx="7324725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Q4</a:t>
            </a:r>
            <a:r>
              <a:rPr sz="24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24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13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 data</a:t>
            </a:r>
            <a:r>
              <a:rPr sz="24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driven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45" dirty="0">
                <a:solidFill>
                  <a:srgbClr val="001F5F"/>
                </a:solidFill>
                <a:latin typeface="Tahoma"/>
                <a:cs typeface="Tahoma"/>
              </a:rPr>
              <a:t>company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14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sz="24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company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who: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85"/>
              </a:spcBef>
            </a:pPr>
            <a:endParaRPr sz="240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Create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new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products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Monetise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15" dirty="0">
                <a:solidFill>
                  <a:srgbClr val="001F5F"/>
                </a:solidFill>
                <a:latin typeface="Verdana"/>
                <a:cs typeface="Verdana"/>
              </a:rPr>
              <a:t>its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409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productive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All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above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14" y="209550"/>
            <a:ext cx="89865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 </a:t>
            </a:r>
            <a:r>
              <a:rPr lang="en-GB" dirty="0"/>
              <a:t>A</a:t>
            </a:r>
            <a:r>
              <a:rPr dirty="0" err="1"/>
              <a:t>spects</a:t>
            </a:r>
            <a:r>
              <a:rPr dirty="0"/>
              <a:t> of Computing</a:t>
            </a:r>
            <a:r>
              <a:rPr lang="en-GB" dirty="0"/>
              <a:t>: Fundamentals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0614" y="915876"/>
            <a:ext cx="8065134" cy="416716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Business aspects of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c</a:t>
            </a:r>
            <a:r>
              <a:rPr sz="2000" dirty="0" err="1">
                <a:solidFill>
                  <a:srgbClr val="001F5F"/>
                </a:solidFill>
                <a:latin typeface="Verdana"/>
                <a:cs typeface="Verdana"/>
              </a:rPr>
              <a:t>omputing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rabicPeriod"/>
              <a:tabLst>
                <a:tab pos="46926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fundamental computing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problems </a:t>
            </a:r>
            <a:r>
              <a:rPr sz="2000" dirty="0" err="1">
                <a:solidFill>
                  <a:srgbClr val="001F5F"/>
                </a:solidFill>
                <a:latin typeface="Verdana"/>
                <a:cs typeface="Verdana"/>
              </a:rPr>
              <a:t>organisations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are facing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and their business implications</a:t>
            </a:r>
            <a:endParaRPr sz="2000" dirty="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rabicPeriod" startAt="2"/>
              <a:tabLst>
                <a:tab pos="46926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computing technologies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typically used to build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information systems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(e.g.,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marketing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and management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applications)</a:t>
            </a:r>
            <a:endParaRPr sz="2000" dirty="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rabicPeriod" startAt="3"/>
              <a:tabLst>
                <a:tab pos="469900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business innovation,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business intelligence, and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decision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making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as afforded by d</a:t>
            </a:r>
            <a:r>
              <a:rPr sz="2000" dirty="0" err="1">
                <a:solidFill>
                  <a:srgbClr val="001F5F"/>
                </a:solidFill>
                <a:latin typeface="Verdana"/>
                <a:cs typeface="Verdana"/>
              </a:rPr>
              <a:t>igital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transformation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(including Big Data technologies)</a:t>
            </a:r>
            <a:endParaRPr sz="2000" dirty="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rabicPeriod" startAt="3"/>
              <a:tabLst>
                <a:tab pos="46926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business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analysis to determine if, what, and how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information systems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should be adopted by the organisation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89" y="119253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dirty="0"/>
              <a:t>Q5</a:t>
            </a:r>
            <a:r>
              <a:rPr spc="-85" dirty="0"/>
              <a:t> </a:t>
            </a:r>
            <a:r>
              <a:rPr spc="-210" dirty="0"/>
              <a:t>:</a:t>
            </a:r>
            <a:r>
              <a:rPr spc="-20" dirty="0"/>
              <a:t> </a:t>
            </a:r>
            <a:r>
              <a:rPr dirty="0"/>
              <a:t>Agile</a:t>
            </a:r>
            <a:r>
              <a:rPr spc="-45" dirty="0"/>
              <a:t> </a:t>
            </a:r>
            <a:r>
              <a:rPr spc="-100" dirty="0"/>
              <a:t>framework</a:t>
            </a:r>
            <a:r>
              <a:rPr spc="-50" dirty="0"/>
              <a:t> </a:t>
            </a:r>
            <a:r>
              <a:rPr spc="-175" dirty="0"/>
              <a:t>is</a:t>
            </a:r>
            <a:r>
              <a:rPr spc="-35" dirty="0"/>
              <a:t> </a:t>
            </a:r>
            <a:r>
              <a:rPr spc="-20" dirty="0"/>
              <a:t>meant</a:t>
            </a:r>
            <a:r>
              <a:rPr spc="-40" dirty="0"/>
              <a:t> </a:t>
            </a:r>
            <a:r>
              <a:rPr spc="-165" dirty="0"/>
              <a:t>for</a:t>
            </a:r>
            <a:r>
              <a:rPr spc="-30" dirty="0"/>
              <a:t> </a:t>
            </a:r>
            <a:r>
              <a:rPr spc="-140" dirty="0"/>
              <a:t>Information</a:t>
            </a:r>
            <a:r>
              <a:rPr spc="-35" dirty="0"/>
              <a:t> </a:t>
            </a:r>
            <a:r>
              <a:rPr spc="-45" dirty="0"/>
              <a:t>systems</a:t>
            </a: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pc="-60" dirty="0"/>
              <a:t>projects</a:t>
            </a:r>
            <a:r>
              <a:rPr spc="-50" dirty="0"/>
              <a:t> </a:t>
            </a:r>
            <a:r>
              <a:rPr spc="-10" dirty="0"/>
              <a:t>with: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b="0" spc="-35" dirty="0">
                <a:latin typeface="Verdana"/>
                <a:cs typeface="Verdana"/>
              </a:rPr>
              <a:t>Low</a:t>
            </a:r>
            <a:r>
              <a:rPr b="0" spc="-160" dirty="0">
                <a:latin typeface="Verdana"/>
                <a:cs typeface="Verdana"/>
              </a:rPr>
              <a:t> </a:t>
            </a:r>
            <a:r>
              <a:rPr b="0" spc="50" dirty="0">
                <a:latin typeface="Verdana"/>
                <a:cs typeface="Verdana"/>
              </a:rPr>
              <a:t>degree</a:t>
            </a:r>
            <a:r>
              <a:rPr b="0" spc="-16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of</a:t>
            </a:r>
            <a:r>
              <a:rPr b="0" spc="-17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complexity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b="0" spc="-70" dirty="0">
                <a:latin typeface="Verdana"/>
                <a:cs typeface="Verdana"/>
              </a:rPr>
              <a:t>Aggressive</a:t>
            </a:r>
            <a:r>
              <a:rPr b="0" spc="-16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deadlines</a:t>
            </a: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b="0" dirty="0">
                <a:latin typeface="Verdana"/>
                <a:cs typeface="Verdana"/>
              </a:rPr>
              <a:t>None</a:t>
            </a:r>
            <a:r>
              <a:rPr b="0" spc="-13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of</a:t>
            </a:r>
            <a:r>
              <a:rPr b="0" spc="-130" dirty="0">
                <a:latin typeface="Verdana"/>
                <a:cs typeface="Verdana"/>
              </a:rPr>
              <a:t> </a:t>
            </a:r>
            <a:r>
              <a:rPr b="0" spc="-35" dirty="0">
                <a:latin typeface="Verdana"/>
                <a:cs typeface="Verdana"/>
              </a:rPr>
              <a:t>the</a:t>
            </a:r>
            <a:r>
              <a:rPr b="0" spc="-140" dirty="0">
                <a:latin typeface="Verdana"/>
                <a:cs typeface="Verdana"/>
              </a:rPr>
              <a:t> </a:t>
            </a:r>
            <a:r>
              <a:rPr b="0" spc="85" dirty="0">
                <a:latin typeface="Verdana"/>
                <a:cs typeface="Verdana"/>
              </a:rPr>
              <a:t>above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09550"/>
            <a:ext cx="550123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Module</a:t>
            </a:r>
            <a:r>
              <a:rPr lang="en-GB" dirty="0"/>
              <a:t> </a:t>
            </a:r>
            <a:r>
              <a:rPr dirty="0"/>
              <a:t>Aims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383" y="1428750"/>
            <a:ext cx="8549234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Wingdings"/>
              <a:buChar char=""/>
              <a:tabLst>
                <a:tab pos="19177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Introduce management, marketing, and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financial aspects of computing</a:t>
            </a:r>
            <a:endParaRPr sz="2400" dirty="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"/>
              <a:tabLst>
                <a:tab pos="191770" algn="l"/>
              </a:tabLst>
            </a:pP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Highlight the i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mportance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of computing 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support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of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business strategies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and innovation</a:t>
            </a:r>
            <a:endParaRPr sz="2400" dirty="0">
              <a:latin typeface="Verdana"/>
              <a:cs typeface="Verdana"/>
            </a:endParaRPr>
          </a:p>
          <a:p>
            <a:pPr marL="191135" marR="93853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"/>
              <a:tabLst>
                <a:tab pos="192405" algn="l"/>
              </a:tabLst>
            </a:pP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Defin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e and analyse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business problems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 and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computing solutions, and 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evaluat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their 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uccess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209550"/>
            <a:ext cx="89865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5"/>
              </a:spcBef>
            </a:pPr>
            <a:r>
              <a:rPr dirty="0"/>
              <a:t>M</a:t>
            </a:r>
            <a:r>
              <a:rPr spc="-10" dirty="0"/>
              <a:t>odule</a:t>
            </a:r>
            <a:r>
              <a:rPr lang="en-GB" spc="-10" dirty="0"/>
              <a:t> Content</a:t>
            </a:r>
            <a:endParaRPr spc="-1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25C37F8-38E8-F955-9146-579998C35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305862"/>
              </p:ext>
            </p:extLst>
          </p:nvPr>
        </p:nvGraphicFramePr>
        <p:xfrm>
          <a:off x="228600" y="97155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" y="209550"/>
            <a:ext cx="89865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Module Delivery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569B6C-2FD1-9011-41BC-A66D8831D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603476"/>
              </p:ext>
            </p:extLst>
          </p:nvPr>
        </p:nvGraphicFramePr>
        <p:xfrm>
          <a:off x="157480" y="97155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163829"/>
            <a:ext cx="4069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Module </a:t>
            </a:r>
            <a:r>
              <a:rPr dirty="0"/>
              <a:t>Assessments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FA80A8-63F6-FE61-8AEF-10FE223F5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899460"/>
              </p:ext>
            </p:extLst>
          </p:nvPr>
        </p:nvGraphicFramePr>
        <p:xfrm>
          <a:off x="157480" y="97155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16" y="163829"/>
            <a:ext cx="40692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Support and Feedback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FA80A8-63F6-FE61-8AEF-10FE223F5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154482"/>
              </p:ext>
            </p:extLst>
          </p:nvPr>
        </p:nvGraphicFramePr>
        <p:xfrm>
          <a:off x="157480" y="971550"/>
          <a:ext cx="8763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1787</Words>
  <Application>Microsoft Office PowerPoint</Application>
  <PresentationFormat>On-screen Show (16:9)</PresentationFormat>
  <Paragraphs>265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1_Office Theme</vt:lpstr>
      <vt:lpstr>CS1BAC Business Aspects of Computing</vt:lpstr>
      <vt:lpstr>Business Aspects of Computing</vt:lpstr>
      <vt:lpstr>Module Tutors</vt:lpstr>
      <vt:lpstr>Business Aspects of Computing: Fundamentals</vt:lpstr>
      <vt:lpstr>Module Aims</vt:lpstr>
      <vt:lpstr>Module Content</vt:lpstr>
      <vt:lpstr>Module Delivery</vt:lpstr>
      <vt:lpstr>Module Assessments</vt:lpstr>
      <vt:lpstr>Support and Feedback</vt:lpstr>
      <vt:lpstr>Blackboard Walkthrough</vt:lpstr>
      <vt:lpstr>Business Aspects of Computing</vt:lpstr>
      <vt:lpstr>The role of IT in business</vt:lpstr>
      <vt:lpstr>PowerPoint Presentation</vt:lpstr>
      <vt:lpstr>PowerPoint Presentation</vt:lpstr>
      <vt:lpstr>PowerPoint Presentation</vt:lpstr>
      <vt:lpstr>Information Technology as a force for innovation</vt:lpstr>
      <vt:lpstr>Business Information Systems</vt:lpstr>
      <vt:lpstr>Business Information systems</vt:lpstr>
      <vt:lpstr>Transactional system and the Value Chain</vt:lpstr>
      <vt:lpstr>Business aspects of computing covers different areas</vt:lpstr>
      <vt:lpstr>Business aspects of computing covers different areas</vt:lpstr>
      <vt:lpstr>Big Data</vt:lpstr>
      <vt:lpstr>Big Data</vt:lpstr>
      <vt:lpstr>What is Big Data Analytics</vt:lpstr>
      <vt:lpstr>What is Big Data Analytics</vt:lpstr>
      <vt:lpstr>Big Data analytics applications domains</vt:lpstr>
      <vt:lpstr>Big Data analytics uses cases</vt:lpstr>
      <vt:lpstr>Big Data analytics &amp; Data driven companies</vt:lpstr>
      <vt:lpstr>Business Information System – BI &amp; Big data analytics</vt:lpstr>
      <vt:lpstr>Big Data analytics software on the market Hadoop/Spark ecosystem</vt:lpstr>
      <vt:lpstr>Obstacles</vt:lpstr>
      <vt:lpstr>Obstacles</vt:lpstr>
      <vt:lpstr>Critical Success Factors</vt:lpstr>
      <vt:lpstr>Standish Group report 2019</vt:lpstr>
      <vt:lpstr>Assessing and analysing your Business information system through SWOT Analysis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Alina Patelli</cp:lastModifiedBy>
  <cp:revision>28</cp:revision>
  <dcterms:created xsi:type="dcterms:W3CDTF">2023-09-03T09:40:24Z</dcterms:created>
  <dcterms:modified xsi:type="dcterms:W3CDTF">2023-09-06T10:52:05Z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2023-09-03T00:00:00Z</vt:filetime>
  </property>
  <property fmtid="{D5CDD505-2E9C-101B-9397-08002B2CF9AE}" pid="5" name="Producer">
    <vt:lpwstr>Microsoft® PowerPoint® 2016</vt:lpwstr>
  </property>
</Properties>
</file>