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0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5" r:id="rId65"/>
    <p:sldId id="326" r:id="rId66"/>
    <p:sldId id="327" r:id="rId67"/>
    <p:sldId id="328" r:id="rId68"/>
    <p:sldId id="329" r:id="rId6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71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8965D-D3A6-48E5-8F10-894533F3DE61}" type="datetimeFigureOut">
              <a:rPr lang="en-GB" smtClean="0"/>
              <a:t>11/09/2023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D664D-6AD7-4C53-9FDE-355F183BF2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88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D664D-6AD7-4C53-9FDE-355F183BF2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31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D664D-6AD7-4C53-9FDE-355F183BF2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BD664D-6AD7-4C53-9FDE-355F183BF2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059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2768" y="232029"/>
            <a:ext cx="787780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1028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6002"/>
            <a:ext cx="8884285" cy="9598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6463" y="960882"/>
            <a:ext cx="8507730" cy="3470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8178DF9-BF84-40DC-5361-EA3F76F3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object 2">
            <a:extLst>
              <a:ext uri="{FF2B5EF4-FFF2-40B4-BE49-F238E27FC236}">
                <a16:creationId xmlns:a16="http://schemas.microsoft.com/office/drawing/2014/main" id="{FB1037D7-8992-6B7A-ED98-48C7CBA2F31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3999" cy="5143498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97B72DC7-61BD-845E-C897-7B76E4B6D627}"/>
              </a:ext>
            </a:extLst>
          </p:cNvPr>
          <p:cNvSpPr txBox="1"/>
          <p:nvPr/>
        </p:nvSpPr>
        <p:spPr>
          <a:xfrm>
            <a:off x="161340" y="3211665"/>
            <a:ext cx="6831965" cy="164916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solidFill>
                  <a:srgbClr val="FFFFFF"/>
                </a:solidFill>
                <a:latin typeface="Verdana"/>
                <a:cs typeface="Verdana"/>
              </a:rPr>
              <a:t>Unit </a:t>
            </a:r>
            <a:r>
              <a:rPr lang="en-GB" sz="2400" dirty="0">
                <a:solidFill>
                  <a:srgbClr val="FFFFFF"/>
                </a:solidFill>
                <a:latin typeface="Verdana"/>
                <a:cs typeface="Verdana"/>
              </a:rPr>
              <a:t>2 Business Information Systems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lang="en-GB" dirty="0">
              <a:solidFill>
                <a:schemeClr val="bg1"/>
              </a:solidFill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r>
              <a:rPr lang="en-GB" sz="1600" dirty="0">
                <a:solidFill>
                  <a:schemeClr val="bg1"/>
                </a:solidFill>
                <a:latin typeface="Verdana"/>
                <a:cs typeface="Verdana"/>
              </a:rPr>
              <a:t>Dr Alina Patelli, Dr Debaleena Roy </a:t>
            </a:r>
          </a:p>
          <a:p>
            <a:pPr>
              <a:lnSpc>
                <a:spcPct val="100000"/>
              </a:lnSpc>
              <a:spcBef>
                <a:spcPts val="1115"/>
              </a:spcBef>
            </a:pPr>
            <a:r>
              <a:rPr lang="en-GB" sz="1600" dirty="0">
                <a:solidFill>
                  <a:schemeClr val="bg1"/>
                </a:solidFill>
                <a:latin typeface="Verdana"/>
                <a:cs typeface="Verdana"/>
              </a:rPr>
              <a:t>Original material prepared by</a:t>
            </a:r>
            <a:r>
              <a:rPr lang="en-GB" sz="16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FFFFFF"/>
                </a:solidFill>
                <a:latin typeface="Verdana"/>
                <a:cs typeface="Verdana"/>
              </a:rPr>
              <a:t>Dr Sherazade Boussag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4BB1CD15-059C-06A1-3C04-5D60C0374410}"/>
              </a:ext>
            </a:extLst>
          </p:cNvPr>
          <p:cNvSpPr txBox="1">
            <a:spLocks/>
          </p:cNvSpPr>
          <p:nvPr/>
        </p:nvSpPr>
        <p:spPr>
          <a:xfrm>
            <a:off x="76200" y="2134770"/>
            <a:ext cx="5636261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Verdana"/>
                <a:ea typeface="+mj-ea"/>
                <a:cs typeface="Verdan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GB"/>
              <a:t>CS1BAC</a:t>
            </a:r>
          </a:p>
          <a:p>
            <a:pPr marL="12700"/>
            <a:r>
              <a:rPr lang="en-GB"/>
              <a:t>Business Aspects of Computing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653255"/>
          </a:xfrm>
          <a:prstGeom prst="rect">
            <a:avLst/>
          </a:prstGeom>
        </p:spPr>
        <p:txBody>
          <a:bodyPr vert="horz" wrap="square" lIns="0" tIns="220217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Sales</a:t>
            </a:r>
            <a:r>
              <a:rPr spc="-165" dirty="0"/>
              <a:t> </a:t>
            </a:r>
            <a:r>
              <a:rPr spc="100" dirty="0"/>
              <a:t>and</a:t>
            </a:r>
            <a:r>
              <a:rPr spc="-190" dirty="0"/>
              <a:t> </a:t>
            </a:r>
            <a:r>
              <a:rPr spc="-30" dirty="0"/>
              <a:t>Marketing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52400" y="1200150"/>
            <a:ext cx="6703061" cy="1165063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812800" marR="381000" lvl="1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812800" algn="l"/>
              </a:tabLst>
            </a:pP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Support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001F5F"/>
                </a:solidFill>
                <a:latin typeface="Verdana"/>
                <a:cs typeface="Verdana"/>
              </a:rPr>
              <a:t>activities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selling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1F5F"/>
                </a:solidFill>
                <a:latin typeface="Verdana"/>
                <a:cs typeface="Verdana"/>
              </a:rPr>
              <a:t>and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marketing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firm’s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products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or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services</a:t>
            </a:r>
            <a:endParaRPr sz="2000" dirty="0">
              <a:latin typeface="Verdana"/>
              <a:cs typeface="Verdana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812800" algn="l"/>
              </a:tabLst>
            </a:pP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types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users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different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needs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495550"/>
            <a:ext cx="3364991" cy="24033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661207"/>
          </a:xfrm>
          <a:prstGeom prst="rect">
            <a:avLst/>
          </a:prstGeom>
        </p:spPr>
        <p:txBody>
          <a:bodyPr vert="horz" wrap="square" lIns="0" tIns="228092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dirty="0"/>
              <a:t>Sales and Marketing system - IS Level 1 - TPS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9431" y="1028700"/>
            <a:ext cx="5937885" cy="3886200"/>
            <a:chOff x="789431" y="1028700"/>
            <a:chExt cx="5937885" cy="3886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4825" y="1028700"/>
              <a:ext cx="4492110" cy="3886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9431" y="1630667"/>
              <a:ext cx="1488947" cy="1135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4003" y="1655076"/>
              <a:ext cx="1414271" cy="94943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6675" y="1655063"/>
              <a:ext cx="1399032" cy="104546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36675" y="1655064"/>
            <a:ext cx="1399540" cy="1045844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95"/>
              </a:spcBef>
            </a:pPr>
            <a:r>
              <a:rPr sz="1200" b="1" spc="-35" dirty="0">
                <a:solidFill>
                  <a:srgbClr val="FFFFFF"/>
                </a:solidFill>
                <a:latin typeface="Tahoma"/>
                <a:cs typeface="Tahoma"/>
              </a:rPr>
              <a:t>Sales</a:t>
            </a:r>
            <a:r>
              <a:rPr sz="1200" b="1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FFFFFF"/>
                </a:solidFill>
                <a:latin typeface="Tahoma"/>
                <a:cs typeface="Tahoma"/>
              </a:rPr>
              <a:t>file</a:t>
            </a: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 marL="263525" indent="-172085">
              <a:lnSpc>
                <a:spcPct val="100000"/>
              </a:lnSpc>
              <a:spcBef>
                <a:spcPts val="5"/>
              </a:spcBef>
              <a:buChar char="-"/>
              <a:tabLst>
                <a:tab pos="263525" algn="l"/>
              </a:tabLst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Customer</a:t>
            </a:r>
            <a:endParaRPr sz="1200">
              <a:latin typeface="Verdana"/>
              <a:cs typeface="Verdana"/>
            </a:endParaRPr>
          </a:p>
          <a:p>
            <a:pPr marL="263525" indent="-172085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Store</a:t>
            </a:r>
            <a:endParaRPr sz="1200">
              <a:latin typeface="Verdana"/>
              <a:cs typeface="Verdana"/>
            </a:endParaRPr>
          </a:p>
          <a:p>
            <a:pPr marL="263525" indent="-172085">
              <a:lnSpc>
                <a:spcPct val="100000"/>
              </a:lnSpc>
              <a:buChar char="-"/>
              <a:tabLst>
                <a:tab pos="263525" algn="l"/>
              </a:tabLst>
            </a:pPr>
            <a:r>
              <a:rPr sz="1200" spc="-10" dirty="0">
                <a:solidFill>
                  <a:srgbClr val="FFFFFF"/>
                </a:solidFill>
                <a:latin typeface="Verdana"/>
                <a:cs typeface="Verdana"/>
              </a:rPr>
              <a:t>Product/Item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608243"/>
          </a:xfrm>
          <a:prstGeom prst="rect">
            <a:avLst/>
          </a:prstGeom>
        </p:spPr>
        <p:txBody>
          <a:bodyPr vert="horz" wrap="square" lIns="0" tIns="175641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Manufacturing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35859" y="1276350"/>
            <a:ext cx="5750859" cy="13599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12800" marR="5080" lvl="1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812800" algn="l"/>
              </a:tabLst>
            </a:pPr>
            <a:r>
              <a:rPr sz="2000" spc="-80" dirty="0">
                <a:solidFill>
                  <a:srgbClr val="001F5F"/>
                </a:solidFill>
                <a:latin typeface="Verdana"/>
                <a:cs typeface="Verdana"/>
              </a:rPr>
              <a:t>Support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activities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for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producing</a:t>
            </a:r>
            <a:r>
              <a:rPr sz="20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firm’s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products</a:t>
            </a:r>
            <a:r>
              <a:rPr sz="20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or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services</a:t>
            </a:r>
            <a:endParaRPr sz="2000" dirty="0">
              <a:latin typeface="Verdana"/>
              <a:cs typeface="Verdana"/>
            </a:endParaRPr>
          </a:p>
          <a:p>
            <a:pPr marL="812800" marR="327025" lvl="1" indent="-342900">
              <a:lnSpc>
                <a:spcPct val="100000"/>
              </a:lnSpc>
              <a:spcBef>
                <a:spcPts val="905"/>
              </a:spcBef>
              <a:buChar char="•"/>
              <a:tabLst>
                <a:tab pos="812800" algn="l"/>
              </a:tabLst>
            </a:pP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types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users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for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needs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2664" y="1397508"/>
            <a:ext cx="3364991" cy="24033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651024"/>
          </a:xfrm>
          <a:prstGeom prst="rect">
            <a:avLst/>
          </a:prstGeom>
        </p:spPr>
        <p:txBody>
          <a:bodyPr vert="horz" wrap="square" lIns="0" tIns="218008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95"/>
              </a:spcBef>
            </a:pPr>
            <a:r>
              <a:rPr dirty="0"/>
              <a:t>Manufacturing system – IS level 1 - TPS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83" y="1132332"/>
            <a:ext cx="6830568" cy="338480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564898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95"/>
              </a:spcBef>
            </a:pPr>
            <a:r>
              <a:rPr dirty="0"/>
              <a:t>Finance</a:t>
            </a:r>
            <a:r>
              <a:rPr spc="-175" dirty="0"/>
              <a:t> </a:t>
            </a:r>
            <a:r>
              <a:rPr spc="100" dirty="0"/>
              <a:t>and</a:t>
            </a:r>
            <a:r>
              <a:rPr spc="-190" dirty="0"/>
              <a:t> </a:t>
            </a:r>
            <a:r>
              <a:rPr spc="40" dirty="0"/>
              <a:t>accounting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304800" y="1657350"/>
            <a:ext cx="5864860" cy="1781257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812800" marR="335280" lvl="1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812800" algn="l"/>
              </a:tabLst>
            </a:pPr>
            <a:r>
              <a:rPr sz="2000" spc="-80" dirty="0">
                <a:solidFill>
                  <a:srgbClr val="001F5F"/>
                </a:solidFill>
                <a:latin typeface="Verdana"/>
                <a:cs typeface="Verdana"/>
              </a:rPr>
              <a:t>Support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activities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for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managing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financial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assets, 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firm’s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0" dirty="0" err="1">
                <a:solidFill>
                  <a:srgbClr val="001F5F"/>
                </a:solidFill>
                <a:latin typeface="Verdana"/>
                <a:cs typeface="Verdana"/>
              </a:rPr>
              <a:t>capitali</a:t>
            </a:r>
            <a:r>
              <a:rPr lang="en-GB" sz="2000" spc="-3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2000" spc="-30" dirty="0" err="1">
                <a:solidFill>
                  <a:srgbClr val="001F5F"/>
                </a:solidFill>
                <a:latin typeface="Verdana"/>
                <a:cs typeface="Verdana"/>
              </a:rPr>
              <a:t>ation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,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1F5F"/>
                </a:solidFill>
                <a:latin typeface="Verdana"/>
                <a:cs typeface="Verdana"/>
              </a:rPr>
              <a:t>and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financial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records</a:t>
            </a:r>
            <a:endParaRPr sz="2000" dirty="0">
              <a:latin typeface="Verdana"/>
              <a:cs typeface="Verdana"/>
            </a:endParaRPr>
          </a:p>
          <a:p>
            <a:pPr marL="812800" lvl="1" indent="-342900">
              <a:lnSpc>
                <a:spcPct val="100000"/>
              </a:lnSpc>
              <a:spcBef>
                <a:spcPts val="905"/>
              </a:spcBef>
              <a:buChar char="•"/>
              <a:tabLst>
                <a:tab pos="812800" algn="l"/>
              </a:tabLst>
            </a:pP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type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users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endParaRPr sz="2000" dirty="0">
              <a:latin typeface="Verdana"/>
              <a:cs typeface="Verdana"/>
            </a:endParaRPr>
          </a:p>
          <a:p>
            <a:pPr marL="812800">
              <a:lnSpc>
                <a:spcPct val="100000"/>
              </a:lnSpc>
            </a:pP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needs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2664" y="1397508"/>
            <a:ext cx="3364991" cy="24033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76200" y="0"/>
            <a:ext cx="9141461" cy="563359"/>
          </a:xfrm>
          <a:prstGeom prst="rect">
            <a:avLst/>
          </a:prstGeom>
        </p:spPr>
        <p:txBody>
          <a:bodyPr vert="horz" wrap="square" lIns="0" tIns="131191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95"/>
              </a:spcBef>
            </a:pPr>
            <a:r>
              <a:rPr dirty="0"/>
              <a:t>Finance and accounting systems – IS level 1- TPS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1344" y="1030224"/>
            <a:ext cx="5155691" cy="40065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91" y="153746"/>
            <a:ext cx="4232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Human</a:t>
            </a:r>
            <a:r>
              <a:rPr spc="-185" dirty="0"/>
              <a:t> </a:t>
            </a:r>
            <a:r>
              <a:rPr spc="-90" dirty="0"/>
              <a:t>Resources</a:t>
            </a:r>
            <a:r>
              <a:rPr spc="-165" dirty="0"/>
              <a:t> 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381000" y="1733550"/>
            <a:ext cx="6550661" cy="1165704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812800" marR="5080" lvl="1" indent="-342900">
              <a:lnSpc>
                <a:spcPct val="100000"/>
              </a:lnSpc>
              <a:spcBef>
                <a:spcPts val="890"/>
              </a:spcBef>
              <a:buChar char="•"/>
              <a:tabLst>
                <a:tab pos="812800" algn="l"/>
              </a:tabLst>
            </a:pP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Support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001F5F"/>
                </a:solidFill>
                <a:latin typeface="Verdana"/>
                <a:cs typeface="Verdana"/>
              </a:rPr>
              <a:t>activities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for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attracting,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developing,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1F5F"/>
                </a:solidFill>
                <a:latin typeface="Verdana"/>
                <a:cs typeface="Verdana"/>
              </a:rPr>
              <a:t>and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maintaining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firm’s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workforce</a:t>
            </a:r>
            <a:endParaRPr sz="2000" dirty="0">
              <a:latin typeface="Verdana"/>
              <a:cs typeface="Verdana"/>
            </a:endParaRPr>
          </a:p>
          <a:p>
            <a:pPr marL="812800" marR="423545" lvl="1" indent="-342900">
              <a:lnSpc>
                <a:spcPct val="100000"/>
              </a:lnSpc>
              <a:spcBef>
                <a:spcPts val="900"/>
              </a:spcBef>
              <a:buChar char="•"/>
              <a:tabLst>
                <a:tab pos="812800" algn="l"/>
              </a:tabLst>
            </a:pP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type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users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for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needs</a:t>
            </a:r>
            <a:endParaRPr sz="20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2343150"/>
            <a:ext cx="3364991" cy="240334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661207"/>
          </a:xfrm>
          <a:prstGeom prst="rect">
            <a:avLst/>
          </a:prstGeom>
        </p:spPr>
        <p:txBody>
          <a:bodyPr vert="horz" wrap="square" lIns="0" tIns="228092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95"/>
              </a:spcBef>
            </a:pPr>
            <a:r>
              <a:rPr dirty="0"/>
              <a:t>HR system – IS level 1 - TPS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7307" y="1132332"/>
            <a:ext cx="6644612" cy="35829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639996"/>
          </a:xfrm>
          <a:prstGeom prst="rect">
            <a:avLst/>
          </a:prstGeom>
        </p:spPr>
        <p:txBody>
          <a:bodyPr vert="horz" wrap="square" lIns="0" tIns="207086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95"/>
              </a:spcBef>
            </a:pPr>
            <a:r>
              <a:rPr dirty="0"/>
              <a:t>Types of Information Systems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971550"/>
            <a:ext cx="9065261" cy="3942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60"/>
              </a:lnSpc>
              <a:spcBef>
                <a:spcPts val="100"/>
              </a:spcBef>
              <a:tabLst>
                <a:tab pos="55054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❶	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Transaction processing system (TPS)</a:t>
            </a:r>
            <a:endParaRPr sz="1800" dirty="0">
              <a:latin typeface="Tahoma"/>
              <a:cs typeface="Tahoma"/>
            </a:endParaRPr>
          </a:p>
          <a:p>
            <a:pPr marL="756285" indent="-286385">
              <a:lnSpc>
                <a:spcPts val="1725"/>
              </a:lnSpc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information system that captures and processes data about business</a:t>
            </a:r>
            <a:endParaRPr sz="1600" dirty="0">
              <a:latin typeface="Verdana"/>
              <a:cs typeface="Verdana"/>
            </a:endParaRPr>
          </a:p>
          <a:p>
            <a:pPr marL="756285">
              <a:lnSpc>
                <a:spcPts val="1730"/>
              </a:lnSpc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transactions</a:t>
            </a:r>
            <a:endParaRPr sz="1600" dirty="0">
              <a:latin typeface="Verdana"/>
              <a:cs typeface="Verdana"/>
            </a:endParaRPr>
          </a:p>
          <a:p>
            <a:pPr marL="756285" indent="-286385">
              <a:lnSpc>
                <a:spcPts val="1825"/>
              </a:lnSpc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Example : sales, receipts, payroll, etc..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20"/>
              </a:spcBef>
              <a:buClr>
                <a:srgbClr val="006FC0"/>
              </a:buClr>
              <a:buFont typeface="Arial"/>
              <a:buChar char="•"/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060"/>
              </a:lnSpc>
              <a:tabLst>
                <a:tab pos="55054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❷	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Management information system (MIS)</a:t>
            </a:r>
            <a:endParaRPr sz="1800" dirty="0">
              <a:latin typeface="Tahoma"/>
              <a:cs typeface="Tahoma"/>
            </a:endParaRPr>
          </a:p>
          <a:p>
            <a:pPr marL="756285" marR="156845" indent="-287020">
              <a:lnSpc>
                <a:spcPts val="1730"/>
              </a:lnSpc>
              <a:spcBef>
                <a:spcPts val="114"/>
              </a:spcBef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provides for management-oriented reporting based on transaction processing and operations of the organization</a:t>
            </a:r>
            <a:endParaRPr sz="1600" dirty="0">
              <a:latin typeface="Verdana"/>
              <a:cs typeface="Verdana"/>
            </a:endParaRPr>
          </a:p>
          <a:p>
            <a:pPr marL="756285" indent="-286385">
              <a:lnSpc>
                <a:spcPts val="1650"/>
              </a:lnSpc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Monitoring, controlling etc…</a:t>
            </a:r>
            <a:endParaRPr sz="16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75"/>
              </a:spcBef>
              <a:buClr>
                <a:srgbClr val="006FC0"/>
              </a:buClr>
              <a:buFont typeface="Arial"/>
              <a:buChar char="•"/>
            </a:pPr>
            <a:endParaRPr sz="1600" dirty="0">
              <a:latin typeface="Verdana"/>
              <a:cs typeface="Verdana"/>
            </a:endParaRPr>
          </a:p>
          <a:p>
            <a:pPr marL="12700">
              <a:lnSpc>
                <a:spcPts val="2060"/>
              </a:lnSpc>
              <a:spcBef>
                <a:spcPts val="5"/>
              </a:spcBef>
              <a:tabLst>
                <a:tab pos="550545" algn="l"/>
              </a:tabLst>
            </a:pPr>
            <a:r>
              <a:rPr sz="1800" dirty="0">
                <a:solidFill>
                  <a:srgbClr val="006FC0"/>
                </a:solidFill>
                <a:latin typeface="Calibri"/>
                <a:cs typeface="Calibri"/>
              </a:rPr>
              <a:t>❸	</a:t>
            </a:r>
            <a:r>
              <a:rPr sz="1800" b="1" dirty="0">
                <a:solidFill>
                  <a:srgbClr val="006FC0"/>
                </a:solidFill>
                <a:latin typeface="Tahoma"/>
                <a:cs typeface="Tahoma"/>
              </a:rPr>
              <a:t>Decision/Executive support system (DSS)</a:t>
            </a:r>
            <a:endParaRPr sz="1800" dirty="0">
              <a:latin typeface="Tahoma"/>
              <a:cs typeface="Tahoma"/>
            </a:endParaRPr>
          </a:p>
          <a:p>
            <a:pPr marL="756285" marR="1948180" indent="-287020">
              <a:lnSpc>
                <a:spcPts val="1730"/>
              </a:lnSpc>
              <a:spcBef>
                <a:spcPts val="114"/>
              </a:spcBef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helps to identify decision making opportunities or provides information to help make decisions</a:t>
            </a:r>
            <a:endParaRPr sz="1600" dirty="0">
              <a:latin typeface="Verdana"/>
              <a:cs typeface="Verdana"/>
            </a:endParaRPr>
          </a:p>
          <a:p>
            <a:pPr marL="756285" indent="-286385">
              <a:lnSpc>
                <a:spcPts val="1605"/>
              </a:lnSpc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Business intelligence reporting, Data analytics</a:t>
            </a:r>
            <a:endParaRPr sz="1600" dirty="0">
              <a:latin typeface="Verdana"/>
              <a:cs typeface="Verdana"/>
            </a:endParaRPr>
          </a:p>
          <a:p>
            <a:pPr marL="756285" indent="-286385">
              <a:lnSpc>
                <a:spcPts val="1825"/>
              </a:lnSpc>
              <a:buClr>
                <a:srgbClr val="006FC0"/>
              </a:buClr>
              <a:buFont typeface="Arial"/>
              <a:buChar char="•"/>
              <a:tabLst>
                <a:tab pos="756285" algn="l"/>
              </a:tabLst>
            </a:pP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Business insights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19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1.</a:t>
            </a:r>
            <a:r>
              <a:rPr spc="-195" dirty="0"/>
              <a:t> </a:t>
            </a:r>
            <a:r>
              <a:rPr spc="-90" dirty="0"/>
              <a:t>Transaction</a:t>
            </a:r>
            <a:r>
              <a:rPr spc="-145" dirty="0"/>
              <a:t> </a:t>
            </a:r>
            <a:r>
              <a:rPr spc="-60" dirty="0"/>
              <a:t>processing</a:t>
            </a:r>
            <a:r>
              <a:rPr spc="-155" dirty="0"/>
              <a:t> </a:t>
            </a:r>
            <a:r>
              <a:rPr spc="-220" dirty="0"/>
              <a:t>systems</a:t>
            </a:r>
            <a:r>
              <a:rPr spc="-155" dirty="0"/>
              <a:t> </a:t>
            </a:r>
            <a:r>
              <a:rPr spc="-355" dirty="0"/>
              <a:t>(TPS)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918" y="1148333"/>
            <a:ext cx="4301490" cy="2236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</a:tabLst>
            </a:pP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Serve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spc="-35" dirty="0">
                <a:solidFill>
                  <a:srgbClr val="001F5F"/>
                </a:solidFill>
                <a:latin typeface="Tahoma"/>
                <a:cs typeface="Tahoma"/>
              </a:rPr>
              <a:t>operational</a:t>
            </a:r>
            <a:r>
              <a:rPr sz="20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managers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1500"/>
              </a:spcBef>
              <a:buChar char="•"/>
              <a:tabLst>
                <a:tab pos="355600" algn="l"/>
              </a:tabLst>
            </a:pP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Answer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routine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questions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to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track</a:t>
            </a:r>
            <a:r>
              <a:rPr sz="20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flow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transactions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through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organisation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500"/>
              </a:spcBef>
              <a:buChar char="•"/>
              <a:tabLst>
                <a:tab pos="354965" algn="l"/>
              </a:tabLst>
            </a:pP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Relationship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external</a:t>
            </a:r>
            <a:endParaRPr sz="20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environment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0764" y="1491996"/>
            <a:ext cx="3576954" cy="2545080"/>
            <a:chOff x="5350764" y="1491996"/>
            <a:chExt cx="3576954" cy="25450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8968" y="1491996"/>
              <a:ext cx="3364991" cy="24033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66766" y="3175253"/>
              <a:ext cx="3545204" cy="845819"/>
            </a:xfrm>
            <a:custGeom>
              <a:avLst/>
              <a:gdLst/>
              <a:ahLst/>
              <a:cxnLst/>
              <a:rect l="l" t="t" r="r" b="b"/>
              <a:pathLst>
                <a:path w="3545204" h="845820">
                  <a:moveTo>
                    <a:pt x="0" y="845819"/>
                  </a:moveTo>
                  <a:lnTo>
                    <a:pt x="3544824" y="845819"/>
                  </a:lnTo>
                  <a:lnTo>
                    <a:pt x="3544824" y="0"/>
                  </a:lnTo>
                  <a:lnTo>
                    <a:pt x="0" y="0"/>
                  </a:lnTo>
                  <a:lnTo>
                    <a:pt x="0" y="845819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841" y="136652"/>
            <a:ext cx="708787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Learning 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16" y="1084580"/>
            <a:ext cx="8984184" cy="40145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Upon successfully completing this unit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, you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will be able to </a:t>
            </a:r>
            <a:r>
              <a:rPr lang="en-GB" sz="2000" b="1" dirty="0">
                <a:solidFill>
                  <a:srgbClr val="001F5F"/>
                </a:solidFill>
                <a:latin typeface="Verdana"/>
                <a:cs typeface="Verdana"/>
              </a:rPr>
              <a:t>describe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 and </a:t>
            </a:r>
            <a:r>
              <a:rPr lang="en-GB" sz="2000" b="1" dirty="0">
                <a:solidFill>
                  <a:srgbClr val="001F5F"/>
                </a:solidFill>
                <a:latin typeface="Verdana"/>
                <a:cs typeface="Verdana"/>
              </a:rPr>
              <a:t>analyse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endParaRPr sz="2000" dirty="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T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he major features of a business that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influence the operation of its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information systems</a:t>
            </a:r>
            <a:endParaRPr sz="2000" dirty="0">
              <a:latin typeface="Verdana"/>
              <a:cs typeface="Verdana"/>
            </a:endParaRPr>
          </a:p>
          <a:p>
            <a:pPr marL="190500" marR="274955" indent="-17843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The ways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information systems support major business functions: sales and marketing, manufacturing and production, finance and 	accounting, and human resources</a:t>
            </a:r>
            <a:endParaRPr sz="2000" dirty="0">
              <a:latin typeface="Verdana"/>
              <a:cs typeface="Verdana"/>
            </a:endParaRPr>
          </a:p>
          <a:p>
            <a:pPr marL="190500" marR="410209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The way information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systems 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operate together to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serve the various levels of management in a business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 and improve its performance</a:t>
            </a:r>
          </a:p>
          <a:p>
            <a:pPr marL="190500" marR="410209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Recognised ways to build information systems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092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2.</a:t>
            </a:r>
            <a:r>
              <a:rPr spc="-200" dirty="0"/>
              <a:t> </a:t>
            </a:r>
            <a:r>
              <a:rPr spc="50" dirty="0"/>
              <a:t>Management</a:t>
            </a:r>
            <a:r>
              <a:rPr spc="-120" dirty="0"/>
              <a:t> </a:t>
            </a:r>
            <a:r>
              <a:rPr spc="-114" dirty="0"/>
              <a:t>Information</a:t>
            </a:r>
            <a:r>
              <a:rPr spc="-180" dirty="0"/>
              <a:t> </a:t>
            </a:r>
            <a:r>
              <a:rPr spc="-235" dirty="0"/>
              <a:t>Systems</a:t>
            </a:r>
            <a:r>
              <a:rPr spc="-150" dirty="0"/>
              <a:t> </a:t>
            </a:r>
            <a:r>
              <a:rPr spc="-295" dirty="0"/>
              <a:t>(MIS)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40332"/>
            <a:ext cx="4782185" cy="2807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Serve</a:t>
            </a:r>
            <a:r>
              <a:rPr sz="20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middle</a:t>
            </a:r>
            <a:r>
              <a:rPr sz="2000" b="1" spc="-1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managers</a:t>
            </a:r>
            <a:r>
              <a:rPr sz="20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0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reports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on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organisation’s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performance</a:t>
            </a:r>
            <a:endParaRPr sz="20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500"/>
              </a:spcBef>
              <a:buChar char="•"/>
              <a:tabLst>
                <a:tab pos="354965" algn="l"/>
              </a:tabLst>
            </a:pP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Basic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reporting</a:t>
            </a:r>
            <a:r>
              <a:rPr sz="20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85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from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85" dirty="0">
                <a:solidFill>
                  <a:srgbClr val="001F5F"/>
                </a:solidFill>
                <a:latin typeface="Verdana"/>
                <a:cs typeface="Verdana"/>
              </a:rPr>
              <a:t>TPS</a:t>
            </a:r>
            <a:endParaRPr sz="2000">
              <a:latin typeface="Verdana"/>
              <a:cs typeface="Verdana"/>
            </a:endParaRPr>
          </a:p>
          <a:p>
            <a:pPr marL="299085" marR="189865" indent="-287020">
              <a:lnSpc>
                <a:spcPct val="100000"/>
              </a:lnSpc>
              <a:spcBef>
                <a:spcPts val="1200"/>
              </a:spcBef>
              <a:buFont typeface="Wingdings"/>
              <a:buChar char=""/>
              <a:tabLst>
                <a:tab pos="299085" algn="l"/>
                <a:tab pos="2591435" algn="l"/>
              </a:tabLst>
            </a:pPr>
            <a:r>
              <a:rPr sz="2000" u="sng" spc="-4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Example</a:t>
            </a:r>
            <a:r>
              <a:rPr sz="20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6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20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retail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260" dirty="0">
                <a:solidFill>
                  <a:srgbClr val="001F5F"/>
                </a:solidFill>
                <a:latin typeface="Verdana"/>
                <a:cs typeface="Verdana"/>
              </a:rPr>
              <a:t>-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total</a:t>
            </a:r>
            <a:r>
              <a:rPr sz="20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sales per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store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and/or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product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category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month</a:t>
            </a:r>
            <a:endParaRPr sz="20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240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Little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analytic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capability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50764" y="1491996"/>
            <a:ext cx="3576954" cy="2403475"/>
            <a:chOff x="5350764" y="1491996"/>
            <a:chExt cx="3576954" cy="240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8968" y="1491996"/>
              <a:ext cx="3364991" cy="24033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66766" y="2484882"/>
              <a:ext cx="3545204" cy="845819"/>
            </a:xfrm>
            <a:custGeom>
              <a:avLst/>
              <a:gdLst/>
              <a:ahLst/>
              <a:cxnLst/>
              <a:rect l="l" t="t" r="r" b="b"/>
              <a:pathLst>
                <a:path w="3545204" h="845820">
                  <a:moveTo>
                    <a:pt x="0" y="845819"/>
                  </a:moveTo>
                  <a:lnTo>
                    <a:pt x="3544824" y="845819"/>
                  </a:lnTo>
                  <a:lnTo>
                    <a:pt x="3544824" y="0"/>
                  </a:lnTo>
                  <a:lnTo>
                    <a:pt x="0" y="0"/>
                  </a:lnTo>
                  <a:lnTo>
                    <a:pt x="0" y="845819"/>
                  </a:lnTo>
                  <a:close/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316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How</a:t>
            </a:r>
            <a:r>
              <a:rPr spc="-130" dirty="0"/>
              <a:t> </a:t>
            </a:r>
            <a:r>
              <a:rPr spc="-295" dirty="0"/>
              <a:t>MIS</a:t>
            </a:r>
            <a:r>
              <a:rPr spc="-125" dirty="0"/>
              <a:t> </a:t>
            </a:r>
            <a:r>
              <a:rPr dirty="0"/>
              <a:t>Obtain</a:t>
            </a:r>
            <a:r>
              <a:rPr spc="-140" dirty="0"/>
              <a:t> </a:t>
            </a:r>
            <a:r>
              <a:rPr dirty="0"/>
              <a:t>Data</a:t>
            </a:r>
            <a:r>
              <a:rPr spc="-130" dirty="0"/>
              <a:t> </a:t>
            </a:r>
            <a:r>
              <a:rPr spc="-170" dirty="0"/>
              <a:t>From</a:t>
            </a:r>
            <a:r>
              <a:rPr spc="-130" dirty="0"/>
              <a:t> </a:t>
            </a:r>
            <a:r>
              <a:rPr spc="-405" dirty="0"/>
              <a:t>TPS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8136" y="1132332"/>
            <a:ext cx="6797040" cy="35067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15254" y="2729864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1F5F"/>
                </a:solidFill>
                <a:latin typeface="Tahoma"/>
                <a:cs typeface="Tahoma"/>
              </a:rPr>
              <a:t>ETL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24427" y="2597911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1F5F"/>
                </a:solidFill>
                <a:latin typeface="Tahoma"/>
                <a:cs typeface="Tahoma"/>
              </a:rPr>
              <a:t>ETL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783023"/>
            <a:ext cx="6901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10" dirty="0">
                <a:solidFill>
                  <a:srgbClr val="001F5F"/>
                </a:solidFill>
                <a:latin typeface="Tahoma"/>
                <a:cs typeface="Tahoma"/>
              </a:rPr>
              <a:t>ETL</a:t>
            </a:r>
            <a:r>
              <a:rPr sz="14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b="1" spc="-130" dirty="0">
                <a:solidFill>
                  <a:srgbClr val="001F5F"/>
                </a:solidFill>
                <a:latin typeface="Tahoma"/>
                <a:cs typeface="Tahoma"/>
              </a:rPr>
              <a:t>:</a:t>
            </a:r>
            <a:r>
              <a:rPr sz="14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001F5F"/>
                </a:solidFill>
                <a:latin typeface="Tahoma"/>
                <a:cs typeface="Tahoma"/>
              </a:rPr>
              <a:t>Extract</a:t>
            </a:r>
            <a:r>
              <a:rPr sz="14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ahoma"/>
                <a:cs typeface="Tahoma"/>
              </a:rPr>
              <a:t>,</a:t>
            </a:r>
            <a:r>
              <a:rPr sz="14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001F5F"/>
                </a:solidFill>
                <a:latin typeface="Tahoma"/>
                <a:cs typeface="Tahoma"/>
              </a:rPr>
              <a:t>Transform</a:t>
            </a:r>
            <a:r>
              <a:rPr sz="14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ahoma"/>
                <a:cs typeface="Tahoma"/>
              </a:rPr>
              <a:t>and</a:t>
            </a:r>
            <a:r>
              <a:rPr sz="14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b="1" dirty="0">
                <a:solidFill>
                  <a:srgbClr val="001F5F"/>
                </a:solidFill>
                <a:latin typeface="Tahoma"/>
                <a:cs typeface="Tahoma"/>
              </a:rPr>
              <a:t>Load</a:t>
            </a:r>
            <a:r>
              <a:rPr sz="14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-</a:t>
            </a:r>
            <a:r>
              <a:rPr sz="1400" spc="2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Tools</a:t>
            </a:r>
            <a:r>
              <a:rPr sz="1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PL/SQL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scripts,</a:t>
            </a:r>
            <a:r>
              <a:rPr sz="1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Informatica,</a:t>
            </a:r>
            <a:r>
              <a:rPr sz="1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DataStage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8326" y="1653032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1F5F"/>
                </a:solidFill>
                <a:latin typeface="Tahoma"/>
                <a:cs typeface="Tahoma"/>
              </a:rPr>
              <a:t>ETL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11600" y="3301365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1F5F"/>
                </a:solidFill>
                <a:latin typeface="Tahoma"/>
                <a:cs typeface="Tahoma"/>
              </a:rPr>
              <a:t>ETL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18001" y="3957320"/>
            <a:ext cx="340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5" dirty="0">
                <a:solidFill>
                  <a:srgbClr val="001F5F"/>
                </a:solidFill>
                <a:latin typeface="Tahoma"/>
                <a:cs typeface="Tahoma"/>
              </a:rPr>
              <a:t>ETL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82029" y="2609214"/>
            <a:ext cx="1287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90" dirty="0">
                <a:solidFill>
                  <a:srgbClr val="001F5F"/>
                </a:solidFill>
                <a:latin typeface="Tahoma"/>
                <a:cs typeface="Tahoma"/>
              </a:rPr>
              <a:t>BI</a:t>
            </a:r>
            <a:r>
              <a:rPr sz="18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001F5F"/>
                </a:solidFill>
                <a:latin typeface="Tahoma"/>
                <a:cs typeface="Tahoma"/>
              </a:rPr>
              <a:t>reporting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71005" y="3802786"/>
            <a:ext cx="267716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85" dirty="0">
                <a:solidFill>
                  <a:srgbClr val="001F5F"/>
                </a:solidFill>
                <a:latin typeface="Verdana"/>
                <a:cs typeface="Verdana"/>
              </a:rPr>
              <a:t>Ex: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Total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r>
              <a:rPr sz="1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till</a:t>
            </a:r>
            <a:r>
              <a:rPr sz="1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month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89" y="138176"/>
            <a:ext cx="45567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45" dirty="0"/>
              <a:t>Sample</a:t>
            </a:r>
            <a:r>
              <a:rPr sz="2400" spc="-160" dirty="0"/>
              <a:t> </a:t>
            </a:r>
            <a:r>
              <a:rPr sz="2400" spc="-325" dirty="0"/>
              <a:t>TPS</a:t>
            </a:r>
            <a:r>
              <a:rPr sz="2400" spc="-110" dirty="0"/>
              <a:t> </a:t>
            </a:r>
            <a:r>
              <a:rPr sz="2400" spc="-70" dirty="0"/>
              <a:t>Transactional</a:t>
            </a:r>
            <a:r>
              <a:rPr sz="2400" spc="-180" dirty="0"/>
              <a:t> </a:t>
            </a:r>
            <a:r>
              <a:rPr sz="2400" spc="-20" dirty="0"/>
              <a:t>Data </a:t>
            </a:r>
            <a:r>
              <a:rPr sz="2400" spc="-30" dirty="0"/>
              <a:t>Order</a:t>
            </a:r>
            <a:r>
              <a:rPr sz="2400" spc="-140" dirty="0"/>
              <a:t> </a:t>
            </a:r>
            <a:r>
              <a:rPr sz="2400" dirty="0"/>
              <a:t>table</a:t>
            </a:r>
            <a:r>
              <a:rPr sz="2400" spc="-160" dirty="0"/>
              <a:t> </a:t>
            </a:r>
            <a:r>
              <a:rPr sz="2400" spc="-340" dirty="0"/>
              <a:t>–</a:t>
            </a:r>
            <a:r>
              <a:rPr sz="2400" spc="-135" dirty="0"/>
              <a:t> </a:t>
            </a:r>
            <a:r>
              <a:rPr sz="2400" spc="-165" dirty="0"/>
              <a:t>SQL</a:t>
            </a:r>
            <a:r>
              <a:rPr sz="2400" spc="-160" dirty="0"/>
              <a:t> </a:t>
            </a:r>
            <a:r>
              <a:rPr sz="2400" spc="-55" dirty="0"/>
              <a:t>online</a:t>
            </a:r>
            <a:r>
              <a:rPr sz="2400" spc="-180" dirty="0"/>
              <a:t> </a:t>
            </a:r>
            <a:r>
              <a:rPr sz="2400" spc="-10" dirty="0"/>
              <a:t>query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5262" y="1204975"/>
          <a:ext cx="8794746" cy="2487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9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3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687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082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Customer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Product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Code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Price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Quantity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Region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00" spc="-85" dirty="0">
                          <a:latin typeface="Trebuchet MS"/>
                          <a:cs typeface="Trebuchet MS"/>
                        </a:rPr>
                        <a:t>Stefan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Kraus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1/2/2017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65" dirty="0">
                          <a:latin typeface="Trebuchet MS"/>
                          <a:cs typeface="Trebuchet MS"/>
                        </a:rPr>
                        <a:t>Scarpa</a:t>
                      </a:r>
                      <a:r>
                        <a:rPr sz="12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Telemark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Ski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Boot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SC1279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0" dirty="0">
                          <a:latin typeface="Trebuchet MS"/>
                          <a:cs typeface="Trebuchet MS"/>
                        </a:rPr>
                        <a:t>€250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5" dirty="0">
                          <a:latin typeface="Trebuchet MS"/>
                          <a:cs typeface="Trebuchet MS"/>
                        </a:rPr>
                        <a:t>St.</a:t>
                      </a:r>
                      <a:r>
                        <a:rPr sz="12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5" dirty="0">
                          <a:latin typeface="Trebuchet MS"/>
                          <a:cs typeface="Trebuchet MS"/>
                        </a:rPr>
                        <a:t>Moritz,</a:t>
                      </a:r>
                      <a:r>
                        <a:rPr sz="12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CH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Donna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Burbank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1/5/2017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65" dirty="0">
                          <a:latin typeface="Trebuchet MS"/>
                          <a:cs typeface="Trebuchet MS"/>
                        </a:rPr>
                        <a:t>Scarpa</a:t>
                      </a:r>
                      <a:r>
                        <a:rPr sz="1200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85" dirty="0">
                          <a:latin typeface="Trebuchet MS"/>
                          <a:cs typeface="Trebuchet MS"/>
                        </a:rPr>
                        <a:t>Telemark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Ski</a:t>
                      </a:r>
                      <a:r>
                        <a:rPr sz="1200" spc="-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Boot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SCU1289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0" dirty="0">
                          <a:latin typeface="Trebuchet MS"/>
                          <a:cs typeface="Trebuchet MS"/>
                        </a:rPr>
                        <a:t>$150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75" dirty="0">
                          <a:latin typeface="Trebuchet MS"/>
                          <a:cs typeface="Trebuchet MS"/>
                        </a:rPr>
                        <a:t>Boulder,</a:t>
                      </a:r>
                      <a:r>
                        <a:rPr sz="1200" spc="-1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125" dirty="0">
                          <a:latin typeface="Trebuchet MS"/>
                          <a:cs typeface="Trebuchet MS"/>
                        </a:rPr>
                        <a:t>CO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90" dirty="0">
                          <a:latin typeface="Trebuchet MS"/>
                          <a:cs typeface="Trebuchet MS"/>
                        </a:rPr>
                        <a:t>Stefan</a:t>
                      </a:r>
                      <a:r>
                        <a:rPr sz="1200" spc="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Kraus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1/2/2017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North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90" dirty="0">
                          <a:latin typeface="Trebuchet MS"/>
                          <a:cs typeface="Trebuchet MS"/>
                        </a:rPr>
                        <a:t>Face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latin typeface="Trebuchet MS"/>
                          <a:cs typeface="Trebuchet MS"/>
                        </a:rPr>
                        <a:t>Down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Jacket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NF8392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0" dirty="0">
                          <a:latin typeface="Trebuchet MS"/>
                          <a:cs typeface="Trebuchet MS"/>
                        </a:rPr>
                        <a:t>€450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5" dirty="0">
                          <a:latin typeface="Trebuchet MS"/>
                          <a:cs typeface="Trebuchet MS"/>
                        </a:rPr>
                        <a:t>Zurich,</a:t>
                      </a:r>
                      <a:r>
                        <a:rPr sz="12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5" dirty="0">
                          <a:latin typeface="Trebuchet MS"/>
                          <a:cs typeface="Trebuchet MS"/>
                        </a:rPr>
                        <a:t>CH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200" spc="-85" dirty="0">
                          <a:latin typeface="Trebuchet MS"/>
                          <a:cs typeface="Trebuchet MS"/>
                        </a:rPr>
                        <a:t>Stefan</a:t>
                      </a:r>
                      <a:r>
                        <a:rPr sz="1200" spc="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Kraus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200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1/2/2017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Garmin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Sports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Watch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GM29384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20" dirty="0">
                          <a:latin typeface="Trebuchet MS"/>
                          <a:cs typeface="Trebuchet MS"/>
                        </a:rPr>
                        <a:t>€200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55" dirty="0">
                          <a:latin typeface="Trebuchet MS"/>
                          <a:cs typeface="Trebuchet MS"/>
                        </a:rPr>
                        <a:t>Zurich,</a:t>
                      </a:r>
                      <a:r>
                        <a:rPr sz="1200" spc="-10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80" dirty="0">
                          <a:latin typeface="Trebuchet MS"/>
                          <a:cs typeface="Trebuchet MS"/>
                        </a:rPr>
                        <a:t>CH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BEB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Wendy</a:t>
                      </a:r>
                      <a:r>
                        <a:rPr sz="1200" spc="-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5" dirty="0">
                          <a:latin typeface="Trebuchet MS"/>
                          <a:cs typeface="Trebuchet MS"/>
                        </a:rPr>
                        <a:t>Hu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3/4/2017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75" dirty="0">
                          <a:latin typeface="Trebuchet MS"/>
                          <a:cs typeface="Trebuchet MS"/>
                        </a:rPr>
                        <a:t>Prana</a:t>
                      </a:r>
                      <a:r>
                        <a:rPr sz="1200" spc="-19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95" dirty="0">
                          <a:latin typeface="Trebuchet MS"/>
                          <a:cs typeface="Trebuchet MS"/>
                        </a:rPr>
                        <a:t>Yoga</a:t>
                      </a:r>
                      <a:r>
                        <a:rPr sz="1200" spc="2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Pant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PN82734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25" dirty="0">
                          <a:latin typeface="Trebuchet MS"/>
                          <a:cs typeface="Trebuchet MS"/>
                        </a:rPr>
                        <a:t>$51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New</a:t>
                      </a:r>
                      <a:r>
                        <a:rPr sz="1200" spc="-16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75" dirty="0">
                          <a:latin typeface="Trebuchet MS"/>
                          <a:cs typeface="Trebuchet MS"/>
                        </a:rPr>
                        <a:t>York,</a:t>
                      </a:r>
                      <a:r>
                        <a:rPr sz="1200" spc="-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65" dirty="0">
                          <a:latin typeface="Trebuchet MS"/>
                          <a:cs typeface="Trebuchet MS"/>
                        </a:rPr>
                        <a:t>NY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50"/>
                        </a:spcBef>
                      </a:pPr>
                      <a:r>
                        <a:rPr sz="1200" spc="-130" dirty="0">
                          <a:latin typeface="Trebuchet MS"/>
                          <a:cs typeface="Trebuchet MS"/>
                        </a:rPr>
                        <a:t>Joe</a:t>
                      </a:r>
                      <a:r>
                        <a:rPr sz="12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0" dirty="0">
                          <a:latin typeface="Trebuchet MS"/>
                          <a:cs typeface="Trebuchet MS"/>
                        </a:rPr>
                        <a:t>Smith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206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4/1/2017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Garmin</a:t>
                      </a:r>
                      <a:r>
                        <a:rPr sz="1200" spc="2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35" dirty="0">
                          <a:latin typeface="Trebuchet MS"/>
                          <a:cs typeface="Trebuchet MS"/>
                        </a:rPr>
                        <a:t>Sports</a:t>
                      </a:r>
                      <a:r>
                        <a:rPr sz="1200" spc="-14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latin typeface="Trebuchet MS"/>
                          <a:cs typeface="Trebuchet MS"/>
                        </a:rPr>
                        <a:t>Watch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10" dirty="0">
                          <a:latin typeface="Trebuchet MS"/>
                          <a:cs typeface="Trebuchet MS"/>
                        </a:rPr>
                        <a:t>GM29384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20" dirty="0">
                          <a:latin typeface="Trebuchet MS"/>
                          <a:cs typeface="Trebuchet MS"/>
                        </a:rPr>
                        <a:t>$150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200" spc="-95" dirty="0">
                          <a:latin typeface="Trebuchet MS"/>
                          <a:cs typeface="Trebuchet MS"/>
                        </a:rPr>
                        <a:t>Albany,</a:t>
                      </a:r>
                      <a:r>
                        <a:rPr sz="1200" spc="-1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75" dirty="0">
                          <a:latin typeface="Trebuchet MS"/>
                          <a:cs typeface="Trebuchet MS"/>
                        </a:rPr>
                        <a:t>NY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4D6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2689" y="935227"/>
            <a:ext cx="63233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</a:tabLst>
            </a:pPr>
            <a:r>
              <a:rPr sz="1050" spc="-50" dirty="0">
                <a:solidFill>
                  <a:srgbClr val="717BA2"/>
                </a:solidFill>
                <a:latin typeface="Segoe UI Symbol"/>
                <a:cs typeface="Segoe UI Symbol"/>
              </a:rPr>
              <a:t>🞂</a:t>
            </a:r>
            <a:r>
              <a:rPr sz="1050" dirty="0">
                <a:solidFill>
                  <a:srgbClr val="717BA2"/>
                </a:solidFill>
                <a:latin typeface="Segoe UI Symbol"/>
                <a:cs typeface="Segoe UI Symbol"/>
              </a:rPr>
              <a:t>​	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Retail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1F5F"/>
                </a:solidFill>
                <a:latin typeface="Verdana"/>
                <a:cs typeface="Verdana"/>
              </a:rPr>
              <a:t>transaction</a:t>
            </a:r>
            <a:r>
              <a:rPr sz="1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5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from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001F5F"/>
                </a:solidFill>
                <a:latin typeface="Verdana"/>
                <a:cs typeface="Verdana"/>
              </a:rPr>
              <a:t>CRM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system </a:t>
            </a:r>
            <a:r>
              <a:rPr sz="1400" spc="-195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Order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file</a:t>
            </a:r>
            <a:r>
              <a:rPr sz="1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via</a:t>
            </a:r>
            <a:r>
              <a:rPr sz="1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SQL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request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68523" y="3787128"/>
            <a:ext cx="4500880" cy="1315720"/>
            <a:chOff x="2668523" y="3787128"/>
            <a:chExt cx="4500880" cy="1315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77652" y="3796249"/>
              <a:ext cx="4491258" cy="120250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8523" y="3787128"/>
              <a:ext cx="4427220" cy="131521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711195" y="3810000"/>
            <a:ext cx="4429125" cy="114046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38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sz="1200" b="1" spc="-50" dirty="0">
                <a:solidFill>
                  <a:srgbClr val="001F5F"/>
                </a:solidFill>
                <a:latin typeface="Tahoma"/>
                <a:cs typeface="Tahoma"/>
              </a:rPr>
              <a:t>Transaction</a:t>
            </a:r>
            <a:r>
              <a:rPr sz="12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  <a:p>
            <a:pPr marL="227329" indent="-135255">
              <a:lnSpc>
                <a:spcPct val="100000"/>
              </a:lnSpc>
              <a:buChar char="•"/>
              <a:tabLst>
                <a:tab pos="227329" algn="l"/>
              </a:tabLst>
            </a:pP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Describes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action</a:t>
            </a:r>
            <a:r>
              <a:rPr sz="1200" spc="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(verb):</a:t>
            </a:r>
            <a:r>
              <a:rPr sz="1200" spc="-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E.g.</a:t>
            </a:r>
            <a:r>
              <a:rPr sz="12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“buy”</a:t>
            </a:r>
            <a:endParaRPr sz="1200">
              <a:latin typeface="Verdana"/>
              <a:cs typeface="Verdana"/>
            </a:endParaRPr>
          </a:p>
          <a:p>
            <a:pPr marL="92075" marR="327025" indent="135255">
              <a:lnSpc>
                <a:spcPct val="100000"/>
              </a:lnSpc>
              <a:buChar char="•"/>
              <a:tabLst>
                <a:tab pos="227329" algn="l"/>
              </a:tabLst>
            </a:pP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May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include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measurements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about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action:</a:t>
            </a:r>
            <a:r>
              <a:rPr sz="1200" spc="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(Who, </a:t>
            </a:r>
            <a:r>
              <a:rPr sz="1200" spc="-30" dirty="0">
                <a:solidFill>
                  <a:srgbClr val="001F5F"/>
                </a:solidFill>
                <a:latin typeface="Verdana"/>
                <a:cs typeface="Verdana"/>
              </a:rPr>
              <a:t>When,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What,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Many,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Where,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Much,</a:t>
            </a:r>
            <a:r>
              <a:rPr sz="12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etc.)</a:t>
            </a:r>
            <a:endParaRPr sz="1200">
              <a:latin typeface="Verdana"/>
              <a:cs typeface="Verdana"/>
            </a:endParaRPr>
          </a:p>
          <a:p>
            <a:pPr marL="92075" marR="213995" indent="135255">
              <a:lnSpc>
                <a:spcPct val="100000"/>
              </a:lnSpc>
              <a:buChar char="•"/>
              <a:tabLst>
                <a:tab pos="227329" algn="l"/>
              </a:tabLst>
            </a:pP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E.g.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Stefan</a:t>
            </a:r>
            <a:r>
              <a:rPr sz="12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Kraus,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1/2/2017/,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Scarpa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Telemark</a:t>
            </a:r>
            <a:r>
              <a:rPr sz="12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50" dirty="0">
                <a:solidFill>
                  <a:srgbClr val="001F5F"/>
                </a:solidFill>
                <a:latin typeface="Verdana"/>
                <a:cs typeface="Verdana"/>
              </a:rPr>
              <a:t>Ski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Boot, </a:t>
            </a:r>
            <a:r>
              <a:rPr sz="1200" spc="-150" dirty="0">
                <a:solidFill>
                  <a:srgbClr val="001F5F"/>
                </a:solidFill>
                <a:latin typeface="Verdana"/>
                <a:cs typeface="Verdana"/>
              </a:rPr>
              <a:t>St.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Moritz,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CH,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€250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588" y="119253"/>
            <a:ext cx="325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Sample</a:t>
            </a:r>
            <a:r>
              <a:rPr spc="-165" dirty="0"/>
              <a:t> </a:t>
            </a:r>
            <a:r>
              <a:rPr spc="-295" dirty="0"/>
              <a:t>MIS</a:t>
            </a:r>
            <a:r>
              <a:rPr spc="-165" dirty="0"/>
              <a:t> </a:t>
            </a:r>
            <a:r>
              <a:rPr spc="-30" dirty="0"/>
              <a:t>Report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19" y="1010411"/>
            <a:ext cx="8806180" cy="3409315"/>
            <a:chOff x="83819" y="1010411"/>
            <a:chExt cx="8806180" cy="34093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19" y="1010411"/>
              <a:ext cx="5693664" cy="34091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7664" y="1629136"/>
              <a:ext cx="2971855" cy="20985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08548" y="1620011"/>
              <a:ext cx="2791968" cy="186385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951220" y="1642872"/>
            <a:ext cx="2909570" cy="203644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431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</a:pPr>
            <a:r>
              <a:rPr sz="1200" b="1" spc="-75" dirty="0">
                <a:solidFill>
                  <a:srgbClr val="001F5F"/>
                </a:solidFill>
                <a:latin typeface="Tahoma"/>
                <a:cs typeface="Tahoma"/>
              </a:rPr>
              <a:t>Business</a:t>
            </a:r>
            <a:r>
              <a:rPr sz="1200" b="1" spc="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001F5F"/>
                </a:solidFill>
                <a:latin typeface="Tahoma"/>
                <a:cs typeface="Tahoma"/>
              </a:rPr>
              <a:t>Intelligence</a:t>
            </a:r>
            <a:r>
              <a:rPr sz="1200" b="1" spc="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ahoma"/>
                <a:cs typeface="Tahoma"/>
              </a:rPr>
              <a:t>reporting</a:t>
            </a:r>
            <a:endParaRPr sz="1200">
              <a:latin typeface="Tahoma"/>
              <a:cs typeface="Tahoma"/>
            </a:endParaRPr>
          </a:p>
          <a:p>
            <a:pPr marL="92075" marR="320675">
              <a:lnSpc>
                <a:spcPct val="100000"/>
              </a:lnSpc>
            </a:pPr>
            <a:r>
              <a:rPr sz="1200" b="1" spc="-20" dirty="0">
                <a:solidFill>
                  <a:srgbClr val="001F5F"/>
                </a:solidFill>
                <a:latin typeface="Tahoma"/>
                <a:cs typeface="Tahoma"/>
              </a:rPr>
              <a:t>:Consolidated/Aggregated</a:t>
            </a:r>
            <a:r>
              <a:rPr sz="1200" b="1" spc="10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001F5F"/>
                </a:solidFill>
                <a:latin typeface="Tahoma"/>
                <a:cs typeface="Tahoma"/>
              </a:rPr>
              <a:t>view </a:t>
            </a:r>
            <a:r>
              <a:rPr sz="1200" b="1" spc="-75" dirty="0">
                <a:solidFill>
                  <a:srgbClr val="001F5F"/>
                </a:solidFill>
                <a:latin typeface="Tahoma"/>
                <a:cs typeface="Tahoma"/>
              </a:rPr>
              <a:t>from</a:t>
            </a:r>
            <a:r>
              <a:rPr sz="1200" b="1" spc="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175" dirty="0">
                <a:solidFill>
                  <a:srgbClr val="001F5F"/>
                </a:solidFill>
                <a:latin typeface="Tahoma"/>
                <a:cs typeface="Tahoma"/>
              </a:rPr>
              <a:t>TPS</a:t>
            </a:r>
            <a:r>
              <a:rPr sz="1200" b="1" spc="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35" dirty="0">
                <a:solidFill>
                  <a:srgbClr val="001F5F"/>
                </a:solidFill>
                <a:latin typeface="Tahoma"/>
                <a:cs typeface="Tahoma"/>
              </a:rPr>
              <a:t>transactional</a:t>
            </a:r>
            <a:r>
              <a:rPr sz="12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ahoma"/>
                <a:cs typeface="Tahoma"/>
              </a:rPr>
              <a:t>data </a:t>
            </a:r>
            <a:r>
              <a:rPr sz="1200" b="1" spc="-30" dirty="0">
                <a:solidFill>
                  <a:srgbClr val="001F5F"/>
                </a:solidFill>
                <a:latin typeface="Tahoma"/>
                <a:cs typeface="Tahoma"/>
              </a:rPr>
              <a:t>(order table)</a:t>
            </a:r>
            <a:r>
              <a:rPr sz="12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105" dirty="0">
                <a:solidFill>
                  <a:srgbClr val="001F5F"/>
                </a:solidFill>
                <a:latin typeface="Tahoma"/>
                <a:cs typeface="Tahoma"/>
              </a:rPr>
              <a:t>with</a:t>
            </a:r>
            <a:r>
              <a:rPr sz="12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ahoma"/>
                <a:cs typeface="Tahoma"/>
              </a:rPr>
              <a:t>calculation</a:t>
            </a:r>
            <a:endParaRPr sz="1200">
              <a:latin typeface="Tahoma"/>
              <a:cs typeface="Tahoma"/>
            </a:endParaRPr>
          </a:p>
          <a:p>
            <a:pPr marL="182880" indent="-90805">
              <a:lnSpc>
                <a:spcPct val="100000"/>
              </a:lnSpc>
              <a:buSzPct val="91666"/>
              <a:buChar char="•"/>
              <a:tabLst>
                <a:tab pos="182880" algn="l"/>
              </a:tabLst>
            </a:pP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12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9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given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product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endParaRPr sz="1200">
              <a:latin typeface="Verdana"/>
              <a:cs typeface="Verdana"/>
            </a:endParaRPr>
          </a:p>
          <a:p>
            <a:pPr marL="641985" lvl="1" indent="-92710">
              <a:lnSpc>
                <a:spcPct val="100000"/>
              </a:lnSpc>
              <a:spcBef>
                <a:spcPts val="5"/>
              </a:spcBef>
              <a:buChar char="-"/>
              <a:tabLst>
                <a:tab pos="641985" algn="l"/>
              </a:tabLst>
            </a:pP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r>
              <a:rPr sz="12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region</a:t>
            </a:r>
            <a:endParaRPr sz="1200">
              <a:latin typeface="Verdana"/>
              <a:cs typeface="Verdana"/>
            </a:endParaRPr>
          </a:p>
          <a:p>
            <a:pPr marL="641985" lvl="1" indent="-92710">
              <a:lnSpc>
                <a:spcPct val="100000"/>
              </a:lnSpc>
              <a:buChar char="-"/>
              <a:tabLst>
                <a:tab pos="641985" algn="l"/>
              </a:tabLst>
            </a:pP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Actual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 sales</a:t>
            </a:r>
            <a:endParaRPr sz="1200">
              <a:latin typeface="Verdana"/>
              <a:cs typeface="Verdana"/>
            </a:endParaRPr>
          </a:p>
          <a:p>
            <a:pPr marL="641985" lvl="1" indent="-92710">
              <a:lnSpc>
                <a:spcPct val="100000"/>
              </a:lnSpc>
              <a:buChar char="-"/>
              <a:tabLst>
                <a:tab pos="641985" algn="l"/>
              </a:tabLst>
            </a:pP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Planned</a:t>
            </a:r>
            <a:r>
              <a:rPr sz="12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endParaRPr sz="1200">
              <a:latin typeface="Verdana"/>
              <a:cs typeface="Verdana"/>
            </a:endParaRPr>
          </a:p>
          <a:p>
            <a:pPr marL="641985" lvl="1" indent="-92710">
              <a:lnSpc>
                <a:spcPct val="100000"/>
              </a:lnSpc>
              <a:buChar char="-"/>
              <a:tabLst>
                <a:tab pos="641985" algn="l"/>
              </a:tabLst>
            </a:pP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Actual</a:t>
            </a:r>
            <a:r>
              <a:rPr sz="1200" spc="-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10" dirty="0">
                <a:solidFill>
                  <a:srgbClr val="001F5F"/>
                </a:solidFill>
                <a:latin typeface="Verdana"/>
                <a:cs typeface="Verdana"/>
              </a:rPr>
              <a:t>vs</a:t>
            </a:r>
            <a:r>
              <a:rPr sz="12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planned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8427" y="4570272"/>
            <a:ext cx="3647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performance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F5F"/>
                </a:solidFill>
                <a:latin typeface="Verdana"/>
                <a:cs typeface="Verdana"/>
              </a:rPr>
              <a:t>monitoring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3740" y="163829"/>
            <a:ext cx="73202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3.</a:t>
            </a:r>
            <a:r>
              <a:rPr spc="-180" dirty="0"/>
              <a:t> </a:t>
            </a:r>
            <a:r>
              <a:rPr spc="-60" dirty="0"/>
              <a:t>Decision/Executive</a:t>
            </a:r>
            <a:r>
              <a:rPr spc="-135" dirty="0"/>
              <a:t> </a:t>
            </a:r>
            <a:r>
              <a:rPr spc="-85" dirty="0"/>
              <a:t>support</a:t>
            </a:r>
            <a:r>
              <a:rPr spc="-150" dirty="0"/>
              <a:t> </a:t>
            </a:r>
            <a:r>
              <a:rPr spc="-180" dirty="0"/>
              <a:t>system</a:t>
            </a:r>
            <a:r>
              <a:rPr spc="-150" dirty="0"/>
              <a:t> </a:t>
            </a:r>
            <a:r>
              <a:rPr spc="-340" dirty="0"/>
              <a:t>(DSS)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716" y="937971"/>
            <a:ext cx="6758940" cy="4217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ts val="1914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Serve</a:t>
            </a:r>
            <a:r>
              <a:rPr sz="16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b="1" spc="-70" dirty="0">
                <a:solidFill>
                  <a:srgbClr val="001F5F"/>
                </a:solidFill>
                <a:latin typeface="Tahoma"/>
                <a:cs typeface="Tahoma"/>
              </a:rPr>
              <a:t>senior</a:t>
            </a:r>
            <a:r>
              <a:rPr sz="16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Tahoma"/>
                <a:cs typeface="Tahoma"/>
              </a:rPr>
              <a:t>managers</a:t>
            </a:r>
            <a:r>
              <a:rPr sz="1600" b="1" spc="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b="1" spc="-150" dirty="0">
                <a:solidFill>
                  <a:srgbClr val="001F5F"/>
                </a:solidFill>
                <a:latin typeface="Tahoma"/>
                <a:cs typeface="Tahoma"/>
              </a:rPr>
              <a:t>:</a:t>
            </a:r>
            <a:r>
              <a:rPr sz="16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Address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001F5F"/>
                </a:solidFill>
                <a:latin typeface="Verdana"/>
                <a:cs typeface="Verdana"/>
              </a:rPr>
              <a:t>strategic</a:t>
            </a:r>
            <a:r>
              <a:rPr sz="16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001F5F"/>
                </a:solidFill>
                <a:latin typeface="Verdana"/>
                <a:cs typeface="Verdana"/>
              </a:rPr>
              <a:t>issues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6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long-</a:t>
            </a:r>
            <a:r>
              <a:rPr sz="1600" spc="-20" dirty="0">
                <a:solidFill>
                  <a:srgbClr val="001F5F"/>
                </a:solidFill>
                <a:latin typeface="Verdana"/>
                <a:cs typeface="Verdana"/>
              </a:rPr>
              <a:t>term</a:t>
            </a:r>
            <a:endParaRPr sz="1600">
              <a:latin typeface="Verdana"/>
              <a:cs typeface="Verdana"/>
            </a:endParaRPr>
          </a:p>
          <a:p>
            <a:pPr marL="355600">
              <a:lnSpc>
                <a:spcPts val="1914"/>
              </a:lnSpc>
            </a:pP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trends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500"/>
              </a:spcBef>
              <a:buChar char="•"/>
              <a:tabLst>
                <a:tab pos="354965" algn="l"/>
              </a:tabLst>
            </a:pP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Address </a:t>
            </a:r>
            <a:r>
              <a:rPr sz="1600" spc="-65" dirty="0">
                <a:solidFill>
                  <a:srgbClr val="001F5F"/>
                </a:solidFill>
                <a:latin typeface="Verdana"/>
                <a:cs typeface="Verdana"/>
              </a:rPr>
              <a:t>non-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routine</a:t>
            </a:r>
            <a:r>
              <a:rPr sz="1600" spc="-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1F5F"/>
                </a:solidFill>
                <a:latin typeface="Verdana"/>
                <a:cs typeface="Verdana"/>
              </a:rPr>
              <a:t>decision-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making</a:t>
            </a:r>
            <a:endParaRPr sz="1600">
              <a:latin typeface="Verdana"/>
              <a:cs typeface="Verdana"/>
            </a:endParaRPr>
          </a:p>
          <a:p>
            <a:pPr marL="355600" marR="412750" indent="-342900">
              <a:lnSpc>
                <a:spcPct val="100000"/>
              </a:lnSpc>
              <a:spcBef>
                <a:spcPts val="1505"/>
              </a:spcBef>
              <a:buChar char="•"/>
              <a:tabLst>
                <a:tab pos="355600" algn="l"/>
              </a:tabLst>
            </a:pPr>
            <a:r>
              <a:rPr sz="1600" spc="-30" dirty="0">
                <a:solidFill>
                  <a:srgbClr val="001F5F"/>
                </a:solidFill>
                <a:latin typeface="Verdana"/>
                <a:cs typeface="Verdana"/>
              </a:rPr>
              <a:t>Provide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001F5F"/>
                </a:solidFill>
                <a:latin typeface="Verdana"/>
                <a:cs typeface="Verdana"/>
              </a:rPr>
              <a:t>intelligence</a:t>
            </a:r>
            <a:r>
              <a:rPr sz="16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0" dirty="0">
                <a:solidFill>
                  <a:srgbClr val="001F5F"/>
                </a:solidFill>
                <a:latin typeface="Verdana"/>
                <a:cs typeface="Verdana"/>
              </a:rPr>
              <a:t>reporting </a:t>
            </a:r>
            <a:r>
              <a:rPr sz="1600" spc="5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1F5F"/>
                </a:solidFill>
                <a:latin typeface="Verdana"/>
                <a:cs typeface="Verdana"/>
              </a:rPr>
              <a:t>dashbards,</a:t>
            </a:r>
            <a:r>
              <a:rPr sz="16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Verdana"/>
                <a:cs typeface="Verdana"/>
              </a:rPr>
              <a:t>data </a:t>
            </a:r>
            <a:r>
              <a:rPr sz="1600" spc="-40" dirty="0">
                <a:solidFill>
                  <a:srgbClr val="001F5F"/>
                </a:solidFill>
                <a:latin typeface="Verdana"/>
                <a:cs typeface="Verdana"/>
              </a:rPr>
              <a:t>analytics</a:t>
            </a:r>
            <a:r>
              <a:rPr sz="16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1F5F"/>
                </a:solidFill>
                <a:latin typeface="Verdana"/>
                <a:cs typeface="Verdana"/>
              </a:rPr>
              <a:t>support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5" dirty="0">
                <a:solidFill>
                  <a:srgbClr val="001F5F"/>
                </a:solidFill>
                <a:latin typeface="Verdana"/>
                <a:cs typeface="Verdana"/>
              </a:rPr>
              <a:t>decisions </a:t>
            </a:r>
            <a:r>
              <a:rPr sz="1600" spc="-229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30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insights</a:t>
            </a:r>
            <a:r>
              <a:rPr sz="16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9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Verdana"/>
                <a:cs typeface="Verdana"/>
              </a:rPr>
              <a:t>Use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predictive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001F5F"/>
                </a:solidFill>
                <a:latin typeface="Verdana"/>
                <a:cs typeface="Verdana"/>
              </a:rPr>
              <a:t>models</a:t>
            </a:r>
            <a:r>
              <a:rPr sz="16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Verdana"/>
                <a:cs typeface="Verdana"/>
              </a:rPr>
              <a:t>analyze</a:t>
            </a:r>
            <a:r>
              <a:rPr sz="16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3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500"/>
              </a:spcBef>
              <a:buChar char="•"/>
              <a:tabLst>
                <a:tab pos="355600" algn="l"/>
              </a:tabLst>
            </a:pP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Focus</a:t>
            </a:r>
            <a:r>
              <a:rPr sz="16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001F5F"/>
                </a:solidFill>
                <a:latin typeface="Verdana"/>
                <a:cs typeface="Verdana"/>
              </a:rPr>
              <a:t>on</a:t>
            </a:r>
            <a:r>
              <a:rPr sz="16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extracting,</a:t>
            </a:r>
            <a:r>
              <a:rPr sz="16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001F5F"/>
                </a:solidFill>
                <a:latin typeface="Verdana"/>
                <a:cs typeface="Verdana"/>
              </a:rPr>
              <a:t>analyzing</a:t>
            </a:r>
            <a:r>
              <a:rPr sz="16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1F5F"/>
                </a:solidFill>
                <a:latin typeface="Verdana"/>
                <a:cs typeface="Verdana"/>
              </a:rPr>
              <a:t>information</a:t>
            </a:r>
            <a:r>
              <a:rPr sz="16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from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large</a:t>
            </a:r>
            <a:r>
              <a:rPr sz="16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45" dirty="0">
                <a:solidFill>
                  <a:srgbClr val="001F5F"/>
                </a:solidFill>
                <a:latin typeface="Verdana"/>
                <a:cs typeface="Verdana"/>
              </a:rPr>
              <a:t>amounts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001F5F"/>
                </a:solidFill>
                <a:latin typeface="Verdana"/>
                <a:cs typeface="Verdana"/>
              </a:rPr>
              <a:t>of </a:t>
            </a:r>
            <a:r>
              <a:rPr sz="1600" spc="3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6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500"/>
              </a:spcBef>
              <a:buChar char="•"/>
              <a:tabLst>
                <a:tab pos="354965" algn="l"/>
              </a:tabLst>
            </a:pP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Use</a:t>
            </a:r>
            <a:r>
              <a:rPr sz="16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55" dirty="0">
                <a:solidFill>
                  <a:srgbClr val="001F5F"/>
                </a:solidFill>
                <a:latin typeface="Verdana"/>
                <a:cs typeface="Verdana"/>
              </a:rPr>
              <a:t>information</a:t>
            </a:r>
            <a:r>
              <a:rPr sz="16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75" dirty="0">
                <a:solidFill>
                  <a:srgbClr val="001F5F"/>
                </a:solidFill>
                <a:latin typeface="Verdana"/>
                <a:cs typeface="Verdana"/>
              </a:rPr>
              <a:t>from</a:t>
            </a:r>
            <a:r>
              <a:rPr sz="16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210" dirty="0">
                <a:solidFill>
                  <a:srgbClr val="001F5F"/>
                </a:solidFill>
                <a:latin typeface="Verdana"/>
                <a:cs typeface="Verdana"/>
              </a:rPr>
              <a:t>TPS,</a:t>
            </a:r>
            <a:r>
              <a:rPr sz="16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170" dirty="0">
                <a:solidFill>
                  <a:srgbClr val="001F5F"/>
                </a:solidFill>
                <a:latin typeface="Verdana"/>
                <a:cs typeface="Verdana"/>
              </a:rPr>
              <a:t>MIS,</a:t>
            </a:r>
            <a:r>
              <a:rPr sz="16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5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6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600" spc="-60" dirty="0">
                <a:solidFill>
                  <a:srgbClr val="001F5F"/>
                </a:solidFill>
                <a:latin typeface="Verdana"/>
                <a:cs typeface="Verdana"/>
              </a:rPr>
              <a:t>external </a:t>
            </a:r>
            <a:r>
              <a:rPr sz="1600" spc="-10" dirty="0">
                <a:solidFill>
                  <a:srgbClr val="001F5F"/>
                </a:solidFill>
                <a:latin typeface="Verdana"/>
                <a:cs typeface="Verdana"/>
              </a:rPr>
              <a:t>sources</a:t>
            </a:r>
            <a:endParaRPr sz="1600">
              <a:latin typeface="Verdana"/>
              <a:cs typeface="Verdana"/>
            </a:endParaRPr>
          </a:p>
          <a:p>
            <a:pPr marL="12700" marR="87630">
              <a:lnSpc>
                <a:spcPct val="100000"/>
              </a:lnSpc>
              <a:spcBef>
                <a:spcPts val="1510"/>
              </a:spcBef>
            </a:pPr>
            <a:r>
              <a:rPr sz="1400" u="sng" spc="-4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Example1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What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products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should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we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make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25" dirty="0">
                <a:solidFill>
                  <a:srgbClr val="001F5F"/>
                </a:solidFill>
                <a:latin typeface="Verdana"/>
                <a:cs typeface="Verdana"/>
              </a:rPr>
              <a:t>5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years,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What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would</a:t>
            </a:r>
            <a:r>
              <a:rPr sz="14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impact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on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production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schedules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75" dirty="0">
                <a:solidFill>
                  <a:srgbClr val="001F5F"/>
                </a:solidFill>
                <a:latin typeface="Verdana"/>
                <a:cs typeface="Verdana"/>
              </a:rPr>
              <a:t>be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if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doubled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December?</a:t>
            </a:r>
            <a:endParaRPr sz="1400">
              <a:latin typeface="Verdana"/>
              <a:cs typeface="Verdana"/>
            </a:endParaRPr>
          </a:p>
          <a:p>
            <a:pPr marL="12700" marR="1069975">
              <a:lnSpc>
                <a:spcPct val="100000"/>
              </a:lnSpc>
              <a:spcBef>
                <a:spcPts val="1500"/>
              </a:spcBef>
            </a:pPr>
            <a:r>
              <a:rPr sz="1400" u="sng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Example</a:t>
            </a:r>
            <a:r>
              <a:rPr sz="1400" u="sng" spc="-13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 </a:t>
            </a:r>
            <a:r>
              <a:rPr sz="1400" u="sng" spc="-19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2</a:t>
            </a:r>
            <a:r>
              <a:rPr sz="1400" spc="-19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r>
              <a:rPr sz="1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prediction</a:t>
            </a:r>
            <a:r>
              <a:rPr sz="1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1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retail</a:t>
            </a:r>
            <a:r>
              <a:rPr sz="1400" spc="2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u="sng" spc="-35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Example</a:t>
            </a:r>
            <a:r>
              <a:rPr sz="1400" u="sng" spc="-14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 </a:t>
            </a:r>
            <a:r>
              <a:rPr sz="1400" u="sng" spc="-19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3</a:t>
            </a:r>
            <a:r>
              <a:rPr sz="1400" spc="-19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Customer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001F5F"/>
                </a:solidFill>
                <a:latin typeface="Verdana"/>
                <a:cs typeface="Verdana"/>
              </a:rPr>
              <a:t>churn</a:t>
            </a:r>
            <a:r>
              <a:rPr sz="14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in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telecommunication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03135" y="3366515"/>
            <a:ext cx="2341245" cy="1673860"/>
            <a:chOff x="6803135" y="3366515"/>
            <a:chExt cx="2341245" cy="16738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3135" y="3366515"/>
              <a:ext cx="2340862" cy="167335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212329" y="3653789"/>
              <a:ext cx="1630680" cy="376555"/>
            </a:xfrm>
            <a:custGeom>
              <a:avLst/>
              <a:gdLst/>
              <a:ahLst/>
              <a:cxnLst/>
              <a:rect l="l" t="t" r="r" b="b"/>
              <a:pathLst>
                <a:path w="1630679" h="376554">
                  <a:moveTo>
                    <a:pt x="0" y="376428"/>
                  </a:moveTo>
                  <a:lnTo>
                    <a:pt x="1630679" y="376428"/>
                  </a:lnTo>
                  <a:lnTo>
                    <a:pt x="1630679" y="0"/>
                  </a:lnTo>
                  <a:lnTo>
                    <a:pt x="0" y="0"/>
                  </a:lnTo>
                  <a:lnTo>
                    <a:pt x="0" y="376428"/>
                  </a:lnTo>
                  <a:close/>
                </a:path>
              </a:pathLst>
            </a:custGeom>
            <a:ln w="3200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39" y="221945"/>
            <a:ext cx="5111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Decision</a:t>
            </a:r>
            <a:r>
              <a:rPr spc="-165" dirty="0"/>
              <a:t> </a:t>
            </a:r>
            <a:r>
              <a:rPr spc="-80" dirty="0"/>
              <a:t>support</a:t>
            </a:r>
            <a:r>
              <a:rPr spc="-165" dirty="0"/>
              <a:t> </a:t>
            </a:r>
            <a:r>
              <a:rPr spc="-185" dirty="0"/>
              <a:t>system</a:t>
            </a:r>
            <a:r>
              <a:rPr spc="-175" dirty="0"/>
              <a:t> </a:t>
            </a:r>
            <a:r>
              <a:rPr spc="-350" dirty="0"/>
              <a:t>(DSS)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30" y="1682463"/>
            <a:ext cx="1265757" cy="614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3063" y="1895601"/>
            <a:ext cx="790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Tahoma"/>
                <a:cs typeface="Tahoma"/>
              </a:rPr>
              <a:t>Salesforce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2144" y="4447032"/>
            <a:ext cx="391668" cy="3627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5627" y="4450079"/>
            <a:ext cx="371855" cy="35661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766559" y="1972055"/>
            <a:ext cx="843280" cy="721360"/>
            <a:chOff x="6766559" y="1972055"/>
            <a:chExt cx="843280" cy="721360"/>
          </a:xfrm>
        </p:grpSpPr>
        <p:sp>
          <p:nvSpPr>
            <p:cNvPr id="8" name="object 8"/>
            <p:cNvSpPr/>
            <p:nvPr/>
          </p:nvSpPr>
          <p:spPr>
            <a:xfrm>
              <a:off x="6894575" y="2040381"/>
              <a:ext cx="715010" cy="478790"/>
            </a:xfrm>
            <a:custGeom>
              <a:avLst/>
              <a:gdLst/>
              <a:ahLst/>
              <a:cxnLst/>
              <a:rect l="l" t="t" r="r" b="b"/>
              <a:pathLst>
                <a:path w="715009" h="478789">
                  <a:moveTo>
                    <a:pt x="714755" y="0"/>
                  </a:moveTo>
                  <a:lnTo>
                    <a:pt x="686669" y="26662"/>
                  </a:lnTo>
                  <a:lnTo>
                    <a:pt x="610076" y="48418"/>
                  </a:lnTo>
                  <a:lnTo>
                    <a:pt x="557184" y="56772"/>
                  </a:lnTo>
                  <a:lnTo>
                    <a:pt x="496478" y="63079"/>
                  </a:lnTo>
                  <a:lnTo>
                    <a:pt x="429397" y="67063"/>
                  </a:lnTo>
                  <a:lnTo>
                    <a:pt x="357377" y="68453"/>
                  </a:lnTo>
                  <a:lnTo>
                    <a:pt x="285358" y="67063"/>
                  </a:lnTo>
                  <a:lnTo>
                    <a:pt x="218277" y="63079"/>
                  </a:lnTo>
                  <a:lnTo>
                    <a:pt x="157571" y="56772"/>
                  </a:lnTo>
                  <a:lnTo>
                    <a:pt x="104679" y="48418"/>
                  </a:lnTo>
                  <a:lnTo>
                    <a:pt x="61038" y="38290"/>
                  </a:lnTo>
                  <a:lnTo>
                    <a:pt x="7261" y="13807"/>
                  </a:lnTo>
                  <a:lnTo>
                    <a:pt x="0" y="0"/>
                  </a:lnTo>
                  <a:lnTo>
                    <a:pt x="0" y="410337"/>
                  </a:lnTo>
                  <a:lnTo>
                    <a:pt x="28086" y="436999"/>
                  </a:lnTo>
                  <a:lnTo>
                    <a:pt x="104679" y="458755"/>
                  </a:lnTo>
                  <a:lnTo>
                    <a:pt x="157571" y="467109"/>
                  </a:lnTo>
                  <a:lnTo>
                    <a:pt x="218277" y="473416"/>
                  </a:lnTo>
                  <a:lnTo>
                    <a:pt x="285358" y="477400"/>
                  </a:lnTo>
                  <a:lnTo>
                    <a:pt x="357377" y="478790"/>
                  </a:lnTo>
                  <a:lnTo>
                    <a:pt x="429397" y="477400"/>
                  </a:lnTo>
                  <a:lnTo>
                    <a:pt x="496478" y="473416"/>
                  </a:lnTo>
                  <a:lnTo>
                    <a:pt x="557184" y="467109"/>
                  </a:lnTo>
                  <a:lnTo>
                    <a:pt x="610076" y="458755"/>
                  </a:lnTo>
                  <a:lnTo>
                    <a:pt x="653717" y="448627"/>
                  </a:lnTo>
                  <a:lnTo>
                    <a:pt x="707494" y="424144"/>
                  </a:lnTo>
                  <a:lnTo>
                    <a:pt x="714755" y="410337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D1E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94575" y="1972055"/>
              <a:ext cx="715010" cy="137160"/>
            </a:xfrm>
            <a:custGeom>
              <a:avLst/>
              <a:gdLst/>
              <a:ahLst/>
              <a:cxnLst/>
              <a:rect l="l" t="t" r="r" b="b"/>
              <a:pathLst>
                <a:path w="715009" h="137160">
                  <a:moveTo>
                    <a:pt x="357377" y="0"/>
                  </a:moveTo>
                  <a:lnTo>
                    <a:pt x="285358" y="1388"/>
                  </a:lnTo>
                  <a:lnTo>
                    <a:pt x="218277" y="5371"/>
                  </a:lnTo>
                  <a:lnTo>
                    <a:pt x="157571" y="11673"/>
                  </a:lnTo>
                  <a:lnTo>
                    <a:pt x="104679" y="20018"/>
                  </a:lnTo>
                  <a:lnTo>
                    <a:pt x="61038" y="30131"/>
                  </a:lnTo>
                  <a:lnTo>
                    <a:pt x="7261" y="54560"/>
                  </a:lnTo>
                  <a:lnTo>
                    <a:pt x="0" y="68325"/>
                  </a:lnTo>
                  <a:lnTo>
                    <a:pt x="7261" y="82133"/>
                  </a:lnTo>
                  <a:lnTo>
                    <a:pt x="61038" y="106616"/>
                  </a:lnTo>
                  <a:lnTo>
                    <a:pt x="104679" y="116744"/>
                  </a:lnTo>
                  <a:lnTo>
                    <a:pt x="157571" y="125098"/>
                  </a:lnTo>
                  <a:lnTo>
                    <a:pt x="218277" y="131405"/>
                  </a:lnTo>
                  <a:lnTo>
                    <a:pt x="285358" y="135389"/>
                  </a:lnTo>
                  <a:lnTo>
                    <a:pt x="357377" y="136779"/>
                  </a:lnTo>
                  <a:lnTo>
                    <a:pt x="429397" y="135389"/>
                  </a:lnTo>
                  <a:lnTo>
                    <a:pt x="496478" y="131405"/>
                  </a:lnTo>
                  <a:lnTo>
                    <a:pt x="557184" y="125098"/>
                  </a:lnTo>
                  <a:lnTo>
                    <a:pt x="610076" y="116744"/>
                  </a:lnTo>
                  <a:lnTo>
                    <a:pt x="653717" y="106616"/>
                  </a:lnTo>
                  <a:lnTo>
                    <a:pt x="707494" y="82133"/>
                  </a:lnTo>
                  <a:lnTo>
                    <a:pt x="714755" y="68325"/>
                  </a:lnTo>
                  <a:lnTo>
                    <a:pt x="707494" y="54560"/>
                  </a:lnTo>
                  <a:lnTo>
                    <a:pt x="653717" y="30131"/>
                  </a:lnTo>
                  <a:lnTo>
                    <a:pt x="610076" y="20018"/>
                  </a:lnTo>
                  <a:lnTo>
                    <a:pt x="557184" y="11673"/>
                  </a:lnTo>
                  <a:lnTo>
                    <a:pt x="496478" y="5371"/>
                  </a:lnTo>
                  <a:lnTo>
                    <a:pt x="429397" y="1388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E2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66559" y="2212847"/>
              <a:ext cx="713740" cy="480059"/>
            </a:xfrm>
            <a:custGeom>
              <a:avLst/>
              <a:gdLst/>
              <a:ahLst/>
              <a:cxnLst/>
              <a:rect l="l" t="t" r="r" b="b"/>
              <a:pathLst>
                <a:path w="713740" h="480060">
                  <a:moveTo>
                    <a:pt x="713232" y="0"/>
                  </a:moveTo>
                  <a:lnTo>
                    <a:pt x="685210" y="26681"/>
                  </a:lnTo>
                  <a:lnTo>
                    <a:pt x="608790" y="48482"/>
                  </a:lnTo>
                  <a:lnTo>
                    <a:pt x="556013" y="56859"/>
                  </a:lnTo>
                  <a:lnTo>
                    <a:pt x="495436" y="63186"/>
                  </a:lnTo>
                  <a:lnTo>
                    <a:pt x="428493" y="67185"/>
                  </a:lnTo>
                  <a:lnTo>
                    <a:pt x="356616" y="68579"/>
                  </a:lnTo>
                  <a:lnTo>
                    <a:pt x="284738" y="67185"/>
                  </a:lnTo>
                  <a:lnTo>
                    <a:pt x="217795" y="63186"/>
                  </a:lnTo>
                  <a:lnTo>
                    <a:pt x="157218" y="56859"/>
                  </a:lnTo>
                  <a:lnTo>
                    <a:pt x="104441" y="48482"/>
                  </a:lnTo>
                  <a:lnTo>
                    <a:pt x="60898" y="38330"/>
                  </a:lnTo>
                  <a:lnTo>
                    <a:pt x="7244" y="13812"/>
                  </a:lnTo>
                  <a:lnTo>
                    <a:pt x="0" y="0"/>
                  </a:lnTo>
                  <a:lnTo>
                    <a:pt x="0" y="411479"/>
                  </a:lnTo>
                  <a:lnTo>
                    <a:pt x="28021" y="438161"/>
                  </a:lnTo>
                  <a:lnTo>
                    <a:pt x="104441" y="459962"/>
                  </a:lnTo>
                  <a:lnTo>
                    <a:pt x="157218" y="468339"/>
                  </a:lnTo>
                  <a:lnTo>
                    <a:pt x="217795" y="474666"/>
                  </a:lnTo>
                  <a:lnTo>
                    <a:pt x="284738" y="478665"/>
                  </a:lnTo>
                  <a:lnTo>
                    <a:pt x="356616" y="480059"/>
                  </a:lnTo>
                  <a:lnTo>
                    <a:pt x="428493" y="478665"/>
                  </a:lnTo>
                  <a:lnTo>
                    <a:pt x="495436" y="474666"/>
                  </a:lnTo>
                  <a:lnTo>
                    <a:pt x="556013" y="468339"/>
                  </a:lnTo>
                  <a:lnTo>
                    <a:pt x="608790" y="459962"/>
                  </a:lnTo>
                  <a:lnTo>
                    <a:pt x="652333" y="449810"/>
                  </a:lnTo>
                  <a:lnTo>
                    <a:pt x="705987" y="425292"/>
                  </a:lnTo>
                  <a:lnTo>
                    <a:pt x="713232" y="411479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D1E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766559" y="2144267"/>
              <a:ext cx="713740" cy="137160"/>
            </a:xfrm>
            <a:custGeom>
              <a:avLst/>
              <a:gdLst/>
              <a:ahLst/>
              <a:cxnLst/>
              <a:rect l="l" t="t" r="r" b="b"/>
              <a:pathLst>
                <a:path w="713740" h="137160">
                  <a:moveTo>
                    <a:pt x="356616" y="0"/>
                  </a:moveTo>
                  <a:lnTo>
                    <a:pt x="284738" y="1394"/>
                  </a:lnTo>
                  <a:lnTo>
                    <a:pt x="217795" y="5393"/>
                  </a:lnTo>
                  <a:lnTo>
                    <a:pt x="157218" y="11720"/>
                  </a:lnTo>
                  <a:lnTo>
                    <a:pt x="104441" y="20097"/>
                  </a:lnTo>
                  <a:lnTo>
                    <a:pt x="60898" y="30249"/>
                  </a:lnTo>
                  <a:lnTo>
                    <a:pt x="7244" y="54767"/>
                  </a:lnTo>
                  <a:lnTo>
                    <a:pt x="0" y="68580"/>
                  </a:lnTo>
                  <a:lnTo>
                    <a:pt x="7244" y="82392"/>
                  </a:lnTo>
                  <a:lnTo>
                    <a:pt x="60898" y="106910"/>
                  </a:lnTo>
                  <a:lnTo>
                    <a:pt x="104441" y="117062"/>
                  </a:lnTo>
                  <a:lnTo>
                    <a:pt x="157218" y="125439"/>
                  </a:lnTo>
                  <a:lnTo>
                    <a:pt x="217795" y="131766"/>
                  </a:lnTo>
                  <a:lnTo>
                    <a:pt x="284738" y="135765"/>
                  </a:lnTo>
                  <a:lnTo>
                    <a:pt x="356616" y="137159"/>
                  </a:lnTo>
                  <a:lnTo>
                    <a:pt x="428493" y="135765"/>
                  </a:lnTo>
                  <a:lnTo>
                    <a:pt x="495436" y="131766"/>
                  </a:lnTo>
                  <a:lnTo>
                    <a:pt x="556013" y="125439"/>
                  </a:lnTo>
                  <a:lnTo>
                    <a:pt x="608790" y="117062"/>
                  </a:lnTo>
                  <a:lnTo>
                    <a:pt x="652333" y="106910"/>
                  </a:lnTo>
                  <a:lnTo>
                    <a:pt x="705987" y="82392"/>
                  </a:lnTo>
                  <a:lnTo>
                    <a:pt x="713232" y="68580"/>
                  </a:lnTo>
                  <a:lnTo>
                    <a:pt x="705987" y="54767"/>
                  </a:lnTo>
                  <a:lnTo>
                    <a:pt x="652333" y="30249"/>
                  </a:lnTo>
                  <a:lnTo>
                    <a:pt x="608790" y="20097"/>
                  </a:lnTo>
                  <a:lnTo>
                    <a:pt x="556013" y="11720"/>
                  </a:lnTo>
                  <a:lnTo>
                    <a:pt x="495436" y="5393"/>
                  </a:lnTo>
                  <a:lnTo>
                    <a:pt x="428493" y="1394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E2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963918" y="2287015"/>
            <a:ext cx="3194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90" marR="5080" indent="-9525">
              <a:lnSpc>
                <a:spcPct val="100000"/>
              </a:lnSpc>
              <a:spcBef>
                <a:spcPts val="95"/>
              </a:spcBef>
            </a:pPr>
            <a:r>
              <a:rPr sz="1000" b="1" spc="-30" dirty="0">
                <a:latin typeface="Tahoma"/>
                <a:cs typeface="Tahoma"/>
              </a:rPr>
              <a:t>Data </a:t>
            </a:r>
            <a:r>
              <a:rPr sz="1000" b="1" spc="-40" dirty="0">
                <a:latin typeface="Tahoma"/>
                <a:cs typeface="Tahoma"/>
              </a:rPr>
              <a:t>Mart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772656" y="3360420"/>
            <a:ext cx="864235" cy="730250"/>
            <a:chOff x="6772656" y="3360420"/>
            <a:chExt cx="864235" cy="730250"/>
          </a:xfrm>
        </p:grpSpPr>
        <p:sp>
          <p:nvSpPr>
            <p:cNvPr id="14" name="object 14"/>
            <p:cNvSpPr/>
            <p:nvPr/>
          </p:nvSpPr>
          <p:spPr>
            <a:xfrm>
              <a:off x="6923532" y="3429000"/>
              <a:ext cx="713740" cy="480059"/>
            </a:xfrm>
            <a:custGeom>
              <a:avLst/>
              <a:gdLst/>
              <a:ahLst/>
              <a:cxnLst/>
              <a:rect l="l" t="t" r="r" b="b"/>
              <a:pathLst>
                <a:path w="713740" h="480060">
                  <a:moveTo>
                    <a:pt x="713232" y="0"/>
                  </a:moveTo>
                  <a:lnTo>
                    <a:pt x="685210" y="26681"/>
                  </a:lnTo>
                  <a:lnTo>
                    <a:pt x="608790" y="48482"/>
                  </a:lnTo>
                  <a:lnTo>
                    <a:pt x="556013" y="56859"/>
                  </a:lnTo>
                  <a:lnTo>
                    <a:pt x="495436" y="63186"/>
                  </a:lnTo>
                  <a:lnTo>
                    <a:pt x="428493" y="67185"/>
                  </a:lnTo>
                  <a:lnTo>
                    <a:pt x="356616" y="68580"/>
                  </a:lnTo>
                  <a:lnTo>
                    <a:pt x="284738" y="67185"/>
                  </a:lnTo>
                  <a:lnTo>
                    <a:pt x="217795" y="63186"/>
                  </a:lnTo>
                  <a:lnTo>
                    <a:pt x="157218" y="56859"/>
                  </a:lnTo>
                  <a:lnTo>
                    <a:pt x="104441" y="48482"/>
                  </a:lnTo>
                  <a:lnTo>
                    <a:pt x="60898" y="38330"/>
                  </a:lnTo>
                  <a:lnTo>
                    <a:pt x="7244" y="13812"/>
                  </a:lnTo>
                  <a:lnTo>
                    <a:pt x="0" y="0"/>
                  </a:lnTo>
                  <a:lnTo>
                    <a:pt x="0" y="411480"/>
                  </a:lnTo>
                  <a:lnTo>
                    <a:pt x="28021" y="438172"/>
                  </a:lnTo>
                  <a:lnTo>
                    <a:pt x="104441" y="459971"/>
                  </a:lnTo>
                  <a:lnTo>
                    <a:pt x="157218" y="468346"/>
                  </a:lnTo>
                  <a:lnTo>
                    <a:pt x="217795" y="474670"/>
                  </a:lnTo>
                  <a:lnTo>
                    <a:pt x="284738" y="478666"/>
                  </a:lnTo>
                  <a:lnTo>
                    <a:pt x="356616" y="480059"/>
                  </a:lnTo>
                  <a:lnTo>
                    <a:pt x="428493" y="478666"/>
                  </a:lnTo>
                  <a:lnTo>
                    <a:pt x="495436" y="474670"/>
                  </a:lnTo>
                  <a:lnTo>
                    <a:pt x="556013" y="468346"/>
                  </a:lnTo>
                  <a:lnTo>
                    <a:pt x="608790" y="459971"/>
                  </a:lnTo>
                  <a:lnTo>
                    <a:pt x="652333" y="449821"/>
                  </a:lnTo>
                  <a:lnTo>
                    <a:pt x="705987" y="425300"/>
                  </a:lnTo>
                  <a:lnTo>
                    <a:pt x="713232" y="411480"/>
                  </a:lnTo>
                  <a:lnTo>
                    <a:pt x="713232" y="0"/>
                  </a:lnTo>
                  <a:close/>
                </a:path>
              </a:pathLst>
            </a:custGeom>
            <a:solidFill>
              <a:srgbClr val="D1E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23532" y="3360420"/>
              <a:ext cx="713740" cy="137160"/>
            </a:xfrm>
            <a:custGeom>
              <a:avLst/>
              <a:gdLst/>
              <a:ahLst/>
              <a:cxnLst/>
              <a:rect l="l" t="t" r="r" b="b"/>
              <a:pathLst>
                <a:path w="713740" h="137160">
                  <a:moveTo>
                    <a:pt x="356616" y="0"/>
                  </a:moveTo>
                  <a:lnTo>
                    <a:pt x="284738" y="1394"/>
                  </a:lnTo>
                  <a:lnTo>
                    <a:pt x="217795" y="5393"/>
                  </a:lnTo>
                  <a:lnTo>
                    <a:pt x="157218" y="11720"/>
                  </a:lnTo>
                  <a:lnTo>
                    <a:pt x="104441" y="20097"/>
                  </a:lnTo>
                  <a:lnTo>
                    <a:pt x="60898" y="30249"/>
                  </a:lnTo>
                  <a:lnTo>
                    <a:pt x="7244" y="54767"/>
                  </a:lnTo>
                  <a:lnTo>
                    <a:pt x="0" y="68579"/>
                  </a:lnTo>
                  <a:lnTo>
                    <a:pt x="7244" y="82392"/>
                  </a:lnTo>
                  <a:lnTo>
                    <a:pt x="60898" y="106910"/>
                  </a:lnTo>
                  <a:lnTo>
                    <a:pt x="104441" y="117062"/>
                  </a:lnTo>
                  <a:lnTo>
                    <a:pt x="157218" y="125439"/>
                  </a:lnTo>
                  <a:lnTo>
                    <a:pt x="217795" y="131766"/>
                  </a:lnTo>
                  <a:lnTo>
                    <a:pt x="284738" y="135765"/>
                  </a:lnTo>
                  <a:lnTo>
                    <a:pt x="356616" y="137159"/>
                  </a:lnTo>
                  <a:lnTo>
                    <a:pt x="428493" y="135765"/>
                  </a:lnTo>
                  <a:lnTo>
                    <a:pt x="495436" y="131766"/>
                  </a:lnTo>
                  <a:lnTo>
                    <a:pt x="556013" y="125439"/>
                  </a:lnTo>
                  <a:lnTo>
                    <a:pt x="608790" y="117062"/>
                  </a:lnTo>
                  <a:lnTo>
                    <a:pt x="652333" y="106910"/>
                  </a:lnTo>
                  <a:lnTo>
                    <a:pt x="705987" y="82392"/>
                  </a:lnTo>
                  <a:lnTo>
                    <a:pt x="713232" y="68579"/>
                  </a:lnTo>
                  <a:lnTo>
                    <a:pt x="705987" y="54767"/>
                  </a:lnTo>
                  <a:lnTo>
                    <a:pt x="652333" y="30249"/>
                  </a:lnTo>
                  <a:lnTo>
                    <a:pt x="608790" y="20097"/>
                  </a:lnTo>
                  <a:lnTo>
                    <a:pt x="556013" y="11720"/>
                  </a:lnTo>
                  <a:lnTo>
                    <a:pt x="495436" y="5393"/>
                  </a:lnTo>
                  <a:lnTo>
                    <a:pt x="428493" y="1394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E2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72656" y="3611626"/>
              <a:ext cx="715010" cy="478790"/>
            </a:xfrm>
            <a:custGeom>
              <a:avLst/>
              <a:gdLst/>
              <a:ahLst/>
              <a:cxnLst/>
              <a:rect l="l" t="t" r="r" b="b"/>
              <a:pathLst>
                <a:path w="715009" h="478789">
                  <a:moveTo>
                    <a:pt x="714755" y="0"/>
                  </a:moveTo>
                  <a:lnTo>
                    <a:pt x="686669" y="26662"/>
                  </a:lnTo>
                  <a:lnTo>
                    <a:pt x="610076" y="48418"/>
                  </a:lnTo>
                  <a:lnTo>
                    <a:pt x="557184" y="56772"/>
                  </a:lnTo>
                  <a:lnTo>
                    <a:pt x="496478" y="63079"/>
                  </a:lnTo>
                  <a:lnTo>
                    <a:pt x="429397" y="67063"/>
                  </a:lnTo>
                  <a:lnTo>
                    <a:pt x="357377" y="68453"/>
                  </a:lnTo>
                  <a:lnTo>
                    <a:pt x="285358" y="67063"/>
                  </a:lnTo>
                  <a:lnTo>
                    <a:pt x="218277" y="63079"/>
                  </a:lnTo>
                  <a:lnTo>
                    <a:pt x="157571" y="56772"/>
                  </a:lnTo>
                  <a:lnTo>
                    <a:pt x="104679" y="48418"/>
                  </a:lnTo>
                  <a:lnTo>
                    <a:pt x="61038" y="38290"/>
                  </a:lnTo>
                  <a:lnTo>
                    <a:pt x="7261" y="13807"/>
                  </a:lnTo>
                  <a:lnTo>
                    <a:pt x="0" y="0"/>
                  </a:lnTo>
                  <a:lnTo>
                    <a:pt x="0" y="410400"/>
                  </a:lnTo>
                  <a:lnTo>
                    <a:pt x="28086" y="437020"/>
                  </a:lnTo>
                  <a:lnTo>
                    <a:pt x="104679" y="458758"/>
                  </a:lnTo>
                  <a:lnTo>
                    <a:pt x="157571" y="467109"/>
                  </a:lnTo>
                  <a:lnTo>
                    <a:pt x="218277" y="473415"/>
                  </a:lnTo>
                  <a:lnTo>
                    <a:pt x="285358" y="477400"/>
                  </a:lnTo>
                  <a:lnTo>
                    <a:pt x="357377" y="478790"/>
                  </a:lnTo>
                  <a:lnTo>
                    <a:pt x="429397" y="477400"/>
                  </a:lnTo>
                  <a:lnTo>
                    <a:pt x="496478" y="473415"/>
                  </a:lnTo>
                  <a:lnTo>
                    <a:pt x="557184" y="467109"/>
                  </a:lnTo>
                  <a:lnTo>
                    <a:pt x="610076" y="458758"/>
                  </a:lnTo>
                  <a:lnTo>
                    <a:pt x="653717" y="448637"/>
                  </a:lnTo>
                  <a:lnTo>
                    <a:pt x="707494" y="424183"/>
                  </a:lnTo>
                  <a:lnTo>
                    <a:pt x="714755" y="410400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D1EA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72656" y="3543300"/>
              <a:ext cx="715010" cy="137160"/>
            </a:xfrm>
            <a:custGeom>
              <a:avLst/>
              <a:gdLst/>
              <a:ahLst/>
              <a:cxnLst/>
              <a:rect l="l" t="t" r="r" b="b"/>
              <a:pathLst>
                <a:path w="715009" h="137160">
                  <a:moveTo>
                    <a:pt x="357377" y="0"/>
                  </a:moveTo>
                  <a:lnTo>
                    <a:pt x="285358" y="1388"/>
                  </a:lnTo>
                  <a:lnTo>
                    <a:pt x="218277" y="5371"/>
                  </a:lnTo>
                  <a:lnTo>
                    <a:pt x="157571" y="11673"/>
                  </a:lnTo>
                  <a:lnTo>
                    <a:pt x="104679" y="20018"/>
                  </a:lnTo>
                  <a:lnTo>
                    <a:pt x="61038" y="30131"/>
                  </a:lnTo>
                  <a:lnTo>
                    <a:pt x="7261" y="54560"/>
                  </a:lnTo>
                  <a:lnTo>
                    <a:pt x="0" y="68325"/>
                  </a:lnTo>
                  <a:lnTo>
                    <a:pt x="7261" y="82133"/>
                  </a:lnTo>
                  <a:lnTo>
                    <a:pt x="61038" y="106616"/>
                  </a:lnTo>
                  <a:lnTo>
                    <a:pt x="104679" y="116744"/>
                  </a:lnTo>
                  <a:lnTo>
                    <a:pt x="157571" y="125098"/>
                  </a:lnTo>
                  <a:lnTo>
                    <a:pt x="218277" y="131405"/>
                  </a:lnTo>
                  <a:lnTo>
                    <a:pt x="285358" y="135389"/>
                  </a:lnTo>
                  <a:lnTo>
                    <a:pt x="357377" y="136778"/>
                  </a:lnTo>
                  <a:lnTo>
                    <a:pt x="429397" y="135389"/>
                  </a:lnTo>
                  <a:lnTo>
                    <a:pt x="496478" y="131405"/>
                  </a:lnTo>
                  <a:lnTo>
                    <a:pt x="557184" y="125098"/>
                  </a:lnTo>
                  <a:lnTo>
                    <a:pt x="610076" y="116744"/>
                  </a:lnTo>
                  <a:lnTo>
                    <a:pt x="653717" y="106616"/>
                  </a:lnTo>
                  <a:lnTo>
                    <a:pt x="707494" y="82133"/>
                  </a:lnTo>
                  <a:lnTo>
                    <a:pt x="714755" y="68325"/>
                  </a:lnTo>
                  <a:lnTo>
                    <a:pt x="707494" y="54560"/>
                  </a:lnTo>
                  <a:lnTo>
                    <a:pt x="653717" y="30131"/>
                  </a:lnTo>
                  <a:lnTo>
                    <a:pt x="610076" y="20018"/>
                  </a:lnTo>
                  <a:lnTo>
                    <a:pt x="557184" y="11673"/>
                  </a:lnTo>
                  <a:lnTo>
                    <a:pt x="496478" y="5371"/>
                  </a:lnTo>
                  <a:lnTo>
                    <a:pt x="429397" y="1388"/>
                  </a:lnTo>
                  <a:lnTo>
                    <a:pt x="357377" y="0"/>
                  </a:lnTo>
                  <a:close/>
                </a:path>
              </a:pathLst>
            </a:custGeom>
            <a:solidFill>
              <a:srgbClr val="E2F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64857" y="3686047"/>
            <a:ext cx="5314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0" marR="5080" indent="-114935">
              <a:lnSpc>
                <a:spcPct val="100000"/>
              </a:lnSpc>
              <a:spcBef>
                <a:spcPts val="95"/>
              </a:spcBef>
            </a:pPr>
            <a:r>
              <a:rPr sz="1000" b="1" spc="-20" dirty="0">
                <a:latin typeface="Tahoma"/>
                <a:cs typeface="Tahoma"/>
              </a:rPr>
              <a:t>Analytic Mart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3756" y="1820690"/>
            <a:ext cx="472440" cy="340341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1071372" y="1801304"/>
            <a:ext cx="5457825" cy="3008630"/>
            <a:chOff x="1071372" y="1801304"/>
            <a:chExt cx="5457825" cy="300863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2144" y="3166872"/>
              <a:ext cx="1271016" cy="108508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0824" y="4447032"/>
              <a:ext cx="402336" cy="36271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1372" y="2412492"/>
              <a:ext cx="1432560" cy="82143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461260" y="1802892"/>
              <a:ext cx="1094740" cy="2997835"/>
            </a:xfrm>
            <a:custGeom>
              <a:avLst/>
              <a:gdLst/>
              <a:ahLst/>
              <a:cxnLst/>
              <a:rect l="l" t="t" r="r" b="b"/>
              <a:pathLst>
                <a:path w="1094739" h="2997835">
                  <a:moveTo>
                    <a:pt x="0" y="0"/>
                  </a:moveTo>
                  <a:lnTo>
                    <a:pt x="0" y="2997708"/>
                  </a:lnTo>
                  <a:lnTo>
                    <a:pt x="1094231" y="2026412"/>
                  </a:lnTo>
                  <a:lnTo>
                    <a:pt x="1094231" y="9712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CDE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461260" y="1802892"/>
              <a:ext cx="1094740" cy="2997835"/>
            </a:xfrm>
            <a:custGeom>
              <a:avLst/>
              <a:gdLst/>
              <a:ahLst/>
              <a:cxnLst/>
              <a:rect l="l" t="t" r="r" b="b"/>
              <a:pathLst>
                <a:path w="1094739" h="2997835">
                  <a:moveTo>
                    <a:pt x="0" y="0"/>
                  </a:moveTo>
                  <a:lnTo>
                    <a:pt x="1094231" y="971296"/>
                  </a:lnTo>
                  <a:lnTo>
                    <a:pt x="1094231" y="2026412"/>
                  </a:lnTo>
                  <a:lnTo>
                    <a:pt x="0" y="299770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85A64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92029" y="2267686"/>
              <a:ext cx="1802968" cy="21336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0167" y="2286000"/>
              <a:ext cx="1731264" cy="206197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630167" y="2286000"/>
              <a:ext cx="1731645" cy="2062480"/>
            </a:xfrm>
            <a:custGeom>
              <a:avLst/>
              <a:gdLst/>
              <a:ahLst/>
              <a:cxnLst/>
              <a:rect l="l" t="t" r="r" b="b"/>
              <a:pathLst>
                <a:path w="1731645" h="2062479">
                  <a:moveTo>
                    <a:pt x="1731264" y="142367"/>
                  </a:moveTo>
                  <a:lnTo>
                    <a:pt x="1703444" y="178352"/>
                  </a:lnTo>
                  <a:lnTo>
                    <a:pt x="1656152" y="200527"/>
                  </a:lnTo>
                  <a:lnTo>
                    <a:pt x="1588291" y="220854"/>
                  </a:lnTo>
                  <a:lnTo>
                    <a:pt x="1547297" y="230217"/>
                  </a:lnTo>
                  <a:lnTo>
                    <a:pt x="1501941" y="238989"/>
                  </a:lnTo>
                  <a:lnTo>
                    <a:pt x="1452482" y="247129"/>
                  </a:lnTo>
                  <a:lnTo>
                    <a:pt x="1399180" y="254593"/>
                  </a:lnTo>
                  <a:lnTo>
                    <a:pt x="1342296" y="261338"/>
                  </a:lnTo>
                  <a:lnTo>
                    <a:pt x="1282089" y="267323"/>
                  </a:lnTo>
                  <a:lnTo>
                    <a:pt x="1218820" y="272504"/>
                  </a:lnTo>
                  <a:lnTo>
                    <a:pt x="1152748" y="276839"/>
                  </a:lnTo>
                  <a:lnTo>
                    <a:pt x="1084133" y="280284"/>
                  </a:lnTo>
                  <a:lnTo>
                    <a:pt x="1013235" y="282798"/>
                  </a:lnTo>
                  <a:lnTo>
                    <a:pt x="940315" y="284338"/>
                  </a:lnTo>
                  <a:lnTo>
                    <a:pt x="865632" y="284861"/>
                  </a:lnTo>
                  <a:lnTo>
                    <a:pt x="790948" y="284338"/>
                  </a:lnTo>
                  <a:lnTo>
                    <a:pt x="718028" y="282798"/>
                  </a:lnTo>
                  <a:lnTo>
                    <a:pt x="647130" y="280284"/>
                  </a:lnTo>
                  <a:lnTo>
                    <a:pt x="578515" y="276839"/>
                  </a:lnTo>
                  <a:lnTo>
                    <a:pt x="512443" y="272504"/>
                  </a:lnTo>
                  <a:lnTo>
                    <a:pt x="449174" y="267323"/>
                  </a:lnTo>
                  <a:lnTo>
                    <a:pt x="388967" y="261338"/>
                  </a:lnTo>
                  <a:lnTo>
                    <a:pt x="332083" y="254593"/>
                  </a:lnTo>
                  <a:lnTo>
                    <a:pt x="278781" y="247129"/>
                  </a:lnTo>
                  <a:lnTo>
                    <a:pt x="229322" y="238989"/>
                  </a:lnTo>
                  <a:lnTo>
                    <a:pt x="183966" y="230217"/>
                  </a:lnTo>
                  <a:lnTo>
                    <a:pt x="142972" y="220854"/>
                  </a:lnTo>
                  <a:lnTo>
                    <a:pt x="75111" y="200527"/>
                  </a:lnTo>
                  <a:lnTo>
                    <a:pt x="27819" y="178352"/>
                  </a:lnTo>
                  <a:lnTo>
                    <a:pt x="0" y="142367"/>
                  </a:lnTo>
                  <a:lnTo>
                    <a:pt x="3177" y="130085"/>
                  </a:lnTo>
                  <a:lnTo>
                    <a:pt x="48764" y="95148"/>
                  </a:lnTo>
                  <a:lnTo>
                    <a:pt x="106600" y="73876"/>
                  </a:lnTo>
                  <a:lnTo>
                    <a:pt x="183966" y="54619"/>
                  </a:lnTo>
                  <a:lnTo>
                    <a:pt x="229322" y="45852"/>
                  </a:lnTo>
                  <a:lnTo>
                    <a:pt x="278781" y="37718"/>
                  </a:lnTo>
                  <a:lnTo>
                    <a:pt x="332083" y="30258"/>
                  </a:lnTo>
                  <a:lnTo>
                    <a:pt x="388967" y="23515"/>
                  </a:lnTo>
                  <a:lnTo>
                    <a:pt x="449174" y="17533"/>
                  </a:lnTo>
                  <a:lnTo>
                    <a:pt x="512443" y="12354"/>
                  </a:lnTo>
                  <a:lnTo>
                    <a:pt x="578515" y="8020"/>
                  </a:lnTo>
                  <a:lnTo>
                    <a:pt x="647130" y="4575"/>
                  </a:lnTo>
                  <a:lnTo>
                    <a:pt x="718028" y="2062"/>
                  </a:lnTo>
                  <a:lnTo>
                    <a:pt x="790948" y="522"/>
                  </a:lnTo>
                  <a:lnTo>
                    <a:pt x="865632" y="0"/>
                  </a:lnTo>
                  <a:lnTo>
                    <a:pt x="940315" y="522"/>
                  </a:lnTo>
                  <a:lnTo>
                    <a:pt x="1013235" y="2062"/>
                  </a:lnTo>
                  <a:lnTo>
                    <a:pt x="1084133" y="4575"/>
                  </a:lnTo>
                  <a:lnTo>
                    <a:pt x="1152748" y="8020"/>
                  </a:lnTo>
                  <a:lnTo>
                    <a:pt x="1218820" y="12354"/>
                  </a:lnTo>
                  <a:lnTo>
                    <a:pt x="1282089" y="17533"/>
                  </a:lnTo>
                  <a:lnTo>
                    <a:pt x="1342296" y="23515"/>
                  </a:lnTo>
                  <a:lnTo>
                    <a:pt x="1399180" y="30258"/>
                  </a:lnTo>
                  <a:lnTo>
                    <a:pt x="1452482" y="37718"/>
                  </a:lnTo>
                  <a:lnTo>
                    <a:pt x="1501941" y="45852"/>
                  </a:lnTo>
                  <a:lnTo>
                    <a:pt x="1547297" y="54619"/>
                  </a:lnTo>
                  <a:lnTo>
                    <a:pt x="1588291" y="63974"/>
                  </a:lnTo>
                  <a:lnTo>
                    <a:pt x="1656152" y="84282"/>
                  </a:lnTo>
                  <a:lnTo>
                    <a:pt x="1703444" y="106433"/>
                  </a:lnTo>
                  <a:lnTo>
                    <a:pt x="1731264" y="142367"/>
                  </a:lnTo>
                  <a:close/>
                </a:path>
                <a:path w="1731645" h="2062479">
                  <a:moveTo>
                    <a:pt x="1731264" y="142367"/>
                  </a:moveTo>
                  <a:lnTo>
                    <a:pt x="1731264" y="1919541"/>
                  </a:lnTo>
                  <a:lnTo>
                    <a:pt x="1728086" y="1931831"/>
                  </a:lnTo>
                  <a:lnTo>
                    <a:pt x="1682499" y="1966787"/>
                  </a:lnTo>
                  <a:lnTo>
                    <a:pt x="1624663" y="1988069"/>
                  </a:lnTo>
                  <a:lnTo>
                    <a:pt x="1547297" y="2007335"/>
                  </a:lnTo>
                  <a:lnTo>
                    <a:pt x="1501941" y="2016105"/>
                  </a:lnTo>
                  <a:lnTo>
                    <a:pt x="1452482" y="2024242"/>
                  </a:lnTo>
                  <a:lnTo>
                    <a:pt x="1399180" y="2031705"/>
                  </a:lnTo>
                  <a:lnTo>
                    <a:pt x="1342296" y="2038449"/>
                  </a:lnTo>
                  <a:lnTo>
                    <a:pt x="1282089" y="2044433"/>
                  </a:lnTo>
                  <a:lnTo>
                    <a:pt x="1218820" y="2049614"/>
                  </a:lnTo>
                  <a:lnTo>
                    <a:pt x="1152748" y="2053949"/>
                  </a:lnTo>
                  <a:lnTo>
                    <a:pt x="1084133" y="2057395"/>
                  </a:lnTo>
                  <a:lnTo>
                    <a:pt x="1013235" y="2059909"/>
                  </a:lnTo>
                  <a:lnTo>
                    <a:pt x="940315" y="2061449"/>
                  </a:lnTo>
                  <a:lnTo>
                    <a:pt x="865632" y="2061972"/>
                  </a:lnTo>
                  <a:lnTo>
                    <a:pt x="790948" y="2061449"/>
                  </a:lnTo>
                  <a:lnTo>
                    <a:pt x="718028" y="2059909"/>
                  </a:lnTo>
                  <a:lnTo>
                    <a:pt x="647130" y="2057395"/>
                  </a:lnTo>
                  <a:lnTo>
                    <a:pt x="578515" y="2053949"/>
                  </a:lnTo>
                  <a:lnTo>
                    <a:pt x="512443" y="2049614"/>
                  </a:lnTo>
                  <a:lnTo>
                    <a:pt x="449174" y="2044433"/>
                  </a:lnTo>
                  <a:lnTo>
                    <a:pt x="388967" y="2038449"/>
                  </a:lnTo>
                  <a:lnTo>
                    <a:pt x="332083" y="2031705"/>
                  </a:lnTo>
                  <a:lnTo>
                    <a:pt x="278781" y="2024242"/>
                  </a:lnTo>
                  <a:lnTo>
                    <a:pt x="229322" y="2016105"/>
                  </a:lnTo>
                  <a:lnTo>
                    <a:pt x="183966" y="2007335"/>
                  </a:lnTo>
                  <a:lnTo>
                    <a:pt x="142972" y="1997975"/>
                  </a:lnTo>
                  <a:lnTo>
                    <a:pt x="75111" y="1977658"/>
                  </a:lnTo>
                  <a:lnTo>
                    <a:pt x="27819" y="1955496"/>
                  </a:lnTo>
                  <a:lnTo>
                    <a:pt x="0" y="1919541"/>
                  </a:lnTo>
                  <a:lnTo>
                    <a:pt x="0" y="142367"/>
                  </a:lnTo>
                </a:path>
              </a:pathLst>
            </a:custGeom>
            <a:ln w="9144">
              <a:solidFill>
                <a:srgbClr val="97B8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02607" y="3035808"/>
              <a:ext cx="938784" cy="72847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436107" y="1802892"/>
              <a:ext cx="1091565" cy="2938780"/>
            </a:xfrm>
            <a:custGeom>
              <a:avLst/>
              <a:gdLst/>
              <a:ahLst/>
              <a:cxnLst/>
              <a:rect l="l" t="t" r="r" b="b"/>
              <a:pathLst>
                <a:path w="1091565" h="2938779">
                  <a:moveTo>
                    <a:pt x="0" y="0"/>
                  </a:moveTo>
                  <a:lnTo>
                    <a:pt x="0" y="2938272"/>
                  </a:lnTo>
                  <a:lnTo>
                    <a:pt x="1091184" y="1969643"/>
                  </a:lnTo>
                  <a:lnTo>
                    <a:pt x="1091184" y="9686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CDE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36107" y="1802892"/>
              <a:ext cx="1091565" cy="2938780"/>
            </a:xfrm>
            <a:custGeom>
              <a:avLst/>
              <a:gdLst/>
              <a:ahLst/>
              <a:cxnLst/>
              <a:rect l="l" t="t" r="r" b="b"/>
              <a:pathLst>
                <a:path w="1091565" h="2938779">
                  <a:moveTo>
                    <a:pt x="0" y="0"/>
                  </a:moveTo>
                  <a:lnTo>
                    <a:pt x="1091184" y="968629"/>
                  </a:lnTo>
                  <a:lnTo>
                    <a:pt x="1091184" y="1969643"/>
                  </a:lnTo>
                  <a:lnTo>
                    <a:pt x="0" y="2938272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85A64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3756" y="2459735"/>
            <a:ext cx="472440" cy="33832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3756" y="3059184"/>
            <a:ext cx="472440" cy="339334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3756" y="3772417"/>
            <a:ext cx="472440" cy="339334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6455155" y="4281017"/>
            <a:ext cx="12299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5" dirty="0">
                <a:solidFill>
                  <a:srgbClr val="001F5F"/>
                </a:solidFill>
                <a:latin typeface="Tahoma"/>
                <a:cs typeface="Tahoma"/>
              </a:rPr>
              <a:t>Business</a:t>
            </a:r>
            <a:r>
              <a:rPr sz="1200" b="1" spc="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001F5F"/>
                </a:solidFill>
                <a:latin typeface="Tahoma"/>
                <a:cs typeface="Tahoma"/>
              </a:rPr>
              <a:t>Insights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Predict</a:t>
            </a:r>
            <a:r>
              <a:rPr sz="12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5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55155" y="4640986"/>
            <a:ext cx="20313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Predict</a:t>
            </a: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30" dirty="0">
                <a:solidFill>
                  <a:srgbClr val="001F5F"/>
                </a:solidFill>
                <a:latin typeface="Verdana"/>
                <a:cs typeface="Verdana"/>
              </a:rPr>
              <a:t>customer</a:t>
            </a:r>
            <a:r>
              <a:rPr sz="12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churn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911220" y="4439818"/>
            <a:ext cx="1330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Big</a:t>
            </a:r>
            <a:r>
              <a:rPr sz="12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r>
              <a:rPr sz="1200" spc="-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platform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11220" y="4623003"/>
            <a:ext cx="2151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001F5F"/>
                </a:solidFill>
                <a:latin typeface="Tahoma"/>
                <a:cs typeface="Tahoma"/>
              </a:rPr>
              <a:t>Hadoop/</a:t>
            </a:r>
            <a:r>
              <a:rPr sz="12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001F5F"/>
                </a:solidFill>
                <a:latin typeface="Tahoma"/>
                <a:cs typeface="Tahoma"/>
              </a:rPr>
              <a:t>Spark</a:t>
            </a:r>
            <a:r>
              <a:rPr sz="12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technologies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11220" y="4801311"/>
            <a:ext cx="4076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70" dirty="0">
                <a:solidFill>
                  <a:srgbClr val="001F5F"/>
                </a:solidFill>
                <a:latin typeface="Tahoma"/>
                <a:cs typeface="Tahoma"/>
              </a:rPr>
              <a:t>SQL/NoSQL/NewSQL</a:t>
            </a:r>
            <a:r>
              <a:rPr sz="12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dirty="0">
                <a:solidFill>
                  <a:srgbClr val="001F5F"/>
                </a:solidFill>
                <a:latin typeface="Tahoma"/>
                <a:cs typeface="Tahoma"/>
              </a:rPr>
              <a:t>databases</a:t>
            </a:r>
            <a:r>
              <a:rPr sz="12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105" dirty="0">
                <a:solidFill>
                  <a:srgbClr val="001F5F"/>
                </a:solidFill>
                <a:latin typeface="Tahoma"/>
                <a:cs typeface="Tahoma"/>
              </a:rPr>
              <a:t>:</a:t>
            </a:r>
            <a:r>
              <a:rPr sz="12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25" dirty="0">
                <a:solidFill>
                  <a:srgbClr val="001F5F"/>
                </a:solidFill>
                <a:latin typeface="Tahoma"/>
                <a:cs typeface="Tahoma"/>
              </a:rPr>
              <a:t>MongoDB,</a:t>
            </a:r>
            <a:r>
              <a:rPr sz="1200" b="1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ahoma"/>
                <a:cs typeface="Tahoma"/>
              </a:rPr>
              <a:t>Cassandra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63396" y="1257287"/>
            <a:ext cx="1283969" cy="634758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1756029" y="1480565"/>
            <a:ext cx="302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5" dirty="0">
                <a:solidFill>
                  <a:srgbClr val="FFFFFF"/>
                </a:solidFill>
                <a:latin typeface="Tahoma"/>
                <a:cs typeface="Tahoma"/>
              </a:rPr>
              <a:t>SAP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675892" y="935482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80" dirty="0">
                <a:solidFill>
                  <a:srgbClr val="C00000"/>
                </a:solidFill>
                <a:latin typeface="Tahoma"/>
                <a:cs typeface="Tahoma"/>
              </a:rPr>
              <a:t>TPS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78714" y="2996565"/>
            <a:ext cx="701675" cy="4470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630"/>
              </a:lnSpc>
              <a:spcBef>
                <a:spcPts val="200"/>
              </a:spcBef>
            </a:pP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External </a:t>
            </a:r>
            <a:r>
              <a:rPr sz="1400" spc="35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034530" y="3079495"/>
            <a:ext cx="423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C00000"/>
                </a:solidFill>
                <a:latin typeface="Tahoma"/>
                <a:cs typeface="Tahoma"/>
              </a:rPr>
              <a:t>DSS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6639" y="1352499"/>
            <a:ext cx="1071880" cy="447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655"/>
              </a:lnSpc>
              <a:spcBef>
                <a:spcPts val="105"/>
              </a:spcBef>
            </a:pP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Operational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ts val="1655"/>
              </a:lnSpc>
            </a:pP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systems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972302" y="890778"/>
            <a:ext cx="2945765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35" dirty="0">
                <a:solidFill>
                  <a:srgbClr val="001F5F"/>
                </a:solidFill>
                <a:latin typeface="Tahoma"/>
                <a:cs typeface="Tahoma"/>
              </a:rPr>
              <a:t>MIS</a:t>
            </a:r>
            <a:r>
              <a:rPr sz="12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001F5F"/>
                </a:solidFill>
                <a:latin typeface="Tahoma"/>
                <a:cs typeface="Tahoma"/>
              </a:rPr>
              <a:t>reporting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75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total</a:t>
            </a:r>
            <a:r>
              <a:rPr sz="1200" spc="-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r>
              <a:rPr sz="12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12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60" dirty="0">
                <a:solidFill>
                  <a:srgbClr val="001F5F"/>
                </a:solidFill>
                <a:latin typeface="Verdana"/>
                <a:cs typeface="Verdana"/>
              </a:rPr>
              <a:t>store </a:t>
            </a: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and/or</a:t>
            </a:r>
            <a:r>
              <a:rPr sz="12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product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category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per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20" dirty="0">
                <a:solidFill>
                  <a:srgbClr val="001F5F"/>
                </a:solidFill>
                <a:latin typeface="Verdana"/>
                <a:cs typeface="Verdana"/>
              </a:rPr>
              <a:t>month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ts val="1235"/>
              </a:lnSpc>
            </a:pPr>
            <a:r>
              <a:rPr sz="1200" dirty="0">
                <a:solidFill>
                  <a:srgbClr val="001F5F"/>
                </a:solidFill>
                <a:latin typeface="Verdana"/>
                <a:cs typeface="Verdana"/>
              </a:rPr>
              <a:t>No</a:t>
            </a:r>
            <a:r>
              <a:rPr sz="12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200" spc="-10" dirty="0">
                <a:solidFill>
                  <a:srgbClr val="001F5F"/>
                </a:solidFill>
                <a:latin typeface="Verdana"/>
                <a:cs typeface="Verdana"/>
              </a:rPr>
              <a:t>prediction</a:t>
            </a:r>
            <a:endParaRPr sz="1200">
              <a:latin typeface="Verdana"/>
              <a:cs typeface="Verdana"/>
            </a:endParaRPr>
          </a:p>
          <a:p>
            <a:pPr marR="399415" algn="ctr">
              <a:lnSpc>
                <a:spcPts val="1955"/>
              </a:lnSpc>
            </a:pPr>
            <a:r>
              <a:rPr sz="1800" b="1" spc="-25" dirty="0">
                <a:solidFill>
                  <a:srgbClr val="C00000"/>
                </a:solidFill>
                <a:latin typeface="Tahoma"/>
                <a:cs typeface="Tahoma"/>
              </a:rPr>
              <a:t>MIS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091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Sample</a:t>
            </a:r>
            <a:r>
              <a:rPr spc="-160" dirty="0"/>
              <a:t> </a:t>
            </a:r>
            <a:r>
              <a:rPr spc="-385" dirty="0"/>
              <a:t>DSS</a:t>
            </a:r>
            <a:r>
              <a:rPr spc="-160" dirty="0"/>
              <a:t> </a:t>
            </a:r>
            <a:r>
              <a:rPr spc="-215" dirty="0"/>
              <a:t>Business</a:t>
            </a:r>
            <a:r>
              <a:rPr spc="-160" dirty="0"/>
              <a:t> </a:t>
            </a:r>
            <a:r>
              <a:rPr spc="-175" dirty="0"/>
              <a:t>insights</a:t>
            </a:r>
            <a:r>
              <a:rPr spc="-185" dirty="0"/>
              <a:t> </a:t>
            </a:r>
            <a:r>
              <a:rPr spc="-45" dirty="0"/>
              <a:t>via</a:t>
            </a:r>
            <a:r>
              <a:rPr spc="-185" dirty="0"/>
              <a:t> </a:t>
            </a:r>
            <a:r>
              <a:rPr spc="-20" dirty="0"/>
              <a:t>predictive</a:t>
            </a:r>
            <a:r>
              <a:rPr spc="-180" dirty="0"/>
              <a:t> </a:t>
            </a:r>
            <a:r>
              <a:rPr spc="-10" dirty="0"/>
              <a:t>analytics </a:t>
            </a:r>
            <a:r>
              <a:rPr spc="-25" dirty="0"/>
              <a:t>Telco</a:t>
            </a:r>
            <a:r>
              <a:rPr spc="-185" dirty="0"/>
              <a:t> </a:t>
            </a:r>
            <a:r>
              <a:rPr spc="-70" dirty="0"/>
              <a:t>Churn</a:t>
            </a:r>
            <a:r>
              <a:rPr spc="-195" dirty="0"/>
              <a:t> </a:t>
            </a:r>
            <a:r>
              <a:rPr spc="-10" dirty="0"/>
              <a:t>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2030" y="621791"/>
            <a:ext cx="8928100" cy="4251960"/>
            <a:chOff x="132030" y="621791"/>
            <a:chExt cx="8928100" cy="4251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030" y="1288224"/>
              <a:ext cx="8927502" cy="35855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4475" y="621791"/>
              <a:ext cx="2837687" cy="8458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98196"/>
            <a:ext cx="461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45" dirty="0"/>
              <a:t>IS</a:t>
            </a:r>
            <a:r>
              <a:rPr spc="-190" dirty="0"/>
              <a:t> </a:t>
            </a:r>
            <a:r>
              <a:rPr spc="-360" dirty="0"/>
              <a:t>-</a:t>
            </a:r>
            <a:r>
              <a:rPr spc="-195" dirty="0"/>
              <a:t> </a:t>
            </a:r>
            <a:r>
              <a:rPr spc="-145" dirty="0"/>
              <a:t>Enterprise</a:t>
            </a:r>
            <a:r>
              <a:rPr spc="-180" dirty="0"/>
              <a:t> </a:t>
            </a:r>
            <a:r>
              <a:rPr spc="-240" dirty="0"/>
              <a:t>Systems</a:t>
            </a:r>
            <a:r>
              <a:rPr spc="-150" dirty="0"/>
              <a:t> </a:t>
            </a:r>
            <a:r>
              <a:rPr spc="-360" dirty="0"/>
              <a:t>-</a:t>
            </a:r>
            <a:r>
              <a:rPr spc="-204" dirty="0"/>
              <a:t> </a:t>
            </a:r>
            <a:r>
              <a:rPr spc="-95" dirty="0"/>
              <a:t>ERP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814" y="902182"/>
            <a:ext cx="7487284" cy="41598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13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ERP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1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example</a:t>
            </a:r>
            <a:r>
              <a:rPr sz="20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enterprise</a:t>
            </a:r>
            <a:r>
              <a:rPr sz="20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r>
              <a:rPr sz="20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60" dirty="0">
                <a:solidFill>
                  <a:srgbClr val="001F5F"/>
                </a:solidFill>
                <a:latin typeface="Verdana"/>
                <a:cs typeface="Verdana"/>
              </a:rPr>
              <a:t>(TPS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systems)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Stands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spc="-114" dirty="0">
                <a:solidFill>
                  <a:srgbClr val="001F5F"/>
                </a:solidFill>
                <a:latin typeface="Tahoma"/>
                <a:cs typeface="Tahoma"/>
              </a:rPr>
              <a:t>Enterprise</a:t>
            </a:r>
            <a:r>
              <a:rPr sz="20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40" dirty="0">
                <a:solidFill>
                  <a:srgbClr val="001F5F"/>
                </a:solidFill>
                <a:latin typeface="Tahoma"/>
                <a:cs typeface="Tahoma"/>
              </a:rPr>
              <a:t>Resource </a:t>
            </a:r>
            <a:r>
              <a:rPr sz="2000" b="1" spc="-75" dirty="0">
                <a:solidFill>
                  <a:srgbClr val="001F5F"/>
                </a:solidFill>
                <a:latin typeface="Tahoma"/>
                <a:cs typeface="Tahoma"/>
              </a:rPr>
              <a:t>Planning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(ERP)</a:t>
            </a:r>
            <a:endParaRPr sz="20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process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management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software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manages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4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</a:pP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integrates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company's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1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1639"/>
              </a:spcBef>
              <a:buFont typeface="Arial"/>
              <a:buChar char="–"/>
              <a:tabLst>
                <a:tab pos="756285" algn="l"/>
              </a:tabLst>
            </a:pP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financials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</a:tabLst>
            </a:pP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supply</a:t>
            </a:r>
            <a:r>
              <a:rPr sz="1800" b="1" spc="-8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chain</a:t>
            </a:r>
            <a:endParaRPr sz="1800">
              <a:latin typeface="Tahoma"/>
              <a:cs typeface="Tahoma"/>
            </a:endParaRPr>
          </a:p>
          <a:p>
            <a:pPr marL="756285" lvl="1" indent="-286385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</a:tabLst>
            </a:pP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Operations</a:t>
            </a:r>
            <a:endParaRPr sz="1800">
              <a:latin typeface="Verdana"/>
              <a:cs typeface="Verdana"/>
            </a:endParaRPr>
          </a:p>
          <a:p>
            <a:pPr marL="820419" lvl="1" indent="-3505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820419" algn="l"/>
              </a:tabLst>
            </a:pP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commerce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</a:tabLst>
            </a:pP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Reporting</a:t>
            </a:r>
            <a:endParaRPr sz="1800">
              <a:latin typeface="Verdana"/>
              <a:cs typeface="Verdana"/>
            </a:endParaRPr>
          </a:p>
          <a:p>
            <a:pPr marL="820419" lvl="1" indent="-3505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820419" algn="l"/>
              </a:tabLst>
            </a:pP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manufacturing</a:t>
            </a:r>
            <a:endParaRPr sz="1800">
              <a:latin typeface="Verdana"/>
              <a:cs typeface="Verdana"/>
            </a:endParaRPr>
          </a:p>
          <a:p>
            <a:pPr marL="756285" lvl="1" indent="-286385">
              <a:lnSpc>
                <a:spcPct val="100000"/>
              </a:lnSpc>
              <a:spcBef>
                <a:spcPts val="420"/>
              </a:spcBef>
              <a:buFont typeface="Arial"/>
              <a:buChar char="–"/>
              <a:tabLst>
                <a:tab pos="756285" algn="l"/>
              </a:tabLst>
            </a:pP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human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F5F"/>
                </a:solidFill>
                <a:latin typeface="Verdana"/>
                <a:cs typeface="Verdana"/>
              </a:rPr>
              <a:t>resource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activities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892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SAP</a:t>
            </a:r>
            <a:r>
              <a:rPr spc="-175" dirty="0"/>
              <a:t> </a:t>
            </a:r>
            <a:r>
              <a:rPr b="1" dirty="0">
                <a:latin typeface="Tahoma"/>
                <a:cs typeface="Tahoma"/>
              </a:rPr>
              <a:t>SCM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b="1" dirty="0">
                <a:latin typeface="Tahoma"/>
                <a:cs typeface="Tahoma"/>
              </a:rPr>
              <a:t>module</a:t>
            </a:r>
            <a:r>
              <a:rPr b="1" spc="-5" dirty="0">
                <a:latin typeface="Tahoma"/>
                <a:cs typeface="Tahoma"/>
              </a:rPr>
              <a:t> </a:t>
            </a:r>
            <a:r>
              <a:rPr spc="-360" dirty="0"/>
              <a:t>-</a:t>
            </a:r>
            <a:r>
              <a:rPr spc="-200" dirty="0"/>
              <a:t> </a:t>
            </a:r>
            <a:r>
              <a:rPr spc="-125" dirty="0"/>
              <a:t>Supply</a:t>
            </a:r>
            <a:r>
              <a:rPr spc="-200" dirty="0"/>
              <a:t> </a:t>
            </a:r>
            <a:r>
              <a:rPr dirty="0"/>
              <a:t>Chain</a:t>
            </a:r>
            <a:r>
              <a:rPr spc="-185" dirty="0"/>
              <a:t> </a:t>
            </a:r>
            <a:r>
              <a:rPr spc="40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388" y="1159255"/>
            <a:ext cx="8387715" cy="292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97485" indent="-3435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Char char="•"/>
              <a:tabLst>
                <a:tab pos="355600" algn="l"/>
              </a:tabLst>
            </a:pPr>
            <a:r>
              <a:rPr sz="2400" spc="120" dirty="0">
                <a:solidFill>
                  <a:srgbClr val="001F5F"/>
                </a:solidFill>
                <a:latin typeface="Verdana"/>
                <a:cs typeface="Verdana"/>
              </a:rPr>
              <a:t>Manage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relationships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suppliers,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purchasing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firms, distributors,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logistics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companies</a:t>
            </a:r>
            <a:endParaRPr sz="2400">
              <a:latin typeface="Verdana"/>
              <a:cs typeface="Verdana"/>
            </a:endParaRPr>
          </a:p>
          <a:p>
            <a:pPr marL="355600" marR="5080" indent="-3435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Char char="•"/>
              <a:tabLst>
                <a:tab pos="355600" algn="l"/>
              </a:tabLst>
            </a:pPr>
            <a:r>
              <a:rPr sz="2400" spc="120" dirty="0">
                <a:solidFill>
                  <a:srgbClr val="001F5F"/>
                </a:solidFill>
                <a:latin typeface="Verdana"/>
                <a:cs typeface="Verdana"/>
              </a:rPr>
              <a:t>Manage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shared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information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about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orders,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production, 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inventory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levels,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etc.</a:t>
            </a:r>
            <a:endParaRPr sz="2400">
              <a:latin typeface="Verdana"/>
              <a:cs typeface="Verdana"/>
            </a:endParaRPr>
          </a:p>
          <a:p>
            <a:pPr marL="812800" marR="415925" lvl="1" indent="-342900">
              <a:lnSpc>
                <a:spcPct val="100000"/>
              </a:lnSpc>
              <a:spcBef>
                <a:spcPts val="1505"/>
              </a:spcBef>
              <a:buChar char="•"/>
              <a:tabLst>
                <a:tab pos="812800" algn="l"/>
              </a:tabLst>
            </a:pPr>
            <a:r>
              <a:rPr sz="2400" spc="75" dirty="0">
                <a:solidFill>
                  <a:srgbClr val="001F5F"/>
                </a:solidFill>
                <a:latin typeface="Verdana"/>
                <a:cs typeface="Verdana"/>
              </a:rPr>
              <a:t>Goal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move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correct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amount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product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from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source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point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consumption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as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quickly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as 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possible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at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lowest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cost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5604" y="3849622"/>
            <a:ext cx="1618538" cy="11871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892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95"/>
              </a:spcBef>
            </a:pPr>
            <a:r>
              <a:rPr spc="-525" dirty="0"/>
              <a:t>IS:</a:t>
            </a:r>
            <a:r>
              <a:rPr spc="-180" dirty="0"/>
              <a:t> </a:t>
            </a:r>
            <a:r>
              <a:rPr spc="-70" dirty="0"/>
              <a:t>Customer</a:t>
            </a:r>
            <a:r>
              <a:rPr spc="-175" dirty="0"/>
              <a:t> </a:t>
            </a:r>
            <a:r>
              <a:rPr spc="-80" dirty="0"/>
              <a:t>Relationship</a:t>
            </a:r>
            <a:r>
              <a:rPr spc="-160" dirty="0"/>
              <a:t> </a:t>
            </a:r>
            <a:r>
              <a:rPr spc="60" dirty="0"/>
              <a:t>Management</a:t>
            </a:r>
            <a:r>
              <a:rPr spc="-165" dirty="0"/>
              <a:t> </a:t>
            </a:r>
            <a:r>
              <a:rPr spc="-395" dirty="0"/>
              <a:t>–</a:t>
            </a:r>
            <a:r>
              <a:rPr spc="-195" dirty="0"/>
              <a:t> </a:t>
            </a:r>
            <a:r>
              <a:rPr spc="50" dirty="0"/>
              <a:t>CRM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338" y="1033121"/>
            <a:ext cx="8599805" cy="343852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15"/>
              </a:spcBef>
              <a:buClr>
                <a:srgbClr val="83008F"/>
              </a:buClr>
              <a:buChar char="•"/>
              <a:tabLst>
                <a:tab pos="355600" algn="l"/>
              </a:tabLst>
            </a:pPr>
            <a:r>
              <a:rPr sz="2400" spc="-325" dirty="0">
                <a:solidFill>
                  <a:srgbClr val="001F5F"/>
                </a:solidFill>
                <a:latin typeface="Verdana"/>
                <a:cs typeface="Verdana"/>
              </a:rPr>
              <a:t>TPS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 marL="356235" indent="-343535">
              <a:lnSpc>
                <a:spcPct val="100000"/>
              </a:lnSpc>
              <a:spcBef>
                <a:spcPts val="420"/>
              </a:spcBef>
              <a:buClr>
                <a:srgbClr val="83008F"/>
              </a:buClr>
              <a:buChar char="•"/>
              <a:tabLst>
                <a:tab pos="356235" algn="l"/>
              </a:tabLst>
            </a:pP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Help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001F5F"/>
                </a:solidFill>
                <a:latin typeface="Verdana"/>
                <a:cs typeface="Verdana"/>
              </a:rPr>
              <a:t>manage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relationship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customers</a:t>
            </a:r>
            <a:endParaRPr sz="2400">
              <a:latin typeface="Verdana"/>
              <a:cs typeface="Verdana"/>
            </a:endParaRPr>
          </a:p>
          <a:p>
            <a:pPr marL="355600" marR="5080" indent="-343535">
              <a:lnSpc>
                <a:spcPct val="80100"/>
              </a:lnSpc>
              <a:spcBef>
                <a:spcPts val="994"/>
              </a:spcBef>
              <a:buClr>
                <a:srgbClr val="83008F"/>
              </a:buClr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Coordinate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business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processes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deal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customers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optimise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revenue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Verdana"/>
                <a:cs typeface="Verdana"/>
              </a:rPr>
              <a:t>customer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satisfaction,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and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increase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sales</a:t>
            </a:r>
            <a:endParaRPr sz="2400">
              <a:latin typeface="Verdana"/>
              <a:cs typeface="Verdana"/>
            </a:endParaRPr>
          </a:p>
          <a:p>
            <a:pPr marL="355600" marR="603885" indent="-343535">
              <a:lnSpc>
                <a:spcPct val="90000"/>
              </a:lnSpc>
              <a:spcBef>
                <a:spcPts val="1010"/>
              </a:spcBef>
              <a:buClr>
                <a:srgbClr val="83008F"/>
              </a:buClr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Combine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sales,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marketing,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service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record</a:t>
            </a: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001F5F"/>
                </a:solidFill>
                <a:latin typeface="Verdana"/>
                <a:cs typeface="Verdana"/>
              </a:rPr>
              <a:t>data 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from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multiple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communication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channels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provide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unified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view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customer,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001F5F"/>
                </a:solidFill>
                <a:latin typeface="Verdana"/>
                <a:cs typeface="Verdana"/>
              </a:rPr>
              <a:t>eliminate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duplicate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efforts</a:t>
            </a:r>
            <a:endParaRPr sz="24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lr>
                <a:srgbClr val="83008F"/>
              </a:buClr>
              <a:buChar char="•"/>
              <a:tabLst>
                <a:tab pos="355600" algn="l"/>
              </a:tabLst>
            </a:pPr>
            <a:r>
              <a:rPr sz="2400" u="sng" spc="-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Example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7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2764" y="4072128"/>
            <a:ext cx="1229867" cy="9113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564898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95"/>
              </a:spcBef>
            </a:pPr>
            <a:r>
              <a:rPr dirty="0"/>
              <a:t>What is </a:t>
            </a:r>
            <a:r>
              <a:rPr lang="en-GB" dirty="0"/>
              <a:t>a </a:t>
            </a:r>
            <a:r>
              <a:rPr dirty="0"/>
              <a:t>business information system 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827212"/>
            <a:ext cx="8522335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tabLst>
                <a:tab pos="19240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An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information system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(IS) is an arrangement of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people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,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data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,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processes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, and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information technology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that 	interact to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collect, process, store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, and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provide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as output the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information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needed to </a:t>
            </a: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support an </a:t>
            </a:r>
            <a:r>
              <a:rPr sz="2400" b="1" dirty="0" err="1">
                <a:solidFill>
                  <a:srgbClr val="001F5F"/>
                </a:solidFill>
                <a:latin typeface="Tahoma"/>
                <a:cs typeface="Tahoma"/>
              </a:rPr>
              <a:t>organisation</a:t>
            </a:r>
            <a:r>
              <a:rPr lang="en-GB" sz="2400" dirty="0">
                <a:solidFill>
                  <a:srgbClr val="001F5F"/>
                </a:solidFill>
                <a:latin typeface="Tahoma"/>
                <a:cs typeface="Tahoma"/>
              </a:rPr>
              <a:t>.</a:t>
            </a:r>
            <a:endParaRPr sz="2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04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200" dirty="0"/>
              <a:t> </a:t>
            </a:r>
            <a:r>
              <a:rPr spc="-114" dirty="0"/>
              <a:t>Information</a:t>
            </a:r>
            <a:r>
              <a:rPr spc="-170" dirty="0"/>
              <a:t> </a:t>
            </a:r>
            <a:r>
              <a:rPr spc="-19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3740" y="1087882"/>
            <a:ext cx="7364730" cy="2745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Objective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2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understand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methods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for 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developing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Information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Systems</a:t>
            </a:r>
            <a:r>
              <a:rPr sz="2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60" dirty="0">
                <a:solidFill>
                  <a:srgbClr val="001F5F"/>
                </a:solidFill>
                <a:latin typeface="Verdana"/>
                <a:cs typeface="Verdana"/>
              </a:rPr>
              <a:t>(IS)</a:t>
            </a:r>
            <a:endParaRPr sz="24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Questions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7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1780"/>
              </a:spcBef>
              <a:buFont typeface="Arial"/>
              <a:buChar char="–"/>
              <a:tabLst>
                <a:tab pos="755015" algn="l"/>
              </a:tabLst>
            </a:pP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001F5F"/>
                </a:solidFill>
                <a:latin typeface="Verdana"/>
                <a:cs typeface="Verdana"/>
              </a:rPr>
              <a:t>do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you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001F5F"/>
                </a:solidFill>
                <a:latin typeface="Verdana"/>
                <a:cs typeface="Verdana"/>
              </a:rPr>
              <a:t>develop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7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as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system?</a:t>
            </a:r>
            <a:endParaRPr sz="240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efficiently</a:t>
            </a:r>
            <a:r>
              <a:rPr sz="2400" spc="-2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001F5F"/>
                </a:solidFill>
                <a:latin typeface="Verdana"/>
                <a:cs typeface="Verdana"/>
              </a:rPr>
              <a:t>develop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10" dirty="0">
                <a:solidFill>
                  <a:srgbClr val="001F5F"/>
                </a:solidFill>
                <a:latin typeface="Verdana"/>
                <a:cs typeface="Verdana"/>
              </a:rPr>
              <a:t>IS?</a:t>
            </a:r>
            <a:endParaRPr sz="2400">
              <a:latin typeface="Verdana"/>
              <a:cs typeface="Verdana"/>
            </a:endParaRPr>
          </a:p>
          <a:p>
            <a:pPr marL="755015" lvl="1" indent="-28511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015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ensure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quality</a:t>
            </a:r>
            <a:r>
              <a:rPr sz="2400" spc="-2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10" dirty="0">
                <a:solidFill>
                  <a:srgbClr val="001F5F"/>
                </a:solidFill>
                <a:latin typeface="Verdana"/>
                <a:cs typeface="Verdana"/>
              </a:rPr>
              <a:t>IS?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134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204" dirty="0"/>
              <a:t> </a:t>
            </a:r>
            <a:r>
              <a:rPr spc="-215" dirty="0"/>
              <a:t>versus</a:t>
            </a:r>
            <a:r>
              <a:rPr spc="-170" dirty="0"/>
              <a:t> </a:t>
            </a:r>
            <a:r>
              <a:rPr spc="-45" dirty="0"/>
              <a:t>buying</a:t>
            </a:r>
            <a:r>
              <a:rPr spc="-175" dirty="0"/>
              <a:t> </a:t>
            </a:r>
            <a:r>
              <a:rPr spc="-25" dirty="0"/>
              <a:t>software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408" y="1606296"/>
            <a:ext cx="7018020" cy="24612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78502" y="2012645"/>
            <a:ext cx="14662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Outsource?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2654" y="1920367"/>
            <a:ext cx="186055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60680">
              <a:lnSpc>
                <a:spcPct val="100000"/>
              </a:lnSpc>
              <a:spcBef>
                <a:spcPts val="100"/>
              </a:spcBef>
            </a:pPr>
            <a:r>
              <a:rPr sz="2000" spc="-240" dirty="0">
                <a:solidFill>
                  <a:srgbClr val="001F5F"/>
                </a:solidFill>
                <a:latin typeface="Verdana"/>
                <a:cs typeface="Verdana"/>
              </a:rPr>
              <a:t>In-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house development?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2208" y="3469385"/>
            <a:ext cx="6038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Build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51523" y="3484626"/>
            <a:ext cx="1502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Off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shelf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3179" y="2688463"/>
            <a:ext cx="7232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5" dirty="0">
                <a:solidFill>
                  <a:srgbClr val="001F5F"/>
                </a:solidFill>
                <a:latin typeface="Tahoma"/>
                <a:cs typeface="Tahoma"/>
              </a:rPr>
              <a:t>either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417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Off-</a:t>
            </a:r>
            <a:r>
              <a:rPr spc="-120" dirty="0"/>
              <a:t>the-</a:t>
            </a:r>
            <a:r>
              <a:rPr spc="-130" dirty="0"/>
              <a:t>shelf</a:t>
            </a:r>
            <a:r>
              <a:rPr spc="-120" dirty="0"/>
              <a:t> </a:t>
            </a:r>
            <a:r>
              <a:rPr spc="-70" dirty="0"/>
              <a:t>software</a:t>
            </a:r>
            <a:r>
              <a:rPr spc="-155" dirty="0"/>
              <a:t> </a:t>
            </a:r>
            <a:r>
              <a:rPr spc="-395" dirty="0"/>
              <a:t>–</a:t>
            </a:r>
            <a:r>
              <a:rPr spc="-160" dirty="0"/>
              <a:t> </a:t>
            </a:r>
            <a:r>
              <a:rPr spc="-180" dirty="0"/>
              <a:t>Pros</a:t>
            </a:r>
            <a:r>
              <a:rPr spc="-175" dirty="0"/>
              <a:t> </a:t>
            </a:r>
            <a:r>
              <a:rPr spc="100" dirty="0"/>
              <a:t>and</a:t>
            </a:r>
            <a:r>
              <a:rPr spc="-165" dirty="0"/>
              <a:t> </a:t>
            </a:r>
            <a:r>
              <a:rPr spc="-20" dirty="0"/>
              <a:t>cons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4300" y="993775"/>
          <a:ext cx="8891269" cy="35934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3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0">
                <a:tc>
                  <a:txBody>
                    <a:bodyPr/>
                    <a:lstStyle/>
                    <a:p>
                      <a:pPr marL="64325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10" dirty="0">
                          <a:solidFill>
                            <a:srgbClr val="83008F"/>
                          </a:solidFill>
                          <a:latin typeface="Tahoma"/>
                          <a:cs typeface="Tahoma"/>
                        </a:rPr>
                        <a:t>Benefits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410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000" b="1" spc="-10" dirty="0">
                          <a:solidFill>
                            <a:srgbClr val="83008F"/>
                          </a:solidFill>
                          <a:latin typeface="Tahoma"/>
                          <a:cs typeface="Tahoma"/>
                        </a:rPr>
                        <a:t>Drawbacks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3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87325" marR="16954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Cheaper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6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as</a:t>
                      </a:r>
                      <a:r>
                        <a:rPr sz="1800" spc="-5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7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supplier</a:t>
                      </a:r>
                      <a:r>
                        <a:rPr sz="1800" spc="-6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can</a:t>
                      </a:r>
                      <a:r>
                        <a:rPr sz="1800" spc="-5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spread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development</a:t>
                      </a:r>
                      <a:r>
                        <a:rPr sz="1800" spc="-1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7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costs </a:t>
                      </a:r>
                      <a:r>
                        <a:rPr sz="1800" spc="-3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over</a:t>
                      </a:r>
                      <a:r>
                        <a:rPr sz="1800" spc="-1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5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0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large</a:t>
                      </a:r>
                      <a:r>
                        <a:rPr sz="1800" spc="-114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number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3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customers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4AACC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63830" marR="144780" indent="3175" algn="ctr">
                        <a:lnSpc>
                          <a:spcPct val="100000"/>
                        </a:lnSpc>
                      </a:pPr>
                      <a:r>
                        <a:rPr sz="1800" spc="-4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Customer</a:t>
                      </a:r>
                      <a:r>
                        <a:rPr sz="1800" spc="-5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may</a:t>
                      </a:r>
                      <a:r>
                        <a:rPr sz="1800" spc="-9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need</a:t>
                      </a:r>
                      <a:r>
                        <a:rPr sz="1800" spc="-3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7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change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1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way</a:t>
                      </a:r>
                      <a:r>
                        <a:rPr sz="1800" spc="-1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they</a:t>
                      </a:r>
                      <a:r>
                        <a:rPr sz="1800" spc="-1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work</a:t>
                      </a:r>
                      <a:r>
                        <a:rPr sz="1800" spc="-114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in</a:t>
                      </a:r>
                      <a:r>
                        <a:rPr sz="1800" spc="-14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order</a:t>
                      </a:r>
                      <a:r>
                        <a:rPr sz="1800" spc="-13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to</a:t>
                      </a:r>
                      <a:r>
                        <a:rPr sz="1800" spc="-1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fit</a:t>
                      </a:r>
                      <a:r>
                        <a:rPr sz="1800" spc="-16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in </a:t>
                      </a:r>
                      <a:r>
                        <a:rPr sz="1800" spc="-8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with</a:t>
                      </a:r>
                      <a:r>
                        <a:rPr sz="1800" spc="-3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off-</a:t>
                      </a:r>
                      <a:r>
                        <a:rPr sz="1800" spc="-9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the-</a:t>
                      </a:r>
                      <a:r>
                        <a:rPr sz="1800" spc="-9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shelf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application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T w="12700">
                      <a:solidFill>
                        <a:srgbClr val="4AACC5"/>
                      </a:solidFill>
                      <a:prstDash val="solid"/>
                    </a:lnT>
                    <a:solidFill>
                      <a:srgbClr val="4AACC5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6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3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6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Software</a:t>
                      </a:r>
                      <a:r>
                        <a:rPr sz="1800" spc="-6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already</a:t>
                      </a:r>
                      <a:r>
                        <a:rPr sz="1800" spc="-10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exists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1430" algn="ctr">
                        <a:lnSpc>
                          <a:spcPct val="100000"/>
                        </a:lnSpc>
                      </a:pPr>
                      <a:r>
                        <a:rPr sz="1800" spc="1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Can</a:t>
                      </a:r>
                      <a:r>
                        <a:rPr sz="1800" spc="-12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8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be</a:t>
                      </a:r>
                      <a:r>
                        <a:rPr sz="1800" spc="-10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6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trialled</a:t>
                      </a:r>
                      <a:r>
                        <a:rPr sz="1800" spc="-13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by</a:t>
                      </a:r>
                      <a:r>
                        <a:rPr sz="1800" spc="-12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potential</a:t>
                      </a:r>
                      <a:r>
                        <a:rPr sz="1800" spc="-8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customer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No</a:t>
                      </a:r>
                      <a:r>
                        <a:rPr sz="1800" spc="-9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delay</a:t>
                      </a:r>
                      <a:r>
                        <a:rPr sz="1800" spc="-9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while</a:t>
                      </a:r>
                      <a:r>
                        <a:rPr sz="1800" spc="-6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4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software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being</a:t>
                      </a:r>
                      <a:r>
                        <a:rPr sz="1800" spc="-9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3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developed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59385" marR="13843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4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Customer</a:t>
                      </a:r>
                      <a:r>
                        <a:rPr sz="1800" spc="-10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does</a:t>
                      </a:r>
                      <a:r>
                        <a:rPr sz="1800" spc="-1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not</a:t>
                      </a:r>
                      <a:r>
                        <a:rPr sz="1800" spc="-13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own</a:t>
                      </a:r>
                      <a:r>
                        <a:rPr sz="1800" spc="-9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the</a:t>
                      </a:r>
                      <a:r>
                        <a:rPr sz="1800" spc="-9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0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code </a:t>
                      </a:r>
                      <a:r>
                        <a:rPr sz="1800" spc="6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and</a:t>
                      </a:r>
                      <a:r>
                        <a:rPr sz="1800" spc="-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cannot</a:t>
                      </a:r>
                      <a:r>
                        <a:rPr sz="1800" spc="-3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7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change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it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2700" algn="ctr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Danger</a:t>
                      </a:r>
                      <a:r>
                        <a:rPr sz="1800" spc="-1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of</a:t>
                      </a:r>
                      <a:r>
                        <a:rPr sz="1800" spc="-14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7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over-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reliance</a:t>
                      </a:r>
                      <a:r>
                        <a:rPr sz="1800" spc="-15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on</a:t>
                      </a:r>
                      <a:r>
                        <a:rPr sz="1800" spc="-12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15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135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single</a:t>
                      </a:r>
                      <a:endParaRPr sz="1800">
                        <a:latin typeface="Verdana"/>
                        <a:cs typeface="Verdana"/>
                      </a:endParaRPr>
                    </a:p>
                    <a:p>
                      <a:pPr marL="14604" algn="ctr">
                        <a:lnSpc>
                          <a:spcPts val="2095"/>
                        </a:lnSpc>
                      </a:pPr>
                      <a:r>
                        <a:rPr sz="1800" spc="-10" dirty="0">
                          <a:solidFill>
                            <a:srgbClr val="001F5F"/>
                          </a:solidFill>
                          <a:latin typeface="Verdana"/>
                          <a:cs typeface="Verdana"/>
                        </a:rPr>
                        <a:t>supplier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3111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14300" y="5051426"/>
            <a:ext cx="8891905" cy="0"/>
          </a:xfrm>
          <a:custGeom>
            <a:avLst/>
            <a:gdLst/>
            <a:ahLst/>
            <a:cxnLst/>
            <a:rect l="l" t="t" r="r" b="b"/>
            <a:pathLst>
              <a:path w="8891905">
                <a:moveTo>
                  <a:pt x="0" y="0"/>
                </a:moveTo>
                <a:lnTo>
                  <a:pt x="8891651" y="0"/>
                </a:lnTo>
              </a:path>
            </a:pathLst>
          </a:custGeom>
          <a:ln w="12700">
            <a:solidFill>
              <a:srgbClr val="4AACC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36" y="981455"/>
            <a:ext cx="300228" cy="3002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95188" y="967739"/>
            <a:ext cx="327660" cy="32766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095"/>
            <a:ext cx="2560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200" dirty="0"/>
              <a:t> </a:t>
            </a:r>
            <a:r>
              <a:rPr spc="-135" dirty="0"/>
              <a:t>your</a:t>
            </a:r>
            <a:r>
              <a:rPr spc="-175" dirty="0"/>
              <a:t> </a:t>
            </a:r>
            <a:r>
              <a:rPr spc="-575" dirty="0"/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289175"/>
            <a:ext cx="8539480" cy="4594225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42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24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Verdana"/>
                <a:cs typeface="Verdana"/>
              </a:rPr>
              <a:t>Objective-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versus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product-</a:t>
            </a:r>
            <a:r>
              <a:rPr sz="2400" spc="50" dirty="0">
                <a:solidFill>
                  <a:srgbClr val="FFFFFF"/>
                </a:solidFill>
                <a:latin typeface="Verdana"/>
                <a:cs typeface="Verdana"/>
              </a:rPr>
              <a:t>based</a:t>
            </a:r>
            <a:r>
              <a:rPr sz="24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systems</a:t>
            </a:r>
            <a:endParaRPr sz="2400" dirty="0">
              <a:latin typeface="Verdana"/>
              <a:cs typeface="Verdana"/>
            </a:endParaRPr>
          </a:p>
          <a:p>
            <a:pPr marL="363855" indent="-178435">
              <a:lnSpc>
                <a:spcPct val="100000"/>
              </a:lnSpc>
              <a:spcBef>
                <a:spcPts val="1075"/>
              </a:spcBef>
              <a:buClr>
                <a:srgbClr val="83008F"/>
              </a:buClr>
              <a:buFont typeface="Arial"/>
              <a:buChar char="•"/>
              <a:tabLst>
                <a:tab pos="363855" algn="l"/>
              </a:tabLst>
            </a:pP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Objective-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based</a:t>
            </a:r>
            <a:r>
              <a:rPr sz="2000" b="1" spc="10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0" dirty="0">
                <a:solidFill>
                  <a:srgbClr val="001F5F"/>
                </a:solidFill>
                <a:latin typeface="Tahoma"/>
                <a:cs typeface="Tahoma"/>
              </a:rPr>
              <a:t>versus</a:t>
            </a:r>
            <a:r>
              <a:rPr sz="2000" b="1" spc="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35" dirty="0">
                <a:solidFill>
                  <a:srgbClr val="001F5F"/>
                </a:solidFill>
                <a:latin typeface="Tahoma"/>
                <a:cs typeface="Tahoma"/>
              </a:rPr>
              <a:t>product-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based</a:t>
            </a:r>
            <a:r>
              <a:rPr sz="2000" b="1" spc="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approaches</a:t>
            </a:r>
            <a:endParaRPr sz="2000" dirty="0">
              <a:latin typeface="Tahoma"/>
              <a:cs typeface="Tahoma"/>
            </a:endParaRPr>
          </a:p>
          <a:p>
            <a:pPr marL="929005" marR="6350" lvl="1" indent="-287020">
              <a:lnSpc>
                <a:spcPct val="100000"/>
              </a:lnSpc>
              <a:spcBef>
                <a:spcPts val="1685"/>
              </a:spcBef>
              <a:buFont typeface="Arial"/>
              <a:buChar char="–"/>
              <a:tabLst>
                <a:tab pos="929005" algn="l"/>
                <a:tab pos="3884929" algn="l"/>
              </a:tabLst>
            </a:pP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000" spc="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spc="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spc="-35" dirty="0">
                <a:solidFill>
                  <a:srgbClr val="001F5F"/>
                </a:solidFill>
                <a:latin typeface="Tahoma"/>
                <a:cs typeface="Tahoma"/>
              </a:rPr>
              <a:t>product-</a:t>
            </a: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based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	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approach,</a:t>
            </a:r>
            <a:r>
              <a:rPr sz="2000" spc="3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you</a:t>
            </a:r>
            <a:r>
              <a:rPr sz="2000" spc="3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have</a:t>
            </a:r>
            <a:r>
              <a:rPr sz="2000" spc="3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3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design</a:t>
            </a:r>
            <a:r>
              <a:rPr sz="2000" spc="3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001F5F"/>
                </a:solidFill>
                <a:latin typeface="Verdana"/>
                <a:cs typeface="Verdana"/>
              </a:rPr>
              <a:t>and 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implement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your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8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from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scratch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001F5F"/>
                </a:solidFill>
                <a:latin typeface="Verdana"/>
                <a:cs typeface="Verdana"/>
              </a:rPr>
              <a:t>=&gt;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65" dirty="0">
                <a:solidFill>
                  <a:srgbClr val="7425AA"/>
                </a:solidFill>
                <a:latin typeface="Verdana"/>
                <a:cs typeface="Verdana"/>
              </a:rPr>
              <a:t>in-</a:t>
            </a:r>
            <a:r>
              <a:rPr sz="2000" spc="-40" dirty="0">
                <a:solidFill>
                  <a:srgbClr val="7425AA"/>
                </a:solidFill>
                <a:latin typeface="Verdana"/>
                <a:cs typeface="Verdana"/>
              </a:rPr>
              <a:t>house</a:t>
            </a:r>
            <a:r>
              <a:rPr sz="2000" spc="-13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7425AA"/>
                </a:solidFill>
                <a:latin typeface="Verdana"/>
                <a:cs typeface="Verdana"/>
              </a:rPr>
              <a:t>development</a:t>
            </a:r>
            <a:endParaRPr sz="2000" dirty="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50"/>
              </a:spcBef>
              <a:buClr>
                <a:srgbClr val="001F5F"/>
              </a:buClr>
              <a:buFont typeface="Arial"/>
              <a:buChar char="–"/>
            </a:pPr>
            <a:endParaRPr sz="2000" dirty="0">
              <a:latin typeface="Verdana"/>
              <a:cs typeface="Verdana"/>
            </a:endParaRPr>
          </a:p>
          <a:p>
            <a:pPr marL="363855" indent="-178435">
              <a:lnSpc>
                <a:spcPct val="100000"/>
              </a:lnSpc>
              <a:buClr>
                <a:srgbClr val="83008F"/>
              </a:buClr>
              <a:buFont typeface="Arial"/>
              <a:buChar char="•"/>
              <a:tabLst>
                <a:tab pos="363855" algn="l"/>
              </a:tabLst>
            </a:pPr>
            <a:r>
              <a:rPr sz="2000" spc="-220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20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000" spc="-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001F5F"/>
                </a:solidFill>
                <a:latin typeface="Tahoma"/>
                <a:cs typeface="Tahoma"/>
              </a:rPr>
              <a:t>objective-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based</a:t>
            </a:r>
            <a:r>
              <a:rPr sz="2000" b="1" spc="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approach,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you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95" dirty="0">
                <a:solidFill>
                  <a:srgbClr val="001F5F"/>
                </a:solidFill>
                <a:latin typeface="Verdana"/>
                <a:cs typeface="Verdana"/>
              </a:rPr>
              <a:t>can</a:t>
            </a:r>
            <a:endParaRPr sz="2000" dirty="0">
              <a:latin typeface="Verdana"/>
              <a:cs typeface="Verdana"/>
            </a:endParaRPr>
          </a:p>
          <a:p>
            <a:pPr marL="929005" lvl="1" indent="-286385">
              <a:lnSpc>
                <a:spcPct val="100000"/>
              </a:lnSpc>
              <a:spcBef>
                <a:spcPts val="1680"/>
              </a:spcBef>
              <a:buFont typeface="Arial"/>
              <a:buChar char="–"/>
              <a:tabLst>
                <a:tab pos="929005" algn="l"/>
                <a:tab pos="1741805" algn="l"/>
                <a:tab pos="2095500" algn="l"/>
                <a:tab pos="3140710" algn="l"/>
                <a:tab pos="4526280" algn="l"/>
                <a:tab pos="4962525" algn="l"/>
                <a:tab pos="5483860" algn="l"/>
                <a:tab pos="6073775" algn="l"/>
                <a:tab pos="7077709" algn="l"/>
                <a:tab pos="7581265" algn="l"/>
                <a:tab pos="8218170" algn="l"/>
              </a:tabLst>
            </a:pP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using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114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service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35" dirty="0">
                <a:solidFill>
                  <a:srgbClr val="001F5F"/>
                </a:solidFill>
                <a:latin typeface="Verdana"/>
                <a:cs typeface="Verdana"/>
              </a:rPr>
              <a:t>company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80" dirty="0">
                <a:solidFill>
                  <a:srgbClr val="001F5F"/>
                </a:solidFill>
                <a:latin typeface="Verdana"/>
                <a:cs typeface="Verdana"/>
              </a:rPr>
              <a:t>do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you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459" dirty="0">
                <a:solidFill>
                  <a:srgbClr val="001F5F"/>
                </a:solidFill>
                <a:latin typeface="Verdana"/>
                <a:cs typeface="Verdana"/>
              </a:rPr>
              <a:t>=&gt;</a:t>
            </a:r>
            <a:endParaRPr sz="2000" dirty="0">
              <a:latin typeface="Verdana"/>
              <a:cs typeface="Verdana"/>
            </a:endParaRPr>
          </a:p>
          <a:p>
            <a:pPr marL="929005">
              <a:lnSpc>
                <a:spcPct val="100000"/>
              </a:lnSpc>
            </a:pPr>
            <a:r>
              <a:rPr sz="2000" spc="-60" dirty="0">
                <a:solidFill>
                  <a:srgbClr val="7425AA"/>
                </a:solidFill>
                <a:latin typeface="Verdana"/>
                <a:cs typeface="Verdana"/>
              </a:rPr>
              <a:t>Outsource&gt;</a:t>
            </a:r>
            <a:r>
              <a:rPr sz="2000" spc="-15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260" dirty="0">
                <a:solidFill>
                  <a:srgbClr val="7425AA"/>
                </a:solidFill>
                <a:latin typeface="Verdana"/>
                <a:cs typeface="Verdana"/>
              </a:rPr>
              <a:t>-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Off</a:t>
            </a:r>
            <a:r>
              <a:rPr sz="2000" spc="-13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7425AA"/>
                </a:solidFill>
                <a:latin typeface="Verdana"/>
                <a:cs typeface="Verdana"/>
              </a:rPr>
              <a:t>the-</a:t>
            </a:r>
            <a:r>
              <a:rPr sz="2000" spc="-110" dirty="0">
                <a:solidFill>
                  <a:srgbClr val="7425AA"/>
                </a:solidFill>
                <a:latin typeface="Verdana"/>
                <a:cs typeface="Verdana"/>
              </a:rPr>
              <a:t>Shelf</a:t>
            </a:r>
            <a:r>
              <a:rPr sz="2000" spc="-16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001F5F"/>
                </a:solidFill>
                <a:latin typeface="Verdana"/>
                <a:cs typeface="Verdana"/>
              </a:rPr>
              <a:t>(</a:t>
            </a:r>
            <a:r>
              <a:rPr sz="2000" b="1" spc="-105" dirty="0">
                <a:solidFill>
                  <a:srgbClr val="001F5F"/>
                </a:solidFill>
                <a:latin typeface="Tahoma"/>
                <a:cs typeface="Tahoma"/>
              </a:rPr>
              <a:t>SAP,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 Salesforce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)</a:t>
            </a:r>
            <a:endParaRPr sz="2000" dirty="0">
              <a:latin typeface="Verdana"/>
              <a:cs typeface="Verdana"/>
            </a:endParaRPr>
          </a:p>
          <a:p>
            <a:pPr marL="929005" marR="5080" lvl="1" indent="-28702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929005" algn="l"/>
                <a:tab pos="2080260" algn="l"/>
                <a:tab pos="2601595" algn="l"/>
                <a:tab pos="4244340" algn="l"/>
                <a:tab pos="5674360" algn="l"/>
                <a:tab pos="6403975" algn="l"/>
                <a:tab pos="7962265" algn="l"/>
              </a:tabLst>
            </a:pP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acquire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3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off-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the-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shelf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50" dirty="0">
                <a:solidFill>
                  <a:srgbClr val="001F5F"/>
                </a:solidFill>
                <a:latin typeface="Verdana"/>
                <a:cs typeface="Verdana"/>
              </a:rPr>
              <a:t>package(</a:t>
            </a:r>
            <a:r>
              <a:rPr sz="2000" b="1" spc="-20" dirty="0">
                <a:solidFill>
                  <a:srgbClr val="001F5F"/>
                </a:solidFill>
                <a:latin typeface="Tahoma"/>
                <a:cs typeface="Tahoma"/>
              </a:rPr>
              <a:t>SAP,</a:t>
            </a:r>
            <a:r>
              <a:rPr lang="en-GB" sz="20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Salesforce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)</a:t>
            </a:r>
            <a:r>
              <a:rPr lang="en-GB" sz="2000" spc="-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then customise</a:t>
            </a:r>
            <a:r>
              <a:rPr sz="2000" spc="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application</a:t>
            </a:r>
            <a:r>
              <a:rPr sz="2000" spc="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001F5F"/>
                </a:solidFill>
                <a:latin typeface="Verdana"/>
                <a:cs typeface="Verdana"/>
              </a:rPr>
              <a:t>according</a:t>
            </a:r>
            <a:r>
              <a:rPr sz="2000" spc="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your</a:t>
            </a:r>
            <a:r>
              <a:rPr sz="2000" spc="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2000" spc="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needs</a:t>
            </a:r>
            <a:endParaRPr sz="2000" dirty="0">
              <a:latin typeface="Verdana"/>
              <a:cs typeface="Verdana"/>
            </a:endParaRPr>
          </a:p>
          <a:p>
            <a:pPr marL="929005">
              <a:lnSpc>
                <a:spcPct val="100000"/>
              </a:lnSpc>
              <a:tabLst>
                <a:tab pos="1450975" algn="l"/>
                <a:tab pos="3104515" algn="l"/>
                <a:tab pos="3781425" algn="l"/>
                <a:tab pos="4495800" algn="l"/>
                <a:tab pos="5747385" algn="l"/>
                <a:tab pos="6906895" algn="l"/>
                <a:tab pos="8119109" algn="l"/>
              </a:tabLst>
            </a:pPr>
            <a:r>
              <a:rPr sz="2000" spc="-455" dirty="0">
                <a:solidFill>
                  <a:srgbClr val="001F5F"/>
                </a:solidFill>
                <a:latin typeface="Verdana"/>
                <a:cs typeface="Verdana"/>
              </a:rPr>
              <a:t>=&gt;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7425AA"/>
                </a:solidFill>
                <a:latin typeface="Verdana"/>
                <a:cs typeface="Verdana"/>
              </a:rPr>
              <a:t>Outsource&gt;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7425AA"/>
                </a:solidFill>
                <a:latin typeface="Verdana"/>
                <a:cs typeface="Verdana"/>
              </a:rPr>
              <a:t>buy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	</a:t>
            </a:r>
            <a:r>
              <a:rPr sz="2000" spc="45" dirty="0">
                <a:solidFill>
                  <a:srgbClr val="7425AA"/>
                </a:solidFill>
                <a:latin typeface="Verdana"/>
                <a:cs typeface="Verdana"/>
              </a:rPr>
              <a:t>and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7425AA"/>
                </a:solidFill>
                <a:latin typeface="Verdana"/>
                <a:cs typeface="Verdana"/>
              </a:rPr>
              <a:t>develop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7425AA"/>
                </a:solidFill>
                <a:latin typeface="Verdana"/>
                <a:cs typeface="Verdana"/>
              </a:rPr>
              <a:t>specific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	</a:t>
            </a:r>
            <a:r>
              <a:rPr sz="2000" spc="-10" dirty="0">
                <a:solidFill>
                  <a:srgbClr val="7425AA"/>
                </a:solidFill>
                <a:latin typeface="Verdana"/>
                <a:cs typeface="Verdana"/>
              </a:rPr>
              <a:t>features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	</a:t>
            </a:r>
            <a:r>
              <a:rPr sz="2000" spc="-25" dirty="0">
                <a:solidFill>
                  <a:srgbClr val="7425AA"/>
                </a:solidFill>
                <a:latin typeface="Verdana"/>
                <a:cs typeface="Verdana"/>
              </a:rPr>
              <a:t>not</a:t>
            </a:r>
            <a:endParaRPr sz="2000" dirty="0">
              <a:latin typeface="Verdana"/>
              <a:cs typeface="Verdana"/>
            </a:endParaRPr>
          </a:p>
          <a:p>
            <a:pPr marL="929005">
              <a:lnSpc>
                <a:spcPct val="100000"/>
              </a:lnSpc>
              <a:spcBef>
                <a:spcPts val="5"/>
              </a:spcBef>
            </a:pPr>
            <a:r>
              <a:rPr sz="2000" spc="50" dirty="0">
                <a:solidFill>
                  <a:srgbClr val="7425AA"/>
                </a:solidFill>
                <a:latin typeface="Verdana"/>
                <a:cs typeface="Verdana"/>
              </a:rPr>
              <a:t>covered</a:t>
            </a:r>
            <a:r>
              <a:rPr sz="2000" spc="-14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7425AA"/>
                </a:solidFill>
                <a:latin typeface="Verdana"/>
                <a:cs typeface="Verdana"/>
              </a:rPr>
              <a:t>in </a:t>
            </a:r>
            <a:r>
              <a:rPr sz="2000" spc="-20" dirty="0">
                <a:solidFill>
                  <a:srgbClr val="7425AA"/>
                </a:solidFill>
                <a:latin typeface="Verdana"/>
                <a:cs typeface="Verdana"/>
              </a:rPr>
              <a:t>standard</a:t>
            </a:r>
            <a:r>
              <a:rPr sz="2000" spc="-15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by</a:t>
            </a:r>
            <a:r>
              <a:rPr sz="2000" spc="-12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7425AA"/>
                </a:solidFill>
                <a:latin typeface="Verdana"/>
                <a:cs typeface="Verdana"/>
              </a:rPr>
              <a:t>the</a:t>
            </a:r>
            <a:r>
              <a:rPr sz="2000" spc="-15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7425AA"/>
                </a:solidFill>
                <a:latin typeface="Verdana"/>
                <a:cs typeface="Verdana"/>
              </a:rPr>
              <a:t>off-</a:t>
            </a:r>
            <a:r>
              <a:rPr sz="2000" spc="-80" dirty="0">
                <a:solidFill>
                  <a:srgbClr val="7425AA"/>
                </a:solidFill>
                <a:latin typeface="Verdana"/>
                <a:cs typeface="Verdana"/>
              </a:rPr>
              <a:t>the-</a:t>
            </a:r>
            <a:r>
              <a:rPr sz="2000" spc="-95" dirty="0">
                <a:solidFill>
                  <a:srgbClr val="7425AA"/>
                </a:solidFill>
                <a:latin typeface="Verdana"/>
                <a:cs typeface="Verdana"/>
              </a:rPr>
              <a:t>shelf</a:t>
            </a:r>
            <a:r>
              <a:rPr sz="2000" spc="-16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85" dirty="0">
                <a:solidFill>
                  <a:srgbClr val="7425AA"/>
                </a:solidFill>
                <a:latin typeface="Verdana"/>
                <a:cs typeface="Verdana"/>
              </a:rPr>
              <a:t>package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039" y="58928"/>
            <a:ext cx="2560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190" dirty="0"/>
              <a:t> </a:t>
            </a:r>
            <a:r>
              <a:rPr spc="-135" dirty="0"/>
              <a:t>your</a:t>
            </a:r>
            <a:r>
              <a:rPr spc="-165" dirty="0"/>
              <a:t> </a:t>
            </a:r>
            <a:r>
              <a:rPr spc="-575" dirty="0"/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485343"/>
            <a:ext cx="8514080" cy="446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Start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FFFFFF"/>
                </a:solidFill>
                <a:latin typeface="Verdana"/>
                <a:cs typeface="Verdana"/>
              </a:rPr>
              <a:t>with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Verdana"/>
                <a:cs typeface="Verdana"/>
              </a:rPr>
              <a:t>prototype</a:t>
            </a:r>
            <a:endParaRPr sz="2400">
              <a:latin typeface="Verdana"/>
              <a:cs typeface="Verdana"/>
            </a:endParaRPr>
          </a:p>
          <a:p>
            <a:pPr marL="259079" marR="96520" indent="-180340">
              <a:lnSpc>
                <a:spcPct val="100000"/>
              </a:lnSpc>
              <a:spcBef>
                <a:spcPts val="1340"/>
              </a:spcBef>
            </a:pPr>
            <a:r>
              <a:rPr sz="1800" i="1" dirty="0">
                <a:solidFill>
                  <a:srgbClr val="001F5F"/>
                </a:solidFill>
                <a:latin typeface="Verdana"/>
                <a:cs typeface="Verdana"/>
              </a:rPr>
              <a:t>“An</a:t>
            </a:r>
            <a:r>
              <a:rPr sz="1800" i="1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55" dirty="0">
                <a:solidFill>
                  <a:srgbClr val="001F5F"/>
                </a:solidFill>
                <a:latin typeface="Verdana"/>
                <a:cs typeface="Verdana"/>
              </a:rPr>
              <a:t>iterative</a:t>
            </a:r>
            <a:r>
              <a:rPr sz="1800" i="1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35" dirty="0">
                <a:solidFill>
                  <a:srgbClr val="001F5F"/>
                </a:solidFill>
                <a:latin typeface="Verdana"/>
                <a:cs typeface="Verdana"/>
              </a:rPr>
              <a:t>process</a:t>
            </a:r>
            <a:r>
              <a:rPr sz="1800" i="1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800" i="1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dirty="0">
                <a:solidFill>
                  <a:srgbClr val="001F5F"/>
                </a:solidFill>
                <a:latin typeface="Verdana"/>
                <a:cs typeface="Verdana"/>
              </a:rPr>
              <a:t>creating</a:t>
            </a:r>
            <a:r>
              <a:rPr sz="1800" i="1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45" dirty="0">
                <a:solidFill>
                  <a:srgbClr val="001F5F"/>
                </a:solidFill>
                <a:latin typeface="Verdana"/>
                <a:cs typeface="Verdana"/>
              </a:rPr>
              <a:t>quickly</a:t>
            </a:r>
            <a:r>
              <a:rPr sz="1800" i="1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i="1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70" dirty="0">
                <a:solidFill>
                  <a:srgbClr val="001F5F"/>
                </a:solidFill>
                <a:latin typeface="Verdana"/>
                <a:cs typeface="Verdana"/>
              </a:rPr>
              <a:t>inexpensively</a:t>
            </a:r>
            <a:r>
              <a:rPr sz="1800" i="1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70" dirty="0">
                <a:solidFill>
                  <a:srgbClr val="001F5F"/>
                </a:solidFill>
                <a:latin typeface="Verdana"/>
                <a:cs typeface="Verdana"/>
              </a:rPr>
              <a:t>live</a:t>
            </a:r>
            <a:r>
              <a:rPr sz="1800" i="1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i="1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Verdana"/>
                <a:cs typeface="Verdana"/>
              </a:rPr>
              <a:t>working </a:t>
            </a:r>
            <a:r>
              <a:rPr sz="1800" i="1" spc="-40" dirty="0">
                <a:solidFill>
                  <a:srgbClr val="001F5F"/>
                </a:solidFill>
                <a:latin typeface="Verdana"/>
                <a:cs typeface="Verdana"/>
              </a:rPr>
              <a:t>models</a:t>
            </a:r>
            <a:r>
              <a:rPr sz="1800" i="1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800" i="1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95" dirty="0">
                <a:solidFill>
                  <a:srgbClr val="001F5F"/>
                </a:solidFill>
                <a:latin typeface="Verdana"/>
                <a:cs typeface="Verdana"/>
              </a:rPr>
              <a:t>test</a:t>
            </a:r>
            <a:r>
              <a:rPr sz="1800" i="1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20" dirty="0">
                <a:solidFill>
                  <a:srgbClr val="001F5F"/>
                </a:solidFill>
                <a:latin typeface="Verdana"/>
                <a:cs typeface="Verdana"/>
              </a:rPr>
              <a:t>out</a:t>
            </a:r>
            <a:r>
              <a:rPr sz="1800" i="1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70" dirty="0">
                <a:solidFill>
                  <a:srgbClr val="001F5F"/>
                </a:solidFill>
                <a:latin typeface="Verdana"/>
                <a:cs typeface="Verdana"/>
              </a:rPr>
              <a:t>requirements</a:t>
            </a:r>
            <a:r>
              <a:rPr sz="1800" i="1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i="1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i="1" spc="-10" dirty="0">
                <a:solidFill>
                  <a:srgbClr val="001F5F"/>
                </a:solidFill>
                <a:latin typeface="Verdana"/>
                <a:cs typeface="Verdana"/>
              </a:rPr>
              <a:t>assumptions”</a:t>
            </a:r>
            <a:endParaRPr sz="1800">
              <a:latin typeface="Verdana"/>
              <a:cs typeface="Verdana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(Sprague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McNurlin)</a:t>
            </a:r>
            <a:endParaRPr sz="1800">
              <a:latin typeface="Verdana"/>
              <a:cs typeface="Verdana"/>
            </a:endParaRPr>
          </a:p>
          <a:p>
            <a:pPr marL="259079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259079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Main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types</a:t>
            </a:r>
            <a:endParaRPr sz="1800">
              <a:latin typeface="Verdana"/>
              <a:cs typeface="Verdana"/>
            </a:endParaRPr>
          </a:p>
          <a:p>
            <a:pPr marL="822960" lvl="1" indent="-286385">
              <a:lnSpc>
                <a:spcPct val="100000"/>
              </a:lnSpc>
              <a:spcBef>
                <a:spcPts val="1630"/>
              </a:spcBef>
              <a:buFont typeface="Arial"/>
              <a:buChar char="–"/>
              <a:tabLst>
                <a:tab pos="822960" algn="l"/>
              </a:tabLst>
            </a:pP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‘</a:t>
            </a:r>
            <a:r>
              <a:rPr sz="1800" b="1" spc="-85" dirty="0">
                <a:solidFill>
                  <a:srgbClr val="001F5F"/>
                </a:solidFill>
                <a:latin typeface="Tahoma"/>
                <a:cs typeface="Tahoma"/>
              </a:rPr>
              <a:t>throw</a:t>
            </a:r>
            <a:r>
              <a:rPr sz="18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away’ </a:t>
            </a:r>
            <a:r>
              <a:rPr sz="1800" b="1" spc="-45" dirty="0">
                <a:solidFill>
                  <a:srgbClr val="001F5F"/>
                </a:solidFill>
                <a:latin typeface="Tahoma"/>
                <a:cs typeface="Tahoma"/>
              </a:rPr>
              <a:t>prototypes</a:t>
            </a:r>
            <a:r>
              <a:rPr sz="18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254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used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1F5F"/>
                </a:solidFill>
                <a:latin typeface="Verdana"/>
                <a:cs typeface="Verdana"/>
              </a:rPr>
              <a:t>learn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about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area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uncertainty</a:t>
            </a:r>
            <a:endParaRPr sz="1800">
              <a:latin typeface="Verdana"/>
              <a:cs typeface="Verdana"/>
            </a:endParaRPr>
          </a:p>
          <a:p>
            <a:pPr marL="822960" marR="211454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822960" algn="l"/>
              </a:tabLst>
            </a:pP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evolutionary</a:t>
            </a:r>
            <a:r>
              <a:rPr sz="18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001F5F"/>
                </a:solidFill>
                <a:latin typeface="Tahoma"/>
                <a:cs typeface="Tahoma"/>
              </a:rPr>
              <a:t>prototypes </a:t>
            </a:r>
            <a:r>
              <a:rPr sz="1800" spc="-254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18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prototype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1F5F"/>
                </a:solidFill>
                <a:latin typeface="Verdana"/>
                <a:cs typeface="Verdana"/>
              </a:rPr>
              <a:t>developed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modified 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until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becomes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operational</a:t>
            </a:r>
            <a:r>
              <a:rPr sz="18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405"/>
              </a:spcBef>
              <a:buClr>
                <a:srgbClr val="001F5F"/>
              </a:buClr>
              <a:buFont typeface="Arial"/>
              <a:buChar char="–"/>
            </a:pPr>
            <a:endParaRPr sz="1800">
              <a:latin typeface="Verdana"/>
              <a:cs typeface="Verdana"/>
            </a:endParaRPr>
          </a:p>
          <a:p>
            <a:pPr marL="258445" indent="-179070">
              <a:lnSpc>
                <a:spcPct val="100000"/>
              </a:lnSpc>
              <a:buClr>
                <a:srgbClr val="83008F"/>
              </a:buClr>
              <a:buFont typeface="Arial"/>
              <a:buChar char="•"/>
              <a:tabLst>
                <a:tab pos="258445" algn="l"/>
              </a:tabLst>
            </a:pPr>
            <a:r>
              <a:rPr sz="1800" b="1" spc="-114" dirty="0">
                <a:solidFill>
                  <a:srgbClr val="001F5F"/>
                </a:solidFill>
                <a:latin typeface="Tahoma"/>
                <a:cs typeface="Tahoma"/>
              </a:rPr>
              <a:t>What</a:t>
            </a:r>
            <a:r>
              <a:rPr sz="1800" b="1" spc="-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001F5F"/>
                </a:solidFill>
                <a:latin typeface="Tahoma"/>
                <a:cs typeface="Tahoma"/>
              </a:rPr>
              <a:t>is</a:t>
            </a:r>
            <a:r>
              <a:rPr sz="18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being</a:t>
            </a:r>
            <a:r>
              <a:rPr sz="1800" b="1" spc="-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prototyped?</a:t>
            </a:r>
            <a:endParaRPr sz="1800">
              <a:latin typeface="Tahoma"/>
              <a:cs typeface="Tahoma"/>
            </a:endParaRPr>
          </a:p>
          <a:p>
            <a:pPr marL="822960" lvl="1" indent="-286385">
              <a:lnSpc>
                <a:spcPct val="100000"/>
              </a:lnSpc>
              <a:spcBef>
                <a:spcPts val="1635"/>
              </a:spcBef>
              <a:buFont typeface="Arial"/>
              <a:buChar char="–"/>
              <a:tabLst>
                <a:tab pos="822960" algn="l"/>
              </a:tabLst>
            </a:pPr>
            <a:r>
              <a:rPr sz="1800" spc="-55" dirty="0">
                <a:solidFill>
                  <a:srgbClr val="001F5F"/>
                </a:solidFill>
                <a:latin typeface="Verdana"/>
                <a:cs typeface="Verdana"/>
              </a:rPr>
              <a:t>human-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computer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interface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front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end</a:t>
            </a:r>
            <a:endParaRPr sz="1800">
              <a:latin typeface="Verdana"/>
              <a:cs typeface="Verdana"/>
            </a:endParaRPr>
          </a:p>
          <a:p>
            <a:pPr marL="822960" lvl="1" indent="-286385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822960" algn="l"/>
              </a:tabLst>
            </a:pP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elements/subsets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functionality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4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01F5F"/>
                </a:solidFill>
                <a:latin typeface="Verdana"/>
                <a:cs typeface="Verdana"/>
              </a:rPr>
              <a:t>back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end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6959" y="3339084"/>
            <a:ext cx="1426464" cy="10088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3340" y="4012691"/>
            <a:ext cx="1341120" cy="10073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200" dirty="0"/>
              <a:t> </a:t>
            </a:r>
            <a:r>
              <a:rPr spc="-135" dirty="0"/>
              <a:t>your</a:t>
            </a:r>
            <a:r>
              <a:rPr spc="-175" dirty="0"/>
              <a:t> </a:t>
            </a:r>
            <a:r>
              <a:rPr spc="-575" dirty="0"/>
              <a:t>IS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40" dirty="0"/>
              <a:t>Prototype</a:t>
            </a:r>
            <a:r>
              <a:rPr sz="2400" spc="-114" dirty="0"/>
              <a:t> </a:t>
            </a:r>
            <a:r>
              <a:rPr sz="2400" spc="-50" dirty="0"/>
              <a:t>building</a:t>
            </a:r>
            <a:r>
              <a:rPr sz="2400" spc="-185" dirty="0"/>
              <a:t> </a:t>
            </a:r>
            <a:r>
              <a:rPr sz="2400" spc="-20" dirty="0"/>
              <a:t>process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448" y="982980"/>
            <a:ext cx="4332732" cy="4027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8739" y="4108500"/>
            <a:ext cx="270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‘</a:t>
            </a:r>
            <a:r>
              <a:rPr sz="1800" b="1" spc="-85" dirty="0">
                <a:solidFill>
                  <a:srgbClr val="001F5F"/>
                </a:solidFill>
                <a:latin typeface="Tahoma"/>
                <a:cs typeface="Tahoma"/>
              </a:rPr>
              <a:t>throw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away’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001F5F"/>
                </a:solidFill>
                <a:latin typeface="Tahoma"/>
                <a:cs typeface="Tahoma"/>
              </a:rPr>
              <a:t>prototypes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9058" y="4108500"/>
            <a:ext cx="2649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evolutionary </a:t>
            </a:r>
            <a:r>
              <a:rPr sz="1800" b="1" spc="-40" dirty="0">
                <a:solidFill>
                  <a:srgbClr val="001F5F"/>
                </a:solidFill>
                <a:latin typeface="Tahoma"/>
                <a:cs typeface="Tahoma"/>
              </a:rPr>
              <a:t>prototypes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" y="171704"/>
            <a:ext cx="4106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Reasons</a:t>
            </a:r>
            <a:r>
              <a:rPr spc="-140" dirty="0"/>
              <a:t> </a:t>
            </a:r>
            <a:r>
              <a:rPr spc="-125" dirty="0"/>
              <a:t>for</a:t>
            </a:r>
            <a:r>
              <a:rPr spc="-180" dirty="0"/>
              <a:t> </a:t>
            </a:r>
            <a:r>
              <a:rPr spc="-30" dirty="0"/>
              <a:t>prototyping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8688" y="831976"/>
            <a:ext cx="8221345" cy="402018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1770" indent="-179070">
              <a:lnSpc>
                <a:spcPct val="100000"/>
              </a:lnSpc>
              <a:spcBef>
                <a:spcPts val="1300"/>
              </a:spcBef>
              <a:buClr>
                <a:srgbClr val="83008F"/>
              </a:buClr>
              <a:buFont typeface="Arial"/>
              <a:buChar char="•"/>
              <a:tabLst>
                <a:tab pos="191770" algn="l"/>
              </a:tabLst>
            </a:pP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Learning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by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doing</a:t>
            </a:r>
            <a:endParaRPr sz="2400">
              <a:latin typeface="Verdana"/>
              <a:cs typeface="Verdana"/>
            </a:endParaRPr>
          </a:p>
          <a:p>
            <a:pPr marL="191770" indent="-179070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1770" algn="l"/>
              </a:tabLst>
            </a:pP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Improved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communication</a:t>
            </a:r>
            <a:endParaRPr sz="2400">
              <a:latin typeface="Verdana"/>
              <a:cs typeface="Verdana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770" algn="l"/>
              </a:tabLst>
            </a:pP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Improved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user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involvement</a:t>
            </a:r>
            <a:endParaRPr sz="2400">
              <a:latin typeface="Verdana"/>
              <a:cs typeface="Verdana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770" algn="l"/>
              </a:tabLst>
            </a:pPr>
            <a:r>
              <a:rPr sz="2400" spc="13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001F5F"/>
                </a:solidFill>
                <a:latin typeface="Verdana"/>
                <a:cs typeface="Verdana"/>
              </a:rPr>
              <a:t>feedback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loop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established</a:t>
            </a:r>
            <a:endParaRPr sz="2400">
              <a:latin typeface="Verdana"/>
              <a:cs typeface="Verdana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77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Reduces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001F5F"/>
                </a:solidFill>
                <a:latin typeface="Verdana"/>
                <a:cs typeface="Verdana"/>
              </a:rPr>
              <a:t>need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documentation</a:t>
            </a:r>
            <a:endParaRPr sz="2400">
              <a:latin typeface="Verdana"/>
              <a:cs typeface="Verdana"/>
            </a:endParaRPr>
          </a:p>
          <a:p>
            <a:pPr marL="191135" marR="5080" indent="-179070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Reduces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maintenance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Verdana"/>
                <a:cs typeface="Verdana"/>
              </a:rPr>
              <a:t>costs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001F5F"/>
                </a:solidFill>
                <a:latin typeface="Verdana"/>
                <a:cs typeface="Verdana"/>
              </a:rPr>
              <a:t>due</a:t>
            </a: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changes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after</a:t>
            </a:r>
            <a:r>
              <a:rPr sz="2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 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application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goes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live</a:t>
            </a:r>
            <a:endParaRPr sz="2400">
              <a:latin typeface="Verdana"/>
              <a:cs typeface="Verdana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770" algn="l"/>
              </a:tabLst>
            </a:pP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Prototype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001F5F"/>
                </a:solidFill>
                <a:latin typeface="Verdana"/>
                <a:cs typeface="Verdana"/>
              </a:rPr>
              <a:t>can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001F5F"/>
                </a:solidFill>
                <a:latin typeface="Verdana"/>
                <a:cs typeface="Verdana"/>
              </a:rPr>
              <a:t>be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used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producing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001F5F"/>
                </a:solidFill>
                <a:latin typeface="Verdana"/>
                <a:cs typeface="Verdana"/>
              </a:rPr>
              <a:t>expected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results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Prototyping:</a:t>
            </a:r>
            <a:r>
              <a:rPr spc="-165" dirty="0"/>
              <a:t> </a:t>
            </a:r>
            <a:r>
              <a:rPr spc="-60" dirty="0"/>
              <a:t>some</a:t>
            </a:r>
            <a:r>
              <a:rPr spc="-150" dirty="0"/>
              <a:t> </a:t>
            </a:r>
            <a:r>
              <a:rPr spc="-10" dirty="0"/>
              <a:t>drawbacks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1515" y="1087882"/>
            <a:ext cx="8333105" cy="319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spc="-225" dirty="0">
                <a:solidFill>
                  <a:srgbClr val="001F5F"/>
                </a:solidFill>
                <a:latin typeface="Verdana"/>
                <a:cs typeface="Verdana"/>
              </a:rPr>
              <a:t>Users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may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001F5F"/>
                </a:solidFill>
                <a:latin typeface="Verdana"/>
                <a:cs typeface="Verdana"/>
              </a:rPr>
              <a:t>misunderstand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role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prototype</a:t>
            </a:r>
            <a:endParaRPr sz="24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1775"/>
              </a:spcBef>
              <a:buFont typeface="Wingdings"/>
              <a:buChar char=""/>
              <a:tabLst>
                <a:tab pos="755650" algn="l"/>
              </a:tabLst>
            </a:pP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Their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expectations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may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get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too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high</a:t>
            </a:r>
            <a:endParaRPr sz="2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40"/>
              </a:spcBef>
              <a:buClr>
                <a:srgbClr val="001F5F"/>
              </a:buClr>
              <a:buFont typeface="Wingdings"/>
              <a:buChar char=""/>
            </a:pPr>
            <a:endParaRPr sz="24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Lack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project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control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standards</a:t>
            </a:r>
            <a:endParaRPr sz="24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Additional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expense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building</a:t>
            </a:r>
            <a:r>
              <a:rPr sz="2400" spc="-2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prototype</a:t>
            </a:r>
            <a:endParaRPr sz="2400">
              <a:latin typeface="Verdana"/>
              <a:cs typeface="Verdana"/>
            </a:endParaRPr>
          </a:p>
          <a:p>
            <a:pPr marL="191135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135" algn="l"/>
              </a:tabLst>
            </a:pP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Focus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on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user-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friendly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interface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could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001F5F"/>
                </a:solidFill>
                <a:latin typeface="Verdana"/>
                <a:cs typeface="Verdana"/>
              </a:rPr>
              <a:t>be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at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expense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machine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efficiency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567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Prototype</a:t>
            </a:r>
            <a:r>
              <a:rPr spc="-180" dirty="0"/>
              <a:t> </a:t>
            </a:r>
            <a:r>
              <a:rPr spc="-70" dirty="0"/>
              <a:t>Phases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073" y="1570219"/>
            <a:ext cx="7950159" cy="218082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200" dirty="0"/>
              <a:t> </a:t>
            </a:r>
            <a:r>
              <a:rPr spc="-135" dirty="0"/>
              <a:t>your</a:t>
            </a:r>
            <a:r>
              <a:rPr spc="-175" dirty="0"/>
              <a:t> </a:t>
            </a:r>
            <a:r>
              <a:rPr spc="-575" dirty="0"/>
              <a:t>IS</a:t>
            </a: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spc="-90" dirty="0"/>
              <a:t>Step</a:t>
            </a:r>
            <a:r>
              <a:rPr sz="2400" spc="-145" dirty="0"/>
              <a:t> </a:t>
            </a:r>
            <a:r>
              <a:rPr sz="2400" spc="-204" dirty="0"/>
              <a:t>2</a:t>
            </a:r>
            <a:r>
              <a:rPr sz="2400" spc="-155" dirty="0"/>
              <a:t> </a:t>
            </a:r>
            <a:r>
              <a:rPr sz="2400" spc="-425" dirty="0"/>
              <a:t>:</a:t>
            </a:r>
            <a:r>
              <a:rPr sz="2400" spc="-140" dirty="0"/>
              <a:t> </a:t>
            </a:r>
            <a:r>
              <a:rPr sz="2400" dirty="0"/>
              <a:t>Choose</a:t>
            </a:r>
            <a:r>
              <a:rPr sz="2400" spc="-145" dirty="0"/>
              <a:t> </a:t>
            </a:r>
            <a:r>
              <a:rPr sz="2400" spc="-25" dirty="0"/>
              <a:t>the</a:t>
            </a:r>
            <a:r>
              <a:rPr sz="2400" spc="-140" dirty="0"/>
              <a:t> </a:t>
            </a:r>
            <a:r>
              <a:rPr sz="2400" spc="-130" dirty="0"/>
              <a:t>right</a:t>
            </a:r>
            <a:r>
              <a:rPr sz="2400" spc="-175" dirty="0"/>
              <a:t> </a:t>
            </a:r>
            <a:r>
              <a:rPr sz="2400" spc="-125" dirty="0"/>
              <a:t>SDLC</a:t>
            </a:r>
            <a:r>
              <a:rPr sz="2400" spc="-140" dirty="0"/>
              <a:t> </a:t>
            </a:r>
            <a:r>
              <a:rPr sz="2400" spc="-40" dirty="0"/>
              <a:t>framework</a:t>
            </a:r>
            <a:endParaRPr sz="2400"/>
          </a:p>
        </p:txBody>
      </p:sp>
      <p:grpSp>
        <p:nvGrpSpPr>
          <p:cNvPr id="3" name="object 3"/>
          <p:cNvGrpSpPr/>
          <p:nvPr/>
        </p:nvGrpSpPr>
        <p:grpSpPr>
          <a:xfrm>
            <a:off x="388620" y="995172"/>
            <a:ext cx="8620125" cy="3796665"/>
            <a:chOff x="388620" y="995172"/>
            <a:chExt cx="8620125" cy="37966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7828" y="995172"/>
              <a:ext cx="5050535" cy="379628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620" y="995172"/>
              <a:ext cx="3092196" cy="30952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79067" y="4256023"/>
            <a:ext cx="1121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Waterfall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63106" y="4756200"/>
            <a:ext cx="650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Agile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8384" rIns="0" bIns="0" rtlCol="0">
            <a:spAutoFit/>
          </a:bodyPr>
          <a:lstStyle/>
          <a:p>
            <a:pPr marL="113664">
              <a:lnSpc>
                <a:spcPct val="100000"/>
              </a:lnSpc>
              <a:spcBef>
                <a:spcPts val="95"/>
              </a:spcBef>
            </a:pPr>
            <a:r>
              <a:rPr spc="-130" dirty="0"/>
              <a:t>Why</a:t>
            </a:r>
            <a:r>
              <a:rPr spc="-145" dirty="0"/>
              <a:t> </a:t>
            </a:r>
            <a:r>
              <a:rPr spc="135" dirty="0"/>
              <a:t>do</a:t>
            </a:r>
            <a:r>
              <a:rPr spc="-185" dirty="0"/>
              <a:t> </a:t>
            </a:r>
            <a:r>
              <a:rPr spc="-90" dirty="0"/>
              <a:t>organisations</a:t>
            </a:r>
            <a:r>
              <a:rPr spc="-170" dirty="0"/>
              <a:t> </a:t>
            </a:r>
            <a:r>
              <a:rPr spc="-140" dirty="0"/>
              <a:t>invest</a:t>
            </a:r>
            <a:r>
              <a:rPr spc="-175" dirty="0"/>
              <a:t> </a:t>
            </a:r>
            <a:r>
              <a:rPr spc="-140" dirty="0"/>
              <a:t>in</a:t>
            </a:r>
            <a:r>
              <a:rPr spc="-195" dirty="0"/>
              <a:t> </a:t>
            </a:r>
            <a:r>
              <a:rPr spc="-545" dirty="0"/>
              <a:t>IS</a:t>
            </a:r>
            <a:r>
              <a:rPr spc="-190" dirty="0"/>
              <a:t> </a:t>
            </a:r>
            <a:r>
              <a:rPr spc="70" dirty="0"/>
              <a:t>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83691" y="964691"/>
            <a:ext cx="7755890" cy="4113529"/>
            <a:chOff x="583691" y="964691"/>
            <a:chExt cx="7755890" cy="41135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607" y="1388363"/>
              <a:ext cx="7575804" cy="36408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83691" y="1338071"/>
              <a:ext cx="7755890" cy="3740150"/>
            </a:xfrm>
            <a:custGeom>
              <a:avLst/>
              <a:gdLst/>
              <a:ahLst/>
              <a:cxnLst/>
              <a:rect l="l" t="t" r="r" b="b"/>
              <a:pathLst>
                <a:path w="7755890" h="3740150">
                  <a:moveTo>
                    <a:pt x="7755635" y="0"/>
                  </a:moveTo>
                  <a:lnTo>
                    <a:pt x="0" y="0"/>
                  </a:lnTo>
                  <a:lnTo>
                    <a:pt x="0" y="3739896"/>
                  </a:lnTo>
                  <a:lnTo>
                    <a:pt x="7755635" y="3739896"/>
                  </a:lnTo>
                  <a:lnTo>
                    <a:pt x="7755635" y="0"/>
                  </a:lnTo>
                  <a:close/>
                </a:path>
              </a:pathLst>
            </a:custGeom>
            <a:solidFill>
              <a:srgbClr val="FFFF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78352" y="3936491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450342" y="0"/>
                  </a:moveTo>
                  <a:lnTo>
                    <a:pt x="401281" y="2642"/>
                  </a:lnTo>
                  <a:lnTo>
                    <a:pt x="353748" y="10387"/>
                  </a:lnTo>
                  <a:lnTo>
                    <a:pt x="308018" y="22958"/>
                  </a:lnTo>
                  <a:lnTo>
                    <a:pt x="264367" y="40082"/>
                  </a:lnTo>
                  <a:lnTo>
                    <a:pt x="223068" y="61484"/>
                  </a:lnTo>
                  <a:lnTo>
                    <a:pt x="184397" y="86889"/>
                  </a:lnTo>
                  <a:lnTo>
                    <a:pt x="148630" y="116023"/>
                  </a:lnTo>
                  <a:lnTo>
                    <a:pt x="116040" y="148610"/>
                  </a:lnTo>
                  <a:lnTo>
                    <a:pt x="86904" y="184375"/>
                  </a:lnTo>
                  <a:lnTo>
                    <a:pt x="61496" y="223045"/>
                  </a:lnTo>
                  <a:lnTo>
                    <a:pt x="40090" y="264345"/>
                  </a:lnTo>
                  <a:lnTo>
                    <a:pt x="22963" y="307999"/>
                  </a:lnTo>
                  <a:lnTo>
                    <a:pt x="10389" y="353733"/>
                  </a:lnTo>
                  <a:lnTo>
                    <a:pt x="2643" y="401272"/>
                  </a:lnTo>
                  <a:lnTo>
                    <a:pt x="0" y="450342"/>
                  </a:lnTo>
                  <a:lnTo>
                    <a:pt x="2643" y="499411"/>
                  </a:lnTo>
                  <a:lnTo>
                    <a:pt x="10389" y="546950"/>
                  </a:lnTo>
                  <a:lnTo>
                    <a:pt x="22963" y="592684"/>
                  </a:lnTo>
                  <a:lnTo>
                    <a:pt x="40090" y="636338"/>
                  </a:lnTo>
                  <a:lnTo>
                    <a:pt x="61496" y="677638"/>
                  </a:lnTo>
                  <a:lnTo>
                    <a:pt x="86904" y="716308"/>
                  </a:lnTo>
                  <a:lnTo>
                    <a:pt x="116040" y="752073"/>
                  </a:lnTo>
                  <a:lnTo>
                    <a:pt x="148630" y="784660"/>
                  </a:lnTo>
                  <a:lnTo>
                    <a:pt x="184397" y="813794"/>
                  </a:lnTo>
                  <a:lnTo>
                    <a:pt x="223068" y="839199"/>
                  </a:lnTo>
                  <a:lnTo>
                    <a:pt x="264367" y="860601"/>
                  </a:lnTo>
                  <a:lnTo>
                    <a:pt x="308018" y="877725"/>
                  </a:lnTo>
                  <a:lnTo>
                    <a:pt x="353748" y="890296"/>
                  </a:lnTo>
                  <a:lnTo>
                    <a:pt x="401281" y="898041"/>
                  </a:lnTo>
                  <a:lnTo>
                    <a:pt x="450342" y="900684"/>
                  </a:lnTo>
                  <a:lnTo>
                    <a:pt x="499402" y="898041"/>
                  </a:lnTo>
                  <a:lnTo>
                    <a:pt x="546935" y="890296"/>
                  </a:lnTo>
                  <a:lnTo>
                    <a:pt x="592665" y="877725"/>
                  </a:lnTo>
                  <a:lnTo>
                    <a:pt x="636316" y="860601"/>
                  </a:lnTo>
                  <a:lnTo>
                    <a:pt x="677615" y="839199"/>
                  </a:lnTo>
                  <a:lnTo>
                    <a:pt x="716286" y="813794"/>
                  </a:lnTo>
                  <a:lnTo>
                    <a:pt x="752053" y="784660"/>
                  </a:lnTo>
                  <a:lnTo>
                    <a:pt x="784643" y="752073"/>
                  </a:lnTo>
                  <a:lnTo>
                    <a:pt x="813779" y="716308"/>
                  </a:lnTo>
                  <a:lnTo>
                    <a:pt x="839187" y="677638"/>
                  </a:lnTo>
                  <a:lnTo>
                    <a:pt x="860593" y="636338"/>
                  </a:lnTo>
                  <a:lnTo>
                    <a:pt x="877720" y="592684"/>
                  </a:lnTo>
                  <a:lnTo>
                    <a:pt x="890294" y="546950"/>
                  </a:lnTo>
                  <a:lnTo>
                    <a:pt x="898040" y="499411"/>
                  </a:lnTo>
                  <a:lnTo>
                    <a:pt x="900684" y="450342"/>
                  </a:lnTo>
                  <a:lnTo>
                    <a:pt x="898040" y="401272"/>
                  </a:lnTo>
                  <a:lnTo>
                    <a:pt x="890294" y="353733"/>
                  </a:lnTo>
                  <a:lnTo>
                    <a:pt x="877720" y="307999"/>
                  </a:lnTo>
                  <a:lnTo>
                    <a:pt x="860593" y="264345"/>
                  </a:lnTo>
                  <a:lnTo>
                    <a:pt x="839187" y="223045"/>
                  </a:lnTo>
                  <a:lnTo>
                    <a:pt x="813779" y="184375"/>
                  </a:lnTo>
                  <a:lnTo>
                    <a:pt x="784643" y="148610"/>
                  </a:lnTo>
                  <a:lnTo>
                    <a:pt x="752053" y="116023"/>
                  </a:lnTo>
                  <a:lnTo>
                    <a:pt x="716286" y="86889"/>
                  </a:lnTo>
                  <a:lnTo>
                    <a:pt x="677615" y="61484"/>
                  </a:lnTo>
                  <a:lnTo>
                    <a:pt x="636316" y="40082"/>
                  </a:lnTo>
                  <a:lnTo>
                    <a:pt x="592665" y="22958"/>
                  </a:lnTo>
                  <a:lnTo>
                    <a:pt x="546935" y="10387"/>
                  </a:lnTo>
                  <a:lnTo>
                    <a:pt x="499402" y="2642"/>
                  </a:lnTo>
                  <a:lnTo>
                    <a:pt x="450342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02351" y="964691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450342" y="0"/>
                  </a:moveTo>
                  <a:lnTo>
                    <a:pt x="401281" y="2643"/>
                  </a:lnTo>
                  <a:lnTo>
                    <a:pt x="353748" y="10389"/>
                  </a:lnTo>
                  <a:lnTo>
                    <a:pt x="308018" y="22963"/>
                  </a:lnTo>
                  <a:lnTo>
                    <a:pt x="264367" y="40090"/>
                  </a:lnTo>
                  <a:lnTo>
                    <a:pt x="223068" y="61496"/>
                  </a:lnTo>
                  <a:lnTo>
                    <a:pt x="184397" y="86904"/>
                  </a:lnTo>
                  <a:lnTo>
                    <a:pt x="148630" y="116040"/>
                  </a:lnTo>
                  <a:lnTo>
                    <a:pt x="116040" y="148630"/>
                  </a:lnTo>
                  <a:lnTo>
                    <a:pt x="86904" y="184397"/>
                  </a:lnTo>
                  <a:lnTo>
                    <a:pt x="61496" y="223068"/>
                  </a:lnTo>
                  <a:lnTo>
                    <a:pt x="40090" y="264367"/>
                  </a:lnTo>
                  <a:lnTo>
                    <a:pt x="22963" y="308018"/>
                  </a:lnTo>
                  <a:lnTo>
                    <a:pt x="10389" y="353748"/>
                  </a:lnTo>
                  <a:lnTo>
                    <a:pt x="2643" y="401281"/>
                  </a:lnTo>
                  <a:lnTo>
                    <a:pt x="0" y="450342"/>
                  </a:lnTo>
                  <a:lnTo>
                    <a:pt x="2643" y="499402"/>
                  </a:lnTo>
                  <a:lnTo>
                    <a:pt x="10389" y="546935"/>
                  </a:lnTo>
                  <a:lnTo>
                    <a:pt x="22963" y="592665"/>
                  </a:lnTo>
                  <a:lnTo>
                    <a:pt x="40090" y="636316"/>
                  </a:lnTo>
                  <a:lnTo>
                    <a:pt x="61496" y="677615"/>
                  </a:lnTo>
                  <a:lnTo>
                    <a:pt x="86904" y="716286"/>
                  </a:lnTo>
                  <a:lnTo>
                    <a:pt x="116040" y="752053"/>
                  </a:lnTo>
                  <a:lnTo>
                    <a:pt x="148630" y="784643"/>
                  </a:lnTo>
                  <a:lnTo>
                    <a:pt x="184397" y="813779"/>
                  </a:lnTo>
                  <a:lnTo>
                    <a:pt x="223068" y="839187"/>
                  </a:lnTo>
                  <a:lnTo>
                    <a:pt x="264367" y="860593"/>
                  </a:lnTo>
                  <a:lnTo>
                    <a:pt x="308018" y="877720"/>
                  </a:lnTo>
                  <a:lnTo>
                    <a:pt x="353748" y="890294"/>
                  </a:lnTo>
                  <a:lnTo>
                    <a:pt x="401281" y="898040"/>
                  </a:lnTo>
                  <a:lnTo>
                    <a:pt x="450342" y="900684"/>
                  </a:lnTo>
                  <a:lnTo>
                    <a:pt x="499402" y="898040"/>
                  </a:lnTo>
                  <a:lnTo>
                    <a:pt x="546935" y="890294"/>
                  </a:lnTo>
                  <a:lnTo>
                    <a:pt x="592665" y="877720"/>
                  </a:lnTo>
                  <a:lnTo>
                    <a:pt x="636316" y="860593"/>
                  </a:lnTo>
                  <a:lnTo>
                    <a:pt x="677615" y="839187"/>
                  </a:lnTo>
                  <a:lnTo>
                    <a:pt x="716286" y="813779"/>
                  </a:lnTo>
                  <a:lnTo>
                    <a:pt x="752053" y="784643"/>
                  </a:lnTo>
                  <a:lnTo>
                    <a:pt x="784643" y="752053"/>
                  </a:lnTo>
                  <a:lnTo>
                    <a:pt x="813779" y="716286"/>
                  </a:lnTo>
                  <a:lnTo>
                    <a:pt x="839187" y="677615"/>
                  </a:lnTo>
                  <a:lnTo>
                    <a:pt x="860593" y="636316"/>
                  </a:lnTo>
                  <a:lnTo>
                    <a:pt x="877720" y="592665"/>
                  </a:lnTo>
                  <a:lnTo>
                    <a:pt x="890294" y="546935"/>
                  </a:lnTo>
                  <a:lnTo>
                    <a:pt x="898040" y="499402"/>
                  </a:lnTo>
                  <a:lnTo>
                    <a:pt x="900684" y="450342"/>
                  </a:lnTo>
                  <a:lnTo>
                    <a:pt x="898040" y="401281"/>
                  </a:lnTo>
                  <a:lnTo>
                    <a:pt x="890294" y="353748"/>
                  </a:lnTo>
                  <a:lnTo>
                    <a:pt x="877720" y="308018"/>
                  </a:lnTo>
                  <a:lnTo>
                    <a:pt x="860593" y="264367"/>
                  </a:lnTo>
                  <a:lnTo>
                    <a:pt x="839187" y="223068"/>
                  </a:lnTo>
                  <a:lnTo>
                    <a:pt x="813779" y="184397"/>
                  </a:lnTo>
                  <a:lnTo>
                    <a:pt x="784643" y="148630"/>
                  </a:lnTo>
                  <a:lnTo>
                    <a:pt x="752053" y="116040"/>
                  </a:lnTo>
                  <a:lnTo>
                    <a:pt x="716286" y="86904"/>
                  </a:lnTo>
                  <a:lnTo>
                    <a:pt x="677615" y="61496"/>
                  </a:lnTo>
                  <a:lnTo>
                    <a:pt x="636316" y="40090"/>
                  </a:lnTo>
                  <a:lnTo>
                    <a:pt x="592665" y="22963"/>
                  </a:lnTo>
                  <a:lnTo>
                    <a:pt x="546935" y="10389"/>
                  </a:lnTo>
                  <a:lnTo>
                    <a:pt x="499402" y="2643"/>
                  </a:lnTo>
                  <a:lnTo>
                    <a:pt x="450342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7907" y="4193014"/>
              <a:ext cx="543560" cy="374650"/>
            </a:xfrm>
            <a:custGeom>
              <a:avLst/>
              <a:gdLst/>
              <a:ahLst/>
              <a:cxnLst/>
              <a:rect l="l" t="t" r="r" b="b"/>
              <a:pathLst>
                <a:path w="543560" h="374650">
                  <a:moveTo>
                    <a:pt x="77332" y="141241"/>
                  </a:moveTo>
                  <a:lnTo>
                    <a:pt x="107399" y="104524"/>
                  </a:lnTo>
                  <a:lnTo>
                    <a:pt x="142967" y="75147"/>
                  </a:lnTo>
                  <a:lnTo>
                    <a:pt x="182809" y="53461"/>
                  </a:lnTo>
                  <a:lnTo>
                    <a:pt x="225700" y="39814"/>
                  </a:lnTo>
                  <a:lnTo>
                    <a:pt x="270412" y="34558"/>
                  </a:lnTo>
                  <a:lnTo>
                    <a:pt x="315719" y="38041"/>
                  </a:lnTo>
                  <a:lnTo>
                    <a:pt x="360395" y="50613"/>
                  </a:lnTo>
                  <a:lnTo>
                    <a:pt x="403214" y="72623"/>
                  </a:lnTo>
                  <a:lnTo>
                    <a:pt x="441012" y="103579"/>
                  </a:lnTo>
                  <a:lnTo>
                    <a:pt x="457524" y="121712"/>
                  </a:lnTo>
                  <a:lnTo>
                    <a:pt x="472048" y="141241"/>
                  </a:lnTo>
                </a:path>
                <a:path w="543560" h="374650">
                  <a:moveTo>
                    <a:pt x="5704" y="225061"/>
                  </a:moveTo>
                  <a:lnTo>
                    <a:pt x="18736" y="177274"/>
                  </a:lnTo>
                  <a:lnTo>
                    <a:pt x="39293" y="134019"/>
                  </a:lnTo>
                  <a:lnTo>
                    <a:pt x="66490" y="95838"/>
                  </a:lnTo>
                  <a:lnTo>
                    <a:pt x="99441" y="63272"/>
                  </a:lnTo>
                  <a:lnTo>
                    <a:pt x="137260" y="36864"/>
                  </a:lnTo>
                  <a:lnTo>
                    <a:pt x="179064" y="17155"/>
                  </a:lnTo>
                  <a:lnTo>
                    <a:pt x="223965" y="4686"/>
                  </a:lnTo>
                  <a:lnTo>
                    <a:pt x="271079" y="0"/>
                  </a:lnTo>
                  <a:lnTo>
                    <a:pt x="319521" y="3637"/>
                  </a:lnTo>
                  <a:lnTo>
                    <a:pt x="366419" y="16529"/>
                  </a:lnTo>
                  <a:lnTo>
                    <a:pt x="409342" y="36803"/>
                  </a:lnTo>
                  <a:lnTo>
                    <a:pt x="447614" y="63777"/>
                  </a:lnTo>
                  <a:lnTo>
                    <a:pt x="480555" y="96770"/>
                  </a:lnTo>
                  <a:lnTo>
                    <a:pt x="507490" y="135103"/>
                  </a:lnTo>
                  <a:lnTo>
                    <a:pt x="527740" y="178093"/>
                  </a:lnTo>
                  <a:lnTo>
                    <a:pt x="540628" y="225061"/>
                  </a:lnTo>
                </a:path>
                <a:path w="543560" h="374650">
                  <a:moveTo>
                    <a:pt x="19928" y="374413"/>
                  </a:moveTo>
                  <a:lnTo>
                    <a:pt x="5541" y="327921"/>
                  </a:lnTo>
                  <a:lnTo>
                    <a:pt x="0" y="280888"/>
                  </a:lnTo>
                  <a:lnTo>
                    <a:pt x="2835" y="234324"/>
                  </a:lnTo>
                  <a:lnTo>
                    <a:pt x="13578" y="189238"/>
                  </a:lnTo>
                  <a:lnTo>
                    <a:pt x="31762" y="146640"/>
                  </a:lnTo>
                  <a:lnTo>
                    <a:pt x="56918" y="107539"/>
                  </a:lnTo>
                  <a:lnTo>
                    <a:pt x="88577" y="72945"/>
                  </a:lnTo>
                  <a:lnTo>
                    <a:pt x="126272" y="43867"/>
                  </a:lnTo>
                  <a:lnTo>
                    <a:pt x="169534" y="21315"/>
                  </a:lnTo>
                  <a:lnTo>
                    <a:pt x="216069" y="6841"/>
                  </a:lnTo>
                  <a:lnTo>
                    <a:pt x="263138" y="1061"/>
                  </a:lnTo>
                  <a:lnTo>
                    <a:pt x="309732" y="3582"/>
                  </a:lnTo>
                  <a:lnTo>
                    <a:pt x="354844" y="14008"/>
                  </a:lnTo>
                  <a:lnTo>
                    <a:pt x="397463" y="31946"/>
                  </a:lnTo>
                  <a:lnTo>
                    <a:pt x="436582" y="57002"/>
                  </a:lnTo>
                  <a:lnTo>
                    <a:pt x="471191" y="88782"/>
                  </a:lnTo>
                  <a:lnTo>
                    <a:pt x="500283" y="126890"/>
                  </a:lnTo>
                  <a:lnTo>
                    <a:pt x="522848" y="170934"/>
                  </a:lnTo>
                  <a:lnTo>
                    <a:pt x="537993" y="221239"/>
                  </a:lnTo>
                  <a:lnTo>
                    <a:pt x="543041" y="272669"/>
                  </a:lnTo>
                  <a:lnTo>
                    <a:pt x="537993" y="324101"/>
                  </a:lnTo>
                  <a:lnTo>
                    <a:pt x="522848" y="374413"/>
                  </a:lnTo>
                </a:path>
                <a:path w="543560" h="374650">
                  <a:moveTo>
                    <a:pt x="270880" y="34561"/>
                  </a:moveTo>
                  <a:lnTo>
                    <a:pt x="273928" y="57421"/>
                  </a:lnTo>
                </a:path>
                <a:path w="543560" h="374650">
                  <a:moveTo>
                    <a:pt x="77332" y="141241"/>
                  </a:moveTo>
                  <a:lnTo>
                    <a:pt x="100192" y="142765"/>
                  </a:lnTo>
                </a:path>
                <a:path w="543560" h="374650">
                  <a:moveTo>
                    <a:pt x="444616" y="141241"/>
                  </a:moveTo>
                  <a:lnTo>
                    <a:pt x="469000" y="142765"/>
                  </a:lnTo>
                </a:path>
                <a:path w="543560" h="374650">
                  <a:moveTo>
                    <a:pt x="159628" y="63517"/>
                  </a:moveTo>
                  <a:lnTo>
                    <a:pt x="170296" y="80281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5071" y="4250436"/>
              <a:ext cx="134112" cy="18745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755136" y="4419600"/>
              <a:ext cx="533400" cy="149860"/>
            </a:xfrm>
            <a:custGeom>
              <a:avLst/>
              <a:gdLst/>
              <a:ahLst/>
              <a:cxnLst/>
              <a:rect l="l" t="t" r="r" b="b"/>
              <a:pathLst>
                <a:path w="533400" h="149860">
                  <a:moveTo>
                    <a:pt x="0" y="0"/>
                  </a:moveTo>
                  <a:lnTo>
                    <a:pt x="251460" y="3048"/>
                  </a:lnTo>
                </a:path>
                <a:path w="533400" h="149860">
                  <a:moveTo>
                    <a:pt x="348996" y="0"/>
                  </a:moveTo>
                  <a:lnTo>
                    <a:pt x="533400" y="3048"/>
                  </a:lnTo>
                </a:path>
                <a:path w="533400" h="149860">
                  <a:moveTo>
                    <a:pt x="15239" y="147828"/>
                  </a:moveTo>
                  <a:lnTo>
                    <a:pt x="483108" y="149351"/>
                  </a:lnTo>
                </a:path>
                <a:path w="533400" h="149860">
                  <a:moveTo>
                    <a:pt x="102108" y="147828"/>
                  </a:moveTo>
                  <a:lnTo>
                    <a:pt x="431292" y="147828"/>
                  </a:lnTo>
                  <a:lnTo>
                    <a:pt x="431292" y="79248"/>
                  </a:lnTo>
                  <a:lnTo>
                    <a:pt x="102108" y="79248"/>
                  </a:lnTo>
                  <a:lnTo>
                    <a:pt x="102108" y="147828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63895" y="1243583"/>
              <a:ext cx="577850" cy="344805"/>
            </a:xfrm>
            <a:custGeom>
              <a:avLst/>
              <a:gdLst/>
              <a:ahLst/>
              <a:cxnLst/>
              <a:rect l="l" t="t" r="r" b="b"/>
              <a:pathLst>
                <a:path w="577850" h="344805">
                  <a:moveTo>
                    <a:pt x="0" y="0"/>
                  </a:moveTo>
                  <a:lnTo>
                    <a:pt x="0" y="344424"/>
                  </a:lnTo>
                  <a:lnTo>
                    <a:pt x="577595" y="344424"/>
                  </a:lnTo>
                </a:path>
                <a:path w="577850" h="344805">
                  <a:moveTo>
                    <a:pt x="54863" y="300227"/>
                  </a:moveTo>
                  <a:lnTo>
                    <a:pt x="172592" y="180593"/>
                  </a:lnTo>
                  <a:lnTo>
                    <a:pt x="241934" y="247776"/>
                  </a:lnTo>
                  <a:lnTo>
                    <a:pt x="448055" y="44195"/>
                  </a:lnTo>
                </a:path>
                <a:path w="577850" h="344805">
                  <a:moveTo>
                    <a:pt x="384048" y="10667"/>
                  </a:moveTo>
                  <a:lnTo>
                    <a:pt x="493775" y="10667"/>
                  </a:lnTo>
                  <a:lnTo>
                    <a:pt x="493775" y="129539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78477" y="4099255"/>
            <a:ext cx="3433445" cy="85280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840"/>
              </a:spcBef>
            </a:pPr>
            <a:r>
              <a:rPr sz="1600" b="1" dirty="0">
                <a:solidFill>
                  <a:srgbClr val="4AACC5"/>
                </a:solidFill>
                <a:latin typeface="Tahoma"/>
                <a:cs typeface="Tahoma"/>
              </a:rPr>
              <a:t>Achieve</a:t>
            </a:r>
            <a:r>
              <a:rPr sz="1600" b="1" spc="35" dirty="0">
                <a:solidFill>
                  <a:srgbClr val="4AACC5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4AACC5"/>
                </a:solidFill>
                <a:latin typeface="Tahoma"/>
                <a:cs typeface="Tahoma"/>
              </a:rPr>
              <a:t>operational</a:t>
            </a:r>
            <a:r>
              <a:rPr sz="1600" b="1" spc="50" dirty="0">
                <a:solidFill>
                  <a:srgbClr val="4AACC5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4AACC5"/>
                </a:solidFill>
                <a:latin typeface="Tahoma"/>
                <a:cs typeface="Tahoma"/>
              </a:rPr>
              <a:t>excellence</a:t>
            </a:r>
            <a:endParaRPr sz="1600">
              <a:latin typeface="Tahoma"/>
              <a:cs typeface="Tahoma"/>
            </a:endParaRPr>
          </a:p>
          <a:p>
            <a:pPr marL="207645" indent="-194945">
              <a:lnSpc>
                <a:spcPts val="1595"/>
              </a:lnSpc>
              <a:spcBef>
                <a:spcPts val="660"/>
              </a:spcBef>
              <a:buAutoNum type="arabicPeriod"/>
              <a:tabLst>
                <a:tab pos="207645" algn="l"/>
              </a:tabLst>
            </a:pPr>
            <a:r>
              <a:rPr sz="1400" spc="-25" dirty="0">
                <a:solidFill>
                  <a:srgbClr val="1F487C"/>
                </a:solidFill>
                <a:latin typeface="Verdana"/>
                <a:cs typeface="Verdana"/>
              </a:rPr>
              <a:t>Attain</a:t>
            </a:r>
            <a:r>
              <a:rPr sz="1400" spc="-6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1F487C"/>
                </a:solidFill>
                <a:latin typeface="Verdana"/>
                <a:cs typeface="Verdana"/>
              </a:rPr>
              <a:t>customer</a:t>
            </a:r>
            <a:r>
              <a:rPr sz="1400" spc="-6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spc="-30" dirty="0">
                <a:solidFill>
                  <a:srgbClr val="1F487C"/>
                </a:solidFill>
                <a:latin typeface="Verdana"/>
                <a:cs typeface="Verdana"/>
              </a:rPr>
              <a:t>intimacy</a:t>
            </a:r>
            <a:r>
              <a:rPr sz="1400" spc="-7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F487C"/>
                </a:solidFill>
                <a:latin typeface="Verdana"/>
                <a:cs typeface="Verdana"/>
              </a:rPr>
              <a:t>and</a:t>
            </a:r>
            <a:r>
              <a:rPr sz="1400" spc="-2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Verdana"/>
                <a:cs typeface="Verdana"/>
              </a:rPr>
              <a:t>service</a:t>
            </a:r>
            <a:endParaRPr sz="1400">
              <a:latin typeface="Verdana"/>
              <a:cs typeface="Verdana"/>
            </a:endParaRPr>
          </a:p>
          <a:p>
            <a:pPr marL="207645" indent="-194945">
              <a:lnSpc>
                <a:spcPts val="1595"/>
              </a:lnSpc>
              <a:buClr>
                <a:srgbClr val="1F487C"/>
              </a:buClr>
              <a:buAutoNum type="arabicPeriod"/>
              <a:tabLst>
                <a:tab pos="207645" algn="l"/>
              </a:tabLst>
            </a:pP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Promote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competitive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advantage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3707" y="1349755"/>
            <a:ext cx="331470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solidFill>
                  <a:srgbClr val="F79546"/>
                </a:solidFill>
                <a:latin typeface="Tahoma"/>
                <a:cs typeface="Tahoma"/>
              </a:rPr>
              <a:t>New</a:t>
            </a:r>
            <a:r>
              <a:rPr sz="1600" b="1" spc="-85" dirty="0">
                <a:solidFill>
                  <a:srgbClr val="F79546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79546"/>
                </a:solidFill>
                <a:latin typeface="Tahoma"/>
                <a:cs typeface="Tahoma"/>
              </a:rPr>
              <a:t>revenue</a:t>
            </a:r>
            <a:r>
              <a:rPr sz="1600" b="1" spc="-95" dirty="0">
                <a:solidFill>
                  <a:srgbClr val="F79546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F79546"/>
                </a:solidFill>
                <a:latin typeface="Tahoma"/>
                <a:cs typeface="Tahoma"/>
              </a:rPr>
              <a:t>opportunities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400" spc="-125" dirty="0">
                <a:solidFill>
                  <a:srgbClr val="1F487C"/>
                </a:solidFill>
                <a:latin typeface="Verdana"/>
                <a:cs typeface="Verdana"/>
              </a:rPr>
              <a:t>1.</a:t>
            </a:r>
            <a:r>
              <a:rPr sz="1400" spc="-5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F487C"/>
                </a:solidFill>
                <a:latin typeface="Verdana"/>
                <a:cs typeface="Verdana"/>
              </a:rPr>
              <a:t>Develop</a:t>
            </a:r>
            <a:r>
              <a:rPr sz="1400" spc="-5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F487C"/>
                </a:solidFill>
                <a:latin typeface="Verdana"/>
                <a:cs typeface="Verdana"/>
              </a:rPr>
              <a:t>new</a:t>
            </a:r>
            <a:r>
              <a:rPr sz="1400" spc="-5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F487C"/>
                </a:solidFill>
                <a:latin typeface="Verdana"/>
                <a:cs typeface="Verdana"/>
              </a:rPr>
              <a:t>products</a:t>
            </a:r>
            <a:r>
              <a:rPr sz="1400" spc="-8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1F487C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1F487C"/>
                </a:solidFill>
                <a:latin typeface="Verdana"/>
                <a:cs typeface="Verdana"/>
              </a:rPr>
              <a:t>services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09372" y="1879092"/>
            <a:ext cx="899160" cy="901065"/>
            <a:chOff x="309372" y="1879092"/>
            <a:chExt cx="899160" cy="901065"/>
          </a:xfrm>
        </p:grpSpPr>
        <p:sp>
          <p:nvSpPr>
            <p:cNvPr id="15" name="object 15"/>
            <p:cNvSpPr/>
            <p:nvPr/>
          </p:nvSpPr>
          <p:spPr>
            <a:xfrm>
              <a:off x="309372" y="1879092"/>
              <a:ext cx="899160" cy="901065"/>
            </a:xfrm>
            <a:custGeom>
              <a:avLst/>
              <a:gdLst/>
              <a:ahLst/>
              <a:cxnLst/>
              <a:rect l="l" t="t" r="r" b="b"/>
              <a:pathLst>
                <a:path w="899160" h="901064">
                  <a:moveTo>
                    <a:pt x="449580" y="0"/>
                  </a:moveTo>
                  <a:lnTo>
                    <a:pt x="400593" y="2643"/>
                  </a:lnTo>
                  <a:lnTo>
                    <a:pt x="353134" y="10389"/>
                  </a:lnTo>
                  <a:lnTo>
                    <a:pt x="307477" y="22963"/>
                  </a:lnTo>
                  <a:lnTo>
                    <a:pt x="263897" y="40090"/>
                  </a:lnTo>
                  <a:lnTo>
                    <a:pt x="222667" y="61496"/>
                  </a:lnTo>
                  <a:lnTo>
                    <a:pt x="184063" y="86904"/>
                  </a:lnTo>
                  <a:lnTo>
                    <a:pt x="148358" y="116040"/>
                  </a:lnTo>
                  <a:lnTo>
                    <a:pt x="115826" y="148630"/>
                  </a:lnTo>
                  <a:lnTo>
                    <a:pt x="86742" y="184397"/>
                  </a:lnTo>
                  <a:lnTo>
                    <a:pt x="61380" y="223068"/>
                  </a:lnTo>
                  <a:lnTo>
                    <a:pt x="40014" y="264367"/>
                  </a:lnTo>
                  <a:lnTo>
                    <a:pt x="22919" y="308018"/>
                  </a:lnTo>
                  <a:lnTo>
                    <a:pt x="10369" y="353748"/>
                  </a:lnTo>
                  <a:lnTo>
                    <a:pt x="2638" y="401281"/>
                  </a:lnTo>
                  <a:lnTo>
                    <a:pt x="0" y="450342"/>
                  </a:lnTo>
                  <a:lnTo>
                    <a:pt x="2638" y="499402"/>
                  </a:lnTo>
                  <a:lnTo>
                    <a:pt x="10369" y="546935"/>
                  </a:lnTo>
                  <a:lnTo>
                    <a:pt x="22919" y="592665"/>
                  </a:lnTo>
                  <a:lnTo>
                    <a:pt x="40014" y="636316"/>
                  </a:lnTo>
                  <a:lnTo>
                    <a:pt x="61380" y="677615"/>
                  </a:lnTo>
                  <a:lnTo>
                    <a:pt x="86742" y="716286"/>
                  </a:lnTo>
                  <a:lnTo>
                    <a:pt x="115826" y="752053"/>
                  </a:lnTo>
                  <a:lnTo>
                    <a:pt x="148358" y="784643"/>
                  </a:lnTo>
                  <a:lnTo>
                    <a:pt x="184063" y="813779"/>
                  </a:lnTo>
                  <a:lnTo>
                    <a:pt x="222667" y="839187"/>
                  </a:lnTo>
                  <a:lnTo>
                    <a:pt x="263897" y="860593"/>
                  </a:lnTo>
                  <a:lnTo>
                    <a:pt x="307477" y="877720"/>
                  </a:lnTo>
                  <a:lnTo>
                    <a:pt x="353134" y="890294"/>
                  </a:lnTo>
                  <a:lnTo>
                    <a:pt x="400593" y="898040"/>
                  </a:lnTo>
                  <a:lnTo>
                    <a:pt x="449580" y="900684"/>
                  </a:lnTo>
                  <a:lnTo>
                    <a:pt x="498566" y="898040"/>
                  </a:lnTo>
                  <a:lnTo>
                    <a:pt x="546025" y="890294"/>
                  </a:lnTo>
                  <a:lnTo>
                    <a:pt x="591682" y="877720"/>
                  </a:lnTo>
                  <a:lnTo>
                    <a:pt x="635262" y="860593"/>
                  </a:lnTo>
                  <a:lnTo>
                    <a:pt x="676492" y="839187"/>
                  </a:lnTo>
                  <a:lnTo>
                    <a:pt x="715096" y="813779"/>
                  </a:lnTo>
                  <a:lnTo>
                    <a:pt x="750801" y="784643"/>
                  </a:lnTo>
                  <a:lnTo>
                    <a:pt x="783333" y="752053"/>
                  </a:lnTo>
                  <a:lnTo>
                    <a:pt x="812417" y="716286"/>
                  </a:lnTo>
                  <a:lnTo>
                    <a:pt x="837779" y="677615"/>
                  </a:lnTo>
                  <a:lnTo>
                    <a:pt x="859145" y="636316"/>
                  </a:lnTo>
                  <a:lnTo>
                    <a:pt x="876240" y="592665"/>
                  </a:lnTo>
                  <a:lnTo>
                    <a:pt x="888790" y="546935"/>
                  </a:lnTo>
                  <a:lnTo>
                    <a:pt x="896521" y="499402"/>
                  </a:lnTo>
                  <a:lnTo>
                    <a:pt x="899160" y="450342"/>
                  </a:lnTo>
                  <a:lnTo>
                    <a:pt x="896521" y="401281"/>
                  </a:lnTo>
                  <a:lnTo>
                    <a:pt x="888790" y="353748"/>
                  </a:lnTo>
                  <a:lnTo>
                    <a:pt x="876240" y="308018"/>
                  </a:lnTo>
                  <a:lnTo>
                    <a:pt x="859145" y="264367"/>
                  </a:lnTo>
                  <a:lnTo>
                    <a:pt x="837779" y="223068"/>
                  </a:lnTo>
                  <a:lnTo>
                    <a:pt x="812417" y="184397"/>
                  </a:lnTo>
                  <a:lnTo>
                    <a:pt x="783333" y="148630"/>
                  </a:lnTo>
                  <a:lnTo>
                    <a:pt x="750801" y="116040"/>
                  </a:lnTo>
                  <a:lnTo>
                    <a:pt x="715096" y="86904"/>
                  </a:lnTo>
                  <a:lnTo>
                    <a:pt x="676492" y="61496"/>
                  </a:lnTo>
                  <a:lnTo>
                    <a:pt x="635262" y="40090"/>
                  </a:lnTo>
                  <a:lnTo>
                    <a:pt x="591682" y="22963"/>
                  </a:lnTo>
                  <a:lnTo>
                    <a:pt x="546025" y="10389"/>
                  </a:lnTo>
                  <a:lnTo>
                    <a:pt x="498566" y="2643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5968" y="2176272"/>
              <a:ext cx="672465" cy="275590"/>
            </a:xfrm>
            <a:custGeom>
              <a:avLst/>
              <a:gdLst/>
              <a:ahLst/>
              <a:cxnLst/>
              <a:rect l="l" t="t" r="r" b="b"/>
              <a:pathLst>
                <a:path w="672465" h="275589">
                  <a:moveTo>
                    <a:pt x="240791" y="140207"/>
                  </a:moveTo>
                  <a:lnTo>
                    <a:pt x="384047" y="143255"/>
                  </a:lnTo>
                </a:path>
                <a:path w="672465" h="275589">
                  <a:moveTo>
                    <a:pt x="0" y="136397"/>
                  </a:moveTo>
                  <a:lnTo>
                    <a:pt x="26943" y="67563"/>
                  </a:lnTo>
                  <a:lnTo>
                    <a:pt x="57802" y="39957"/>
                  </a:lnTo>
                  <a:lnTo>
                    <a:pt x="97744" y="18626"/>
                  </a:lnTo>
                  <a:lnTo>
                    <a:pt x="144890" y="4873"/>
                  </a:lnTo>
                  <a:lnTo>
                    <a:pt x="197358" y="0"/>
                  </a:lnTo>
                  <a:lnTo>
                    <a:pt x="249821" y="4873"/>
                  </a:lnTo>
                  <a:lnTo>
                    <a:pt x="296965" y="18626"/>
                  </a:lnTo>
                  <a:lnTo>
                    <a:pt x="336908" y="39957"/>
                  </a:lnTo>
                  <a:lnTo>
                    <a:pt x="367769" y="67563"/>
                  </a:lnTo>
                  <a:lnTo>
                    <a:pt x="387665" y="100144"/>
                  </a:lnTo>
                  <a:lnTo>
                    <a:pt x="394716" y="136397"/>
                  </a:lnTo>
                  <a:lnTo>
                    <a:pt x="387665" y="172651"/>
                  </a:lnTo>
                  <a:lnTo>
                    <a:pt x="367769" y="205231"/>
                  </a:lnTo>
                  <a:lnTo>
                    <a:pt x="336908" y="232838"/>
                  </a:lnTo>
                  <a:lnTo>
                    <a:pt x="296965" y="254169"/>
                  </a:lnTo>
                  <a:lnTo>
                    <a:pt x="249821" y="267922"/>
                  </a:lnTo>
                  <a:lnTo>
                    <a:pt x="197358" y="272795"/>
                  </a:lnTo>
                  <a:lnTo>
                    <a:pt x="144890" y="267922"/>
                  </a:lnTo>
                  <a:lnTo>
                    <a:pt x="97744" y="254169"/>
                  </a:lnTo>
                  <a:lnTo>
                    <a:pt x="57802" y="232838"/>
                  </a:lnTo>
                  <a:lnTo>
                    <a:pt x="26943" y="205231"/>
                  </a:lnTo>
                  <a:lnTo>
                    <a:pt x="7049" y="172651"/>
                  </a:lnTo>
                  <a:lnTo>
                    <a:pt x="0" y="136397"/>
                  </a:lnTo>
                  <a:close/>
                </a:path>
                <a:path w="672465" h="275589">
                  <a:moveTo>
                    <a:pt x="394716" y="138556"/>
                  </a:moveTo>
                  <a:lnTo>
                    <a:pt x="408865" y="132145"/>
                  </a:lnTo>
                  <a:lnTo>
                    <a:pt x="443664" y="121459"/>
                  </a:lnTo>
                  <a:lnTo>
                    <a:pt x="487641" y="119322"/>
                  </a:lnTo>
                  <a:lnTo>
                    <a:pt x="529323" y="138556"/>
                  </a:lnTo>
                  <a:lnTo>
                    <a:pt x="550660" y="165039"/>
                  </a:lnTo>
                  <a:lnTo>
                    <a:pt x="565426" y="196026"/>
                  </a:lnTo>
                  <a:lnTo>
                    <a:pt x="579286" y="227028"/>
                  </a:lnTo>
                  <a:lnTo>
                    <a:pt x="597906" y="253553"/>
                  </a:lnTo>
                  <a:lnTo>
                    <a:pt x="626950" y="271110"/>
                  </a:lnTo>
                  <a:lnTo>
                    <a:pt x="672084" y="275208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184" y="2273808"/>
              <a:ext cx="115824" cy="8534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04088" y="2176272"/>
              <a:ext cx="79375" cy="273050"/>
            </a:xfrm>
            <a:custGeom>
              <a:avLst/>
              <a:gdLst/>
              <a:ahLst/>
              <a:cxnLst/>
              <a:rect l="l" t="t" r="r" b="b"/>
              <a:pathLst>
                <a:path w="79375" h="273050">
                  <a:moveTo>
                    <a:pt x="0" y="0"/>
                  </a:moveTo>
                  <a:lnTo>
                    <a:pt x="30770" y="10753"/>
                  </a:lnTo>
                  <a:lnTo>
                    <a:pt x="55968" y="40211"/>
                  </a:lnTo>
                  <a:lnTo>
                    <a:pt x="72994" y="84171"/>
                  </a:lnTo>
                  <a:lnTo>
                    <a:pt x="79248" y="138429"/>
                  </a:lnTo>
                  <a:lnTo>
                    <a:pt x="72994" y="190339"/>
                  </a:lnTo>
                  <a:lnTo>
                    <a:pt x="55968" y="233092"/>
                  </a:lnTo>
                  <a:lnTo>
                    <a:pt x="30770" y="262106"/>
                  </a:lnTo>
                  <a:lnTo>
                    <a:pt x="0" y="272795"/>
                  </a:lnTo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09243" y="2086424"/>
            <a:ext cx="2665095" cy="68072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919"/>
              </a:spcBef>
            </a:pPr>
            <a:r>
              <a:rPr sz="1600" b="1" spc="-65" dirty="0">
                <a:solidFill>
                  <a:srgbClr val="8063A1"/>
                </a:solidFill>
                <a:latin typeface="Tahoma"/>
                <a:cs typeface="Tahoma"/>
              </a:rPr>
              <a:t>Improve</a:t>
            </a:r>
            <a:r>
              <a:rPr sz="1600" b="1" spc="-55" dirty="0">
                <a:solidFill>
                  <a:srgbClr val="8063A1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8063A1"/>
                </a:solidFill>
                <a:latin typeface="Tahoma"/>
                <a:cs typeface="Tahoma"/>
              </a:rPr>
              <a:t>decision</a:t>
            </a:r>
            <a:r>
              <a:rPr sz="1600" b="1" spc="-55" dirty="0">
                <a:solidFill>
                  <a:srgbClr val="8063A1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8063A1"/>
                </a:solidFill>
                <a:latin typeface="Tahoma"/>
                <a:cs typeface="Tahoma"/>
              </a:rPr>
              <a:t>making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1400" spc="-125" dirty="0">
                <a:solidFill>
                  <a:srgbClr val="1F487C"/>
                </a:solidFill>
                <a:latin typeface="Verdana"/>
                <a:cs typeface="Verdana"/>
              </a:rPr>
              <a:t>1.</a:t>
            </a:r>
            <a:r>
              <a:rPr sz="1400" spc="-95" dirty="0">
                <a:solidFill>
                  <a:srgbClr val="1F487C"/>
                </a:solidFill>
                <a:latin typeface="Verdana"/>
                <a:cs typeface="Verdana"/>
              </a:rPr>
              <a:t> Ensure</a:t>
            </a:r>
            <a:r>
              <a:rPr sz="1400" spc="-8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1F487C"/>
                </a:solidFill>
                <a:latin typeface="Verdana"/>
                <a:cs typeface="Verdana"/>
              </a:rPr>
              <a:t>survival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5641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Waterfall</a:t>
            </a:r>
            <a:r>
              <a:rPr spc="-125" dirty="0"/>
              <a:t> </a:t>
            </a:r>
            <a:r>
              <a:rPr spc="-180" dirty="0"/>
              <a:t>Vs </a:t>
            </a:r>
            <a:r>
              <a:rPr spc="-10" dirty="0"/>
              <a:t>Agile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5591" y="1071372"/>
            <a:ext cx="3615054" cy="73469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7907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410"/>
              </a:spcBef>
            </a:pPr>
            <a:r>
              <a:rPr sz="2400" b="1" spc="-55" dirty="0">
                <a:solidFill>
                  <a:srgbClr val="FFFFFF"/>
                </a:solidFill>
                <a:latin typeface="Tahoma"/>
                <a:cs typeface="Tahoma"/>
              </a:rPr>
              <a:t>Predictive</a:t>
            </a:r>
            <a:r>
              <a:rPr sz="2400" b="1" spc="-1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4941" y="2078227"/>
            <a:ext cx="34582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9085" algn="l"/>
              </a:tabLst>
            </a:pPr>
            <a:r>
              <a:rPr sz="2400" b="1" spc="-25" dirty="0">
                <a:solidFill>
                  <a:srgbClr val="1F487C"/>
                </a:solidFill>
                <a:latin typeface="Tahoma"/>
                <a:cs typeface="Tahoma"/>
              </a:rPr>
              <a:t>“Plan</a:t>
            </a:r>
            <a:r>
              <a:rPr sz="2400" b="1" spc="-5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2400" b="1" dirty="0">
                <a:solidFill>
                  <a:srgbClr val="1F487C"/>
                </a:solidFill>
                <a:latin typeface="Tahoma"/>
                <a:cs typeface="Tahoma"/>
              </a:rPr>
              <a:t>the</a:t>
            </a:r>
            <a:r>
              <a:rPr sz="2400" b="1" spc="-3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1F487C"/>
                </a:solidFill>
                <a:latin typeface="Tahoma"/>
                <a:cs typeface="Tahoma"/>
              </a:rPr>
              <a:t>work,</a:t>
            </a:r>
            <a:r>
              <a:rPr sz="2400" b="1" spc="-5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1F487C"/>
                </a:solidFill>
                <a:latin typeface="Tahoma"/>
                <a:cs typeface="Tahoma"/>
              </a:rPr>
              <a:t>Work 	</a:t>
            </a:r>
            <a:r>
              <a:rPr sz="2400" b="1" spc="-75" dirty="0">
                <a:solidFill>
                  <a:srgbClr val="1F487C"/>
                </a:solidFill>
                <a:latin typeface="Tahoma"/>
                <a:cs typeface="Tahoma"/>
              </a:rPr>
              <a:t>the</a:t>
            </a:r>
            <a:r>
              <a:rPr sz="2400" b="1" spc="-8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1F487C"/>
                </a:solidFill>
                <a:latin typeface="Tahoma"/>
                <a:cs typeface="Tahoma"/>
              </a:rPr>
              <a:t>plan”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941" y="2809443"/>
            <a:ext cx="7816215" cy="1945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7090" indent="-28638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4657090" algn="l"/>
              </a:tabLst>
            </a:pPr>
            <a:r>
              <a:rPr sz="2400" spc="-30" dirty="0">
                <a:solidFill>
                  <a:srgbClr val="1F487C"/>
                </a:solidFill>
                <a:latin typeface="Verdana"/>
                <a:cs typeface="Verdana"/>
              </a:rPr>
              <a:t>Based</a:t>
            </a:r>
            <a:r>
              <a:rPr sz="2400" spc="-17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F487C"/>
                </a:solidFill>
                <a:latin typeface="Verdana"/>
                <a:cs typeface="Verdana"/>
              </a:rPr>
              <a:t>on</a:t>
            </a:r>
            <a:r>
              <a:rPr sz="2400" spc="-170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1F487C"/>
                </a:solidFill>
                <a:latin typeface="Verdana"/>
                <a:cs typeface="Verdana"/>
              </a:rPr>
              <a:t>experience</a:t>
            </a:r>
            <a:endParaRPr sz="2400">
              <a:latin typeface="Verdana"/>
              <a:cs typeface="Verdana"/>
            </a:endParaRPr>
          </a:p>
          <a:p>
            <a:pPr marL="297815" marR="4366260" indent="-285750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299085" algn="l"/>
              </a:tabLst>
            </a:pPr>
            <a:r>
              <a:rPr sz="2400" spc="-70" dirty="0">
                <a:solidFill>
                  <a:srgbClr val="1F487C"/>
                </a:solidFill>
                <a:latin typeface="Verdana"/>
                <a:cs typeface="Verdana"/>
              </a:rPr>
              <a:t>Everything</a:t>
            </a:r>
            <a:r>
              <a:rPr sz="2400" dirty="0">
                <a:solidFill>
                  <a:srgbClr val="1F487C"/>
                </a:solidFill>
                <a:latin typeface="Verdana"/>
                <a:cs typeface="Verdana"/>
              </a:rPr>
              <a:t> has</a:t>
            </a:r>
            <a:r>
              <a:rPr sz="2400" spc="1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1F487C"/>
                </a:solidFill>
                <a:latin typeface="Verdana"/>
                <a:cs typeface="Verdana"/>
              </a:rPr>
              <a:t>to</a:t>
            </a:r>
            <a:r>
              <a:rPr sz="2400" spc="5" dirty="0">
                <a:solidFill>
                  <a:srgbClr val="1F487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1F487C"/>
                </a:solidFill>
                <a:latin typeface="Verdana"/>
                <a:cs typeface="Verdana"/>
              </a:rPr>
              <a:t>be 	</a:t>
            </a:r>
            <a:r>
              <a:rPr sz="2400" spc="-10" dirty="0">
                <a:solidFill>
                  <a:srgbClr val="1F487C"/>
                </a:solidFill>
                <a:latin typeface="Verdana"/>
                <a:cs typeface="Verdana"/>
              </a:rPr>
              <a:t>planned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2400">
              <a:latin typeface="Verdana"/>
              <a:cs typeface="Verdana"/>
            </a:endParaRPr>
          </a:p>
          <a:p>
            <a:pPr marL="356870" algn="ctr">
              <a:lnSpc>
                <a:spcPct val="100000"/>
              </a:lnSpc>
            </a:pPr>
            <a:r>
              <a:rPr sz="1800" b="1" spc="85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8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C00000"/>
                </a:solidFill>
                <a:latin typeface="Tahoma"/>
                <a:cs typeface="Tahoma"/>
              </a:rPr>
              <a:t>fundamental</a:t>
            </a:r>
            <a:r>
              <a:rPr sz="1800" b="1" spc="-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30" dirty="0">
                <a:solidFill>
                  <a:srgbClr val="C00000"/>
                </a:solidFill>
                <a:latin typeface="Tahoma"/>
                <a:cs typeface="Tahoma"/>
              </a:rPr>
              <a:t>difference</a:t>
            </a:r>
            <a:r>
              <a:rPr sz="1800" b="1" spc="-4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C00000"/>
                </a:solidFill>
                <a:latin typeface="Tahoma"/>
                <a:cs typeface="Tahoma"/>
              </a:rPr>
              <a:t>:</a:t>
            </a:r>
            <a:r>
              <a:rPr sz="18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C00000"/>
                </a:solidFill>
                <a:latin typeface="Tahoma"/>
                <a:cs typeface="Tahoma"/>
              </a:rPr>
              <a:t>the</a:t>
            </a:r>
            <a:r>
              <a:rPr sz="1800" b="1" spc="-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14" dirty="0">
                <a:solidFill>
                  <a:srgbClr val="C00000"/>
                </a:solidFill>
                <a:latin typeface="Tahoma"/>
                <a:cs typeface="Tahoma"/>
              </a:rPr>
              <a:t>right</a:t>
            </a:r>
            <a:r>
              <a:rPr sz="18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C00000"/>
                </a:solidFill>
                <a:latin typeface="Tahoma"/>
                <a:cs typeface="Tahoma"/>
              </a:rPr>
              <a:t>to</a:t>
            </a:r>
            <a:r>
              <a:rPr sz="1800" b="1" spc="-3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C00000"/>
                </a:solidFill>
                <a:latin typeface="Tahoma"/>
                <a:cs typeface="Tahoma"/>
              </a:rPr>
              <a:t>make</a:t>
            </a:r>
            <a:r>
              <a:rPr sz="1800" b="1" spc="-20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105" dirty="0">
                <a:solidFill>
                  <a:srgbClr val="C00000"/>
                </a:solidFill>
                <a:latin typeface="Tahoma"/>
                <a:cs typeface="Tahoma"/>
              </a:rPr>
              <a:t>a</a:t>
            </a:r>
            <a:r>
              <a:rPr sz="1800" b="1" spc="-35" dirty="0">
                <a:solidFill>
                  <a:srgbClr val="C00000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Tahoma"/>
                <a:cs typeface="Tahoma"/>
              </a:rPr>
              <a:t>mistake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9179" y="1071372"/>
            <a:ext cx="3741420" cy="728980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75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400" b="1" spc="-80" dirty="0">
                <a:solidFill>
                  <a:srgbClr val="FFFFFF"/>
                </a:solidFill>
                <a:latin typeface="Tahoma"/>
                <a:cs typeface="Tahoma"/>
              </a:rPr>
              <a:t>Empiric</a:t>
            </a:r>
            <a:r>
              <a:rPr sz="2400" b="1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approach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3226" y="2078227"/>
            <a:ext cx="3063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298450" algn="l"/>
              </a:tabLst>
            </a:pPr>
            <a:r>
              <a:rPr sz="2400" b="1" spc="-75" dirty="0">
                <a:solidFill>
                  <a:srgbClr val="1F487C"/>
                </a:solidFill>
                <a:latin typeface="Tahoma"/>
                <a:cs typeface="Tahoma"/>
              </a:rPr>
              <a:t>“Fail</a:t>
            </a:r>
            <a:r>
              <a:rPr sz="2400" b="1" spc="-6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1F487C"/>
                </a:solidFill>
                <a:latin typeface="Tahoma"/>
                <a:cs typeface="Tahoma"/>
              </a:rPr>
              <a:t>fast,</a:t>
            </a:r>
            <a:r>
              <a:rPr sz="2400" b="1" spc="-50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2400" b="1" spc="-105" dirty="0">
                <a:solidFill>
                  <a:srgbClr val="1F487C"/>
                </a:solidFill>
                <a:latin typeface="Tahoma"/>
                <a:cs typeface="Tahoma"/>
              </a:rPr>
              <a:t>Fail</a:t>
            </a:r>
            <a:r>
              <a:rPr sz="2400" b="1" spc="-65" dirty="0">
                <a:solidFill>
                  <a:srgbClr val="1F487C"/>
                </a:solidFill>
                <a:latin typeface="Tahoma"/>
                <a:cs typeface="Tahoma"/>
              </a:rPr>
              <a:t> </a:t>
            </a:r>
            <a:r>
              <a:rPr sz="2400" b="1" spc="-20" dirty="0">
                <a:solidFill>
                  <a:srgbClr val="1F487C"/>
                </a:solidFill>
                <a:latin typeface="Tahoma"/>
                <a:cs typeface="Tahoma"/>
              </a:rPr>
              <a:t>safe”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91" y="25095"/>
            <a:ext cx="2919095" cy="877569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04"/>
              </a:spcBef>
            </a:pPr>
            <a:r>
              <a:rPr spc="-110" dirty="0"/>
              <a:t>Building</a:t>
            </a:r>
            <a:r>
              <a:rPr spc="-200" dirty="0"/>
              <a:t> </a:t>
            </a:r>
            <a:r>
              <a:rPr spc="-135" dirty="0"/>
              <a:t>your</a:t>
            </a:r>
            <a:r>
              <a:rPr spc="-175" dirty="0"/>
              <a:t> </a:t>
            </a:r>
            <a:r>
              <a:rPr spc="-575" dirty="0"/>
              <a:t>IS </a:t>
            </a:r>
            <a:r>
              <a:rPr spc="-110" dirty="0"/>
              <a:t>Step</a:t>
            </a:r>
            <a:r>
              <a:rPr spc="-175" dirty="0"/>
              <a:t> </a:t>
            </a:r>
            <a:r>
              <a:rPr spc="-240" dirty="0"/>
              <a:t>2</a:t>
            </a:r>
            <a:r>
              <a:rPr spc="-200" dirty="0"/>
              <a:t> </a:t>
            </a:r>
            <a:r>
              <a:rPr spc="-509" dirty="0"/>
              <a:t>:</a:t>
            </a:r>
            <a:r>
              <a:rPr spc="-195" dirty="0"/>
              <a:t> </a:t>
            </a:r>
            <a:r>
              <a:rPr spc="-70" dirty="0"/>
              <a:t>Waterfall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752" y="952500"/>
            <a:ext cx="3918204" cy="37703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46523" y="1813687"/>
            <a:ext cx="4311650" cy="1977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</a:tabLst>
            </a:pP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‘classical’</a:t>
            </a:r>
            <a:r>
              <a:rPr sz="20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model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imposes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001F5F"/>
                </a:solidFill>
                <a:latin typeface="Verdana"/>
                <a:cs typeface="Verdana"/>
              </a:rPr>
              <a:t>structure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on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project</a:t>
            </a:r>
            <a:endParaRPr sz="2000">
              <a:latin typeface="Verdana"/>
              <a:cs typeface="Verdana"/>
            </a:endParaRPr>
          </a:p>
          <a:p>
            <a:pPr marL="355600" marR="941069" indent="-343535">
              <a:lnSpc>
                <a:spcPct val="108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55" dirty="0">
                <a:solidFill>
                  <a:srgbClr val="001F5F"/>
                </a:solidFill>
                <a:latin typeface="Verdana"/>
                <a:cs typeface="Verdana"/>
              </a:rPr>
              <a:t>every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stage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needs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001F5F"/>
                </a:solidFill>
                <a:latin typeface="Verdana"/>
                <a:cs typeface="Verdana"/>
              </a:rPr>
              <a:t>be </a:t>
            </a:r>
            <a:r>
              <a:rPr sz="2000" spc="85" dirty="0">
                <a:solidFill>
                  <a:srgbClr val="001F5F"/>
                </a:solidFill>
                <a:latin typeface="Verdana"/>
                <a:cs typeface="Verdana"/>
              </a:rPr>
              <a:t>checked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signed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off</a:t>
            </a:r>
            <a:endParaRPr sz="20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270" dirty="0">
                <a:solidFill>
                  <a:srgbClr val="001F5F"/>
                </a:solidFill>
                <a:latin typeface="Verdana"/>
                <a:cs typeface="Verdana"/>
              </a:rPr>
              <a:t>BUT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limited</a:t>
            </a:r>
            <a:r>
              <a:rPr sz="20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001F5F"/>
                </a:solidFill>
                <a:latin typeface="Verdana"/>
                <a:cs typeface="Verdana"/>
              </a:rPr>
              <a:t>scope</a:t>
            </a:r>
            <a:r>
              <a:rPr sz="20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iteration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13" y="162305"/>
            <a:ext cx="50444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Waterfall</a:t>
            </a:r>
            <a:r>
              <a:rPr spc="-155" dirty="0"/>
              <a:t> </a:t>
            </a:r>
            <a:r>
              <a:rPr spc="85" dirty="0"/>
              <a:t>cycle</a:t>
            </a:r>
            <a:r>
              <a:rPr spc="-195" dirty="0"/>
              <a:t> </a:t>
            </a:r>
            <a:r>
              <a:rPr spc="-360" dirty="0"/>
              <a:t>-</a:t>
            </a:r>
            <a:r>
              <a:rPr spc="-225" dirty="0"/>
              <a:t> </a:t>
            </a:r>
            <a:r>
              <a:rPr spc="-10" dirty="0"/>
              <a:t>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887475"/>
            <a:ext cx="8331200" cy="3989704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3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Simple</a:t>
            </a:r>
            <a:r>
              <a:rPr sz="18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1F5F"/>
                </a:solidFill>
                <a:latin typeface="Verdana"/>
                <a:cs typeface="Verdana"/>
              </a:rPr>
              <a:t>easy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1F5F"/>
                </a:solidFill>
                <a:latin typeface="Verdana"/>
                <a:cs typeface="Verdana"/>
              </a:rPr>
              <a:t>understand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  <a:p>
            <a:pPr marL="192405" marR="5080" indent="-18034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Easy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Verdana"/>
                <a:cs typeface="Verdana"/>
              </a:rPr>
              <a:t>manage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due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rigidity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model.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Each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phase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1F5F"/>
                </a:solidFill>
                <a:latin typeface="Verdana"/>
                <a:cs typeface="Verdana"/>
              </a:rPr>
              <a:t>has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specific </a:t>
            </a:r>
            <a:r>
              <a:rPr sz="1800" spc="-35" dirty="0">
                <a:solidFill>
                  <a:srgbClr val="001F5F"/>
                </a:solidFill>
                <a:latin typeface="Verdana"/>
                <a:cs typeface="Verdana"/>
              </a:rPr>
              <a:t>deliverables</a:t>
            </a:r>
            <a:r>
              <a:rPr sz="18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review</a:t>
            </a:r>
            <a:r>
              <a:rPr sz="18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process.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Phases</a:t>
            </a:r>
            <a:r>
              <a:rPr sz="18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are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processed</a:t>
            </a:r>
            <a:r>
              <a:rPr sz="1800" spc="-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completed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one</a:t>
            </a:r>
            <a:r>
              <a:rPr sz="18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at</a:t>
            </a:r>
            <a:r>
              <a:rPr sz="18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time</a:t>
            </a:r>
            <a:endParaRPr sz="1800">
              <a:latin typeface="Verdana"/>
              <a:cs typeface="Verdana"/>
            </a:endParaRPr>
          </a:p>
          <a:p>
            <a:pPr marL="192405" marR="1140460" indent="-18034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spc="-135" dirty="0">
                <a:solidFill>
                  <a:srgbClr val="001F5F"/>
                </a:solidFill>
                <a:latin typeface="Verdana"/>
                <a:cs typeface="Verdana"/>
              </a:rPr>
              <a:t>Works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1F5F"/>
                </a:solidFill>
                <a:latin typeface="Verdana"/>
                <a:cs typeface="Verdana"/>
              </a:rPr>
              <a:t>well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18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smaller</a:t>
            </a:r>
            <a:r>
              <a:rPr sz="18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where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1F5F"/>
                </a:solidFill>
                <a:latin typeface="Verdana"/>
                <a:cs typeface="Verdana"/>
              </a:rPr>
              <a:t>requirements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are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very</a:t>
            </a:r>
            <a:r>
              <a:rPr sz="18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well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understood</a:t>
            </a:r>
            <a:endParaRPr sz="1800">
              <a:latin typeface="Verdana"/>
              <a:cs typeface="Verdana"/>
            </a:endParaRPr>
          </a:p>
          <a:p>
            <a:pPr marL="191770" indent="-17907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1770" algn="l"/>
              </a:tabLst>
            </a:pPr>
            <a:r>
              <a:rPr sz="1800" spc="-35" dirty="0">
                <a:solidFill>
                  <a:srgbClr val="001F5F"/>
                </a:solidFill>
                <a:latin typeface="Verdana"/>
                <a:cs typeface="Verdana"/>
              </a:rPr>
              <a:t>Clearly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defined</a:t>
            </a:r>
            <a:r>
              <a:rPr sz="18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stages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Well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understood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milestones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Easy</a:t>
            </a:r>
            <a:r>
              <a:rPr sz="18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arrange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tasks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1800" spc="-55" dirty="0">
                <a:solidFill>
                  <a:srgbClr val="001F5F"/>
                </a:solidFill>
                <a:latin typeface="Verdana"/>
                <a:cs typeface="Verdana"/>
              </a:rPr>
              <a:t>Process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001F5F"/>
                </a:solidFill>
                <a:latin typeface="Verdana"/>
                <a:cs typeface="Verdana"/>
              </a:rPr>
              <a:t>results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are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1F5F"/>
                </a:solidFill>
                <a:latin typeface="Verdana"/>
                <a:cs typeface="Verdana"/>
              </a:rPr>
              <a:t>well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documented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964" y="144221"/>
            <a:ext cx="54984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Waterfall</a:t>
            </a:r>
            <a:r>
              <a:rPr spc="-135" dirty="0"/>
              <a:t> </a:t>
            </a:r>
            <a:r>
              <a:rPr spc="80" dirty="0"/>
              <a:t>cycle</a:t>
            </a:r>
            <a:r>
              <a:rPr spc="-160" dirty="0"/>
              <a:t> </a:t>
            </a:r>
            <a:r>
              <a:rPr spc="-360" dirty="0"/>
              <a:t>-</a:t>
            </a:r>
            <a:r>
              <a:rPr spc="-200" dirty="0"/>
              <a:t> </a:t>
            </a:r>
            <a:r>
              <a:rPr spc="-10" dirty="0"/>
              <a:t>disadvantages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964" y="835024"/>
            <a:ext cx="8492490" cy="3987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300"/>
              </a:spcBef>
              <a:buClr>
                <a:srgbClr val="83008F"/>
              </a:buClr>
              <a:buChar char="•"/>
              <a:tabLst>
                <a:tab pos="192405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No</a:t>
            </a:r>
            <a:r>
              <a:rPr sz="18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1F5F"/>
                </a:solidFill>
                <a:latin typeface="Verdana"/>
                <a:cs typeface="Verdana"/>
              </a:rPr>
              <a:t>working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software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Verdana"/>
                <a:cs typeface="Verdana"/>
              </a:rPr>
              <a:t>produced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until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late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during</a:t>
            </a:r>
            <a:r>
              <a:rPr sz="18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1F5F"/>
                </a:solidFill>
                <a:latin typeface="Verdana"/>
                <a:cs typeface="Verdana"/>
              </a:rPr>
              <a:t>life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1F5F"/>
                </a:solidFill>
                <a:latin typeface="Verdana"/>
                <a:cs typeface="Verdana"/>
              </a:rPr>
              <a:t>cycle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Char char="•"/>
              <a:tabLst>
                <a:tab pos="192405" algn="l"/>
              </a:tabLst>
            </a:pP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Not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Verdana"/>
                <a:cs typeface="Verdana"/>
              </a:rPr>
              <a:t>good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model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18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complex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object-oriented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Char char="•"/>
              <a:tabLst>
                <a:tab pos="192405" algn="l"/>
              </a:tabLst>
            </a:pP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Poor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model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long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ongoing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Char char="•"/>
              <a:tabLst>
                <a:tab pos="192405" algn="l"/>
              </a:tabLst>
            </a:pP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Not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suitable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18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where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requirements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are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at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moderate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high</a:t>
            </a:r>
            <a:endParaRPr sz="18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</a:pPr>
            <a:r>
              <a:rPr sz="1800" spc="-19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18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changing.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001F5F"/>
                </a:solidFill>
                <a:latin typeface="Verdana"/>
                <a:cs typeface="Verdana"/>
              </a:rPr>
              <a:t>So,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18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1F5F"/>
                </a:solidFill>
                <a:latin typeface="Verdana"/>
                <a:cs typeface="Verdana"/>
              </a:rPr>
              <a:t>uncertainty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1F5F"/>
                </a:solidFill>
                <a:latin typeface="Verdana"/>
                <a:cs typeface="Verdana"/>
              </a:rPr>
              <a:t>high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001F5F"/>
                </a:solidFill>
                <a:latin typeface="Verdana"/>
                <a:cs typeface="Verdana"/>
              </a:rPr>
              <a:t>this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Verdana"/>
                <a:cs typeface="Verdana"/>
              </a:rPr>
              <a:t>process</a:t>
            </a:r>
            <a:r>
              <a:rPr sz="18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model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Char char="•"/>
              <a:tabLst>
                <a:tab pos="192405" algn="l"/>
              </a:tabLst>
            </a:pPr>
            <a:r>
              <a:rPr sz="1800" spc="-229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1F5F"/>
                </a:solidFill>
                <a:latin typeface="Verdana"/>
                <a:cs typeface="Verdana"/>
              </a:rPr>
              <a:t>difficult</a:t>
            </a:r>
            <a:r>
              <a:rPr sz="18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measure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 progress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within</a:t>
            </a:r>
            <a:r>
              <a:rPr sz="18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stages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Char char="•"/>
              <a:tabLst>
                <a:tab pos="192405" algn="l"/>
              </a:tabLst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Cannot</a:t>
            </a:r>
            <a:r>
              <a:rPr sz="1800" spc="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1F5F"/>
                </a:solidFill>
                <a:latin typeface="Verdana"/>
                <a:cs typeface="Verdana"/>
              </a:rPr>
              <a:t>accommodate</a:t>
            </a:r>
            <a:r>
              <a:rPr sz="1800" spc="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changing</a:t>
            </a:r>
            <a:r>
              <a:rPr sz="1800" spc="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192405" indent="-17970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Char char="•"/>
              <a:tabLst>
                <a:tab pos="192405" algn="l"/>
              </a:tabLst>
            </a:pPr>
            <a:r>
              <a:rPr sz="1800" spc="-65" dirty="0">
                <a:solidFill>
                  <a:srgbClr val="001F5F"/>
                </a:solidFill>
                <a:latin typeface="Verdana"/>
                <a:cs typeface="Verdana"/>
              </a:rPr>
              <a:t>Adjusting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scope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during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1F5F"/>
                </a:solidFill>
                <a:latin typeface="Verdana"/>
                <a:cs typeface="Verdana"/>
              </a:rPr>
              <a:t>life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55" dirty="0">
                <a:solidFill>
                  <a:srgbClr val="001F5F"/>
                </a:solidFill>
                <a:latin typeface="Verdana"/>
                <a:cs typeface="Verdana"/>
              </a:rPr>
              <a:t>cycle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Verdana"/>
                <a:cs typeface="Verdana"/>
              </a:rPr>
              <a:t>can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end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project</a:t>
            </a:r>
            <a:endParaRPr sz="1800">
              <a:latin typeface="Verdana"/>
              <a:cs typeface="Verdana"/>
            </a:endParaRPr>
          </a:p>
          <a:p>
            <a:pPr marL="192405" marR="375285" indent="-180340">
              <a:lnSpc>
                <a:spcPts val="2150"/>
              </a:lnSpc>
              <a:spcBef>
                <a:spcPts val="1280"/>
              </a:spcBef>
              <a:buClr>
                <a:srgbClr val="83008F"/>
              </a:buClr>
              <a:buChar char="•"/>
              <a:tabLst>
                <a:tab pos="192405" algn="l"/>
              </a:tabLst>
            </a:pPr>
            <a:r>
              <a:rPr sz="1800" spc="-65" dirty="0">
                <a:solidFill>
                  <a:srgbClr val="001F5F"/>
                </a:solidFill>
                <a:latin typeface="Verdana"/>
                <a:cs typeface="Verdana"/>
              </a:rPr>
              <a:t>Integration</a:t>
            </a:r>
            <a:r>
              <a:rPr sz="18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1F5F"/>
                </a:solidFill>
                <a:latin typeface="Verdana"/>
                <a:cs typeface="Verdana"/>
              </a:rPr>
              <a:t>done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01F5F"/>
                </a:solidFill>
                <a:latin typeface="Verdana"/>
                <a:cs typeface="Verdana"/>
              </a:rPr>
              <a:t>as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01F5F"/>
                </a:solidFill>
                <a:latin typeface="Verdana"/>
                <a:cs typeface="Verdana"/>
              </a:rPr>
              <a:t>"big-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bang.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at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very</a:t>
            </a:r>
            <a:r>
              <a:rPr sz="18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end,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which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doesn't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allow </a:t>
            </a:r>
            <a:r>
              <a:rPr sz="1800" spc="-55" dirty="0">
                <a:solidFill>
                  <a:srgbClr val="001F5F"/>
                </a:solidFill>
                <a:latin typeface="Verdana"/>
                <a:cs typeface="Verdana"/>
              </a:rPr>
              <a:t>identifying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any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technological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or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business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bottleneck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or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challenges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early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284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95"/>
              </a:spcBef>
            </a:pPr>
            <a:r>
              <a:rPr spc="-545" dirty="0"/>
              <a:t>IS</a:t>
            </a:r>
            <a:r>
              <a:rPr spc="-200" dirty="0"/>
              <a:t> </a:t>
            </a:r>
            <a:r>
              <a:rPr spc="-95" dirty="0"/>
              <a:t>suited</a:t>
            </a:r>
            <a:r>
              <a:rPr spc="-200" dirty="0"/>
              <a:t> </a:t>
            </a:r>
            <a:r>
              <a:rPr spc="-125" dirty="0"/>
              <a:t>for</a:t>
            </a:r>
            <a:r>
              <a:rPr spc="-210" dirty="0"/>
              <a:t> </a:t>
            </a:r>
            <a:r>
              <a:rPr dirty="0"/>
              <a:t>Agile</a:t>
            </a:r>
            <a:r>
              <a:rPr spc="-190" dirty="0"/>
              <a:t> </a:t>
            </a:r>
            <a:r>
              <a:rPr spc="-50" dirty="0"/>
              <a:t>delivery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768" y="1029081"/>
            <a:ext cx="8335009" cy="38373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5"/>
              </a:spcBef>
              <a:buClr>
                <a:srgbClr val="83008F"/>
              </a:buClr>
              <a:buFont typeface="Wingdings"/>
              <a:buChar char=""/>
              <a:tabLst>
                <a:tab pos="192405" algn="l"/>
                <a:tab pos="282575" algn="l"/>
              </a:tabLst>
            </a:pP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	The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most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appropriate</a:t>
            </a:r>
            <a:r>
              <a:rPr sz="20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0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agile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are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ones</a:t>
            </a:r>
            <a:r>
              <a:rPr sz="20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aggressive </a:t>
            </a:r>
            <a:r>
              <a:rPr sz="2000" spc="-30" dirty="0">
                <a:solidFill>
                  <a:srgbClr val="001F5F"/>
                </a:solidFill>
                <a:latin typeface="Verdana"/>
                <a:cs typeface="Verdana"/>
              </a:rPr>
              <a:t>deadlines,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high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degree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complexity,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0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high</a:t>
            </a:r>
            <a:r>
              <a:rPr sz="20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degree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novelty </a:t>
            </a:r>
            <a:r>
              <a:rPr sz="2000" spc="-85" dirty="0">
                <a:solidFill>
                  <a:srgbClr val="001F5F"/>
                </a:solidFill>
                <a:latin typeface="Verdana"/>
                <a:cs typeface="Verdana"/>
              </a:rPr>
              <a:t>(uniqueness)</a:t>
            </a:r>
            <a:r>
              <a:rPr sz="20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1F5F"/>
                </a:solidFill>
                <a:latin typeface="Verdana"/>
                <a:cs typeface="Verdana"/>
              </a:rPr>
              <a:t>them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60"/>
              </a:spcBef>
              <a:buClr>
                <a:srgbClr val="83008F"/>
              </a:buClr>
              <a:buFont typeface="Wingdings"/>
              <a:buChar char=""/>
            </a:pPr>
            <a:endParaRPr sz="2000">
              <a:latin typeface="Verdana"/>
              <a:cs typeface="Verdana"/>
            </a:endParaRPr>
          </a:p>
          <a:p>
            <a:pPr marL="192405" marR="399415" indent="-180340">
              <a:lnSpc>
                <a:spcPct val="100299"/>
              </a:lnSpc>
              <a:spcBef>
                <a:spcPts val="5"/>
              </a:spcBef>
              <a:buClr>
                <a:srgbClr val="83008F"/>
              </a:buClr>
              <a:buFont typeface="Wingdings"/>
              <a:buChar char=""/>
              <a:tabLst>
                <a:tab pos="192405" algn="l"/>
                <a:tab pos="282575" algn="l"/>
              </a:tabLst>
            </a:pPr>
            <a:r>
              <a:rPr sz="2000" spc="90" dirty="0">
                <a:solidFill>
                  <a:srgbClr val="7425AA"/>
                </a:solidFill>
                <a:latin typeface="Verdana"/>
                <a:cs typeface="Verdana"/>
              </a:rPr>
              <a:t>	“</a:t>
            </a:r>
            <a:r>
              <a:rPr sz="2000" spc="-13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An</a:t>
            </a:r>
            <a:r>
              <a:rPr sz="2000" spc="-114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agile</a:t>
            </a:r>
            <a:r>
              <a:rPr sz="2000" spc="-12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7425AA"/>
                </a:solidFill>
                <a:latin typeface="Verdana"/>
                <a:cs typeface="Verdana"/>
              </a:rPr>
              <a:t>framework</a:t>
            </a:r>
            <a:r>
              <a:rPr sz="2000" spc="-16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7425AA"/>
                </a:solidFill>
                <a:latin typeface="Verdana"/>
                <a:cs typeface="Verdana"/>
              </a:rPr>
              <a:t>that</a:t>
            </a:r>
            <a:r>
              <a:rPr sz="2000" spc="-15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7425AA"/>
                </a:solidFill>
                <a:latin typeface="Verdana"/>
                <a:cs typeface="Verdana"/>
              </a:rPr>
              <a:t>allow</a:t>
            </a:r>
            <a:r>
              <a:rPr sz="2000" spc="-14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7425AA"/>
                </a:solidFill>
                <a:latin typeface="Verdana"/>
                <a:cs typeface="Verdana"/>
              </a:rPr>
              <a:t>us</a:t>
            </a:r>
            <a:r>
              <a:rPr sz="2000" spc="-13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to</a:t>
            </a:r>
            <a:r>
              <a:rPr sz="2000" spc="-13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7425AA"/>
                </a:solidFill>
                <a:latin typeface="Verdana"/>
                <a:cs typeface="Verdana"/>
              </a:rPr>
              <a:t>focus</a:t>
            </a:r>
            <a:r>
              <a:rPr sz="2000" spc="-12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on</a:t>
            </a:r>
            <a:r>
              <a:rPr sz="2000" spc="-114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7425AA"/>
                </a:solidFill>
                <a:latin typeface="Verdana"/>
                <a:cs typeface="Verdana"/>
              </a:rPr>
              <a:t>delivering</a:t>
            </a:r>
            <a:r>
              <a:rPr sz="2000" spc="-14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7425AA"/>
                </a:solidFill>
                <a:latin typeface="Verdana"/>
                <a:cs typeface="Verdana"/>
              </a:rPr>
              <a:t>the </a:t>
            </a:r>
            <a:r>
              <a:rPr sz="2000" b="1" spc="-75" dirty="0">
                <a:solidFill>
                  <a:srgbClr val="7425AA"/>
                </a:solidFill>
                <a:latin typeface="Tahoma"/>
                <a:cs typeface="Tahoma"/>
              </a:rPr>
              <a:t>highest</a:t>
            </a:r>
            <a:r>
              <a:rPr sz="2000" b="1" spc="-30" dirty="0">
                <a:solidFill>
                  <a:srgbClr val="7425AA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7425AA"/>
                </a:solidFill>
                <a:latin typeface="Tahoma"/>
                <a:cs typeface="Tahoma"/>
              </a:rPr>
              <a:t>business</a:t>
            </a:r>
            <a:r>
              <a:rPr sz="2000" b="1" spc="-25" dirty="0">
                <a:solidFill>
                  <a:srgbClr val="7425AA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7425AA"/>
                </a:solidFill>
                <a:latin typeface="Tahoma"/>
                <a:cs typeface="Tahoma"/>
              </a:rPr>
              <a:t>value</a:t>
            </a:r>
            <a:r>
              <a:rPr sz="2000" b="1" spc="-25" dirty="0">
                <a:solidFill>
                  <a:srgbClr val="7425AA"/>
                </a:solidFill>
                <a:latin typeface="Tahoma"/>
                <a:cs typeface="Tahoma"/>
              </a:rPr>
              <a:t> </a:t>
            </a:r>
            <a:r>
              <a:rPr sz="2000" spc="-105" dirty="0">
                <a:solidFill>
                  <a:srgbClr val="7425AA"/>
                </a:solidFill>
                <a:latin typeface="Verdana"/>
                <a:cs typeface="Verdana"/>
              </a:rPr>
              <a:t>in</a:t>
            </a:r>
            <a:r>
              <a:rPr sz="2000" spc="-14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7425AA"/>
                </a:solidFill>
                <a:latin typeface="Verdana"/>
                <a:cs typeface="Verdana"/>
              </a:rPr>
              <a:t>the</a:t>
            </a:r>
            <a:r>
              <a:rPr sz="2000" spc="-15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b="1" spc="-120" dirty="0">
                <a:solidFill>
                  <a:srgbClr val="7425AA"/>
                </a:solidFill>
                <a:latin typeface="Tahoma"/>
                <a:cs typeface="Tahoma"/>
              </a:rPr>
              <a:t>shortest</a:t>
            </a:r>
            <a:r>
              <a:rPr sz="2000" b="1" spc="-45" dirty="0">
                <a:solidFill>
                  <a:srgbClr val="7425AA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7425AA"/>
                </a:solidFill>
                <a:latin typeface="Tahoma"/>
                <a:cs typeface="Tahoma"/>
              </a:rPr>
              <a:t>time</a:t>
            </a:r>
            <a:r>
              <a:rPr sz="2000" spc="-65" dirty="0">
                <a:solidFill>
                  <a:srgbClr val="001F5F"/>
                </a:solidFill>
                <a:latin typeface="Verdana"/>
                <a:cs typeface="Verdana"/>
              </a:rPr>
              <a:t>”</a:t>
            </a:r>
            <a:r>
              <a:rPr sz="20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7425AA"/>
                </a:solidFill>
                <a:latin typeface="Verdana"/>
                <a:cs typeface="Verdana"/>
              </a:rPr>
              <a:t>=&gt;</a:t>
            </a:r>
            <a:r>
              <a:rPr sz="2000" spc="-15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7425AA"/>
                </a:solidFill>
                <a:latin typeface="Verdana"/>
                <a:cs typeface="Verdana"/>
              </a:rPr>
              <a:t>reducing</a:t>
            </a:r>
            <a:r>
              <a:rPr sz="2000" spc="-14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2000" b="1" spc="-120" dirty="0">
                <a:solidFill>
                  <a:srgbClr val="7425AA"/>
                </a:solidFill>
                <a:latin typeface="Tahoma"/>
                <a:cs typeface="Tahoma"/>
              </a:rPr>
              <a:t>Time</a:t>
            </a:r>
            <a:r>
              <a:rPr sz="2000" b="1" spc="-35" dirty="0">
                <a:solidFill>
                  <a:srgbClr val="7425AA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7425AA"/>
                </a:solidFill>
                <a:latin typeface="Tahoma"/>
                <a:cs typeface="Tahoma"/>
              </a:rPr>
              <a:t>to </a:t>
            </a:r>
            <a:r>
              <a:rPr sz="2000" b="1" spc="-10" dirty="0">
                <a:solidFill>
                  <a:srgbClr val="7425AA"/>
                </a:solidFill>
                <a:latin typeface="Tahoma"/>
                <a:cs typeface="Tahoma"/>
              </a:rPr>
              <a:t>market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375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i="1" spc="-30" dirty="0">
                <a:solidFill>
                  <a:srgbClr val="001F5F"/>
                </a:solidFill>
                <a:latin typeface="Verdana"/>
                <a:cs typeface="Verdana"/>
              </a:rPr>
              <a:t>Mike</a:t>
            </a:r>
            <a:r>
              <a:rPr sz="2000" i="1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i="1" spc="50" dirty="0">
                <a:solidFill>
                  <a:srgbClr val="001F5F"/>
                </a:solidFill>
                <a:latin typeface="Verdana"/>
                <a:cs typeface="Verdana"/>
              </a:rPr>
              <a:t>Cohn</a:t>
            </a:r>
            <a:r>
              <a:rPr sz="2000" i="1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i="1" spc="-285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2000" i="1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i="1" dirty="0">
                <a:solidFill>
                  <a:srgbClr val="001F5F"/>
                </a:solidFill>
                <a:latin typeface="Verdana"/>
                <a:cs typeface="Verdana"/>
              </a:rPr>
              <a:t>Succeeding</a:t>
            </a:r>
            <a:r>
              <a:rPr sz="2000" i="1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i="1" spc="-80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000" i="1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i="1" spc="-10" dirty="0">
                <a:solidFill>
                  <a:srgbClr val="001F5F"/>
                </a:solidFill>
                <a:latin typeface="Verdana"/>
                <a:cs typeface="Verdana"/>
              </a:rPr>
              <a:t>Agile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sng" spc="-50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Example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6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0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7425AA"/>
                </a:solidFill>
                <a:latin typeface="Tahoma"/>
                <a:cs typeface="Tahoma"/>
              </a:rPr>
              <a:t>Scrum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31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5"/>
              </a:spcBef>
            </a:pPr>
            <a:r>
              <a:rPr dirty="0"/>
              <a:t>Agile</a:t>
            </a:r>
            <a:r>
              <a:rPr spc="-190" dirty="0"/>
              <a:t> </a:t>
            </a:r>
            <a:r>
              <a:rPr spc="-395" dirty="0"/>
              <a:t>–</a:t>
            </a:r>
            <a:r>
              <a:rPr spc="-204" dirty="0"/>
              <a:t> </a:t>
            </a:r>
            <a:r>
              <a:rPr spc="-70" dirty="0"/>
              <a:t>different</a:t>
            </a:r>
            <a:r>
              <a:rPr spc="-200" dirty="0"/>
              <a:t> </a:t>
            </a:r>
            <a:r>
              <a:rPr spc="-90" dirty="0"/>
              <a:t>frameworks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38610" y="1036299"/>
            <a:ext cx="3231515" cy="878205"/>
            <a:chOff x="2738610" y="1036299"/>
            <a:chExt cx="3231515" cy="878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10" y="1036299"/>
              <a:ext cx="3230914" cy="81996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6744" y="1086612"/>
              <a:ext cx="1373124" cy="82753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72155" y="1050036"/>
            <a:ext cx="3168650" cy="757555"/>
          </a:xfrm>
          <a:prstGeom prst="rect">
            <a:avLst/>
          </a:prstGeom>
          <a:solidFill>
            <a:srgbClr val="001F5F"/>
          </a:solidFill>
        </p:spPr>
        <p:txBody>
          <a:bodyPr vert="horz" wrap="square" lIns="0" tIns="1593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255"/>
              </a:spcBef>
            </a:pPr>
            <a:r>
              <a:rPr sz="2800" b="1" spc="-20" dirty="0">
                <a:solidFill>
                  <a:srgbClr val="FFFFFF"/>
                </a:solidFill>
                <a:latin typeface="Tahoma"/>
                <a:cs typeface="Tahoma"/>
              </a:rPr>
              <a:t>LEAN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50714" y="2531282"/>
            <a:ext cx="2451100" cy="1163320"/>
            <a:chOff x="650714" y="2531282"/>
            <a:chExt cx="2451100" cy="11633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714" y="2531282"/>
              <a:ext cx="2450659" cy="98008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319" y="2607576"/>
              <a:ext cx="2439924" cy="10865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84275" y="2545079"/>
              <a:ext cx="2388235" cy="917575"/>
            </a:xfrm>
            <a:custGeom>
              <a:avLst/>
              <a:gdLst/>
              <a:ahLst/>
              <a:cxnLst/>
              <a:rect l="l" t="t" r="r" b="b"/>
              <a:pathLst>
                <a:path w="2388235" h="917575">
                  <a:moveTo>
                    <a:pt x="2388108" y="0"/>
                  </a:moveTo>
                  <a:lnTo>
                    <a:pt x="0" y="0"/>
                  </a:lnTo>
                  <a:lnTo>
                    <a:pt x="0" y="917448"/>
                  </a:lnTo>
                  <a:lnTo>
                    <a:pt x="2388108" y="917448"/>
                  </a:lnTo>
                  <a:lnTo>
                    <a:pt x="2388108" y="0"/>
                  </a:lnTo>
                  <a:close/>
                </a:path>
              </a:pathLst>
            </a:custGeom>
            <a:solidFill>
              <a:srgbClr val="00A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68781" y="2703398"/>
            <a:ext cx="20205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eXtreme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-60" dirty="0">
                <a:solidFill>
                  <a:srgbClr val="FFFFFF"/>
                </a:solidFill>
                <a:latin typeface="Tahoma"/>
                <a:cs typeface="Tahoma"/>
              </a:rPr>
              <a:t>Programming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85354" y="2531282"/>
            <a:ext cx="2451100" cy="980440"/>
            <a:chOff x="3485354" y="2531282"/>
            <a:chExt cx="2451100" cy="98044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85354" y="2531282"/>
              <a:ext cx="2450659" cy="98008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7932" y="2790469"/>
              <a:ext cx="1367027" cy="72082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18916" y="2545079"/>
              <a:ext cx="2388235" cy="917575"/>
            </a:xfrm>
            <a:custGeom>
              <a:avLst/>
              <a:gdLst/>
              <a:ahLst/>
              <a:cxnLst/>
              <a:rect l="l" t="t" r="r" b="b"/>
              <a:pathLst>
                <a:path w="2388235" h="917575">
                  <a:moveTo>
                    <a:pt x="2388108" y="0"/>
                  </a:moveTo>
                  <a:lnTo>
                    <a:pt x="0" y="0"/>
                  </a:lnTo>
                  <a:lnTo>
                    <a:pt x="0" y="917448"/>
                  </a:lnTo>
                  <a:lnTo>
                    <a:pt x="2388108" y="917448"/>
                  </a:lnTo>
                  <a:lnTo>
                    <a:pt x="2388108" y="0"/>
                  </a:lnTo>
                  <a:close/>
                </a:path>
              </a:pathLst>
            </a:custGeom>
            <a:solidFill>
              <a:srgbClr val="00A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41038" y="2886836"/>
            <a:ext cx="9461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solidFill>
                  <a:srgbClr val="FFFFFF"/>
                </a:solidFill>
                <a:latin typeface="Tahoma"/>
                <a:cs typeface="Tahoma"/>
              </a:rPr>
              <a:t>Scrum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28554" y="2531282"/>
            <a:ext cx="2451100" cy="980440"/>
            <a:chOff x="6228554" y="2531282"/>
            <a:chExt cx="2451100" cy="98044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28554" y="2531282"/>
              <a:ext cx="2450659" cy="98008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2260" y="2790469"/>
              <a:ext cx="1604772" cy="72082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262116" y="2545079"/>
              <a:ext cx="2388235" cy="917575"/>
            </a:xfrm>
            <a:custGeom>
              <a:avLst/>
              <a:gdLst/>
              <a:ahLst/>
              <a:cxnLst/>
              <a:rect l="l" t="t" r="r" b="b"/>
              <a:pathLst>
                <a:path w="2388234" h="917575">
                  <a:moveTo>
                    <a:pt x="2388108" y="0"/>
                  </a:moveTo>
                  <a:lnTo>
                    <a:pt x="0" y="0"/>
                  </a:lnTo>
                  <a:lnTo>
                    <a:pt x="0" y="917448"/>
                  </a:lnTo>
                  <a:lnTo>
                    <a:pt x="2388108" y="917448"/>
                  </a:lnTo>
                  <a:lnTo>
                    <a:pt x="2388108" y="0"/>
                  </a:lnTo>
                  <a:close/>
                </a:path>
              </a:pathLst>
            </a:custGeom>
            <a:solidFill>
              <a:srgbClr val="00A2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65746" y="2886836"/>
            <a:ext cx="1185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Tahoma"/>
                <a:cs typeface="Tahoma"/>
              </a:rPr>
              <a:t>Kanban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711451" y="1780044"/>
            <a:ext cx="5908675" cy="948055"/>
            <a:chOff x="1711451" y="1780044"/>
            <a:chExt cx="5908675" cy="94805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1451" y="1781555"/>
              <a:ext cx="2333244" cy="9464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78329" y="1804034"/>
              <a:ext cx="2127885" cy="760730"/>
            </a:xfrm>
            <a:custGeom>
              <a:avLst/>
              <a:gdLst/>
              <a:ahLst/>
              <a:cxnLst/>
              <a:rect l="l" t="t" r="r" b="b"/>
              <a:pathLst>
                <a:path w="2127885" h="760730">
                  <a:moveTo>
                    <a:pt x="96900" y="643508"/>
                  </a:moveTo>
                  <a:lnTo>
                    <a:pt x="0" y="741679"/>
                  </a:lnTo>
                  <a:lnTo>
                    <a:pt x="136778" y="760348"/>
                  </a:lnTo>
                  <a:lnTo>
                    <a:pt x="125769" y="728090"/>
                  </a:lnTo>
                  <a:lnTo>
                    <a:pt x="104012" y="728090"/>
                  </a:lnTo>
                  <a:lnTo>
                    <a:pt x="90805" y="689101"/>
                  </a:lnTo>
                  <a:lnTo>
                    <a:pt x="110206" y="682494"/>
                  </a:lnTo>
                  <a:lnTo>
                    <a:pt x="96900" y="643508"/>
                  </a:lnTo>
                  <a:close/>
                </a:path>
                <a:path w="2127885" h="760730">
                  <a:moveTo>
                    <a:pt x="110206" y="682494"/>
                  </a:moveTo>
                  <a:lnTo>
                    <a:pt x="90805" y="689101"/>
                  </a:lnTo>
                  <a:lnTo>
                    <a:pt x="104012" y="728090"/>
                  </a:lnTo>
                  <a:lnTo>
                    <a:pt x="123503" y="721452"/>
                  </a:lnTo>
                  <a:lnTo>
                    <a:pt x="110206" y="682494"/>
                  </a:lnTo>
                  <a:close/>
                </a:path>
                <a:path w="2127885" h="760730">
                  <a:moveTo>
                    <a:pt x="123503" y="721452"/>
                  </a:moveTo>
                  <a:lnTo>
                    <a:pt x="104012" y="728090"/>
                  </a:lnTo>
                  <a:lnTo>
                    <a:pt x="125769" y="728090"/>
                  </a:lnTo>
                  <a:lnTo>
                    <a:pt x="123503" y="721452"/>
                  </a:lnTo>
                  <a:close/>
                </a:path>
                <a:path w="2127885" h="760730">
                  <a:moveTo>
                    <a:pt x="2114296" y="0"/>
                  </a:moveTo>
                  <a:lnTo>
                    <a:pt x="110206" y="682494"/>
                  </a:lnTo>
                  <a:lnTo>
                    <a:pt x="123503" y="721452"/>
                  </a:lnTo>
                  <a:lnTo>
                    <a:pt x="2127504" y="38862"/>
                  </a:lnTo>
                  <a:lnTo>
                    <a:pt x="2114296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42587" y="1786102"/>
              <a:ext cx="934224" cy="94185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985132" y="1808987"/>
              <a:ext cx="728980" cy="737235"/>
            </a:xfrm>
            <a:custGeom>
              <a:avLst/>
              <a:gdLst/>
              <a:ahLst/>
              <a:cxnLst/>
              <a:rect l="l" t="t" r="r" b="b"/>
              <a:pathLst>
                <a:path w="728979" h="737235">
                  <a:moveTo>
                    <a:pt x="627503" y="663535"/>
                  </a:moveTo>
                  <a:lnTo>
                    <a:pt x="598296" y="692404"/>
                  </a:lnTo>
                  <a:lnTo>
                    <a:pt x="728979" y="736726"/>
                  </a:lnTo>
                  <a:lnTo>
                    <a:pt x="709804" y="678180"/>
                  </a:lnTo>
                  <a:lnTo>
                    <a:pt x="641984" y="678180"/>
                  </a:lnTo>
                  <a:lnTo>
                    <a:pt x="627503" y="663535"/>
                  </a:lnTo>
                  <a:close/>
                </a:path>
                <a:path w="728979" h="737235">
                  <a:moveTo>
                    <a:pt x="656818" y="634559"/>
                  </a:moveTo>
                  <a:lnTo>
                    <a:pt x="627503" y="663535"/>
                  </a:lnTo>
                  <a:lnTo>
                    <a:pt x="641984" y="678180"/>
                  </a:lnTo>
                  <a:lnTo>
                    <a:pt x="671321" y="649224"/>
                  </a:lnTo>
                  <a:lnTo>
                    <a:pt x="656818" y="634559"/>
                  </a:lnTo>
                  <a:close/>
                </a:path>
                <a:path w="728979" h="737235">
                  <a:moveTo>
                    <a:pt x="686053" y="605663"/>
                  </a:moveTo>
                  <a:lnTo>
                    <a:pt x="656818" y="634559"/>
                  </a:lnTo>
                  <a:lnTo>
                    <a:pt x="671321" y="649224"/>
                  </a:lnTo>
                  <a:lnTo>
                    <a:pt x="641984" y="678180"/>
                  </a:lnTo>
                  <a:lnTo>
                    <a:pt x="709804" y="678180"/>
                  </a:lnTo>
                  <a:lnTo>
                    <a:pt x="686053" y="605663"/>
                  </a:lnTo>
                  <a:close/>
                </a:path>
                <a:path w="728979" h="737235">
                  <a:moveTo>
                    <a:pt x="29209" y="0"/>
                  </a:moveTo>
                  <a:lnTo>
                    <a:pt x="0" y="28956"/>
                  </a:lnTo>
                  <a:lnTo>
                    <a:pt x="627503" y="663535"/>
                  </a:lnTo>
                  <a:lnTo>
                    <a:pt x="656818" y="634559"/>
                  </a:lnTo>
                  <a:lnTo>
                    <a:pt x="29209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3255" y="1780044"/>
              <a:ext cx="3666744" cy="94791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995547" y="1803272"/>
              <a:ext cx="3462020" cy="777875"/>
            </a:xfrm>
            <a:custGeom>
              <a:avLst/>
              <a:gdLst/>
              <a:ahLst/>
              <a:cxnLst/>
              <a:rect l="l" t="t" r="r" b="b"/>
              <a:pathLst>
                <a:path w="3462020" h="777875">
                  <a:moveTo>
                    <a:pt x="3336716" y="737344"/>
                  </a:moveTo>
                  <a:lnTo>
                    <a:pt x="3328288" y="777620"/>
                  </a:lnTo>
                  <a:lnTo>
                    <a:pt x="3461766" y="742441"/>
                  </a:lnTo>
                  <a:lnTo>
                    <a:pt x="3460642" y="741552"/>
                  </a:lnTo>
                  <a:lnTo>
                    <a:pt x="3356863" y="741552"/>
                  </a:lnTo>
                  <a:lnTo>
                    <a:pt x="3336716" y="737344"/>
                  </a:lnTo>
                  <a:close/>
                </a:path>
                <a:path w="3462020" h="777875">
                  <a:moveTo>
                    <a:pt x="3345139" y="697093"/>
                  </a:moveTo>
                  <a:lnTo>
                    <a:pt x="3336716" y="737344"/>
                  </a:lnTo>
                  <a:lnTo>
                    <a:pt x="3356863" y="741552"/>
                  </a:lnTo>
                  <a:lnTo>
                    <a:pt x="3365246" y="701294"/>
                  </a:lnTo>
                  <a:lnTo>
                    <a:pt x="3345139" y="697093"/>
                  </a:lnTo>
                  <a:close/>
                </a:path>
                <a:path w="3462020" h="777875">
                  <a:moveTo>
                    <a:pt x="3353561" y="656844"/>
                  </a:moveTo>
                  <a:lnTo>
                    <a:pt x="3345139" y="697093"/>
                  </a:lnTo>
                  <a:lnTo>
                    <a:pt x="3365246" y="701294"/>
                  </a:lnTo>
                  <a:lnTo>
                    <a:pt x="3356863" y="741552"/>
                  </a:lnTo>
                  <a:lnTo>
                    <a:pt x="3460642" y="741552"/>
                  </a:lnTo>
                  <a:lnTo>
                    <a:pt x="3353561" y="656844"/>
                  </a:lnTo>
                  <a:close/>
                </a:path>
                <a:path w="3462020" h="777875">
                  <a:moveTo>
                    <a:pt x="8381" y="0"/>
                  </a:moveTo>
                  <a:lnTo>
                    <a:pt x="0" y="40386"/>
                  </a:lnTo>
                  <a:lnTo>
                    <a:pt x="3336716" y="737344"/>
                  </a:lnTo>
                  <a:lnTo>
                    <a:pt x="3345139" y="697093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DCE6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342379" y="3475990"/>
            <a:ext cx="226949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Kanban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technique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for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managing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software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development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process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Verdana"/>
                <a:cs typeface="Verdana"/>
              </a:rPr>
              <a:t>a 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highly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efficient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way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939" y="3460241"/>
            <a:ext cx="266446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Extreme </a:t>
            </a:r>
            <a:r>
              <a:rPr sz="1400" spc="-30" dirty="0">
                <a:solidFill>
                  <a:srgbClr val="001F5F"/>
                </a:solidFill>
                <a:latin typeface="Verdana"/>
                <a:cs typeface="Verdana"/>
              </a:rPr>
              <a:t>programming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(XP)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65" dirty="0">
                <a:solidFill>
                  <a:srgbClr val="001F5F"/>
                </a:solidFill>
                <a:latin typeface="Verdana"/>
                <a:cs typeface="Verdana"/>
              </a:rPr>
              <a:t>a 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software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development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methodology</a:t>
            </a:r>
            <a:r>
              <a:rPr sz="1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which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is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intended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improve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software 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quality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400" spc="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responsiveness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to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changing</a:t>
            </a:r>
            <a:r>
              <a:rPr sz="1400" spc="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customer requirements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06851" y="3491865"/>
            <a:ext cx="2401570" cy="152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Scrum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framework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within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which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people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001F5F"/>
                </a:solidFill>
                <a:latin typeface="Verdana"/>
                <a:cs typeface="Verdana"/>
              </a:rPr>
              <a:t>can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address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complex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adaptive 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problems,</a:t>
            </a: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while productively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400" spc="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creatively 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delivering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products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highest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possible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value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768" y="232029"/>
            <a:ext cx="1965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Agile</a:t>
            </a:r>
            <a:r>
              <a:rPr spc="-190" dirty="0"/>
              <a:t> </a:t>
            </a:r>
            <a:r>
              <a:rPr spc="-395" dirty="0"/>
              <a:t>–</a:t>
            </a:r>
            <a:r>
              <a:rPr spc="-215" dirty="0"/>
              <a:t> </a:t>
            </a:r>
            <a:r>
              <a:rPr spc="-140" dirty="0"/>
              <a:t>Pros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034" y="1148460"/>
            <a:ext cx="3516829" cy="346723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18203" y="1978532"/>
            <a:ext cx="462788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7425AA"/>
                </a:solidFill>
                <a:latin typeface="Verdana"/>
                <a:cs typeface="Verdana"/>
              </a:rPr>
              <a:t>Active</a:t>
            </a:r>
            <a:r>
              <a:rPr sz="1800" spc="-8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7425AA"/>
                </a:solidFill>
                <a:latin typeface="Verdana"/>
                <a:cs typeface="Verdana"/>
              </a:rPr>
              <a:t>end</a:t>
            </a:r>
            <a:r>
              <a:rPr sz="1800" spc="-1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7425AA"/>
                </a:solidFill>
                <a:latin typeface="Verdana"/>
                <a:cs typeface="Verdana"/>
              </a:rPr>
              <a:t>users</a:t>
            </a:r>
            <a:r>
              <a:rPr sz="1800" spc="-2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7425AA"/>
                </a:solidFill>
                <a:latin typeface="Verdana"/>
                <a:cs typeface="Verdana"/>
              </a:rPr>
              <a:t>involvement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110" dirty="0">
                <a:solidFill>
                  <a:srgbClr val="7425AA"/>
                </a:solidFill>
                <a:latin typeface="Verdana"/>
                <a:cs typeface="Verdana"/>
              </a:rPr>
              <a:t>Testing</a:t>
            </a:r>
            <a:r>
              <a:rPr sz="1800" spc="-114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7425AA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7425AA"/>
                </a:solidFill>
                <a:latin typeface="Verdana"/>
                <a:cs typeface="Verdana"/>
              </a:rPr>
              <a:t>integrated</a:t>
            </a:r>
            <a:r>
              <a:rPr sz="1800" spc="-9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7425AA"/>
                </a:solidFill>
                <a:latin typeface="Verdana"/>
                <a:cs typeface="Verdana"/>
              </a:rPr>
              <a:t>through</a:t>
            </a:r>
            <a:r>
              <a:rPr sz="1800" spc="-9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7425AA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7425AA"/>
                </a:solidFill>
                <a:latin typeface="Verdana"/>
                <a:cs typeface="Verdana"/>
              </a:rPr>
              <a:t>life</a:t>
            </a:r>
            <a:r>
              <a:rPr sz="1800" spc="-150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7425AA"/>
                </a:solidFill>
                <a:latin typeface="Verdana"/>
                <a:cs typeface="Verdana"/>
              </a:rPr>
              <a:t>cycle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60"/>
              </a:spcBef>
            </a:pPr>
            <a:r>
              <a:rPr sz="1800" spc="-45" dirty="0">
                <a:solidFill>
                  <a:srgbClr val="7425AA"/>
                </a:solidFill>
                <a:latin typeface="Verdana"/>
                <a:cs typeface="Verdana"/>
              </a:rPr>
              <a:t>Frequent</a:t>
            </a:r>
            <a:r>
              <a:rPr sz="1800" spc="-114" dirty="0">
                <a:solidFill>
                  <a:srgbClr val="7425AA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7425AA"/>
                </a:solidFill>
                <a:latin typeface="Verdana"/>
                <a:cs typeface="Verdana"/>
              </a:rPr>
              <a:t>delivery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092" rIns="0" bIns="0" rtlCol="0">
            <a:spAutoFit/>
          </a:bodyPr>
          <a:lstStyle/>
          <a:p>
            <a:pPr marL="280670">
              <a:lnSpc>
                <a:spcPct val="100000"/>
              </a:lnSpc>
              <a:spcBef>
                <a:spcPts val="95"/>
              </a:spcBef>
            </a:pPr>
            <a:r>
              <a:rPr dirty="0"/>
              <a:t>Agile</a:t>
            </a:r>
            <a:r>
              <a:rPr spc="-190" dirty="0"/>
              <a:t> </a:t>
            </a:r>
            <a:r>
              <a:rPr spc="-395" dirty="0"/>
              <a:t>–</a:t>
            </a:r>
            <a:r>
              <a:rPr spc="-215" dirty="0"/>
              <a:t> </a:t>
            </a:r>
            <a:r>
              <a:rPr spc="-20" dirty="0"/>
              <a:t>Cons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1429" rIns="0" bIns="0" rtlCol="0">
            <a:spAutoFit/>
          </a:bodyPr>
          <a:lstStyle/>
          <a:p>
            <a:pPr marL="494030" indent="-178435">
              <a:lnSpc>
                <a:spcPct val="100000"/>
              </a:lnSpc>
              <a:spcBef>
                <a:spcPts val="1300"/>
              </a:spcBef>
              <a:buClr>
                <a:srgbClr val="83008F"/>
              </a:buClr>
              <a:buFont typeface="Arial"/>
              <a:buChar char="•"/>
              <a:tabLst>
                <a:tab pos="494665" algn="l"/>
              </a:tabLst>
            </a:pPr>
            <a:r>
              <a:rPr sz="2000" spc="-145" dirty="0"/>
              <a:t>System </a:t>
            </a:r>
            <a:r>
              <a:rPr sz="2000" spc="-90" dirty="0"/>
              <a:t>structure</a:t>
            </a:r>
            <a:r>
              <a:rPr sz="2000" spc="-155" dirty="0"/>
              <a:t> </a:t>
            </a:r>
            <a:r>
              <a:rPr sz="2000" spc="-40" dirty="0"/>
              <a:t>tends</a:t>
            </a:r>
            <a:r>
              <a:rPr sz="2000" spc="-140" dirty="0"/>
              <a:t> </a:t>
            </a:r>
            <a:r>
              <a:rPr sz="2000" spc="-10" dirty="0"/>
              <a:t>to</a:t>
            </a:r>
            <a:r>
              <a:rPr sz="2000" spc="-135" dirty="0"/>
              <a:t> </a:t>
            </a:r>
            <a:r>
              <a:rPr sz="2000" spc="60" dirty="0"/>
              <a:t>degrade</a:t>
            </a:r>
            <a:r>
              <a:rPr sz="2000" spc="-100" dirty="0"/>
              <a:t> </a:t>
            </a:r>
            <a:r>
              <a:rPr sz="2000" spc="-60" dirty="0"/>
              <a:t>as</a:t>
            </a:r>
            <a:r>
              <a:rPr sz="2000" spc="-120" dirty="0"/>
              <a:t> </a:t>
            </a:r>
            <a:r>
              <a:rPr sz="2000" dirty="0"/>
              <a:t>new</a:t>
            </a:r>
            <a:r>
              <a:rPr sz="2000" spc="-135" dirty="0"/>
              <a:t> </a:t>
            </a:r>
            <a:r>
              <a:rPr sz="2000" spc="-55" dirty="0"/>
              <a:t>increments</a:t>
            </a:r>
            <a:r>
              <a:rPr sz="2000" spc="-140" dirty="0"/>
              <a:t> </a:t>
            </a:r>
            <a:r>
              <a:rPr sz="2000" dirty="0"/>
              <a:t>are</a:t>
            </a:r>
            <a:r>
              <a:rPr sz="2000" spc="-120" dirty="0"/>
              <a:t> </a:t>
            </a:r>
            <a:r>
              <a:rPr sz="2000" spc="95" dirty="0"/>
              <a:t>added</a:t>
            </a:r>
            <a:endParaRPr sz="2000"/>
          </a:p>
          <a:p>
            <a:pPr marL="493395" marR="308610" indent="-17843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495934" algn="l"/>
                <a:tab pos="2734310" algn="l"/>
              </a:tabLst>
            </a:pPr>
            <a:r>
              <a:rPr sz="2000" spc="-45" dirty="0"/>
              <a:t>Regular</a:t>
            </a:r>
            <a:r>
              <a:rPr sz="2000" spc="-135" dirty="0"/>
              <a:t> </a:t>
            </a:r>
            <a:r>
              <a:rPr sz="2000" spc="-10" dirty="0"/>
              <a:t>changes</a:t>
            </a:r>
            <a:r>
              <a:rPr sz="2000" dirty="0"/>
              <a:t>	</a:t>
            </a:r>
            <a:r>
              <a:rPr sz="2000" spc="-95" dirty="0"/>
              <a:t>usually</a:t>
            </a:r>
            <a:r>
              <a:rPr sz="2000" spc="-150" dirty="0"/>
              <a:t> </a:t>
            </a:r>
            <a:r>
              <a:rPr sz="2000" spc="-65" dirty="0"/>
              <a:t>corrupts</a:t>
            </a:r>
            <a:r>
              <a:rPr sz="2000" spc="-140" dirty="0"/>
              <a:t> </a:t>
            </a:r>
            <a:r>
              <a:rPr sz="2000" spc="-10" dirty="0"/>
              <a:t>the</a:t>
            </a:r>
            <a:r>
              <a:rPr sz="2000" spc="-125" dirty="0"/>
              <a:t> </a:t>
            </a:r>
            <a:r>
              <a:rPr sz="2000" spc="-90" dirty="0"/>
              <a:t>structure</a:t>
            </a:r>
            <a:r>
              <a:rPr sz="2000" spc="-155" dirty="0"/>
              <a:t> </a:t>
            </a:r>
            <a:r>
              <a:rPr sz="2000" spc="-120" dirty="0"/>
              <a:t>unless</a:t>
            </a:r>
            <a:r>
              <a:rPr sz="2000" spc="-140" dirty="0"/>
              <a:t> </a:t>
            </a:r>
            <a:r>
              <a:rPr sz="2000" spc="-60" dirty="0"/>
              <a:t>time</a:t>
            </a:r>
            <a:r>
              <a:rPr sz="2000" spc="-140" dirty="0"/>
              <a:t> </a:t>
            </a:r>
            <a:r>
              <a:rPr sz="2000" spc="40" dirty="0"/>
              <a:t>and 	</a:t>
            </a:r>
            <a:r>
              <a:rPr sz="2000" spc="-20" dirty="0"/>
              <a:t>money</a:t>
            </a:r>
            <a:r>
              <a:rPr sz="2000" spc="-140" dirty="0"/>
              <a:t> </a:t>
            </a:r>
            <a:r>
              <a:rPr sz="2000" dirty="0"/>
              <a:t>are</a:t>
            </a:r>
            <a:r>
              <a:rPr sz="2000" spc="-130" dirty="0"/>
              <a:t> </a:t>
            </a:r>
            <a:r>
              <a:rPr sz="2000" spc="-45" dirty="0"/>
              <a:t>spent</a:t>
            </a:r>
            <a:r>
              <a:rPr sz="2000" spc="-135" dirty="0"/>
              <a:t> </a:t>
            </a:r>
            <a:r>
              <a:rPr sz="2000" dirty="0"/>
              <a:t>on</a:t>
            </a:r>
            <a:r>
              <a:rPr sz="2000" spc="-114" dirty="0"/>
              <a:t> </a:t>
            </a:r>
            <a:r>
              <a:rPr sz="2000" spc="-10" dirty="0"/>
              <a:t>refactoring</a:t>
            </a:r>
            <a:endParaRPr sz="20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761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95"/>
              </a:spcBef>
            </a:pPr>
            <a:r>
              <a:rPr dirty="0"/>
              <a:t>Agile</a:t>
            </a:r>
            <a:r>
              <a:rPr spc="-200" dirty="0"/>
              <a:t> </a:t>
            </a:r>
            <a:r>
              <a:rPr spc="-180" dirty="0"/>
              <a:t>Vs</a:t>
            </a:r>
            <a:r>
              <a:rPr spc="-220" dirty="0"/>
              <a:t> </a:t>
            </a:r>
            <a:r>
              <a:rPr spc="-70" dirty="0"/>
              <a:t>Waterfall</a:t>
            </a:r>
            <a:r>
              <a:rPr spc="-145" dirty="0"/>
              <a:t> </a:t>
            </a:r>
            <a:r>
              <a:rPr spc="-395" dirty="0"/>
              <a:t>–</a:t>
            </a:r>
            <a:r>
              <a:rPr spc="-200" dirty="0"/>
              <a:t> </a:t>
            </a:r>
            <a:r>
              <a:rPr spc="-114" dirty="0"/>
              <a:t>Key</a:t>
            </a:r>
            <a:r>
              <a:rPr spc="-210" dirty="0"/>
              <a:t> </a:t>
            </a:r>
            <a:r>
              <a:rPr spc="-10" dirty="0"/>
              <a:t>differences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8241" y="1054353"/>
            <a:ext cx="8458200" cy="392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977265" indent="-180340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Wingdings"/>
              <a:buChar char=""/>
              <a:tabLst>
                <a:tab pos="192405" algn="l"/>
                <a:tab pos="278130" algn="l"/>
              </a:tabLst>
            </a:pP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	Waterfall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spc="-114" dirty="0">
                <a:solidFill>
                  <a:srgbClr val="001F5F"/>
                </a:solidFill>
                <a:latin typeface="Tahoma"/>
                <a:cs typeface="Tahoma"/>
              </a:rPr>
              <a:t>Liner</a:t>
            </a:r>
            <a:r>
              <a:rPr sz="18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001F5F"/>
                </a:solidFill>
                <a:latin typeface="Tahoma"/>
                <a:cs typeface="Tahoma"/>
              </a:rPr>
              <a:t>Sequential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30" dirty="0">
                <a:solidFill>
                  <a:srgbClr val="001F5F"/>
                </a:solidFill>
                <a:latin typeface="Tahoma"/>
                <a:cs typeface="Tahoma"/>
              </a:rPr>
              <a:t>Life</a:t>
            </a:r>
            <a:r>
              <a:rPr sz="18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60" dirty="0">
                <a:solidFill>
                  <a:srgbClr val="001F5F"/>
                </a:solidFill>
                <a:latin typeface="Tahoma"/>
                <a:cs typeface="Tahoma"/>
              </a:rPr>
              <a:t>Cycle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Model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Verdana"/>
                <a:cs typeface="Verdana"/>
              </a:rPr>
              <a:t>whereas</a:t>
            </a:r>
            <a:r>
              <a:rPr sz="18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Agile </a:t>
            </a:r>
            <a:r>
              <a:rPr sz="1800" spc="-19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Verdana"/>
                <a:cs typeface="Verdana"/>
              </a:rPr>
              <a:t>a 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continuous</a:t>
            </a:r>
            <a:r>
              <a:rPr sz="18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Tahoma"/>
                <a:cs typeface="Tahoma"/>
              </a:rPr>
              <a:t>iteration</a:t>
            </a:r>
            <a:r>
              <a:rPr sz="18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18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development</a:t>
            </a: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and</a:t>
            </a: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Tahoma"/>
                <a:cs typeface="Tahoma"/>
              </a:rPr>
              <a:t>testing</a:t>
            </a: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18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software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development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process</a:t>
            </a:r>
            <a:endParaRPr sz="1800">
              <a:latin typeface="Verdana"/>
              <a:cs typeface="Verdana"/>
            </a:endParaRPr>
          </a:p>
          <a:p>
            <a:pPr marL="278765" indent="-2660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Wingdings"/>
              <a:buChar char=""/>
              <a:tabLst>
                <a:tab pos="278765" algn="l"/>
              </a:tabLst>
            </a:pP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Agile</a:t>
            </a:r>
            <a:r>
              <a:rPr sz="18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methodology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known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18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001F5F"/>
                </a:solidFill>
                <a:latin typeface="Verdana"/>
                <a:cs typeface="Verdana"/>
              </a:rPr>
              <a:t>its</a:t>
            </a:r>
            <a:r>
              <a:rPr sz="18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001F5F"/>
                </a:solidFill>
                <a:latin typeface="Tahoma"/>
                <a:cs typeface="Tahoma"/>
              </a:rPr>
              <a:t>flexibility</a:t>
            </a:r>
            <a:r>
              <a:rPr sz="18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Verdana"/>
                <a:cs typeface="Verdana"/>
              </a:rPr>
              <a:t>whereas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spc="-90" dirty="0">
                <a:solidFill>
                  <a:srgbClr val="001F5F"/>
                </a:solidFill>
                <a:latin typeface="Tahoma"/>
                <a:cs typeface="Tahoma"/>
              </a:rPr>
              <a:t>Waterfall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19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endParaRPr sz="18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</a:pPr>
            <a:r>
              <a:rPr sz="1800" b="1" spc="-90" dirty="0">
                <a:solidFill>
                  <a:srgbClr val="001F5F"/>
                </a:solidFill>
                <a:latin typeface="Tahoma"/>
                <a:cs typeface="Tahoma"/>
              </a:rPr>
              <a:t>structured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Tahoma"/>
                <a:cs typeface="Tahoma"/>
              </a:rPr>
              <a:t>software</a:t>
            </a:r>
            <a:r>
              <a:rPr sz="18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development</a:t>
            </a: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methodology</a:t>
            </a:r>
            <a:endParaRPr sz="1800">
              <a:latin typeface="Tahoma"/>
              <a:cs typeface="Tahoma"/>
            </a:endParaRPr>
          </a:p>
          <a:p>
            <a:pPr marL="278765" indent="-266065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Font typeface="Wingdings"/>
              <a:buChar char=""/>
              <a:tabLst>
                <a:tab pos="278765" algn="l"/>
              </a:tabLst>
            </a:pP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Agile</a:t>
            </a:r>
            <a:r>
              <a:rPr sz="1800" b="1" spc="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65" dirty="0">
                <a:solidFill>
                  <a:srgbClr val="001F5F"/>
                </a:solidFill>
                <a:latin typeface="Verdana"/>
                <a:cs typeface="Verdana"/>
              </a:rPr>
              <a:t>follows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spc="-30" dirty="0">
                <a:solidFill>
                  <a:srgbClr val="001F5F"/>
                </a:solidFill>
                <a:latin typeface="Tahoma"/>
                <a:cs typeface="Tahoma"/>
              </a:rPr>
              <a:t>incremental</a:t>
            </a:r>
            <a:r>
              <a:rPr sz="18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approach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Verdana"/>
                <a:cs typeface="Verdana"/>
              </a:rPr>
              <a:t>whereas</a:t>
            </a:r>
            <a:r>
              <a:rPr sz="18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Waterfall</a:t>
            </a:r>
            <a:endParaRPr sz="1800">
              <a:latin typeface="Tahoma"/>
              <a:cs typeface="Tahoma"/>
            </a:endParaRPr>
          </a:p>
          <a:p>
            <a:pPr marL="192405">
              <a:lnSpc>
                <a:spcPct val="100000"/>
              </a:lnSpc>
            </a:pP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methodology</a:t>
            </a:r>
            <a:r>
              <a:rPr sz="18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9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8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8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sequential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001F5F"/>
                </a:solidFill>
                <a:latin typeface="Tahoma"/>
                <a:cs typeface="Tahoma"/>
              </a:rPr>
              <a:t>design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process</a:t>
            </a:r>
            <a:endParaRPr sz="1800">
              <a:latin typeface="Tahoma"/>
              <a:cs typeface="Tahoma"/>
            </a:endParaRPr>
          </a:p>
          <a:p>
            <a:pPr marL="278765" indent="-2660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Wingdings"/>
              <a:buChar char=""/>
              <a:tabLst>
                <a:tab pos="278765" algn="l"/>
              </a:tabLst>
            </a:pP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Agile</a:t>
            </a:r>
            <a:r>
              <a:rPr sz="18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001F5F"/>
                </a:solidFill>
                <a:latin typeface="Verdana"/>
                <a:cs typeface="Verdana"/>
              </a:rPr>
              <a:t>performs</a:t>
            </a:r>
            <a:r>
              <a:rPr sz="18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Tahoma"/>
                <a:cs typeface="Tahoma"/>
              </a:rPr>
              <a:t>testing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40" dirty="0">
                <a:solidFill>
                  <a:srgbClr val="001F5F"/>
                </a:solidFill>
                <a:latin typeface="Tahoma"/>
                <a:cs typeface="Tahoma"/>
              </a:rPr>
              <a:t>concurrently</a:t>
            </a: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001F5F"/>
                </a:solidFill>
                <a:latin typeface="Tahoma"/>
                <a:cs typeface="Tahoma"/>
              </a:rPr>
              <a:t>with</a:t>
            </a:r>
            <a:r>
              <a:rPr sz="1800" b="1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Tahoma"/>
                <a:cs typeface="Tahoma"/>
              </a:rPr>
              <a:t>software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development</a:t>
            </a:r>
            <a:r>
              <a:rPr sz="18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30" dirty="0">
                <a:solidFill>
                  <a:srgbClr val="001F5F"/>
                </a:solidFill>
                <a:latin typeface="Verdana"/>
                <a:cs typeface="Verdana"/>
              </a:rPr>
              <a:t>whereas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endParaRPr sz="1800">
              <a:latin typeface="Verdana"/>
              <a:cs typeface="Verdana"/>
            </a:endParaRPr>
          </a:p>
          <a:p>
            <a:pPr marL="192405">
              <a:lnSpc>
                <a:spcPct val="100000"/>
              </a:lnSpc>
            </a:pPr>
            <a:r>
              <a:rPr sz="1800" b="1" spc="-90" dirty="0">
                <a:solidFill>
                  <a:srgbClr val="001F5F"/>
                </a:solidFill>
                <a:latin typeface="Tahoma"/>
                <a:cs typeface="Tahoma"/>
              </a:rPr>
              <a:t>Waterfall</a:t>
            </a:r>
            <a:r>
              <a:rPr sz="1800" b="1" spc="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methodology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spc="-100" dirty="0">
                <a:solidFill>
                  <a:srgbClr val="001F5F"/>
                </a:solidFill>
                <a:latin typeface="Tahoma"/>
                <a:cs typeface="Tahoma"/>
              </a:rPr>
              <a:t>testing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comes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001F5F"/>
                </a:solidFill>
                <a:latin typeface="Tahoma"/>
                <a:cs typeface="Tahoma"/>
              </a:rPr>
              <a:t>after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001F5F"/>
                </a:solidFill>
                <a:latin typeface="Tahoma"/>
                <a:cs typeface="Tahoma"/>
              </a:rPr>
              <a:t>“Build”</a:t>
            </a:r>
            <a:r>
              <a:rPr sz="1800" b="1" spc="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phase</a:t>
            </a:r>
            <a:endParaRPr sz="1800">
              <a:latin typeface="Verdana"/>
              <a:cs typeface="Verdana"/>
            </a:endParaRPr>
          </a:p>
          <a:p>
            <a:pPr marL="192405" marR="479425" indent="-18034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Wingdings"/>
              <a:buChar char=""/>
              <a:tabLst>
                <a:tab pos="192405" algn="l"/>
                <a:tab pos="278130" algn="l"/>
              </a:tabLst>
            </a:pP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	Agile</a:t>
            </a:r>
            <a:r>
              <a:rPr sz="1800" b="1" spc="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allows</a:t>
            </a:r>
            <a:r>
              <a:rPr sz="18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changes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85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18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1F5F"/>
                </a:solidFill>
                <a:latin typeface="Verdana"/>
                <a:cs typeface="Verdana"/>
              </a:rPr>
              <a:t>project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development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1F5F"/>
                </a:solidFill>
                <a:latin typeface="Verdana"/>
                <a:cs typeface="Verdana"/>
              </a:rPr>
              <a:t>requirement</a:t>
            </a:r>
            <a:r>
              <a:rPr sz="18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whereas </a:t>
            </a:r>
            <a:r>
              <a:rPr sz="1800" b="1" spc="-95" dirty="0">
                <a:solidFill>
                  <a:srgbClr val="001F5F"/>
                </a:solidFill>
                <a:latin typeface="Tahoma"/>
                <a:cs typeface="Tahoma"/>
              </a:rPr>
              <a:t>Waterfall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-60" dirty="0">
                <a:solidFill>
                  <a:srgbClr val="001F5F"/>
                </a:solidFill>
                <a:latin typeface="Verdana"/>
                <a:cs typeface="Verdana"/>
              </a:rPr>
              <a:t>has</a:t>
            </a:r>
            <a:r>
              <a:rPr sz="18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no</a:t>
            </a:r>
            <a:r>
              <a:rPr sz="18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scope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55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1800" b="1" spc="-1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changing</a:t>
            </a: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65" dirty="0">
                <a:solidFill>
                  <a:srgbClr val="001F5F"/>
                </a:solidFill>
                <a:latin typeface="Tahoma"/>
                <a:cs typeface="Tahoma"/>
              </a:rPr>
              <a:t>the</a:t>
            </a:r>
            <a:r>
              <a:rPr sz="1800" b="1" spc="-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001F5F"/>
                </a:solidFill>
                <a:latin typeface="Tahoma"/>
                <a:cs typeface="Tahoma"/>
              </a:rPr>
              <a:t>requirements</a:t>
            </a:r>
            <a:r>
              <a:rPr sz="18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spc="85" dirty="0">
                <a:solidFill>
                  <a:srgbClr val="001F5F"/>
                </a:solidFill>
                <a:latin typeface="Verdana"/>
                <a:cs typeface="Verdana"/>
              </a:rPr>
              <a:t>once</a:t>
            </a:r>
            <a:r>
              <a:rPr sz="18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project </a:t>
            </a:r>
            <a:r>
              <a:rPr sz="1800" dirty="0">
                <a:solidFill>
                  <a:srgbClr val="001F5F"/>
                </a:solidFill>
                <a:latin typeface="Verdana"/>
                <a:cs typeface="Verdana"/>
              </a:rPr>
              <a:t>development</a:t>
            </a:r>
            <a:r>
              <a:rPr sz="18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1F5F"/>
                </a:solidFill>
                <a:latin typeface="Verdana"/>
                <a:cs typeface="Verdana"/>
              </a:rPr>
              <a:t>starts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8059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95"/>
              </a:spcBef>
            </a:pPr>
            <a:r>
              <a:rPr dirty="0"/>
              <a:t>Agile</a:t>
            </a:r>
            <a:r>
              <a:rPr spc="-190" dirty="0"/>
              <a:t> </a:t>
            </a:r>
            <a:r>
              <a:rPr spc="-180" dirty="0"/>
              <a:t>Vs</a:t>
            </a:r>
            <a:r>
              <a:rPr spc="-204" dirty="0"/>
              <a:t> </a:t>
            </a:r>
            <a:r>
              <a:rPr spc="-55" dirty="0"/>
              <a:t>Waterfall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5853" y="1140825"/>
            <a:ext cx="5059537" cy="29392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4452" y="4243222"/>
            <a:ext cx="6306820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195" marR="7346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Agile</a:t>
            </a:r>
            <a:r>
              <a:rPr sz="1800" b="1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70" dirty="0">
                <a:solidFill>
                  <a:srgbClr val="001F5F"/>
                </a:solidFill>
                <a:latin typeface="Tahoma"/>
                <a:cs typeface="Tahoma"/>
              </a:rPr>
              <a:t>Project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Success</a:t>
            </a:r>
            <a:r>
              <a:rPr sz="1800" b="1" spc="-6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95" dirty="0">
                <a:solidFill>
                  <a:srgbClr val="001F5F"/>
                </a:solidFill>
                <a:latin typeface="Tahoma"/>
                <a:cs typeface="Tahoma"/>
              </a:rPr>
              <a:t>Rates</a:t>
            </a:r>
            <a:r>
              <a:rPr sz="1800" b="1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are</a:t>
            </a:r>
            <a:r>
              <a:rPr sz="1800" b="1" spc="-4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001F5F"/>
                </a:solidFill>
                <a:latin typeface="Tahoma"/>
                <a:cs typeface="Tahoma"/>
              </a:rPr>
              <a:t>2X</a:t>
            </a: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75" dirty="0">
                <a:solidFill>
                  <a:srgbClr val="001F5F"/>
                </a:solidFill>
                <a:latin typeface="Tahoma"/>
                <a:cs typeface="Tahoma"/>
              </a:rPr>
              <a:t>Higher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001F5F"/>
                </a:solidFill>
                <a:latin typeface="Tahoma"/>
                <a:cs typeface="Tahoma"/>
              </a:rPr>
              <a:t>than </a:t>
            </a:r>
            <a:r>
              <a:rPr sz="1800" b="1" spc="-80" dirty="0">
                <a:solidFill>
                  <a:srgbClr val="001F5F"/>
                </a:solidFill>
                <a:latin typeface="Tahoma"/>
                <a:cs typeface="Tahoma"/>
              </a:rPr>
              <a:t>Traditional</a:t>
            </a:r>
            <a:r>
              <a:rPr sz="1800" b="1" spc="-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Tahoma"/>
                <a:cs typeface="Tahoma"/>
              </a:rPr>
              <a:t>Projects</a:t>
            </a:r>
            <a:r>
              <a:rPr sz="18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(2019)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300" spc="-80" dirty="0">
                <a:solidFill>
                  <a:srgbClr val="001F5F"/>
                </a:solidFill>
                <a:latin typeface="Verdana"/>
                <a:cs typeface="Verdana"/>
              </a:rPr>
              <a:t>From</a:t>
            </a:r>
            <a:r>
              <a:rPr sz="13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300" spc="-1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3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300" spc="-70" dirty="0">
                <a:solidFill>
                  <a:srgbClr val="001F5F"/>
                </a:solidFill>
                <a:latin typeface="Verdana"/>
                <a:cs typeface="Verdana"/>
              </a:rPr>
              <a:t>Standish</a:t>
            </a:r>
            <a:r>
              <a:rPr sz="13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001F5F"/>
                </a:solidFill>
                <a:latin typeface="Verdana"/>
                <a:cs typeface="Verdana"/>
              </a:rPr>
              <a:t>Group</a:t>
            </a:r>
            <a:r>
              <a:rPr sz="13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300" spc="-114" dirty="0">
                <a:solidFill>
                  <a:srgbClr val="001F5F"/>
                </a:solidFill>
                <a:latin typeface="Verdana"/>
                <a:cs typeface="Verdana"/>
              </a:rPr>
              <a:t>2018</a:t>
            </a:r>
            <a:r>
              <a:rPr sz="13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300" dirty="0">
                <a:solidFill>
                  <a:srgbClr val="001F5F"/>
                </a:solidFill>
                <a:latin typeface="Verdana"/>
                <a:cs typeface="Verdana"/>
              </a:rPr>
              <a:t>Chaos</a:t>
            </a:r>
            <a:r>
              <a:rPr sz="1300" spc="-60" dirty="0">
                <a:solidFill>
                  <a:srgbClr val="001F5F"/>
                </a:solidFill>
                <a:latin typeface="Verdana"/>
                <a:cs typeface="Verdana"/>
              </a:rPr>
              <a:t> Report:</a:t>
            </a:r>
            <a:r>
              <a:rPr sz="1300" spc="-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i="1" spc="-114" dirty="0">
                <a:solidFill>
                  <a:srgbClr val="001F5F"/>
                </a:solidFill>
                <a:latin typeface="Verdana"/>
                <a:cs typeface="Verdana"/>
              </a:rPr>
              <a:t>Series,</a:t>
            </a:r>
            <a:r>
              <a:rPr sz="1400" i="1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i="1" spc="-30" dirty="0">
                <a:solidFill>
                  <a:srgbClr val="001F5F"/>
                </a:solidFill>
                <a:latin typeface="Verdana"/>
                <a:cs typeface="Verdana"/>
              </a:rPr>
              <a:t>Decision</a:t>
            </a:r>
            <a:r>
              <a:rPr sz="1400" i="1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i="1" dirty="0">
                <a:solidFill>
                  <a:srgbClr val="001F5F"/>
                </a:solidFill>
                <a:latin typeface="Verdana"/>
                <a:cs typeface="Verdana"/>
              </a:rPr>
              <a:t>Latency</a:t>
            </a:r>
            <a:r>
              <a:rPr sz="1400" i="1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i="1" spc="-20" dirty="0">
                <a:solidFill>
                  <a:srgbClr val="001F5F"/>
                </a:solidFill>
                <a:latin typeface="Verdana"/>
                <a:cs typeface="Verdana"/>
              </a:rPr>
              <a:t>Theory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592341"/>
          </a:xfrm>
          <a:prstGeom prst="rect">
            <a:avLst/>
          </a:prstGeom>
        </p:spPr>
        <p:txBody>
          <a:bodyPr vert="horz" wrap="square" lIns="0" tIns="159892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dirty="0"/>
              <a:t>Business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3118" y="1044955"/>
            <a:ext cx="8001634" cy="36984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lang="en-GB" sz="2400" dirty="0">
                <a:solidFill>
                  <a:srgbClr val="001F5F"/>
                </a:solidFill>
                <a:latin typeface="Tahoma"/>
                <a:cs typeface="Tahoma"/>
              </a:rPr>
              <a:t>A</a:t>
            </a:r>
            <a:r>
              <a:rPr lang="en-GB" sz="2400" b="1" dirty="0">
                <a:solidFill>
                  <a:srgbClr val="001F5F"/>
                </a:solidFill>
                <a:latin typeface="Tahoma"/>
                <a:cs typeface="Tahoma"/>
              </a:rPr>
              <a:t> b</a:t>
            </a:r>
            <a:r>
              <a:rPr sz="2400" b="1" dirty="0" err="1">
                <a:solidFill>
                  <a:srgbClr val="001F5F"/>
                </a:solidFill>
                <a:latin typeface="Tahoma"/>
                <a:cs typeface="Tahoma"/>
              </a:rPr>
              <a:t>usiness</a:t>
            </a:r>
            <a:r>
              <a:rPr lang="en-GB" sz="2400" b="1" dirty="0">
                <a:solidFill>
                  <a:srgbClr val="001F5F"/>
                </a:solidFill>
                <a:latin typeface="Verdana"/>
                <a:cs typeface="Tahoma"/>
              </a:rPr>
              <a:t> 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Tahoma"/>
              </a:rPr>
              <a:t>is a f</a:t>
            </a: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ormal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organi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r>
              <a:rPr sz="2400" dirty="0" err="1">
                <a:solidFill>
                  <a:srgbClr val="001F5F"/>
                </a:solidFill>
                <a:latin typeface="Verdana"/>
                <a:cs typeface="Verdana"/>
              </a:rPr>
              <a:t>ation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 that makes products or provides a service in order to make a profit</a:t>
            </a:r>
            <a:r>
              <a:rPr lang="en-GB" sz="2400" dirty="0">
                <a:solidFill>
                  <a:srgbClr val="001F5F"/>
                </a:solidFill>
                <a:latin typeface="Verdana"/>
                <a:cs typeface="Verdana"/>
              </a:rPr>
              <a:t>.</a:t>
            </a:r>
            <a:endParaRPr sz="2400" dirty="0">
              <a:latin typeface="Verdana"/>
              <a:cs typeface="Verdana"/>
            </a:endParaRPr>
          </a:p>
          <a:p>
            <a:pPr marL="121920">
              <a:lnSpc>
                <a:spcPct val="100000"/>
              </a:lnSpc>
              <a:spcBef>
                <a:spcPts val="1200"/>
              </a:spcBef>
            </a:pPr>
            <a:r>
              <a:rPr sz="2400" dirty="0">
                <a:solidFill>
                  <a:srgbClr val="83008F"/>
                </a:solidFill>
                <a:latin typeface="Segoe UI Symbol"/>
                <a:cs typeface="Segoe UI Symbol"/>
              </a:rPr>
              <a:t>🞂​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Four basic business functions:</a:t>
            </a:r>
            <a:endParaRPr sz="2400" dirty="0">
              <a:latin typeface="Verdana"/>
              <a:cs typeface="Verdana"/>
            </a:endParaRPr>
          </a:p>
          <a:p>
            <a:pPr marL="812800" lvl="2" indent="-342900">
              <a:lnSpc>
                <a:spcPct val="100000"/>
              </a:lnSpc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Manufacturing and production</a:t>
            </a:r>
            <a:endParaRPr sz="2400" dirty="0">
              <a:latin typeface="Verdana"/>
              <a:cs typeface="Verdana"/>
            </a:endParaRPr>
          </a:p>
          <a:p>
            <a:pPr marL="813435" lvl="2" indent="-343535">
              <a:lnSpc>
                <a:spcPct val="100000"/>
              </a:lnSpc>
              <a:spcBef>
                <a:spcPts val="1500"/>
              </a:spcBef>
              <a:buChar char="•"/>
              <a:tabLst>
                <a:tab pos="81343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Sales and marketing</a:t>
            </a:r>
            <a:endParaRPr sz="2400" dirty="0">
              <a:latin typeface="Verdana"/>
              <a:cs typeface="Verdana"/>
            </a:endParaRPr>
          </a:p>
          <a:p>
            <a:pPr marL="812800" lvl="2" indent="-342900">
              <a:lnSpc>
                <a:spcPct val="100000"/>
              </a:lnSpc>
              <a:spcBef>
                <a:spcPts val="1505"/>
              </a:spcBef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Finance and accounting</a:t>
            </a:r>
            <a:endParaRPr sz="2400" dirty="0">
              <a:latin typeface="Verdana"/>
              <a:cs typeface="Verdana"/>
            </a:endParaRPr>
          </a:p>
          <a:p>
            <a:pPr marL="813435" lvl="2" indent="-343535">
              <a:lnSpc>
                <a:spcPct val="100000"/>
              </a:lnSpc>
              <a:spcBef>
                <a:spcPts val="1500"/>
              </a:spcBef>
              <a:buChar char="•"/>
              <a:tabLst>
                <a:tab pos="81343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Human resources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190" dirty="0"/>
              <a:t> </a:t>
            </a:r>
            <a:r>
              <a:rPr spc="-135" dirty="0"/>
              <a:t>your</a:t>
            </a:r>
            <a:r>
              <a:rPr spc="-165" dirty="0"/>
              <a:t> </a:t>
            </a:r>
            <a:r>
              <a:rPr spc="-575" dirty="0"/>
              <a:t>IS</a:t>
            </a:r>
          </a:p>
          <a:p>
            <a:pPr marL="117475">
              <a:lnSpc>
                <a:spcPct val="100000"/>
              </a:lnSpc>
              <a:spcBef>
                <a:spcPts val="15"/>
              </a:spcBef>
            </a:pPr>
            <a:r>
              <a:rPr sz="2400" spc="-90" dirty="0"/>
              <a:t>Step</a:t>
            </a:r>
            <a:r>
              <a:rPr sz="2400" spc="-155" dirty="0"/>
              <a:t> </a:t>
            </a:r>
            <a:r>
              <a:rPr sz="2400" spc="-204" dirty="0"/>
              <a:t>3</a:t>
            </a:r>
            <a:r>
              <a:rPr sz="2400" spc="-165" dirty="0"/>
              <a:t> </a:t>
            </a:r>
            <a:r>
              <a:rPr sz="2400" spc="-340" dirty="0"/>
              <a:t>–</a:t>
            </a:r>
            <a:r>
              <a:rPr sz="2400" spc="-160" dirty="0"/>
              <a:t> </a:t>
            </a:r>
            <a:r>
              <a:rPr sz="2400" spc="-110" dirty="0"/>
              <a:t>Involve</a:t>
            </a:r>
            <a:r>
              <a:rPr sz="2400" spc="-195" dirty="0"/>
              <a:t> </a:t>
            </a:r>
            <a:r>
              <a:rPr sz="2400" spc="-40" dirty="0"/>
              <a:t>end-</a:t>
            </a:r>
            <a:r>
              <a:rPr sz="2400" spc="-190" dirty="0"/>
              <a:t>users</a:t>
            </a:r>
            <a:r>
              <a:rPr sz="2400" spc="-135" dirty="0"/>
              <a:t> </a:t>
            </a:r>
            <a:r>
              <a:rPr sz="2400" spc="-125" dirty="0"/>
              <a:t>in</a:t>
            </a:r>
            <a:r>
              <a:rPr sz="2400" spc="-185" dirty="0"/>
              <a:t> </a:t>
            </a:r>
            <a:r>
              <a:rPr sz="2400" spc="-475" dirty="0"/>
              <a:t>IS</a:t>
            </a:r>
            <a:r>
              <a:rPr sz="2400" spc="-145" dirty="0"/>
              <a:t> </a:t>
            </a:r>
            <a:r>
              <a:rPr sz="2400" spc="-10" dirty="0"/>
              <a:t>design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1709" rIns="0" bIns="0" rtlCol="0">
            <a:spAutoFit/>
          </a:bodyPr>
          <a:lstStyle/>
          <a:p>
            <a:pPr marL="494030" indent="-178435">
              <a:lnSpc>
                <a:spcPct val="100000"/>
              </a:lnSpc>
              <a:spcBef>
                <a:spcPts val="105"/>
              </a:spcBef>
              <a:buClr>
                <a:srgbClr val="83008F"/>
              </a:buClr>
              <a:buSzPct val="70000"/>
              <a:buChar char="•"/>
              <a:tabLst>
                <a:tab pos="494665" algn="l"/>
              </a:tabLst>
            </a:pPr>
            <a:r>
              <a:rPr sz="2000" spc="-35" dirty="0"/>
              <a:t>Organise</a:t>
            </a:r>
            <a:r>
              <a:rPr sz="2000" spc="-80" dirty="0"/>
              <a:t> </a:t>
            </a:r>
            <a:r>
              <a:rPr sz="2000" spc="-95" dirty="0"/>
              <a:t>workshops</a:t>
            </a:r>
            <a:r>
              <a:rPr sz="2000" spc="-105" dirty="0"/>
              <a:t> </a:t>
            </a:r>
            <a:r>
              <a:rPr sz="2000" spc="-75" dirty="0"/>
              <a:t>with</a:t>
            </a:r>
            <a:r>
              <a:rPr sz="2000" spc="-95" dirty="0"/>
              <a:t> </a:t>
            </a:r>
            <a:r>
              <a:rPr sz="2000" spc="-114" dirty="0"/>
              <a:t>business</a:t>
            </a:r>
            <a:r>
              <a:rPr sz="2000" spc="-110" dirty="0"/>
              <a:t> </a:t>
            </a:r>
            <a:r>
              <a:rPr sz="2000" spc="-25" dirty="0"/>
              <a:t>end-</a:t>
            </a:r>
            <a:r>
              <a:rPr sz="2000" spc="-155" dirty="0"/>
              <a:t>users</a:t>
            </a:r>
            <a:r>
              <a:rPr sz="2000" spc="-95" dirty="0"/>
              <a:t> </a:t>
            </a:r>
            <a:r>
              <a:rPr sz="2000" spc="-10" dirty="0"/>
              <a:t>to</a:t>
            </a:r>
            <a:r>
              <a:rPr sz="2000" spc="-100" dirty="0"/>
              <a:t> </a:t>
            </a:r>
            <a:r>
              <a:rPr sz="2000" dirty="0"/>
              <a:t>collect</a:t>
            </a:r>
            <a:r>
              <a:rPr sz="2000" spc="-90" dirty="0"/>
              <a:t> </a:t>
            </a:r>
            <a:r>
              <a:rPr sz="2000" spc="-95" dirty="0"/>
              <a:t>their</a:t>
            </a:r>
            <a:r>
              <a:rPr sz="2000" spc="-110" dirty="0"/>
              <a:t> </a:t>
            </a:r>
            <a:r>
              <a:rPr sz="2000" spc="-10" dirty="0"/>
              <a:t>needs</a:t>
            </a:r>
            <a:endParaRPr sz="2000"/>
          </a:p>
          <a:p>
            <a:pPr marL="494030" indent="-178435">
              <a:lnSpc>
                <a:spcPct val="100000"/>
              </a:lnSpc>
              <a:spcBef>
                <a:spcPts val="1680"/>
              </a:spcBef>
              <a:buClr>
                <a:srgbClr val="83008F"/>
              </a:buClr>
              <a:buSzPct val="70000"/>
              <a:buChar char="•"/>
              <a:tabLst>
                <a:tab pos="494665" algn="l"/>
              </a:tabLst>
            </a:pPr>
            <a:r>
              <a:rPr sz="2000" spc="-85" dirty="0"/>
              <a:t>Involve</a:t>
            </a:r>
            <a:r>
              <a:rPr sz="2000" spc="-170" dirty="0"/>
              <a:t> </a:t>
            </a:r>
            <a:r>
              <a:rPr sz="2000" spc="-25" dirty="0"/>
              <a:t>end-</a:t>
            </a:r>
            <a:r>
              <a:rPr sz="2000" spc="-155" dirty="0"/>
              <a:t>users </a:t>
            </a:r>
            <a:r>
              <a:rPr sz="2000" spc="-105" dirty="0"/>
              <a:t>in</a:t>
            </a:r>
            <a:r>
              <a:rPr sz="2000" spc="-120" dirty="0"/>
              <a:t> </a:t>
            </a:r>
            <a:r>
              <a:rPr sz="2000" spc="-10" dirty="0"/>
              <a:t>the</a:t>
            </a:r>
            <a:r>
              <a:rPr sz="2000" spc="-155" dirty="0"/>
              <a:t> </a:t>
            </a:r>
            <a:r>
              <a:rPr sz="2000" spc="-30" dirty="0"/>
              <a:t>design</a:t>
            </a:r>
            <a:r>
              <a:rPr sz="2000" spc="-120" dirty="0"/>
              <a:t> </a:t>
            </a:r>
            <a:r>
              <a:rPr sz="2000" dirty="0"/>
              <a:t>of</a:t>
            </a:r>
            <a:r>
              <a:rPr sz="2000" spc="-120" dirty="0"/>
              <a:t> </a:t>
            </a:r>
            <a:r>
              <a:rPr sz="2000" spc="-395" dirty="0"/>
              <a:t>IS</a:t>
            </a:r>
            <a:endParaRPr sz="2000"/>
          </a:p>
          <a:p>
            <a:pPr marL="494030" indent="-178435">
              <a:lnSpc>
                <a:spcPct val="100000"/>
              </a:lnSpc>
              <a:spcBef>
                <a:spcPts val="1680"/>
              </a:spcBef>
              <a:buClr>
                <a:srgbClr val="83008F"/>
              </a:buClr>
              <a:buSzPct val="70000"/>
              <a:buChar char="•"/>
              <a:tabLst>
                <a:tab pos="494665" algn="l"/>
              </a:tabLst>
            </a:pPr>
            <a:r>
              <a:rPr sz="2000" spc="-85" dirty="0"/>
              <a:t>Involve</a:t>
            </a:r>
            <a:r>
              <a:rPr sz="2000" spc="-165" dirty="0"/>
              <a:t> </a:t>
            </a:r>
            <a:r>
              <a:rPr sz="2000" spc="-25" dirty="0"/>
              <a:t>end-</a:t>
            </a:r>
            <a:r>
              <a:rPr sz="2000" spc="-155" dirty="0"/>
              <a:t>users</a:t>
            </a:r>
            <a:r>
              <a:rPr sz="2000" spc="-150" dirty="0"/>
              <a:t> </a:t>
            </a:r>
            <a:r>
              <a:rPr sz="2000" spc="-105" dirty="0"/>
              <a:t>in</a:t>
            </a:r>
            <a:r>
              <a:rPr sz="2000" spc="-114" dirty="0"/>
              <a:t> </a:t>
            </a:r>
            <a:r>
              <a:rPr sz="2000" spc="-165" dirty="0"/>
              <a:t>UAT</a:t>
            </a:r>
            <a:r>
              <a:rPr sz="2000" spc="-110" dirty="0"/>
              <a:t> </a:t>
            </a:r>
            <a:r>
              <a:rPr sz="2000" spc="-145" dirty="0"/>
              <a:t>(</a:t>
            </a:r>
            <a:r>
              <a:rPr sz="2000" b="1" spc="-145" dirty="0">
                <a:latin typeface="Tahoma"/>
                <a:cs typeface="Tahoma"/>
              </a:rPr>
              <a:t>User</a:t>
            </a:r>
            <a:r>
              <a:rPr sz="2000" b="1" spc="25" dirty="0">
                <a:latin typeface="Tahoma"/>
                <a:cs typeface="Tahoma"/>
              </a:rPr>
              <a:t> </a:t>
            </a:r>
            <a:r>
              <a:rPr sz="2000" b="1" spc="75" dirty="0">
                <a:latin typeface="Tahoma"/>
                <a:cs typeface="Tahoma"/>
              </a:rPr>
              <a:t>Acceptance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tests</a:t>
            </a:r>
            <a:r>
              <a:rPr sz="2000" spc="-145" dirty="0"/>
              <a:t>)</a:t>
            </a:r>
            <a:r>
              <a:rPr sz="2000" spc="-125" dirty="0"/>
              <a:t> </a:t>
            </a:r>
            <a:r>
              <a:rPr sz="2000" spc="-10" dirty="0"/>
              <a:t>phase</a:t>
            </a:r>
            <a:endParaRPr sz="2000">
              <a:latin typeface="Tahoma"/>
              <a:cs typeface="Tahoma"/>
            </a:endParaRPr>
          </a:p>
          <a:p>
            <a:pPr marL="494030" indent="-178435">
              <a:lnSpc>
                <a:spcPct val="100000"/>
              </a:lnSpc>
              <a:spcBef>
                <a:spcPts val="1680"/>
              </a:spcBef>
              <a:buClr>
                <a:srgbClr val="83008F"/>
              </a:buClr>
              <a:buSzPct val="70000"/>
              <a:buChar char="•"/>
              <a:tabLst>
                <a:tab pos="494665" algn="l"/>
              </a:tabLst>
            </a:pPr>
            <a:r>
              <a:rPr sz="2000" dirty="0"/>
              <a:t>Document</a:t>
            </a:r>
            <a:r>
              <a:rPr sz="2000" spc="-150" dirty="0"/>
              <a:t> </a:t>
            </a:r>
            <a:r>
              <a:rPr sz="2000" spc="-10" dirty="0"/>
              <a:t>the</a:t>
            </a:r>
            <a:r>
              <a:rPr sz="2000" spc="-135" dirty="0"/>
              <a:t> </a:t>
            </a:r>
            <a:r>
              <a:rPr sz="2000" dirty="0"/>
              <a:t>new</a:t>
            </a:r>
            <a:r>
              <a:rPr sz="2000" spc="-120" dirty="0"/>
              <a:t> </a:t>
            </a:r>
            <a:r>
              <a:rPr sz="2000" spc="-375" dirty="0"/>
              <a:t>IS</a:t>
            </a:r>
            <a:r>
              <a:rPr sz="2000" spc="-114" dirty="0"/>
              <a:t> </a:t>
            </a:r>
            <a:r>
              <a:rPr sz="2000" spc="-285" dirty="0"/>
              <a:t>–</a:t>
            </a:r>
            <a:r>
              <a:rPr sz="2000" spc="-105" dirty="0"/>
              <a:t> </a:t>
            </a:r>
            <a:r>
              <a:rPr sz="2000" spc="-150" dirty="0"/>
              <a:t>User</a:t>
            </a:r>
            <a:r>
              <a:rPr sz="2000" spc="-110" dirty="0"/>
              <a:t> </a:t>
            </a:r>
            <a:r>
              <a:rPr sz="2000" spc="-20" dirty="0"/>
              <a:t>guide,</a:t>
            </a:r>
            <a:r>
              <a:rPr sz="2000" spc="-125" dirty="0"/>
              <a:t> </a:t>
            </a:r>
            <a:r>
              <a:rPr sz="2000" spc="-75" dirty="0"/>
              <a:t>training</a:t>
            </a:r>
            <a:r>
              <a:rPr sz="2000" spc="-125" dirty="0"/>
              <a:t> </a:t>
            </a:r>
            <a:r>
              <a:rPr sz="2000" spc="-10" dirty="0"/>
              <a:t>documentation</a:t>
            </a:r>
            <a:endParaRPr sz="2000"/>
          </a:p>
          <a:p>
            <a:pPr marL="494030" indent="-178435">
              <a:lnSpc>
                <a:spcPct val="100000"/>
              </a:lnSpc>
              <a:spcBef>
                <a:spcPts val="1680"/>
              </a:spcBef>
              <a:buClr>
                <a:srgbClr val="83008F"/>
              </a:buClr>
              <a:buSzPct val="70000"/>
              <a:buChar char="•"/>
              <a:tabLst>
                <a:tab pos="494665" algn="l"/>
              </a:tabLst>
            </a:pPr>
            <a:r>
              <a:rPr sz="2000" spc="-140" dirty="0"/>
              <a:t>Train</a:t>
            </a:r>
            <a:r>
              <a:rPr sz="2000" spc="-105" dirty="0"/>
              <a:t> </a:t>
            </a:r>
            <a:r>
              <a:rPr sz="2000" spc="-30" dirty="0"/>
              <a:t>end-</a:t>
            </a:r>
            <a:r>
              <a:rPr sz="2000" spc="-155" dirty="0"/>
              <a:t>users</a:t>
            </a:r>
            <a:r>
              <a:rPr sz="2000" spc="-140" dirty="0"/>
              <a:t> </a:t>
            </a:r>
            <a:r>
              <a:rPr sz="2000" dirty="0"/>
              <a:t>on</a:t>
            </a:r>
            <a:r>
              <a:rPr sz="2000" spc="-105" dirty="0"/>
              <a:t> </a:t>
            </a:r>
            <a:r>
              <a:rPr sz="2000" spc="-10" dirty="0"/>
              <a:t>the</a:t>
            </a:r>
            <a:r>
              <a:rPr sz="2000" spc="-140" dirty="0"/>
              <a:t> </a:t>
            </a:r>
            <a:r>
              <a:rPr sz="2000" dirty="0"/>
              <a:t>new</a:t>
            </a:r>
            <a:r>
              <a:rPr sz="2000" spc="-114" dirty="0"/>
              <a:t> </a:t>
            </a:r>
            <a:r>
              <a:rPr sz="2000" spc="-400" dirty="0"/>
              <a:t>IS</a:t>
            </a:r>
            <a:endParaRPr sz="2000"/>
          </a:p>
          <a:p>
            <a:pPr marL="494030" indent="-178435">
              <a:lnSpc>
                <a:spcPct val="100000"/>
              </a:lnSpc>
              <a:spcBef>
                <a:spcPts val="1685"/>
              </a:spcBef>
              <a:buClr>
                <a:srgbClr val="83008F"/>
              </a:buClr>
              <a:buSzPct val="70000"/>
              <a:buChar char="•"/>
              <a:tabLst>
                <a:tab pos="494665" algn="l"/>
              </a:tabLst>
            </a:pPr>
            <a:r>
              <a:rPr sz="2000" spc="-80" dirty="0"/>
              <a:t>Support</a:t>
            </a:r>
            <a:r>
              <a:rPr sz="2000" spc="-135" dirty="0"/>
              <a:t> </a:t>
            </a:r>
            <a:r>
              <a:rPr sz="2000" spc="-25" dirty="0"/>
              <a:t>end-</a:t>
            </a:r>
            <a:r>
              <a:rPr sz="2000" spc="-155" dirty="0"/>
              <a:t>users</a:t>
            </a:r>
            <a:r>
              <a:rPr sz="2000" spc="-130" dirty="0"/>
              <a:t> </a:t>
            </a:r>
            <a:r>
              <a:rPr sz="2000" spc="-105" dirty="0"/>
              <a:t>in</a:t>
            </a:r>
            <a:r>
              <a:rPr sz="2000" spc="-110" dirty="0"/>
              <a:t> </a:t>
            </a:r>
            <a:r>
              <a:rPr sz="2000" dirty="0"/>
              <a:t>how</a:t>
            </a:r>
            <a:r>
              <a:rPr sz="2000" spc="-105" dirty="0"/>
              <a:t> </a:t>
            </a:r>
            <a:r>
              <a:rPr sz="2000" spc="-10" dirty="0"/>
              <a:t>to</a:t>
            </a:r>
            <a:r>
              <a:rPr sz="2000" spc="-135" dirty="0"/>
              <a:t> </a:t>
            </a:r>
            <a:r>
              <a:rPr sz="2000" spc="-25" dirty="0"/>
              <a:t>effectively</a:t>
            </a:r>
            <a:r>
              <a:rPr sz="2000" spc="-150" dirty="0"/>
              <a:t> </a:t>
            </a:r>
            <a:r>
              <a:rPr sz="2000" spc="-80" dirty="0"/>
              <a:t>use</a:t>
            </a:r>
            <a:r>
              <a:rPr sz="2000" spc="-145" dirty="0"/>
              <a:t> </a:t>
            </a:r>
            <a:r>
              <a:rPr sz="2000" spc="-10" dirty="0"/>
              <a:t>the</a:t>
            </a:r>
            <a:r>
              <a:rPr sz="2000" spc="-130" dirty="0"/>
              <a:t> </a:t>
            </a:r>
            <a:r>
              <a:rPr sz="2000" spc="-400" dirty="0"/>
              <a:t>IS</a:t>
            </a:r>
            <a:endParaRPr sz="2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9220">
              <a:lnSpc>
                <a:spcPts val="3354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200" dirty="0"/>
              <a:t> </a:t>
            </a:r>
            <a:r>
              <a:rPr spc="-135" dirty="0"/>
              <a:t>your</a:t>
            </a:r>
            <a:r>
              <a:rPr spc="-175" dirty="0"/>
              <a:t> </a:t>
            </a:r>
            <a:r>
              <a:rPr spc="-575" dirty="0"/>
              <a:t>IS</a:t>
            </a:r>
          </a:p>
          <a:p>
            <a:pPr marL="109220">
              <a:lnSpc>
                <a:spcPts val="3354"/>
              </a:lnSpc>
            </a:pPr>
            <a:r>
              <a:rPr spc="-110" dirty="0"/>
              <a:t>Step</a:t>
            </a:r>
            <a:r>
              <a:rPr spc="-180" dirty="0"/>
              <a:t> </a:t>
            </a:r>
            <a:r>
              <a:rPr spc="-240" dirty="0"/>
              <a:t>4</a:t>
            </a:r>
            <a:r>
              <a:rPr spc="-190" dirty="0"/>
              <a:t> </a:t>
            </a:r>
            <a:r>
              <a:rPr spc="-395" dirty="0"/>
              <a:t>–</a:t>
            </a:r>
            <a:r>
              <a:rPr spc="-200" dirty="0"/>
              <a:t> </a:t>
            </a:r>
            <a:r>
              <a:rPr spc="125" dirty="0"/>
              <a:t>Manage</a:t>
            </a:r>
            <a:r>
              <a:rPr spc="-165" dirty="0"/>
              <a:t> </a:t>
            </a:r>
            <a:r>
              <a:rPr spc="-25" dirty="0"/>
              <a:t>the</a:t>
            </a:r>
            <a:r>
              <a:rPr spc="-195" dirty="0"/>
              <a:t> </a:t>
            </a:r>
            <a:r>
              <a:rPr spc="-330" dirty="0"/>
              <a:t>risks</a:t>
            </a:r>
            <a:r>
              <a:rPr spc="-190" dirty="0"/>
              <a:t> </a:t>
            </a:r>
            <a:r>
              <a:rPr spc="-395" dirty="0"/>
              <a:t>–</a:t>
            </a:r>
            <a:r>
              <a:rPr spc="-204" dirty="0"/>
              <a:t> </a:t>
            </a:r>
            <a:r>
              <a:rPr spc="-310" dirty="0"/>
              <a:t>Risks</a:t>
            </a:r>
            <a:r>
              <a:rPr spc="-204" dirty="0"/>
              <a:t> </a:t>
            </a:r>
            <a:r>
              <a:rPr spc="-10" dirty="0"/>
              <a:t>categories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9953" y="1142466"/>
            <a:ext cx="6220626" cy="327839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54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200" dirty="0"/>
              <a:t> </a:t>
            </a:r>
            <a:r>
              <a:rPr spc="-135" dirty="0"/>
              <a:t>your</a:t>
            </a:r>
            <a:r>
              <a:rPr spc="-175" dirty="0"/>
              <a:t> </a:t>
            </a:r>
            <a:r>
              <a:rPr spc="-575" dirty="0"/>
              <a:t>IS</a:t>
            </a:r>
          </a:p>
          <a:p>
            <a:pPr marL="12700">
              <a:lnSpc>
                <a:spcPts val="3354"/>
              </a:lnSpc>
            </a:pPr>
            <a:r>
              <a:rPr spc="-110" dirty="0"/>
              <a:t>Step</a:t>
            </a:r>
            <a:r>
              <a:rPr spc="-180" dirty="0"/>
              <a:t> </a:t>
            </a:r>
            <a:r>
              <a:rPr spc="-240" dirty="0"/>
              <a:t>4</a:t>
            </a:r>
            <a:r>
              <a:rPr spc="-190" dirty="0"/>
              <a:t> </a:t>
            </a:r>
            <a:r>
              <a:rPr spc="-395" dirty="0"/>
              <a:t>–</a:t>
            </a:r>
            <a:r>
              <a:rPr spc="-204" dirty="0"/>
              <a:t> </a:t>
            </a:r>
            <a:r>
              <a:rPr spc="125" dirty="0"/>
              <a:t>Manage</a:t>
            </a:r>
            <a:r>
              <a:rPr spc="-170" dirty="0"/>
              <a:t> </a:t>
            </a:r>
            <a:r>
              <a:rPr spc="-25" dirty="0"/>
              <a:t>the</a:t>
            </a:r>
            <a:r>
              <a:rPr spc="-195" dirty="0"/>
              <a:t> </a:t>
            </a:r>
            <a:r>
              <a:rPr spc="-330" dirty="0"/>
              <a:t>risks</a:t>
            </a:r>
            <a:r>
              <a:rPr spc="-195" dirty="0"/>
              <a:t> </a:t>
            </a:r>
            <a:r>
              <a:rPr spc="-395" dirty="0"/>
              <a:t>–</a:t>
            </a:r>
            <a:r>
              <a:rPr spc="-204" dirty="0"/>
              <a:t> </a:t>
            </a:r>
            <a:r>
              <a:rPr spc="-305" dirty="0"/>
              <a:t>Risks</a:t>
            </a:r>
            <a:r>
              <a:rPr spc="-204" dirty="0"/>
              <a:t> </a:t>
            </a:r>
            <a:r>
              <a:rPr spc="-10" dirty="0"/>
              <a:t>categories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5679" y="1260463"/>
            <a:ext cx="6896752" cy="315523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388" rIns="0" bIns="0" rtlCol="0">
            <a:spAutoFit/>
          </a:bodyPr>
          <a:lstStyle/>
          <a:p>
            <a:pPr marL="127000">
              <a:lnSpc>
                <a:spcPts val="3354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190" dirty="0"/>
              <a:t> </a:t>
            </a:r>
            <a:r>
              <a:rPr spc="-135" dirty="0"/>
              <a:t>your</a:t>
            </a:r>
            <a:r>
              <a:rPr spc="-165" dirty="0"/>
              <a:t> </a:t>
            </a:r>
            <a:r>
              <a:rPr spc="-575" dirty="0"/>
              <a:t>IS</a:t>
            </a:r>
          </a:p>
          <a:p>
            <a:pPr marL="127000">
              <a:lnSpc>
                <a:spcPts val="3354"/>
              </a:lnSpc>
            </a:pPr>
            <a:r>
              <a:rPr spc="-110" dirty="0"/>
              <a:t>Step</a:t>
            </a:r>
            <a:r>
              <a:rPr spc="-180" dirty="0"/>
              <a:t> </a:t>
            </a:r>
            <a:r>
              <a:rPr spc="-240" dirty="0"/>
              <a:t>4</a:t>
            </a:r>
            <a:r>
              <a:rPr spc="-185" dirty="0"/>
              <a:t> </a:t>
            </a:r>
            <a:r>
              <a:rPr spc="-395" dirty="0"/>
              <a:t>–</a:t>
            </a:r>
            <a:r>
              <a:rPr spc="-204" dirty="0"/>
              <a:t> </a:t>
            </a:r>
            <a:r>
              <a:rPr spc="125" dirty="0"/>
              <a:t>Manage</a:t>
            </a:r>
            <a:r>
              <a:rPr spc="-165" dirty="0"/>
              <a:t> </a:t>
            </a:r>
            <a:r>
              <a:rPr spc="-25" dirty="0"/>
              <a:t>the</a:t>
            </a:r>
            <a:r>
              <a:rPr spc="-195" dirty="0"/>
              <a:t> </a:t>
            </a:r>
            <a:r>
              <a:rPr spc="-330" dirty="0"/>
              <a:t>risks</a:t>
            </a:r>
            <a:r>
              <a:rPr spc="-190" dirty="0"/>
              <a:t> </a:t>
            </a:r>
            <a:r>
              <a:rPr spc="-395" dirty="0"/>
              <a:t>–</a:t>
            </a:r>
            <a:r>
              <a:rPr spc="-200" dirty="0"/>
              <a:t> </a:t>
            </a:r>
            <a:r>
              <a:rPr spc="-310" dirty="0"/>
              <a:t>Risks</a:t>
            </a:r>
            <a:r>
              <a:rPr spc="-204" dirty="0"/>
              <a:t> </a:t>
            </a:r>
            <a:r>
              <a:rPr spc="-10" dirty="0"/>
              <a:t>categories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9737" y="1251971"/>
            <a:ext cx="6120814" cy="325519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7475">
              <a:lnSpc>
                <a:spcPts val="3354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200" dirty="0"/>
              <a:t> </a:t>
            </a:r>
            <a:r>
              <a:rPr spc="-135" dirty="0"/>
              <a:t>your</a:t>
            </a:r>
            <a:r>
              <a:rPr spc="-175" dirty="0"/>
              <a:t> </a:t>
            </a:r>
            <a:r>
              <a:rPr spc="-575" dirty="0"/>
              <a:t>IS</a:t>
            </a:r>
          </a:p>
          <a:p>
            <a:pPr marL="117475">
              <a:lnSpc>
                <a:spcPts val="3354"/>
              </a:lnSpc>
            </a:pPr>
            <a:r>
              <a:rPr spc="-110" dirty="0"/>
              <a:t>Step</a:t>
            </a:r>
            <a:r>
              <a:rPr spc="-180" dirty="0"/>
              <a:t> </a:t>
            </a:r>
            <a:r>
              <a:rPr spc="-240" dirty="0"/>
              <a:t>4</a:t>
            </a:r>
            <a:r>
              <a:rPr spc="-190" dirty="0"/>
              <a:t> </a:t>
            </a:r>
            <a:r>
              <a:rPr spc="-395" dirty="0"/>
              <a:t>–</a:t>
            </a:r>
            <a:r>
              <a:rPr spc="-200" dirty="0"/>
              <a:t> </a:t>
            </a:r>
            <a:r>
              <a:rPr spc="125" dirty="0"/>
              <a:t>Manage</a:t>
            </a:r>
            <a:r>
              <a:rPr spc="-165" dirty="0"/>
              <a:t> </a:t>
            </a:r>
            <a:r>
              <a:rPr spc="-25" dirty="0"/>
              <a:t>the</a:t>
            </a:r>
            <a:r>
              <a:rPr spc="-195" dirty="0"/>
              <a:t> </a:t>
            </a:r>
            <a:r>
              <a:rPr spc="-330" dirty="0"/>
              <a:t>risks</a:t>
            </a:r>
            <a:r>
              <a:rPr spc="-190" dirty="0"/>
              <a:t> </a:t>
            </a:r>
            <a:r>
              <a:rPr spc="-395" dirty="0"/>
              <a:t>–</a:t>
            </a:r>
            <a:r>
              <a:rPr spc="-204" dirty="0"/>
              <a:t> </a:t>
            </a:r>
            <a:r>
              <a:rPr spc="-310" dirty="0"/>
              <a:t>Risks</a:t>
            </a:r>
            <a:r>
              <a:rPr spc="-204" dirty="0"/>
              <a:t> </a:t>
            </a:r>
            <a:r>
              <a:rPr spc="-10" dirty="0"/>
              <a:t>categories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2134" y="1260463"/>
            <a:ext cx="7074285" cy="315523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91" y="30225"/>
            <a:ext cx="25609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190" dirty="0"/>
              <a:t> </a:t>
            </a:r>
            <a:r>
              <a:rPr spc="-135" dirty="0"/>
              <a:t>your</a:t>
            </a:r>
            <a:r>
              <a:rPr spc="-165" dirty="0"/>
              <a:t> </a:t>
            </a:r>
            <a:r>
              <a:rPr spc="-575" dirty="0"/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591" y="456641"/>
            <a:ext cx="6042025" cy="454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FFFFFF"/>
                </a:solidFill>
                <a:latin typeface="Verdana"/>
                <a:cs typeface="Verdana"/>
              </a:rPr>
              <a:t>Step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04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340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125" dirty="0">
                <a:solidFill>
                  <a:srgbClr val="FFFFFF"/>
                </a:solidFill>
                <a:latin typeface="Verdana"/>
                <a:cs typeface="Verdana"/>
              </a:rPr>
              <a:t>Manage</a:t>
            </a:r>
            <a:r>
              <a:rPr sz="2400" spc="-2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2400" spc="-1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285" dirty="0">
                <a:solidFill>
                  <a:srgbClr val="FFFFFF"/>
                </a:solidFill>
                <a:latin typeface="Verdana"/>
                <a:cs typeface="Verdana"/>
              </a:rPr>
              <a:t>risks</a:t>
            </a:r>
            <a:endParaRPr sz="2400">
              <a:latin typeface="Verdana"/>
              <a:cs typeface="Verdana"/>
            </a:endParaRPr>
          </a:p>
          <a:p>
            <a:pPr marL="584200" marR="267335" indent="-571500">
              <a:lnSpc>
                <a:spcPct val="100000"/>
              </a:lnSpc>
              <a:spcBef>
                <a:spcPts val="1964"/>
              </a:spcBef>
              <a:buClr>
                <a:srgbClr val="83008F"/>
              </a:buClr>
              <a:buFont typeface="Arial"/>
              <a:buChar char="•"/>
              <a:tabLst>
                <a:tab pos="584200" algn="l"/>
              </a:tabLst>
            </a:pP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Identify,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analyse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prioritise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Verdana"/>
                <a:cs typeface="Verdana"/>
              </a:rPr>
              <a:t>risks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75" dirty="0">
                <a:solidFill>
                  <a:srgbClr val="001F5F"/>
                </a:solidFill>
                <a:latin typeface="Verdana"/>
                <a:cs typeface="Verdana"/>
              </a:rPr>
              <a:t>: 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Including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probabilities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impacts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583565" algn="l"/>
              </a:tabLst>
            </a:pPr>
            <a:r>
              <a:rPr sz="2400" spc="-55" dirty="0">
                <a:solidFill>
                  <a:srgbClr val="001F5F"/>
                </a:solidFill>
                <a:latin typeface="Verdana"/>
                <a:cs typeface="Verdana"/>
              </a:rPr>
              <a:t>Monitor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Verdana"/>
                <a:cs typeface="Verdana"/>
              </a:rPr>
              <a:t>risks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targeting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those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most</a:t>
            </a:r>
            <a:endParaRPr sz="2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likely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highest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impact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583565" algn="l"/>
              </a:tabLst>
            </a:pPr>
            <a:r>
              <a:rPr sz="2400" spc="-114" dirty="0">
                <a:solidFill>
                  <a:srgbClr val="001F5F"/>
                </a:solidFill>
                <a:latin typeface="Verdana"/>
                <a:cs typeface="Verdana"/>
              </a:rPr>
              <a:t>Identify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0" dirty="0">
                <a:solidFill>
                  <a:srgbClr val="001F5F"/>
                </a:solidFill>
                <a:latin typeface="Verdana"/>
                <a:cs typeface="Verdana"/>
              </a:rPr>
              <a:t>possible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solutions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these</a:t>
            </a:r>
            <a:endParaRPr sz="2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2400" spc="-285" dirty="0">
                <a:solidFill>
                  <a:srgbClr val="001F5F"/>
                </a:solidFill>
                <a:latin typeface="Verdana"/>
                <a:cs typeface="Verdana"/>
              </a:rPr>
              <a:t>risks</a:t>
            </a:r>
            <a:endParaRPr sz="2400">
              <a:latin typeface="Verdana"/>
              <a:cs typeface="Verdana"/>
            </a:endParaRPr>
          </a:p>
          <a:p>
            <a:pPr marL="583565" indent="-5708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583565" algn="l"/>
              </a:tabLst>
            </a:pPr>
            <a:r>
              <a:rPr sz="2400" spc="-85" dirty="0">
                <a:solidFill>
                  <a:srgbClr val="001F5F"/>
                </a:solidFill>
                <a:latin typeface="Verdana"/>
                <a:cs typeface="Verdana"/>
              </a:rPr>
              <a:t>Implement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solutions</a:t>
            </a:r>
            <a:endParaRPr sz="2400">
              <a:latin typeface="Verdana"/>
              <a:cs typeface="Verdana"/>
            </a:endParaRPr>
          </a:p>
          <a:p>
            <a:pPr marL="584200" marR="27305" indent="-57150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Font typeface="Arial"/>
              <a:buChar char="•"/>
              <a:tabLst>
                <a:tab pos="5842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Record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Verdana"/>
                <a:cs typeface="Verdana"/>
              </a:rPr>
              <a:t>risks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learn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future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85" dirty="0">
                <a:solidFill>
                  <a:srgbClr val="001F5F"/>
                </a:solidFill>
                <a:latin typeface="Verdana"/>
                <a:cs typeface="Verdana"/>
              </a:rPr>
              <a:t>risk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assessment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778" y="1501139"/>
            <a:ext cx="2667426" cy="2558795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4145">
              <a:lnSpc>
                <a:spcPts val="3354"/>
              </a:lnSpc>
              <a:spcBef>
                <a:spcPts val="95"/>
              </a:spcBef>
            </a:pPr>
            <a:r>
              <a:rPr spc="-105" dirty="0"/>
              <a:t>Building</a:t>
            </a:r>
            <a:r>
              <a:rPr spc="-200" dirty="0"/>
              <a:t> </a:t>
            </a:r>
            <a:r>
              <a:rPr spc="-135" dirty="0"/>
              <a:t>your</a:t>
            </a:r>
            <a:r>
              <a:rPr spc="-185" dirty="0"/>
              <a:t> </a:t>
            </a:r>
            <a:r>
              <a:rPr spc="-575" dirty="0"/>
              <a:t>IS</a:t>
            </a:r>
          </a:p>
          <a:p>
            <a:pPr marL="144145">
              <a:lnSpc>
                <a:spcPts val="3354"/>
              </a:lnSpc>
            </a:pPr>
            <a:r>
              <a:rPr spc="-110" dirty="0"/>
              <a:t>Step</a:t>
            </a:r>
            <a:r>
              <a:rPr spc="-170" dirty="0"/>
              <a:t> </a:t>
            </a:r>
            <a:r>
              <a:rPr spc="-240" dirty="0"/>
              <a:t>4</a:t>
            </a:r>
            <a:r>
              <a:rPr spc="-200" dirty="0"/>
              <a:t> </a:t>
            </a:r>
            <a:r>
              <a:rPr spc="-395" dirty="0"/>
              <a:t>–</a:t>
            </a:r>
            <a:r>
              <a:rPr spc="-204" dirty="0"/>
              <a:t> </a:t>
            </a:r>
            <a:r>
              <a:rPr spc="125" dirty="0"/>
              <a:t>Manage</a:t>
            </a:r>
            <a:r>
              <a:rPr spc="-170" dirty="0"/>
              <a:t> </a:t>
            </a:r>
            <a:r>
              <a:rPr spc="-25" dirty="0"/>
              <a:t>the</a:t>
            </a:r>
            <a:r>
              <a:rPr spc="-195" dirty="0"/>
              <a:t> </a:t>
            </a:r>
            <a:r>
              <a:rPr spc="-350" dirty="0"/>
              <a:t>risks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424" y="1612391"/>
            <a:ext cx="3927732" cy="24094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97678" y="1945386"/>
            <a:ext cx="368046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0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probability/Impact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001F5F"/>
                </a:solidFill>
                <a:latin typeface="Verdana"/>
                <a:cs typeface="Verdana"/>
              </a:rPr>
              <a:t>matrix </a:t>
            </a:r>
            <a:r>
              <a:rPr sz="2000" spc="-21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0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b="1" spc="-50" dirty="0">
                <a:solidFill>
                  <a:srgbClr val="001F5F"/>
                </a:solidFill>
                <a:latin typeface="Tahoma"/>
                <a:cs typeface="Tahoma"/>
              </a:rPr>
              <a:t>qualitative </a:t>
            </a:r>
            <a:r>
              <a:rPr sz="2000" b="1" spc="-150" dirty="0">
                <a:solidFill>
                  <a:srgbClr val="001F5F"/>
                </a:solidFill>
                <a:latin typeface="Tahoma"/>
                <a:cs typeface="Tahoma"/>
              </a:rPr>
              <a:t>risk</a:t>
            </a:r>
            <a:r>
              <a:rPr sz="2000" b="1" spc="-3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001F5F"/>
                </a:solidFill>
                <a:latin typeface="Tahoma"/>
                <a:cs typeface="Tahoma"/>
              </a:rPr>
              <a:t>analysis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method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55" dirty="0">
                <a:solidFill>
                  <a:srgbClr val="001F5F"/>
                </a:solidFill>
                <a:latin typeface="Verdana"/>
                <a:cs typeface="Verdana"/>
              </a:rPr>
              <a:t>helps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001F5F"/>
                </a:solidFill>
                <a:latin typeface="Verdana"/>
                <a:cs typeface="Verdana"/>
              </a:rPr>
              <a:t>prioritise </a:t>
            </a:r>
            <a:r>
              <a:rPr sz="2000" spc="114" dirty="0">
                <a:solidFill>
                  <a:srgbClr val="001F5F"/>
                </a:solidFill>
                <a:latin typeface="Verdana"/>
                <a:cs typeface="Verdana"/>
              </a:rPr>
              <a:t>each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20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50" dirty="0">
                <a:solidFill>
                  <a:srgbClr val="001F5F"/>
                </a:solidFill>
                <a:latin typeface="Verdana"/>
                <a:cs typeface="Verdana"/>
              </a:rPr>
              <a:t>based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on</a:t>
            </a:r>
            <a:r>
              <a:rPr sz="20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its </a:t>
            </a:r>
            <a:r>
              <a:rPr sz="2000" spc="-50" dirty="0">
                <a:solidFill>
                  <a:srgbClr val="001F5F"/>
                </a:solidFill>
                <a:latin typeface="Verdana"/>
                <a:cs typeface="Verdana"/>
              </a:rPr>
              <a:t>likelihood</a:t>
            </a:r>
            <a:r>
              <a:rPr sz="20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0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happen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001F5F"/>
                </a:solidFill>
                <a:latin typeface="Verdana"/>
                <a:cs typeface="Verdana"/>
              </a:rPr>
              <a:t>the </a:t>
            </a:r>
            <a:r>
              <a:rPr sz="2000" spc="-45" dirty="0">
                <a:solidFill>
                  <a:srgbClr val="001F5F"/>
                </a:solidFill>
                <a:latin typeface="Verdana"/>
                <a:cs typeface="Verdana"/>
              </a:rPr>
              <a:t>overall</a:t>
            </a:r>
            <a:r>
              <a:rPr sz="20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influence</a:t>
            </a:r>
            <a:r>
              <a:rPr sz="20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on</a:t>
            </a:r>
            <a:r>
              <a:rPr sz="20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1F5F"/>
                </a:solidFill>
                <a:latin typeface="Verdana"/>
                <a:cs typeface="Verdana"/>
              </a:rPr>
              <a:t>project success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06345" y="3982618"/>
            <a:ext cx="21996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Probability/Impact</a:t>
            </a:r>
            <a:r>
              <a:rPr sz="1400" spc="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matrix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91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Building</a:t>
            </a:r>
            <a:r>
              <a:rPr spc="-190" dirty="0"/>
              <a:t> </a:t>
            </a:r>
            <a:r>
              <a:rPr spc="-135" dirty="0"/>
              <a:t>your</a:t>
            </a:r>
            <a:r>
              <a:rPr spc="-165" dirty="0"/>
              <a:t> </a:t>
            </a:r>
            <a:r>
              <a:rPr spc="-575" dirty="0"/>
              <a:t>IS</a:t>
            </a:r>
          </a:p>
          <a:p>
            <a:pPr marL="194945">
              <a:lnSpc>
                <a:spcPct val="100000"/>
              </a:lnSpc>
              <a:spcBef>
                <a:spcPts val="5"/>
              </a:spcBef>
            </a:pPr>
            <a:r>
              <a:rPr sz="2400" spc="-95" dirty="0"/>
              <a:t>Step</a:t>
            </a:r>
            <a:r>
              <a:rPr sz="2400" spc="-165" dirty="0"/>
              <a:t> </a:t>
            </a:r>
            <a:r>
              <a:rPr sz="2400" spc="-204" dirty="0"/>
              <a:t>4</a:t>
            </a:r>
            <a:r>
              <a:rPr sz="2400" spc="-180" dirty="0"/>
              <a:t> </a:t>
            </a:r>
            <a:r>
              <a:rPr sz="2400" spc="-340" dirty="0"/>
              <a:t>–</a:t>
            </a:r>
            <a:r>
              <a:rPr sz="2400" spc="-170" dirty="0"/>
              <a:t> </a:t>
            </a:r>
            <a:r>
              <a:rPr sz="2400" spc="125" dirty="0"/>
              <a:t>Manage</a:t>
            </a:r>
            <a:r>
              <a:rPr sz="2400" spc="-195" dirty="0"/>
              <a:t> </a:t>
            </a:r>
            <a:r>
              <a:rPr sz="2400" spc="-25" dirty="0"/>
              <a:t>the</a:t>
            </a:r>
            <a:r>
              <a:rPr sz="2400" spc="-165" dirty="0"/>
              <a:t> </a:t>
            </a:r>
            <a:r>
              <a:rPr sz="2400" spc="-275" dirty="0"/>
              <a:t>risks</a:t>
            </a:r>
            <a:r>
              <a:rPr sz="2400" spc="-185" dirty="0"/>
              <a:t> </a:t>
            </a:r>
            <a:r>
              <a:rPr sz="2400" spc="-120" dirty="0"/>
              <a:t>thanks</a:t>
            </a:r>
            <a:r>
              <a:rPr sz="2400" spc="-185" dirty="0"/>
              <a:t> </a:t>
            </a:r>
            <a:r>
              <a:rPr sz="2400" spc="-20" dirty="0"/>
              <a:t>to</a:t>
            </a:r>
            <a:r>
              <a:rPr sz="2400" spc="-165" dirty="0"/>
              <a:t> </a:t>
            </a:r>
            <a:r>
              <a:rPr sz="2400" spc="-30" dirty="0"/>
              <a:t>the</a:t>
            </a:r>
            <a:r>
              <a:rPr sz="2400" spc="-180" dirty="0"/>
              <a:t> </a:t>
            </a:r>
            <a:r>
              <a:rPr sz="2400" spc="-265" dirty="0"/>
              <a:t>risk</a:t>
            </a:r>
            <a:r>
              <a:rPr sz="2400" spc="-185" dirty="0"/>
              <a:t> </a:t>
            </a:r>
            <a:r>
              <a:rPr sz="2400" spc="-75" dirty="0"/>
              <a:t>register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19" y="1227056"/>
            <a:ext cx="7765868" cy="32900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90" y="196977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1038605"/>
            <a:ext cx="86614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001F5F"/>
                </a:solidFill>
                <a:latin typeface="Tahoma"/>
                <a:cs typeface="Tahoma"/>
              </a:rPr>
              <a:t>Q1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Waterfall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life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001F5F"/>
                </a:solidFill>
                <a:latin typeface="Verdana"/>
                <a:cs typeface="Verdana"/>
              </a:rPr>
              <a:t>cycle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useful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large 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001F5F"/>
                </a:solidFill>
                <a:latin typeface="Verdana"/>
                <a:cs typeface="Verdana"/>
              </a:rPr>
              <a:t>need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formal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specifications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tight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management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control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over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001F5F"/>
                </a:solidFill>
                <a:latin typeface="Verdana"/>
                <a:cs typeface="Verdana"/>
              </a:rPr>
              <a:t>each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stage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systems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building,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but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very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rigid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costly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2885"/>
              </a:spcBef>
              <a:buAutoNum type="alphaUcPeriod"/>
              <a:tabLst>
                <a:tab pos="469900" algn="l"/>
              </a:tabLst>
            </a:pP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True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lphaUcPeriod"/>
              <a:tabLst>
                <a:tab pos="469265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390" y="196977"/>
            <a:ext cx="20770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Q1</a:t>
            </a:r>
            <a:r>
              <a:rPr spc="-210" dirty="0"/>
              <a:t> </a:t>
            </a:r>
            <a:r>
              <a:rPr spc="-360" dirty="0"/>
              <a:t>-</a:t>
            </a:r>
            <a:r>
              <a:rPr spc="-210" dirty="0"/>
              <a:t> </a:t>
            </a:r>
            <a:r>
              <a:rPr spc="-6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390" y="1038605"/>
            <a:ext cx="86614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spc="-160" dirty="0">
                <a:solidFill>
                  <a:srgbClr val="001F5F"/>
                </a:solidFill>
                <a:latin typeface="Tahoma"/>
                <a:cs typeface="Tahoma"/>
              </a:rPr>
              <a:t>Q1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Waterfall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life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001F5F"/>
                </a:solidFill>
                <a:latin typeface="Verdana"/>
                <a:cs typeface="Verdana"/>
              </a:rPr>
              <a:t>cycle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useful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large 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projects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001F5F"/>
                </a:solidFill>
                <a:latin typeface="Verdana"/>
                <a:cs typeface="Verdana"/>
              </a:rPr>
              <a:t>need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001F5F"/>
                </a:solidFill>
                <a:latin typeface="Verdana"/>
                <a:cs typeface="Verdana"/>
              </a:rPr>
              <a:t>formal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specifications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tight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management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001F5F"/>
                </a:solidFill>
                <a:latin typeface="Verdana"/>
                <a:cs typeface="Verdana"/>
              </a:rPr>
              <a:t>control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over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140" dirty="0">
                <a:solidFill>
                  <a:srgbClr val="001F5F"/>
                </a:solidFill>
                <a:latin typeface="Verdana"/>
                <a:cs typeface="Verdana"/>
              </a:rPr>
              <a:t>each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stage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systems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building,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but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very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rigid</a:t>
            </a:r>
            <a:r>
              <a:rPr sz="2400" spc="-1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costly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2885"/>
              </a:spcBef>
              <a:buAutoNum type="alphaUcPeriod"/>
              <a:tabLst>
                <a:tab pos="469265" algn="l"/>
              </a:tabLst>
            </a:pP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True</a:t>
            </a:r>
            <a:endParaRPr sz="24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AutoNum type="alphaUcPeriod"/>
              <a:tabLst>
                <a:tab pos="469265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564898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95"/>
              </a:spcBef>
            </a:pPr>
            <a:r>
              <a:rPr dirty="0"/>
              <a:t>Business </a:t>
            </a:r>
            <a:r>
              <a:rPr lang="en-GB" dirty="0"/>
              <a:t>e</a:t>
            </a:r>
            <a:r>
              <a:rPr dirty="0" err="1"/>
              <a:t>ntities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976122"/>
            <a:ext cx="7312660" cy="3311163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83008F"/>
              </a:buClr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Five basic business entities:</a:t>
            </a:r>
            <a:endParaRPr sz="2400" dirty="0">
              <a:latin typeface="Verdana"/>
              <a:cs typeface="Verdana"/>
            </a:endParaRPr>
          </a:p>
          <a:p>
            <a:pPr marL="812800" lvl="1" indent="-342900">
              <a:lnSpc>
                <a:spcPct val="100000"/>
              </a:lnSpc>
              <a:spcBef>
                <a:spcPts val="1445"/>
              </a:spcBef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Suppliers</a:t>
            </a:r>
            <a:endParaRPr sz="2400" dirty="0">
              <a:latin typeface="Verdana"/>
              <a:cs typeface="Verdana"/>
            </a:endParaRPr>
          </a:p>
          <a:p>
            <a:pPr marL="813435" lvl="1" indent="-343535">
              <a:lnSpc>
                <a:spcPct val="100000"/>
              </a:lnSpc>
              <a:spcBef>
                <a:spcPts val="1435"/>
              </a:spcBef>
              <a:buChar char="•"/>
              <a:tabLst>
                <a:tab pos="81343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Customers</a:t>
            </a:r>
            <a:endParaRPr sz="2400" dirty="0">
              <a:latin typeface="Verdana"/>
              <a:cs typeface="Verdana"/>
            </a:endParaRPr>
          </a:p>
          <a:p>
            <a:pPr marL="812800" lvl="1" indent="-342900">
              <a:lnSpc>
                <a:spcPct val="100000"/>
              </a:lnSpc>
              <a:spcBef>
                <a:spcPts val="1445"/>
              </a:spcBef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Employees</a:t>
            </a:r>
            <a:endParaRPr sz="2400" dirty="0">
              <a:latin typeface="Verdana"/>
              <a:cs typeface="Verdana"/>
            </a:endParaRPr>
          </a:p>
          <a:p>
            <a:pPr marL="813435" lvl="1" indent="-343535">
              <a:lnSpc>
                <a:spcPct val="100000"/>
              </a:lnSpc>
              <a:spcBef>
                <a:spcPts val="1440"/>
              </a:spcBef>
              <a:buChar char="•"/>
              <a:tabLst>
                <a:tab pos="813435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Invoices/payments</a:t>
            </a:r>
            <a:endParaRPr sz="2400" dirty="0">
              <a:latin typeface="Verdana"/>
              <a:cs typeface="Verdana"/>
            </a:endParaRPr>
          </a:p>
          <a:p>
            <a:pPr marL="812800" lvl="1" indent="-342900">
              <a:lnSpc>
                <a:spcPct val="100000"/>
              </a:lnSpc>
              <a:spcBef>
                <a:spcPts val="1445"/>
              </a:spcBef>
              <a:buChar char="•"/>
              <a:tabLst>
                <a:tab pos="812800" algn="l"/>
              </a:tabLst>
            </a:pP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Products and services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367" y="212547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367" y="1080008"/>
            <a:ext cx="8233409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Q2</a:t>
            </a:r>
            <a:r>
              <a:rPr sz="24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-42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using</a:t>
            </a:r>
            <a:r>
              <a:rPr sz="2400" spc="-20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software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001F5F"/>
                </a:solidFill>
                <a:latin typeface="Verdana"/>
                <a:cs typeface="Verdana"/>
              </a:rPr>
              <a:t>package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reduces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amount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of 	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design,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programming,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Verdana"/>
                <a:cs typeface="Verdana"/>
              </a:rPr>
              <a:t>testing,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installation,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and 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maintenance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work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required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build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65"/>
              </a:spcBef>
            </a:pP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True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lphaUcPeriod"/>
              <a:tabLst>
                <a:tab pos="469265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367" y="212547"/>
            <a:ext cx="207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Q2</a:t>
            </a:r>
            <a:r>
              <a:rPr spc="-215" dirty="0"/>
              <a:t> </a:t>
            </a:r>
            <a:r>
              <a:rPr spc="-360" dirty="0"/>
              <a:t>-</a:t>
            </a:r>
            <a:r>
              <a:rPr spc="-210" dirty="0"/>
              <a:t> </a:t>
            </a:r>
            <a:r>
              <a:rPr spc="-6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367" y="1080008"/>
            <a:ext cx="8233409" cy="2525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b="1" dirty="0">
                <a:solidFill>
                  <a:srgbClr val="001F5F"/>
                </a:solidFill>
                <a:latin typeface="Tahoma"/>
                <a:cs typeface="Tahoma"/>
              </a:rPr>
              <a:t>Q2</a:t>
            </a:r>
            <a:r>
              <a:rPr sz="24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-42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using</a:t>
            </a:r>
            <a:r>
              <a:rPr sz="2400" spc="-20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software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114" dirty="0">
                <a:solidFill>
                  <a:srgbClr val="001F5F"/>
                </a:solidFill>
                <a:latin typeface="Verdana"/>
                <a:cs typeface="Verdana"/>
              </a:rPr>
              <a:t>package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reduces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amount</a:t>
            </a:r>
            <a:r>
              <a:rPr sz="2400" spc="-2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of 	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design,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5" dirty="0">
                <a:solidFill>
                  <a:srgbClr val="001F5F"/>
                </a:solidFill>
                <a:latin typeface="Verdana"/>
                <a:cs typeface="Verdana"/>
              </a:rPr>
              <a:t>programming,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4" dirty="0">
                <a:solidFill>
                  <a:srgbClr val="001F5F"/>
                </a:solidFill>
                <a:latin typeface="Verdana"/>
                <a:cs typeface="Verdana"/>
              </a:rPr>
              <a:t>testing,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installation,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001F5F"/>
                </a:solidFill>
                <a:latin typeface="Verdana"/>
                <a:cs typeface="Verdana"/>
              </a:rPr>
              <a:t>and 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maintenance</a:t>
            </a:r>
            <a:r>
              <a:rPr sz="2400" spc="-1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work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required</a:t>
            </a:r>
            <a:r>
              <a:rPr sz="2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build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system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365"/>
              </a:spcBef>
            </a:pP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lphaUcPeriod"/>
              <a:tabLst>
                <a:tab pos="469265" algn="l"/>
              </a:tabLst>
            </a:pPr>
            <a:r>
              <a:rPr sz="2400" b="1" spc="-20" dirty="0">
                <a:solidFill>
                  <a:srgbClr val="001F5F"/>
                </a:solidFill>
                <a:latin typeface="Tahoma"/>
                <a:cs typeface="Tahoma"/>
              </a:rPr>
              <a:t>True</a:t>
            </a:r>
            <a:endParaRPr sz="24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AutoNum type="alphaUcPeriod"/>
              <a:tabLst>
                <a:tab pos="469265" algn="l"/>
              </a:tabLst>
            </a:pP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False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42" y="209804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b="1" spc="-45" dirty="0">
                <a:latin typeface="Tahoma"/>
                <a:cs typeface="Tahoma"/>
              </a:rPr>
              <a:t>Q3:</a:t>
            </a:r>
            <a:r>
              <a:rPr b="1" spc="15" dirty="0">
                <a:latin typeface="Tahoma"/>
                <a:cs typeface="Tahoma"/>
              </a:rPr>
              <a:t> </a:t>
            </a:r>
            <a:r>
              <a:rPr spc="-35" dirty="0"/>
              <a:t>you</a:t>
            </a:r>
            <a:r>
              <a:rPr spc="-9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an</a:t>
            </a:r>
            <a:r>
              <a:rPr spc="-100" dirty="0"/>
              <a:t> </a:t>
            </a:r>
            <a:r>
              <a:rPr spc="-345" dirty="0"/>
              <a:t>IT</a:t>
            </a:r>
            <a:r>
              <a:rPr spc="-114" dirty="0"/>
              <a:t> </a:t>
            </a:r>
            <a:r>
              <a:rPr spc="-20" dirty="0"/>
              <a:t>project</a:t>
            </a:r>
            <a:r>
              <a:rPr spc="-105" dirty="0"/>
              <a:t> </a:t>
            </a:r>
            <a:r>
              <a:rPr dirty="0"/>
              <a:t>manager</a:t>
            </a:r>
            <a:r>
              <a:rPr spc="-75" dirty="0"/>
              <a:t> </a:t>
            </a:r>
            <a:r>
              <a:rPr spc="-80" dirty="0"/>
              <a:t>for</a:t>
            </a:r>
            <a:r>
              <a:rPr spc="-114" dirty="0"/>
              <a:t> </a:t>
            </a:r>
            <a:r>
              <a:rPr dirty="0"/>
              <a:t>an</a:t>
            </a:r>
            <a:r>
              <a:rPr spc="-80" dirty="0"/>
              <a:t> </a:t>
            </a:r>
            <a:r>
              <a:rPr spc="-60" dirty="0"/>
              <a:t>advertising</a:t>
            </a:r>
            <a:r>
              <a:rPr spc="-125" dirty="0"/>
              <a:t> </a:t>
            </a:r>
            <a:r>
              <a:rPr spc="-135" dirty="0"/>
              <a:t>firm.</a:t>
            </a:r>
            <a:r>
              <a:rPr spc="-125" dirty="0"/>
              <a:t> </a:t>
            </a:r>
            <a:r>
              <a:rPr spc="-120" dirty="0"/>
              <a:t>The</a:t>
            </a:r>
            <a:r>
              <a:rPr spc="-70" dirty="0"/>
              <a:t> </a:t>
            </a:r>
            <a:r>
              <a:rPr spc="-135" dirty="0"/>
              <a:t>firm</a:t>
            </a:r>
            <a:r>
              <a:rPr spc="-130" dirty="0"/>
              <a:t> </a:t>
            </a:r>
            <a:r>
              <a:rPr spc="-110" dirty="0"/>
              <a:t>wishes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create</a:t>
            </a:r>
            <a:r>
              <a:rPr spc="-90" dirty="0"/>
              <a:t> </a:t>
            </a:r>
            <a:r>
              <a:rPr dirty="0"/>
              <a:t>an</a:t>
            </a:r>
            <a:r>
              <a:rPr spc="-100" dirty="0"/>
              <a:t> </a:t>
            </a:r>
            <a:r>
              <a:rPr spc="-35" dirty="0"/>
              <a:t>online</a:t>
            </a:r>
            <a:r>
              <a:rPr spc="-120" dirty="0"/>
              <a:t> </a:t>
            </a:r>
            <a:r>
              <a:rPr spc="-20" dirty="0"/>
              <a:t>tool</a:t>
            </a:r>
            <a:r>
              <a:rPr spc="-100" dirty="0"/>
              <a:t> </a:t>
            </a:r>
            <a:r>
              <a:rPr spc="-30" dirty="0"/>
              <a:t>that</a:t>
            </a:r>
            <a:r>
              <a:rPr spc="-90" dirty="0"/>
              <a:t> </a:t>
            </a:r>
            <a:r>
              <a:rPr spc="-110" dirty="0"/>
              <a:t>will</a:t>
            </a:r>
            <a:r>
              <a:rPr spc="-100" dirty="0"/>
              <a:t> </a:t>
            </a:r>
            <a:r>
              <a:rPr spc="85" dirty="0"/>
              <a:t>be</a:t>
            </a:r>
            <a:r>
              <a:rPr spc="-110" dirty="0"/>
              <a:t> </a:t>
            </a:r>
            <a:r>
              <a:rPr spc="-20" dirty="0"/>
              <a:t>used</a:t>
            </a:r>
            <a:r>
              <a:rPr spc="-75" dirty="0"/>
              <a:t> </a:t>
            </a:r>
            <a:r>
              <a:rPr spc="-10" dirty="0"/>
              <a:t>to</a:t>
            </a:r>
            <a:r>
              <a:rPr spc="-100" dirty="0"/>
              <a:t> </a:t>
            </a:r>
            <a:r>
              <a:rPr spc="-105" dirty="0"/>
              <a:t>survey</a:t>
            </a:r>
            <a:r>
              <a:rPr spc="-120" dirty="0"/>
              <a:t> </a:t>
            </a:r>
            <a:r>
              <a:rPr spc="-10" dirty="0"/>
              <a:t>focus</a:t>
            </a:r>
            <a:r>
              <a:rPr spc="-100" dirty="0"/>
              <a:t> </a:t>
            </a:r>
            <a:r>
              <a:rPr spc="-10" dirty="0"/>
              <a:t>group</a:t>
            </a:r>
            <a:r>
              <a:rPr spc="-110" dirty="0"/>
              <a:t> </a:t>
            </a:r>
            <a:r>
              <a:rPr spc="-30" dirty="0"/>
              <a:t>reactions</a:t>
            </a:r>
            <a:r>
              <a:rPr spc="-105" dirty="0"/>
              <a:t> </a:t>
            </a:r>
            <a:r>
              <a:rPr spc="-25" dirty="0"/>
              <a:t>to </a:t>
            </a:r>
            <a:r>
              <a:rPr spc="-20" dirty="0"/>
              <a:t>products</a:t>
            </a:r>
            <a:r>
              <a:rPr spc="-100" dirty="0"/>
              <a:t> </a:t>
            </a:r>
            <a:r>
              <a:rPr spc="-85" dirty="0"/>
              <a:t>in</a:t>
            </a:r>
            <a:r>
              <a:rPr spc="-125" dirty="0"/>
              <a:t> </a:t>
            </a:r>
            <a:r>
              <a:rPr spc="-10" dirty="0"/>
              <a:t>development.</a:t>
            </a:r>
            <a:r>
              <a:rPr spc="-90" dirty="0"/>
              <a:t> </a:t>
            </a:r>
            <a:r>
              <a:rPr spc="-120" dirty="0"/>
              <a:t>The</a:t>
            </a:r>
            <a:r>
              <a:rPr spc="-90" dirty="0"/>
              <a:t> </a:t>
            </a:r>
            <a:r>
              <a:rPr spc="-80" dirty="0"/>
              <a:t>most</a:t>
            </a:r>
            <a:r>
              <a:rPr spc="-110" dirty="0"/>
              <a:t> </a:t>
            </a:r>
            <a:r>
              <a:rPr spc="-50" dirty="0"/>
              <a:t>important</a:t>
            </a:r>
            <a:r>
              <a:rPr spc="-120" dirty="0"/>
              <a:t> </a:t>
            </a:r>
            <a:r>
              <a:rPr spc="-25" dirty="0"/>
              <a:t>consideration</a:t>
            </a:r>
            <a:r>
              <a:rPr spc="-130" dirty="0"/>
              <a:t> </a:t>
            </a:r>
            <a:r>
              <a:rPr spc="-80" dirty="0"/>
              <a:t>for</a:t>
            </a:r>
            <a:r>
              <a:rPr spc="-125" dirty="0"/>
              <a:t> </a:t>
            </a:r>
            <a:r>
              <a:rPr spc="-20" dirty="0"/>
              <a:t>the</a:t>
            </a:r>
            <a:r>
              <a:rPr spc="-70" dirty="0"/>
              <a:t> </a:t>
            </a:r>
            <a:r>
              <a:rPr spc="-135" dirty="0"/>
              <a:t>firm</a:t>
            </a:r>
            <a:r>
              <a:rPr spc="-140" dirty="0"/>
              <a:t> </a:t>
            </a:r>
            <a:r>
              <a:rPr spc="-25" dirty="0"/>
              <a:t>is </a:t>
            </a:r>
            <a:r>
              <a:rPr dirty="0"/>
              <a:t>being</a:t>
            </a:r>
            <a:r>
              <a:rPr spc="-100" dirty="0"/>
              <a:t> </a:t>
            </a:r>
            <a:r>
              <a:rPr dirty="0"/>
              <a:t>able</a:t>
            </a:r>
            <a:r>
              <a:rPr spc="-110" dirty="0"/>
              <a:t> </a:t>
            </a:r>
            <a:r>
              <a:rPr spc="-10" dirty="0"/>
              <a:t>to</a:t>
            </a:r>
            <a:r>
              <a:rPr spc="-95" dirty="0"/>
              <a:t> </a:t>
            </a:r>
            <a:r>
              <a:rPr spc="-45" dirty="0"/>
              <a:t>offer</a:t>
            </a:r>
            <a:r>
              <a:rPr spc="-100" dirty="0"/>
              <a:t> </a:t>
            </a:r>
            <a:r>
              <a:rPr spc="-20" dirty="0"/>
              <a:t>the</a:t>
            </a:r>
            <a:r>
              <a:rPr spc="-65" dirty="0"/>
              <a:t> </a:t>
            </a:r>
            <a:r>
              <a:rPr spc="-25" dirty="0"/>
              <a:t>tool</a:t>
            </a:r>
            <a:r>
              <a:rPr spc="-95" dirty="0"/>
              <a:t> </a:t>
            </a:r>
            <a:r>
              <a:rPr spc="-60" dirty="0"/>
              <a:t>as</a:t>
            </a:r>
            <a:r>
              <a:rPr spc="-100" dirty="0"/>
              <a:t> </a:t>
            </a:r>
            <a:r>
              <a:rPr spc="-35" dirty="0"/>
              <a:t>soon</a:t>
            </a:r>
            <a:r>
              <a:rPr spc="-95" dirty="0"/>
              <a:t> </a:t>
            </a:r>
            <a:r>
              <a:rPr spc="-60" dirty="0"/>
              <a:t>as</a:t>
            </a:r>
            <a:r>
              <a:rPr spc="-100" dirty="0"/>
              <a:t> </a:t>
            </a:r>
            <a:r>
              <a:rPr spc="-60" dirty="0"/>
              <a:t>possible</a:t>
            </a:r>
            <a:r>
              <a:rPr spc="-114" dirty="0"/>
              <a:t> </a:t>
            </a:r>
            <a:r>
              <a:rPr spc="-60" dirty="0"/>
              <a:t>as</a:t>
            </a:r>
            <a:r>
              <a:rPr spc="-95" dirty="0"/>
              <a:t> </a:t>
            </a:r>
            <a:r>
              <a:rPr spc="150" dirty="0"/>
              <a:t>a</a:t>
            </a:r>
            <a:r>
              <a:rPr spc="-105" dirty="0"/>
              <a:t> </a:t>
            </a:r>
            <a:r>
              <a:rPr dirty="0"/>
              <a:t>new</a:t>
            </a:r>
            <a:r>
              <a:rPr spc="-80" dirty="0"/>
              <a:t> </a:t>
            </a:r>
            <a:r>
              <a:rPr dirty="0"/>
              <a:t>corporate</a:t>
            </a:r>
            <a:r>
              <a:rPr spc="-95" dirty="0"/>
              <a:t> </a:t>
            </a:r>
            <a:r>
              <a:rPr spc="-10" dirty="0"/>
              <a:t>service. </a:t>
            </a:r>
            <a:r>
              <a:rPr spc="-45" dirty="0"/>
              <a:t>However,</a:t>
            </a:r>
            <a:r>
              <a:rPr spc="-95" dirty="0"/>
              <a:t> </a:t>
            </a:r>
            <a:r>
              <a:rPr spc="-30" dirty="0"/>
              <a:t>you</a:t>
            </a:r>
            <a:r>
              <a:rPr spc="-114" dirty="0"/>
              <a:t> </a:t>
            </a:r>
            <a:r>
              <a:rPr spc="-35" dirty="0"/>
              <a:t>know</a:t>
            </a:r>
            <a:r>
              <a:rPr spc="-120" dirty="0"/>
              <a:t> </a:t>
            </a:r>
            <a:r>
              <a:rPr spc="-40" dirty="0"/>
              <a:t>that</a:t>
            </a:r>
            <a:r>
              <a:rPr spc="-95" dirty="0"/>
              <a:t> </a:t>
            </a:r>
            <a:r>
              <a:rPr spc="-20" dirty="0"/>
              <a:t>many</a:t>
            </a:r>
            <a:r>
              <a:rPr spc="-125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spc="-20" dirty="0"/>
              <a:t>the</a:t>
            </a:r>
            <a:r>
              <a:rPr spc="-90" dirty="0"/>
              <a:t> senior</a:t>
            </a:r>
            <a:r>
              <a:rPr spc="-135" dirty="0"/>
              <a:t> </a:t>
            </a:r>
            <a:r>
              <a:rPr spc="-20" dirty="0"/>
              <a:t>managers</a:t>
            </a:r>
            <a:r>
              <a:rPr spc="-114" dirty="0"/>
              <a:t> </a:t>
            </a:r>
            <a:r>
              <a:rPr spc="-40" dirty="0"/>
              <a:t>that</a:t>
            </a:r>
            <a:r>
              <a:rPr spc="-95" dirty="0"/>
              <a:t> </a:t>
            </a:r>
            <a:r>
              <a:rPr dirty="0"/>
              <a:t>are</a:t>
            </a:r>
            <a:r>
              <a:rPr spc="-135" dirty="0"/>
              <a:t> </a:t>
            </a:r>
            <a:r>
              <a:rPr spc="-10" dirty="0"/>
              <a:t>business </a:t>
            </a:r>
            <a:r>
              <a:rPr spc="-70" dirty="0"/>
              <a:t>owners</a:t>
            </a:r>
            <a:r>
              <a:rPr spc="-4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35" dirty="0"/>
              <a:t>this</a:t>
            </a:r>
            <a:r>
              <a:rPr spc="-90" dirty="0"/>
              <a:t> </a:t>
            </a:r>
            <a:r>
              <a:rPr spc="-20" dirty="0"/>
              <a:t>project</a:t>
            </a:r>
            <a:r>
              <a:rPr spc="-95" dirty="0"/>
              <a:t> </a:t>
            </a:r>
            <a:r>
              <a:rPr dirty="0"/>
              <a:t>have</a:t>
            </a:r>
            <a:r>
              <a:rPr spc="-95" dirty="0"/>
              <a:t> </a:t>
            </a:r>
            <a:r>
              <a:rPr spc="-60" dirty="0"/>
              <a:t>difficulty</a:t>
            </a:r>
            <a:r>
              <a:rPr spc="-114" dirty="0"/>
              <a:t> </a:t>
            </a:r>
            <a:r>
              <a:rPr spc="-90" dirty="0"/>
              <a:t>in</a:t>
            </a:r>
            <a:r>
              <a:rPr spc="-110" dirty="0"/>
              <a:t> </a:t>
            </a:r>
            <a:r>
              <a:rPr spc="-35" dirty="0"/>
              <a:t>understanding</a:t>
            </a:r>
            <a:r>
              <a:rPr spc="-45" dirty="0"/>
              <a:t> </a:t>
            </a:r>
            <a:r>
              <a:rPr dirty="0"/>
              <a:t>technical</a:t>
            </a:r>
            <a:r>
              <a:rPr spc="-60" dirty="0"/>
              <a:t> </a:t>
            </a:r>
            <a:r>
              <a:rPr spc="-75" dirty="0"/>
              <a:t>or</a:t>
            </a:r>
            <a:r>
              <a:rPr spc="-95" dirty="0"/>
              <a:t> </a:t>
            </a:r>
            <a:r>
              <a:rPr spc="-10" dirty="0"/>
              <a:t>software </a:t>
            </a:r>
            <a:r>
              <a:rPr dirty="0"/>
              <a:t>development</a:t>
            </a:r>
            <a:r>
              <a:rPr spc="-110" dirty="0"/>
              <a:t> </a:t>
            </a:r>
            <a:r>
              <a:rPr spc="-145" dirty="0"/>
              <a:t>issues,</a:t>
            </a:r>
            <a:r>
              <a:rPr spc="-95" dirty="0"/>
              <a:t> </a:t>
            </a:r>
            <a:r>
              <a:rPr spc="60" dirty="0"/>
              <a:t>and</a:t>
            </a:r>
            <a:r>
              <a:rPr spc="-105" dirty="0"/>
              <a:t> </a:t>
            </a:r>
            <a:r>
              <a:rPr dirty="0"/>
              <a:t>are</a:t>
            </a:r>
            <a:r>
              <a:rPr spc="-100" dirty="0"/>
              <a:t> </a:t>
            </a:r>
            <a:r>
              <a:rPr spc="-105" dirty="0"/>
              <a:t>likely</a:t>
            </a:r>
            <a:r>
              <a:rPr spc="-150" dirty="0"/>
              <a:t> </a:t>
            </a:r>
            <a:r>
              <a:rPr spc="-10" dirty="0"/>
              <a:t>to</a:t>
            </a:r>
            <a:r>
              <a:rPr spc="-100" dirty="0"/>
              <a:t> </a:t>
            </a:r>
            <a:r>
              <a:rPr spc="70" dirty="0"/>
              <a:t>change</a:t>
            </a:r>
            <a:r>
              <a:rPr spc="-90" dirty="0"/>
              <a:t> their</a:t>
            </a:r>
            <a:r>
              <a:rPr spc="-110" dirty="0"/>
              <a:t> </a:t>
            </a:r>
            <a:r>
              <a:rPr spc="-70" dirty="0"/>
              <a:t>requirements</a:t>
            </a:r>
            <a:r>
              <a:rPr spc="-85" dirty="0"/>
              <a:t> </a:t>
            </a:r>
            <a:r>
              <a:rPr spc="-50" dirty="0"/>
              <a:t>during</a:t>
            </a:r>
            <a:r>
              <a:rPr spc="-110" dirty="0"/>
              <a:t> </a:t>
            </a:r>
            <a:r>
              <a:rPr spc="-25" dirty="0"/>
              <a:t>the course</a:t>
            </a:r>
            <a:r>
              <a:rPr spc="-114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" dirty="0"/>
              <a:t>development.</a:t>
            </a:r>
            <a:r>
              <a:rPr spc="-95" dirty="0"/>
              <a:t> </a:t>
            </a:r>
            <a:r>
              <a:rPr spc="-20" dirty="0"/>
              <a:t>What</a:t>
            </a:r>
            <a:r>
              <a:rPr spc="-65" dirty="0"/>
              <a:t> </a:t>
            </a:r>
            <a:r>
              <a:rPr dirty="0"/>
              <a:t>development</a:t>
            </a:r>
            <a:r>
              <a:rPr spc="-114" dirty="0"/>
              <a:t> </a:t>
            </a:r>
            <a:r>
              <a:rPr dirty="0"/>
              <a:t>method</a:t>
            </a:r>
            <a:r>
              <a:rPr spc="-90" dirty="0"/>
              <a:t> </a:t>
            </a:r>
            <a:r>
              <a:rPr dirty="0"/>
              <a:t>would</a:t>
            </a:r>
            <a:r>
              <a:rPr spc="-75" dirty="0"/>
              <a:t> </a:t>
            </a:r>
            <a:r>
              <a:rPr spc="85" dirty="0"/>
              <a:t>be</a:t>
            </a:r>
            <a:r>
              <a:rPr spc="-114" dirty="0"/>
              <a:t> </a:t>
            </a:r>
            <a:r>
              <a:rPr spc="-20" dirty="0"/>
              <a:t>most </a:t>
            </a:r>
            <a:r>
              <a:rPr spc="-55" dirty="0"/>
              <a:t>successful</a:t>
            </a:r>
            <a:r>
              <a:rPr spc="-85" dirty="0"/>
              <a:t> </a:t>
            </a:r>
            <a:r>
              <a:rPr spc="-80" dirty="0"/>
              <a:t>for</a:t>
            </a:r>
            <a:r>
              <a:rPr spc="-130" dirty="0"/>
              <a:t> </a:t>
            </a:r>
            <a:r>
              <a:rPr spc="-145" dirty="0"/>
              <a:t>this</a:t>
            </a:r>
            <a:r>
              <a:rPr spc="-114" dirty="0"/>
              <a:t> </a:t>
            </a:r>
            <a:r>
              <a:rPr spc="-10" dirty="0"/>
              <a:t>project?</a:t>
            </a: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UcPeriod"/>
              <a:tabLst>
                <a:tab pos="469900" algn="l"/>
              </a:tabLst>
            </a:pPr>
            <a:r>
              <a:rPr spc="-10" dirty="0"/>
              <a:t>Waterfall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900" algn="l"/>
              </a:tabLst>
            </a:pPr>
            <a:r>
              <a:rPr spc="-10" dirty="0"/>
              <a:t>Agile</a:t>
            </a: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pc="-10" dirty="0"/>
              <a:t>Prototyping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442" y="209804"/>
            <a:ext cx="20758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Q3</a:t>
            </a:r>
            <a:r>
              <a:rPr spc="-210" dirty="0"/>
              <a:t> </a:t>
            </a:r>
            <a:r>
              <a:rPr spc="-360" dirty="0"/>
              <a:t>-</a:t>
            </a:r>
            <a:r>
              <a:rPr spc="-210" dirty="0"/>
              <a:t> </a:t>
            </a:r>
            <a:r>
              <a:rPr spc="-60" dirty="0"/>
              <a:t>answer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-180340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b="1" spc="-45" dirty="0">
                <a:latin typeface="Tahoma"/>
                <a:cs typeface="Tahoma"/>
              </a:rPr>
              <a:t>Q3:</a:t>
            </a:r>
            <a:r>
              <a:rPr b="1" spc="15" dirty="0">
                <a:latin typeface="Tahoma"/>
                <a:cs typeface="Tahoma"/>
              </a:rPr>
              <a:t> </a:t>
            </a:r>
            <a:r>
              <a:rPr spc="-35" dirty="0"/>
              <a:t>you</a:t>
            </a:r>
            <a:r>
              <a:rPr spc="-95" dirty="0"/>
              <a:t> </a:t>
            </a:r>
            <a:r>
              <a:rPr dirty="0"/>
              <a:t>are</a:t>
            </a:r>
            <a:r>
              <a:rPr spc="-85" dirty="0"/>
              <a:t> </a:t>
            </a:r>
            <a:r>
              <a:rPr dirty="0"/>
              <a:t>an</a:t>
            </a:r>
            <a:r>
              <a:rPr spc="-100" dirty="0"/>
              <a:t> </a:t>
            </a:r>
            <a:r>
              <a:rPr spc="-345" dirty="0"/>
              <a:t>IT</a:t>
            </a:r>
            <a:r>
              <a:rPr spc="-114" dirty="0"/>
              <a:t> </a:t>
            </a:r>
            <a:r>
              <a:rPr spc="-20" dirty="0"/>
              <a:t>project</a:t>
            </a:r>
            <a:r>
              <a:rPr spc="-105" dirty="0"/>
              <a:t> </a:t>
            </a:r>
            <a:r>
              <a:rPr dirty="0"/>
              <a:t>manager</a:t>
            </a:r>
            <a:r>
              <a:rPr spc="-75" dirty="0"/>
              <a:t> </a:t>
            </a:r>
            <a:r>
              <a:rPr spc="-80" dirty="0"/>
              <a:t>for</a:t>
            </a:r>
            <a:r>
              <a:rPr spc="-114" dirty="0"/>
              <a:t> </a:t>
            </a:r>
            <a:r>
              <a:rPr dirty="0"/>
              <a:t>an</a:t>
            </a:r>
            <a:r>
              <a:rPr spc="-80" dirty="0"/>
              <a:t> </a:t>
            </a:r>
            <a:r>
              <a:rPr spc="-60" dirty="0"/>
              <a:t>advertising</a:t>
            </a:r>
            <a:r>
              <a:rPr spc="-125" dirty="0"/>
              <a:t> </a:t>
            </a:r>
            <a:r>
              <a:rPr spc="-135" dirty="0"/>
              <a:t>firm.</a:t>
            </a:r>
            <a:r>
              <a:rPr spc="-125" dirty="0"/>
              <a:t> </a:t>
            </a:r>
            <a:r>
              <a:rPr spc="-120" dirty="0"/>
              <a:t>The</a:t>
            </a:r>
            <a:r>
              <a:rPr spc="-70" dirty="0"/>
              <a:t> </a:t>
            </a:r>
            <a:r>
              <a:rPr spc="-135" dirty="0"/>
              <a:t>firm</a:t>
            </a:r>
            <a:r>
              <a:rPr spc="-130" dirty="0"/>
              <a:t> </a:t>
            </a:r>
            <a:r>
              <a:rPr spc="-110" dirty="0"/>
              <a:t>wishes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create</a:t>
            </a:r>
            <a:r>
              <a:rPr spc="-90" dirty="0"/>
              <a:t> </a:t>
            </a:r>
            <a:r>
              <a:rPr dirty="0"/>
              <a:t>an</a:t>
            </a:r>
            <a:r>
              <a:rPr spc="-100" dirty="0"/>
              <a:t> </a:t>
            </a:r>
            <a:r>
              <a:rPr spc="-35" dirty="0"/>
              <a:t>online</a:t>
            </a:r>
            <a:r>
              <a:rPr spc="-120" dirty="0"/>
              <a:t> </a:t>
            </a:r>
            <a:r>
              <a:rPr spc="-20" dirty="0"/>
              <a:t>tool</a:t>
            </a:r>
            <a:r>
              <a:rPr spc="-100" dirty="0"/>
              <a:t> </a:t>
            </a:r>
            <a:r>
              <a:rPr spc="-30" dirty="0"/>
              <a:t>that</a:t>
            </a:r>
            <a:r>
              <a:rPr spc="-90" dirty="0"/>
              <a:t> </a:t>
            </a:r>
            <a:r>
              <a:rPr spc="-110" dirty="0"/>
              <a:t>will</a:t>
            </a:r>
            <a:r>
              <a:rPr spc="-100" dirty="0"/>
              <a:t> </a:t>
            </a:r>
            <a:r>
              <a:rPr spc="85" dirty="0"/>
              <a:t>be</a:t>
            </a:r>
            <a:r>
              <a:rPr spc="-110" dirty="0"/>
              <a:t> </a:t>
            </a:r>
            <a:r>
              <a:rPr spc="-20" dirty="0"/>
              <a:t>used</a:t>
            </a:r>
            <a:r>
              <a:rPr spc="-75" dirty="0"/>
              <a:t> </a:t>
            </a:r>
            <a:r>
              <a:rPr spc="-10" dirty="0"/>
              <a:t>to</a:t>
            </a:r>
            <a:r>
              <a:rPr spc="-100" dirty="0"/>
              <a:t> </a:t>
            </a:r>
            <a:r>
              <a:rPr spc="-105" dirty="0"/>
              <a:t>survey</a:t>
            </a:r>
            <a:r>
              <a:rPr spc="-120" dirty="0"/>
              <a:t> </a:t>
            </a:r>
            <a:r>
              <a:rPr spc="-10" dirty="0"/>
              <a:t>focus</a:t>
            </a:r>
            <a:r>
              <a:rPr spc="-100" dirty="0"/>
              <a:t> </a:t>
            </a:r>
            <a:r>
              <a:rPr spc="-10" dirty="0"/>
              <a:t>group</a:t>
            </a:r>
            <a:r>
              <a:rPr spc="-110" dirty="0"/>
              <a:t> </a:t>
            </a:r>
            <a:r>
              <a:rPr spc="-30" dirty="0"/>
              <a:t>reactions</a:t>
            </a:r>
            <a:r>
              <a:rPr spc="-105" dirty="0"/>
              <a:t> </a:t>
            </a:r>
            <a:r>
              <a:rPr spc="-25" dirty="0"/>
              <a:t>to </a:t>
            </a:r>
            <a:r>
              <a:rPr spc="-20" dirty="0"/>
              <a:t>products</a:t>
            </a:r>
            <a:r>
              <a:rPr spc="-100" dirty="0"/>
              <a:t> </a:t>
            </a:r>
            <a:r>
              <a:rPr spc="-85" dirty="0"/>
              <a:t>in</a:t>
            </a:r>
            <a:r>
              <a:rPr spc="-125" dirty="0"/>
              <a:t> </a:t>
            </a:r>
            <a:r>
              <a:rPr spc="-10" dirty="0"/>
              <a:t>development.</a:t>
            </a:r>
            <a:r>
              <a:rPr spc="-90" dirty="0"/>
              <a:t> </a:t>
            </a:r>
            <a:r>
              <a:rPr spc="-120" dirty="0"/>
              <a:t>The</a:t>
            </a:r>
            <a:r>
              <a:rPr spc="-90" dirty="0"/>
              <a:t> </a:t>
            </a:r>
            <a:r>
              <a:rPr spc="-80" dirty="0"/>
              <a:t>most</a:t>
            </a:r>
            <a:r>
              <a:rPr spc="-110" dirty="0"/>
              <a:t> </a:t>
            </a:r>
            <a:r>
              <a:rPr spc="-50" dirty="0"/>
              <a:t>important</a:t>
            </a:r>
            <a:r>
              <a:rPr spc="-120" dirty="0"/>
              <a:t> </a:t>
            </a:r>
            <a:r>
              <a:rPr spc="-25" dirty="0"/>
              <a:t>consideration</a:t>
            </a:r>
            <a:r>
              <a:rPr spc="-130" dirty="0"/>
              <a:t> </a:t>
            </a:r>
            <a:r>
              <a:rPr spc="-80" dirty="0"/>
              <a:t>for</a:t>
            </a:r>
            <a:r>
              <a:rPr spc="-125" dirty="0"/>
              <a:t> </a:t>
            </a:r>
            <a:r>
              <a:rPr spc="-20" dirty="0"/>
              <a:t>the</a:t>
            </a:r>
            <a:r>
              <a:rPr spc="-70" dirty="0"/>
              <a:t> </a:t>
            </a:r>
            <a:r>
              <a:rPr spc="-135" dirty="0"/>
              <a:t>firm</a:t>
            </a:r>
            <a:r>
              <a:rPr spc="-140" dirty="0"/>
              <a:t> </a:t>
            </a:r>
            <a:r>
              <a:rPr spc="-25" dirty="0"/>
              <a:t>is </a:t>
            </a:r>
            <a:r>
              <a:rPr dirty="0"/>
              <a:t>being</a:t>
            </a:r>
            <a:r>
              <a:rPr spc="-100" dirty="0"/>
              <a:t> </a:t>
            </a:r>
            <a:r>
              <a:rPr dirty="0"/>
              <a:t>able</a:t>
            </a:r>
            <a:r>
              <a:rPr spc="-110" dirty="0"/>
              <a:t> </a:t>
            </a:r>
            <a:r>
              <a:rPr spc="-10" dirty="0"/>
              <a:t>to</a:t>
            </a:r>
            <a:r>
              <a:rPr spc="-95" dirty="0"/>
              <a:t> </a:t>
            </a:r>
            <a:r>
              <a:rPr spc="-45" dirty="0"/>
              <a:t>offer</a:t>
            </a:r>
            <a:r>
              <a:rPr spc="-100" dirty="0"/>
              <a:t> </a:t>
            </a:r>
            <a:r>
              <a:rPr spc="-20" dirty="0"/>
              <a:t>the</a:t>
            </a:r>
            <a:r>
              <a:rPr spc="-65" dirty="0"/>
              <a:t> </a:t>
            </a:r>
            <a:r>
              <a:rPr spc="-25" dirty="0"/>
              <a:t>tool</a:t>
            </a:r>
            <a:r>
              <a:rPr spc="-95" dirty="0"/>
              <a:t> </a:t>
            </a:r>
            <a:r>
              <a:rPr spc="-60" dirty="0"/>
              <a:t>as</a:t>
            </a:r>
            <a:r>
              <a:rPr spc="-100" dirty="0"/>
              <a:t> </a:t>
            </a:r>
            <a:r>
              <a:rPr spc="-35" dirty="0"/>
              <a:t>soon</a:t>
            </a:r>
            <a:r>
              <a:rPr spc="-95" dirty="0"/>
              <a:t> </a:t>
            </a:r>
            <a:r>
              <a:rPr spc="-60" dirty="0"/>
              <a:t>as</a:t>
            </a:r>
            <a:r>
              <a:rPr spc="-100" dirty="0"/>
              <a:t> </a:t>
            </a:r>
            <a:r>
              <a:rPr spc="-60" dirty="0"/>
              <a:t>possible</a:t>
            </a:r>
            <a:r>
              <a:rPr spc="-114" dirty="0"/>
              <a:t> </a:t>
            </a:r>
            <a:r>
              <a:rPr spc="-60" dirty="0"/>
              <a:t>as</a:t>
            </a:r>
            <a:r>
              <a:rPr spc="-95" dirty="0"/>
              <a:t> </a:t>
            </a:r>
            <a:r>
              <a:rPr spc="150" dirty="0"/>
              <a:t>a</a:t>
            </a:r>
            <a:r>
              <a:rPr spc="-105" dirty="0"/>
              <a:t> </a:t>
            </a:r>
            <a:r>
              <a:rPr dirty="0"/>
              <a:t>new</a:t>
            </a:r>
            <a:r>
              <a:rPr spc="-80" dirty="0"/>
              <a:t> </a:t>
            </a:r>
            <a:r>
              <a:rPr dirty="0"/>
              <a:t>corporate</a:t>
            </a:r>
            <a:r>
              <a:rPr spc="-95" dirty="0"/>
              <a:t> </a:t>
            </a:r>
            <a:r>
              <a:rPr spc="-10" dirty="0"/>
              <a:t>service. </a:t>
            </a:r>
            <a:r>
              <a:rPr spc="-45" dirty="0"/>
              <a:t>However,</a:t>
            </a:r>
            <a:r>
              <a:rPr spc="-95" dirty="0"/>
              <a:t> </a:t>
            </a:r>
            <a:r>
              <a:rPr spc="-30" dirty="0"/>
              <a:t>you</a:t>
            </a:r>
            <a:r>
              <a:rPr spc="-114" dirty="0"/>
              <a:t> </a:t>
            </a:r>
            <a:r>
              <a:rPr spc="-35" dirty="0"/>
              <a:t>know</a:t>
            </a:r>
            <a:r>
              <a:rPr spc="-120" dirty="0"/>
              <a:t> </a:t>
            </a:r>
            <a:r>
              <a:rPr spc="-40" dirty="0"/>
              <a:t>that</a:t>
            </a:r>
            <a:r>
              <a:rPr spc="-95" dirty="0"/>
              <a:t> </a:t>
            </a:r>
            <a:r>
              <a:rPr spc="-20" dirty="0"/>
              <a:t>many</a:t>
            </a:r>
            <a:r>
              <a:rPr spc="-125" dirty="0"/>
              <a:t> </a:t>
            </a:r>
            <a:r>
              <a:rPr dirty="0"/>
              <a:t>of</a:t>
            </a:r>
            <a:r>
              <a:rPr spc="-135" dirty="0"/>
              <a:t> </a:t>
            </a:r>
            <a:r>
              <a:rPr spc="-20" dirty="0"/>
              <a:t>the</a:t>
            </a:r>
            <a:r>
              <a:rPr spc="-90" dirty="0"/>
              <a:t> senior</a:t>
            </a:r>
            <a:r>
              <a:rPr spc="-135" dirty="0"/>
              <a:t> </a:t>
            </a:r>
            <a:r>
              <a:rPr spc="-20" dirty="0"/>
              <a:t>managers</a:t>
            </a:r>
            <a:r>
              <a:rPr spc="-114" dirty="0"/>
              <a:t> </a:t>
            </a:r>
            <a:r>
              <a:rPr spc="-40" dirty="0"/>
              <a:t>that</a:t>
            </a:r>
            <a:r>
              <a:rPr spc="-95" dirty="0"/>
              <a:t> </a:t>
            </a:r>
            <a:r>
              <a:rPr dirty="0"/>
              <a:t>are</a:t>
            </a:r>
            <a:r>
              <a:rPr spc="-135" dirty="0"/>
              <a:t> </a:t>
            </a:r>
            <a:r>
              <a:rPr spc="-10" dirty="0"/>
              <a:t>business </a:t>
            </a:r>
            <a:r>
              <a:rPr spc="-70" dirty="0"/>
              <a:t>owners</a:t>
            </a:r>
            <a:r>
              <a:rPr spc="-4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spc="-135" dirty="0"/>
              <a:t>this</a:t>
            </a:r>
            <a:r>
              <a:rPr spc="-90" dirty="0"/>
              <a:t> </a:t>
            </a:r>
            <a:r>
              <a:rPr spc="-20" dirty="0"/>
              <a:t>project</a:t>
            </a:r>
            <a:r>
              <a:rPr spc="-95" dirty="0"/>
              <a:t> </a:t>
            </a:r>
            <a:r>
              <a:rPr dirty="0"/>
              <a:t>have</a:t>
            </a:r>
            <a:r>
              <a:rPr spc="-95" dirty="0"/>
              <a:t> </a:t>
            </a:r>
            <a:r>
              <a:rPr spc="-60" dirty="0"/>
              <a:t>difficulty</a:t>
            </a:r>
            <a:r>
              <a:rPr spc="-114" dirty="0"/>
              <a:t> </a:t>
            </a:r>
            <a:r>
              <a:rPr spc="-90" dirty="0"/>
              <a:t>in</a:t>
            </a:r>
            <a:r>
              <a:rPr spc="-110" dirty="0"/>
              <a:t> </a:t>
            </a:r>
            <a:r>
              <a:rPr spc="-35" dirty="0"/>
              <a:t>understanding</a:t>
            </a:r>
            <a:r>
              <a:rPr spc="-45" dirty="0"/>
              <a:t> </a:t>
            </a:r>
            <a:r>
              <a:rPr dirty="0"/>
              <a:t>technical</a:t>
            </a:r>
            <a:r>
              <a:rPr spc="-60" dirty="0"/>
              <a:t> </a:t>
            </a:r>
            <a:r>
              <a:rPr spc="-75" dirty="0"/>
              <a:t>or</a:t>
            </a:r>
            <a:r>
              <a:rPr spc="-95" dirty="0"/>
              <a:t> </a:t>
            </a:r>
            <a:r>
              <a:rPr spc="-10" dirty="0"/>
              <a:t>software </a:t>
            </a:r>
            <a:r>
              <a:rPr dirty="0"/>
              <a:t>development</a:t>
            </a:r>
            <a:r>
              <a:rPr spc="-110" dirty="0"/>
              <a:t> </a:t>
            </a:r>
            <a:r>
              <a:rPr spc="-145" dirty="0"/>
              <a:t>issues,</a:t>
            </a:r>
            <a:r>
              <a:rPr spc="-95" dirty="0"/>
              <a:t> </a:t>
            </a:r>
            <a:r>
              <a:rPr spc="60" dirty="0"/>
              <a:t>and</a:t>
            </a:r>
            <a:r>
              <a:rPr spc="-105" dirty="0"/>
              <a:t> </a:t>
            </a:r>
            <a:r>
              <a:rPr dirty="0"/>
              <a:t>are</a:t>
            </a:r>
            <a:r>
              <a:rPr spc="-100" dirty="0"/>
              <a:t> </a:t>
            </a:r>
            <a:r>
              <a:rPr spc="-105" dirty="0"/>
              <a:t>likely</a:t>
            </a:r>
            <a:r>
              <a:rPr spc="-150" dirty="0"/>
              <a:t> </a:t>
            </a:r>
            <a:r>
              <a:rPr spc="-10" dirty="0"/>
              <a:t>to</a:t>
            </a:r>
            <a:r>
              <a:rPr spc="-100" dirty="0"/>
              <a:t> </a:t>
            </a:r>
            <a:r>
              <a:rPr spc="70" dirty="0"/>
              <a:t>change</a:t>
            </a:r>
            <a:r>
              <a:rPr spc="-90" dirty="0"/>
              <a:t> their</a:t>
            </a:r>
            <a:r>
              <a:rPr spc="-110" dirty="0"/>
              <a:t> </a:t>
            </a:r>
            <a:r>
              <a:rPr spc="-70" dirty="0"/>
              <a:t>requirements</a:t>
            </a:r>
            <a:r>
              <a:rPr spc="-85" dirty="0"/>
              <a:t> </a:t>
            </a:r>
            <a:r>
              <a:rPr spc="-50" dirty="0"/>
              <a:t>during</a:t>
            </a:r>
            <a:r>
              <a:rPr spc="-110" dirty="0"/>
              <a:t> </a:t>
            </a:r>
            <a:r>
              <a:rPr spc="-25" dirty="0"/>
              <a:t>the course</a:t>
            </a:r>
            <a:r>
              <a:rPr spc="-114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10" dirty="0"/>
              <a:t>development.</a:t>
            </a:r>
            <a:r>
              <a:rPr spc="-95" dirty="0"/>
              <a:t> </a:t>
            </a:r>
            <a:r>
              <a:rPr spc="-20" dirty="0"/>
              <a:t>What</a:t>
            </a:r>
            <a:r>
              <a:rPr spc="-65" dirty="0"/>
              <a:t> </a:t>
            </a:r>
            <a:r>
              <a:rPr dirty="0"/>
              <a:t>development</a:t>
            </a:r>
            <a:r>
              <a:rPr spc="-114" dirty="0"/>
              <a:t> </a:t>
            </a:r>
            <a:r>
              <a:rPr dirty="0"/>
              <a:t>method</a:t>
            </a:r>
            <a:r>
              <a:rPr spc="-90" dirty="0"/>
              <a:t> </a:t>
            </a:r>
            <a:r>
              <a:rPr dirty="0"/>
              <a:t>would</a:t>
            </a:r>
            <a:r>
              <a:rPr spc="-75" dirty="0"/>
              <a:t> </a:t>
            </a:r>
            <a:r>
              <a:rPr spc="85" dirty="0"/>
              <a:t>be</a:t>
            </a:r>
            <a:r>
              <a:rPr spc="-114" dirty="0"/>
              <a:t> </a:t>
            </a:r>
            <a:r>
              <a:rPr spc="-20" dirty="0"/>
              <a:t>most </a:t>
            </a:r>
            <a:r>
              <a:rPr spc="-55" dirty="0"/>
              <a:t>successful</a:t>
            </a:r>
            <a:r>
              <a:rPr spc="-85" dirty="0"/>
              <a:t> </a:t>
            </a:r>
            <a:r>
              <a:rPr spc="-80" dirty="0"/>
              <a:t>for</a:t>
            </a:r>
            <a:r>
              <a:rPr spc="-130" dirty="0"/>
              <a:t> </a:t>
            </a:r>
            <a:r>
              <a:rPr spc="-145" dirty="0"/>
              <a:t>this</a:t>
            </a:r>
            <a:r>
              <a:rPr spc="-114" dirty="0"/>
              <a:t> </a:t>
            </a:r>
            <a:r>
              <a:rPr spc="-10" dirty="0"/>
              <a:t>project?</a:t>
            </a: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UcPeriod"/>
              <a:tabLst>
                <a:tab pos="469900" algn="l"/>
              </a:tabLst>
            </a:pPr>
            <a:r>
              <a:rPr spc="-10" dirty="0"/>
              <a:t>Waterfall</a:t>
            </a: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900" algn="l"/>
              </a:tabLst>
            </a:pPr>
            <a:r>
              <a:rPr b="1" spc="-10" dirty="0">
                <a:latin typeface="Tahoma"/>
                <a:cs typeface="Tahoma"/>
              </a:rPr>
              <a:t>Agile</a:t>
            </a:r>
          </a:p>
          <a:p>
            <a:pPr marL="469900" indent="-457200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pc="-10" dirty="0"/>
              <a:t>Prototyping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58877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49782"/>
            <a:ext cx="791400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b="1" spc="-50" dirty="0">
                <a:solidFill>
                  <a:srgbClr val="001F5F"/>
                </a:solidFill>
                <a:latin typeface="Tahoma"/>
                <a:cs typeface="Tahoma"/>
              </a:rPr>
              <a:t>Q4:</a:t>
            </a:r>
            <a:r>
              <a:rPr sz="2400" b="1" spc="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document</a:t>
            </a:r>
            <a:r>
              <a:rPr sz="2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you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use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capture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all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known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70" dirty="0">
                <a:solidFill>
                  <a:srgbClr val="001F5F"/>
                </a:solidFill>
                <a:latin typeface="Verdana"/>
                <a:cs typeface="Verdana"/>
              </a:rPr>
              <a:t>risks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is 	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called: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UcPeriod"/>
              <a:tabLst>
                <a:tab pos="469900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log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lphaUcPeriod"/>
              <a:tabLst>
                <a:tab pos="469265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register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lphaUcPeriod"/>
              <a:tabLst>
                <a:tab pos="469265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list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900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diary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57353"/>
            <a:ext cx="207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Q4</a:t>
            </a:r>
            <a:r>
              <a:rPr spc="-210" dirty="0"/>
              <a:t> </a:t>
            </a:r>
            <a:r>
              <a:rPr spc="-360" dirty="0"/>
              <a:t>-</a:t>
            </a:r>
            <a:r>
              <a:rPr spc="-210" dirty="0"/>
              <a:t> </a:t>
            </a:r>
            <a:r>
              <a:rPr spc="-6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49782"/>
            <a:ext cx="7914005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b="1" spc="-50" dirty="0">
                <a:solidFill>
                  <a:srgbClr val="001F5F"/>
                </a:solidFill>
                <a:latin typeface="Tahoma"/>
                <a:cs typeface="Tahoma"/>
              </a:rPr>
              <a:t>Q4:</a:t>
            </a:r>
            <a:r>
              <a:rPr sz="2400" b="1" spc="2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document</a:t>
            </a:r>
            <a:r>
              <a:rPr sz="2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you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use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2400" spc="-1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capture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all</a:t>
            </a:r>
            <a:r>
              <a:rPr sz="2400" spc="-1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known</a:t>
            </a:r>
            <a:r>
              <a:rPr sz="2400" spc="-1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70" dirty="0">
                <a:solidFill>
                  <a:srgbClr val="001F5F"/>
                </a:solidFill>
                <a:latin typeface="Verdana"/>
                <a:cs typeface="Verdana"/>
              </a:rPr>
              <a:t>risks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1F5F"/>
                </a:solidFill>
                <a:latin typeface="Verdana"/>
                <a:cs typeface="Verdana"/>
              </a:rPr>
              <a:t>is 	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called: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lphaUcPeriod"/>
              <a:tabLst>
                <a:tab pos="469900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log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buAutoNum type="alphaUcPeriod"/>
              <a:tabLst>
                <a:tab pos="469265" algn="l"/>
              </a:tabLst>
            </a:pPr>
            <a:r>
              <a:rPr sz="2400" b="1" spc="-204" dirty="0">
                <a:solidFill>
                  <a:srgbClr val="001F5F"/>
                </a:solidFill>
                <a:latin typeface="Tahoma"/>
                <a:cs typeface="Tahoma"/>
              </a:rPr>
              <a:t>Risk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 register</a:t>
            </a:r>
            <a:endParaRPr sz="24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buAutoNum type="alphaUcPeriod"/>
              <a:tabLst>
                <a:tab pos="469265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list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900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diary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58877"/>
            <a:ext cx="7753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49782"/>
            <a:ext cx="7830184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Q5: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process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involves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prioritizing</a:t>
            </a:r>
            <a:r>
              <a:rPr sz="2400" spc="-2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Verdana"/>
                <a:cs typeface="Verdana"/>
              </a:rPr>
              <a:t>risks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further 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action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or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analysis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by</a:t>
            </a:r>
            <a:r>
              <a:rPr sz="24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assessing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impact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 	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probability</a:t>
            </a:r>
            <a:r>
              <a:rPr sz="2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occurrence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001F5F"/>
                </a:solidFill>
                <a:latin typeface="Verdana"/>
                <a:cs typeface="Verdana"/>
              </a:rPr>
              <a:t>called</a:t>
            </a:r>
            <a:r>
              <a:rPr sz="2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7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Qualitative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brainstorming</a:t>
            </a:r>
            <a:endParaRPr sz="2400">
              <a:latin typeface="Verdana"/>
              <a:cs typeface="Verdana"/>
            </a:endParaRPr>
          </a:p>
          <a:p>
            <a:pPr marL="470534" indent="-457834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AutoNum type="alphaUcPeriod"/>
              <a:tabLst>
                <a:tab pos="470534" algn="l"/>
              </a:tabLst>
            </a:pP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Quantitative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Retrospective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814" y="158877"/>
            <a:ext cx="2076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Q5</a:t>
            </a:r>
            <a:r>
              <a:rPr spc="-210" dirty="0"/>
              <a:t> </a:t>
            </a:r>
            <a:r>
              <a:rPr spc="-360" dirty="0"/>
              <a:t>-</a:t>
            </a:r>
            <a:r>
              <a:rPr spc="-210" dirty="0"/>
              <a:t> </a:t>
            </a:r>
            <a:r>
              <a:rPr spc="-60" dirty="0"/>
              <a:t>answer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089" y="1049782"/>
            <a:ext cx="7830184" cy="319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0" marR="5080" indent="-178435">
              <a:lnSpc>
                <a:spcPct val="100000"/>
              </a:lnSpc>
              <a:spcBef>
                <a:spcPts val="100"/>
              </a:spcBef>
              <a:buClr>
                <a:srgbClr val="83008F"/>
              </a:buClr>
              <a:buFont typeface="Arial"/>
              <a:buChar char="•"/>
              <a:tabLst>
                <a:tab pos="192405" algn="l"/>
              </a:tabLst>
            </a:pP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Q5:</a:t>
            </a:r>
            <a:r>
              <a:rPr sz="24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spc="200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2400" spc="-1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process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1F5F"/>
                </a:solidFill>
                <a:latin typeface="Verdana"/>
                <a:cs typeface="Verdana"/>
              </a:rPr>
              <a:t>that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involves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prioritizing</a:t>
            </a:r>
            <a:r>
              <a:rPr sz="2400" spc="-21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75" dirty="0">
                <a:solidFill>
                  <a:srgbClr val="001F5F"/>
                </a:solidFill>
                <a:latin typeface="Verdana"/>
                <a:cs typeface="Verdana"/>
              </a:rPr>
              <a:t>risks</a:t>
            </a:r>
            <a:r>
              <a:rPr sz="2400" spc="-1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2400" spc="-1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001F5F"/>
                </a:solidFill>
                <a:latin typeface="Verdana"/>
                <a:cs typeface="Verdana"/>
              </a:rPr>
              <a:t>further 	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action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or 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analysis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1F5F"/>
                </a:solidFill>
                <a:latin typeface="Verdana"/>
                <a:cs typeface="Verdana"/>
              </a:rPr>
              <a:t>by</a:t>
            </a:r>
            <a:r>
              <a:rPr sz="24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001F5F"/>
                </a:solidFill>
                <a:latin typeface="Verdana"/>
                <a:cs typeface="Verdana"/>
              </a:rPr>
              <a:t>assessing</a:t>
            </a:r>
            <a:r>
              <a:rPr sz="2400" spc="-1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2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impact</a:t>
            </a:r>
            <a:r>
              <a:rPr sz="2400" spc="-1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2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1F5F"/>
                </a:solidFill>
                <a:latin typeface="Verdana"/>
                <a:cs typeface="Verdana"/>
              </a:rPr>
              <a:t>the 	</a:t>
            </a:r>
            <a:r>
              <a:rPr sz="2400" spc="-50" dirty="0">
                <a:solidFill>
                  <a:srgbClr val="001F5F"/>
                </a:solidFill>
                <a:latin typeface="Verdana"/>
                <a:cs typeface="Verdana"/>
              </a:rPr>
              <a:t>probability</a:t>
            </a:r>
            <a:r>
              <a:rPr sz="2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24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1F5F"/>
                </a:solidFill>
                <a:latin typeface="Verdana"/>
                <a:cs typeface="Verdana"/>
              </a:rPr>
              <a:t>occurrence</a:t>
            </a:r>
            <a:r>
              <a:rPr sz="24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50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2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001F5F"/>
                </a:solidFill>
                <a:latin typeface="Verdana"/>
                <a:cs typeface="Verdana"/>
              </a:rPr>
              <a:t>called</a:t>
            </a:r>
            <a:r>
              <a:rPr sz="2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475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Qualitative</a:t>
            </a:r>
            <a:r>
              <a:rPr sz="2400" b="1" spc="-6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204" dirty="0">
                <a:solidFill>
                  <a:srgbClr val="001F5F"/>
                </a:solidFill>
                <a:latin typeface="Tahoma"/>
                <a:cs typeface="Tahoma"/>
              </a:rPr>
              <a:t>Risk</a:t>
            </a:r>
            <a:r>
              <a:rPr sz="2400" b="1" spc="-5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001F5F"/>
                </a:solidFill>
                <a:latin typeface="Tahoma"/>
                <a:cs typeface="Tahoma"/>
              </a:rPr>
              <a:t>Analysis</a:t>
            </a:r>
            <a:endParaRPr sz="2400">
              <a:latin typeface="Tahoma"/>
              <a:cs typeface="Tahoma"/>
            </a:endParaRPr>
          </a:p>
          <a:p>
            <a:pPr marL="469265" indent="-456565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265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brainstorming</a:t>
            </a:r>
            <a:endParaRPr sz="2400">
              <a:latin typeface="Verdana"/>
              <a:cs typeface="Verdana"/>
            </a:endParaRPr>
          </a:p>
          <a:p>
            <a:pPr marL="470534" indent="-457834">
              <a:lnSpc>
                <a:spcPct val="100000"/>
              </a:lnSpc>
              <a:spcBef>
                <a:spcPts val="1205"/>
              </a:spcBef>
              <a:buClr>
                <a:srgbClr val="83008F"/>
              </a:buClr>
              <a:buAutoNum type="alphaUcPeriod"/>
              <a:tabLst>
                <a:tab pos="470534" algn="l"/>
              </a:tabLst>
            </a:pPr>
            <a:r>
              <a:rPr sz="2400" spc="-35" dirty="0">
                <a:solidFill>
                  <a:srgbClr val="001F5F"/>
                </a:solidFill>
                <a:latin typeface="Verdana"/>
                <a:cs typeface="Verdana"/>
              </a:rPr>
              <a:t>Quantitative</a:t>
            </a:r>
            <a:r>
              <a:rPr sz="2400" spc="-1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Clr>
                <a:srgbClr val="83008F"/>
              </a:buClr>
              <a:buAutoNum type="alphaUcPeriod"/>
              <a:tabLst>
                <a:tab pos="469900" algn="l"/>
              </a:tabLst>
            </a:pPr>
            <a:r>
              <a:rPr sz="2400" spc="-245" dirty="0">
                <a:solidFill>
                  <a:srgbClr val="001F5F"/>
                </a:solidFill>
                <a:latin typeface="Verdana"/>
                <a:cs typeface="Verdana"/>
              </a:rPr>
              <a:t>Risk</a:t>
            </a:r>
            <a:r>
              <a:rPr sz="2400" spc="-1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1F5F"/>
                </a:solidFill>
                <a:latin typeface="Verdana"/>
                <a:cs typeface="Verdana"/>
              </a:rPr>
              <a:t>Retrospective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142" y="145745"/>
            <a:ext cx="6996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Summary</a:t>
            </a:r>
            <a:r>
              <a:rPr spc="-204" dirty="0"/>
              <a:t> </a:t>
            </a:r>
            <a:r>
              <a:rPr dirty="0"/>
              <a:t>of</a:t>
            </a:r>
            <a:r>
              <a:rPr spc="-215" dirty="0"/>
              <a:t> </a:t>
            </a:r>
            <a:r>
              <a:rPr dirty="0"/>
              <a:t>what</a:t>
            </a:r>
            <a:r>
              <a:rPr spc="-195" dirty="0"/>
              <a:t> </a:t>
            </a:r>
            <a:r>
              <a:rPr spc="75" dirty="0"/>
              <a:t>we</a:t>
            </a:r>
            <a:r>
              <a:rPr spc="-200" dirty="0"/>
              <a:t> </a:t>
            </a:r>
            <a:r>
              <a:rPr spc="60" dirty="0"/>
              <a:t>covered</a:t>
            </a:r>
            <a:r>
              <a:rPr spc="-190" dirty="0"/>
              <a:t> </a:t>
            </a:r>
            <a:r>
              <a:rPr spc="-140" dirty="0"/>
              <a:t>in</a:t>
            </a:r>
            <a:r>
              <a:rPr spc="-200" dirty="0"/>
              <a:t> </a:t>
            </a:r>
            <a:r>
              <a:rPr spc="-204" dirty="0"/>
              <a:t>this</a:t>
            </a:r>
            <a:r>
              <a:rPr spc="-200" dirty="0"/>
              <a:t> </a:t>
            </a:r>
            <a:r>
              <a:rPr spc="-60" dirty="0"/>
              <a:t>unit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142" y="960882"/>
            <a:ext cx="7294245" cy="4050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indent="-19494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07645" algn="l"/>
              </a:tabLst>
            </a:pP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types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of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Information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 systems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80" dirty="0">
                <a:solidFill>
                  <a:srgbClr val="001F5F"/>
                </a:solidFill>
                <a:latin typeface="Verdana"/>
                <a:cs typeface="Verdana"/>
              </a:rPr>
              <a:t>TPS,</a:t>
            </a: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40" dirty="0">
                <a:solidFill>
                  <a:srgbClr val="001F5F"/>
                </a:solidFill>
                <a:latin typeface="Verdana"/>
                <a:cs typeface="Verdana"/>
              </a:rPr>
              <a:t>MIS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0" dirty="0">
                <a:solidFill>
                  <a:srgbClr val="001F5F"/>
                </a:solidFill>
                <a:latin typeface="Verdana"/>
                <a:cs typeface="Verdana"/>
              </a:rPr>
              <a:t>DSS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with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1535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Definition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&amp;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Examples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14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it</a:t>
            </a:r>
            <a:r>
              <a:rPr sz="1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works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001F5F"/>
                </a:solidFill>
                <a:latin typeface="Verdana"/>
                <a:cs typeface="Verdana"/>
              </a:rPr>
              <a:t>MIS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Obtain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Data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From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TPS</a:t>
            </a:r>
            <a:endParaRPr sz="14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180"/>
              </a:spcBef>
              <a:buClr>
                <a:srgbClr val="001F5F"/>
              </a:buClr>
              <a:buFont typeface="Wingdings"/>
              <a:buChar char=""/>
            </a:pPr>
            <a:endParaRPr sz="1400">
              <a:latin typeface="Verdana"/>
              <a:cs typeface="Verdana"/>
            </a:endParaRPr>
          </a:p>
          <a:p>
            <a:pPr marL="207645" indent="-194945">
              <a:lnSpc>
                <a:spcPct val="100000"/>
              </a:lnSpc>
              <a:buAutoNum type="arabicPeriod"/>
              <a:tabLst>
                <a:tab pos="207645" algn="l"/>
              </a:tabLst>
            </a:pP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What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400" spc="-1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10" dirty="0">
                <a:solidFill>
                  <a:srgbClr val="001F5F"/>
                </a:solidFill>
                <a:latin typeface="Verdana"/>
                <a:cs typeface="Verdana"/>
              </a:rPr>
              <a:t>ERP,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What</a:t>
            </a: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4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114" dirty="0">
                <a:solidFill>
                  <a:srgbClr val="001F5F"/>
                </a:solidFill>
                <a:latin typeface="Verdana"/>
                <a:cs typeface="Verdana"/>
              </a:rPr>
              <a:t>a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25" dirty="0">
                <a:solidFill>
                  <a:srgbClr val="001F5F"/>
                </a:solidFill>
                <a:latin typeface="Verdana"/>
                <a:cs typeface="Verdana"/>
              </a:rPr>
              <a:t>CRM</a:t>
            </a:r>
            <a:endParaRPr sz="1400">
              <a:latin typeface="Verdana"/>
              <a:cs typeface="Verdana"/>
            </a:endParaRPr>
          </a:p>
          <a:p>
            <a:pPr marL="208279" indent="-19558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208279" algn="l"/>
              </a:tabLst>
            </a:pP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What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are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1400" spc="-1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steps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build</a:t>
            </a:r>
            <a:r>
              <a:rPr sz="1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an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Information</a:t>
            </a:r>
            <a:r>
              <a:rPr sz="1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Systems: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1540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Objective-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based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versus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product-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based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systems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400" spc="-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definition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differences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Off-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the-</a:t>
            </a: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shelf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software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95" dirty="0">
                <a:solidFill>
                  <a:srgbClr val="001F5F"/>
                </a:solidFill>
                <a:latin typeface="Verdana"/>
                <a:cs typeface="Verdana"/>
              </a:rPr>
              <a:t>–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Pros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cons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Prototypes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definition,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reasons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for</a:t>
            </a: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prototyping,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benefits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50" dirty="0">
                <a:solidFill>
                  <a:srgbClr val="001F5F"/>
                </a:solidFill>
                <a:latin typeface="Verdana"/>
                <a:cs typeface="Verdana"/>
              </a:rPr>
              <a:t>&amp;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drawbacks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Waterfall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20" dirty="0">
                <a:solidFill>
                  <a:srgbClr val="001F5F"/>
                </a:solidFill>
                <a:latin typeface="Verdana"/>
                <a:cs typeface="Verdana"/>
              </a:rPr>
              <a:t>vs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Agile</a:t>
            </a:r>
            <a:r>
              <a:rPr sz="1400" spc="-10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4" dirty="0">
                <a:solidFill>
                  <a:srgbClr val="001F5F"/>
                </a:solidFill>
                <a:latin typeface="Verdana"/>
                <a:cs typeface="Verdana"/>
              </a:rPr>
              <a:t>: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pros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cons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Why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and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when</a:t>
            </a:r>
            <a:r>
              <a:rPr sz="1400" spc="-8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we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need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to</a:t>
            </a:r>
            <a:r>
              <a:rPr sz="1400" spc="-5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40" dirty="0">
                <a:solidFill>
                  <a:srgbClr val="001F5F"/>
                </a:solidFill>
                <a:latin typeface="Verdana"/>
                <a:cs typeface="Verdana"/>
              </a:rPr>
              <a:t>involve</a:t>
            </a:r>
            <a:r>
              <a:rPr sz="1400" spc="-9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end-</a:t>
            </a:r>
            <a:r>
              <a:rPr sz="1400" spc="-120" dirty="0">
                <a:solidFill>
                  <a:srgbClr val="001F5F"/>
                </a:solidFill>
                <a:latin typeface="Verdana"/>
                <a:cs typeface="Verdana"/>
              </a:rPr>
              <a:t>users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in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55" dirty="0">
                <a:solidFill>
                  <a:srgbClr val="001F5F"/>
                </a:solidFill>
                <a:latin typeface="Verdana"/>
                <a:cs typeface="Verdana"/>
              </a:rPr>
              <a:t>our</a:t>
            </a:r>
            <a:r>
              <a:rPr sz="1400" spc="-6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65" dirty="0">
                <a:solidFill>
                  <a:srgbClr val="001F5F"/>
                </a:solidFill>
                <a:latin typeface="Verdana"/>
                <a:cs typeface="Verdana"/>
              </a:rPr>
              <a:t>IS</a:t>
            </a:r>
            <a:r>
              <a:rPr sz="1400" spc="-9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project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335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What</a:t>
            </a: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are</a:t>
            </a: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400" spc="-7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different</a:t>
            </a:r>
            <a:r>
              <a:rPr sz="1400" spc="-12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65" dirty="0">
                <a:solidFill>
                  <a:srgbClr val="001F5F"/>
                </a:solidFill>
                <a:latin typeface="Verdana"/>
                <a:cs typeface="Verdana"/>
              </a:rPr>
              <a:t>risks</a:t>
            </a:r>
            <a:r>
              <a:rPr sz="1400" spc="-114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categories</a:t>
            </a:r>
            <a:endParaRPr sz="1400">
              <a:latin typeface="Verdana"/>
              <a:cs typeface="Verdana"/>
            </a:endParaRPr>
          </a:p>
          <a:p>
            <a:pPr marL="861060" lvl="1" indent="-284480">
              <a:lnSpc>
                <a:spcPct val="100000"/>
              </a:lnSpc>
              <a:spcBef>
                <a:spcPts val="340"/>
              </a:spcBef>
              <a:buFont typeface="Wingdings"/>
              <a:buChar char=""/>
              <a:tabLst>
                <a:tab pos="861060" algn="l"/>
              </a:tabLst>
            </a:pPr>
            <a:r>
              <a:rPr sz="1400" spc="-10" dirty="0">
                <a:solidFill>
                  <a:srgbClr val="001F5F"/>
                </a:solidFill>
                <a:latin typeface="Verdana"/>
                <a:cs typeface="Verdana"/>
              </a:rPr>
              <a:t>How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we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001F5F"/>
                </a:solidFill>
                <a:latin typeface="Verdana"/>
                <a:cs typeface="Verdana"/>
              </a:rPr>
              <a:t>can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manage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0" dirty="0">
                <a:solidFill>
                  <a:srgbClr val="001F5F"/>
                </a:solidFill>
                <a:latin typeface="Verdana"/>
                <a:cs typeface="Verdana"/>
              </a:rPr>
              <a:t>the</a:t>
            </a:r>
            <a:r>
              <a:rPr sz="1400" spc="-3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160" dirty="0">
                <a:solidFill>
                  <a:srgbClr val="001F5F"/>
                </a:solidFill>
                <a:latin typeface="Verdana"/>
                <a:cs typeface="Verdana"/>
              </a:rPr>
              <a:t>risks,</a:t>
            </a:r>
            <a:r>
              <a:rPr sz="1400" spc="-8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what</a:t>
            </a:r>
            <a:r>
              <a:rPr sz="1400" spc="-7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method</a:t>
            </a:r>
            <a:r>
              <a:rPr sz="1400" spc="-4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we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85" dirty="0">
                <a:solidFill>
                  <a:srgbClr val="001F5F"/>
                </a:solidFill>
                <a:latin typeface="Verdana"/>
                <a:cs typeface="Verdana"/>
              </a:rPr>
              <a:t>can</a:t>
            </a:r>
            <a:r>
              <a:rPr sz="1400" spc="-65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001F5F"/>
                </a:solidFill>
                <a:latin typeface="Verdana"/>
                <a:cs typeface="Verdana"/>
              </a:rPr>
              <a:t>use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600293"/>
          </a:xfrm>
          <a:prstGeom prst="rect">
            <a:avLst/>
          </a:prstGeom>
        </p:spPr>
        <p:txBody>
          <a:bodyPr vert="horz" wrap="square" lIns="0" tIns="167767" rIns="0" bIns="0" rtlCol="0">
            <a:spAutoFit/>
          </a:bodyPr>
          <a:lstStyle/>
          <a:p>
            <a:pPr marL="125095">
              <a:lnSpc>
                <a:spcPct val="100000"/>
              </a:lnSpc>
              <a:spcBef>
                <a:spcPts val="95"/>
              </a:spcBef>
            </a:pPr>
            <a:r>
              <a:rPr dirty="0"/>
              <a:t>Business </a:t>
            </a:r>
            <a:r>
              <a:rPr lang="en-GB" dirty="0"/>
              <a:t>p</a:t>
            </a:r>
            <a:r>
              <a:rPr dirty="0" err="1"/>
              <a:t>rocesses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0115" y="975051"/>
            <a:ext cx="8625840" cy="38606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83008F"/>
              </a:buClr>
              <a:buFont typeface="Verdana"/>
              <a:buChar char="•"/>
              <a:tabLst>
                <a:tab pos="355600" algn="l"/>
              </a:tabLst>
            </a:pP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Logically related set of tasks that define how specific business </a:t>
            </a:r>
            <a:r>
              <a:rPr lang="en-GB" sz="2000" b="1" dirty="0">
                <a:solidFill>
                  <a:srgbClr val="001F5F"/>
                </a:solidFill>
                <a:latin typeface="Tahoma"/>
                <a:cs typeface="Tahoma"/>
              </a:rPr>
              <a:t>operations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 are performed</a:t>
            </a:r>
            <a:endParaRPr sz="2000" dirty="0">
              <a:latin typeface="Tahoma"/>
              <a:cs typeface="Tahoma"/>
            </a:endParaRPr>
          </a:p>
          <a:p>
            <a:pPr marL="812165" lvl="1" indent="-342265">
              <a:lnSpc>
                <a:spcPct val="100000"/>
              </a:lnSpc>
              <a:spcBef>
                <a:spcPts val="1490"/>
              </a:spcBef>
              <a:buChar char="•"/>
              <a:tabLst>
                <a:tab pos="812165" algn="l"/>
              </a:tabLst>
            </a:pP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The tasks each employee performs, in what order, and on what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schedule</a:t>
            </a:r>
            <a:endParaRPr sz="2000" dirty="0">
              <a:latin typeface="Verdana"/>
              <a:cs typeface="Verdana"/>
            </a:endParaRPr>
          </a:p>
          <a:p>
            <a:pPr marL="812165" lvl="1" indent="-342265">
              <a:lnSpc>
                <a:spcPct val="100000"/>
              </a:lnSpc>
              <a:spcBef>
                <a:spcPts val="1500"/>
              </a:spcBef>
              <a:buChar char="•"/>
              <a:tabLst>
                <a:tab pos="812165" algn="l"/>
              </a:tabLst>
            </a:pPr>
            <a:r>
              <a:rPr sz="200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Example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: Steps in hiring an employee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215"/>
              </a:spcBef>
              <a:buClr>
                <a:srgbClr val="83008F"/>
              </a:buClr>
              <a:buFont typeface="Verdana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Some processes </a:t>
            </a:r>
            <a:r>
              <a:rPr lang="en-GB" sz="2000" b="1" dirty="0">
                <a:solidFill>
                  <a:srgbClr val="001F5F"/>
                </a:solidFill>
                <a:latin typeface="Tahoma"/>
                <a:cs typeface="Tahoma"/>
              </a:rPr>
              <a:t>are 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tied to </a:t>
            </a:r>
            <a:r>
              <a:rPr lang="en-GB" sz="2000" b="1" dirty="0">
                <a:solidFill>
                  <a:srgbClr val="001F5F"/>
                </a:solidFill>
                <a:latin typeface="Tahoma"/>
                <a:cs typeface="Tahoma"/>
              </a:rPr>
              <a:t>a </a:t>
            </a: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functional area</a:t>
            </a:r>
            <a:endParaRPr sz="2000" dirty="0">
              <a:latin typeface="Tahoma"/>
              <a:cs typeface="Tahoma"/>
            </a:endParaRPr>
          </a:p>
          <a:p>
            <a:pPr marL="812165" lvl="1" indent="-342265">
              <a:lnSpc>
                <a:spcPct val="100000"/>
              </a:lnSpc>
              <a:spcBef>
                <a:spcPts val="1490"/>
              </a:spcBef>
              <a:buChar char="•"/>
              <a:tabLst>
                <a:tab pos="812165" algn="l"/>
                <a:tab pos="4792345" algn="l"/>
              </a:tabLst>
            </a:pPr>
            <a:r>
              <a:rPr sz="200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Example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: Sales and </a:t>
            </a:r>
            <a:r>
              <a:rPr sz="2000" dirty="0" err="1">
                <a:solidFill>
                  <a:srgbClr val="001F5F"/>
                </a:solidFill>
                <a:latin typeface="Verdana"/>
                <a:cs typeface="Verdana"/>
              </a:rPr>
              <a:t>marketing:Identifying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 customers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210"/>
              </a:spcBef>
              <a:buClr>
                <a:srgbClr val="83008F"/>
              </a:buClr>
              <a:buFont typeface="Verdana"/>
              <a:buChar char="•"/>
              <a:tabLst>
                <a:tab pos="354965" algn="l"/>
              </a:tabLst>
            </a:pPr>
            <a:r>
              <a:rPr sz="2000" b="1" dirty="0">
                <a:solidFill>
                  <a:srgbClr val="001F5F"/>
                </a:solidFill>
                <a:latin typeface="Tahoma"/>
                <a:cs typeface="Tahoma"/>
              </a:rPr>
              <a:t>Some processes are cross-functional</a:t>
            </a:r>
            <a:endParaRPr sz="2000" dirty="0">
              <a:latin typeface="Tahoma"/>
              <a:cs typeface="Tahoma"/>
            </a:endParaRPr>
          </a:p>
          <a:p>
            <a:pPr marL="812165" lvl="1" indent="-342265">
              <a:lnSpc>
                <a:spcPct val="100000"/>
              </a:lnSpc>
              <a:spcBef>
                <a:spcPts val="1490"/>
              </a:spcBef>
              <a:buChar char="•"/>
              <a:tabLst>
                <a:tab pos="812165" algn="l"/>
              </a:tabLst>
            </a:pPr>
            <a:r>
              <a:rPr sz="2000" u="sng" dirty="0">
                <a:solidFill>
                  <a:srgbClr val="001F5F"/>
                </a:solidFill>
                <a:uFill>
                  <a:solidFill>
                    <a:srgbClr val="001F5F"/>
                  </a:solidFill>
                </a:uFill>
                <a:latin typeface="Verdana"/>
                <a:cs typeface="Verdana"/>
              </a:rPr>
              <a:t>Example</a:t>
            </a:r>
            <a:r>
              <a:rPr sz="2000" dirty="0">
                <a:solidFill>
                  <a:srgbClr val="001F5F"/>
                </a:solidFill>
                <a:latin typeface="Verdana"/>
                <a:cs typeface="Verdana"/>
              </a:rPr>
              <a:t>: Fulfilling customer order</a:t>
            </a:r>
            <a:r>
              <a:rPr lang="en-GB" sz="2000" dirty="0">
                <a:solidFill>
                  <a:srgbClr val="001F5F"/>
                </a:solidFill>
                <a:latin typeface="Verdana"/>
                <a:cs typeface="Verdana"/>
              </a:rPr>
              <a:t>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GB" spc="-55" dirty="0"/>
              <a:t>B</a:t>
            </a:r>
            <a:r>
              <a:rPr spc="-155" dirty="0" err="1"/>
              <a:t>usiness</a:t>
            </a:r>
            <a:r>
              <a:rPr spc="-150" dirty="0"/>
              <a:t> </a:t>
            </a:r>
            <a:r>
              <a:rPr spc="-30" dirty="0"/>
              <a:t>functions</a:t>
            </a:r>
            <a:r>
              <a:rPr lang="en-GB" spc="-30" dirty="0"/>
              <a:t> and associated processes</a:t>
            </a:r>
            <a:endParaRPr spc="-3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0244" y="1132332"/>
            <a:ext cx="6297167" cy="36682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932426" y="1011428"/>
            <a:ext cx="34378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35" dirty="0">
                <a:solidFill>
                  <a:srgbClr val="001F5F"/>
                </a:solidFill>
                <a:latin typeface="Tahoma"/>
                <a:cs typeface="Tahoma"/>
              </a:rPr>
              <a:t>Level</a:t>
            </a:r>
            <a:r>
              <a:rPr sz="1800" b="1" spc="-3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001F5F"/>
                </a:solidFill>
                <a:latin typeface="Tahoma"/>
                <a:cs typeface="Tahoma"/>
              </a:rPr>
              <a:t>1</a:t>
            </a:r>
            <a:r>
              <a:rPr sz="1800" b="1" spc="-2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80" dirty="0">
                <a:solidFill>
                  <a:srgbClr val="001F5F"/>
                </a:solidFill>
                <a:latin typeface="Tahoma"/>
                <a:cs typeface="Tahoma"/>
              </a:rPr>
              <a:t>of</a:t>
            </a:r>
            <a:r>
              <a:rPr sz="1800" b="1" spc="-45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5" dirty="0">
                <a:solidFill>
                  <a:srgbClr val="001F5F"/>
                </a:solidFill>
                <a:latin typeface="Tahoma"/>
                <a:cs typeface="Tahoma"/>
              </a:rPr>
              <a:t>Information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90" dirty="0">
                <a:solidFill>
                  <a:srgbClr val="001F5F"/>
                </a:solidFill>
                <a:latin typeface="Tahoma"/>
                <a:cs typeface="Tahoma"/>
              </a:rPr>
              <a:t>systems</a:t>
            </a:r>
            <a:r>
              <a:rPr sz="1800" b="1" spc="-50" dirty="0">
                <a:solidFill>
                  <a:srgbClr val="001F5F"/>
                </a:solidFill>
                <a:latin typeface="Tahoma"/>
                <a:cs typeface="Tahoma"/>
              </a:rPr>
              <a:t> : </a:t>
            </a:r>
            <a:r>
              <a:rPr sz="1800" b="1" dirty="0">
                <a:solidFill>
                  <a:srgbClr val="001F5F"/>
                </a:solidFill>
                <a:latin typeface="Tahoma"/>
                <a:cs typeface="Tahoma"/>
              </a:rPr>
              <a:t>day-</a:t>
            </a:r>
            <a:r>
              <a:rPr sz="1800" b="1" spc="-80" dirty="0">
                <a:solidFill>
                  <a:srgbClr val="001F5F"/>
                </a:solidFill>
                <a:latin typeface="Tahoma"/>
                <a:cs typeface="Tahoma"/>
              </a:rPr>
              <a:t>to-</a:t>
            </a:r>
            <a:r>
              <a:rPr sz="1800" b="1" spc="50" dirty="0">
                <a:solidFill>
                  <a:srgbClr val="001F5F"/>
                </a:solidFill>
                <a:latin typeface="Tahoma"/>
                <a:cs typeface="Tahoma"/>
              </a:rPr>
              <a:t>day</a:t>
            </a:r>
            <a:r>
              <a:rPr sz="1800" b="1" spc="114" dirty="0">
                <a:solidFill>
                  <a:srgbClr val="001F5F"/>
                </a:solidFill>
                <a:latin typeface="Tahoma"/>
                <a:cs typeface="Tahoma"/>
              </a:rPr>
              <a:t> </a:t>
            </a:r>
            <a:r>
              <a:rPr sz="1800" b="1" spc="-10" dirty="0">
                <a:solidFill>
                  <a:srgbClr val="001F5F"/>
                </a:solidFill>
                <a:latin typeface="Tahoma"/>
                <a:cs typeface="Tahoma"/>
              </a:rPr>
              <a:t>transactions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6002"/>
            <a:ext cx="8884285" cy="579389"/>
          </a:xfrm>
          <a:prstGeom prst="rect">
            <a:avLst/>
          </a:prstGeom>
        </p:spPr>
        <p:txBody>
          <a:bodyPr vert="horz" wrap="square" lIns="0" tIns="147066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95"/>
              </a:spcBef>
            </a:pPr>
            <a:r>
              <a:rPr dirty="0"/>
              <a:t>IS- Business hierarchy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1089660"/>
            <a:ext cx="4852416" cy="346557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52596" y="1198880"/>
            <a:ext cx="5911850" cy="38170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804545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1F5F"/>
                </a:solidFill>
                <a:latin typeface="Tahoma"/>
                <a:cs typeface="Tahoma"/>
              </a:rPr>
              <a:t>Level 3 : Decision making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, Data analytics (prescriptive and predictive) Supported by SQL and NoSQL databases Examples: predict the sales</a:t>
            </a:r>
            <a:endParaRPr sz="1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b="1" dirty="0">
                <a:solidFill>
                  <a:srgbClr val="6F2F9F"/>
                </a:solidFill>
                <a:latin typeface="Tahoma"/>
                <a:cs typeface="Tahoma"/>
              </a:rPr>
              <a:t>Type of IS : DSS (BI platform : Dashboards and/or Big data platform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1400" dirty="0">
              <a:latin typeface="Tahoma"/>
              <a:cs typeface="Tahoma"/>
            </a:endParaRPr>
          </a:p>
          <a:p>
            <a:pPr marL="971550" marR="5080">
              <a:lnSpc>
                <a:spcPct val="99800"/>
              </a:lnSpc>
            </a:pPr>
            <a:r>
              <a:rPr sz="1400" b="1" dirty="0">
                <a:solidFill>
                  <a:srgbClr val="001F5F"/>
                </a:solidFill>
                <a:latin typeface="Tahoma"/>
                <a:cs typeface="Tahoma"/>
              </a:rPr>
              <a:t>Level 2 : Analyse and monitor the company performance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through Reporting for management through Business intelligence reporting supported by SQL database Examples : Total sales per store</a:t>
            </a:r>
            <a:endParaRPr sz="1400" dirty="0">
              <a:latin typeface="Verdana"/>
              <a:cs typeface="Verdana"/>
            </a:endParaRPr>
          </a:p>
          <a:p>
            <a:pPr marL="971550">
              <a:lnSpc>
                <a:spcPct val="100000"/>
              </a:lnSpc>
              <a:spcBef>
                <a:spcPts val="15"/>
              </a:spcBef>
            </a:pPr>
            <a:r>
              <a:rPr sz="1400" b="1" dirty="0">
                <a:solidFill>
                  <a:srgbClr val="6F2F9F"/>
                </a:solidFill>
                <a:latin typeface="Tahoma"/>
                <a:cs typeface="Tahoma"/>
              </a:rPr>
              <a:t>Type of IS : MIS (Business intelligence platform)</a:t>
            </a:r>
            <a:endParaRPr sz="14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00" dirty="0">
              <a:latin typeface="Tahoma"/>
              <a:cs typeface="Tahoma"/>
            </a:endParaRPr>
          </a:p>
          <a:p>
            <a:pPr marL="1623695" marR="678815">
              <a:lnSpc>
                <a:spcPct val="99900"/>
              </a:lnSpc>
            </a:pPr>
            <a:r>
              <a:rPr sz="1400" b="1" dirty="0">
                <a:solidFill>
                  <a:srgbClr val="001F5F"/>
                </a:solidFill>
                <a:latin typeface="Tahoma"/>
                <a:cs typeface="Tahoma"/>
              </a:rPr>
              <a:t>Level 1 : day-to-day transactions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Examples : SAP FI, HR modules, CRM Salesforce supported by SQL: databases </a:t>
            </a:r>
            <a:r>
              <a:rPr sz="1400" b="1" dirty="0">
                <a:solidFill>
                  <a:srgbClr val="6F2F9F"/>
                </a:solidFill>
                <a:latin typeface="Tahoma"/>
                <a:cs typeface="Tahoma"/>
              </a:rPr>
              <a:t>Type of IS : TPS or OLTP </a:t>
            </a:r>
            <a:r>
              <a:rPr sz="1400" dirty="0">
                <a:solidFill>
                  <a:srgbClr val="001F5F"/>
                </a:solidFill>
                <a:latin typeface="Verdana"/>
                <a:cs typeface="Verdana"/>
              </a:rPr>
              <a:t>(online transaction processing systems)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3142</Words>
  <Application>Microsoft Office PowerPoint</Application>
  <PresentationFormat>On-screen Show (16:9)</PresentationFormat>
  <Paragraphs>471</Paragraphs>
  <Slides>68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Segoe UI Symbol</vt:lpstr>
      <vt:lpstr>Tahoma</vt:lpstr>
      <vt:lpstr>Times New Roman</vt:lpstr>
      <vt:lpstr>Trebuchet MS</vt:lpstr>
      <vt:lpstr>Verdana</vt:lpstr>
      <vt:lpstr>Wingdings</vt:lpstr>
      <vt:lpstr>Office Theme</vt:lpstr>
      <vt:lpstr>PowerPoint Presentation</vt:lpstr>
      <vt:lpstr>Learning objectives</vt:lpstr>
      <vt:lpstr>What is a business information system ?</vt:lpstr>
      <vt:lpstr>Why do organisations invest in IS ?</vt:lpstr>
      <vt:lpstr>Business functions</vt:lpstr>
      <vt:lpstr>Business entities</vt:lpstr>
      <vt:lpstr>Business processes</vt:lpstr>
      <vt:lpstr>Business functions and associated processes</vt:lpstr>
      <vt:lpstr>IS- Business hierarchy</vt:lpstr>
      <vt:lpstr>Sales and Marketing</vt:lpstr>
      <vt:lpstr>Sales and Marketing system - IS Level 1 - TPS</vt:lpstr>
      <vt:lpstr>Manufacturing</vt:lpstr>
      <vt:lpstr>Manufacturing system – IS level 1 - TPS</vt:lpstr>
      <vt:lpstr>Finance and accounting</vt:lpstr>
      <vt:lpstr>Finance and accounting systems – IS level 1- TPS</vt:lpstr>
      <vt:lpstr>Human Resources </vt:lpstr>
      <vt:lpstr>HR system – IS level 1 - TPS</vt:lpstr>
      <vt:lpstr>Types of Information Systems</vt:lpstr>
      <vt:lpstr>1. Transaction processing systems (TPS)</vt:lpstr>
      <vt:lpstr>2. Management Information Systems (MIS)</vt:lpstr>
      <vt:lpstr>How MIS Obtain Data From TPS</vt:lpstr>
      <vt:lpstr>Sample TPS Transactional Data Order table – SQL online query</vt:lpstr>
      <vt:lpstr>Sample MIS Report</vt:lpstr>
      <vt:lpstr>3. Decision/Executive support system (DSS)</vt:lpstr>
      <vt:lpstr>Decision support system (DSS)</vt:lpstr>
      <vt:lpstr>Sample DSS Business insights via predictive analytics Telco Churn prediction</vt:lpstr>
      <vt:lpstr>IS - Enterprise Systems - ERP</vt:lpstr>
      <vt:lpstr>SAP SCM module - Supply Chain Management</vt:lpstr>
      <vt:lpstr>IS: Customer Relationship Management – CRM</vt:lpstr>
      <vt:lpstr>Building Information Systems</vt:lpstr>
      <vt:lpstr>Building versus buying software</vt:lpstr>
      <vt:lpstr>Off-the-shelf software – Pros and cons</vt:lpstr>
      <vt:lpstr>Building your IS</vt:lpstr>
      <vt:lpstr>Building your IS</vt:lpstr>
      <vt:lpstr>Building your IS Prototype building process</vt:lpstr>
      <vt:lpstr>Reasons for prototyping</vt:lpstr>
      <vt:lpstr>Prototyping: some drawbacks</vt:lpstr>
      <vt:lpstr>Prototype Phases</vt:lpstr>
      <vt:lpstr>Building your IS Step 2 : Choose the right SDLC framework</vt:lpstr>
      <vt:lpstr>Waterfall Vs Agile</vt:lpstr>
      <vt:lpstr>Building your IS Step 2 : Waterfall</vt:lpstr>
      <vt:lpstr>Waterfall cycle - advantages</vt:lpstr>
      <vt:lpstr>Waterfall cycle - disadvantages</vt:lpstr>
      <vt:lpstr>IS suited for Agile delivery</vt:lpstr>
      <vt:lpstr>Agile – different frameworks</vt:lpstr>
      <vt:lpstr>Agile – Pros</vt:lpstr>
      <vt:lpstr>Agile – Cons</vt:lpstr>
      <vt:lpstr>Agile Vs Waterfall – Key differences</vt:lpstr>
      <vt:lpstr>Agile Vs Waterfall</vt:lpstr>
      <vt:lpstr>Building your IS Step 3 – Involve end-users in IS design</vt:lpstr>
      <vt:lpstr>Building your IS Step 4 – Manage the risks – Risks categories</vt:lpstr>
      <vt:lpstr>Building your IS Step 4 – Manage the risks – Risks categories</vt:lpstr>
      <vt:lpstr>Building your IS Step 4 – Manage the risks – Risks categories</vt:lpstr>
      <vt:lpstr>Building your IS Step 4 – Manage the risks – Risks categories</vt:lpstr>
      <vt:lpstr>Building your IS</vt:lpstr>
      <vt:lpstr>Building your IS Step 4 – Manage the risks</vt:lpstr>
      <vt:lpstr>Building your IS Step 4 – Manage the risks thanks to the risk register</vt:lpstr>
      <vt:lpstr>Quiz</vt:lpstr>
      <vt:lpstr>Q1 - answer</vt:lpstr>
      <vt:lpstr>Quiz</vt:lpstr>
      <vt:lpstr>Q2 - answer</vt:lpstr>
      <vt:lpstr>Quiz</vt:lpstr>
      <vt:lpstr>Q3 - answer</vt:lpstr>
      <vt:lpstr>Quiz</vt:lpstr>
      <vt:lpstr>Q4 - answer</vt:lpstr>
      <vt:lpstr>Quiz</vt:lpstr>
      <vt:lpstr>Q5 - answer</vt:lpstr>
      <vt:lpstr>Summary of what we covered in this unit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Alina Patelli</cp:lastModifiedBy>
  <cp:revision>2</cp:revision>
  <dcterms:created xsi:type="dcterms:W3CDTF">2023-09-11T13:01:03Z</dcterms:created>
  <dcterms:modified xsi:type="dcterms:W3CDTF">2023-09-11T13:42:04Z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2023-09-11T00:00:00Z</vt:filetime>
  </property>
  <property fmtid="{D5CDD505-2E9C-101B-9397-08002B2CF9AE}" pid="5" name="Producer">
    <vt:lpwstr>Microsoft® PowerPoint® 2016</vt:lpwstr>
  </property>
</Properties>
</file>