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421" r:id="rId3"/>
    <p:sldId id="469" r:id="rId4"/>
    <p:sldId id="423" r:id="rId5"/>
    <p:sldId id="470" r:id="rId6"/>
    <p:sldId id="508" r:id="rId7"/>
    <p:sldId id="468" r:id="rId8"/>
    <p:sldId id="476" r:id="rId9"/>
    <p:sldId id="477" r:id="rId10"/>
    <p:sldId id="475" r:id="rId11"/>
    <p:sldId id="507" r:id="rId12"/>
    <p:sldId id="479" r:id="rId13"/>
    <p:sldId id="480" r:id="rId14"/>
    <p:sldId id="425" r:id="rId15"/>
    <p:sldId id="424" r:id="rId16"/>
    <p:sldId id="427" r:id="rId17"/>
    <p:sldId id="428" r:id="rId18"/>
    <p:sldId id="429" r:id="rId19"/>
    <p:sldId id="430" r:id="rId20"/>
    <p:sldId id="431" r:id="rId21"/>
    <p:sldId id="509" r:id="rId22"/>
    <p:sldId id="437" r:id="rId23"/>
    <p:sldId id="438" r:id="rId24"/>
    <p:sldId id="441" r:id="rId25"/>
    <p:sldId id="445" r:id="rId26"/>
    <p:sldId id="446" r:id="rId27"/>
    <p:sldId id="447" r:id="rId28"/>
    <p:sldId id="450" r:id="rId29"/>
    <p:sldId id="454" r:id="rId30"/>
    <p:sldId id="455" r:id="rId31"/>
    <p:sldId id="448" r:id="rId32"/>
    <p:sldId id="449" r:id="rId33"/>
    <p:sldId id="457" r:id="rId34"/>
    <p:sldId id="456" r:id="rId35"/>
    <p:sldId id="478" r:id="rId36"/>
    <p:sldId id="458" r:id="rId37"/>
    <p:sldId id="472" r:id="rId38"/>
    <p:sldId id="473" r:id="rId39"/>
    <p:sldId id="474" r:id="rId40"/>
    <p:sldId id="434" r:id="rId41"/>
    <p:sldId id="481" r:id="rId42"/>
    <p:sldId id="442" r:id="rId43"/>
    <p:sldId id="435" r:id="rId44"/>
    <p:sldId id="436" r:id="rId45"/>
    <p:sldId id="439" r:id="rId46"/>
    <p:sldId id="482" r:id="rId47"/>
    <p:sldId id="440" r:id="rId48"/>
    <p:sldId id="443" r:id="rId49"/>
    <p:sldId id="444" r:id="rId50"/>
    <p:sldId id="459" r:id="rId51"/>
    <p:sldId id="460" r:id="rId52"/>
    <p:sldId id="464" r:id="rId53"/>
    <p:sldId id="426" r:id="rId54"/>
    <p:sldId id="510" r:id="rId55"/>
    <p:sldId id="46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F"/>
    <a:srgbClr val="003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3" autoAdjust="0"/>
    <p:restoredTop sz="78465" autoAdjust="0"/>
  </p:normalViewPr>
  <p:slideViewPr>
    <p:cSldViewPr snapToGrid="0">
      <p:cViewPr varScale="1">
        <p:scale>
          <a:sx n="125" d="100"/>
          <a:sy n="125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69DF9-B9F2-4D2F-A701-10EAD3C5F5E2}"/>
    <pc:docChg chg="addSld modSld">
      <pc:chgData name="" userId="" providerId="" clId="Web-{44D69DF9-B9F2-4D2F-A701-10EAD3C5F5E2}" dt="2019-06-19T18:08:03.779" v="47" actId="20577"/>
      <pc:docMkLst>
        <pc:docMk/>
      </pc:docMkLst>
      <pc:sldChg chg="addSp delSp modSp new mod modClrScheme chgLayout">
        <pc:chgData name="" userId="" providerId="" clId="Web-{44D69DF9-B9F2-4D2F-A701-10EAD3C5F5E2}" dt="2019-06-19T18:08:02.169" v="46" actId="20577"/>
        <pc:sldMkLst>
          <pc:docMk/>
          <pc:sldMk cId="1997991105" sldId="510"/>
        </pc:sldMkLst>
        <pc:spChg chg="mod ord">
          <ac:chgData name="" userId="" providerId="" clId="Web-{44D69DF9-B9F2-4D2F-A701-10EAD3C5F5E2}" dt="2019-06-19T18:05:02.088" v="14" actId="20577"/>
          <ac:spMkLst>
            <pc:docMk/>
            <pc:sldMk cId="1997991105" sldId="510"/>
            <ac:spMk id="2" creationId="{0454F53E-29E7-4C61-8042-808C7DE9092E}"/>
          </ac:spMkLst>
        </pc:spChg>
        <pc:spChg chg="del">
          <ac:chgData name="" userId="" providerId="" clId="Web-{44D69DF9-B9F2-4D2F-A701-10EAD3C5F5E2}" dt="2019-06-19T18:04:49.213" v="1"/>
          <ac:spMkLst>
            <pc:docMk/>
            <pc:sldMk cId="1997991105" sldId="510"/>
            <ac:spMk id="3" creationId="{9B88B8A9-B8C5-40D8-81DB-F0554F1021DE}"/>
          </ac:spMkLst>
        </pc:spChg>
        <pc:spChg chg="del">
          <ac:chgData name="" userId="" providerId="" clId="Web-{44D69DF9-B9F2-4D2F-A701-10EAD3C5F5E2}" dt="2019-06-19T18:04:49.213" v="1"/>
          <ac:spMkLst>
            <pc:docMk/>
            <pc:sldMk cId="1997991105" sldId="510"/>
            <ac:spMk id="4" creationId="{24B09F8C-9088-4B61-82A7-3C82CEB8929B}"/>
          </ac:spMkLst>
        </pc:spChg>
        <pc:spChg chg="del">
          <ac:chgData name="" userId="" providerId="" clId="Web-{44D69DF9-B9F2-4D2F-A701-10EAD3C5F5E2}" dt="2019-06-19T18:04:49.213" v="1"/>
          <ac:spMkLst>
            <pc:docMk/>
            <pc:sldMk cId="1997991105" sldId="510"/>
            <ac:spMk id="5" creationId="{F8080C0D-E562-41D1-A179-BF6605612CBB}"/>
          </ac:spMkLst>
        </pc:spChg>
        <pc:spChg chg="del">
          <ac:chgData name="" userId="" providerId="" clId="Web-{44D69DF9-B9F2-4D2F-A701-10EAD3C5F5E2}" dt="2019-06-19T18:04:49.213" v="1"/>
          <ac:spMkLst>
            <pc:docMk/>
            <pc:sldMk cId="1997991105" sldId="510"/>
            <ac:spMk id="6" creationId="{1697E58A-8BC4-4F2B-84C5-42441ED8B897}"/>
          </ac:spMkLst>
        </pc:spChg>
        <pc:spChg chg="mod ord">
          <ac:chgData name="" userId="" providerId="" clId="Web-{44D69DF9-B9F2-4D2F-A701-10EAD3C5F5E2}" dt="2019-06-19T18:04:49.213" v="1"/>
          <ac:spMkLst>
            <pc:docMk/>
            <pc:sldMk cId="1997991105" sldId="510"/>
            <ac:spMk id="7" creationId="{41741865-B1D5-45AE-A68B-B6A06D3226B6}"/>
          </ac:spMkLst>
        </pc:spChg>
        <pc:spChg chg="mod ord">
          <ac:chgData name="" userId="" providerId="" clId="Web-{44D69DF9-B9F2-4D2F-A701-10EAD3C5F5E2}" dt="2019-06-19T18:04:49.213" v="1"/>
          <ac:spMkLst>
            <pc:docMk/>
            <pc:sldMk cId="1997991105" sldId="510"/>
            <ac:spMk id="8" creationId="{E99197EC-FC2E-4EEB-90F5-BE1200DC6AE2}"/>
          </ac:spMkLst>
        </pc:spChg>
        <pc:spChg chg="add mod">
          <ac:chgData name="" userId="" providerId="" clId="Web-{44D69DF9-B9F2-4D2F-A701-10EAD3C5F5E2}" dt="2019-06-19T18:08:02.169" v="46" actId="20577"/>
          <ac:spMkLst>
            <pc:docMk/>
            <pc:sldMk cId="1997991105" sldId="510"/>
            <ac:spMk id="9" creationId="{F192BE19-1D72-4FBC-8248-6EC30D0DBE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BA3E0-57E4-46BC-9A8D-743EB59FF2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52800-DE38-431E-B7D9-4F12F53F590B}">
      <dgm:prSet phldrT="[Text]"/>
      <dgm:spPr/>
      <dgm:t>
        <a:bodyPr/>
        <a:lstStyle/>
        <a:p>
          <a:r>
            <a:rPr lang="en-US"/>
            <a:t>Factory</a:t>
          </a:r>
        </a:p>
      </dgm:t>
    </dgm:pt>
    <dgm:pt modelId="{ECA29411-46A4-4059-AFB5-0D7A3E8AF9AB}" type="parTrans" cxnId="{AF17B4E8-BB0D-41C4-AAA0-B23AFCC108F4}">
      <dgm:prSet/>
      <dgm:spPr/>
      <dgm:t>
        <a:bodyPr/>
        <a:lstStyle/>
        <a:p>
          <a:endParaRPr lang="en-US"/>
        </a:p>
      </dgm:t>
    </dgm:pt>
    <dgm:pt modelId="{C6B3C933-0037-4640-8455-ADDD341DA3CF}" type="sibTrans" cxnId="{AF17B4E8-BB0D-41C4-AAA0-B23AFCC108F4}">
      <dgm:prSet/>
      <dgm:spPr/>
      <dgm:t>
        <a:bodyPr/>
        <a:lstStyle/>
        <a:p>
          <a:endParaRPr lang="en-US"/>
        </a:p>
      </dgm:t>
    </dgm:pt>
    <dgm:pt modelId="{0FC08006-DF51-45F2-A732-1EA5520ED383}">
      <dgm:prSet phldrT="[Text]"/>
      <dgm:spPr/>
      <dgm:t>
        <a:bodyPr/>
        <a:lstStyle/>
        <a:p>
          <a:r>
            <a:rPr lang="en-US" dirty="0"/>
            <a:t>Abstract and Derived class</a:t>
          </a:r>
        </a:p>
      </dgm:t>
    </dgm:pt>
    <dgm:pt modelId="{90D9365D-7109-489D-AEC8-B664D00C7042}" type="parTrans" cxnId="{8C5F7AAA-2AB8-46B2-99E2-8053E72D7A40}">
      <dgm:prSet/>
      <dgm:spPr/>
      <dgm:t>
        <a:bodyPr/>
        <a:lstStyle/>
        <a:p>
          <a:endParaRPr lang="en-US"/>
        </a:p>
      </dgm:t>
    </dgm:pt>
    <dgm:pt modelId="{7CEE7235-670D-4447-BD79-69622D1EEB26}" type="sibTrans" cxnId="{8C5F7AAA-2AB8-46B2-99E2-8053E72D7A40}">
      <dgm:prSet/>
      <dgm:spPr/>
      <dgm:t>
        <a:bodyPr/>
        <a:lstStyle/>
        <a:p>
          <a:endParaRPr lang="en-US"/>
        </a:p>
      </dgm:t>
    </dgm:pt>
    <dgm:pt modelId="{E222E433-C476-4EDB-87E0-447759D629CE}">
      <dgm:prSet phldrT="[Text]"/>
      <dgm:spPr/>
      <dgm:t>
        <a:bodyPr/>
        <a:lstStyle/>
        <a:p>
          <a:r>
            <a:rPr lang="en-US" dirty="0"/>
            <a:t>Implementation of Methods Deferred</a:t>
          </a:r>
        </a:p>
      </dgm:t>
    </dgm:pt>
    <dgm:pt modelId="{498D011B-E1E7-436F-8D12-157A924C9B07}" type="parTrans" cxnId="{7DC1775F-5830-427D-9A81-BE7EFC86F11A}">
      <dgm:prSet/>
      <dgm:spPr/>
      <dgm:t>
        <a:bodyPr/>
        <a:lstStyle/>
        <a:p>
          <a:endParaRPr lang="en-US"/>
        </a:p>
      </dgm:t>
    </dgm:pt>
    <dgm:pt modelId="{3DA6C3BB-C508-4B9F-B175-9F12915E83CF}" type="sibTrans" cxnId="{7DC1775F-5830-427D-9A81-BE7EFC86F11A}">
      <dgm:prSet/>
      <dgm:spPr/>
      <dgm:t>
        <a:bodyPr/>
        <a:lstStyle/>
        <a:p>
          <a:endParaRPr lang="en-US"/>
        </a:p>
      </dgm:t>
    </dgm:pt>
    <dgm:pt modelId="{F5A47602-33DC-46EE-9728-DF8DC16492CB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37DAC2C1-1429-45AA-BAA3-E75F24FAE333}" type="parTrans" cxnId="{BA09FB25-D5CF-46A3-B423-FD48EE81DBDD}">
      <dgm:prSet/>
      <dgm:spPr/>
      <dgm:t>
        <a:bodyPr/>
        <a:lstStyle/>
        <a:p>
          <a:endParaRPr lang="en-US"/>
        </a:p>
      </dgm:t>
    </dgm:pt>
    <dgm:pt modelId="{511707CE-C91F-4ACD-BE45-0A9666D19A51}" type="sibTrans" cxnId="{BA09FB25-D5CF-46A3-B423-FD48EE81DBDD}">
      <dgm:prSet/>
      <dgm:spPr/>
      <dgm:t>
        <a:bodyPr/>
        <a:lstStyle/>
        <a:p>
          <a:endParaRPr lang="en-US"/>
        </a:p>
      </dgm:t>
    </dgm:pt>
    <dgm:pt modelId="{4DFE5922-0084-4EAE-AAC1-87E049ED2ED9}">
      <dgm:prSet phldrT="[Text]"/>
      <dgm:spPr/>
      <dgm:t>
        <a:bodyPr/>
        <a:lstStyle/>
        <a:p>
          <a:r>
            <a:rPr lang="en-US" dirty="0"/>
            <a:t>Gaining popularity with WPF / MVVM</a:t>
          </a:r>
        </a:p>
      </dgm:t>
    </dgm:pt>
    <dgm:pt modelId="{A6889209-5473-4A5E-8D57-48FCED4D2A09}" type="parTrans" cxnId="{0B9C7760-1205-40BB-B804-C53FE121A3F5}">
      <dgm:prSet/>
      <dgm:spPr/>
      <dgm:t>
        <a:bodyPr/>
        <a:lstStyle/>
        <a:p>
          <a:endParaRPr lang="en-US"/>
        </a:p>
      </dgm:t>
    </dgm:pt>
    <dgm:pt modelId="{E810B1EF-6715-4AAE-8652-A0BD30D9A3D0}" type="sibTrans" cxnId="{0B9C7760-1205-40BB-B804-C53FE121A3F5}">
      <dgm:prSet/>
      <dgm:spPr/>
      <dgm:t>
        <a:bodyPr/>
        <a:lstStyle/>
        <a:p>
          <a:endParaRPr lang="en-US"/>
        </a:p>
      </dgm:t>
    </dgm:pt>
    <dgm:pt modelId="{0FE65AE5-387B-4D2B-8617-3818F154BFB0}">
      <dgm:prSet phldrT="[Text]"/>
      <dgm:spPr/>
      <dgm:t>
        <a:bodyPr/>
        <a:lstStyle/>
        <a:p>
          <a:r>
            <a:rPr lang="en-US" dirty="0"/>
            <a:t>Permits Inversion through Class Updates</a:t>
          </a:r>
        </a:p>
      </dgm:t>
    </dgm:pt>
    <dgm:pt modelId="{F0ACF563-27DE-4398-9184-DC2A64EA4135}" type="parTrans" cxnId="{44F5BB2D-F4E8-489C-9C70-530BAFD66200}">
      <dgm:prSet/>
      <dgm:spPr/>
      <dgm:t>
        <a:bodyPr/>
        <a:lstStyle/>
        <a:p>
          <a:endParaRPr lang="en-US"/>
        </a:p>
      </dgm:t>
    </dgm:pt>
    <dgm:pt modelId="{FEF887B3-5BDD-4F45-9D63-13DED9C08E47}" type="sibTrans" cxnId="{44F5BB2D-F4E8-489C-9C70-530BAFD66200}">
      <dgm:prSet/>
      <dgm:spPr/>
      <dgm:t>
        <a:bodyPr/>
        <a:lstStyle/>
        <a:p>
          <a:endParaRPr lang="en-US"/>
        </a:p>
      </dgm:t>
    </dgm:pt>
    <dgm:pt modelId="{F5A5549D-3E5F-494A-9CF7-EED308F7D2B7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CAA14D0B-2D50-4EA6-AA14-245EF98C1E62}" type="parTrans" cxnId="{D4E12D6D-1D7E-42CB-A857-C2F4E087C735}">
      <dgm:prSet/>
      <dgm:spPr/>
      <dgm:t>
        <a:bodyPr/>
        <a:lstStyle/>
        <a:p>
          <a:endParaRPr lang="en-US"/>
        </a:p>
      </dgm:t>
    </dgm:pt>
    <dgm:pt modelId="{02608DD5-BEF9-4B81-869E-F8C8E2FC4637}" type="sibTrans" cxnId="{D4E12D6D-1D7E-42CB-A857-C2F4E087C735}">
      <dgm:prSet/>
      <dgm:spPr/>
      <dgm:t>
        <a:bodyPr/>
        <a:lstStyle/>
        <a:p>
          <a:endParaRPr lang="en-US"/>
        </a:p>
      </dgm:t>
    </dgm:pt>
    <dgm:pt modelId="{3612C27D-0BFB-45D6-8E77-B9BD81BFE768}">
      <dgm:prSet phldrT="[Text]"/>
      <dgm:spPr/>
      <dgm:t>
        <a:bodyPr/>
        <a:lstStyle/>
        <a:p>
          <a:r>
            <a:rPr lang="en-US" dirty="0"/>
            <a:t>Encourages Inversion of Control and Mocking</a:t>
          </a:r>
        </a:p>
      </dgm:t>
    </dgm:pt>
    <dgm:pt modelId="{10188C4E-4FFB-46DA-A824-E4C98BFB667D}" type="parTrans" cxnId="{14DE8F93-C105-4507-A7E2-113523739874}">
      <dgm:prSet/>
      <dgm:spPr/>
      <dgm:t>
        <a:bodyPr/>
        <a:lstStyle/>
        <a:p>
          <a:endParaRPr lang="en-US"/>
        </a:p>
      </dgm:t>
    </dgm:pt>
    <dgm:pt modelId="{878D65C2-245D-4887-8EFD-F03BB44AE899}" type="sibTrans" cxnId="{14DE8F93-C105-4507-A7E2-113523739874}">
      <dgm:prSet/>
      <dgm:spPr/>
      <dgm:t>
        <a:bodyPr/>
        <a:lstStyle/>
        <a:p>
          <a:endParaRPr lang="en-US"/>
        </a:p>
      </dgm:t>
    </dgm:pt>
    <dgm:pt modelId="{EFFF9060-9A34-49EF-9BCD-613E0B1407BD}">
      <dgm:prSet phldrT="[Text]"/>
      <dgm:spPr/>
      <dgm:t>
        <a:bodyPr/>
        <a:lstStyle/>
        <a:p>
          <a:r>
            <a:rPr lang="en-US"/>
            <a:t>Strategy</a:t>
          </a:r>
          <a:endParaRPr lang="en-US" dirty="0"/>
        </a:p>
      </dgm:t>
    </dgm:pt>
    <dgm:pt modelId="{09DBBC43-E71D-49C2-BEFB-61294FEB2AFA}" type="parTrans" cxnId="{1233653C-BBFE-4DD3-BD9C-2FFD2373E0AE}">
      <dgm:prSet/>
      <dgm:spPr/>
      <dgm:t>
        <a:bodyPr/>
        <a:lstStyle/>
        <a:p>
          <a:endParaRPr lang="en-US"/>
        </a:p>
      </dgm:t>
    </dgm:pt>
    <dgm:pt modelId="{FA12E1A0-409B-416B-AB16-B57AD0193F9E}" type="sibTrans" cxnId="{1233653C-BBFE-4DD3-BD9C-2FFD2373E0AE}">
      <dgm:prSet/>
      <dgm:spPr/>
      <dgm:t>
        <a:bodyPr/>
        <a:lstStyle/>
        <a:p>
          <a:endParaRPr lang="en-US"/>
        </a:p>
      </dgm:t>
    </dgm:pt>
    <dgm:pt modelId="{FEF1BC69-3F48-4936-9E3B-20FEEC612BC8}">
      <dgm:prSet phldrT="[Text]"/>
      <dgm:spPr/>
      <dgm:t>
        <a:bodyPr/>
        <a:lstStyle/>
        <a:p>
          <a:r>
            <a:rPr lang="en-US" dirty="0"/>
            <a:t>Interchangeable family of algorithms</a:t>
          </a:r>
        </a:p>
      </dgm:t>
    </dgm:pt>
    <dgm:pt modelId="{98447AEF-F67C-4393-AE4F-9F52446821B6}" type="parTrans" cxnId="{28F8D67B-7C17-40E0-8DDC-593F4EFA7900}">
      <dgm:prSet/>
      <dgm:spPr/>
      <dgm:t>
        <a:bodyPr/>
        <a:lstStyle/>
        <a:p>
          <a:endParaRPr lang="en-US"/>
        </a:p>
      </dgm:t>
    </dgm:pt>
    <dgm:pt modelId="{CB900B0A-76DD-4FAC-827C-5E51C95DC400}" type="sibTrans" cxnId="{28F8D67B-7C17-40E0-8DDC-593F4EFA7900}">
      <dgm:prSet/>
      <dgm:spPr/>
      <dgm:t>
        <a:bodyPr/>
        <a:lstStyle/>
        <a:p>
          <a:endParaRPr lang="en-US"/>
        </a:p>
      </dgm:t>
    </dgm:pt>
    <dgm:pt modelId="{9BBE2326-19DF-4920-8F61-3D028F6DD11D}">
      <dgm:prSet phldrT="[Text]"/>
      <dgm:spPr/>
      <dgm:t>
        <a:bodyPr/>
        <a:lstStyle/>
        <a:p>
          <a:r>
            <a:rPr lang="en-US" dirty="0"/>
            <a:t>Singleton</a:t>
          </a:r>
        </a:p>
      </dgm:t>
    </dgm:pt>
    <dgm:pt modelId="{8F669C5C-BB6C-46D2-BB29-0441AD016ED7}" type="parTrans" cxnId="{F0F988E5-C2CA-4C97-B987-8AE335876AAF}">
      <dgm:prSet/>
      <dgm:spPr/>
      <dgm:t>
        <a:bodyPr/>
        <a:lstStyle/>
        <a:p>
          <a:endParaRPr lang="en-US"/>
        </a:p>
      </dgm:t>
    </dgm:pt>
    <dgm:pt modelId="{618F37D3-58B9-4B13-972F-6026260144E2}" type="sibTrans" cxnId="{F0F988E5-C2CA-4C97-B987-8AE335876AAF}">
      <dgm:prSet/>
      <dgm:spPr/>
      <dgm:t>
        <a:bodyPr/>
        <a:lstStyle/>
        <a:p>
          <a:endParaRPr lang="en-US"/>
        </a:p>
      </dgm:t>
    </dgm:pt>
    <dgm:pt modelId="{AB110A2E-6EAE-4A9B-BEA3-2893F30363BD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JarJar</a:t>
          </a:r>
          <a:r>
            <a:rPr lang="en-US" dirty="0"/>
            <a:t> </a:t>
          </a:r>
          <a:r>
            <a:rPr lang="en-US" dirty="0" err="1"/>
            <a:t>Binks</a:t>
          </a:r>
          <a:r>
            <a:rPr lang="en-US" dirty="0"/>
            <a:t> of SW Design Patterns</a:t>
          </a:r>
        </a:p>
      </dgm:t>
    </dgm:pt>
    <dgm:pt modelId="{FCE77B0A-981A-470E-A0DE-6DC7D4B2FA77}" type="parTrans" cxnId="{D9B4512A-83AA-4AFC-B65B-5F28371C7E18}">
      <dgm:prSet/>
      <dgm:spPr/>
      <dgm:t>
        <a:bodyPr/>
        <a:lstStyle/>
        <a:p>
          <a:endParaRPr lang="en-US"/>
        </a:p>
      </dgm:t>
    </dgm:pt>
    <dgm:pt modelId="{49E10DAC-5A0C-4A1F-B850-05F4C7203C08}" type="sibTrans" cxnId="{D9B4512A-83AA-4AFC-B65B-5F28371C7E18}">
      <dgm:prSet/>
      <dgm:spPr/>
      <dgm:t>
        <a:bodyPr/>
        <a:lstStyle/>
        <a:p>
          <a:endParaRPr lang="en-US"/>
        </a:p>
      </dgm:t>
    </dgm:pt>
    <dgm:pt modelId="{A2E68BD1-3C99-457E-BFE3-C9C585414618}">
      <dgm:prSet phldrT="[Text]"/>
      <dgm:spPr/>
      <dgm:t>
        <a:bodyPr/>
        <a:lstStyle/>
        <a:p>
          <a:r>
            <a:rPr lang="en-US" dirty="0"/>
            <a:t>Suggestions</a:t>
          </a:r>
        </a:p>
      </dgm:t>
    </dgm:pt>
    <dgm:pt modelId="{C30405B6-28D8-4954-A6BF-1F59C1C735DA}" type="parTrans" cxnId="{1E50E2B9-B62D-49E8-AFCB-4D9B7D510FA0}">
      <dgm:prSet/>
      <dgm:spPr/>
      <dgm:t>
        <a:bodyPr/>
        <a:lstStyle/>
        <a:p>
          <a:endParaRPr lang="en-US"/>
        </a:p>
      </dgm:t>
    </dgm:pt>
    <dgm:pt modelId="{8FFACCEE-DDA3-40EE-A8BB-5466EA67EE1C}" type="sibTrans" cxnId="{1E50E2B9-B62D-49E8-AFCB-4D9B7D510FA0}">
      <dgm:prSet/>
      <dgm:spPr/>
      <dgm:t>
        <a:bodyPr/>
        <a:lstStyle/>
        <a:p>
          <a:endParaRPr lang="en-US"/>
        </a:p>
      </dgm:t>
    </dgm:pt>
    <dgm:pt modelId="{F8A71A09-C2A2-49FB-A819-F54EA9FD1C8B}">
      <dgm:prSet phldrT="[Text]"/>
      <dgm:spPr/>
      <dgm:t>
        <a:bodyPr/>
        <a:lstStyle/>
        <a:p>
          <a:endParaRPr lang="en-US" dirty="0"/>
        </a:p>
      </dgm:t>
    </dgm:pt>
    <dgm:pt modelId="{6720A478-B4F6-44D4-A531-50AAC83146AF}" type="parTrans" cxnId="{0C3FFB10-388E-49CA-B3D3-48294D3EEDB0}">
      <dgm:prSet/>
      <dgm:spPr/>
      <dgm:t>
        <a:bodyPr/>
        <a:lstStyle/>
        <a:p>
          <a:endParaRPr lang="en-US"/>
        </a:p>
      </dgm:t>
    </dgm:pt>
    <dgm:pt modelId="{5652D283-DDB1-4D75-8490-1C91E8BA0B73}" type="sibTrans" cxnId="{0C3FFB10-388E-49CA-B3D3-48294D3EEDB0}">
      <dgm:prSet/>
      <dgm:spPr/>
      <dgm:t>
        <a:bodyPr/>
        <a:lstStyle/>
        <a:p>
          <a:endParaRPr lang="en-US"/>
        </a:p>
      </dgm:t>
    </dgm:pt>
    <dgm:pt modelId="{DC788F50-B234-4A24-ADBF-BEA2CCA10202}">
      <dgm:prSet phldrT="[Text]"/>
      <dgm:spPr/>
      <dgm:t>
        <a:bodyPr/>
        <a:lstStyle/>
        <a:p>
          <a:r>
            <a:rPr lang="en-US" dirty="0"/>
            <a:t>Similar to Factory, but chosen at Run-time</a:t>
          </a:r>
        </a:p>
      </dgm:t>
    </dgm:pt>
    <dgm:pt modelId="{CD06E012-2239-44BA-828C-B4233320CCD0}" type="parTrans" cxnId="{37C97554-DEDC-4435-AFD2-614AD04DA383}">
      <dgm:prSet/>
      <dgm:spPr/>
      <dgm:t>
        <a:bodyPr/>
        <a:lstStyle/>
        <a:p>
          <a:endParaRPr lang="en-US"/>
        </a:p>
      </dgm:t>
    </dgm:pt>
    <dgm:pt modelId="{82F0433A-0DF4-4E1B-A6DD-54B61E687A4B}" type="sibTrans" cxnId="{37C97554-DEDC-4435-AFD2-614AD04DA383}">
      <dgm:prSet/>
      <dgm:spPr/>
      <dgm:t>
        <a:bodyPr/>
        <a:lstStyle/>
        <a:p>
          <a:endParaRPr lang="en-US"/>
        </a:p>
      </dgm:t>
    </dgm:pt>
    <dgm:pt modelId="{863035EA-7623-4FB1-BF15-A055DE1C9296}">
      <dgm:prSet phldrT="[Text]"/>
      <dgm:spPr/>
      <dgm:t>
        <a:bodyPr/>
        <a:lstStyle/>
        <a:p>
          <a:endParaRPr lang="en-US" dirty="0"/>
        </a:p>
      </dgm:t>
    </dgm:pt>
    <dgm:pt modelId="{3BC87192-A03A-4915-A003-CCF58986CC7A}" type="parTrans" cxnId="{1A08AFA8-EC3A-4010-AD44-6D04B55B8F95}">
      <dgm:prSet/>
      <dgm:spPr/>
    </dgm:pt>
    <dgm:pt modelId="{424A950C-66E2-4857-9172-D3546E67AD63}" type="sibTrans" cxnId="{1A08AFA8-EC3A-4010-AD44-6D04B55B8F95}">
      <dgm:prSet/>
      <dgm:spPr/>
    </dgm:pt>
    <dgm:pt modelId="{297D0E0F-84C2-4B47-AFC9-B5B36C6E013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D8E5F12-D42C-4542-B3BA-B254C2029F11}" type="parTrans" cxnId="{D707C6E8-1DE1-458B-A388-5B0A8380598C}">
      <dgm:prSet/>
      <dgm:spPr/>
    </dgm:pt>
    <dgm:pt modelId="{5CAC7C1D-55E2-4106-8058-1B4C9A8E9C73}" type="sibTrans" cxnId="{D707C6E8-1DE1-458B-A388-5B0A8380598C}">
      <dgm:prSet/>
      <dgm:spPr/>
    </dgm:pt>
    <dgm:pt modelId="{EE7DC921-F9C6-4AAD-84E8-D085A57A0CF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CC306874-9325-4ECB-8D3C-012532D59101}" type="parTrans" cxnId="{6D0ED182-708C-46C7-8CA3-3E4A3FDEBD61}">
      <dgm:prSet/>
      <dgm:spPr/>
    </dgm:pt>
    <dgm:pt modelId="{5C6FB4FD-F7FE-4036-961B-294FEA51FF70}" type="sibTrans" cxnId="{6D0ED182-708C-46C7-8CA3-3E4A3FDEBD61}">
      <dgm:prSet/>
      <dgm:spPr/>
    </dgm:pt>
    <dgm:pt modelId="{784E92CC-399E-467B-8D13-67CB1337EBF4}" type="pres">
      <dgm:prSet presAssocID="{1EFBA3E0-57E4-46BC-9A8D-743EB59FF260}" presName="Name0" presStyleCnt="0">
        <dgm:presLayoutVars>
          <dgm:dir/>
          <dgm:animLvl val="lvl"/>
          <dgm:resizeHandles val="exact"/>
        </dgm:presLayoutVars>
      </dgm:prSet>
      <dgm:spPr/>
    </dgm:pt>
    <dgm:pt modelId="{913047B5-DC53-49C4-A9E0-ADD4502D3B42}" type="pres">
      <dgm:prSet presAssocID="{FAA52800-DE38-431E-B7D9-4F12F53F590B}" presName="linNode" presStyleCnt="0"/>
      <dgm:spPr/>
    </dgm:pt>
    <dgm:pt modelId="{6B37BB77-ADAB-41FD-8782-8E2540CBE1F6}" type="pres">
      <dgm:prSet presAssocID="{FAA52800-DE38-431E-B7D9-4F12F53F590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F2E4F3D-BC5D-439C-BCB0-75401B3726B2}" type="pres">
      <dgm:prSet presAssocID="{FAA52800-DE38-431E-B7D9-4F12F53F590B}" presName="descendantText" presStyleLbl="alignAccFollowNode1" presStyleIdx="0" presStyleCnt="6">
        <dgm:presLayoutVars>
          <dgm:bulletEnabled val="1"/>
        </dgm:presLayoutVars>
      </dgm:prSet>
      <dgm:spPr/>
    </dgm:pt>
    <dgm:pt modelId="{B0C70B6D-8486-4342-A5B3-AF4DF8D622EB}" type="pres">
      <dgm:prSet presAssocID="{C6B3C933-0037-4640-8455-ADDD341DA3CF}" presName="sp" presStyleCnt="0"/>
      <dgm:spPr/>
    </dgm:pt>
    <dgm:pt modelId="{6C090842-32B0-4750-9636-9A729CCC3228}" type="pres">
      <dgm:prSet presAssocID="{F5A47602-33DC-46EE-9728-DF8DC16492CB}" presName="linNode" presStyleCnt="0"/>
      <dgm:spPr/>
    </dgm:pt>
    <dgm:pt modelId="{900C61DB-9392-43E0-9FE7-BADC541DF3F3}" type="pres">
      <dgm:prSet presAssocID="{F5A47602-33DC-46EE-9728-DF8DC16492C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A18F916-CBB5-4551-ADFA-E13A167BE1CD}" type="pres">
      <dgm:prSet presAssocID="{F5A47602-33DC-46EE-9728-DF8DC16492CB}" presName="descendantText" presStyleLbl="alignAccFollowNode1" presStyleIdx="1" presStyleCnt="6">
        <dgm:presLayoutVars>
          <dgm:bulletEnabled val="1"/>
        </dgm:presLayoutVars>
      </dgm:prSet>
      <dgm:spPr/>
    </dgm:pt>
    <dgm:pt modelId="{9832EDB1-9CC3-492A-A280-C77B11A71B86}" type="pres">
      <dgm:prSet presAssocID="{511707CE-C91F-4ACD-BE45-0A9666D19A51}" presName="sp" presStyleCnt="0"/>
      <dgm:spPr/>
    </dgm:pt>
    <dgm:pt modelId="{498A1183-2B63-4B48-ADDD-197E5DC31034}" type="pres">
      <dgm:prSet presAssocID="{F5A5549D-3E5F-494A-9CF7-EED308F7D2B7}" presName="linNode" presStyleCnt="0"/>
      <dgm:spPr/>
    </dgm:pt>
    <dgm:pt modelId="{CE97C7CE-ADB8-4731-821A-58D105A86B3C}" type="pres">
      <dgm:prSet presAssocID="{F5A5549D-3E5F-494A-9CF7-EED308F7D2B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56D9907-9E18-4E22-A837-1CBE18034DAC}" type="pres">
      <dgm:prSet presAssocID="{F5A5549D-3E5F-494A-9CF7-EED308F7D2B7}" presName="descendantText" presStyleLbl="alignAccFollowNode1" presStyleIdx="2" presStyleCnt="6">
        <dgm:presLayoutVars>
          <dgm:bulletEnabled val="1"/>
        </dgm:presLayoutVars>
      </dgm:prSet>
      <dgm:spPr/>
    </dgm:pt>
    <dgm:pt modelId="{9519F69A-3167-4B19-ADEF-EAF59B9E2A4F}" type="pres">
      <dgm:prSet presAssocID="{02608DD5-BEF9-4B81-869E-F8C8E2FC4637}" presName="sp" presStyleCnt="0"/>
      <dgm:spPr/>
    </dgm:pt>
    <dgm:pt modelId="{F3D31119-624F-40CC-B516-F78ED4291B3B}" type="pres">
      <dgm:prSet presAssocID="{EFFF9060-9A34-49EF-9BCD-613E0B1407BD}" presName="linNode" presStyleCnt="0"/>
      <dgm:spPr/>
    </dgm:pt>
    <dgm:pt modelId="{8A0D3259-3BE6-4FAA-8E39-2E29610943AA}" type="pres">
      <dgm:prSet presAssocID="{EFFF9060-9A34-49EF-9BCD-613E0B1407B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0BDD1AC-567C-4204-9CA2-612400AF1C47}" type="pres">
      <dgm:prSet presAssocID="{EFFF9060-9A34-49EF-9BCD-613E0B1407BD}" presName="descendantText" presStyleLbl="alignAccFollowNode1" presStyleIdx="3" presStyleCnt="6">
        <dgm:presLayoutVars>
          <dgm:bulletEnabled val="1"/>
        </dgm:presLayoutVars>
      </dgm:prSet>
      <dgm:spPr/>
    </dgm:pt>
    <dgm:pt modelId="{40A2D19E-0FFA-4F57-BC45-4E1452A96A4A}" type="pres">
      <dgm:prSet presAssocID="{FA12E1A0-409B-416B-AB16-B57AD0193F9E}" presName="sp" presStyleCnt="0"/>
      <dgm:spPr/>
    </dgm:pt>
    <dgm:pt modelId="{010CEC41-7BA5-4CA2-91A2-A300BF5643FE}" type="pres">
      <dgm:prSet presAssocID="{9BBE2326-19DF-4920-8F61-3D028F6DD11D}" presName="linNode" presStyleCnt="0"/>
      <dgm:spPr/>
    </dgm:pt>
    <dgm:pt modelId="{554265B1-E189-4951-A3CA-94BEB2126AF8}" type="pres">
      <dgm:prSet presAssocID="{9BBE2326-19DF-4920-8F61-3D028F6DD1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1838B3B-61BC-40CB-975E-D4CC6E9391A6}" type="pres">
      <dgm:prSet presAssocID="{9BBE2326-19DF-4920-8F61-3D028F6DD11D}" presName="descendantText" presStyleLbl="alignAccFollowNode1" presStyleIdx="4" presStyleCnt="6">
        <dgm:presLayoutVars>
          <dgm:bulletEnabled val="1"/>
        </dgm:presLayoutVars>
      </dgm:prSet>
      <dgm:spPr/>
    </dgm:pt>
    <dgm:pt modelId="{FD4FC51E-A20C-4C36-BE34-B0DA57D43A7D}" type="pres">
      <dgm:prSet presAssocID="{618F37D3-58B9-4B13-972F-6026260144E2}" presName="sp" presStyleCnt="0"/>
      <dgm:spPr/>
    </dgm:pt>
    <dgm:pt modelId="{6C196C29-01DA-4162-B227-8BE16D958C07}" type="pres">
      <dgm:prSet presAssocID="{A2E68BD1-3C99-457E-BFE3-C9C585414618}" presName="linNode" presStyleCnt="0"/>
      <dgm:spPr/>
    </dgm:pt>
    <dgm:pt modelId="{6944C425-B923-4005-A1F1-B710451C1634}" type="pres">
      <dgm:prSet presAssocID="{A2E68BD1-3C99-457E-BFE3-C9C58541461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A31FA8C-2C12-42B9-A85E-0E7032BE3616}" type="pres">
      <dgm:prSet presAssocID="{A2E68BD1-3C99-457E-BFE3-C9C58541461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D91ECA04-E056-4B30-BE5C-A84F0E0F9C92}" type="presOf" srcId="{DC788F50-B234-4A24-ADBF-BEA2CCA10202}" destId="{A0BDD1AC-567C-4204-9CA2-612400AF1C47}" srcOrd="0" destOrd="1" presId="urn:microsoft.com/office/officeart/2005/8/layout/vList5"/>
    <dgm:cxn modelId="{0C3FFB10-388E-49CA-B3D3-48294D3EEDB0}" srcId="{F5A5549D-3E5F-494A-9CF7-EED308F7D2B7}" destId="{F8A71A09-C2A2-49FB-A819-F54EA9FD1C8B}" srcOrd="1" destOrd="0" parTransId="{6720A478-B4F6-44D4-A531-50AAC83146AF}" sibTransId="{5652D283-DDB1-4D75-8490-1C91E8BA0B73}"/>
    <dgm:cxn modelId="{70000214-A1B4-42FB-9251-220F00A30402}" type="presOf" srcId="{F5A47602-33DC-46EE-9728-DF8DC16492CB}" destId="{900C61DB-9392-43E0-9FE7-BADC541DF3F3}" srcOrd="0" destOrd="0" presId="urn:microsoft.com/office/officeart/2005/8/layout/vList5"/>
    <dgm:cxn modelId="{73D6B419-A108-4598-819A-60B0B3432D42}" type="presOf" srcId="{AB110A2E-6EAE-4A9B-BEA3-2893F30363BD}" destId="{81838B3B-61BC-40CB-975E-D4CC6E9391A6}" srcOrd="0" destOrd="0" presId="urn:microsoft.com/office/officeart/2005/8/layout/vList5"/>
    <dgm:cxn modelId="{EE3CEA23-C5E7-477C-92C7-F0933F338544}" type="presOf" srcId="{EFFF9060-9A34-49EF-9BCD-613E0B1407BD}" destId="{8A0D3259-3BE6-4FAA-8E39-2E29610943AA}" srcOrd="0" destOrd="0" presId="urn:microsoft.com/office/officeart/2005/8/layout/vList5"/>
    <dgm:cxn modelId="{BA09FB25-D5CF-46A3-B423-FD48EE81DBDD}" srcId="{1EFBA3E0-57E4-46BC-9A8D-743EB59FF260}" destId="{F5A47602-33DC-46EE-9728-DF8DC16492CB}" srcOrd="1" destOrd="0" parTransId="{37DAC2C1-1429-45AA-BAA3-E75F24FAE333}" sibTransId="{511707CE-C91F-4ACD-BE45-0A9666D19A51}"/>
    <dgm:cxn modelId="{D9B4512A-83AA-4AFC-B65B-5F28371C7E18}" srcId="{9BBE2326-19DF-4920-8F61-3D028F6DD11D}" destId="{AB110A2E-6EAE-4A9B-BEA3-2893F30363BD}" srcOrd="0" destOrd="0" parTransId="{FCE77B0A-981A-470E-A0DE-6DC7D4B2FA77}" sibTransId="{49E10DAC-5A0C-4A1F-B850-05F4C7203C08}"/>
    <dgm:cxn modelId="{44F5BB2D-F4E8-489C-9C70-530BAFD66200}" srcId="{F5A47602-33DC-46EE-9728-DF8DC16492CB}" destId="{0FE65AE5-387B-4D2B-8617-3818F154BFB0}" srcOrd="1" destOrd="0" parTransId="{F0ACF563-27DE-4398-9184-DC2A64EA4135}" sibTransId="{FEF887B3-5BDD-4F45-9D63-13DED9C08E47}"/>
    <dgm:cxn modelId="{5EECC332-8914-405B-9FD3-EED35B271C32}" type="presOf" srcId="{FEF1BC69-3F48-4936-9E3B-20FEEC612BC8}" destId="{A0BDD1AC-567C-4204-9CA2-612400AF1C47}" srcOrd="0" destOrd="0" presId="urn:microsoft.com/office/officeart/2005/8/layout/vList5"/>
    <dgm:cxn modelId="{1233653C-BBFE-4DD3-BD9C-2FFD2373E0AE}" srcId="{1EFBA3E0-57E4-46BC-9A8D-743EB59FF260}" destId="{EFFF9060-9A34-49EF-9BCD-613E0B1407BD}" srcOrd="3" destOrd="0" parTransId="{09DBBC43-E71D-49C2-BEFB-61294FEB2AFA}" sibTransId="{FA12E1A0-409B-416B-AB16-B57AD0193F9E}"/>
    <dgm:cxn modelId="{A8C11040-63C7-45A6-8CAA-F39117084CC0}" type="presOf" srcId="{FAA52800-DE38-431E-B7D9-4F12F53F590B}" destId="{6B37BB77-ADAB-41FD-8782-8E2540CBE1F6}" srcOrd="0" destOrd="0" presId="urn:microsoft.com/office/officeart/2005/8/layout/vList5"/>
    <dgm:cxn modelId="{0FA9FA5B-38F7-46EF-8124-1CF2C50C36DE}" type="presOf" srcId="{9BBE2326-19DF-4920-8F61-3D028F6DD11D}" destId="{554265B1-E189-4951-A3CA-94BEB2126AF8}" srcOrd="0" destOrd="0" presId="urn:microsoft.com/office/officeart/2005/8/layout/vList5"/>
    <dgm:cxn modelId="{7DC1775F-5830-427D-9A81-BE7EFC86F11A}" srcId="{FAA52800-DE38-431E-B7D9-4F12F53F590B}" destId="{E222E433-C476-4EDB-87E0-447759D629CE}" srcOrd="1" destOrd="0" parTransId="{498D011B-E1E7-436F-8D12-157A924C9B07}" sibTransId="{3DA6C3BB-C508-4B9F-B175-9F12915E83CF}"/>
    <dgm:cxn modelId="{0B9C7760-1205-40BB-B804-C53FE121A3F5}" srcId="{F5A47602-33DC-46EE-9728-DF8DC16492CB}" destId="{4DFE5922-0084-4EAE-AAC1-87E049ED2ED9}" srcOrd="0" destOrd="0" parTransId="{A6889209-5473-4A5E-8D57-48FCED4D2A09}" sibTransId="{E810B1EF-6715-4AAE-8652-A0BD30D9A3D0}"/>
    <dgm:cxn modelId="{D4E12D6D-1D7E-42CB-A857-C2F4E087C735}" srcId="{1EFBA3E0-57E4-46BC-9A8D-743EB59FF260}" destId="{F5A5549D-3E5F-494A-9CF7-EED308F7D2B7}" srcOrd="2" destOrd="0" parTransId="{CAA14D0B-2D50-4EA6-AA14-245EF98C1E62}" sibTransId="{02608DD5-BEF9-4B81-869E-F8C8E2FC4637}"/>
    <dgm:cxn modelId="{E87EA16D-40E6-4CBA-87A1-3C80DBFA771D}" type="presOf" srcId="{E222E433-C476-4EDB-87E0-447759D629CE}" destId="{EF2E4F3D-BC5D-439C-BCB0-75401B3726B2}" srcOrd="0" destOrd="1" presId="urn:microsoft.com/office/officeart/2005/8/layout/vList5"/>
    <dgm:cxn modelId="{37C97554-DEDC-4435-AFD2-614AD04DA383}" srcId="{EFFF9060-9A34-49EF-9BCD-613E0B1407BD}" destId="{DC788F50-B234-4A24-ADBF-BEA2CCA10202}" srcOrd="1" destOrd="0" parTransId="{CD06E012-2239-44BA-828C-B4233320CCD0}" sibTransId="{82F0433A-0DF4-4E1B-A6DD-54B61E687A4B}"/>
    <dgm:cxn modelId="{431F2579-B04D-414D-BFFD-3212D968A571}" type="presOf" srcId="{F8A71A09-C2A2-49FB-A819-F54EA9FD1C8B}" destId="{556D9907-9E18-4E22-A837-1CBE18034DAC}" srcOrd="0" destOrd="1" presId="urn:microsoft.com/office/officeart/2005/8/layout/vList5"/>
    <dgm:cxn modelId="{28F8D67B-7C17-40E0-8DDC-593F4EFA7900}" srcId="{EFFF9060-9A34-49EF-9BCD-613E0B1407BD}" destId="{FEF1BC69-3F48-4936-9E3B-20FEEC612BC8}" srcOrd="0" destOrd="0" parTransId="{98447AEF-F67C-4393-AE4F-9F52446821B6}" sibTransId="{CB900B0A-76DD-4FAC-827C-5E51C95DC400}"/>
    <dgm:cxn modelId="{6D0ED182-708C-46C7-8CA3-3E4A3FDEBD61}" srcId="{A2E68BD1-3C99-457E-BFE3-C9C585414618}" destId="{EE7DC921-F9C6-4AAD-84E8-D085A57A0CF5}" srcOrd="1" destOrd="0" parTransId="{CC306874-9325-4ECB-8D3C-012532D59101}" sibTransId="{5C6FB4FD-F7FE-4036-961B-294FEA51FF70}"/>
    <dgm:cxn modelId="{FFDC7A85-9E5F-4566-9C44-1EE73353743D}" type="presOf" srcId="{EE7DC921-F9C6-4AAD-84E8-D085A57A0CF5}" destId="{0A31FA8C-2C12-42B9-A85E-0E7032BE3616}" srcOrd="0" destOrd="1" presId="urn:microsoft.com/office/officeart/2005/8/layout/vList5"/>
    <dgm:cxn modelId="{66D45987-9D6F-4070-9C45-9EFF27565771}" type="presOf" srcId="{0FC08006-DF51-45F2-A732-1EA5520ED383}" destId="{EF2E4F3D-BC5D-439C-BCB0-75401B3726B2}" srcOrd="0" destOrd="0" presId="urn:microsoft.com/office/officeart/2005/8/layout/vList5"/>
    <dgm:cxn modelId="{813AC690-32B5-4723-BDE2-C3D53C632615}" type="presOf" srcId="{3612C27D-0BFB-45D6-8E77-B9BD81BFE768}" destId="{556D9907-9E18-4E22-A837-1CBE18034DAC}" srcOrd="0" destOrd="0" presId="urn:microsoft.com/office/officeart/2005/8/layout/vList5"/>
    <dgm:cxn modelId="{14DE8F93-C105-4507-A7E2-113523739874}" srcId="{F5A5549D-3E5F-494A-9CF7-EED308F7D2B7}" destId="{3612C27D-0BFB-45D6-8E77-B9BD81BFE768}" srcOrd="0" destOrd="0" parTransId="{10188C4E-4FFB-46DA-A824-E4C98BFB667D}" sibTransId="{878D65C2-245D-4887-8EFD-F03BB44AE899}"/>
    <dgm:cxn modelId="{1A08AFA8-EC3A-4010-AD44-6D04B55B8F95}" srcId="{9BBE2326-19DF-4920-8F61-3D028F6DD11D}" destId="{863035EA-7623-4FB1-BF15-A055DE1C9296}" srcOrd="1" destOrd="0" parTransId="{3BC87192-A03A-4915-A003-CCF58986CC7A}" sibTransId="{424A950C-66E2-4857-9172-D3546E67AD63}"/>
    <dgm:cxn modelId="{8C5F7AAA-2AB8-46B2-99E2-8053E72D7A40}" srcId="{FAA52800-DE38-431E-B7D9-4F12F53F590B}" destId="{0FC08006-DF51-45F2-A732-1EA5520ED383}" srcOrd="0" destOrd="0" parTransId="{90D9365D-7109-489D-AEC8-B664D00C7042}" sibTransId="{7CEE7235-670D-4447-BD79-69622D1EEB26}"/>
    <dgm:cxn modelId="{1E50E2B9-B62D-49E8-AFCB-4D9B7D510FA0}" srcId="{1EFBA3E0-57E4-46BC-9A8D-743EB59FF260}" destId="{A2E68BD1-3C99-457E-BFE3-C9C585414618}" srcOrd="5" destOrd="0" parTransId="{C30405B6-28D8-4954-A6BF-1F59C1C735DA}" sibTransId="{8FFACCEE-DDA3-40EE-A8BB-5466EA67EE1C}"/>
    <dgm:cxn modelId="{41E321C2-0766-4259-942B-D46A080734AE}" type="presOf" srcId="{4DFE5922-0084-4EAE-AAC1-87E049ED2ED9}" destId="{0A18F916-CBB5-4551-ADFA-E13A167BE1CD}" srcOrd="0" destOrd="0" presId="urn:microsoft.com/office/officeart/2005/8/layout/vList5"/>
    <dgm:cxn modelId="{C4A0E2C5-B66C-4228-B740-A2D2AEC298F0}" type="presOf" srcId="{F5A5549D-3E5F-494A-9CF7-EED308F7D2B7}" destId="{CE97C7CE-ADB8-4731-821A-58D105A86B3C}" srcOrd="0" destOrd="0" presId="urn:microsoft.com/office/officeart/2005/8/layout/vList5"/>
    <dgm:cxn modelId="{642DD1D3-C22D-4071-A61B-95B73C799380}" type="presOf" srcId="{A2E68BD1-3C99-457E-BFE3-C9C585414618}" destId="{6944C425-B923-4005-A1F1-B710451C1634}" srcOrd="0" destOrd="0" presId="urn:microsoft.com/office/officeart/2005/8/layout/vList5"/>
    <dgm:cxn modelId="{4BF046D6-4671-4FAD-A278-E82461B2BBA8}" type="presOf" srcId="{1EFBA3E0-57E4-46BC-9A8D-743EB59FF260}" destId="{784E92CC-399E-467B-8D13-67CB1337EBF4}" srcOrd="0" destOrd="0" presId="urn:microsoft.com/office/officeart/2005/8/layout/vList5"/>
    <dgm:cxn modelId="{F0F988E5-C2CA-4C97-B987-8AE335876AAF}" srcId="{1EFBA3E0-57E4-46BC-9A8D-743EB59FF260}" destId="{9BBE2326-19DF-4920-8F61-3D028F6DD11D}" srcOrd="4" destOrd="0" parTransId="{8F669C5C-BB6C-46D2-BB29-0441AD016ED7}" sibTransId="{618F37D3-58B9-4B13-972F-6026260144E2}"/>
    <dgm:cxn modelId="{AF17B4E8-BB0D-41C4-AAA0-B23AFCC108F4}" srcId="{1EFBA3E0-57E4-46BC-9A8D-743EB59FF260}" destId="{FAA52800-DE38-431E-B7D9-4F12F53F590B}" srcOrd="0" destOrd="0" parTransId="{ECA29411-46A4-4059-AFB5-0D7A3E8AF9AB}" sibTransId="{C6B3C933-0037-4640-8455-ADDD341DA3CF}"/>
    <dgm:cxn modelId="{D707C6E8-1DE1-458B-A388-5B0A8380598C}" srcId="{A2E68BD1-3C99-457E-BFE3-C9C585414618}" destId="{297D0E0F-84C2-4B47-AFC9-B5B36C6E0135}" srcOrd="0" destOrd="0" parTransId="{0D8E5F12-D42C-4542-B3BA-B254C2029F11}" sibTransId="{5CAC7C1D-55E2-4106-8058-1B4C9A8E9C73}"/>
    <dgm:cxn modelId="{4B9B2CED-4A7A-423E-BFE9-FA23FB6FC228}" type="presOf" srcId="{0FE65AE5-387B-4D2B-8617-3818F154BFB0}" destId="{0A18F916-CBB5-4551-ADFA-E13A167BE1CD}" srcOrd="0" destOrd="1" presId="urn:microsoft.com/office/officeart/2005/8/layout/vList5"/>
    <dgm:cxn modelId="{E9C7C8F0-9B00-40AE-8CA9-8D650C90A7BC}" type="presOf" srcId="{297D0E0F-84C2-4B47-AFC9-B5B36C6E0135}" destId="{0A31FA8C-2C12-42B9-A85E-0E7032BE3616}" srcOrd="0" destOrd="0" presId="urn:microsoft.com/office/officeart/2005/8/layout/vList5"/>
    <dgm:cxn modelId="{CB34B0F9-7929-47C0-AEC8-8C2E9182F8C0}" type="presOf" srcId="{863035EA-7623-4FB1-BF15-A055DE1C9296}" destId="{81838B3B-61BC-40CB-975E-D4CC6E9391A6}" srcOrd="0" destOrd="1" presId="urn:microsoft.com/office/officeart/2005/8/layout/vList5"/>
    <dgm:cxn modelId="{B8EFA0DA-BD09-4547-BE55-BD7166CECD95}" type="presParOf" srcId="{784E92CC-399E-467B-8D13-67CB1337EBF4}" destId="{913047B5-DC53-49C4-A9E0-ADD4502D3B42}" srcOrd="0" destOrd="0" presId="urn:microsoft.com/office/officeart/2005/8/layout/vList5"/>
    <dgm:cxn modelId="{8B631A09-E847-4B8B-B6F1-B2BA030A18DF}" type="presParOf" srcId="{913047B5-DC53-49C4-A9E0-ADD4502D3B42}" destId="{6B37BB77-ADAB-41FD-8782-8E2540CBE1F6}" srcOrd="0" destOrd="0" presId="urn:microsoft.com/office/officeart/2005/8/layout/vList5"/>
    <dgm:cxn modelId="{B9865FD2-7B6F-4BDF-894F-7B6ABF235B2A}" type="presParOf" srcId="{913047B5-DC53-49C4-A9E0-ADD4502D3B42}" destId="{EF2E4F3D-BC5D-439C-BCB0-75401B3726B2}" srcOrd="1" destOrd="0" presId="urn:microsoft.com/office/officeart/2005/8/layout/vList5"/>
    <dgm:cxn modelId="{F9B25B36-3846-427C-9651-E12CE47A53FD}" type="presParOf" srcId="{784E92CC-399E-467B-8D13-67CB1337EBF4}" destId="{B0C70B6D-8486-4342-A5B3-AF4DF8D622EB}" srcOrd="1" destOrd="0" presId="urn:microsoft.com/office/officeart/2005/8/layout/vList5"/>
    <dgm:cxn modelId="{66E0B8BC-66D0-4874-A035-D7DEFDBD8EAE}" type="presParOf" srcId="{784E92CC-399E-467B-8D13-67CB1337EBF4}" destId="{6C090842-32B0-4750-9636-9A729CCC3228}" srcOrd="2" destOrd="0" presId="urn:microsoft.com/office/officeart/2005/8/layout/vList5"/>
    <dgm:cxn modelId="{017E1C41-696D-4FF6-A619-2AA87EDB236A}" type="presParOf" srcId="{6C090842-32B0-4750-9636-9A729CCC3228}" destId="{900C61DB-9392-43E0-9FE7-BADC541DF3F3}" srcOrd="0" destOrd="0" presId="urn:microsoft.com/office/officeart/2005/8/layout/vList5"/>
    <dgm:cxn modelId="{FC008FFD-FE2A-4CE5-AE69-7BD8158B8245}" type="presParOf" srcId="{6C090842-32B0-4750-9636-9A729CCC3228}" destId="{0A18F916-CBB5-4551-ADFA-E13A167BE1CD}" srcOrd="1" destOrd="0" presId="urn:microsoft.com/office/officeart/2005/8/layout/vList5"/>
    <dgm:cxn modelId="{0D2AA35F-3909-4D02-BC22-CFCAA4B7694D}" type="presParOf" srcId="{784E92CC-399E-467B-8D13-67CB1337EBF4}" destId="{9832EDB1-9CC3-492A-A280-C77B11A71B86}" srcOrd="3" destOrd="0" presId="urn:microsoft.com/office/officeart/2005/8/layout/vList5"/>
    <dgm:cxn modelId="{3C4696B4-6123-449A-8D15-0E4129BE1F5B}" type="presParOf" srcId="{784E92CC-399E-467B-8D13-67CB1337EBF4}" destId="{498A1183-2B63-4B48-ADDD-197E5DC31034}" srcOrd="4" destOrd="0" presId="urn:microsoft.com/office/officeart/2005/8/layout/vList5"/>
    <dgm:cxn modelId="{EF5FF8AC-B9AE-4855-BA3E-B23534743076}" type="presParOf" srcId="{498A1183-2B63-4B48-ADDD-197E5DC31034}" destId="{CE97C7CE-ADB8-4731-821A-58D105A86B3C}" srcOrd="0" destOrd="0" presId="urn:microsoft.com/office/officeart/2005/8/layout/vList5"/>
    <dgm:cxn modelId="{5618AB6A-7681-4453-BEF0-5D07973A888F}" type="presParOf" srcId="{498A1183-2B63-4B48-ADDD-197E5DC31034}" destId="{556D9907-9E18-4E22-A837-1CBE18034DAC}" srcOrd="1" destOrd="0" presId="urn:microsoft.com/office/officeart/2005/8/layout/vList5"/>
    <dgm:cxn modelId="{928AAAE0-4194-40EC-A4DB-7900F31502F4}" type="presParOf" srcId="{784E92CC-399E-467B-8D13-67CB1337EBF4}" destId="{9519F69A-3167-4B19-ADEF-EAF59B9E2A4F}" srcOrd="5" destOrd="0" presId="urn:microsoft.com/office/officeart/2005/8/layout/vList5"/>
    <dgm:cxn modelId="{ACFE69C7-39C6-4E6A-A179-70720C4525D0}" type="presParOf" srcId="{784E92CC-399E-467B-8D13-67CB1337EBF4}" destId="{F3D31119-624F-40CC-B516-F78ED4291B3B}" srcOrd="6" destOrd="0" presId="urn:microsoft.com/office/officeart/2005/8/layout/vList5"/>
    <dgm:cxn modelId="{E6842840-F15A-4B83-B1E0-1E28BAB27BA2}" type="presParOf" srcId="{F3D31119-624F-40CC-B516-F78ED4291B3B}" destId="{8A0D3259-3BE6-4FAA-8E39-2E29610943AA}" srcOrd="0" destOrd="0" presId="urn:microsoft.com/office/officeart/2005/8/layout/vList5"/>
    <dgm:cxn modelId="{97BE6730-0D9B-4270-9B07-917B7974B22A}" type="presParOf" srcId="{F3D31119-624F-40CC-B516-F78ED4291B3B}" destId="{A0BDD1AC-567C-4204-9CA2-612400AF1C47}" srcOrd="1" destOrd="0" presId="urn:microsoft.com/office/officeart/2005/8/layout/vList5"/>
    <dgm:cxn modelId="{32A70715-D8F5-4769-A5BC-CEF75A3C3C73}" type="presParOf" srcId="{784E92CC-399E-467B-8D13-67CB1337EBF4}" destId="{40A2D19E-0FFA-4F57-BC45-4E1452A96A4A}" srcOrd="7" destOrd="0" presId="urn:microsoft.com/office/officeart/2005/8/layout/vList5"/>
    <dgm:cxn modelId="{E481638D-A021-4A91-8471-4E73EDBE6DD5}" type="presParOf" srcId="{784E92CC-399E-467B-8D13-67CB1337EBF4}" destId="{010CEC41-7BA5-4CA2-91A2-A300BF5643FE}" srcOrd="8" destOrd="0" presId="urn:microsoft.com/office/officeart/2005/8/layout/vList5"/>
    <dgm:cxn modelId="{18B04B7A-1384-4E93-B2D4-C541F0078F2E}" type="presParOf" srcId="{010CEC41-7BA5-4CA2-91A2-A300BF5643FE}" destId="{554265B1-E189-4951-A3CA-94BEB2126AF8}" srcOrd="0" destOrd="0" presId="urn:microsoft.com/office/officeart/2005/8/layout/vList5"/>
    <dgm:cxn modelId="{B2AC00C2-9CE6-4DE9-9A35-6152361BCAEB}" type="presParOf" srcId="{010CEC41-7BA5-4CA2-91A2-A300BF5643FE}" destId="{81838B3B-61BC-40CB-975E-D4CC6E9391A6}" srcOrd="1" destOrd="0" presId="urn:microsoft.com/office/officeart/2005/8/layout/vList5"/>
    <dgm:cxn modelId="{C95EE0E8-505E-4AE7-9308-14B1411AC83E}" type="presParOf" srcId="{784E92CC-399E-467B-8D13-67CB1337EBF4}" destId="{FD4FC51E-A20C-4C36-BE34-B0DA57D43A7D}" srcOrd="9" destOrd="0" presId="urn:microsoft.com/office/officeart/2005/8/layout/vList5"/>
    <dgm:cxn modelId="{1F876B8A-37E8-47B5-81D9-D562DBDB4298}" type="presParOf" srcId="{784E92CC-399E-467B-8D13-67CB1337EBF4}" destId="{6C196C29-01DA-4162-B227-8BE16D958C07}" srcOrd="10" destOrd="0" presId="urn:microsoft.com/office/officeart/2005/8/layout/vList5"/>
    <dgm:cxn modelId="{75C546D5-048B-4B43-9AAD-00D6B976AD58}" type="presParOf" srcId="{6C196C29-01DA-4162-B227-8BE16D958C07}" destId="{6944C425-B923-4005-A1F1-B710451C1634}" srcOrd="0" destOrd="0" presId="urn:microsoft.com/office/officeart/2005/8/layout/vList5"/>
    <dgm:cxn modelId="{85945959-F97B-4261-8D61-1A1D223C9955}" type="presParOf" srcId="{6C196C29-01DA-4162-B227-8BE16D958C07}" destId="{0A31FA8C-2C12-42B9-A85E-0E7032BE36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4F3D-BC5D-439C-BCB0-75401B3726B2}">
      <dsp:nvSpPr>
        <dsp:cNvPr id="0" name=""/>
        <dsp:cNvSpPr/>
      </dsp:nvSpPr>
      <dsp:spPr>
        <a:xfrm rot="5400000">
          <a:off x="5274436" y="-2229975"/>
          <a:ext cx="6433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Abstract and Derived class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Implementation of Methods Deferred</a:t>
          </a:r>
        </a:p>
      </dsp:txBody>
      <dsp:txXfrm rot="-5400000">
        <a:off x="2962656" y="113212"/>
        <a:ext cx="5235537" cy="580569"/>
      </dsp:txXfrm>
    </dsp:sp>
    <dsp:sp modelId="{6B37BB77-ADAB-41FD-8782-8E2540CBE1F6}">
      <dsp:nvSpPr>
        <dsp:cNvPr id="0" name=""/>
        <dsp:cNvSpPr/>
      </dsp:nvSpPr>
      <dsp:spPr>
        <a:xfrm>
          <a:off x="0" y="1381"/>
          <a:ext cx="2962656" cy="804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Factory</a:t>
          </a:r>
        </a:p>
      </dsp:txBody>
      <dsp:txXfrm>
        <a:off x="39259" y="40640"/>
        <a:ext cx="2884138" cy="725711"/>
      </dsp:txXfrm>
    </dsp:sp>
    <dsp:sp modelId="{0A18F916-CBB5-4551-ADFA-E13A167BE1CD}">
      <dsp:nvSpPr>
        <dsp:cNvPr id="0" name=""/>
        <dsp:cNvSpPr/>
      </dsp:nvSpPr>
      <dsp:spPr>
        <a:xfrm rot="5400000">
          <a:off x="5274436" y="-1385534"/>
          <a:ext cx="6433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Gaining popularity with WPF / MVVM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Permits Inversion through Class Updates</a:t>
          </a:r>
        </a:p>
      </dsp:txBody>
      <dsp:txXfrm rot="-5400000">
        <a:off x="2962656" y="957653"/>
        <a:ext cx="5235537" cy="580569"/>
      </dsp:txXfrm>
    </dsp:sp>
    <dsp:sp modelId="{900C61DB-9392-43E0-9FE7-BADC541DF3F3}">
      <dsp:nvSpPr>
        <dsp:cNvPr id="0" name=""/>
        <dsp:cNvSpPr/>
      </dsp:nvSpPr>
      <dsp:spPr>
        <a:xfrm>
          <a:off x="0" y="845822"/>
          <a:ext cx="2962656" cy="804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Observer</a:t>
          </a:r>
        </a:p>
      </dsp:txBody>
      <dsp:txXfrm>
        <a:off x="39259" y="885081"/>
        <a:ext cx="2884138" cy="725711"/>
      </dsp:txXfrm>
    </dsp:sp>
    <dsp:sp modelId="{556D9907-9E18-4E22-A837-1CBE18034DAC}">
      <dsp:nvSpPr>
        <dsp:cNvPr id="0" name=""/>
        <dsp:cNvSpPr/>
      </dsp:nvSpPr>
      <dsp:spPr>
        <a:xfrm rot="5400000">
          <a:off x="5274436" y="-541092"/>
          <a:ext cx="6433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Encourages Inversion of Control and Mocking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 rot="-5400000">
        <a:off x="2962656" y="1802095"/>
        <a:ext cx="5235537" cy="580569"/>
      </dsp:txXfrm>
    </dsp:sp>
    <dsp:sp modelId="{CE97C7CE-ADB8-4731-821A-58D105A86B3C}">
      <dsp:nvSpPr>
        <dsp:cNvPr id="0" name=""/>
        <dsp:cNvSpPr/>
      </dsp:nvSpPr>
      <dsp:spPr>
        <a:xfrm>
          <a:off x="0" y="1690264"/>
          <a:ext cx="2962656" cy="804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Repository</a:t>
          </a:r>
        </a:p>
      </dsp:txBody>
      <dsp:txXfrm>
        <a:off x="39259" y="1729523"/>
        <a:ext cx="2884138" cy="725711"/>
      </dsp:txXfrm>
    </dsp:sp>
    <dsp:sp modelId="{A0BDD1AC-567C-4204-9CA2-612400AF1C47}">
      <dsp:nvSpPr>
        <dsp:cNvPr id="0" name=""/>
        <dsp:cNvSpPr/>
      </dsp:nvSpPr>
      <dsp:spPr>
        <a:xfrm rot="5400000">
          <a:off x="5274436" y="303348"/>
          <a:ext cx="6433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Interchangeable family of algorithms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Similar to Factory, but chosen at Run-time</a:t>
          </a:r>
        </a:p>
      </dsp:txBody>
      <dsp:txXfrm rot="-5400000">
        <a:off x="2962656" y="2646536"/>
        <a:ext cx="5235537" cy="580569"/>
      </dsp:txXfrm>
    </dsp:sp>
    <dsp:sp modelId="{8A0D3259-3BE6-4FAA-8E39-2E29610943AA}">
      <dsp:nvSpPr>
        <dsp:cNvPr id="0" name=""/>
        <dsp:cNvSpPr/>
      </dsp:nvSpPr>
      <dsp:spPr>
        <a:xfrm>
          <a:off x="0" y="2534705"/>
          <a:ext cx="2962656" cy="804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Strategy</a:t>
          </a:r>
          <a:endParaRPr lang="en-US" sz="3800" kern="1200" dirty="0"/>
        </a:p>
      </dsp:txBody>
      <dsp:txXfrm>
        <a:off x="39259" y="2573964"/>
        <a:ext cx="2884138" cy="725711"/>
      </dsp:txXfrm>
    </dsp:sp>
    <dsp:sp modelId="{81838B3B-61BC-40CB-975E-D4CC6E9391A6}">
      <dsp:nvSpPr>
        <dsp:cNvPr id="0" name=""/>
        <dsp:cNvSpPr/>
      </dsp:nvSpPr>
      <dsp:spPr>
        <a:xfrm rot="5400000">
          <a:off x="5274436" y="1147790"/>
          <a:ext cx="6433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</a:t>
          </a:r>
          <a:r>
            <a:rPr lang="en-US" sz="1700" kern="1200" dirty="0" err="1"/>
            <a:t>JarJar</a:t>
          </a:r>
          <a:r>
            <a:rPr lang="en-US" sz="1700" kern="1200" dirty="0"/>
            <a:t> </a:t>
          </a:r>
          <a:r>
            <a:rPr lang="en-US" sz="1700" kern="1200" dirty="0" err="1"/>
            <a:t>Binks</a:t>
          </a:r>
          <a:r>
            <a:rPr lang="en-US" sz="1700" kern="1200" dirty="0"/>
            <a:t> of SW Design Patterns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 rot="-5400000">
        <a:off x="2962656" y="3490978"/>
        <a:ext cx="5235537" cy="580569"/>
      </dsp:txXfrm>
    </dsp:sp>
    <dsp:sp modelId="{554265B1-E189-4951-A3CA-94BEB2126AF8}">
      <dsp:nvSpPr>
        <dsp:cNvPr id="0" name=""/>
        <dsp:cNvSpPr/>
      </dsp:nvSpPr>
      <dsp:spPr>
        <a:xfrm>
          <a:off x="0" y="3379147"/>
          <a:ext cx="2962656" cy="804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Singleton</a:t>
          </a:r>
        </a:p>
      </dsp:txBody>
      <dsp:txXfrm>
        <a:off x="39259" y="3418406"/>
        <a:ext cx="2884138" cy="725711"/>
      </dsp:txXfrm>
    </dsp:sp>
    <dsp:sp modelId="{0A31FA8C-2C12-42B9-A85E-0E7032BE3616}">
      <dsp:nvSpPr>
        <dsp:cNvPr id="0" name=""/>
        <dsp:cNvSpPr/>
      </dsp:nvSpPr>
      <dsp:spPr>
        <a:xfrm rot="5400000">
          <a:off x="5274436" y="1992231"/>
          <a:ext cx="6433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?</a:t>
          </a:r>
        </a:p>
      </dsp:txBody>
      <dsp:txXfrm rot="-5400000">
        <a:off x="2962656" y="4335419"/>
        <a:ext cx="5235537" cy="580569"/>
      </dsp:txXfrm>
    </dsp:sp>
    <dsp:sp modelId="{6944C425-B923-4005-A1F1-B710451C1634}">
      <dsp:nvSpPr>
        <dsp:cNvPr id="0" name=""/>
        <dsp:cNvSpPr/>
      </dsp:nvSpPr>
      <dsp:spPr>
        <a:xfrm>
          <a:off x="0" y="4223588"/>
          <a:ext cx="2962656" cy="804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Suggestions</a:t>
          </a:r>
        </a:p>
      </dsp:txBody>
      <dsp:txXfrm>
        <a:off x="39259" y="4262847"/>
        <a:ext cx="2884138" cy="725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A1D9D-3338-4137-95E3-7DB2CFE5273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0A99-B57B-4E00-8AE8-703D65DA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feel after deploying in a pinch, taking shortcuts.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you feel after deploying in a pinch, taking shortcuts – 24 hours later when it unravels.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applies to externally distributed API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Teams must Resolve issues of discoverability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7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715963"/>
            <a:ext cx="6359525" cy="35782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8165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082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= Don’t repeat Yourself</a:t>
            </a:r>
          </a:p>
          <a:p>
            <a:r>
              <a:rPr lang="en-US" dirty="0"/>
              <a:t>Hard limit line lengths can be …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constants in test projects are a typically</a:t>
            </a:r>
            <a:r>
              <a:rPr lang="en-US" baseline="0" dirty="0"/>
              <a:t>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0A99-B57B-4E00-8AE8-703D65DAD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7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Concision = being concise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BFF0C-DB00-41E5-AB53-A11A04612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11264A-98B2-4296-915B-EC62D5D57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03"/>
          <a:stretch/>
        </p:blipFill>
        <p:spPr>
          <a:xfrm>
            <a:off x="0" y="-1"/>
            <a:ext cx="12188952" cy="6858001"/>
          </a:xfrm>
          <a:prstGeom prst="rect">
            <a:avLst/>
          </a:prstGeom>
        </p:spPr>
      </p:pic>
      <p:pic>
        <p:nvPicPr>
          <p:cNvPr id="1028" name="Picture 4" descr="C:\Users\mark\AppData\Local\Temp\SNAGHTML13577250.PNG">
            <a:extLst>
              <a:ext uri="{FF2B5EF4-FFF2-40B4-BE49-F238E27FC236}">
                <a16:creationId xmlns:a16="http://schemas.microsoft.com/office/drawing/2014/main" id="{6FFF3176-FE4E-45E6-BE37-EA634C523B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51760"/>
            <a:ext cx="103773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1A4CD-FED1-4449-8868-085DB8625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919984"/>
            <a:ext cx="9966960" cy="82296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rgbClr val="00376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75F4F-6ECA-488C-A02D-CC878C4F9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49040"/>
            <a:ext cx="9144000" cy="6675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6E75-4AFB-47E0-BCCA-14E6166F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6035040"/>
            <a:ext cx="2743200" cy="365125"/>
          </a:xfrm>
        </p:spPr>
        <p:txBody>
          <a:bodyPr/>
          <a:lstStyle>
            <a:lvl1pPr algn="l">
              <a:defRPr sz="1800">
                <a:solidFill>
                  <a:srgbClr val="00376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D8B0D-378E-467B-8E44-FA6AE40C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BE91-5664-44AC-8C9A-1A479C7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0D40A-849A-486E-915B-16F23820D12E}"/>
              </a:ext>
            </a:extLst>
          </p:cNvPr>
          <p:cNvSpPr txBox="1"/>
          <p:nvPr userDrawn="1"/>
        </p:nvSpPr>
        <p:spPr>
          <a:xfrm>
            <a:off x="1143000" y="457200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Solutions Architect / Data Architect / Systems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82274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FA57-1B59-4BAD-A3ED-11300D93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1715-4D40-4A32-84B7-449BF82DA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B0DC-4E37-4E5B-8616-66194745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D14D-2F73-4EC5-A7A4-7C36653D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951B-0C9C-47A2-8000-03B5F916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E5D2E-C37B-47C0-8A9E-FCE33C1BE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D631-2BFD-4902-BCAA-EF689C0B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CCF4-B703-4D81-AA6F-28513A6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E700-2B5E-4482-A3E5-A7AA59C2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BF03-35FA-4264-BD95-1EBBF1B0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2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2CE-945B-4601-8865-39225552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E6C5-4B9B-4709-9873-99EF1D5A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B5E4-0173-401D-A461-2515D4D1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1663-E377-41E6-B3A3-2176CBC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6EAD-4A2E-430A-940C-A60B0559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9595-02EA-4CD6-A449-A2F52E00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A6A3-A305-4319-9B0D-5DAC853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1049-3F5F-4D63-9851-99B7B7BC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2FE-7FD7-4AA2-BF08-9BC21B6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3E29-6EFF-492C-9A9F-06C0411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DDE6-FFAE-4B4E-83DE-37BFA87B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88A0-D2C3-4FCF-BF8E-98BE022B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8720"/>
            <a:ext cx="5181600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1958-B091-4AFC-9976-4E05BDC0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8720"/>
            <a:ext cx="5181600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37991-A0B0-4F0D-BFBA-DD110D5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7EF6E-E9D1-4C06-A7E7-5BCB6FBC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37F4-B24D-4E8C-BD0A-C710BE78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6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0F9-90CC-4200-9A7C-909E0757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9AB8-5DEE-4478-8039-0F5B4C44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2296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3A4A-60CC-4A1B-A657-D9499329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157787" cy="45720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31A89-46C9-48C6-843C-5F8AB6B6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296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AA6DE-95F6-42AE-A81D-6022A99C7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800"/>
            <a:ext cx="5183188" cy="45720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E6450-F8B3-4168-B236-93FEBC17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61636-DFB5-47B3-B09E-E417C85C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7C884-9B13-4DB7-B0FA-B90EBE56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89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554-9676-41DD-915F-EDDA70AA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E9AC5-29FC-499F-9581-9085103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85A9A-DD36-4B8E-8515-2BA7D016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DDC1B-F44E-467C-9764-F736CAA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3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4B240-598F-492D-AB04-F1156AF3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2DAA5-2B4A-452E-8946-5ACC752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89C1-01A9-4229-863E-3D04C5EE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0B67-19AB-499E-895E-09FC289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3C2A-7D83-4342-B255-5417CE70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8A1D1-F373-4FD9-AFD2-03414779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9D4E1-7CAA-4654-AD60-3DCA048D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076-6315-4FA3-ADA1-8EF4D25C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C436-22B7-4C46-9DCC-38983E2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8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BD55-F44B-4FFD-91E5-CA30BEA6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D44E8-8A29-440C-9160-99B7AC2D3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316EF-98D8-47E2-83CC-588A3D091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5881-E3C5-4AAC-8ACB-E95D7DFF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AFD25-E6CE-449E-95FC-48ED0C8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BC79-D9C0-4FF2-8E32-A3437FDA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0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E021E-53BC-496E-903E-5CDAA3B6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1F42D-922D-49E1-B1F4-02D03C4D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188720"/>
            <a:ext cx="100584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E998-93A3-4ACF-8692-B41AFBB89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F40B-CBFC-4145-9DC1-DD75CC86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552" y="6547104"/>
            <a:ext cx="792784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2015-2019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298-47F7-4D01-A576-E6E000CE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8ED6-56DE-41D3-B605-8B8A55E5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65C5A-27AF-4EB0-9836-0A10EA018ADC}"/>
              </a:ext>
            </a:extLst>
          </p:cNvPr>
          <p:cNvSpPr/>
          <p:nvPr userDrawn="1"/>
        </p:nvSpPr>
        <p:spPr>
          <a:xfrm>
            <a:off x="0" y="0"/>
            <a:ext cx="410817" cy="731520"/>
          </a:xfrm>
          <a:prstGeom prst="rect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6FB0CD-D42A-4DF1-AE93-0CACF5D185B5}"/>
              </a:ext>
            </a:extLst>
          </p:cNvPr>
          <p:cNvCxnSpPr/>
          <p:nvPr userDrawn="1"/>
        </p:nvCxnSpPr>
        <p:spPr>
          <a:xfrm>
            <a:off x="0" y="731520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D67882-CAF7-4C15-B63D-3BB28628BAEF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CA0A81-51DE-4BB4-A252-D4033D0086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namingguide.notlong.com/" TargetMode="External"/><Relationship Id="rId3" Type="http://schemas.openxmlformats.org/officeDocument/2006/relationships/hyperlink" Target="https://www.devexpress.com/Products/CodeRush/refactor_pro.xml" TargetMode="External"/><Relationship Id="rId7" Type="http://schemas.openxmlformats.org/officeDocument/2006/relationships/hyperlink" Target="http://dgforclasslibrary.notlong.com/" TargetMode="External"/><Relationship Id="rId2" Type="http://schemas.openxmlformats.org/officeDocument/2006/relationships/hyperlink" Target="http://www.jetbrain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en-us/library/bb429476(v=vs.80).aspx" TargetMode="External"/><Relationship Id="rId5" Type="http://schemas.openxmlformats.org/officeDocument/2006/relationships/hyperlink" Target="http://submain.com/products/codeit.right.aspx" TargetMode="External"/><Relationship Id="rId4" Type="http://schemas.openxmlformats.org/officeDocument/2006/relationships/hyperlink" Target="https://stylecop.codeplex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hyperlink" Target="http://profreynolds.com/" TargetMode="External"/><Relationship Id="rId4" Type="http://schemas.openxmlformats.org/officeDocument/2006/relationships/hyperlink" Target="http://www.linkedin.com/in/ProfReynol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6734-2BC7-43AD-B2D2-AFF7A6B59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B9FE-12A7-4C7C-AF71-3D46F9225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Effective Not Just Efficient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4AC4-386B-4BF4-B2AC-8F0D1DAB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</p:spTree>
    <p:extLst>
      <p:ext uri="{BB962C8B-B14F-4D97-AF65-F5344CB8AC3E}">
        <p14:creationId xmlns:p14="http://schemas.microsoft.com/office/powerpoint/2010/main" val="37282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44B0-D06A-4461-BDF6-8341AD9D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Principals </a:t>
            </a:r>
            <a:r>
              <a:rPr lang="en-US"/>
              <a:t>and Patterns to </a:t>
            </a:r>
            <a:r>
              <a:rPr lang="en-US" dirty="0"/>
              <a:t>Live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C47275-F0BE-41B6-BD55-A3B59EA82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Principals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1E72D-0D7D-474B-810D-17417930F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SOLID</a:t>
            </a:r>
          </a:p>
          <a:p>
            <a:pPr lvl="1"/>
            <a:r>
              <a:rPr lang="en-US" dirty="0"/>
              <a:t>Single-responsibility Principle</a:t>
            </a:r>
          </a:p>
          <a:p>
            <a:pPr lvl="1"/>
            <a:r>
              <a:rPr lang="en-US" dirty="0"/>
              <a:t>Open-closed Principle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Interface segregation principle</a:t>
            </a:r>
          </a:p>
          <a:p>
            <a:pPr lvl="1"/>
            <a:r>
              <a:rPr lang="en-US" dirty="0"/>
              <a:t>Dependency Inversion principle 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r>
              <a:rPr lang="en-US" dirty="0"/>
              <a:t>YAGNI</a:t>
            </a:r>
          </a:p>
          <a:p>
            <a:pPr lvl="1"/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Ain’t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FF47D6-BF88-43CE-B2DE-4EFD628AF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Common Design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3F9A0C0-F3C2-4680-A834-25DAAEA85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Abstract</a:t>
            </a:r>
          </a:p>
          <a:p>
            <a:endParaRPr lang="en-US" dirty="0"/>
          </a:p>
          <a:p>
            <a:r>
              <a:rPr lang="en-US" dirty="0"/>
              <a:t>CQRS</a:t>
            </a:r>
          </a:p>
          <a:p>
            <a:r>
              <a:rPr lang="en-US" dirty="0"/>
              <a:t>IOC / DI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18575-36F5-4D30-B77F-D5228DDA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42CA4C-66D4-4A53-9DF3-8772E99C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5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7570-411A-44F8-A753-01F90EB5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Starter Set of Design </a:t>
            </a:r>
            <a:r>
              <a:rPr lang="en-US" dirty="0"/>
              <a:t>Patterns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71FE2E-2FD5-4BAB-9C15-F10CDA032AEA}"/>
              </a:ext>
            </a:extLst>
          </p:cNvPr>
          <p:cNvGraphicFramePr/>
          <p:nvPr/>
        </p:nvGraphicFramePr>
        <p:xfrm>
          <a:off x="1981200" y="11430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1959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D2BA40-31DB-4CCD-BE11-ED2B7914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– Command Query Response Service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8E9BD-3031-4D4D-9C19-6A84D118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104576"/>
            <a:ext cx="745911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039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D2BA40-31DB-4CCD-BE11-ED2B7914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/ IOC – Dependency Injection / Inversion of Control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2A03F-BE9E-451D-B016-84F6F717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63" y="1013717"/>
            <a:ext cx="8584674" cy="45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6937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050"/>
          <a:stretch/>
        </p:blipFill>
        <p:spPr>
          <a:xfrm>
            <a:off x="6019800" y="1139456"/>
            <a:ext cx="3495238" cy="495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143000"/>
            <a:ext cx="4590476" cy="50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43000"/>
            <a:ext cx="3927148" cy="5086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Standards: Code Stability and Robustness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Commenting &amp; Documentation</a:t>
            </a:r>
          </a:p>
          <a:p>
            <a:r>
              <a:rPr lang="en-US" dirty="0"/>
              <a:t>Consistent Indentation</a:t>
            </a:r>
          </a:p>
          <a:p>
            <a:r>
              <a:rPr lang="en-US" dirty="0"/>
              <a:t>Avoid Obvious Comments</a:t>
            </a:r>
          </a:p>
          <a:p>
            <a:r>
              <a:rPr lang="en-US" dirty="0"/>
              <a:t>Code Grouping</a:t>
            </a:r>
          </a:p>
          <a:p>
            <a:r>
              <a:rPr lang="en-US" dirty="0"/>
              <a:t>Consistent Naming Scheme</a:t>
            </a:r>
          </a:p>
          <a:p>
            <a:r>
              <a:rPr lang="en-US" dirty="0"/>
              <a:t>SOLID / DRY / YAGNI Principles</a:t>
            </a:r>
          </a:p>
          <a:p>
            <a:r>
              <a:rPr lang="en-US" dirty="0"/>
              <a:t>Avoid Deep Nesting</a:t>
            </a:r>
          </a:p>
          <a:p>
            <a:r>
              <a:rPr lang="en-US" dirty="0"/>
              <a:t>Limit Line Length</a:t>
            </a:r>
          </a:p>
          <a:p>
            <a:r>
              <a:rPr lang="en-US" dirty="0"/>
              <a:t>File and Folder Organization</a:t>
            </a:r>
          </a:p>
          <a:p>
            <a:r>
              <a:rPr lang="en-US" dirty="0"/>
              <a:t>Capitalize SQL Special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 Temporary Names</a:t>
            </a:r>
          </a:p>
          <a:p>
            <a:r>
              <a:rPr lang="en-US" dirty="0"/>
              <a:t>Capitalize SQL Special Words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Separation of Code and Data</a:t>
            </a:r>
          </a:p>
          <a:p>
            <a:r>
              <a:rPr lang="en-US" dirty="0"/>
              <a:t>Alternate Syntax Inside Templates</a:t>
            </a:r>
          </a:p>
          <a:p>
            <a:r>
              <a:rPr lang="en-US" dirty="0"/>
              <a:t>Object Oriented vs. Procedural</a:t>
            </a:r>
          </a:p>
          <a:p>
            <a:r>
              <a:rPr lang="en-US" dirty="0"/>
              <a:t>Read Open Source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9144000" cy="400110"/>
          </a:xfrm>
          <a:prstGeom prst="rect">
            <a:avLst/>
          </a:prstGeom>
          <a:solidFill>
            <a:srgbClr val="F0F5FA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50800" h="50800"/>
          </a:sp3d>
        </p:spPr>
        <p:txBody>
          <a:bodyPr wrap="square" lIns="640080" rtlCol="0">
            <a:spAutoFit/>
          </a:bodyPr>
          <a:lstStyle/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Top 15 Best Practices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2011, </a:t>
            </a:r>
            <a:r>
              <a:rPr lang="en-US" sz="900" b="1" dirty="0"/>
              <a:t>Top 15+ Best Practices for Writing Super Readable Code, </a:t>
            </a:r>
            <a:r>
              <a:rPr lang="en-US" sz="900" b="1" dirty="0" err="1"/>
              <a:t>Burak</a:t>
            </a:r>
            <a:r>
              <a:rPr lang="en-US" sz="900" b="1" dirty="0"/>
              <a:t> </a:t>
            </a:r>
            <a:r>
              <a:rPr lang="en-US" sz="900" b="1" dirty="0" err="1"/>
              <a:t>Guzel</a:t>
            </a:r>
            <a:br>
              <a:rPr lang="en-US" sz="900" dirty="0"/>
            </a:br>
            <a:r>
              <a:rPr lang="en-US" sz="900" dirty="0"/>
              <a:t>	http://code.tutsplus.com/tutorials/top-15-best-practices-for-writing-super-readable-code--net-8118</a:t>
            </a:r>
          </a:p>
        </p:txBody>
      </p:sp>
    </p:spTree>
    <p:extLst>
      <p:ext uri="{BB962C8B-B14F-4D97-AF65-F5344CB8AC3E}">
        <p14:creationId xmlns:p14="http://schemas.microsoft.com/office/powerpoint/2010/main" val="2399452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D3143C-4722-4270-80DE-5BB77D71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762000"/>
            <a:ext cx="7200900" cy="5600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Standards: Peer Review?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2013, The Truth About Code Review II, David Walsh</a:t>
            </a:r>
            <a:br>
              <a:rPr lang="en-US" sz="900" dirty="0"/>
            </a:br>
            <a:r>
              <a:rPr lang="en-US" sz="900" dirty="0"/>
              <a:t>	http://davidwalsh.name/code-review-2</a:t>
            </a:r>
          </a:p>
        </p:txBody>
      </p:sp>
      <p:sp>
        <p:nvSpPr>
          <p:cNvPr id="2" name="Rectangle 1"/>
          <p:cNvSpPr/>
          <p:nvPr/>
        </p:nvSpPr>
        <p:spPr>
          <a:xfrm>
            <a:off x="7467600" y="3581400"/>
            <a:ext cx="2057400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Wait for it…</a:t>
            </a:r>
          </a:p>
        </p:txBody>
      </p:sp>
    </p:spTree>
    <p:extLst>
      <p:ext uri="{BB962C8B-B14F-4D97-AF65-F5344CB8AC3E}">
        <p14:creationId xmlns:p14="http://schemas.microsoft.com/office/powerpoint/2010/main" val="1804850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Standards: Naming Convention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71687F-9A0A-4A36-AA8E-78F56077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25000"/>
              </a:lnSpc>
            </a:pPr>
            <a:r>
              <a:rPr lang="en-US" dirty="0"/>
              <a:t>Trace a variable from source to grave</a:t>
            </a:r>
          </a:p>
          <a:p>
            <a:pPr marL="285750" indent="-285750">
              <a:lnSpc>
                <a:spcPct val="125000"/>
              </a:lnSpc>
            </a:pPr>
            <a:r>
              <a:rPr lang="en-US" dirty="0"/>
              <a:t>Column in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  <a:r>
              <a:rPr lang="en-US" dirty="0"/>
              <a:t>: </a:t>
            </a:r>
            <a:r>
              <a:rPr lang="en-US" dirty="0" err="1"/>
              <a:t>Flymm_Flam</a:t>
            </a:r>
            <a:endParaRPr lang="en-US" dirty="0"/>
          </a:p>
          <a:p>
            <a:pPr marL="285750" indent="-285750">
              <a:lnSpc>
                <a:spcPct val="125000"/>
              </a:lnSpc>
            </a:pPr>
            <a:r>
              <a:rPr lang="en-US" dirty="0"/>
              <a:t>Property in </a:t>
            </a:r>
            <a:r>
              <a:rPr lang="en-US" b="1" dirty="0">
                <a:solidFill>
                  <a:srgbClr val="C00000"/>
                </a:solidFill>
              </a:rPr>
              <a:t>ORM class</a:t>
            </a:r>
            <a:r>
              <a:rPr lang="en-US" dirty="0"/>
              <a:t>: </a:t>
            </a:r>
            <a:r>
              <a:rPr lang="en-US" dirty="0" err="1"/>
              <a:t>Flymm_Flam</a:t>
            </a:r>
            <a:r>
              <a:rPr lang="en-US" dirty="0"/>
              <a:t> ( or </a:t>
            </a:r>
            <a:r>
              <a:rPr lang="en-US" dirty="0" err="1"/>
              <a:t>FlymmFlam</a:t>
            </a:r>
            <a:r>
              <a:rPr lang="en-US" dirty="0"/>
              <a:t> ? )</a:t>
            </a:r>
          </a:p>
          <a:p>
            <a:pPr marL="285750" indent="-285750">
              <a:lnSpc>
                <a:spcPct val="125000"/>
              </a:lnSpc>
            </a:pPr>
            <a:r>
              <a:rPr lang="en-US" dirty="0"/>
              <a:t>Represented a </a:t>
            </a:r>
            <a:r>
              <a:rPr lang="en-US" b="1" dirty="0">
                <a:solidFill>
                  <a:srgbClr val="C00000"/>
                </a:solidFill>
              </a:rPr>
              <a:t>local variable</a:t>
            </a:r>
            <a:r>
              <a:rPr lang="en-US" dirty="0"/>
              <a:t>: </a:t>
            </a:r>
            <a:r>
              <a:rPr lang="en-US" dirty="0" err="1"/>
              <a:t>flymmFlam</a:t>
            </a:r>
            <a:endParaRPr lang="en-US" dirty="0"/>
          </a:p>
          <a:p>
            <a:pPr marL="285750" indent="-285750">
              <a:lnSpc>
                <a:spcPct val="125000"/>
              </a:lnSpc>
            </a:pPr>
            <a:r>
              <a:rPr lang="en-US" dirty="0"/>
              <a:t>Class-Private </a:t>
            </a:r>
            <a:r>
              <a:rPr lang="en-US" b="1" dirty="0">
                <a:solidFill>
                  <a:srgbClr val="C00000"/>
                </a:solidFill>
              </a:rPr>
              <a:t>field</a:t>
            </a:r>
            <a:r>
              <a:rPr lang="en-US" dirty="0"/>
              <a:t>: _</a:t>
            </a:r>
            <a:r>
              <a:rPr lang="en-US" dirty="0" err="1"/>
              <a:t>flymmFlam</a:t>
            </a:r>
            <a:endParaRPr lang="en-US" dirty="0"/>
          </a:p>
          <a:p>
            <a:pPr marL="285750" indent="-285750">
              <a:lnSpc>
                <a:spcPct val="125000"/>
              </a:lnSpc>
            </a:pPr>
            <a:r>
              <a:rPr lang="en-US" b="1" dirty="0">
                <a:solidFill>
                  <a:srgbClr val="C00000"/>
                </a:solidFill>
              </a:rPr>
              <a:t>Constant</a:t>
            </a:r>
            <a:r>
              <a:rPr lang="en-US" dirty="0"/>
              <a:t>: FLYMM_FLAM ( avoid constants )</a:t>
            </a:r>
          </a:p>
          <a:p>
            <a:pPr marL="285750" indent="-285750">
              <a:lnSpc>
                <a:spcPct val="125000"/>
              </a:lnSpc>
            </a:pPr>
            <a:r>
              <a:rPr lang="en-US" b="1" dirty="0">
                <a:solidFill>
                  <a:srgbClr val="C00000"/>
                </a:solidFill>
              </a:rPr>
              <a:t>Controls</a:t>
            </a:r>
            <a:r>
              <a:rPr lang="en-US" dirty="0"/>
              <a:t>: </a:t>
            </a:r>
            <a:r>
              <a:rPr lang="en-US" dirty="0" err="1"/>
              <a:t>btnFlymmFlam</a:t>
            </a:r>
            <a:r>
              <a:rPr lang="en-US" dirty="0"/>
              <a:t> ( no consensus )</a:t>
            </a:r>
          </a:p>
          <a:p>
            <a:pPr marL="285750" indent="-285750">
              <a:lnSpc>
                <a:spcPct val="125000"/>
              </a:lnSpc>
            </a:pPr>
            <a:r>
              <a:rPr lang="en-US" dirty="0"/>
              <a:t>Method </a:t>
            </a:r>
            <a:r>
              <a:rPr lang="en-US" b="1" dirty="0">
                <a:solidFill>
                  <a:srgbClr val="C00000"/>
                </a:solidFill>
              </a:rPr>
              <a:t>parameter</a:t>
            </a:r>
            <a:r>
              <a:rPr lang="en-US" dirty="0"/>
              <a:t>: </a:t>
            </a:r>
            <a:r>
              <a:rPr lang="en-US" dirty="0" err="1"/>
              <a:t>flymmFlam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5C9C1-2303-4F12-8093-54BD2F3B73DB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211723026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Standards: More Naming Standards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single letter variable – spell out the purpose</a:t>
            </a:r>
          </a:p>
          <a:p>
            <a:r>
              <a:rPr lang="en-US" dirty="0"/>
              <a:t>Be environment aware – DO NOT use reserved words</a:t>
            </a:r>
          </a:p>
          <a:p>
            <a:r>
              <a:rPr lang="en-US" dirty="0"/>
              <a:t>Avoid abbreviations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lastName</a:t>
            </a:r>
            <a:r>
              <a:rPr lang="en-US" dirty="0"/>
              <a:t>, not </a:t>
            </a:r>
            <a:r>
              <a:rPr lang="en-US" dirty="0" err="1"/>
              <a:t>nam</a:t>
            </a:r>
            <a:endParaRPr lang="en-US" dirty="0"/>
          </a:p>
          <a:p>
            <a:pPr lvl="1"/>
            <a:r>
              <a:rPr lang="en-US" dirty="0"/>
              <a:t>Unless they are well known like Xml, Html or IO</a:t>
            </a:r>
          </a:p>
          <a:p>
            <a:r>
              <a:rPr lang="en-US" dirty="0"/>
              <a:t>DO NOT vary variables by case! (C#)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4153" y="4837194"/>
            <a:ext cx="24416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i="1" spc="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Be consistent !!!</a:t>
            </a:r>
          </a:p>
        </p:txBody>
      </p:sp>
    </p:spTree>
    <p:extLst>
      <p:ext uri="{BB962C8B-B14F-4D97-AF65-F5344CB8AC3E}">
        <p14:creationId xmlns:p14="http://schemas.microsoft.com/office/powerpoint/2010/main" val="311622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When should a </a:t>
            </a:r>
            <a:r>
              <a:rPr lang="en-US" i="1" dirty="0"/>
              <a:t>file</a:t>
            </a:r>
            <a:r>
              <a:rPr lang="en-US" dirty="0"/>
              <a:t> be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per file</a:t>
            </a:r>
          </a:p>
          <a:p>
            <a:pPr lvl="1"/>
            <a:r>
              <a:rPr lang="en-US" dirty="0"/>
              <a:t>Exception: request / response classes in CQRS</a:t>
            </a:r>
          </a:p>
          <a:p>
            <a:pPr lvl="1"/>
            <a:r>
              <a:rPr lang="en-US" dirty="0"/>
              <a:t>Exception: </a:t>
            </a:r>
            <a:r>
              <a:rPr lang="en-US" dirty="0" err="1"/>
              <a:t>enums</a:t>
            </a:r>
            <a:r>
              <a:rPr lang="en-US" dirty="0"/>
              <a:t>?</a:t>
            </a:r>
          </a:p>
          <a:p>
            <a:r>
              <a:rPr lang="en-US" dirty="0"/>
              <a:t>File name = class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739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What’s in a </a:t>
            </a:r>
            <a:r>
              <a:rPr lang="en-US" i="1" dirty="0"/>
              <a:t>Namespace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Space Hierarchy (no consensus)</a:t>
            </a:r>
          </a:p>
          <a:p>
            <a:pPr lvl="1"/>
            <a:r>
              <a:rPr lang="en-US" dirty="0" err="1"/>
              <a:t>CommonFramework.Core.Extensions</a:t>
            </a:r>
            <a:endParaRPr lang="en-US" dirty="0"/>
          </a:p>
          <a:p>
            <a:pPr lvl="1"/>
            <a:r>
              <a:rPr lang="en-US" dirty="0" err="1"/>
              <a:t>CommonFramework.Core.Tests</a:t>
            </a:r>
            <a:endParaRPr lang="en-US" dirty="0"/>
          </a:p>
          <a:p>
            <a:pPr lvl="1"/>
            <a:r>
              <a:rPr lang="en-US" dirty="0" err="1"/>
              <a:t>DataEntities.NorthWind</a:t>
            </a:r>
            <a:endParaRPr lang="en-US" dirty="0"/>
          </a:p>
          <a:p>
            <a:pPr lvl="1"/>
            <a:r>
              <a:rPr lang="en-US" dirty="0" err="1"/>
              <a:t>DataEntities.NorthWind.Tests</a:t>
            </a:r>
            <a:endParaRPr lang="en-US" dirty="0"/>
          </a:p>
          <a:p>
            <a:pPr lvl="1"/>
            <a:r>
              <a:rPr lang="en-US" dirty="0" err="1"/>
              <a:t>Services.Accounts</a:t>
            </a:r>
            <a:endParaRPr lang="en-US" dirty="0"/>
          </a:p>
          <a:p>
            <a:pPr lvl="1"/>
            <a:r>
              <a:rPr lang="en-US" dirty="0" err="1"/>
              <a:t>Services.Accounts.Contracts</a:t>
            </a:r>
            <a:endParaRPr lang="en-US" dirty="0"/>
          </a:p>
          <a:p>
            <a:pPr lvl="1"/>
            <a:r>
              <a:rPr lang="en-US" dirty="0" err="1"/>
              <a:t>Services.Accounts.Implementation</a:t>
            </a:r>
            <a:endParaRPr lang="en-US" dirty="0"/>
          </a:p>
          <a:p>
            <a:pPr lvl="1"/>
            <a:r>
              <a:rPr lang="en-US" dirty="0" err="1"/>
              <a:t>Services.Accounts.Tests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20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0479" y="1188720"/>
            <a:ext cx="2585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Abstract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542" y="2541646"/>
            <a:ext cx="5367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project has a development standard.</a:t>
            </a:r>
          </a:p>
          <a:p>
            <a:endParaRPr lang="en-US" sz="2000" dirty="0"/>
          </a:p>
          <a:p>
            <a:r>
              <a:rPr lang="en-US" sz="2000" dirty="0"/>
              <a:t>Sometimes the standard is “if it was hard to write, it </a:t>
            </a:r>
            <a:r>
              <a:rPr lang="en-US" sz="2000" i="1" dirty="0"/>
              <a:t>should</a:t>
            </a:r>
            <a:r>
              <a:rPr lang="en-US" sz="2000" dirty="0"/>
              <a:t> be hard to maintain.”</a:t>
            </a:r>
          </a:p>
          <a:p>
            <a:endParaRPr lang="en-US" sz="2000" dirty="0"/>
          </a:p>
          <a:p>
            <a:r>
              <a:rPr lang="en-US" sz="2000" dirty="0"/>
              <a:t>Developing, and following, a corporate Best Practices standard will lead to continuity, maintainability, robustness, and pride.</a:t>
            </a:r>
          </a:p>
        </p:txBody>
      </p:sp>
    </p:spTree>
    <p:extLst>
      <p:ext uri="{BB962C8B-B14F-4D97-AF65-F5344CB8AC3E}">
        <p14:creationId xmlns:p14="http://schemas.microsoft.com/office/powerpoint/2010/main" val="352307894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Language Specification vs System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language value types, not system extensions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int</a:t>
            </a:r>
            <a:r>
              <a:rPr lang="en-US" dirty="0"/>
              <a:t>, long, string, char</a:t>
            </a:r>
          </a:p>
          <a:p>
            <a:pPr lvl="2"/>
            <a:r>
              <a:rPr lang="en-US" dirty="0"/>
              <a:t>Avoid String, Int32, Char</a:t>
            </a:r>
          </a:p>
          <a:p>
            <a:pPr lvl="1"/>
            <a:r>
              <a:rPr lang="en-US" dirty="0"/>
              <a:t>Use var whenever possible</a:t>
            </a:r>
          </a:p>
          <a:p>
            <a:pPr lvl="2"/>
            <a:r>
              <a:rPr lang="en-US" dirty="0"/>
              <a:t>(Others recommend only used when obvious on the right side)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237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8303-923C-425A-8492-6367A6DE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/ Instantiating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05263-05C8-48D0-85D1-E270B395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B63C0-56B1-456A-AEE5-C6D30B63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32C08-A2A6-4B9F-9E66-9D19F3457E03}"/>
              </a:ext>
            </a:extLst>
          </p:cNvPr>
          <p:cNvSpPr txBox="1"/>
          <p:nvPr/>
        </p:nvSpPr>
        <p:spPr>
          <a:xfrm>
            <a:off x="2676503" y="2197271"/>
            <a:ext cx="8213897" cy="2954655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Consider: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class </a:t>
            </a:r>
            <a:r>
              <a:rPr lang="en-US" dirty="0" err="1">
                <a:latin typeface="Lucida Console" panose="020B0609040504020204" pitchFamily="49" charset="0"/>
              </a:rPr>
              <a:t>randomClass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IEnumerable</a:t>
            </a:r>
            <a:r>
              <a:rPr lang="en-US" dirty="0">
                <a:latin typeface="Lucida Console" panose="020B0609040504020204" pitchFamily="49" charset="0"/>
              </a:rPr>
              <a:t>&lt;</a:t>
            </a:r>
            <a:r>
              <a:rPr lang="en-US" dirty="0" err="1">
                <a:latin typeface="Lucida Console" panose="020B0609040504020204" pitchFamily="49" charset="0"/>
              </a:rPr>
              <a:t>MyClass</a:t>
            </a:r>
            <a:r>
              <a:rPr lang="en-US" dirty="0">
                <a:latin typeface="Lucida Console" panose="020B0609040504020204" pitchFamily="49" charset="0"/>
              </a:rPr>
              <a:t>&gt; _</a:t>
            </a:r>
            <a:r>
              <a:rPr lang="en-US" dirty="0" err="1">
                <a:latin typeface="Lucida Console" panose="020B0609040504020204" pitchFamily="49" charset="0"/>
              </a:rPr>
              <a:t>myCollection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void </a:t>
            </a:r>
            <a:r>
              <a:rPr lang="en-US" dirty="0" err="1">
                <a:latin typeface="Lucida Console" panose="020B0609040504020204" pitchFamily="49" charset="0"/>
              </a:rPr>
              <a:t>randomMethod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_</a:t>
            </a:r>
            <a:r>
              <a:rPr lang="en-US" dirty="0" err="1">
                <a:latin typeface="Lucida Console" panose="020B0609040504020204" pitchFamily="49" charset="0"/>
              </a:rPr>
              <a:t>myCollection</a:t>
            </a:r>
            <a:r>
              <a:rPr lang="en-US" dirty="0">
                <a:latin typeface="Lucida Console" panose="020B0609040504020204" pitchFamily="49" charset="0"/>
              </a:rPr>
              <a:t> = new List&lt;</a:t>
            </a:r>
            <a:r>
              <a:rPr lang="en-US" dirty="0" err="1">
                <a:latin typeface="Lucida Console" panose="020B0609040504020204" pitchFamily="49" charset="0"/>
              </a:rPr>
              <a:t>MyClass</a:t>
            </a:r>
            <a:r>
              <a:rPr lang="en-US" dirty="0">
                <a:latin typeface="Lucida Console" panose="020B0609040504020204" pitchFamily="49" charset="0"/>
              </a:rPr>
              <a:t>&gt;();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var </a:t>
            </a:r>
            <a:r>
              <a:rPr lang="en-US" dirty="0" err="1">
                <a:latin typeface="Lucida Console" panose="020B0609040504020204" pitchFamily="49" charset="0"/>
              </a:rPr>
              <a:t>tempInstance</a:t>
            </a:r>
            <a:r>
              <a:rPr lang="en-US" dirty="0">
                <a:latin typeface="Lucida Console" panose="020B0609040504020204" pitchFamily="49" charset="0"/>
              </a:rPr>
              <a:t> = new List&lt;</a:t>
            </a:r>
            <a:r>
              <a:rPr lang="en-US" dirty="0" err="1">
                <a:latin typeface="Lucida Console" panose="020B0609040504020204" pitchFamily="49" charset="0"/>
              </a:rPr>
              <a:t>myClass</a:t>
            </a:r>
            <a:r>
              <a:rPr lang="en-US" dirty="0">
                <a:latin typeface="Lucida Console" panose="020B0609040504020204" pitchFamily="49" charset="0"/>
              </a:rPr>
              <a:t>&gt;();</a:t>
            </a:r>
          </a:p>
          <a:p>
            <a:r>
              <a:rPr lang="en-US" dirty="0">
                <a:latin typeface="Lucida Console" panose="020B0609040504020204" pitchFamily="49" charset="0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57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Standards: Using the </a:t>
            </a:r>
            <a:r>
              <a:rPr lang="en-US" i="1" dirty="0"/>
              <a:t>using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using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you need clear annunciation</a:t>
            </a:r>
          </a:p>
          <a:p>
            <a:pPr lvl="1"/>
            <a:r>
              <a:rPr lang="en-US" sz="1800" dirty="0"/>
              <a:t>use full namespace reference</a:t>
            </a:r>
          </a:p>
          <a:p>
            <a:pPr lvl="1"/>
            <a:r>
              <a:rPr lang="en-US" sz="1800" dirty="0"/>
              <a:t>omit the using in the header</a:t>
            </a:r>
          </a:p>
          <a:p>
            <a:r>
              <a:rPr lang="en-US" sz="2000" dirty="0"/>
              <a:t>When using common C# / .NET references</a:t>
            </a:r>
          </a:p>
          <a:p>
            <a:pPr lvl="1"/>
            <a:r>
              <a:rPr lang="en-US" sz="1800" dirty="0"/>
              <a:t>minimize namespace reference</a:t>
            </a:r>
          </a:p>
          <a:p>
            <a:pPr lvl="1"/>
            <a:r>
              <a:rPr lang="en-US" sz="1800" dirty="0"/>
              <a:t>Include the using in the header</a:t>
            </a:r>
          </a:p>
          <a:p>
            <a:r>
              <a:rPr lang="en-US" sz="2000" dirty="0"/>
              <a:t>When there is ambiguity</a:t>
            </a:r>
          </a:p>
          <a:p>
            <a:pPr lvl="1"/>
            <a:r>
              <a:rPr lang="en-US" sz="1800" dirty="0"/>
              <a:t>use enough namespace reference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Body using 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To aid in GC</a:t>
            </a:r>
          </a:p>
          <a:p>
            <a:r>
              <a:rPr lang="en-US" sz="2000" dirty="0"/>
              <a:t>Especially connection objects</a:t>
            </a:r>
          </a:p>
          <a:p>
            <a:r>
              <a:rPr lang="en-US" sz="2000" dirty="0"/>
              <a:t>Requires </a:t>
            </a:r>
            <a:r>
              <a:rPr lang="en-US" sz="2000" dirty="0" err="1"/>
              <a:t>IDisposable</a:t>
            </a:r>
            <a:endParaRPr lang="en-US" sz="2000" dirty="0"/>
          </a:p>
          <a:p>
            <a:r>
              <a:rPr lang="en-US" sz="2000" dirty="0"/>
              <a:t>To aid in readability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7DAC1-00FC-4A1C-AB68-F207EA559C38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308865892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Standards: Using the </a:t>
            </a:r>
            <a:r>
              <a:rPr lang="en-US" i="1" dirty="0"/>
              <a:t>using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3001"/>
            <a:ext cx="7491967" cy="50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531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Standards: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Do not call code / methods from within (no consensus)</a:t>
            </a:r>
          </a:p>
          <a:p>
            <a:pPr lvl="1"/>
            <a:r>
              <a:rPr lang="en-US" dirty="0"/>
              <a:t>Parameter capture only</a:t>
            </a:r>
          </a:p>
          <a:p>
            <a:r>
              <a:rPr lang="en-US" dirty="0"/>
              <a:t>No exposed variables</a:t>
            </a:r>
          </a:p>
          <a:p>
            <a:pPr lvl="1"/>
            <a:r>
              <a:rPr lang="en-US" dirty="0"/>
              <a:t>Use public (or protected) properties</a:t>
            </a:r>
          </a:p>
          <a:p>
            <a:pPr lvl="2"/>
            <a:r>
              <a:rPr lang="en-US" dirty="0"/>
              <a:t>Permits validation processes</a:t>
            </a:r>
          </a:p>
          <a:p>
            <a:pPr lvl="2"/>
            <a:r>
              <a:rPr lang="en-US" dirty="0"/>
              <a:t>Permits events</a:t>
            </a:r>
          </a:p>
          <a:p>
            <a:r>
              <a:rPr lang="en-US" dirty="0"/>
              <a:t>Group uniformly and logically</a:t>
            </a:r>
          </a:p>
          <a:p>
            <a:pPr lvl="1"/>
            <a:r>
              <a:rPr lang="en-US" dirty="0"/>
              <a:t>Class-level fields immediately before / after the constructor(s)</a:t>
            </a:r>
          </a:p>
          <a:p>
            <a:pPr lvl="1"/>
            <a:r>
              <a:rPr lang="en-US" dirty="0" err="1"/>
              <a:t>IDisposable</a:t>
            </a:r>
            <a:r>
              <a:rPr lang="en-US" dirty="0"/>
              <a:t> methods at end (collapsed via a #region?)</a:t>
            </a:r>
          </a:p>
          <a:p>
            <a:pPr lvl="1"/>
            <a:r>
              <a:rPr lang="en-US" dirty="0"/>
              <a:t>UI event controls above other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E7329-DFA9-4A9F-B95E-5D8DBCB7824F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163396302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Refactor for code reuse, low </a:t>
            </a:r>
            <a:r>
              <a:rPr lang="en-US" dirty="0" err="1"/>
              <a:t>cyclomatic</a:t>
            </a:r>
            <a:r>
              <a:rPr lang="en-US" dirty="0"/>
              <a:t> complexity values</a:t>
            </a:r>
          </a:p>
          <a:p>
            <a:r>
              <a:rPr lang="en-US" dirty="0"/>
              <a:t>If you can’t see your code on one screen in the editor, then it’s probably too long!</a:t>
            </a:r>
          </a:p>
          <a:p>
            <a:r>
              <a:rPr lang="en-US" dirty="0"/>
              <a:t>Keep generics in mind</a:t>
            </a:r>
          </a:p>
          <a:p>
            <a:r>
              <a:rPr lang="en-US" dirty="0"/>
              <a:t>There are two kinds of programmers:</a:t>
            </a:r>
          </a:p>
          <a:p>
            <a:pPr lvl="1"/>
            <a:r>
              <a:rPr lang="en-US" dirty="0" err="1"/>
              <a:t>Complexifiers</a:t>
            </a:r>
            <a:r>
              <a:rPr lang="en-US" dirty="0"/>
              <a:t> are averse to reduction</a:t>
            </a:r>
          </a:p>
          <a:p>
            <a:pPr lvl="1"/>
            <a:r>
              <a:rPr lang="en-US" dirty="0"/>
              <a:t>Simplifiers thrive on concision</a:t>
            </a:r>
          </a:p>
          <a:p>
            <a:r>
              <a:rPr lang="en-US" dirty="0"/>
              <a:t>If your method, class etc. seems huge or overly complicated, then you are most likely doing it wrong!</a:t>
            </a:r>
          </a:p>
          <a:p>
            <a:pPr lvl="1"/>
            <a:r>
              <a:rPr lang="en-US" dirty="0"/>
              <a:t>Refactor!</a:t>
            </a:r>
          </a:p>
          <a:p>
            <a:pPr lvl="1"/>
            <a:r>
              <a:rPr lang="en-US" dirty="0"/>
              <a:t>Ask a follow programmer!</a:t>
            </a:r>
          </a:p>
          <a:p>
            <a:pPr lvl="1"/>
            <a:r>
              <a:rPr lang="en-US" dirty="0"/>
              <a:t>Pair programming!</a:t>
            </a:r>
          </a:p>
          <a:p>
            <a:pPr lvl="1"/>
            <a:r>
              <a:rPr lang="en-US" dirty="0"/>
              <a:t>Code review!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</p:spTree>
    <p:extLst>
      <p:ext uri="{BB962C8B-B14F-4D97-AF65-F5344CB8AC3E}">
        <p14:creationId xmlns:p14="http://schemas.microsoft.com/office/powerpoint/2010/main" val="161045844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Standards: 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Comment your logic in the code</a:t>
            </a:r>
          </a:p>
          <a:p>
            <a:pPr lvl="1"/>
            <a:r>
              <a:rPr lang="en-US" sz="1800" dirty="0"/>
              <a:t>Be through</a:t>
            </a:r>
          </a:p>
          <a:p>
            <a:pPr lvl="1"/>
            <a:r>
              <a:rPr lang="en-US" sz="1800" dirty="0"/>
              <a:t>Keep it short</a:t>
            </a:r>
          </a:p>
          <a:p>
            <a:pPr lvl="1"/>
            <a:r>
              <a:rPr lang="en-US" sz="1800" dirty="0"/>
              <a:t>Make the code speak for itself</a:t>
            </a:r>
          </a:p>
          <a:p>
            <a:endParaRPr lang="en-US" sz="2000" dirty="0"/>
          </a:p>
          <a:p>
            <a:r>
              <a:rPr lang="en-US" sz="2000" dirty="0"/>
              <a:t>Mark changes</a:t>
            </a:r>
          </a:p>
          <a:p>
            <a:pPr lvl="1"/>
            <a:r>
              <a:rPr lang="en-US" sz="1800" dirty="0"/>
              <a:t>Date / time</a:t>
            </a:r>
          </a:p>
          <a:p>
            <a:pPr lvl="1"/>
            <a:r>
              <a:rPr lang="en-US" sz="1800" dirty="0"/>
              <a:t>Author</a:t>
            </a:r>
          </a:p>
          <a:p>
            <a:pPr lvl="1"/>
            <a:r>
              <a:rPr lang="en-US" sz="1800" dirty="0"/>
              <a:t>Change # / bug #</a:t>
            </a:r>
          </a:p>
          <a:p>
            <a:endParaRPr lang="en-US" sz="2000" dirty="0"/>
          </a:p>
          <a:p>
            <a:r>
              <a:rPr lang="en-US" sz="2000" dirty="0"/>
              <a:t>Absolutely make the // TODO</a:t>
            </a:r>
          </a:p>
          <a:p>
            <a:pPr lvl="1"/>
            <a:r>
              <a:rPr lang="en-US" sz="1800" dirty="0"/>
              <a:t>Include who is responsible to complete</a:t>
            </a:r>
          </a:p>
          <a:p>
            <a:pPr lvl="1"/>
            <a:r>
              <a:rPr lang="en-US" sz="1800" dirty="0"/>
              <a:t>Include who originated the TODO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1905868"/>
            <a:ext cx="19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 consensus)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606582"/>
            <a:ext cx="194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not???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28EF3-49C7-40D9-BAAE-A47BB131BDA2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8483797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Standards: Maintainability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9144000" cy="400110"/>
          </a:xfrm>
          <a:prstGeom prst="rect">
            <a:avLst/>
          </a:prstGeom>
          <a:solidFill>
            <a:srgbClr val="F0F5FA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50800" h="50800"/>
          </a:sp3d>
        </p:spPr>
        <p:txBody>
          <a:bodyPr wrap="square" lIns="640080" rtlCol="0">
            <a:spAutoFit/>
          </a:bodyPr>
          <a:lstStyle/>
          <a:p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XML Comments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91" y="1085911"/>
            <a:ext cx="6238095" cy="534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2013, </a:t>
            </a:r>
            <a:r>
              <a:rPr lang="en-US" sz="900" b="1" dirty="0"/>
              <a:t>C# Coding Standards and Best Programming Practice Part-1</a:t>
            </a:r>
            <a:br>
              <a:rPr lang="en-US" sz="900" dirty="0"/>
            </a:br>
            <a:r>
              <a:rPr lang="en-US" sz="900" dirty="0"/>
              <a:t>	http://sharp-coders.com/microsoft-net/c-sharp/csharp-coding-standards-best-programmin-practice-part-1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4347" b="70317"/>
          <a:stretch/>
        </p:blipFill>
        <p:spPr>
          <a:xfrm>
            <a:off x="4657687" y="1771710"/>
            <a:ext cx="5801310" cy="2246454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4657688" y="1228755"/>
            <a:ext cx="263165" cy="1664916"/>
          </a:xfrm>
          <a:prstGeom prst="rightBrace">
            <a:avLst/>
          </a:prstGeom>
          <a:ln w="19050">
            <a:solidFill>
              <a:srgbClr val="C00000"/>
            </a:solidFill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6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Standards: Constants and Magic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2013, </a:t>
            </a:r>
            <a:r>
              <a:rPr lang="en-US" sz="900" b="1" dirty="0"/>
              <a:t>C# Coding Standards and Best Programming Practice Part-1</a:t>
            </a:r>
            <a:br>
              <a:rPr lang="en-US" sz="900" dirty="0"/>
            </a:br>
            <a:r>
              <a:rPr lang="en-US" sz="900" dirty="0"/>
              <a:t>	http://sharp-coders.com/microsoft-net/c-sharp/csharp-coding-standards-best-programmin-practice-part-1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8" y="1905001"/>
            <a:ext cx="8275844" cy="16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7925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More 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Utilize the //TODO reminder</a:t>
            </a:r>
          </a:p>
          <a:p>
            <a:r>
              <a:rPr lang="en-US"/>
              <a:t>Work through warnings</a:t>
            </a:r>
          </a:p>
          <a:p>
            <a:r>
              <a:rPr lang="en-US"/>
              <a:t>Reformat class when completed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ED4DD-A3A9-4A18-B31E-E3BDE4E1CF41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2757721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B583-3E51-426B-8A25-3D507E6E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Coding Standards Proliferated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DA611-6194-4963-BC9D-D83A9762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70CD-9F00-4EB1-81D6-31D57235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89E52-248B-456E-BD0B-42A75EB3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61" y="1213597"/>
            <a:ext cx="8571429" cy="4851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37C34D-EA7B-4589-81B7-0C498E45847B}"/>
              </a:ext>
            </a:extLst>
          </p:cNvPr>
          <p:cNvSpPr/>
          <p:nvPr/>
        </p:nvSpPr>
        <p:spPr>
          <a:xfrm>
            <a:off x="8022866" y="2417197"/>
            <a:ext cx="2357324" cy="3586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Drumroll</a:t>
            </a:r>
          </a:p>
        </p:txBody>
      </p:sp>
    </p:spTree>
    <p:extLst>
      <p:ext uri="{BB962C8B-B14F-4D97-AF65-F5344CB8AC3E}">
        <p14:creationId xmlns:p14="http://schemas.microsoft.com/office/powerpoint/2010/main" val="3625631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Standards: Teams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Before you check in code</a:t>
            </a:r>
          </a:p>
          <a:p>
            <a:pPr lvl="1"/>
            <a:r>
              <a:rPr lang="en-US"/>
              <a:t>Make sure it runs</a:t>
            </a:r>
          </a:p>
          <a:p>
            <a:pPr lvl="1"/>
            <a:r>
              <a:rPr lang="en-US"/>
              <a:t>Resolve all errors</a:t>
            </a:r>
          </a:p>
          <a:p>
            <a:pPr lvl="1"/>
            <a:r>
              <a:rPr lang="en-US"/>
              <a:t>Review [fix] all warnings</a:t>
            </a:r>
          </a:p>
          <a:p>
            <a:pPr lvl="1"/>
            <a:r>
              <a:rPr lang="en-US"/>
              <a:t>Resolve all conflicts</a:t>
            </a:r>
          </a:p>
          <a:p>
            <a:pPr lvl="1"/>
            <a:r>
              <a:rPr lang="en-US"/>
              <a:t>Verify the build (continuous integration)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C968F-33D0-4EC2-B2EB-D7FA047DF62B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10282096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Programming: Assembly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 ALL Assembly Attributes</a:t>
            </a:r>
          </a:p>
          <a:p>
            <a:r>
              <a:rPr lang="en-US"/>
              <a:t>Utilize the System.CLSCompliant attribute</a:t>
            </a:r>
          </a:p>
          <a:p>
            <a:pPr lvl="1"/>
            <a:r>
              <a:rPr lang="en-US"/>
              <a:t>Check out Stack Overflow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978591"/>
            <a:ext cx="500952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102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Programming: Code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32</a:t>
            </a:fld>
            <a:endParaRPr lang="en-US"/>
          </a:p>
        </p:txBody>
      </p:sp>
      <p:pic>
        <p:nvPicPr>
          <p:cNvPr id="17410" name="Picture 2" descr="C:\Users\Mark\AppData\Local\Temp\SNAGHTML188907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3475"/>
            <a:ext cx="70485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7F31A-2D2D-411E-9D30-B2D4D7BDF6F9}"/>
              </a:ext>
            </a:extLst>
          </p:cNvPr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</p:spTree>
    <p:extLst>
      <p:ext uri="{BB962C8B-B14F-4D97-AF65-F5344CB8AC3E}">
        <p14:creationId xmlns:p14="http://schemas.microsoft.com/office/powerpoint/2010/main" val="2957057456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Third party products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/>
              <a:t>Tools to add to Visual Studio</a:t>
            </a:r>
          </a:p>
          <a:p>
            <a:r>
              <a:rPr lang="en-US" sz="1800"/>
              <a:t>ReSharper</a:t>
            </a:r>
          </a:p>
          <a:p>
            <a:pPr lvl="1"/>
            <a:r>
              <a:rPr lang="en-US" sz="1600">
                <a:hlinkClick r:id="rId2"/>
              </a:rPr>
              <a:t>http://www.jetbrains.com/</a:t>
            </a:r>
            <a:r>
              <a:rPr lang="en-US" sz="1600"/>
              <a:t> </a:t>
            </a:r>
          </a:p>
          <a:p>
            <a:r>
              <a:rPr lang="en-US" sz="1800"/>
              <a:t>Refactor Pro! For Visual Studio</a:t>
            </a:r>
          </a:p>
          <a:p>
            <a:pPr lvl="1"/>
            <a:r>
              <a:rPr lang="en-US" sz="1600">
                <a:hlinkClick r:id="rId3"/>
              </a:rPr>
              <a:t>https://www.devexpress.com/Products/CodeRush/refactor_pro.xml</a:t>
            </a:r>
            <a:r>
              <a:rPr lang="en-US" sz="1600"/>
              <a:t> </a:t>
            </a:r>
          </a:p>
          <a:p>
            <a:r>
              <a:rPr lang="en-US" sz="1800"/>
              <a:t>StyleCop</a:t>
            </a:r>
          </a:p>
          <a:p>
            <a:pPr lvl="1"/>
            <a:r>
              <a:rPr lang="en-US" sz="1600">
                <a:hlinkClick r:id="rId4"/>
              </a:rPr>
              <a:t>https://stylecop.codeplex.com/</a:t>
            </a:r>
            <a:r>
              <a:rPr lang="en-US" sz="1600"/>
              <a:t> </a:t>
            </a:r>
          </a:p>
          <a:p>
            <a:r>
              <a:rPr lang="en-US" sz="1800"/>
              <a:t>CodeIt.Right</a:t>
            </a:r>
          </a:p>
          <a:p>
            <a:pPr lvl="1"/>
            <a:r>
              <a:rPr lang="en-US" sz="1600">
                <a:hlinkClick r:id="rId5"/>
              </a:rPr>
              <a:t>http://submain.com/products/codeit.right.aspx</a:t>
            </a:r>
            <a:r>
              <a:rPr lang="en-US" sz="1600"/>
              <a:t> </a:t>
            </a:r>
          </a:p>
          <a:p>
            <a:r>
              <a:rPr lang="en-US" sz="1800"/>
              <a:t>VS Analyze or FXCop</a:t>
            </a:r>
          </a:p>
          <a:p>
            <a:pPr lvl="1"/>
            <a:r>
              <a:rPr lang="en-US" sz="1600">
                <a:hlinkClick r:id="rId6"/>
              </a:rPr>
              <a:t>https://msdn.microsoft.com/en-us/library/bb429476(v=vs.80).aspx</a:t>
            </a:r>
            <a:r>
              <a:rPr lang="en-US" sz="1600"/>
              <a:t> 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Reference Information</a:t>
            </a:r>
          </a:p>
          <a:p>
            <a:r>
              <a:rPr lang="en-US" sz="1800" dirty="0"/>
              <a:t>Design Guidelines for Class Library Developers</a:t>
            </a:r>
          </a:p>
          <a:p>
            <a:pPr lvl="1"/>
            <a:r>
              <a:rPr lang="en-US" sz="1600" dirty="0">
                <a:hlinkClick r:id="rId7"/>
              </a:rPr>
              <a:t>http://DGForClassLibrary.notlong.com</a:t>
            </a:r>
            <a:endParaRPr lang="en-US" sz="1600" dirty="0"/>
          </a:p>
          <a:p>
            <a:r>
              <a:rPr lang="en-US" sz="1800" dirty="0"/>
              <a:t>.NET Framework General Reference Naming Guidelines</a:t>
            </a:r>
          </a:p>
          <a:p>
            <a:pPr lvl="1"/>
            <a:r>
              <a:rPr lang="en-US" sz="1600" dirty="0">
                <a:hlinkClick r:id="rId8"/>
              </a:rPr>
              <a:t>http://namingguide.notlong.com</a:t>
            </a:r>
            <a:r>
              <a:rPr lang="en-US" sz="1600" dirty="0"/>
              <a:t> 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E2F45-1F8D-4612-BF26-8CE4B04193E6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2478930670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Standards: Best Practices </a:t>
            </a:r>
            <a:r>
              <a:rPr lang="en-US" i="1" dirty="0"/>
              <a:t>Become</a:t>
            </a:r>
            <a:r>
              <a:rPr lang="en-US" dirty="0"/>
              <a:t> Agile Software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Test-first programming (or perhaps Test-Driven Development),</a:t>
            </a:r>
          </a:p>
          <a:p>
            <a:r>
              <a:rPr lang="en-US" dirty="0"/>
              <a:t>Rigorous, regular refactoring,</a:t>
            </a:r>
          </a:p>
          <a:p>
            <a:r>
              <a:rPr lang="en-US" dirty="0"/>
              <a:t>Continuous integration,</a:t>
            </a:r>
          </a:p>
          <a:p>
            <a:r>
              <a:rPr lang="en-US" dirty="0"/>
              <a:t>Simple design,</a:t>
            </a:r>
          </a:p>
          <a:p>
            <a:r>
              <a:rPr lang="en-US" dirty="0"/>
              <a:t>Pair programming,</a:t>
            </a:r>
          </a:p>
          <a:p>
            <a:r>
              <a:rPr lang="en-US" dirty="0"/>
              <a:t>Sharing the codebase between all or most programmers,</a:t>
            </a:r>
          </a:p>
          <a:p>
            <a:r>
              <a:rPr lang="en-US" dirty="0"/>
              <a:t>A single coding standard to which all programmers adhere,</a:t>
            </a:r>
          </a:p>
          <a:p>
            <a:r>
              <a:rPr lang="en-US" dirty="0"/>
              <a:t>A common “war-room” style work area. </a:t>
            </a:r>
            <a:r>
              <a:rPr lang="en-US"/>
              <a:t>(no consensus)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2015, </a:t>
            </a:r>
            <a:r>
              <a:rPr lang="en-US" sz="900" b="1" dirty="0"/>
              <a:t>Agile Software Programming Best Practices</a:t>
            </a:r>
            <a:br>
              <a:rPr lang="en-US" sz="900" dirty="0"/>
            </a:br>
            <a:r>
              <a:rPr lang="en-US" sz="900" dirty="0"/>
              <a:t>	http://www.versionone.com/agile-101/agile-software-programming-best-practices/</a:t>
            </a:r>
          </a:p>
        </p:txBody>
      </p:sp>
    </p:spTree>
    <p:extLst>
      <p:ext uri="{BB962C8B-B14F-4D97-AF65-F5344CB8AC3E}">
        <p14:creationId xmlns:p14="http://schemas.microsoft.com/office/powerpoint/2010/main" val="1867776011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Defensive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5617" y="1188721"/>
            <a:ext cx="71619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Addressing the Unknown Unknowns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2103120"/>
            <a:ext cx="7315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b="1" dirty="0"/>
              <a:t>There are known knowns. </a:t>
            </a:r>
          </a:p>
          <a:p>
            <a:pPr marL="457200">
              <a:lnSpc>
                <a:spcPct val="125000"/>
              </a:lnSpc>
            </a:pPr>
            <a:r>
              <a:rPr lang="en-US" sz="2000" dirty="0"/>
              <a:t>These are things we know that we know. </a:t>
            </a:r>
          </a:p>
          <a:p>
            <a:pPr>
              <a:lnSpc>
                <a:spcPct val="125000"/>
              </a:lnSpc>
            </a:pPr>
            <a:endParaRPr lang="en-US" sz="2000" dirty="0"/>
          </a:p>
          <a:p>
            <a:pPr>
              <a:lnSpc>
                <a:spcPct val="125000"/>
              </a:lnSpc>
            </a:pPr>
            <a:r>
              <a:rPr lang="en-US" sz="2000" b="1" dirty="0"/>
              <a:t>There are known unknowns. </a:t>
            </a:r>
          </a:p>
          <a:p>
            <a:pPr marL="457200">
              <a:lnSpc>
                <a:spcPct val="125000"/>
              </a:lnSpc>
            </a:pPr>
            <a:r>
              <a:rPr lang="en-US" sz="2000" dirty="0"/>
              <a:t>That is to say, there are things that we know we don't know.</a:t>
            </a:r>
          </a:p>
          <a:p>
            <a:pPr>
              <a:lnSpc>
                <a:spcPct val="125000"/>
              </a:lnSpc>
            </a:pPr>
            <a:endParaRPr lang="en-US" sz="2000" dirty="0"/>
          </a:p>
          <a:p>
            <a:pPr>
              <a:lnSpc>
                <a:spcPct val="125000"/>
              </a:lnSpc>
            </a:pPr>
            <a:r>
              <a:rPr lang="en-US" sz="2000" b="1" dirty="0"/>
              <a:t>But there are also unknown unknowns. </a:t>
            </a:r>
          </a:p>
          <a:p>
            <a:pPr marL="457200">
              <a:lnSpc>
                <a:spcPct val="125000"/>
              </a:lnSpc>
            </a:pPr>
            <a:r>
              <a:rPr lang="en-US" sz="2000" dirty="0"/>
              <a:t>There are things we don't know we don't know.</a:t>
            </a:r>
          </a:p>
          <a:p>
            <a:pPr>
              <a:lnSpc>
                <a:spcPct val="125000"/>
              </a:lnSpc>
            </a:pPr>
            <a:endParaRPr lang="en-US" sz="2000" dirty="0"/>
          </a:p>
          <a:p>
            <a:pPr>
              <a:lnSpc>
                <a:spcPct val="125000"/>
              </a:lnSpc>
            </a:pPr>
            <a:r>
              <a:rPr lang="en-US" sz="2000" dirty="0"/>
              <a:t>~Donald Rumsfeld</a:t>
            </a:r>
          </a:p>
        </p:txBody>
      </p:sp>
      <p:pic>
        <p:nvPicPr>
          <p:cNvPr id="1032" name="Picture 8" descr="C:\Users\Mark\AppData\Local\Temp\SNAGHTML219f345.PNG">
            <a:extLst>
              <a:ext uri="{FF2B5EF4-FFF2-40B4-BE49-F238E27FC236}">
                <a16:creationId xmlns:a16="http://schemas.microsoft.com/office/drawing/2014/main" id="{D693059E-5143-4728-A719-1B5067459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53" y="4094306"/>
            <a:ext cx="3290047" cy="23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CDAB5-5ECB-4EB2-9FBF-D8714B5FC7E7}"/>
              </a:ext>
            </a:extLst>
          </p:cNvPr>
          <p:cNvSpPr txBox="1"/>
          <p:nvPr/>
        </p:nvSpPr>
        <p:spPr>
          <a:xfrm>
            <a:off x="228600" y="623620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https://www.youtube.com/watch?v=GiPe1OiKQuk</a:t>
            </a:r>
          </a:p>
        </p:txBody>
      </p:sp>
    </p:spTree>
    <p:extLst>
      <p:ext uri="{BB962C8B-B14F-4D97-AF65-F5344CB8AC3E}">
        <p14:creationId xmlns:p14="http://schemas.microsoft.com/office/powerpoint/2010/main" val="385158393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approach to improve software &amp; source code</a:t>
            </a:r>
          </a:p>
          <a:p>
            <a:r>
              <a:rPr lang="en-US" dirty="0"/>
              <a:t>Addresses unforeseen circumstances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Quality</a:t>
            </a:r>
            <a:br>
              <a:rPr lang="en-US" dirty="0"/>
            </a:br>
            <a:r>
              <a:rPr lang="en-US" dirty="0"/>
              <a:t>reduce # software bugs</a:t>
            </a:r>
          </a:p>
          <a:p>
            <a:r>
              <a:rPr lang="en-US" b="1" dirty="0">
                <a:solidFill>
                  <a:srgbClr val="C00000"/>
                </a:solidFill>
              </a:rPr>
              <a:t>Comprehensibility</a:t>
            </a:r>
            <a:br>
              <a:rPr lang="en-US" dirty="0"/>
            </a:br>
            <a:r>
              <a:rPr lang="en-US" dirty="0"/>
              <a:t>readable &amp; understandable</a:t>
            </a:r>
          </a:p>
          <a:p>
            <a:r>
              <a:rPr lang="en-US" b="1" dirty="0">
                <a:solidFill>
                  <a:srgbClr val="C00000"/>
                </a:solidFill>
              </a:rPr>
              <a:t>Deterministic</a:t>
            </a:r>
            <a:br>
              <a:rPr lang="en-US" dirty="0"/>
            </a:br>
            <a:r>
              <a:rPr lang="en-US" dirty="0"/>
              <a:t>perform predictably despite unexpected inputs or user actions.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https://en.wikipedia.org/wiki/Defensive_programming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51540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without Defensive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34" y="1486143"/>
            <a:ext cx="8133333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0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we Need / Want Defensive Programming?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/>
              <a:t>Opinion #1:</a:t>
            </a:r>
            <a:br>
              <a:rPr lang="en-US" sz="2600" b="1"/>
            </a:br>
            <a:r>
              <a:rPr lang="en-US" sz="2600" b="1"/>
              <a:t>Defensive Programming is Rubbish</a:t>
            </a:r>
          </a:p>
          <a:p>
            <a:endParaRPr lang="en-US"/>
          </a:p>
          <a:p>
            <a:pPr>
              <a:tabLst>
                <a:tab pos="3776663" algn="r"/>
              </a:tabLst>
            </a:pPr>
            <a:r>
              <a:rPr lang="en-US"/>
              <a:t>Unnecessary alternative code</a:t>
            </a:r>
          </a:p>
          <a:p>
            <a:pPr>
              <a:tabLst>
                <a:tab pos="3776663" algn="r"/>
              </a:tabLst>
            </a:pPr>
            <a:r>
              <a:rPr lang="en-US"/>
              <a:t>Unnecessary null checks</a:t>
            </a:r>
          </a:p>
          <a:p>
            <a:pPr>
              <a:tabLst>
                <a:tab pos="3776663" algn="r"/>
              </a:tabLst>
            </a:pPr>
            <a:endParaRPr lang="en-US"/>
          </a:p>
          <a:p>
            <a:pPr>
              <a:tabLst>
                <a:tab pos="3776663" algn="r"/>
              </a:tabLst>
            </a:pPr>
            <a:r>
              <a:rPr lang="en-US"/>
              <a:t>Time, once spent, </a:t>
            </a:r>
            <a:br>
              <a:rPr lang="en-US"/>
            </a:br>
            <a:r>
              <a:rPr lang="en-US"/>
              <a:t>	is lost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/>
              <a:t>Opinion #2:</a:t>
            </a:r>
            <a:br>
              <a:rPr lang="en-US" sz="2600" b="1"/>
            </a:br>
            <a:r>
              <a:rPr lang="en-US" sz="2600" b="1"/>
              <a:t>Defensive Programming is Pragmatic Paranoia</a:t>
            </a:r>
            <a:endParaRPr lang="en-US"/>
          </a:p>
          <a:p>
            <a:endParaRPr lang="en-US"/>
          </a:p>
          <a:p>
            <a:pPr>
              <a:tabLst>
                <a:tab pos="3776663" algn="r"/>
              </a:tabLst>
            </a:pPr>
            <a:r>
              <a:rPr lang="en-US"/>
              <a:t>Expect the unexpected</a:t>
            </a:r>
          </a:p>
          <a:p>
            <a:pPr>
              <a:tabLst>
                <a:tab pos="3776663" algn="r"/>
              </a:tabLst>
            </a:pPr>
            <a:r>
              <a:rPr lang="en-US"/>
              <a:t>Protect against the outside</a:t>
            </a:r>
          </a:p>
          <a:p>
            <a:pPr>
              <a:tabLst>
                <a:tab pos="3776663" algn="r"/>
              </a:tabLst>
            </a:pPr>
            <a:endParaRPr lang="en-US"/>
          </a:p>
          <a:p>
            <a:pPr>
              <a:tabLst>
                <a:tab pos="3776663" algn="r"/>
              </a:tabLst>
            </a:pPr>
            <a:r>
              <a:rPr lang="en-US"/>
              <a:t>Time, once invested, </a:t>
            </a:r>
            <a:br>
              <a:rPr lang="en-US"/>
            </a:br>
            <a:r>
              <a:rPr lang="en-US"/>
              <a:t>	is saved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5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24 hours later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81125"/>
            <a:ext cx="7620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1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Standards (Best Practices)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Similar to writing in accordance with APA or MLA</a:t>
            </a:r>
          </a:p>
          <a:p>
            <a:pPr lvl="1"/>
            <a:r>
              <a:rPr lang="en-US" dirty="0"/>
              <a:t>Allows people to focus on content, not formatting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2015, Drupal Coding Standards, Joe </a:t>
            </a:r>
            <a:r>
              <a:rPr lang="en-US" sz="900" dirty="0" err="1"/>
              <a:t>Shindelar</a:t>
            </a:r>
            <a:br>
              <a:rPr lang="en-US" sz="900" dirty="0"/>
            </a:br>
            <a:r>
              <a:rPr lang="en-US" sz="900" dirty="0"/>
              <a:t>	http://www.pluralsight.com/courses/drupal-coding-standards</a:t>
            </a:r>
          </a:p>
        </p:txBody>
      </p:sp>
    </p:spTree>
    <p:extLst>
      <p:ext uri="{BB962C8B-B14F-4D97-AF65-F5344CB8AC3E}">
        <p14:creationId xmlns:p14="http://schemas.microsoft.com/office/powerpoint/2010/main" val="2055697253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ave 8"/>
          <p:cNvSpPr/>
          <p:nvPr/>
        </p:nvSpPr>
        <p:spPr>
          <a:xfrm>
            <a:off x="3121368" y="4986635"/>
            <a:ext cx="5963478" cy="13716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Consideration of Failure Modes are one of the </a:t>
            </a:r>
          </a:p>
          <a:p>
            <a:pPr algn="ctr"/>
            <a:r>
              <a:rPr lang="en-US" dirty="0"/>
              <a:t>most important coding standards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Code Stability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failure at every juncture</a:t>
            </a:r>
          </a:p>
          <a:p>
            <a:r>
              <a:rPr lang="en-US" dirty="0"/>
              <a:t>Examine and handle faults that can be expected</a:t>
            </a:r>
          </a:p>
          <a:p>
            <a:pPr lvl="1"/>
            <a:r>
              <a:rPr lang="en-US" dirty="0"/>
              <a:t>Null values returned</a:t>
            </a:r>
          </a:p>
          <a:p>
            <a:pPr lvl="1"/>
            <a:r>
              <a:rPr lang="en-US" dirty="0"/>
              <a:t>Non-numeric content</a:t>
            </a:r>
          </a:p>
          <a:p>
            <a:r>
              <a:rPr lang="en-US" dirty="0"/>
              <a:t>Try-catch where the unplanned may exist</a:t>
            </a:r>
          </a:p>
          <a:p>
            <a:pPr lvl="1"/>
            <a:r>
              <a:rPr lang="en-US" dirty="0"/>
              <a:t>Data access</a:t>
            </a:r>
          </a:p>
          <a:p>
            <a:pPr lvl="1"/>
            <a:r>
              <a:rPr lang="en-US" dirty="0"/>
              <a:t>Foreign DLL interface</a:t>
            </a:r>
          </a:p>
          <a:p>
            <a:r>
              <a:rPr lang="en-US" dirty="0"/>
              <a:t>Plan to clean-up unmanaged 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21368" y="5216367"/>
            <a:ext cx="5963478" cy="646331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considering failure modes, </a:t>
            </a:r>
          </a:p>
          <a:p>
            <a:r>
              <a:rPr lang="en-US" dirty="0"/>
              <a:t>when and how should a Unit Test / Integration Test be used?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6F652-27D7-41FB-B033-746634F93601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4038501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05CD-CC63-4661-B8C1-10A5A9D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Programming: Unit and 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4CFEA-819C-4BCC-98A0-278E012BA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 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F95BE-CD69-42CB-8109-B7B0C1014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Starts within the Class, behind the Interface Specification</a:t>
            </a:r>
          </a:p>
          <a:p>
            <a:endParaRPr lang="en-US"/>
          </a:p>
          <a:p>
            <a:r>
              <a:rPr lang="en-US"/>
              <a:t>Tests small pieces of code</a:t>
            </a:r>
          </a:p>
          <a:p>
            <a:r>
              <a:rPr lang="en-US"/>
              <a:t>Tests a single component</a:t>
            </a:r>
          </a:p>
          <a:p>
            <a:r>
              <a:rPr lang="en-US"/>
              <a:t>Scope is narrow, self-contained</a:t>
            </a:r>
          </a:p>
          <a:p>
            <a:r>
              <a:rPr lang="en-US"/>
              <a:t>Should have no dependencies</a:t>
            </a:r>
          </a:p>
          <a:p>
            <a:r>
              <a:rPr lang="en-US"/>
              <a:t>Limits scope of test to a single class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D6BA3-82CF-4B51-8434-A1EE2DAF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Integration Testing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30D3C-22B2-4695-99AA-FDB327FAA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Starts with the Interface Specification</a:t>
            </a:r>
          </a:p>
          <a:p>
            <a:endParaRPr lang="en-US"/>
          </a:p>
          <a:p>
            <a:r>
              <a:rPr lang="en-US"/>
              <a:t>Validates cross project or external interoperability</a:t>
            </a:r>
          </a:p>
          <a:p>
            <a:r>
              <a:rPr lang="en-US"/>
              <a:t>Dependent on outside systems or projects within the solution</a:t>
            </a:r>
          </a:p>
          <a:p>
            <a:r>
              <a:rPr lang="en-US"/>
              <a:t>Generally, Integration Testing will assist identifying broken external systems and interfaces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779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Programming: Code Stability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for any code that might cause an exception</a:t>
            </a:r>
          </a:p>
          <a:p>
            <a:pPr lvl="1"/>
            <a:r>
              <a:rPr lang="en-US" dirty="0"/>
              <a:t>accessing files</a:t>
            </a:r>
          </a:p>
          <a:p>
            <a:pPr lvl="1"/>
            <a:r>
              <a:rPr lang="en-US" dirty="0"/>
              <a:t>using objects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File.Exists</a:t>
            </a:r>
            <a:r>
              <a:rPr lang="en-US" dirty="0"/>
              <a:t> to avoid a </a:t>
            </a:r>
            <a:r>
              <a:rPr lang="en-US" dirty="0" err="1"/>
              <a:t>FileNotFoundException</a:t>
            </a:r>
            <a:endParaRPr lang="en-US" dirty="0"/>
          </a:p>
          <a:p>
            <a:pPr lvl="1"/>
            <a:r>
              <a:rPr lang="en-US" dirty="0"/>
              <a:t>check an object for null</a:t>
            </a:r>
          </a:p>
          <a:p>
            <a:pPr lvl="1"/>
            <a:r>
              <a:rPr lang="en-US" dirty="0"/>
              <a:t>check a </a:t>
            </a:r>
            <a:r>
              <a:rPr lang="en-US" dirty="0" err="1"/>
              <a:t>DataSet</a:t>
            </a:r>
            <a:r>
              <a:rPr lang="en-US" dirty="0"/>
              <a:t> for rows</a:t>
            </a:r>
          </a:p>
          <a:p>
            <a:pPr lvl="1"/>
            <a:r>
              <a:rPr lang="en-US" dirty="0"/>
              <a:t>check an Array for bounds</a:t>
            </a:r>
          </a:p>
          <a:p>
            <a:pPr lvl="1"/>
            <a:r>
              <a:rPr lang="en-US" dirty="0"/>
              <a:t>check String for null or empty</a:t>
            </a:r>
          </a:p>
          <a:p>
            <a:pPr lvl="1"/>
            <a:r>
              <a:rPr lang="en-US" dirty="0"/>
              <a:t>clean up unused objects!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4778" y="4786686"/>
            <a:ext cx="40046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i="1" spc="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All data is bad until verified</a:t>
            </a:r>
          </a:p>
        </p:txBody>
      </p:sp>
    </p:spTree>
    <p:extLst>
      <p:ext uri="{BB962C8B-B14F-4D97-AF65-F5344CB8AC3E}">
        <p14:creationId xmlns:p14="http://schemas.microsoft.com/office/powerpoint/2010/main" val="3875068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Code Stability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specific exceptions whenever possible</a:t>
            </a:r>
          </a:p>
          <a:p>
            <a:r>
              <a:rPr lang="en-US" dirty="0"/>
              <a:t>Do not catch the general exception (no consensus)</a:t>
            </a:r>
          </a:p>
          <a:p>
            <a:r>
              <a:rPr lang="en-US" dirty="0"/>
              <a:t>If caught, rethrow within the catch block (no consensus)</a:t>
            </a:r>
          </a:p>
          <a:p>
            <a:r>
              <a:rPr lang="en-US" dirty="0"/>
              <a:t>API assemblies should not log exceptions /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5130" y="3234147"/>
            <a:ext cx="4819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byte[]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GetContents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(string location)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try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ContentManager.Archiver.GetArchive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(location);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catch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(Exception ex)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//Clean Up code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LogWriter.WriteException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TraceEventType.Error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,);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throw;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null;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DF7D9-65D0-46E1-8188-C51589EDDB2C}"/>
              </a:ext>
            </a:extLst>
          </p:cNvPr>
          <p:cNvSpPr txBox="1"/>
          <p:nvPr/>
        </p:nvSpPr>
        <p:spPr>
          <a:xfrm>
            <a:off x="7144265" y="3230701"/>
            <a:ext cx="48191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byte[]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GetContents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(string location)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try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ContentManager.Archiver.GetArchive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(location);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//Clean Up code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LogWriter.WriteException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TraceEventType.Error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null;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 (Exception ex)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//Clean Up code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LogWriter.WriteException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TraceEventType.Error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,); 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throw;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null;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89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Code Stability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foreach, not traditional for and while loops</a:t>
            </a:r>
          </a:p>
          <a:p>
            <a:pPr lvl="1"/>
            <a:r>
              <a:rPr lang="en-US" dirty="0"/>
              <a:t>Not susceptible to boundary faults</a:t>
            </a:r>
          </a:p>
          <a:p>
            <a:pPr lvl="1"/>
            <a:r>
              <a:rPr lang="en-US" dirty="0"/>
              <a:t>Easier to Follow</a:t>
            </a:r>
          </a:p>
          <a:p>
            <a:r>
              <a:rPr lang="en-US" dirty="0"/>
              <a:t>Use language readability enhancements</a:t>
            </a:r>
          </a:p>
          <a:p>
            <a:pPr lvl="1"/>
            <a:r>
              <a:rPr lang="en-US" dirty="0"/>
              <a:t>var foo = </a:t>
            </a:r>
            <a:r>
              <a:rPr lang="en-US" dirty="0" err="1"/>
              <a:t>string.Empty</a:t>
            </a:r>
            <a:r>
              <a:rPr lang="en-US" dirty="0"/>
              <a:t>;</a:t>
            </a:r>
          </a:p>
          <a:p>
            <a:r>
              <a:rPr lang="en-US" dirty="0"/>
              <a:t>Use properties when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EB21-4141-4EDC-B4A5-B21A51A19344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821948190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extension methods</a:t>
            </a:r>
          </a:p>
          <a:p>
            <a:pPr lvl="1"/>
            <a:r>
              <a:rPr lang="en-US" dirty="0"/>
              <a:t>public static bool </a:t>
            </a:r>
            <a:r>
              <a:rPr lang="en-US" dirty="0" err="1"/>
              <a:t>IsNullOrEmpty</a:t>
            </a:r>
            <a:r>
              <a:rPr lang="en-US" dirty="0"/>
              <a:t>(this string content)</a:t>
            </a:r>
          </a:p>
          <a:p>
            <a:pPr lvl="1"/>
            <a:r>
              <a:rPr lang="en-US" dirty="0"/>
              <a:t>public static string Left(this string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numCharacters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static string Right(this string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numCharacters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static bool </a:t>
            </a:r>
            <a:r>
              <a:rPr lang="en-US" dirty="0" err="1"/>
              <a:t>IsMatch</a:t>
            </a:r>
            <a:r>
              <a:rPr lang="en-US" dirty="0"/>
              <a:t>(this string content, string 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static string </a:t>
            </a:r>
            <a:r>
              <a:rPr lang="en-US" dirty="0" err="1"/>
              <a:t>ToTitleCase</a:t>
            </a:r>
            <a:r>
              <a:rPr lang="en-US" dirty="0"/>
              <a:t>(this string </a:t>
            </a:r>
            <a:r>
              <a:rPr lang="en-US" dirty="0" err="1"/>
              <a:t>mText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ToInt32(this object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defaultValue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Separate extension types into separate classes / files (string, </a:t>
            </a:r>
            <a:r>
              <a:rPr lang="en-US" dirty="0" err="1"/>
              <a:t>int</a:t>
            </a:r>
            <a:r>
              <a:rPr lang="en-US" dirty="0"/>
              <a:t>, file)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4C86E-03B6-4FAC-B9A1-0570BA9CB16F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1651928858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82DC-4491-4410-908B-0E9FB229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Programming: Extension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70D4-7424-4D99-A450-54DC1457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Reasons to use Extension Methods: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659A-65EE-490B-A282-184F491303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Discoverability</a:t>
            </a:r>
            <a:br>
              <a:rPr lang="en-US" dirty="0"/>
            </a:b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intellisense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</a:t>
            </a:r>
            <a:r>
              <a:rPr lang="en-US" dirty="0" err="1"/>
              <a:t>Readibility</a:t>
            </a:r>
            <a:br>
              <a:rPr lang="en-US" dirty="0"/>
            </a:br>
            <a:r>
              <a:rPr lang="en-US" sz="1200" dirty="0" err="1">
                <a:latin typeface="Lucida Console" panose="020B0609040504020204" pitchFamily="49" charset="0"/>
              </a:rPr>
              <a:t>myVariable.IsNullOrEmpty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dirty="0"/>
              <a:t>vs</a:t>
            </a:r>
            <a:br>
              <a:rPr lang="en-US" dirty="0"/>
            </a:br>
            <a:r>
              <a:rPr lang="en-US" sz="1200" dirty="0" err="1">
                <a:latin typeface="Lucida Console" panose="020B0609040504020204" pitchFamily="49" charset="0"/>
              </a:rPr>
              <a:t>String.IsNullOrEmpty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myVariable</a:t>
            </a:r>
            <a:r>
              <a:rPr lang="en-US" sz="1200" dirty="0">
                <a:latin typeface="Lucida Console" panose="020B0609040504020204" pitchFamily="49" charset="0"/>
              </a:rPr>
              <a:t>)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Extend functionality of closed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CB66C-D3F1-47A6-84AB-85A50EF8E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 Good Extension Method Should: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24402-E5F2-453B-8F76-9CEFE8FF6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Apply to any possible instance of the type it extends</a:t>
            </a:r>
            <a:br>
              <a:rPr lang="en-US"/>
            </a:br>
            <a:r>
              <a:rPr lang="en-US"/>
              <a:t>(Open-Closed Principal)</a:t>
            </a:r>
          </a:p>
          <a:p>
            <a:r>
              <a:rPr lang="en-US"/>
              <a:t>Simplify logic and improve readability / maintainability</a:t>
            </a:r>
          </a:p>
          <a:p>
            <a:r>
              <a:rPr lang="en-US"/>
              <a:t>Apply to the most specific type or interface applicable</a:t>
            </a:r>
            <a:br>
              <a:rPr lang="en-US"/>
            </a:br>
            <a:r>
              <a:rPr lang="en-US"/>
              <a:t>(Liskov substitution principle)</a:t>
            </a:r>
          </a:p>
          <a:p>
            <a:r>
              <a:rPr lang="en-US"/>
              <a:t>Be isolated in a [separate] namespace so that it does not pollute IntelliSense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CD682-1B03-46D8-B59C-0ABB91DAC55E}"/>
              </a:ext>
            </a:extLst>
          </p:cNvPr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http://www.kode-blog.com/4-reasons-why-should-use-extension-methods-in-csharp</a:t>
            </a:r>
          </a:p>
          <a:p>
            <a:pPr>
              <a:tabLst>
                <a:tab pos="682625" algn="l"/>
              </a:tabLst>
            </a:pPr>
            <a:r>
              <a:rPr lang="en-US" sz="900" dirty="0"/>
              <a:t>	http://geekswithblogs.net/BlackRabbitCoder/archive/2010/04/26/c-extension-methods---to-extend-or-not-to-extend.aspx</a:t>
            </a:r>
          </a:p>
        </p:txBody>
      </p:sp>
    </p:spTree>
    <p:extLst>
      <p:ext uri="{BB962C8B-B14F-4D97-AF65-F5344CB8AC3E}">
        <p14:creationId xmlns:p14="http://schemas.microsoft.com/office/powerpoint/2010/main" val="446913691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40F52-DA24-43CB-9548-422C17473AD3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26012-F87D-4280-B871-0ACB363FD023}"/>
              </a:ext>
            </a:extLst>
          </p:cNvPr>
          <p:cNvSpPr txBox="1"/>
          <p:nvPr/>
        </p:nvSpPr>
        <p:spPr>
          <a:xfrm>
            <a:off x="1828800" y="856589"/>
            <a:ext cx="9144000" cy="5262979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Consider:</a:t>
            </a:r>
          </a:p>
          <a:p>
            <a:endParaRPr lang="en-US" sz="2400" dirty="0"/>
          </a:p>
          <a:p>
            <a:r>
              <a:rPr lang="en-US" sz="1200" dirty="0">
                <a:latin typeface="Lucida Sans Typewriter" panose="020B0509030504030204" pitchFamily="49" charset="0"/>
              </a:rPr>
              <a:t>/// &lt;summary&gt;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/// Safely converts an object into a standard int, or assigns a default value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/// &lt;/summary&gt;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/// &lt;author&gt;Mark Reynolds&lt;/author&gt;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/// &lt;param name="content"&gt;extended object variable&lt;/param&gt;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/// &lt;param name="</a:t>
            </a:r>
            <a:r>
              <a:rPr lang="en-US" sz="1200" dirty="0" err="1">
                <a:latin typeface="Lucida Sans Typewriter" panose="020B0509030504030204" pitchFamily="49" charset="0"/>
              </a:rPr>
              <a:t>defaultValue</a:t>
            </a:r>
            <a:r>
              <a:rPr lang="en-US" sz="1200" dirty="0">
                <a:latin typeface="Lucida Sans Typewriter" panose="020B0509030504030204" pitchFamily="49" charset="0"/>
              </a:rPr>
              <a:t>"&gt;value to return if not convertible&lt;/param&gt;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/// &lt;returns&gt;either the converted value, or the default&lt;/returns&gt;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public static int </a:t>
            </a:r>
            <a:r>
              <a:rPr lang="en-US" sz="1200" dirty="0" err="1">
                <a:latin typeface="Lucida Sans Typewriter" panose="020B0509030504030204" pitchFamily="49" charset="0"/>
              </a:rPr>
              <a:t>ToInt</a:t>
            </a:r>
            <a:r>
              <a:rPr lang="en-US" sz="1200" dirty="0">
                <a:latin typeface="Lucida Sans Typewriter" panose="020B0509030504030204" pitchFamily="49" charset="0"/>
              </a:rPr>
              <a:t>(this object content, int </a:t>
            </a:r>
            <a:r>
              <a:rPr lang="en-US" sz="1200" dirty="0" err="1">
                <a:latin typeface="Lucida Sans Typewriter" panose="020B0509030504030204" pitchFamily="49" charset="0"/>
              </a:rPr>
              <a:t>defaultValue</a:t>
            </a:r>
            <a:r>
              <a:rPr lang="en-US" sz="1200" dirty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{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try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{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if (content == null) return </a:t>
            </a:r>
            <a:r>
              <a:rPr lang="en-US" sz="1200" dirty="0" err="1">
                <a:latin typeface="Lucida Sans Typewriter" panose="020B0509030504030204" pitchFamily="49" charset="0"/>
              </a:rPr>
              <a:t>defaultValue</a:t>
            </a:r>
            <a:r>
              <a:rPr lang="en-US" sz="1200" dirty="0">
                <a:latin typeface="Lucida Sans Typewriter" panose="020B0509030504030204" pitchFamily="49" charset="0"/>
              </a:rPr>
              <a:t>;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  if (</a:t>
            </a:r>
            <a:r>
              <a:rPr lang="en-US" sz="1200" dirty="0" err="1">
                <a:latin typeface="Lucida Sans Typewriter" panose="020B0509030504030204" pitchFamily="49" charset="0"/>
              </a:rPr>
              <a:t>int.TryParse</a:t>
            </a:r>
            <a:r>
              <a:rPr lang="en-US" sz="1200" dirty="0">
                <a:latin typeface="Lucida Sans Typewriter" panose="020B0509030504030204" pitchFamily="49" charset="0"/>
              </a:rPr>
              <a:t>(</a:t>
            </a:r>
            <a:r>
              <a:rPr lang="en-US" sz="1200" dirty="0" err="1">
                <a:latin typeface="Lucida Sans Typewriter" panose="020B0509030504030204" pitchFamily="49" charset="0"/>
              </a:rPr>
              <a:t>content.ToString</a:t>
            </a:r>
            <a:r>
              <a:rPr lang="en-US" sz="1200" dirty="0">
                <a:latin typeface="Lucida Sans Typewriter" panose="020B0509030504030204" pitchFamily="49" charset="0"/>
              </a:rPr>
              <a:t>(), out int </a:t>
            </a:r>
            <a:r>
              <a:rPr lang="en-US" sz="1200" dirty="0" err="1">
                <a:latin typeface="Lucida Sans Typewriter" panose="020B0509030504030204" pitchFamily="49" charset="0"/>
              </a:rPr>
              <a:t>intResult</a:t>
            </a:r>
            <a:r>
              <a:rPr lang="en-US" sz="1200" dirty="0">
                <a:latin typeface="Lucida Sans Typewriter" panose="020B0509030504030204" pitchFamily="49" charset="0"/>
              </a:rPr>
              <a:t>)) return </a:t>
            </a:r>
            <a:r>
              <a:rPr lang="en-US" sz="1200" dirty="0" err="1">
                <a:latin typeface="Lucida Sans Typewriter" panose="020B0509030504030204" pitchFamily="49" charset="0"/>
              </a:rPr>
              <a:t>intResult</a:t>
            </a:r>
            <a:r>
              <a:rPr lang="en-US" sz="1200" dirty="0">
                <a:latin typeface="Lucida Sans Typewriter" panose="020B0509030504030204" pitchFamily="49" charset="0"/>
              </a:rPr>
              <a:t>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if (</a:t>
            </a:r>
            <a:r>
              <a:rPr lang="en-US" sz="1200" dirty="0" err="1">
                <a:latin typeface="Lucida Sans Typewriter" panose="020B0509030504030204" pitchFamily="49" charset="0"/>
              </a:rPr>
              <a:t>double.TryParse</a:t>
            </a:r>
            <a:r>
              <a:rPr lang="en-US" sz="1200" dirty="0">
                <a:latin typeface="Lucida Sans Typewriter" panose="020B0509030504030204" pitchFamily="49" charset="0"/>
              </a:rPr>
              <a:t>(</a:t>
            </a:r>
            <a:r>
              <a:rPr lang="en-US" sz="1200" dirty="0" err="1">
                <a:latin typeface="Lucida Sans Typewriter" panose="020B0509030504030204" pitchFamily="49" charset="0"/>
              </a:rPr>
              <a:t>content.ToString</a:t>
            </a:r>
            <a:r>
              <a:rPr lang="en-US" sz="1200" dirty="0">
                <a:latin typeface="Lucida Sans Typewriter" panose="020B0509030504030204" pitchFamily="49" charset="0"/>
              </a:rPr>
              <a:t>(), out double </a:t>
            </a:r>
            <a:r>
              <a:rPr lang="en-US" sz="1200" dirty="0" err="1">
                <a:latin typeface="Lucida Sans Typewriter" panose="020B0509030504030204" pitchFamily="49" charset="0"/>
              </a:rPr>
              <a:t>dblResult</a:t>
            </a:r>
            <a:r>
              <a:rPr lang="en-US" sz="1200" dirty="0">
                <a:latin typeface="Lucida Sans Typewriter" panose="020B0509030504030204" pitchFamily="49" charset="0"/>
              </a:rPr>
              <a:t>)) return (int)</a:t>
            </a:r>
            <a:r>
              <a:rPr lang="en-US" sz="1200" dirty="0" err="1">
                <a:latin typeface="Lucida Sans Typewriter" panose="020B0509030504030204" pitchFamily="49" charset="0"/>
              </a:rPr>
              <a:t>dblResult</a:t>
            </a:r>
            <a:r>
              <a:rPr lang="en-US" sz="1200" dirty="0">
                <a:latin typeface="Lucida Sans Typewriter" panose="020B0509030504030204" pitchFamily="49" charset="0"/>
              </a:rPr>
              <a:t>;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      return </a:t>
            </a:r>
            <a:r>
              <a:rPr lang="en-US" sz="1200" dirty="0" err="1">
                <a:latin typeface="Lucida Sans Typewriter" panose="020B0509030504030204" pitchFamily="49" charset="0"/>
              </a:rPr>
              <a:t>defaultValue</a:t>
            </a:r>
            <a:r>
              <a:rPr lang="en-US" sz="1200" dirty="0">
                <a:latin typeface="Lucida Sans Typewriter" panose="020B0509030504030204" pitchFamily="49" charset="0"/>
              </a:rPr>
              <a:t>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}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catch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{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return </a:t>
            </a:r>
            <a:r>
              <a:rPr lang="en-US" sz="1200" dirty="0" err="1">
                <a:latin typeface="Lucida Sans Typewriter" panose="020B0509030504030204" pitchFamily="49" charset="0"/>
              </a:rPr>
              <a:t>defaultValue</a:t>
            </a:r>
            <a:r>
              <a:rPr lang="en-US" sz="1200" dirty="0">
                <a:latin typeface="Lucida Sans Typewriter" panose="020B0509030504030204" pitchFamily="49" charset="0"/>
              </a:rPr>
              <a:t>;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}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}</a:t>
            </a: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99356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Code Stability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check for valid parameter arguments</a:t>
            </a:r>
          </a:p>
          <a:p>
            <a:r>
              <a:rPr lang="en-US" dirty="0"/>
              <a:t>Perform argument validation for every public or protected method</a:t>
            </a:r>
          </a:p>
          <a:p>
            <a:r>
              <a:rPr lang="en-US" dirty="0"/>
              <a:t>Throw meaningful exceptions to the developer for invalid parameter arguments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System.ArgumentException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Or your own class derived from </a:t>
            </a:r>
            <a:r>
              <a:rPr lang="en-US" dirty="0" err="1"/>
              <a:t>System.ArgumentException</a:t>
            </a:r>
            <a:endParaRPr lang="en-US" dirty="0"/>
          </a:p>
          <a:p>
            <a:r>
              <a:rPr lang="en-US" dirty="0"/>
              <a:t>Use Code Contracts in .NET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2012, </a:t>
            </a:r>
            <a:r>
              <a:rPr lang="en-US" sz="900" b="1" dirty="0"/>
              <a:t>.NET Coding Standards For The Real World , David McCarter</a:t>
            </a:r>
            <a:br>
              <a:rPr lang="en-US" sz="900" dirty="0"/>
            </a:br>
            <a:r>
              <a:rPr lang="en-US" sz="900" dirty="0"/>
              <a:t>	http://www.slideshare.net/dotNetDave/net-coding-standards-for-the-real-world</a:t>
            </a:r>
          </a:p>
        </p:txBody>
      </p:sp>
    </p:spTree>
    <p:extLst>
      <p:ext uri="{BB962C8B-B14F-4D97-AF65-F5344CB8AC3E}">
        <p14:creationId xmlns:p14="http://schemas.microsoft.com/office/powerpoint/2010/main" val="2307578989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Programming: Code Stability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StringBuilder in most cases</a:t>
            </a:r>
          </a:p>
          <a:p>
            <a:r>
              <a:rPr lang="en-US" dirty="0"/>
              <a:t>Do not initialize value types with default values</a:t>
            </a:r>
          </a:p>
          <a:p>
            <a:pPr lvl="1"/>
            <a:r>
              <a:rPr lang="en-US" dirty="0"/>
              <a:t>CLR handles this more efficiently (size, speed)</a:t>
            </a:r>
          </a:p>
          <a:p>
            <a:r>
              <a:rPr lang="en-US" dirty="0"/>
              <a:t>Don’t hold synchronization lock any longer than necessary</a:t>
            </a:r>
          </a:p>
          <a:p>
            <a:r>
              <a:rPr lang="en-US" dirty="0"/>
              <a:t>Always check for valid parameter arguments</a:t>
            </a:r>
          </a:p>
          <a:p>
            <a:r>
              <a:rPr lang="en-US" dirty="0"/>
              <a:t>Perform argument validation for every public or protected method</a:t>
            </a:r>
          </a:p>
          <a:p>
            <a:r>
              <a:rPr lang="en-US" dirty="0"/>
              <a:t>Throw meaningful exceptions to the developer for invalid parameter arguments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System.ArgumentException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Or your own class derived from </a:t>
            </a:r>
            <a:r>
              <a:rPr lang="en-US" dirty="0" err="1"/>
              <a:t>System.ArgumentException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0FF58-B27A-4FEB-BFDF-60BF4F825130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40570017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BD86E8-A7EB-4D02-85B9-3F9E09A8A358}"/>
              </a:ext>
            </a:extLst>
          </p:cNvPr>
          <p:cNvGrpSpPr/>
          <p:nvPr/>
        </p:nvGrpSpPr>
        <p:grpSpPr>
          <a:xfrm>
            <a:off x="182880" y="1029772"/>
            <a:ext cx="5019675" cy="5219700"/>
            <a:chOff x="182880" y="1029772"/>
            <a:chExt cx="5019675" cy="5219700"/>
          </a:xfrm>
        </p:grpSpPr>
        <p:pic>
          <p:nvPicPr>
            <p:cNvPr id="16" name="Picture 2" descr="C:\Users\mark\AppData\Local\Temp\SNAGHTML4e34ed6.PNG">
              <a:extLst>
                <a:ext uri="{FF2B5EF4-FFF2-40B4-BE49-F238E27FC236}">
                  <a16:creationId xmlns:a16="http://schemas.microsoft.com/office/drawing/2014/main" id="{65C8D048-0540-4292-9DD0-8569BBF6F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029772"/>
              <a:ext cx="5019675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036EFF-8E89-4015-A7DE-04EDC5566C93}"/>
                </a:ext>
              </a:extLst>
            </p:cNvPr>
            <p:cNvSpPr/>
            <p:nvPr/>
          </p:nvSpPr>
          <p:spPr>
            <a:xfrm rot="938682">
              <a:off x="963211" y="2632093"/>
              <a:ext cx="72840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tabs</a:t>
              </a:r>
              <a:endPara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9E73B9-7F5C-4E98-950E-7AB0F841E77B}"/>
                </a:ext>
              </a:extLst>
            </p:cNvPr>
            <p:cNvSpPr/>
            <p:nvPr/>
          </p:nvSpPr>
          <p:spPr>
            <a:xfrm rot="938682">
              <a:off x="196322" y="4516391"/>
              <a:ext cx="12146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indention</a:t>
              </a:r>
              <a:endPara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CB6897-D9E2-4FC7-A4CA-17DF41C4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Wars have been fought … Lives have been lost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1ACF5-B060-4BFF-8FF0-3EBE04AB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06D1-A81D-467B-9CEF-D8C94F1A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52AEA-3064-468E-8997-7256D4CC4096}"/>
              </a:ext>
            </a:extLst>
          </p:cNvPr>
          <p:cNvGrpSpPr/>
          <p:nvPr/>
        </p:nvGrpSpPr>
        <p:grpSpPr>
          <a:xfrm>
            <a:off x="2011680" y="1029151"/>
            <a:ext cx="5019675" cy="5219700"/>
            <a:chOff x="457200" y="1029462"/>
            <a:chExt cx="5019675" cy="5219700"/>
          </a:xfrm>
        </p:grpSpPr>
        <p:pic>
          <p:nvPicPr>
            <p:cNvPr id="25" name="Picture 2" descr="C:\Users\mark\AppData\Local\Temp\SNAGHTML4e34ed6.PNG">
              <a:extLst>
                <a:ext uri="{FF2B5EF4-FFF2-40B4-BE49-F238E27FC236}">
                  <a16:creationId xmlns:a16="http://schemas.microsoft.com/office/drawing/2014/main" id="{6DE9ED99-FD3C-4D33-8F62-25B221B09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29462"/>
              <a:ext cx="5019675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2C75AC-016F-40FF-9088-931CF01228E2}"/>
                </a:ext>
              </a:extLst>
            </p:cNvPr>
            <p:cNvSpPr/>
            <p:nvPr/>
          </p:nvSpPr>
          <p:spPr>
            <a:xfrm rot="938682">
              <a:off x="1369134" y="2631783"/>
              <a:ext cx="46519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{ }</a:t>
              </a:r>
              <a:endPara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7BEE9F-521D-4F4E-805F-06A90E6D12A7}"/>
              </a:ext>
            </a:extLst>
          </p:cNvPr>
          <p:cNvGrpSpPr/>
          <p:nvPr/>
        </p:nvGrpSpPr>
        <p:grpSpPr>
          <a:xfrm>
            <a:off x="3840480" y="1028530"/>
            <a:ext cx="5019675" cy="5219700"/>
            <a:chOff x="457200" y="1029462"/>
            <a:chExt cx="5019675" cy="5219700"/>
          </a:xfrm>
        </p:grpSpPr>
        <p:pic>
          <p:nvPicPr>
            <p:cNvPr id="28" name="Picture 2" descr="C:\Users\mark\AppData\Local\Temp\SNAGHTML4e34ed6.PNG">
              <a:extLst>
                <a:ext uri="{FF2B5EF4-FFF2-40B4-BE49-F238E27FC236}">
                  <a16:creationId xmlns:a16="http://schemas.microsoft.com/office/drawing/2014/main" id="{502D26C2-32A1-4E55-9754-F211C3EB9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29462"/>
              <a:ext cx="5019675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8CD7C9-C0FA-454C-90D4-5D59F3CF1889}"/>
                </a:ext>
              </a:extLst>
            </p:cNvPr>
            <p:cNvSpPr/>
            <p:nvPr/>
          </p:nvSpPr>
          <p:spPr>
            <a:xfrm rot="938682">
              <a:off x="1097779" y="2631783"/>
              <a:ext cx="100790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switch</a:t>
              </a:r>
              <a:endPara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48BF0B-191C-4227-BDDF-C68249F87B3E}"/>
              </a:ext>
            </a:extLst>
          </p:cNvPr>
          <p:cNvGrpSpPr/>
          <p:nvPr/>
        </p:nvGrpSpPr>
        <p:grpSpPr>
          <a:xfrm>
            <a:off x="5669280" y="1029151"/>
            <a:ext cx="5019675" cy="5219700"/>
            <a:chOff x="457200" y="1029462"/>
            <a:chExt cx="5019675" cy="5219700"/>
          </a:xfrm>
        </p:grpSpPr>
        <p:pic>
          <p:nvPicPr>
            <p:cNvPr id="31" name="Picture 2" descr="C:\Users\mark\AppData\Local\Temp\SNAGHTML4e34ed6.PNG">
              <a:extLst>
                <a:ext uri="{FF2B5EF4-FFF2-40B4-BE49-F238E27FC236}">
                  <a16:creationId xmlns:a16="http://schemas.microsoft.com/office/drawing/2014/main" id="{7987CED3-3892-4FD1-A2BD-B499C67F5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29462"/>
              <a:ext cx="5019675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37B1A9-D506-4690-9D5E-BBB90482C69A}"/>
                </a:ext>
              </a:extLst>
            </p:cNvPr>
            <p:cNvSpPr/>
            <p:nvPr/>
          </p:nvSpPr>
          <p:spPr>
            <a:xfrm rot="938682">
              <a:off x="950977" y="2662560"/>
              <a:ext cx="13015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comments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356585-289B-4C3C-89B3-8C631D2F5C12}"/>
              </a:ext>
            </a:extLst>
          </p:cNvPr>
          <p:cNvGrpSpPr/>
          <p:nvPr/>
        </p:nvGrpSpPr>
        <p:grpSpPr>
          <a:xfrm>
            <a:off x="7498080" y="1028530"/>
            <a:ext cx="5019675" cy="5219700"/>
            <a:chOff x="457200" y="1029462"/>
            <a:chExt cx="5019675" cy="5219700"/>
          </a:xfrm>
        </p:grpSpPr>
        <p:pic>
          <p:nvPicPr>
            <p:cNvPr id="19" name="Picture 2" descr="C:\Users\mark\AppData\Local\Temp\SNAGHTML4e34ed6.PNG">
              <a:extLst>
                <a:ext uri="{FF2B5EF4-FFF2-40B4-BE49-F238E27FC236}">
                  <a16:creationId xmlns:a16="http://schemas.microsoft.com/office/drawing/2014/main" id="{46D7E121-4E2C-417E-87BC-225A0B757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29462"/>
              <a:ext cx="5019675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A88DD6A-3224-4BFF-9AC1-FFD38550FCF7}"/>
                </a:ext>
              </a:extLst>
            </p:cNvPr>
            <p:cNvSpPr/>
            <p:nvPr/>
          </p:nvSpPr>
          <p:spPr>
            <a:xfrm rot="938682">
              <a:off x="959122" y="2662560"/>
              <a:ext cx="12852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versioning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248235-65F9-4033-B272-6F642BFB0FE7}"/>
              </a:ext>
            </a:extLst>
          </p:cNvPr>
          <p:cNvGrpSpPr/>
          <p:nvPr/>
        </p:nvGrpSpPr>
        <p:grpSpPr>
          <a:xfrm>
            <a:off x="9326880" y="1028530"/>
            <a:ext cx="5019675" cy="5219700"/>
            <a:chOff x="101918" y="1029462"/>
            <a:chExt cx="5019675" cy="5219700"/>
          </a:xfrm>
        </p:grpSpPr>
        <p:pic>
          <p:nvPicPr>
            <p:cNvPr id="23" name="Picture 2" descr="C:\Users\mark\AppData\Local\Temp\SNAGHTML4e34ed6.PNG">
              <a:extLst>
                <a:ext uri="{FF2B5EF4-FFF2-40B4-BE49-F238E27FC236}">
                  <a16:creationId xmlns:a16="http://schemas.microsoft.com/office/drawing/2014/main" id="{F4638399-BF56-41FF-AB8F-F51C8D9E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8" y="1029462"/>
              <a:ext cx="5019675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071E00-0996-4837-8E7D-C078FDB4FF0A}"/>
                </a:ext>
              </a:extLst>
            </p:cNvPr>
            <p:cNvSpPr/>
            <p:nvPr/>
          </p:nvSpPr>
          <p:spPr>
            <a:xfrm rot="938682">
              <a:off x="1399596" y="2631783"/>
              <a:ext cx="40427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871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Defensive Tip #1: Include the Default in the Switch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https://scottdorman.github.io/2008/07/04/what-is-ldquodefensive-programmingrdquo/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1371601"/>
            <a:ext cx="731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switch (Orientation)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{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case </a:t>
            </a:r>
            <a:r>
              <a:rPr lang="en-US" sz="1600" dirty="0" err="1">
                <a:latin typeface="Consolas" panose="020B0609020204030204" pitchFamily="49" charset="0"/>
              </a:rPr>
              <a:t>Orientation.Horizontal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break; 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case </a:t>
            </a:r>
            <a:r>
              <a:rPr lang="en-US" sz="1600" dirty="0" err="1">
                <a:latin typeface="Consolas" panose="020B0609020204030204" pitchFamily="49" charset="0"/>
              </a:rPr>
              <a:t>Orientation.Vertical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break; 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default: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throw new </a:t>
            </a:r>
            <a:r>
              <a:rPr lang="en-US" sz="1600" dirty="0" err="1">
                <a:latin typeface="Consolas" panose="020B0609020204030204" pitchFamily="49" charset="0"/>
              </a:rPr>
              <a:t>System.ArgumentException</a:t>
            </a:r>
            <a:r>
              <a:rPr lang="en-US" sz="1600" dirty="0">
                <a:latin typeface="Consolas" panose="020B0609020204030204" pitchFamily="49" charset="0"/>
              </a:rPr>
              <a:t>(“Unexpected Operation);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break; 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291841"/>
            <a:ext cx="8229600" cy="9341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45720" bIns="4572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that works and passes all tests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But is missing the Defense</a:t>
            </a:r>
          </a:p>
        </p:txBody>
      </p:sp>
    </p:spTree>
    <p:extLst>
      <p:ext uri="{BB962C8B-B14F-4D97-AF65-F5344CB8AC3E}">
        <p14:creationId xmlns:p14="http://schemas.microsoft.com/office/powerpoint/2010/main" val="1994522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Tip #2: Avoid Type Cast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https://scottdorman.github.io/2008/07/04/what-is-ldquodefensive-programmingrdquo/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1371601"/>
            <a:ext cx="7315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private void button1_Click(object sender, </a:t>
            </a:r>
            <a:r>
              <a:rPr lang="en-US" sz="1600" dirty="0" err="1">
                <a:latin typeface="Consolas" panose="020B0609020204030204" pitchFamily="49" charset="0"/>
              </a:rPr>
              <a:t>EventArgs</a:t>
            </a:r>
            <a:r>
              <a:rPr lang="en-US" sz="1600" dirty="0"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((Button)sender).Text = "You pressed a button";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sender as Button;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if (button != null)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button.Text</a:t>
            </a:r>
            <a:r>
              <a:rPr lang="en-US" sz="1600" dirty="0">
                <a:latin typeface="Consolas" panose="020B0609020204030204" pitchFamily="49" charset="0"/>
              </a:rPr>
              <a:t> = "You pressed a button";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33656"/>
            <a:ext cx="8229600" cy="13677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45720" bIns="45720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that works and passes all tests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But is missing the Defense</a:t>
            </a:r>
          </a:p>
        </p:txBody>
      </p:sp>
      <p:pic>
        <p:nvPicPr>
          <p:cNvPr id="8" name="Picture 2" descr="C:\Users\reynoldm\AppData\Local\Temp\SNAGHTML5377930.PNG">
            <a:extLst>
              <a:ext uri="{FF2B5EF4-FFF2-40B4-BE49-F238E27FC236}">
                <a16:creationId xmlns:a16="http://schemas.microsoft.com/office/drawing/2014/main" id="{7A203EF3-2BEE-4F36-A121-8B370EB9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339" y="3701376"/>
            <a:ext cx="4801640" cy="18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Tip #3: Log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3CDA1-EE35-44E3-A256-745B0EA6D91E}"/>
              </a:ext>
            </a:extLst>
          </p:cNvPr>
          <p:cNvSpPr txBox="1"/>
          <p:nvPr/>
        </p:nvSpPr>
        <p:spPr>
          <a:xfrm>
            <a:off x="5129842" y="2993367"/>
            <a:ext cx="474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… ‘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nough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said</a:t>
            </a:r>
          </a:p>
        </p:txBody>
      </p:sp>
    </p:spTree>
    <p:extLst>
      <p:ext uri="{BB962C8B-B14F-4D97-AF65-F5344CB8AC3E}">
        <p14:creationId xmlns:p14="http://schemas.microsoft.com/office/powerpoint/2010/main" val="318233260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Standards: Checklist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  <a:p>
            <a:r>
              <a:rPr lang="en-US" dirty="0"/>
              <a:t>Editor Conventions</a:t>
            </a:r>
          </a:p>
          <a:p>
            <a:r>
              <a:rPr lang="en-US" dirty="0"/>
              <a:t>Code Stability and Robustness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Teams and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Advanced Checklist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Error Handling / Logging</a:t>
            </a:r>
          </a:p>
          <a:p>
            <a:r>
              <a:rPr lang="en-US" dirty="0"/>
              <a:t>User Logging</a:t>
            </a:r>
          </a:p>
          <a:p>
            <a:r>
              <a:rPr lang="en-US" dirty="0"/>
              <a:t>Corporate Integration</a:t>
            </a:r>
          </a:p>
          <a:p>
            <a:r>
              <a:rPr lang="en-US" dirty="0"/>
              <a:t>Other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3551800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F53E-29E7-4C61-8042-808C7DE9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Closing Thoughts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741865-B1D5-45AE-A68B-B6A06D32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9197EC-FC2E-4EEB-90F5-BE1200DC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2BE19-1D72-4FBC-8248-6EC30D0DBE1A}"/>
              </a:ext>
            </a:extLst>
          </p:cNvPr>
          <p:cNvSpPr txBox="1"/>
          <p:nvPr/>
        </p:nvSpPr>
        <p:spPr>
          <a:xfrm>
            <a:off x="2754702" y="2941607"/>
            <a:ext cx="5934972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A Foolish Consistency is the Hobgoblin of Little Minds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~ “Self-Reliance” by Ralph Waldo Emerson.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991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TBD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066560" y="4043210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www.linkedin.com/in/ProfReynolds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Prof_Reynolds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>
                <a:solidFill>
                  <a:srgbClr val="00A6DE"/>
                </a:solidFill>
                <a:hlinkClick r:id="rId5"/>
              </a:rPr>
              <a:t>http://ProfReynolds.com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B90B6-2274-4992-81E3-5BE2A3F9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05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686F-429B-44CF-9341-601595F6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Practice these Coding Standards?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2016-2018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62383C-F777-4442-92CB-8BB411FA6A72}"/>
              </a:ext>
            </a:extLst>
          </p:cNvPr>
          <p:cNvGraphicFramePr>
            <a:graphicFrameLocks noGrp="1"/>
          </p:cNvGraphicFramePr>
          <p:nvPr/>
        </p:nvGraphicFramePr>
        <p:xfrm>
          <a:off x="1981199" y="1142999"/>
          <a:ext cx="8221288" cy="504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314">
                  <a:extLst>
                    <a:ext uri="{9D8B030D-6E8A-4147-A177-3AD203B41FA5}">
                      <a16:colId xmlns:a16="http://schemas.microsoft.com/office/drawing/2014/main" val="26382108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53935864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1779240621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52567799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451791877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395726015"/>
                    </a:ext>
                  </a:extLst>
                </a:gridCol>
              </a:tblGrid>
              <a:tr h="627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</a:t>
                      </a:r>
                      <a:br>
                        <a:rPr lang="en-US" dirty="0"/>
                      </a:br>
                      <a:r>
                        <a:rPr lang="en-US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11780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N-Tier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242053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Unit and Integration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208335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Extension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716076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142249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Coding Standards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82942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Peer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892582"/>
                  </a:ext>
                </a:extLst>
              </a:tr>
              <a:tr h="627092">
                <a:tc>
                  <a:txBody>
                    <a:bodyPr/>
                    <a:lstStyle/>
                    <a:p>
                      <a:r>
                        <a:rPr lang="en-US" dirty="0"/>
                        <a:t>Recognized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23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558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for Coding Standards: Simple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Standards Make Software: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Safe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 be used without causing harm</a:t>
            </a:r>
          </a:p>
          <a:p>
            <a:r>
              <a:rPr lang="en-US" b="1" dirty="0">
                <a:solidFill>
                  <a:srgbClr val="C00000"/>
                </a:solidFill>
              </a:rPr>
              <a:t>Secure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can’t be hacked</a:t>
            </a:r>
          </a:p>
          <a:p>
            <a:r>
              <a:rPr lang="en-US" b="1" dirty="0">
                <a:solidFill>
                  <a:srgbClr val="C00000"/>
                </a:solidFill>
              </a:rPr>
              <a:t>Reliable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functions as it should, every time</a:t>
            </a:r>
          </a:p>
          <a:p>
            <a:r>
              <a:rPr lang="en-US" b="1" dirty="0">
                <a:solidFill>
                  <a:srgbClr val="C00000"/>
                </a:solidFill>
              </a:rPr>
              <a:t>Testable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can be tested at the code level</a:t>
            </a:r>
          </a:p>
          <a:p>
            <a:r>
              <a:rPr lang="en-US" b="1" dirty="0">
                <a:solidFill>
                  <a:srgbClr val="C00000"/>
                </a:solidFill>
              </a:rPr>
              <a:t>Maintainable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can be maintained, even as your codebase grows</a:t>
            </a:r>
          </a:p>
          <a:p>
            <a:r>
              <a:rPr lang="en-US" b="1" dirty="0">
                <a:solidFill>
                  <a:srgbClr val="C00000"/>
                </a:solidFill>
              </a:rPr>
              <a:t>Portable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works the same in every environment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 Standards Make Products: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Compliant</a:t>
            </a:r>
          </a:p>
          <a:p>
            <a:pPr lvl="1"/>
            <a:r>
              <a:rPr lang="en-US" dirty="0"/>
              <a:t>with industry standards</a:t>
            </a:r>
          </a:p>
          <a:p>
            <a:r>
              <a:rPr lang="en-US" b="1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corporate products and offerings</a:t>
            </a:r>
          </a:p>
          <a:p>
            <a:r>
              <a:rPr lang="en-US" b="1" dirty="0">
                <a:solidFill>
                  <a:srgbClr val="C00000"/>
                </a:solidFill>
              </a:rPr>
              <a:t>Secure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start</a:t>
            </a:r>
          </a:p>
          <a:p>
            <a:r>
              <a:rPr lang="en-US" b="1" dirty="0">
                <a:solidFill>
                  <a:srgbClr val="C00000"/>
                </a:solidFill>
              </a:rPr>
              <a:t>Economic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developed</a:t>
            </a:r>
          </a:p>
          <a:p>
            <a:r>
              <a:rPr lang="en-US" b="1" dirty="0">
                <a:solidFill>
                  <a:srgbClr val="C00000"/>
                </a:solidFill>
              </a:rPr>
              <a:t>Accelerated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time to market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1264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2019, Coding Standards For Quality and Compliance, Perforce</a:t>
            </a:r>
            <a:br>
              <a:rPr lang="en-US" sz="900" dirty="0"/>
            </a:br>
            <a:r>
              <a:rPr lang="en-US" sz="900" dirty="0"/>
              <a:t>	https://www.perforce.com/resources/qac/coding-standards</a:t>
            </a:r>
          </a:p>
        </p:txBody>
      </p:sp>
    </p:spTree>
    <p:extLst>
      <p:ext uri="{BB962C8B-B14F-4D97-AF65-F5344CB8AC3E}">
        <p14:creationId xmlns:p14="http://schemas.microsoft.com/office/powerpoint/2010/main" val="14459029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309855-0A82-44F4-A969-BF355D70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31519"/>
            <a:ext cx="7620000" cy="5747657"/>
          </a:xfrm>
          <a:prstGeom prst="rect">
            <a:avLst/>
          </a:prstGeom>
        </p:spPr>
      </p:pic>
      <p:sp>
        <p:nvSpPr>
          <p:cNvPr id="9" name="Wave 8"/>
          <p:cNvSpPr/>
          <p:nvPr/>
        </p:nvSpPr>
        <p:spPr>
          <a:xfrm>
            <a:off x="457200" y="3605347"/>
            <a:ext cx="7315200" cy="1828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Theiyr’re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without Coding Standards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85EC5-4213-4ED1-9FD3-7935B0D65A5C}"/>
              </a:ext>
            </a:extLst>
          </p:cNvPr>
          <p:cNvSpPr txBox="1"/>
          <p:nvPr/>
        </p:nvSpPr>
        <p:spPr>
          <a:xfrm>
            <a:off x="228600" y="621792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</a:tabLst>
            </a:pPr>
            <a:r>
              <a:rPr lang="en-US" sz="900" dirty="0"/>
              <a:t>Source:	Mark Reynolds, compilation</a:t>
            </a:r>
          </a:p>
        </p:txBody>
      </p:sp>
    </p:spTree>
    <p:extLst>
      <p:ext uri="{BB962C8B-B14F-4D97-AF65-F5344CB8AC3E}">
        <p14:creationId xmlns:p14="http://schemas.microsoft.com/office/powerpoint/2010/main" val="3725768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6E79-708E-4C4C-B5F7-388D095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Standards: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00-EA03-45CC-97BB-5637453B4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Standards ARE: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D6880-9C3D-4A88-882F-DF4A44DBB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rgbClr val="C00000"/>
                </a:solidFill>
              </a:rPr>
              <a:t>guidelines</a:t>
            </a:r>
          </a:p>
          <a:p>
            <a:pPr lvl="1"/>
            <a:r>
              <a:rPr lang="en-US" dirty="0"/>
              <a:t>for a specific programming language</a:t>
            </a:r>
          </a:p>
          <a:p>
            <a:pPr lvl="1"/>
            <a:r>
              <a:rPr lang="en-US" dirty="0"/>
              <a:t>for programming styles, practices, and methods</a:t>
            </a:r>
          </a:p>
          <a:p>
            <a:pPr lvl="1"/>
            <a:r>
              <a:rPr lang="en-US" dirty="0"/>
              <a:t>for software structural quality</a:t>
            </a:r>
          </a:p>
          <a:p>
            <a:r>
              <a:rPr lang="en-US" dirty="0"/>
              <a:t>Applicable to the </a:t>
            </a:r>
            <a:r>
              <a:rPr lang="en-US" b="1" dirty="0">
                <a:solidFill>
                  <a:srgbClr val="C00000"/>
                </a:solidFill>
              </a:rPr>
              <a:t>human</a:t>
            </a:r>
            <a:r>
              <a:rPr lang="en-US" dirty="0"/>
              <a:t> maintainers and peer reviewers</a:t>
            </a:r>
          </a:p>
          <a:p>
            <a:r>
              <a:rPr lang="en-US" dirty="0"/>
              <a:t>May [should] be </a:t>
            </a:r>
            <a:r>
              <a:rPr lang="en-US" b="1" dirty="0">
                <a:solidFill>
                  <a:srgbClr val="C00000"/>
                </a:solidFill>
              </a:rPr>
              <a:t>formalized</a:t>
            </a:r>
            <a:r>
              <a:rPr lang="en-US" dirty="0"/>
              <a:t> and followed by an entire team or company</a:t>
            </a:r>
          </a:p>
          <a:p>
            <a:r>
              <a:rPr lang="en-US" dirty="0"/>
              <a:t>Not enforced by compilers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B43F-750D-4F3E-A4E4-C81394DFF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Coding Standards Address: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60476-B91D-4593-A123-5462DFC26B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file organization</a:t>
            </a:r>
          </a:p>
          <a:p>
            <a:r>
              <a:rPr lang="en-US" dirty="0"/>
              <a:t>indentation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declarations</a:t>
            </a:r>
          </a:p>
          <a:p>
            <a:r>
              <a:rPr lang="en-US" dirty="0"/>
              <a:t>statements</a:t>
            </a:r>
          </a:p>
          <a:p>
            <a:r>
              <a:rPr lang="en-US" dirty="0"/>
              <a:t>white space</a:t>
            </a:r>
          </a:p>
          <a:p>
            <a:r>
              <a:rPr lang="en-US" dirty="0"/>
              <a:t>naming conventions</a:t>
            </a:r>
          </a:p>
          <a:p>
            <a:r>
              <a:rPr lang="en-US" dirty="0"/>
              <a:t>programming practices</a:t>
            </a:r>
          </a:p>
          <a:p>
            <a:r>
              <a:rPr lang="en-US" dirty="0"/>
              <a:t>programming principles</a:t>
            </a:r>
          </a:p>
          <a:p>
            <a:r>
              <a:rPr lang="en-US" dirty="0"/>
              <a:t>programming rules of thumb</a:t>
            </a:r>
          </a:p>
          <a:p>
            <a:r>
              <a:rPr lang="en-US" dirty="0"/>
              <a:t>architectural best practices, etc.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5163B8-F6D3-4AB1-8F78-31B05479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2015-2019 by Mark Reynolds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843F35-A37B-468E-A8A7-D0C8EBC1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ED6-56DE-41D3-B605-8B8A55E527FB}" type="slidenum">
              <a:rPr lang="en-US" smtClean="0"/>
              <a:t>9</a:t>
            </a:fld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B9D7546-6AB9-40D4-9D55-ACF8BE4FA611}"/>
              </a:ext>
            </a:extLst>
          </p:cNvPr>
          <p:cNvSpPr/>
          <p:nvPr/>
        </p:nvSpPr>
        <p:spPr>
          <a:xfrm>
            <a:off x="580974" y="4412257"/>
            <a:ext cx="3886200" cy="457200"/>
          </a:xfrm>
          <a:prstGeom prst="parallelogram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6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3016</Words>
  <Application>Microsoft Office PowerPoint</Application>
  <PresentationFormat>Widescreen</PresentationFormat>
  <Paragraphs>718</Paragraphs>
  <Slides>55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Coding Standards</vt:lpstr>
      <vt:lpstr>Coding Standards</vt:lpstr>
      <vt:lpstr>How Coding Standards Proliferated</vt:lpstr>
      <vt:lpstr>Coding Standards (Best Practices) in a Nutshell</vt:lpstr>
      <vt:lpstr>Wars have been fought … Lives have been lost</vt:lpstr>
      <vt:lpstr>Why Practice these Coding Standards?</vt:lpstr>
      <vt:lpstr>Justification for Coding Standards: Simple Answer</vt:lpstr>
      <vt:lpstr>Life without Coding Standards</vt:lpstr>
      <vt:lpstr>Coding Standards: Definition</vt:lpstr>
      <vt:lpstr>Coding Standards: Principals and Patterns to Live By</vt:lpstr>
      <vt:lpstr>Starter Set of Design Patterns</vt:lpstr>
      <vt:lpstr>CQRS – Command Query Response Service</vt:lpstr>
      <vt:lpstr>DI / IOC – Dependency Injection / Inversion of Control</vt:lpstr>
      <vt:lpstr>Coding Standards: Code Stability and Robustness</vt:lpstr>
      <vt:lpstr>Coding Standards: Peer Review?</vt:lpstr>
      <vt:lpstr>Coding Standards: Naming Convention</vt:lpstr>
      <vt:lpstr>Coding Standards: More Naming Standards</vt:lpstr>
      <vt:lpstr>Coding Standards: When should a file be created?</vt:lpstr>
      <vt:lpstr>Coding Standards: What’s in a Namespace?</vt:lpstr>
      <vt:lpstr>Coding Standards: Language Specification vs System Classes</vt:lpstr>
      <vt:lpstr>Declaring Variables / Instantiating Variables</vt:lpstr>
      <vt:lpstr>Coding Standards: Using the using</vt:lpstr>
      <vt:lpstr>Coding Standards: Using the using</vt:lpstr>
      <vt:lpstr>Coding Standards: Classes</vt:lpstr>
      <vt:lpstr>Coding Standards: Maintainability</vt:lpstr>
      <vt:lpstr>Coding Standards: Maintainability</vt:lpstr>
      <vt:lpstr>Coding Standards: Maintainability</vt:lpstr>
      <vt:lpstr>Coding Standards: Constants and Magic Numbers</vt:lpstr>
      <vt:lpstr>Coding Standards: More Maintainability</vt:lpstr>
      <vt:lpstr>Coding Standards: Teams and Testing</vt:lpstr>
      <vt:lpstr>Defensive Programming: Assembly Attributes</vt:lpstr>
      <vt:lpstr>Defensive Programming: Code Analysis</vt:lpstr>
      <vt:lpstr>Coding Standards: Third party products</vt:lpstr>
      <vt:lpstr>Coding Standards: Best Practices Become Agile Software Programming</vt:lpstr>
      <vt:lpstr>Coding Standards: Defensive Programming</vt:lpstr>
      <vt:lpstr>Defensive Programming</vt:lpstr>
      <vt:lpstr>Deploying without Defensive Programming</vt:lpstr>
      <vt:lpstr>Do we Need / Want Defensive Programming?</vt:lpstr>
      <vt:lpstr>24 hours later</vt:lpstr>
      <vt:lpstr>Defensive Programming: Code Stability and Robustness</vt:lpstr>
      <vt:lpstr>Defensive Programming: Unit and Integration Testing</vt:lpstr>
      <vt:lpstr>Defensive Programming: Code Stability and Robustness</vt:lpstr>
      <vt:lpstr>Defensive Programming: Code Stability and Robustness</vt:lpstr>
      <vt:lpstr>Defensive Programming: Code Stability and Robustness</vt:lpstr>
      <vt:lpstr>Defensive Programming: Extension Methods</vt:lpstr>
      <vt:lpstr>Defensive Programming: Extension Methods</vt:lpstr>
      <vt:lpstr>Defensive Programming: Extension Methods</vt:lpstr>
      <vt:lpstr>Defensive Programming: Code Stability and Robustness</vt:lpstr>
      <vt:lpstr>Defensive Programming: Code Stability and Robustness</vt:lpstr>
      <vt:lpstr>Defensive Tip #1: Include the Default in the Switch</vt:lpstr>
      <vt:lpstr>Defensive Tip #2: Avoid Type Cast</vt:lpstr>
      <vt:lpstr>Defensive Tip #3: Log Files</vt:lpstr>
      <vt:lpstr>Coding Standards: Checklist</vt:lpstr>
      <vt:lpstr>Closing Thoughts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Reynolds</dc:creator>
  <cp:lastModifiedBy>Mark Reynolds</cp:lastModifiedBy>
  <cp:revision>86</cp:revision>
  <dcterms:created xsi:type="dcterms:W3CDTF">2019-02-11T16:57:27Z</dcterms:created>
  <dcterms:modified xsi:type="dcterms:W3CDTF">2019-06-19T18:08:10Z</dcterms:modified>
</cp:coreProperties>
</file>