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7" r:id="rId2"/>
    <p:sldId id="431" r:id="rId3"/>
    <p:sldId id="433" r:id="rId4"/>
    <p:sldId id="437" r:id="rId5"/>
    <p:sldId id="438" r:id="rId6"/>
    <p:sldId id="440" r:id="rId7"/>
    <p:sldId id="444" r:id="rId8"/>
    <p:sldId id="446" r:id="rId9"/>
    <p:sldId id="442" r:id="rId10"/>
    <p:sldId id="453" r:id="rId11"/>
    <p:sldId id="454" r:id="rId12"/>
    <p:sldId id="455" r:id="rId13"/>
    <p:sldId id="469" r:id="rId14"/>
    <p:sldId id="456" r:id="rId15"/>
    <p:sldId id="470" r:id="rId16"/>
    <p:sldId id="471" r:id="rId17"/>
    <p:sldId id="448" r:id="rId18"/>
    <p:sldId id="457" r:id="rId19"/>
    <p:sldId id="436" r:id="rId20"/>
    <p:sldId id="458" r:id="rId21"/>
    <p:sldId id="459" r:id="rId22"/>
    <p:sldId id="460" r:id="rId23"/>
    <p:sldId id="461" r:id="rId24"/>
    <p:sldId id="462" r:id="rId25"/>
    <p:sldId id="464" r:id="rId26"/>
    <p:sldId id="463" r:id="rId27"/>
    <p:sldId id="467" r:id="rId28"/>
    <p:sldId id="465" r:id="rId29"/>
    <p:sldId id="468" r:id="rId30"/>
    <p:sldId id="472" r:id="rId31"/>
    <p:sldId id="474" r:id="rId32"/>
    <p:sldId id="475" r:id="rId33"/>
    <p:sldId id="473" r:id="rId34"/>
    <p:sldId id="435" r:id="rId35"/>
    <p:sldId id="43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A21E5-4FE9-4F9D-AB69-385409F98339}" type="datetimeFigureOut">
              <a:rPr lang="en-CA" smtClean="0"/>
              <a:t>5/11/15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0DFE7E-7459-4E70-9179-9FD271136224}" type="slidenum">
              <a:rPr lang="en-CA" smtClean="0"/>
              <a:t>‹#›</a:t>
            </a:fld>
            <a:endParaRPr lang="en-CA"/>
          </a:p>
        </p:txBody>
      </p:sp>
    </p:spTree>
    <p:extLst>
      <p:ext uri="{BB962C8B-B14F-4D97-AF65-F5344CB8AC3E}">
        <p14:creationId xmlns:p14="http://schemas.microsoft.com/office/powerpoint/2010/main" val="834118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20688"/>
            <a:ext cx="7488832" cy="1872208"/>
          </a:xfrm>
        </p:spPr>
        <p:txBody>
          <a:bodyPr/>
          <a:lstStyle/>
          <a:p>
            <a:r>
              <a:rPr lang="en-US" smtClean="0"/>
              <a:t>Click to edit Master title style</a:t>
            </a:r>
            <a:endParaRPr lang="en-US"/>
          </a:p>
        </p:txBody>
      </p:sp>
      <p:sp>
        <p:nvSpPr>
          <p:cNvPr id="3" name="Subtitle 2"/>
          <p:cNvSpPr>
            <a:spLocks noGrp="1"/>
          </p:cNvSpPr>
          <p:nvPr>
            <p:ph type="subTitle" idx="1"/>
          </p:nvPr>
        </p:nvSpPr>
        <p:spPr>
          <a:xfrm>
            <a:off x="827584" y="3429000"/>
            <a:ext cx="3744416" cy="1872208"/>
          </a:xfrm>
        </p:spPr>
        <p:txBody>
          <a:bodyPr anchor="b"/>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B6E827-1548-4932-B8CE-BA32F49342B6}" type="datetime1">
              <a:rPr lang="en-US" smtClean="0"/>
              <a:t>5/11/2015</a:t>
            </a:fld>
            <a:endParaRPr lang="en-US"/>
          </a:p>
        </p:txBody>
      </p:sp>
      <p:sp>
        <p:nvSpPr>
          <p:cNvPr id="5" name="Footer Placeholder 4"/>
          <p:cNvSpPr>
            <a:spLocks noGrp="1"/>
          </p:cNvSpPr>
          <p:nvPr>
            <p:ph type="ftr" sz="quarter" idx="11"/>
          </p:nvPr>
        </p:nvSpPr>
        <p:spPr/>
        <p:txBody>
          <a:bodyPr/>
          <a:lstStyle/>
          <a:p>
            <a:r>
              <a:rPr lang="en-US" dirty="0" smtClean="0"/>
              <a:t>@</a:t>
            </a:r>
            <a:r>
              <a:rPr lang="en-US" dirty="0" err="1" smtClean="0"/>
              <a:t>LenAtLambton</a:t>
            </a:r>
            <a:endParaRPr lang="en-US" dirty="0" smtClean="0"/>
          </a:p>
        </p:txBody>
      </p:sp>
      <p:sp>
        <p:nvSpPr>
          <p:cNvPr id="6" name="Slide Number Placeholder 5"/>
          <p:cNvSpPr>
            <a:spLocks noGrp="1"/>
          </p:cNvSpPr>
          <p:nvPr>
            <p:ph type="sldNum" sz="quarter" idx="12"/>
          </p:nvPr>
        </p:nvSpPr>
        <p:spPr/>
        <p:txBody>
          <a:bodyPr/>
          <a:lstStyle/>
          <a:p>
            <a:fld id="{5C341885-ABF4-6C49-9194-89FF9B7C3B99}" type="slidenum">
              <a:rPr lang="en-US" smtClean="0"/>
              <a:t>‹#›</a:t>
            </a:fld>
            <a:endParaRPr lang="en-US"/>
          </a:p>
        </p:txBody>
      </p:sp>
      <p:pic>
        <p:nvPicPr>
          <p:cNvPr id="1026" name="Picture 2" descr="http://www.vectorsland.com/imgd/l12866-java-eps-logo-9909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0" y="2492896"/>
            <a:ext cx="3744416"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53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DA25A6-F380-433C-8BB7-9E7D099F4533}" type="datetime1">
              <a:rPr lang="en-US" smtClean="0"/>
              <a:t>5/11/2015</a:t>
            </a:fld>
            <a:endParaRPr lang="en-US"/>
          </a:p>
        </p:txBody>
      </p:sp>
      <p:sp>
        <p:nvSpPr>
          <p:cNvPr id="5" name="Footer Placeholder 4"/>
          <p:cNvSpPr>
            <a:spLocks noGrp="1"/>
          </p:cNvSpPr>
          <p:nvPr>
            <p:ph type="ftr" sz="quarter" idx="11"/>
          </p:nvPr>
        </p:nvSpPr>
        <p:spPr/>
        <p:txBody>
          <a:bodyPr/>
          <a:lstStyle/>
          <a:p>
            <a:r>
              <a:rPr lang="en-US" dirty="0" smtClean="0"/>
              <a:t>@</a:t>
            </a:r>
            <a:r>
              <a:rPr lang="en-US" dirty="0" err="1" smtClean="0"/>
              <a:t>LenAtLambton</a:t>
            </a:r>
            <a:endParaRPr lang="en-US" dirty="0"/>
          </a:p>
        </p:txBody>
      </p:sp>
      <p:sp>
        <p:nvSpPr>
          <p:cNvPr id="6" name="Slide Number Placeholder 5"/>
          <p:cNvSpPr>
            <a:spLocks noGrp="1"/>
          </p:cNvSpPr>
          <p:nvPr>
            <p:ph type="sldNum" sz="quarter" idx="12"/>
          </p:nvPr>
        </p:nvSpPr>
        <p:spPr/>
        <p:txBody>
          <a:bodyPr/>
          <a:lstStyle/>
          <a:p>
            <a:fld id="{5C341885-ABF4-6C49-9194-89FF9B7C3B99}" type="slidenum">
              <a:rPr lang="en-US" smtClean="0"/>
              <a:t>‹#›</a:t>
            </a:fld>
            <a:endParaRPr lang="en-US"/>
          </a:p>
        </p:txBody>
      </p:sp>
    </p:spTree>
    <p:extLst>
      <p:ext uri="{BB962C8B-B14F-4D97-AF65-F5344CB8AC3E}">
        <p14:creationId xmlns:p14="http://schemas.microsoft.com/office/powerpoint/2010/main" val="240874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AB25B5-4662-46E7-9FF3-38E651A71B17}" type="datetime1">
              <a:rPr lang="en-US" smtClean="0"/>
              <a:t>5/11/2015</a:t>
            </a:fld>
            <a:endParaRPr lang="en-US"/>
          </a:p>
        </p:txBody>
      </p:sp>
      <p:sp>
        <p:nvSpPr>
          <p:cNvPr id="5" name="Footer Placeholder 4"/>
          <p:cNvSpPr>
            <a:spLocks noGrp="1"/>
          </p:cNvSpPr>
          <p:nvPr>
            <p:ph type="ftr" sz="quarter" idx="11"/>
          </p:nvPr>
        </p:nvSpPr>
        <p:spPr/>
        <p:txBody>
          <a:bodyPr/>
          <a:lstStyle/>
          <a:p>
            <a:r>
              <a:rPr lang="en-US" dirty="0" smtClean="0"/>
              <a:t>@</a:t>
            </a:r>
            <a:r>
              <a:rPr lang="en-US" dirty="0" err="1" smtClean="0"/>
              <a:t>LenAtLambton</a:t>
            </a:r>
            <a:endParaRPr lang="en-US" dirty="0"/>
          </a:p>
        </p:txBody>
      </p:sp>
      <p:sp>
        <p:nvSpPr>
          <p:cNvPr id="6" name="Slide Number Placeholder 5"/>
          <p:cNvSpPr>
            <a:spLocks noGrp="1"/>
          </p:cNvSpPr>
          <p:nvPr>
            <p:ph type="sldNum" sz="quarter" idx="12"/>
          </p:nvPr>
        </p:nvSpPr>
        <p:spPr/>
        <p:txBody>
          <a:bodyPr/>
          <a:lstStyle/>
          <a:p>
            <a:fld id="{5C341885-ABF4-6C49-9194-89FF9B7C3B99}" type="slidenum">
              <a:rPr lang="en-US" smtClean="0"/>
              <a:t>‹#›</a:t>
            </a:fld>
            <a:endParaRPr lang="en-US"/>
          </a:p>
        </p:txBody>
      </p:sp>
    </p:spTree>
    <p:extLst>
      <p:ext uri="{BB962C8B-B14F-4D97-AF65-F5344CB8AC3E}">
        <p14:creationId xmlns:p14="http://schemas.microsoft.com/office/powerpoint/2010/main" val="3812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E7F49F-4F6E-48C3-AD6F-5A98D0EF9E0D}" type="datetime1">
              <a:rPr lang="en-US" smtClean="0"/>
              <a:t>5/11/2015</a:t>
            </a:fld>
            <a:endParaRPr lang="en-US"/>
          </a:p>
        </p:txBody>
      </p:sp>
      <p:sp>
        <p:nvSpPr>
          <p:cNvPr id="5" name="Footer Placeholder 4"/>
          <p:cNvSpPr>
            <a:spLocks noGrp="1"/>
          </p:cNvSpPr>
          <p:nvPr>
            <p:ph type="ftr" sz="quarter" idx="11"/>
          </p:nvPr>
        </p:nvSpPr>
        <p:spPr/>
        <p:txBody>
          <a:bodyPr/>
          <a:lstStyle/>
          <a:p>
            <a:r>
              <a:rPr lang="en-US" dirty="0" smtClean="0"/>
              <a:t>@</a:t>
            </a:r>
            <a:r>
              <a:rPr lang="en-US" dirty="0" err="1" smtClean="0"/>
              <a:t>LenAtLambton</a:t>
            </a:r>
            <a:endParaRPr lang="en-US" dirty="0"/>
          </a:p>
        </p:txBody>
      </p:sp>
      <p:sp>
        <p:nvSpPr>
          <p:cNvPr id="6" name="Slide Number Placeholder 5"/>
          <p:cNvSpPr>
            <a:spLocks noGrp="1"/>
          </p:cNvSpPr>
          <p:nvPr>
            <p:ph type="sldNum" sz="quarter" idx="12"/>
          </p:nvPr>
        </p:nvSpPr>
        <p:spPr/>
        <p:txBody>
          <a:bodyPr/>
          <a:lstStyle/>
          <a:p>
            <a:fld id="{5C341885-ABF4-6C49-9194-89FF9B7C3B99}" type="slidenum">
              <a:rPr lang="en-US" smtClean="0"/>
              <a:t>‹#›</a:t>
            </a:fld>
            <a:endParaRPr lang="en-US"/>
          </a:p>
        </p:txBody>
      </p:sp>
    </p:spTree>
    <p:extLst>
      <p:ext uri="{BB962C8B-B14F-4D97-AF65-F5344CB8AC3E}">
        <p14:creationId xmlns:p14="http://schemas.microsoft.com/office/powerpoint/2010/main" val="264139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003145-7B64-4497-8690-640F0416DD85}" type="datetime1">
              <a:rPr lang="en-US" smtClean="0"/>
              <a:t>5/11/2015</a:t>
            </a:fld>
            <a:endParaRPr lang="en-US"/>
          </a:p>
        </p:txBody>
      </p:sp>
      <p:sp>
        <p:nvSpPr>
          <p:cNvPr id="5" name="Footer Placeholder 4"/>
          <p:cNvSpPr>
            <a:spLocks noGrp="1"/>
          </p:cNvSpPr>
          <p:nvPr>
            <p:ph type="ftr" sz="quarter" idx="11"/>
          </p:nvPr>
        </p:nvSpPr>
        <p:spPr/>
        <p:txBody>
          <a:bodyPr/>
          <a:lstStyle/>
          <a:p>
            <a:r>
              <a:rPr lang="en-US" dirty="0" smtClean="0"/>
              <a:t>@</a:t>
            </a:r>
            <a:r>
              <a:rPr lang="en-US" dirty="0" err="1" smtClean="0"/>
              <a:t>LenAtLambton</a:t>
            </a:r>
            <a:endParaRPr lang="en-US" dirty="0"/>
          </a:p>
        </p:txBody>
      </p:sp>
      <p:sp>
        <p:nvSpPr>
          <p:cNvPr id="6" name="Slide Number Placeholder 5"/>
          <p:cNvSpPr>
            <a:spLocks noGrp="1"/>
          </p:cNvSpPr>
          <p:nvPr>
            <p:ph type="sldNum" sz="quarter" idx="12"/>
          </p:nvPr>
        </p:nvSpPr>
        <p:spPr/>
        <p:txBody>
          <a:bodyPr/>
          <a:lstStyle/>
          <a:p>
            <a:fld id="{5C341885-ABF4-6C49-9194-89FF9B7C3B99}" type="slidenum">
              <a:rPr lang="en-US" smtClean="0"/>
              <a:t>‹#›</a:t>
            </a:fld>
            <a:endParaRPr lang="en-US"/>
          </a:p>
        </p:txBody>
      </p:sp>
    </p:spTree>
    <p:extLst>
      <p:ext uri="{BB962C8B-B14F-4D97-AF65-F5344CB8AC3E}">
        <p14:creationId xmlns:p14="http://schemas.microsoft.com/office/powerpoint/2010/main" val="34126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3B3F7D-2C11-413D-8DE9-0228AE40E65F}" type="datetime1">
              <a:rPr lang="en-US" smtClean="0"/>
              <a:t>5/11/2015</a:t>
            </a:fld>
            <a:endParaRPr lang="en-US"/>
          </a:p>
        </p:txBody>
      </p:sp>
      <p:sp>
        <p:nvSpPr>
          <p:cNvPr id="6" name="Footer Placeholder 5"/>
          <p:cNvSpPr>
            <a:spLocks noGrp="1"/>
          </p:cNvSpPr>
          <p:nvPr>
            <p:ph type="ftr" sz="quarter" idx="11"/>
          </p:nvPr>
        </p:nvSpPr>
        <p:spPr/>
        <p:txBody>
          <a:bodyPr/>
          <a:lstStyle/>
          <a:p>
            <a:r>
              <a:rPr lang="en-US" dirty="0" smtClean="0"/>
              <a:t>@</a:t>
            </a:r>
            <a:r>
              <a:rPr lang="en-US" dirty="0" err="1" smtClean="0"/>
              <a:t>LenAtLambton</a:t>
            </a:r>
            <a:endParaRPr lang="en-US" dirty="0"/>
          </a:p>
        </p:txBody>
      </p:sp>
      <p:sp>
        <p:nvSpPr>
          <p:cNvPr id="7" name="Slide Number Placeholder 6"/>
          <p:cNvSpPr>
            <a:spLocks noGrp="1"/>
          </p:cNvSpPr>
          <p:nvPr>
            <p:ph type="sldNum" sz="quarter" idx="12"/>
          </p:nvPr>
        </p:nvSpPr>
        <p:spPr/>
        <p:txBody>
          <a:bodyPr/>
          <a:lstStyle/>
          <a:p>
            <a:fld id="{5C341885-ABF4-6C49-9194-89FF9B7C3B99}" type="slidenum">
              <a:rPr lang="en-US" smtClean="0"/>
              <a:t>‹#›</a:t>
            </a:fld>
            <a:endParaRPr lang="en-US"/>
          </a:p>
        </p:txBody>
      </p:sp>
    </p:spTree>
    <p:extLst>
      <p:ext uri="{BB962C8B-B14F-4D97-AF65-F5344CB8AC3E}">
        <p14:creationId xmlns:p14="http://schemas.microsoft.com/office/powerpoint/2010/main" val="182212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5E7B45-AF7B-49FC-8F38-B834B1E4387D}" type="datetime1">
              <a:rPr lang="en-US" smtClean="0"/>
              <a:t>5/11/2015</a:t>
            </a:fld>
            <a:endParaRPr lang="en-US"/>
          </a:p>
        </p:txBody>
      </p:sp>
      <p:sp>
        <p:nvSpPr>
          <p:cNvPr id="8" name="Footer Placeholder 7"/>
          <p:cNvSpPr>
            <a:spLocks noGrp="1"/>
          </p:cNvSpPr>
          <p:nvPr>
            <p:ph type="ftr" sz="quarter" idx="11"/>
          </p:nvPr>
        </p:nvSpPr>
        <p:spPr/>
        <p:txBody>
          <a:bodyPr/>
          <a:lstStyle/>
          <a:p>
            <a:r>
              <a:rPr lang="en-US" dirty="0" smtClean="0"/>
              <a:t>@</a:t>
            </a:r>
            <a:r>
              <a:rPr lang="en-US" dirty="0" err="1" smtClean="0"/>
              <a:t>LenAtLambton</a:t>
            </a:r>
            <a:endParaRPr lang="en-US" dirty="0"/>
          </a:p>
        </p:txBody>
      </p:sp>
      <p:sp>
        <p:nvSpPr>
          <p:cNvPr id="9" name="Slide Number Placeholder 8"/>
          <p:cNvSpPr>
            <a:spLocks noGrp="1"/>
          </p:cNvSpPr>
          <p:nvPr>
            <p:ph type="sldNum" sz="quarter" idx="12"/>
          </p:nvPr>
        </p:nvSpPr>
        <p:spPr/>
        <p:txBody>
          <a:bodyPr/>
          <a:lstStyle/>
          <a:p>
            <a:fld id="{5C341885-ABF4-6C49-9194-89FF9B7C3B99}" type="slidenum">
              <a:rPr lang="en-US" smtClean="0"/>
              <a:t>‹#›</a:t>
            </a:fld>
            <a:endParaRPr lang="en-US"/>
          </a:p>
        </p:txBody>
      </p:sp>
    </p:spTree>
    <p:extLst>
      <p:ext uri="{BB962C8B-B14F-4D97-AF65-F5344CB8AC3E}">
        <p14:creationId xmlns:p14="http://schemas.microsoft.com/office/powerpoint/2010/main" val="387207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774D68-F6BA-420C-8449-4811B9D6F655}" type="datetime1">
              <a:rPr lang="en-US" smtClean="0"/>
              <a:t>5/11/2015</a:t>
            </a:fld>
            <a:endParaRPr lang="en-US"/>
          </a:p>
        </p:txBody>
      </p:sp>
      <p:sp>
        <p:nvSpPr>
          <p:cNvPr id="4" name="Footer Placeholder 3"/>
          <p:cNvSpPr>
            <a:spLocks noGrp="1"/>
          </p:cNvSpPr>
          <p:nvPr>
            <p:ph type="ftr" sz="quarter" idx="11"/>
          </p:nvPr>
        </p:nvSpPr>
        <p:spPr/>
        <p:txBody>
          <a:bodyPr/>
          <a:lstStyle/>
          <a:p>
            <a:r>
              <a:rPr lang="en-US" dirty="0" smtClean="0"/>
              <a:t>@</a:t>
            </a:r>
            <a:r>
              <a:rPr lang="en-US" dirty="0" err="1" smtClean="0"/>
              <a:t>LenAtLambton</a:t>
            </a:r>
            <a:endParaRPr lang="en-US" dirty="0"/>
          </a:p>
        </p:txBody>
      </p:sp>
      <p:sp>
        <p:nvSpPr>
          <p:cNvPr id="5" name="Slide Number Placeholder 4"/>
          <p:cNvSpPr>
            <a:spLocks noGrp="1"/>
          </p:cNvSpPr>
          <p:nvPr>
            <p:ph type="sldNum" sz="quarter" idx="12"/>
          </p:nvPr>
        </p:nvSpPr>
        <p:spPr/>
        <p:txBody>
          <a:bodyPr/>
          <a:lstStyle/>
          <a:p>
            <a:fld id="{5C341885-ABF4-6C49-9194-89FF9B7C3B99}" type="slidenum">
              <a:rPr lang="en-US" smtClean="0"/>
              <a:t>‹#›</a:t>
            </a:fld>
            <a:endParaRPr lang="en-US"/>
          </a:p>
        </p:txBody>
      </p:sp>
    </p:spTree>
    <p:extLst>
      <p:ext uri="{BB962C8B-B14F-4D97-AF65-F5344CB8AC3E}">
        <p14:creationId xmlns:p14="http://schemas.microsoft.com/office/powerpoint/2010/main" val="11123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78C13-E589-4AF5-8C84-25B96B2A5747}" type="datetime1">
              <a:rPr lang="en-US" smtClean="0"/>
              <a:t>5/11/2015</a:t>
            </a:fld>
            <a:endParaRPr lang="en-US"/>
          </a:p>
        </p:txBody>
      </p:sp>
      <p:sp>
        <p:nvSpPr>
          <p:cNvPr id="3" name="Footer Placeholder 2"/>
          <p:cNvSpPr>
            <a:spLocks noGrp="1"/>
          </p:cNvSpPr>
          <p:nvPr>
            <p:ph type="ftr" sz="quarter" idx="11"/>
          </p:nvPr>
        </p:nvSpPr>
        <p:spPr/>
        <p:txBody>
          <a:bodyPr/>
          <a:lstStyle/>
          <a:p>
            <a:r>
              <a:rPr lang="en-US" dirty="0" smtClean="0"/>
              <a:t>@</a:t>
            </a:r>
            <a:r>
              <a:rPr lang="en-US" dirty="0" err="1" smtClean="0"/>
              <a:t>LenAtLambton</a:t>
            </a:r>
            <a:endParaRPr lang="en-US" dirty="0"/>
          </a:p>
        </p:txBody>
      </p:sp>
      <p:sp>
        <p:nvSpPr>
          <p:cNvPr id="4" name="Slide Number Placeholder 3"/>
          <p:cNvSpPr>
            <a:spLocks noGrp="1"/>
          </p:cNvSpPr>
          <p:nvPr>
            <p:ph type="sldNum" sz="quarter" idx="12"/>
          </p:nvPr>
        </p:nvSpPr>
        <p:spPr/>
        <p:txBody>
          <a:bodyPr/>
          <a:lstStyle/>
          <a:p>
            <a:fld id="{5C341885-ABF4-6C49-9194-89FF9B7C3B99}" type="slidenum">
              <a:rPr lang="en-US" smtClean="0"/>
              <a:t>‹#›</a:t>
            </a:fld>
            <a:endParaRPr lang="en-US"/>
          </a:p>
        </p:txBody>
      </p:sp>
    </p:spTree>
    <p:extLst>
      <p:ext uri="{BB962C8B-B14F-4D97-AF65-F5344CB8AC3E}">
        <p14:creationId xmlns:p14="http://schemas.microsoft.com/office/powerpoint/2010/main" val="177220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CC56DA-CA93-4467-9A87-EF09D203AF1E}" type="datetime1">
              <a:rPr lang="en-US" smtClean="0"/>
              <a:t>5/11/2015</a:t>
            </a:fld>
            <a:endParaRPr lang="en-US"/>
          </a:p>
        </p:txBody>
      </p:sp>
      <p:sp>
        <p:nvSpPr>
          <p:cNvPr id="6" name="Footer Placeholder 5"/>
          <p:cNvSpPr>
            <a:spLocks noGrp="1"/>
          </p:cNvSpPr>
          <p:nvPr>
            <p:ph type="ftr" sz="quarter" idx="11"/>
          </p:nvPr>
        </p:nvSpPr>
        <p:spPr/>
        <p:txBody>
          <a:bodyPr/>
          <a:lstStyle/>
          <a:p>
            <a:r>
              <a:rPr lang="en-US" dirty="0" smtClean="0"/>
              <a:t>@</a:t>
            </a:r>
            <a:r>
              <a:rPr lang="en-US" dirty="0" err="1" smtClean="0"/>
              <a:t>LenAtLambton</a:t>
            </a:r>
            <a:endParaRPr lang="en-US" dirty="0"/>
          </a:p>
        </p:txBody>
      </p:sp>
      <p:sp>
        <p:nvSpPr>
          <p:cNvPr id="7" name="Slide Number Placeholder 6"/>
          <p:cNvSpPr>
            <a:spLocks noGrp="1"/>
          </p:cNvSpPr>
          <p:nvPr>
            <p:ph type="sldNum" sz="quarter" idx="12"/>
          </p:nvPr>
        </p:nvSpPr>
        <p:spPr/>
        <p:txBody>
          <a:bodyPr/>
          <a:lstStyle/>
          <a:p>
            <a:fld id="{5C341885-ABF4-6C49-9194-89FF9B7C3B99}" type="slidenum">
              <a:rPr lang="en-US" smtClean="0"/>
              <a:t>‹#›</a:t>
            </a:fld>
            <a:endParaRPr lang="en-US"/>
          </a:p>
        </p:txBody>
      </p:sp>
    </p:spTree>
    <p:extLst>
      <p:ext uri="{BB962C8B-B14F-4D97-AF65-F5344CB8AC3E}">
        <p14:creationId xmlns:p14="http://schemas.microsoft.com/office/powerpoint/2010/main" val="26481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B6672-6FEB-41E1-AA1C-B4703B13BED6}" type="datetime1">
              <a:rPr lang="en-US" smtClean="0"/>
              <a:t>5/11/2015</a:t>
            </a:fld>
            <a:endParaRPr lang="en-US"/>
          </a:p>
        </p:txBody>
      </p:sp>
      <p:sp>
        <p:nvSpPr>
          <p:cNvPr id="6" name="Footer Placeholder 5"/>
          <p:cNvSpPr>
            <a:spLocks noGrp="1"/>
          </p:cNvSpPr>
          <p:nvPr>
            <p:ph type="ftr" sz="quarter" idx="11"/>
          </p:nvPr>
        </p:nvSpPr>
        <p:spPr/>
        <p:txBody>
          <a:bodyPr/>
          <a:lstStyle/>
          <a:p>
            <a:r>
              <a:rPr lang="en-US" dirty="0" smtClean="0"/>
              <a:t>@</a:t>
            </a:r>
            <a:r>
              <a:rPr lang="en-US" dirty="0" err="1" smtClean="0"/>
              <a:t>LenAtLambton</a:t>
            </a:r>
            <a:endParaRPr lang="en-US" dirty="0"/>
          </a:p>
        </p:txBody>
      </p:sp>
      <p:sp>
        <p:nvSpPr>
          <p:cNvPr id="7" name="Slide Number Placeholder 6"/>
          <p:cNvSpPr>
            <a:spLocks noGrp="1"/>
          </p:cNvSpPr>
          <p:nvPr>
            <p:ph type="sldNum" sz="quarter" idx="12"/>
          </p:nvPr>
        </p:nvSpPr>
        <p:spPr/>
        <p:txBody>
          <a:bodyPr/>
          <a:lstStyle/>
          <a:p>
            <a:fld id="{5C341885-ABF4-6C49-9194-89FF9B7C3B99}" type="slidenum">
              <a:rPr lang="en-US" smtClean="0"/>
              <a:t>‹#›</a:t>
            </a:fld>
            <a:endParaRPr lang="en-US"/>
          </a:p>
        </p:txBody>
      </p:sp>
    </p:spTree>
    <p:extLst>
      <p:ext uri="{BB962C8B-B14F-4D97-AF65-F5344CB8AC3E}">
        <p14:creationId xmlns:p14="http://schemas.microsoft.com/office/powerpoint/2010/main" val="24884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9E7C9-92FC-4ADB-A048-46094FDCDA49}" type="datetime1">
              <a:rPr lang="en-US" smtClean="0"/>
              <a:t>5/11/2015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1">
                <a:solidFill>
                  <a:schemeClr val="bg1"/>
                </a:solidFill>
                <a:effectLst/>
              </a:defRPr>
            </a:lvl1pPr>
          </a:lstStyle>
          <a:p>
            <a:r>
              <a:rPr lang="en-US" dirty="0" smtClean="0"/>
              <a:t>@</a:t>
            </a:r>
            <a:r>
              <a:rPr lang="en-US" dirty="0" err="1" smtClean="0"/>
              <a:t>LenAtLambton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41885-ABF4-6C49-9194-89FF9B7C3B99}" type="slidenum">
              <a:rPr lang="en-US" smtClean="0"/>
              <a:t>‹#›</a:t>
            </a:fld>
            <a:endParaRPr lang="en-US"/>
          </a:p>
        </p:txBody>
      </p:sp>
    </p:spTree>
    <p:extLst>
      <p:ext uri="{BB962C8B-B14F-4D97-AF65-F5344CB8AC3E}">
        <p14:creationId xmlns:p14="http://schemas.microsoft.com/office/powerpoint/2010/main" val="33651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50000"/>
              <a:lumOff val="50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cs.oracle.com/javase/7/docs/api/java/util/AbstractList.html" TargetMode="External"/><Relationship Id="rId2" Type="http://schemas.openxmlformats.org/officeDocument/2006/relationships/hyperlink" Target="http://docs.oracle.com/javase/7/docs/api/java/util/List.html"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util/Stack.html" TargetMode="External"/><Relationship Id="rId5" Type="http://schemas.openxmlformats.org/officeDocument/2006/relationships/hyperlink" Target="http://docs.oracle.com/javase/7/docs/api/java/util/LinkedList.html" TargetMode="External"/><Relationship Id="rId4" Type="http://schemas.openxmlformats.org/officeDocument/2006/relationships/hyperlink" Target="http://docs.oracle.com/javase/7/docs/api/java/util/ArrayLis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ocs.oracle.com/javase/7/docs/api/java/util/Collec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US" dirty="0" smtClean="0"/>
              <a:t>CPD-4414</a:t>
            </a:r>
            <a:br>
              <a:rPr lang="en-US" dirty="0" smtClean="0"/>
            </a:br>
            <a:r>
              <a:rPr lang="en-US" dirty="0" smtClean="0"/>
              <a:t>Java Development II</a:t>
            </a:r>
            <a:endParaRPr lang="en-US" dirty="0"/>
          </a:p>
        </p:txBody>
      </p:sp>
      <p:sp>
        <p:nvSpPr>
          <p:cNvPr id="3" name="Subtitle 2"/>
          <p:cNvSpPr>
            <a:spLocks noGrp="1"/>
          </p:cNvSpPr>
          <p:nvPr>
            <p:ph type="subTitle" idx="1"/>
          </p:nvPr>
        </p:nvSpPr>
        <p:spPr/>
        <p:txBody>
          <a:bodyPr/>
          <a:lstStyle/>
          <a:p>
            <a:pPr algn="l"/>
            <a:r>
              <a:rPr lang="en-US" dirty="0" smtClean="0"/>
              <a:t>Week Two</a:t>
            </a:r>
          </a:p>
          <a:p>
            <a:pPr algn="l"/>
            <a:r>
              <a:rPr lang="en-US" sz="2800" dirty="0" smtClean="0"/>
              <a:t>Collection Classes</a:t>
            </a:r>
          </a:p>
        </p:txBody>
      </p:sp>
    </p:spTree>
    <p:extLst>
      <p:ext uri="{BB962C8B-B14F-4D97-AF65-F5344CB8AC3E}">
        <p14:creationId xmlns:p14="http://schemas.microsoft.com/office/powerpoint/2010/main" val="126229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on the Java API</a:t>
            </a:r>
            <a:endParaRPr lang="en-CA" dirty="0"/>
          </a:p>
        </p:txBody>
      </p:sp>
      <p:sp>
        <p:nvSpPr>
          <p:cNvPr id="3" name="Content Placeholder 2"/>
          <p:cNvSpPr>
            <a:spLocks noGrp="1"/>
          </p:cNvSpPr>
          <p:nvPr>
            <p:ph idx="1"/>
          </p:nvPr>
        </p:nvSpPr>
        <p:spPr/>
        <p:txBody>
          <a:bodyPr/>
          <a:lstStyle/>
          <a:p>
            <a:r>
              <a:rPr lang="en-US" dirty="0" smtClean="0"/>
              <a:t>All of the Collections are provided as three parts:</a:t>
            </a:r>
          </a:p>
          <a:p>
            <a:pPr marL="514350" indent="-514350">
              <a:buFont typeface="+mj-lt"/>
              <a:buAutoNum type="arabicPeriod"/>
            </a:pPr>
            <a:r>
              <a:rPr lang="en-US" dirty="0" smtClean="0"/>
              <a:t>The root Interface </a:t>
            </a:r>
            <a:br>
              <a:rPr lang="en-US" dirty="0" smtClean="0"/>
            </a:br>
            <a:r>
              <a:rPr lang="en-US" dirty="0" smtClean="0"/>
              <a:t>(</a:t>
            </a:r>
            <a:r>
              <a:rPr lang="en-US" dirty="0" err="1" smtClean="0"/>
              <a:t>eg</a:t>
            </a:r>
            <a:r>
              <a:rPr lang="en-US" dirty="0" smtClean="0"/>
              <a:t>- </a:t>
            </a:r>
            <a:r>
              <a:rPr lang="en-US" dirty="0" smtClean="0">
                <a:hlinkClick r:id="rId2"/>
              </a:rPr>
              <a:t>List</a:t>
            </a:r>
            <a:r>
              <a:rPr lang="en-US" dirty="0" smtClean="0"/>
              <a:t>)</a:t>
            </a:r>
          </a:p>
          <a:p>
            <a:pPr marL="514350" indent="-514350">
              <a:buFont typeface="+mj-lt"/>
              <a:buAutoNum type="arabicPeriod"/>
            </a:pPr>
            <a:r>
              <a:rPr lang="en-US" dirty="0" smtClean="0"/>
              <a:t>An Abstract Implementation </a:t>
            </a:r>
            <a:br>
              <a:rPr lang="en-US" dirty="0" smtClean="0"/>
            </a:br>
            <a:r>
              <a:rPr lang="en-US" dirty="0" smtClean="0"/>
              <a:t>(</a:t>
            </a:r>
            <a:r>
              <a:rPr lang="en-US" dirty="0" err="1" smtClean="0"/>
              <a:t>eg</a:t>
            </a:r>
            <a:r>
              <a:rPr lang="en-US" dirty="0" smtClean="0"/>
              <a:t>- </a:t>
            </a:r>
            <a:r>
              <a:rPr lang="en-US" dirty="0" smtClean="0">
                <a:hlinkClick r:id="rId3"/>
              </a:rPr>
              <a:t>AbstractList</a:t>
            </a:r>
            <a:r>
              <a:rPr lang="en-US" dirty="0" smtClean="0"/>
              <a:t>)</a:t>
            </a:r>
          </a:p>
          <a:p>
            <a:pPr marL="514350" indent="-514350">
              <a:buFont typeface="+mj-lt"/>
              <a:buAutoNum type="arabicPeriod"/>
            </a:pPr>
            <a:r>
              <a:rPr lang="en-US" dirty="0" smtClean="0"/>
              <a:t>Several Working Implementations </a:t>
            </a:r>
            <a:br>
              <a:rPr lang="en-US" dirty="0" smtClean="0"/>
            </a:br>
            <a:r>
              <a:rPr lang="en-US" dirty="0" smtClean="0"/>
              <a:t>(</a:t>
            </a:r>
            <a:r>
              <a:rPr lang="en-US" dirty="0" err="1" smtClean="0"/>
              <a:t>eg</a:t>
            </a:r>
            <a:r>
              <a:rPr lang="en-US" dirty="0" smtClean="0"/>
              <a:t>- </a:t>
            </a:r>
            <a:r>
              <a:rPr lang="en-US" dirty="0" smtClean="0">
                <a:hlinkClick r:id="rId4"/>
              </a:rPr>
              <a:t>ArrayList</a:t>
            </a:r>
            <a:r>
              <a:rPr lang="en-US" dirty="0" smtClean="0"/>
              <a:t>, </a:t>
            </a:r>
            <a:r>
              <a:rPr lang="en-US" dirty="0" smtClean="0">
                <a:hlinkClick r:id="rId5"/>
              </a:rPr>
              <a:t>LinkedList</a:t>
            </a:r>
            <a:r>
              <a:rPr lang="en-US" dirty="0" smtClean="0"/>
              <a:t> and </a:t>
            </a:r>
            <a:r>
              <a:rPr lang="en-US" dirty="0" smtClean="0">
                <a:hlinkClick r:id="rId6"/>
              </a:rPr>
              <a:t>Stack</a:t>
            </a:r>
            <a:r>
              <a:rPr lang="en-US" dirty="0" smtClean="0"/>
              <a:t>)</a:t>
            </a:r>
            <a:endParaRPr lang="en-CA" dirty="0"/>
          </a:p>
        </p:txBody>
      </p:sp>
    </p:spTree>
    <p:extLst>
      <p:ext uri="{BB962C8B-B14F-4D97-AF65-F5344CB8AC3E}">
        <p14:creationId xmlns:p14="http://schemas.microsoft.com/office/powerpoint/2010/main" val="122913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Actions on Collections</a:t>
            </a:r>
            <a:endParaRPr lang="en-CA" dirty="0"/>
          </a:p>
        </p:txBody>
      </p:sp>
      <p:sp>
        <p:nvSpPr>
          <p:cNvPr id="3" name="Content Placeholder 2"/>
          <p:cNvSpPr>
            <a:spLocks noGrp="1"/>
          </p:cNvSpPr>
          <p:nvPr>
            <p:ph idx="1"/>
          </p:nvPr>
        </p:nvSpPr>
        <p:spPr/>
        <p:txBody>
          <a:bodyPr>
            <a:normAutofit fontScale="92500" lnSpcReduction="20000"/>
          </a:bodyPr>
          <a:lstStyle/>
          <a:p>
            <a:r>
              <a:rPr lang="en-US" dirty="0" smtClean="0"/>
              <a:t>The method names aren't always the same, but the same general tasks can be performed with any collection:</a:t>
            </a:r>
          </a:p>
          <a:p>
            <a:endParaRPr lang="en-US" dirty="0"/>
          </a:p>
          <a:p>
            <a:r>
              <a:rPr lang="en-US" dirty="0" smtClean="0"/>
              <a:t>Create</a:t>
            </a:r>
          </a:p>
          <a:p>
            <a:r>
              <a:rPr lang="en-US" dirty="0" smtClean="0"/>
              <a:t>Read</a:t>
            </a:r>
          </a:p>
          <a:p>
            <a:r>
              <a:rPr lang="en-US" dirty="0" smtClean="0"/>
              <a:t>Update</a:t>
            </a:r>
          </a:p>
          <a:p>
            <a:r>
              <a:rPr lang="en-US" dirty="0" smtClean="0"/>
              <a:t>Delete</a:t>
            </a:r>
          </a:p>
          <a:p>
            <a:endParaRPr lang="en-US" dirty="0"/>
          </a:p>
          <a:p>
            <a:r>
              <a:rPr lang="en-US" dirty="0" smtClean="0"/>
              <a:t>This CRUD may be a little familiar… </a:t>
            </a:r>
            <a:endParaRPr lang="en-CA" dirty="0"/>
          </a:p>
        </p:txBody>
      </p:sp>
    </p:spTree>
    <p:extLst>
      <p:ext uri="{BB962C8B-B14F-4D97-AF65-F5344CB8AC3E}">
        <p14:creationId xmlns:p14="http://schemas.microsoft.com/office/powerpoint/2010/main" val="159532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CA" dirty="0"/>
          </a:p>
        </p:txBody>
      </p:sp>
      <p:sp>
        <p:nvSpPr>
          <p:cNvPr id="3" name="Content Placeholder 2"/>
          <p:cNvSpPr>
            <a:spLocks noGrp="1"/>
          </p:cNvSpPr>
          <p:nvPr>
            <p:ph idx="1"/>
          </p:nvPr>
        </p:nvSpPr>
        <p:spPr/>
        <p:txBody>
          <a:bodyPr>
            <a:normAutofit fontScale="92500"/>
          </a:bodyPr>
          <a:lstStyle/>
          <a:p>
            <a:r>
              <a:rPr lang="en-US" dirty="0" smtClean="0"/>
              <a:t>In Java, you will sometimes see angle brackets &lt;T&gt; used to declare a type</a:t>
            </a:r>
          </a:p>
          <a:p>
            <a:endParaRPr lang="en-US" dirty="0"/>
          </a:p>
          <a:p>
            <a:r>
              <a:rPr lang="en-US" dirty="0" smtClean="0"/>
              <a:t>This is called a Generic. It allows you to declare that something (that works with Objects) works with a specific type of Object</a:t>
            </a:r>
          </a:p>
          <a:p>
            <a:endParaRPr lang="en-US" dirty="0" smtClean="0"/>
          </a:p>
          <a:p>
            <a:r>
              <a:rPr lang="en-US" dirty="0" smtClean="0"/>
              <a:t>The following makes a List of Person objects.</a:t>
            </a:r>
            <a:endParaRPr lang="en-US" dirty="0"/>
          </a:p>
          <a:p>
            <a:pPr marL="0" indent="0">
              <a:buNone/>
            </a:pPr>
            <a:r>
              <a:rPr lang="en-US" sz="2400" b="1" dirty="0" smtClean="0">
                <a:latin typeface="Lucida Console" panose="020B0609040504020204" pitchFamily="49" charset="0"/>
              </a:rPr>
              <a:t>List&lt;Person&gt; </a:t>
            </a:r>
            <a:r>
              <a:rPr lang="en-US" sz="2400" b="1" dirty="0" err="1" smtClean="0">
                <a:latin typeface="Lucida Console" panose="020B0609040504020204" pitchFamily="49" charset="0"/>
              </a:rPr>
              <a:t>pList</a:t>
            </a:r>
            <a:r>
              <a:rPr lang="en-US" sz="2400" b="1" dirty="0" smtClean="0">
                <a:latin typeface="Lucida Console" panose="020B0609040504020204" pitchFamily="49" charset="0"/>
              </a:rPr>
              <a:t> = </a:t>
            </a:r>
            <a:r>
              <a:rPr lang="en-US" sz="2400" b="1" dirty="0" smtClean="0">
                <a:solidFill>
                  <a:schemeClr val="accent1"/>
                </a:solidFill>
                <a:latin typeface="Lucida Console" panose="020B0609040504020204" pitchFamily="49" charset="0"/>
              </a:rPr>
              <a:t>new</a:t>
            </a:r>
            <a:r>
              <a:rPr lang="en-US" sz="2400" b="1" dirty="0" smtClean="0">
                <a:latin typeface="Lucida Console" panose="020B0609040504020204" pitchFamily="49" charset="0"/>
              </a:rPr>
              <a:t> ArrayList&lt;Person&gt;();</a:t>
            </a:r>
            <a:endParaRPr lang="en-CA" b="1" dirty="0">
              <a:latin typeface="Lucida Console" panose="020B0609040504020204" pitchFamily="49" charset="0"/>
            </a:endParaRPr>
          </a:p>
        </p:txBody>
      </p:sp>
    </p:spTree>
    <p:extLst>
      <p:ext uri="{BB962C8B-B14F-4D97-AF65-F5344CB8AC3E}">
        <p14:creationId xmlns:p14="http://schemas.microsoft.com/office/powerpoint/2010/main" val="159135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on Interfaces</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31721913"/>
              </p:ext>
            </p:extLst>
          </p:nvPr>
        </p:nvGraphicFramePr>
        <p:xfrm>
          <a:off x="323528" y="1600200"/>
          <a:ext cx="8507288" cy="3454400"/>
        </p:xfrm>
        <a:graphic>
          <a:graphicData uri="http://schemas.openxmlformats.org/drawingml/2006/table">
            <a:tbl>
              <a:tblPr firstRow="1" bandRow="1">
                <a:tableStyleId>{5C22544A-7EE6-4342-B048-85BDC9FD1C3A}</a:tableStyleId>
              </a:tblPr>
              <a:tblGrid>
                <a:gridCol w="1127259"/>
                <a:gridCol w="1712068"/>
                <a:gridCol w="2139569"/>
                <a:gridCol w="1872208"/>
                <a:gridCol w="1656184"/>
              </a:tblGrid>
              <a:tr h="370840">
                <a:tc>
                  <a:txBody>
                    <a:bodyPr/>
                    <a:lstStyle/>
                    <a:p>
                      <a:endParaRPr lang="en-CA" dirty="0"/>
                    </a:p>
                  </a:txBody>
                  <a:tcPr/>
                </a:tc>
                <a:tc>
                  <a:txBody>
                    <a:bodyPr/>
                    <a:lstStyle/>
                    <a:p>
                      <a:r>
                        <a:rPr lang="en-US" dirty="0" smtClean="0"/>
                        <a:t>Create</a:t>
                      </a:r>
                      <a:endParaRPr lang="en-CA" dirty="0"/>
                    </a:p>
                  </a:txBody>
                  <a:tcPr/>
                </a:tc>
                <a:tc>
                  <a:txBody>
                    <a:bodyPr/>
                    <a:lstStyle/>
                    <a:p>
                      <a:r>
                        <a:rPr lang="en-US" dirty="0" smtClean="0"/>
                        <a:t>Read</a:t>
                      </a:r>
                      <a:endParaRPr lang="en-CA" dirty="0"/>
                    </a:p>
                  </a:txBody>
                  <a:tcPr/>
                </a:tc>
                <a:tc>
                  <a:txBody>
                    <a:bodyPr/>
                    <a:lstStyle/>
                    <a:p>
                      <a:r>
                        <a:rPr lang="en-US" dirty="0" smtClean="0"/>
                        <a:t>Update</a:t>
                      </a:r>
                      <a:endParaRPr lang="en-CA" dirty="0"/>
                    </a:p>
                  </a:txBody>
                  <a:tcPr/>
                </a:tc>
                <a:tc>
                  <a:txBody>
                    <a:bodyPr/>
                    <a:lstStyle/>
                    <a:p>
                      <a:r>
                        <a:rPr lang="en-US" dirty="0" smtClean="0"/>
                        <a:t>Delete</a:t>
                      </a:r>
                      <a:endParaRPr lang="en-CA" dirty="0"/>
                    </a:p>
                  </a:txBody>
                  <a:tcPr/>
                </a:tc>
              </a:tr>
              <a:tr h="370840">
                <a:tc>
                  <a:txBody>
                    <a:bodyPr/>
                    <a:lstStyle/>
                    <a:p>
                      <a:r>
                        <a:rPr lang="en-US" sz="1400" b="1" dirty="0" smtClean="0">
                          <a:latin typeface="Lucida Console" panose="020B0609040504020204" pitchFamily="49" charset="0"/>
                        </a:rPr>
                        <a:t>Set&lt;E&gt;</a:t>
                      </a:r>
                      <a:endParaRPr lang="en-CA" sz="1400" b="1" dirty="0">
                        <a:latin typeface="Lucida Console" panose="020B0609040504020204" pitchFamily="49" charset="0"/>
                      </a:endParaRPr>
                    </a:p>
                  </a:txBody>
                  <a:tcPr/>
                </a:tc>
                <a:tc>
                  <a:txBody>
                    <a:bodyPr/>
                    <a:lstStyle/>
                    <a:p>
                      <a:r>
                        <a:rPr lang="en-US" sz="1400" b="0" dirty="0" smtClean="0">
                          <a:latin typeface="Lucida Console" panose="020B0609040504020204" pitchFamily="49" charset="0"/>
                        </a:rPr>
                        <a:t>add(E e)</a:t>
                      </a:r>
                      <a:endParaRPr lang="en-CA" sz="1400" b="0" dirty="0">
                        <a:latin typeface="Lucida Console" panose="020B0609040504020204" pitchFamily="49" charset="0"/>
                      </a:endParaRPr>
                    </a:p>
                  </a:txBody>
                  <a:tcPr/>
                </a:tc>
                <a:tc>
                  <a:txBody>
                    <a:bodyPr/>
                    <a:lstStyle/>
                    <a:p>
                      <a:r>
                        <a:rPr lang="en-US" sz="1400" b="0" dirty="0" smtClean="0">
                          <a:latin typeface="Lucida Console" panose="020B0609040504020204" pitchFamily="49" charset="0"/>
                        </a:rPr>
                        <a:t>contains(E</a:t>
                      </a:r>
                      <a:r>
                        <a:rPr lang="en-US" sz="1400" b="0" baseline="0" dirty="0" smtClean="0">
                          <a:latin typeface="Lucida Console" panose="020B0609040504020204" pitchFamily="49" charset="0"/>
                        </a:rPr>
                        <a:t> e)</a:t>
                      </a:r>
                      <a:endParaRPr lang="en-CA" sz="1400" b="0" dirty="0">
                        <a:latin typeface="Lucida Console" panose="020B06090405040202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latin typeface="Lucida Console" panose="020B0609040504020204" pitchFamily="49" charset="0"/>
                        </a:rPr>
                        <a:t>add(E e)</a:t>
                      </a:r>
                      <a:endParaRPr lang="en-CA" sz="1400" b="0" dirty="0" smtClean="0">
                        <a:latin typeface="Lucida Console" panose="020B0609040504020204" pitchFamily="49" charset="0"/>
                      </a:endParaRPr>
                    </a:p>
                  </a:txBody>
                  <a:tcPr/>
                </a:tc>
                <a:tc>
                  <a:txBody>
                    <a:bodyPr/>
                    <a:lstStyle/>
                    <a:p>
                      <a:r>
                        <a:rPr lang="en-US" sz="1400" b="0" dirty="0" smtClean="0">
                          <a:latin typeface="Lucida Console" panose="020B0609040504020204" pitchFamily="49" charset="0"/>
                        </a:rPr>
                        <a:t>remove(E e)</a:t>
                      </a:r>
                    </a:p>
                  </a:txBody>
                  <a:tcPr/>
                </a:tc>
              </a:tr>
              <a:tr h="370840">
                <a:tc>
                  <a:txBody>
                    <a:bodyPr/>
                    <a:lstStyle/>
                    <a:p>
                      <a:r>
                        <a:rPr lang="en-US" sz="1400" b="1" dirty="0" smtClean="0">
                          <a:latin typeface="Lucida Console" panose="020B0609040504020204" pitchFamily="49" charset="0"/>
                        </a:rPr>
                        <a:t>List&lt;E&gt;</a:t>
                      </a:r>
                      <a:endParaRPr lang="en-CA" sz="1400" b="1" dirty="0">
                        <a:latin typeface="Lucida Console" panose="020B0609040504020204" pitchFamily="49" charset="0"/>
                      </a:endParaRPr>
                    </a:p>
                  </a:txBody>
                  <a:tcPr/>
                </a:tc>
                <a:tc>
                  <a:txBody>
                    <a:bodyPr/>
                    <a:lstStyle/>
                    <a:p>
                      <a:r>
                        <a:rPr lang="en-US" sz="1400" b="0" dirty="0" smtClean="0">
                          <a:latin typeface="Lucida Console" panose="020B0609040504020204" pitchFamily="49" charset="0"/>
                        </a:rPr>
                        <a:t>add(E e)</a:t>
                      </a:r>
                      <a:endParaRPr lang="en-CA" sz="1400" b="0" dirty="0">
                        <a:latin typeface="Lucida Console" panose="020B06090405040202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latin typeface="Lucida Console" panose="020B0609040504020204" pitchFamily="49" charset="0"/>
                        </a:rPr>
                        <a:t>contains(E</a:t>
                      </a:r>
                      <a:r>
                        <a:rPr lang="en-US" sz="1400" b="0" baseline="0" dirty="0" smtClean="0">
                          <a:latin typeface="Lucida Console" panose="020B0609040504020204" pitchFamily="49" charset="0"/>
                        </a:rPr>
                        <a:t> e)</a:t>
                      </a:r>
                      <a:endParaRPr lang="en-CA" sz="1400" b="0" dirty="0" smtClean="0">
                        <a:latin typeface="Lucida Console" panose="020B0609040504020204" pitchFamily="49" charset="0"/>
                      </a:endParaRPr>
                    </a:p>
                    <a:p>
                      <a:r>
                        <a:rPr lang="en-US" sz="1400" b="0" dirty="0" smtClean="0">
                          <a:latin typeface="Lucida Console" panose="020B0609040504020204" pitchFamily="49" charset="0"/>
                        </a:rPr>
                        <a:t>get(</a:t>
                      </a:r>
                      <a:r>
                        <a:rPr lang="en-US" sz="1400" b="0" dirty="0" err="1" smtClean="0">
                          <a:latin typeface="Lucida Console" panose="020B0609040504020204" pitchFamily="49" charset="0"/>
                        </a:rPr>
                        <a:t>int</a:t>
                      </a:r>
                      <a:r>
                        <a:rPr lang="en-US" sz="1400" b="0" dirty="0" smtClean="0">
                          <a:latin typeface="Lucida Console" panose="020B0609040504020204" pitchFamily="49" charset="0"/>
                        </a:rPr>
                        <a:t> </a:t>
                      </a:r>
                      <a:r>
                        <a:rPr lang="en-US" sz="1400" b="0" dirty="0" err="1" smtClean="0">
                          <a:latin typeface="Lucida Console" panose="020B0609040504020204" pitchFamily="49" charset="0"/>
                        </a:rPr>
                        <a:t>i</a:t>
                      </a:r>
                      <a:r>
                        <a:rPr lang="en-US" sz="1400" b="0" dirty="0" smtClean="0">
                          <a:latin typeface="Lucida Console" panose="020B0609040504020204" pitchFamily="49" charset="0"/>
                        </a:rPr>
                        <a:t>)</a:t>
                      </a:r>
                    </a:p>
                    <a:p>
                      <a:r>
                        <a:rPr lang="en-US" sz="1400" b="0" dirty="0" err="1" smtClean="0">
                          <a:latin typeface="Lucida Console" panose="020B0609040504020204" pitchFamily="49" charset="0"/>
                        </a:rPr>
                        <a:t>indexOf</a:t>
                      </a:r>
                      <a:r>
                        <a:rPr lang="en-US" sz="1400" b="0" dirty="0" smtClean="0">
                          <a:latin typeface="Lucida Console" panose="020B0609040504020204" pitchFamily="49" charset="0"/>
                        </a:rPr>
                        <a:t>(E e)</a:t>
                      </a:r>
                      <a:endParaRPr lang="en-CA" sz="1400" b="0" dirty="0">
                        <a:latin typeface="Lucida Console" panose="020B06090405040202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latin typeface="Lucida Console" panose="020B0609040504020204" pitchFamily="49" charset="0"/>
                        </a:rPr>
                        <a:t>add(E e)</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latin typeface="Lucida Console" panose="020B0609040504020204" pitchFamily="49" charset="0"/>
                        </a:rPr>
                        <a:t>set(</a:t>
                      </a:r>
                      <a:r>
                        <a:rPr lang="en-US" sz="1400" b="0" dirty="0" err="1" smtClean="0">
                          <a:latin typeface="Lucida Console" panose="020B0609040504020204" pitchFamily="49" charset="0"/>
                        </a:rPr>
                        <a:t>int</a:t>
                      </a:r>
                      <a:r>
                        <a:rPr lang="en-US" sz="1400" b="0" dirty="0" smtClean="0">
                          <a:latin typeface="Lucida Console" panose="020B0609040504020204" pitchFamily="49" charset="0"/>
                        </a:rPr>
                        <a:t> </a:t>
                      </a:r>
                      <a:r>
                        <a:rPr lang="en-US" sz="1400" b="0" dirty="0" err="1" smtClean="0">
                          <a:latin typeface="Lucida Console" panose="020B0609040504020204" pitchFamily="49" charset="0"/>
                        </a:rPr>
                        <a:t>i</a:t>
                      </a:r>
                      <a:r>
                        <a:rPr lang="en-US" sz="1400" b="0" dirty="0" smtClean="0">
                          <a:latin typeface="Lucida Console" panose="020B0609040504020204" pitchFamily="49" charset="0"/>
                        </a:rPr>
                        <a:t>, E e)</a:t>
                      </a:r>
                      <a:endParaRPr lang="en-CA" sz="1400" b="0" dirty="0" smtClean="0">
                        <a:latin typeface="Lucida Console" panose="020B0609040504020204" pitchFamily="49" charset="0"/>
                      </a:endParaRPr>
                    </a:p>
                  </a:txBody>
                  <a:tcPr/>
                </a:tc>
                <a:tc>
                  <a:txBody>
                    <a:bodyPr/>
                    <a:lstStyle/>
                    <a:p>
                      <a:r>
                        <a:rPr lang="en-US" sz="1400" b="0" dirty="0" smtClean="0">
                          <a:latin typeface="Lucida Console" panose="020B0609040504020204" pitchFamily="49" charset="0"/>
                        </a:rPr>
                        <a:t>remove(E e)</a:t>
                      </a:r>
                    </a:p>
                    <a:p>
                      <a:r>
                        <a:rPr lang="en-US" sz="1400" b="0" dirty="0" smtClean="0">
                          <a:latin typeface="Lucida Console" panose="020B0609040504020204" pitchFamily="49" charset="0"/>
                        </a:rPr>
                        <a:t>remove(</a:t>
                      </a:r>
                      <a:r>
                        <a:rPr lang="en-US" sz="1400" b="0" dirty="0" err="1" smtClean="0">
                          <a:latin typeface="Lucida Console" panose="020B0609040504020204" pitchFamily="49" charset="0"/>
                        </a:rPr>
                        <a:t>int</a:t>
                      </a:r>
                      <a:r>
                        <a:rPr lang="en-US" sz="1400" b="0" baseline="0" dirty="0" smtClean="0">
                          <a:latin typeface="Lucida Console" panose="020B0609040504020204" pitchFamily="49" charset="0"/>
                        </a:rPr>
                        <a:t> </a:t>
                      </a:r>
                      <a:r>
                        <a:rPr lang="en-US" sz="1400" b="0" baseline="0" dirty="0" err="1" smtClean="0">
                          <a:latin typeface="Lucida Console" panose="020B0609040504020204" pitchFamily="49" charset="0"/>
                        </a:rPr>
                        <a:t>i</a:t>
                      </a:r>
                      <a:r>
                        <a:rPr lang="en-US" sz="1400" b="0" baseline="0" dirty="0" smtClean="0">
                          <a:latin typeface="Lucida Console" panose="020B0609040504020204" pitchFamily="49" charset="0"/>
                        </a:rPr>
                        <a:t>)</a:t>
                      </a:r>
                    </a:p>
                  </a:txBody>
                  <a:tcPr/>
                </a:tc>
              </a:tr>
              <a:tr h="370840">
                <a:tc>
                  <a:txBody>
                    <a:bodyPr/>
                    <a:lstStyle/>
                    <a:p>
                      <a:r>
                        <a:rPr lang="en-US" sz="1400" b="1" dirty="0" smtClean="0">
                          <a:latin typeface="Lucida Console" panose="020B0609040504020204" pitchFamily="49" charset="0"/>
                        </a:rPr>
                        <a:t>Queue&lt;E&gt;</a:t>
                      </a:r>
                      <a:endParaRPr lang="en-CA" sz="1400" b="1" dirty="0">
                        <a:latin typeface="Lucida Console" panose="020B0609040504020204" pitchFamily="49" charset="0"/>
                      </a:endParaRPr>
                    </a:p>
                  </a:txBody>
                  <a:tcPr/>
                </a:tc>
                <a:tc>
                  <a:txBody>
                    <a:bodyPr/>
                    <a:lstStyle/>
                    <a:p>
                      <a:r>
                        <a:rPr lang="en-US" sz="1400" b="0" dirty="0" smtClean="0">
                          <a:latin typeface="Lucida Console" panose="020B0609040504020204" pitchFamily="49" charset="0"/>
                        </a:rPr>
                        <a:t>add(E e)</a:t>
                      </a:r>
                      <a:endParaRPr lang="en-CA" sz="1400" b="0" dirty="0">
                        <a:latin typeface="Lucida Console" panose="020B0609040504020204" pitchFamily="49" charset="0"/>
                      </a:endParaRPr>
                    </a:p>
                  </a:txBody>
                  <a:tcPr/>
                </a:tc>
                <a:tc>
                  <a:txBody>
                    <a:bodyPr/>
                    <a:lstStyle/>
                    <a:p>
                      <a:r>
                        <a:rPr lang="en-US" sz="1400" b="0" dirty="0" smtClean="0">
                          <a:latin typeface="Lucida Console" panose="020B0609040504020204" pitchFamily="49" charset="0"/>
                        </a:rPr>
                        <a:t>contains(E e)</a:t>
                      </a:r>
                    </a:p>
                    <a:p>
                      <a:r>
                        <a:rPr lang="en-US" sz="1400" b="0" dirty="0" smtClean="0">
                          <a:latin typeface="Lucida Console" panose="020B0609040504020204" pitchFamily="49" charset="0"/>
                        </a:rPr>
                        <a:t>element()</a:t>
                      </a:r>
                      <a:endParaRPr lang="en-CA" sz="1400" b="0" dirty="0">
                        <a:latin typeface="Lucida Console" panose="020B06090405040202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latin typeface="Lucida Console" panose="020B0609040504020204" pitchFamily="49" charset="0"/>
                        </a:rPr>
                        <a:t>add(E e)</a:t>
                      </a:r>
                      <a:endParaRPr lang="en-CA" sz="1400" b="0" dirty="0" smtClean="0">
                        <a:latin typeface="Lucida Console" panose="020B0609040504020204" pitchFamily="49" charset="0"/>
                      </a:endParaRPr>
                    </a:p>
                  </a:txBody>
                  <a:tcPr/>
                </a:tc>
                <a:tc>
                  <a:txBody>
                    <a:bodyPr/>
                    <a:lstStyle/>
                    <a:p>
                      <a:r>
                        <a:rPr lang="en-US" sz="1400" b="0" dirty="0" smtClean="0">
                          <a:latin typeface="Lucida Console" panose="020B0609040504020204" pitchFamily="49" charset="0"/>
                        </a:rPr>
                        <a:t>remove()</a:t>
                      </a:r>
                      <a:endParaRPr lang="en-CA" sz="1400" b="0" dirty="0">
                        <a:latin typeface="Lucida Console" panose="020B0609040504020204" pitchFamily="49" charset="0"/>
                      </a:endParaRPr>
                    </a:p>
                  </a:txBody>
                  <a:tcPr/>
                </a:tc>
              </a:tr>
              <a:tr h="370840">
                <a:tc>
                  <a:txBody>
                    <a:bodyPr/>
                    <a:lstStyle/>
                    <a:p>
                      <a:r>
                        <a:rPr lang="en-US" sz="1400" b="1" dirty="0" err="1" smtClean="0">
                          <a:latin typeface="Lucida Console" panose="020B0609040504020204" pitchFamily="49" charset="0"/>
                        </a:rPr>
                        <a:t>Deque</a:t>
                      </a:r>
                      <a:r>
                        <a:rPr lang="en-US" sz="1400" b="1" dirty="0" smtClean="0">
                          <a:latin typeface="Lucida Console" panose="020B0609040504020204" pitchFamily="49" charset="0"/>
                        </a:rPr>
                        <a:t>&lt;E&gt;</a:t>
                      </a:r>
                      <a:endParaRPr lang="en-CA" sz="1400" b="1" dirty="0">
                        <a:latin typeface="Lucida Console" panose="020B0609040504020204" pitchFamily="49" charset="0"/>
                      </a:endParaRPr>
                    </a:p>
                  </a:txBody>
                  <a:tcPr/>
                </a:tc>
                <a:tc>
                  <a:txBody>
                    <a:bodyPr/>
                    <a:lstStyle/>
                    <a:p>
                      <a:r>
                        <a:rPr lang="en-US" sz="1400" b="0" dirty="0" err="1" smtClean="0">
                          <a:latin typeface="Lucida Console" panose="020B0609040504020204" pitchFamily="49" charset="0"/>
                        </a:rPr>
                        <a:t>addFirst</a:t>
                      </a:r>
                      <a:r>
                        <a:rPr lang="en-US" sz="1400" b="0" dirty="0" smtClean="0">
                          <a:latin typeface="Lucida Console" panose="020B0609040504020204" pitchFamily="49" charset="0"/>
                        </a:rPr>
                        <a:t>(E e)</a:t>
                      </a:r>
                    </a:p>
                    <a:p>
                      <a:r>
                        <a:rPr lang="en-US" sz="1400" b="0" dirty="0" err="1" smtClean="0">
                          <a:latin typeface="Lucida Console" panose="020B0609040504020204" pitchFamily="49" charset="0"/>
                        </a:rPr>
                        <a:t>addLast</a:t>
                      </a:r>
                      <a:r>
                        <a:rPr lang="en-US" sz="1400" b="0" dirty="0" smtClean="0">
                          <a:latin typeface="Lucida Console" panose="020B0609040504020204" pitchFamily="49" charset="0"/>
                        </a:rPr>
                        <a:t>(E e)</a:t>
                      </a:r>
                      <a:endParaRPr lang="en-CA" sz="1400" b="0" dirty="0">
                        <a:latin typeface="Lucida Console" panose="020B0609040504020204" pitchFamily="49" charset="0"/>
                      </a:endParaRPr>
                    </a:p>
                  </a:txBody>
                  <a:tcPr/>
                </a:tc>
                <a:tc>
                  <a:txBody>
                    <a:bodyPr/>
                    <a:lstStyle/>
                    <a:p>
                      <a:r>
                        <a:rPr lang="en-US" sz="1400" b="0" dirty="0" smtClean="0">
                          <a:latin typeface="Lucida Console" panose="020B0609040504020204" pitchFamily="49" charset="0"/>
                        </a:rPr>
                        <a:t>contains(E e)</a:t>
                      </a:r>
                    </a:p>
                    <a:p>
                      <a:r>
                        <a:rPr lang="en-US" sz="1400" b="0" dirty="0" err="1" smtClean="0">
                          <a:latin typeface="Lucida Console" panose="020B0609040504020204" pitchFamily="49" charset="0"/>
                        </a:rPr>
                        <a:t>getFirst</a:t>
                      </a:r>
                      <a:r>
                        <a:rPr lang="en-US" sz="1400" b="0" dirty="0" smtClean="0">
                          <a:latin typeface="Lucida Console" panose="020B0609040504020204" pitchFamily="49" charset="0"/>
                        </a:rPr>
                        <a:t>() </a:t>
                      </a:r>
                      <a:r>
                        <a:rPr lang="en-US" sz="1400" b="0" dirty="0" err="1" smtClean="0">
                          <a:latin typeface="Lucida Console" panose="020B0609040504020204" pitchFamily="49" charset="0"/>
                        </a:rPr>
                        <a:t>getLast</a:t>
                      </a:r>
                      <a:r>
                        <a:rPr lang="en-US" sz="1400" b="0" dirty="0" smtClean="0">
                          <a:latin typeface="Lucida Console" panose="020B0609040504020204" pitchFamily="49" charset="0"/>
                        </a:rPr>
                        <a:t>()</a:t>
                      </a:r>
                    </a:p>
                  </a:txBody>
                  <a:tcPr/>
                </a:tc>
                <a:tc>
                  <a:txBody>
                    <a:bodyPr/>
                    <a:lstStyle/>
                    <a:p>
                      <a:r>
                        <a:rPr lang="en-US" sz="1400" b="0" dirty="0" err="1" smtClean="0">
                          <a:latin typeface="Lucida Console" panose="020B0609040504020204" pitchFamily="49" charset="0"/>
                        </a:rPr>
                        <a:t>addFirst</a:t>
                      </a:r>
                      <a:r>
                        <a:rPr lang="en-US" sz="1400" b="0" dirty="0" smtClean="0">
                          <a:latin typeface="Lucida Console" panose="020B0609040504020204" pitchFamily="49" charset="0"/>
                        </a:rPr>
                        <a:t>(E e)</a:t>
                      </a:r>
                    </a:p>
                    <a:p>
                      <a:r>
                        <a:rPr lang="en-US" sz="1400" b="0" dirty="0" err="1" smtClean="0">
                          <a:latin typeface="Lucida Console" panose="020B0609040504020204" pitchFamily="49" charset="0"/>
                        </a:rPr>
                        <a:t>addLast</a:t>
                      </a:r>
                      <a:r>
                        <a:rPr lang="en-US" sz="1400" b="0" dirty="0" smtClean="0">
                          <a:latin typeface="Lucida Console" panose="020B0609040504020204" pitchFamily="49" charset="0"/>
                        </a:rPr>
                        <a:t>(E e)</a:t>
                      </a:r>
                      <a:endParaRPr lang="en-CA" sz="1400" b="0" dirty="0">
                        <a:latin typeface="Lucida Console" panose="020B0609040504020204" pitchFamily="49" charset="0"/>
                      </a:endParaRPr>
                    </a:p>
                  </a:txBody>
                  <a:tcPr/>
                </a:tc>
                <a:tc>
                  <a:txBody>
                    <a:bodyPr/>
                    <a:lstStyle/>
                    <a:p>
                      <a:r>
                        <a:rPr lang="en-US" sz="1400" b="0" dirty="0" err="1" smtClean="0">
                          <a:latin typeface="Lucida Console" panose="020B0609040504020204" pitchFamily="49" charset="0"/>
                        </a:rPr>
                        <a:t>removeFirst</a:t>
                      </a:r>
                      <a:r>
                        <a:rPr lang="en-US" sz="1400" b="0" dirty="0" smtClean="0">
                          <a:latin typeface="Lucida Console" panose="020B0609040504020204" pitchFamily="49" charset="0"/>
                        </a:rPr>
                        <a:t>()</a:t>
                      </a:r>
                    </a:p>
                    <a:p>
                      <a:r>
                        <a:rPr lang="en-US" sz="1400" b="0" dirty="0" err="1" smtClean="0">
                          <a:latin typeface="Lucida Console" panose="020B0609040504020204" pitchFamily="49" charset="0"/>
                        </a:rPr>
                        <a:t>removeLast</a:t>
                      </a:r>
                      <a:r>
                        <a:rPr lang="en-US" sz="1400" b="0" dirty="0" smtClean="0">
                          <a:latin typeface="Lucida Console" panose="020B0609040504020204" pitchFamily="49" charset="0"/>
                        </a:rPr>
                        <a:t>()</a:t>
                      </a:r>
                      <a:endParaRPr lang="en-CA" sz="1400" b="0" dirty="0">
                        <a:latin typeface="Lucida Console" panose="020B0609040504020204" pitchFamily="49" charset="0"/>
                      </a:endParaRPr>
                    </a:p>
                  </a:txBody>
                  <a:tcPr/>
                </a:tc>
              </a:tr>
              <a:tr h="370840">
                <a:tc>
                  <a:txBody>
                    <a:bodyPr/>
                    <a:lstStyle/>
                    <a:p>
                      <a:r>
                        <a:rPr lang="en-US" sz="1400" b="1" dirty="0" smtClean="0">
                          <a:latin typeface="Lucida Console" panose="020B0609040504020204" pitchFamily="49" charset="0"/>
                        </a:rPr>
                        <a:t>Map&lt;K,V&gt;</a:t>
                      </a:r>
                      <a:endParaRPr lang="en-CA" sz="1400" b="1" dirty="0">
                        <a:latin typeface="Lucida Console" panose="020B0609040504020204" pitchFamily="49" charset="0"/>
                      </a:endParaRPr>
                    </a:p>
                  </a:txBody>
                  <a:tcPr/>
                </a:tc>
                <a:tc>
                  <a:txBody>
                    <a:bodyPr/>
                    <a:lstStyle/>
                    <a:p>
                      <a:r>
                        <a:rPr lang="en-US" sz="1400" b="0" dirty="0" smtClean="0">
                          <a:latin typeface="Lucida Console" panose="020B0609040504020204" pitchFamily="49" charset="0"/>
                        </a:rPr>
                        <a:t>put(K </a:t>
                      </a:r>
                      <a:r>
                        <a:rPr lang="en-US" sz="1400" b="0" dirty="0" err="1" smtClean="0">
                          <a:latin typeface="Lucida Console" panose="020B0609040504020204" pitchFamily="49" charset="0"/>
                        </a:rPr>
                        <a:t>k</a:t>
                      </a:r>
                      <a:r>
                        <a:rPr lang="en-US" sz="1400" b="0" dirty="0" smtClean="0">
                          <a:latin typeface="Lucida Console" panose="020B0609040504020204" pitchFamily="49" charset="0"/>
                        </a:rPr>
                        <a:t>, V</a:t>
                      </a:r>
                      <a:r>
                        <a:rPr lang="en-US" sz="1400" b="0" baseline="0" dirty="0" smtClean="0">
                          <a:latin typeface="Lucida Console" panose="020B0609040504020204" pitchFamily="49" charset="0"/>
                        </a:rPr>
                        <a:t> v)</a:t>
                      </a:r>
                      <a:endParaRPr lang="en-CA" sz="1400" b="0" dirty="0">
                        <a:latin typeface="Lucida Console" panose="020B0609040504020204" pitchFamily="49" charset="0"/>
                      </a:endParaRPr>
                    </a:p>
                  </a:txBody>
                  <a:tcPr/>
                </a:tc>
                <a:tc>
                  <a:txBody>
                    <a:bodyPr/>
                    <a:lstStyle/>
                    <a:p>
                      <a:r>
                        <a:rPr lang="en-US" sz="1400" b="0" dirty="0" err="1" smtClean="0">
                          <a:latin typeface="Lucida Console" panose="020B0609040504020204" pitchFamily="49" charset="0"/>
                        </a:rPr>
                        <a:t>containsKey</a:t>
                      </a:r>
                      <a:r>
                        <a:rPr lang="en-US" sz="1400" b="0" dirty="0" smtClean="0">
                          <a:latin typeface="Lucida Console" panose="020B0609040504020204" pitchFamily="49" charset="0"/>
                        </a:rPr>
                        <a:t>(K k)</a:t>
                      </a:r>
                    </a:p>
                    <a:p>
                      <a:r>
                        <a:rPr lang="en-US" sz="1400" b="0" dirty="0" err="1" smtClean="0">
                          <a:latin typeface="Lucida Console" panose="020B0609040504020204" pitchFamily="49" charset="0"/>
                        </a:rPr>
                        <a:t>containsValue</a:t>
                      </a:r>
                      <a:r>
                        <a:rPr lang="en-US" sz="1400" b="0" dirty="0" smtClean="0">
                          <a:latin typeface="Lucida Console" panose="020B0609040504020204" pitchFamily="49" charset="0"/>
                        </a:rPr>
                        <a:t>(V v)</a:t>
                      </a:r>
                    </a:p>
                    <a:p>
                      <a:r>
                        <a:rPr lang="en-US" sz="1400" b="0" dirty="0" smtClean="0">
                          <a:latin typeface="Lucida Console" panose="020B0609040504020204" pitchFamily="49" charset="0"/>
                        </a:rPr>
                        <a:t>get(K k)</a:t>
                      </a:r>
                      <a:endParaRPr lang="en-CA" sz="1400" b="0" dirty="0">
                        <a:latin typeface="Lucida Console" panose="020B0609040504020204" pitchFamily="49" charset="0"/>
                      </a:endParaRPr>
                    </a:p>
                  </a:txBody>
                  <a:tcPr/>
                </a:tc>
                <a:tc>
                  <a:txBody>
                    <a:bodyPr/>
                    <a:lstStyle/>
                    <a:p>
                      <a:r>
                        <a:rPr lang="en-US" sz="1400" b="0" dirty="0" smtClean="0">
                          <a:latin typeface="Lucida Console" panose="020B0609040504020204" pitchFamily="49" charset="0"/>
                        </a:rPr>
                        <a:t>set(K </a:t>
                      </a:r>
                      <a:r>
                        <a:rPr lang="en-US" sz="1400" b="0" dirty="0" err="1" smtClean="0">
                          <a:latin typeface="Lucida Console" panose="020B0609040504020204" pitchFamily="49" charset="0"/>
                        </a:rPr>
                        <a:t>k</a:t>
                      </a:r>
                      <a:r>
                        <a:rPr lang="en-US" sz="1400" b="0" dirty="0" smtClean="0">
                          <a:latin typeface="Lucida Console" panose="020B0609040504020204" pitchFamily="49" charset="0"/>
                        </a:rPr>
                        <a:t>, V v)</a:t>
                      </a:r>
                      <a:endParaRPr lang="en-CA" sz="1400" b="0" dirty="0">
                        <a:latin typeface="Lucida Console" panose="020B0609040504020204" pitchFamily="49" charset="0"/>
                      </a:endParaRPr>
                    </a:p>
                  </a:txBody>
                  <a:tcPr/>
                </a:tc>
                <a:tc>
                  <a:txBody>
                    <a:bodyPr/>
                    <a:lstStyle/>
                    <a:p>
                      <a:r>
                        <a:rPr lang="en-US" sz="1400" b="0" dirty="0" smtClean="0">
                          <a:latin typeface="Lucida Console" panose="020B0609040504020204" pitchFamily="49" charset="0"/>
                        </a:rPr>
                        <a:t>remove(K k)</a:t>
                      </a:r>
                      <a:endParaRPr lang="en-CA" sz="1400" b="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34007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Diamond Operator</a:t>
            </a:r>
            <a:endParaRPr lang="en-CA" dirty="0"/>
          </a:p>
        </p:txBody>
      </p:sp>
      <p:sp>
        <p:nvSpPr>
          <p:cNvPr id="3" name="Content Placeholder 2"/>
          <p:cNvSpPr>
            <a:spLocks noGrp="1"/>
          </p:cNvSpPr>
          <p:nvPr>
            <p:ph idx="1"/>
          </p:nvPr>
        </p:nvSpPr>
        <p:spPr/>
        <p:txBody>
          <a:bodyPr>
            <a:normAutofit fontScale="92500" lnSpcReduction="10000"/>
          </a:bodyPr>
          <a:lstStyle/>
          <a:p>
            <a:r>
              <a:rPr lang="en-US" dirty="0" smtClean="0"/>
              <a:t>Starting with Java 7, the language developers realized that writing:</a:t>
            </a:r>
          </a:p>
          <a:p>
            <a:pPr marL="0" indent="0">
              <a:buNone/>
            </a:pPr>
            <a:r>
              <a:rPr lang="en-US" sz="2000" b="1" dirty="0" smtClean="0">
                <a:latin typeface="Lucida Console" panose="020B0609040504020204" pitchFamily="49" charset="0"/>
              </a:rPr>
              <a:t>List&lt;Person&gt; </a:t>
            </a:r>
            <a:r>
              <a:rPr lang="en-US" sz="2000" b="1" dirty="0" err="1" smtClean="0">
                <a:latin typeface="Lucida Console" panose="020B0609040504020204" pitchFamily="49" charset="0"/>
              </a:rPr>
              <a:t>pList</a:t>
            </a:r>
            <a:r>
              <a:rPr lang="en-US" sz="2000" b="1" dirty="0" smtClean="0">
                <a:latin typeface="Lucida Console" panose="020B0609040504020204" pitchFamily="49" charset="0"/>
              </a:rPr>
              <a:t> = </a:t>
            </a:r>
            <a:r>
              <a:rPr lang="en-US" sz="2000" b="1" dirty="0" smtClean="0">
                <a:solidFill>
                  <a:schemeClr val="accent1"/>
                </a:solidFill>
                <a:latin typeface="Lucida Console" panose="020B0609040504020204" pitchFamily="49" charset="0"/>
              </a:rPr>
              <a:t>new</a:t>
            </a:r>
            <a:r>
              <a:rPr lang="en-US" sz="2000" b="1" dirty="0" smtClean="0">
                <a:latin typeface="Lucida Console" panose="020B0609040504020204" pitchFamily="49" charset="0"/>
              </a:rPr>
              <a:t> ArrayList&lt;Person&gt;();</a:t>
            </a:r>
          </a:p>
          <a:p>
            <a:endParaRPr lang="en-US" dirty="0"/>
          </a:p>
          <a:p>
            <a:r>
              <a:rPr lang="en-US" dirty="0" smtClean="0"/>
              <a:t>Was pretty repetitive. So in Java 7+, you can use the diamond operator &lt;&gt;:</a:t>
            </a:r>
          </a:p>
          <a:p>
            <a:pPr marL="0" indent="0">
              <a:buNone/>
            </a:pPr>
            <a:r>
              <a:rPr lang="en-US" sz="2000" b="1" dirty="0" smtClean="0">
                <a:latin typeface="Lucida Console" panose="020B0609040504020204" pitchFamily="49" charset="0"/>
              </a:rPr>
              <a:t>List&lt;Person&gt; </a:t>
            </a:r>
            <a:r>
              <a:rPr lang="en-US" sz="2000" b="1" dirty="0" err="1" smtClean="0">
                <a:latin typeface="Lucida Console" panose="020B0609040504020204" pitchFamily="49" charset="0"/>
              </a:rPr>
              <a:t>pList</a:t>
            </a:r>
            <a:r>
              <a:rPr lang="en-US" sz="2000" b="1" dirty="0" smtClean="0">
                <a:latin typeface="Lucida Console" panose="020B0609040504020204" pitchFamily="49" charset="0"/>
              </a:rPr>
              <a:t> = </a:t>
            </a:r>
            <a:r>
              <a:rPr lang="en-US" sz="2000" b="1" dirty="0" smtClean="0">
                <a:solidFill>
                  <a:schemeClr val="accent1"/>
                </a:solidFill>
                <a:latin typeface="Lucida Console" panose="020B0609040504020204" pitchFamily="49" charset="0"/>
              </a:rPr>
              <a:t>new</a:t>
            </a:r>
            <a:r>
              <a:rPr lang="en-US" sz="2000" b="1" dirty="0" smtClean="0">
                <a:latin typeface="Lucida Console" panose="020B0609040504020204" pitchFamily="49" charset="0"/>
              </a:rPr>
              <a:t> ArrayList&lt;&gt;();</a:t>
            </a:r>
          </a:p>
          <a:p>
            <a:pPr marL="0" indent="0">
              <a:buNone/>
            </a:pPr>
            <a:endParaRPr lang="en-US" sz="2000" b="1" dirty="0">
              <a:latin typeface="Lucida Console" panose="020B0609040504020204" pitchFamily="49" charset="0"/>
            </a:endParaRPr>
          </a:p>
          <a:p>
            <a:r>
              <a:rPr lang="en-US" dirty="0" smtClean="0">
                <a:solidFill>
                  <a:prstClr val="black"/>
                </a:solidFill>
              </a:rPr>
              <a:t>This is important to know, because NetBeans suggests &lt;&gt;, but many EE jobs still use Java 6</a:t>
            </a:r>
            <a:endParaRPr lang="en-CA" sz="2000" b="1" dirty="0">
              <a:latin typeface="Lucida Console" panose="020B0609040504020204" pitchFamily="49" charset="0"/>
            </a:endParaRPr>
          </a:p>
        </p:txBody>
      </p:sp>
    </p:spTree>
    <p:extLst>
      <p:ext uri="{BB962C8B-B14F-4D97-AF65-F5344CB8AC3E}">
        <p14:creationId xmlns:p14="http://schemas.microsoft.com/office/powerpoint/2010/main" val="419432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CA" dirty="0"/>
          </a:p>
        </p:txBody>
      </p:sp>
      <p:sp>
        <p:nvSpPr>
          <p:cNvPr id="3" name="Content Placeholder 2"/>
          <p:cNvSpPr>
            <a:spLocks noGrp="1"/>
          </p:cNvSpPr>
          <p:nvPr>
            <p:ph idx="1"/>
          </p:nvPr>
        </p:nvSpPr>
        <p:spPr/>
        <p:txBody>
          <a:bodyPr>
            <a:normAutofit fontScale="55000" lnSpcReduction="20000"/>
          </a:bodyPr>
          <a:lstStyle/>
          <a:p>
            <a:pPr marL="0" indent="0">
              <a:buNone/>
            </a:pPr>
            <a:r>
              <a:rPr lang="en-CA" b="1" dirty="0">
                <a:latin typeface="Lucida Console" panose="020B0609040504020204" pitchFamily="49" charset="0"/>
              </a:rPr>
              <a:t>Queue&lt;String&gt; </a:t>
            </a:r>
            <a:r>
              <a:rPr lang="en-CA" b="1" dirty="0" err="1">
                <a:latin typeface="Lucida Console" panose="020B0609040504020204" pitchFamily="49" charset="0"/>
              </a:rPr>
              <a:t>qNames</a:t>
            </a:r>
            <a:r>
              <a:rPr lang="en-CA" b="1" dirty="0">
                <a:latin typeface="Lucida Console" panose="020B0609040504020204" pitchFamily="49" charset="0"/>
              </a:rPr>
              <a:t> = </a:t>
            </a:r>
            <a:r>
              <a:rPr lang="en-CA" b="1" dirty="0">
                <a:solidFill>
                  <a:schemeClr val="accent1"/>
                </a:solidFill>
                <a:latin typeface="Lucida Console" panose="020B0609040504020204" pitchFamily="49" charset="0"/>
              </a:rPr>
              <a:t>new</a:t>
            </a:r>
            <a:r>
              <a:rPr lang="en-CA" b="1" dirty="0">
                <a:latin typeface="Lucida Console" panose="020B0609040504020204" pitchFamily="49" charset="0"/>
              </a:rPr>
              <a:t> </a:t>
            </a:r>
            <a:r>
              <a:rPr lang="en-CA" b="1" dirty="0" err="1">
                <a:latin typeface="Lucida Console" panose="020B0609040504020204" pitchFamily="49" charset="0"/>
              </a:rPr>
              <a:t>ArrayBlockingQueue</a:t>
            </a:r>
            <a:r>
              <a:rPr lang="en-CA" b="1" dirty="0">
                <a:latin typeface="Lucida Console" panose="020B0609040504020204" pitchFamily="49" charset="0"/>
              </a:rPr>
              <a:t>&lt;&gt;(10);</a:t>
            </a:r>
          </a:p>
          <a:p>
            <a:pPr marL="0" indent="0">
              <a:buNone/>
            </a:pPr>
            <a:endParaRPr lang="en-CA" b="1" dirty="0">
              <a:latin typeface="Lucida Console" panose="020B0609040504020204" pitchFamily="49" charset="0"/>
            </a:endParaRPr>
          </a:p>
          <a:p>
            <a:pPr marL="0" indent="0">
              <a:buNone/>
            </a:pPr>
            <a:r>
              <a:rPr lang="en-CA" b="1" dirty="0" err="1">
                <a:latin typeface="Lucida Console" panose="020B0609040504020204" pitchFamily="49" charset="0"/>
              </a:rPr>
              <a:t>qNames.add</a:t>
            </a:r>
            <a:r>
              <a:rPr lang="en-CA" b="1" dirty="0">
                <a:latin typeface="Lucida Console" panose="020B0609040504020204" pitchFamily="49" charset="0"/>
              </a:rPr>
              <a:t>(</a:t>
            </a:r>
            <a:r>
              <a:rPr lang="en-CA" b="1" dirty="0">
                <a:solidFill>
                  <a:schemeClr val="accent6"/>
                </a:solidFill>
                <a:latin typeface="Lucida Console" panose="020B0609040504020204" pitchFamily="49" charset="0"/>
              </a:rPr>
              <a:t>"Bob"</a:t>
            </a:r>
            <a:r>
              <a:rPr lang="en-CA" b="1" dirty="0">
                <a:latin typeface="Lucida Console" panose="020B0609040504020204" pitchFamily="49" charset="0"/>
              </a:rPr>
              <a:t>);</a:t>
            </a:r>
          </a:p>
          <a:p>
            <a:pPr marL="0" indent="0">
              <a:buNone/>
            </a:pPr>
            <a:r>
              <a:rPr lang="en-CA" b="1" dirty="0" err="1">
                <a:latin typeface="Lucida Console" panose="020B0609040504020204" pitchFamily="49" charset="0"/>
              </a:rPr>
              <a:t>qNames.add</a:t>
            </a:r>
            <a:r>
              <a:rPr lang="en-CA" b="1" dirty="0">
                <a:latin typeface="Lucida Console" panose="020B0609040504020204" pitchFamily="49" charset="0"/>
              </a:rPr>
              <a:t>(</a:t>
            </a:r>
            <a:r>
              <a:rPr lang="en-CA" b="1" dirty="0">
                <a:solidFill>
                  <a:schemeClr val="accent6"/>
                </a:solidFill>
                <a:latin typeface="Lucida Console" panose="020B0609040504020204" pitchFamily="49" charset="0"/>
              </a:rPr>
              <a:t>"Lin"</a:t>
            </a:r>
            <a:r>
              <a:rPr lang="en-CA" b="1" dirty="0">
                <a:latin typeface="Lucida Console" panose="020B0609040504020204" pitchFamily="49" charset="0"/>
              </a:rPr>
              <a:t>);</a:t>
            </a:r>
          </a:p>
          <a:p>
            <a:pPr marL="0" indent="0">
              <a:buNone/>
            </a:pPr>
            <a:r>
              <a:rPr lang="en-CA" b="1" dirty="0" err="1">
                <a:latin typeface="Lucida Console" panose="020B0609040504020204" pitchFamily="49" charset="0"/>
              </a:rPr>
              <a:t>qNames.add</a:t>
            </a:r>
            <a:r>
              <a:rPr lang="en-CA" b="1" dirty="0">
                <a:latin typeface="Lucida Console" panose="020B0609040504020204" pitchFamily="49" charset="0"/>
              </a:rPr>
              <a:t>(</a:t>
            </a:r>
            <a:r>
              <a:rPr lang="en-CA" b="1" dirty="0">
                <a:solidFill>
                  <a:schemeClr val="accent6"/>
                </a:solidFill>
                <a:latin typeface="Lucida Console" panose="020B0609040504020204" pitchFamily="49" charset="0"/>
              </a:rPr>
              <a:t>"</a:t>
            </a:r>
            <a:r>
              <a:rPr lang="en-CA" b="1" dirty="0" err="1">
                <a:solidFill>
                  <a:schemeClr val="accent6"/>
                </a:solidFill>
                <a:latin typeface="Lucida Console" panose="020B0609040504020204" pitchFamily="49" charset="0"/>
              </a:rPr>
              <a:t>Ranbir</a:t>
            </a:r>
            <a:r>
              <a:rPr lang="en-CA" b="1" dirty="0">
                <a:solidFill>
                  <a:schemeClr val="accent6"/>
                </a:solidFill>
                <a:latin typeface="Lucida Console" panose="020B0609040504020204" pitchFamily="49" charset="0"/>
              </a:rPr>
              <a:t>"</a:t>
            </a:r>
            <a:r>
              <a:rPr lang="en-CA" b="1" dirty="0">
                <a:latin typeface="Lucida Console" panose="020B0609040504020204" pitchFamily="49" charset="0"/>
              </a:rPr>
              <a:t>);</a:t>
            </a:r>
          </a:p>
          <a:p>
            <a:pPr marL="0" indent="0">
              <a:buNone/>
            </a:pPr>
            <a:r>
              <a:rPr lang="en-CA" b="1" dirty="0" err="1">
                <a:latin typeface="Lucida Console" panose="020B0609040504020204" pitchFamily="49" charset="0"/>
              </a:rPr>
              <a:t>qNames.add</a:t>
            </a:r>
            <a:r>
              <a:rPr lang="en-CA" b="1" dirty="0">
                <a:latin typeface="Lucida Console" panose="020B0609040504020204" pitchFamily="49" charset="0"/>
              </a:rPr>
              <a:t>(</a:t>
            </a:r>
            <a:r>
              <a:rPr lang="en-CA" b="1" dirty="0">
                <a:solidFill>
                  <a:schemeClr val="accent6"/>
                </a:solidFill>
                <a:latin typeface="Lucida Console" panose="020B0609040504020204" pitchFamily="49" charset="0"/>
              </a:rPr>
              <a:t>"Pink"</a:t>
            </a:r>
            <a:r>
              <a:rPr lang="en-CA" b="1" dirty="0">
                <a:latin typeface="Lucida Console" panose="020B0609040504020204" pitchFamily="49" charset="0"/>
              </a:rPr>
              <a:t>);</a:t>
            </a:r>
          </a:p>
          <a:p>
            <a:pPr marL="0" indent="0">
              <a:buNone/>
            </a:pPr>
            <a:endParaRPr lang="en-CA" b="1" dirty="0">
              <a:latin typeface="Lucida Console" panose="020B0609040504020204" pitchFamily="49" charset="0"/>
            </a:endParaRPr>
          </a:p>
          <a:p>
            <a:pPr marL="0" indent="0">
              <a:buNone/>
            </a:pPr>
            <a:r>
              <a:rPr lang="en-CA" b="1" dirty="0" err="1">
                <a:latin typeface="Lucida Console" panose="020B0609040504020204" pitchFamily="49" charset="0"/>
              </a:rPr>
              <a:t>System.out.println</a:t>
            </a:r>
            <a:r>
              <a:rPr lang="en-CA" b="1" dirty="0">
                <a:latin typeface="Lucida Console" panose="020B0609040504020204" pitchFamily="49" charset="0"/>
              </a:rPr>
              <a:t>(</a:t>
            </a:r>
            <a:r>
              <a:rPr lang="en-CA" b="1" dirty="0">
                <a:solidFill>
                  <a:schemeClr val="accent6"/>
                </a:solidFill>
                <a:latin typeface="Lucida Console" panose="020B0609040504020204" pitchFamily="49" charset="0"/>
              </a:rPr>
              <a:t>"Names After Addition"</a:t>
            </a:r>
            <a:r>
              <a:rPr lang="en-CA" b="1" dirty="0">
                <a:latin typeface="Lucida Console" panose="020B0609040504020204" pitchFamily="49" charset="0"/>
              </a:rPr>
              <a:t>);</a:t>
            </a:r>
          </a:p>
          <a:p>
            <a:pPr marL="0" indent="0">
              <a:buNone/>
            </a:pPr>
            <a:r>
              <a:rPr lang="en-CA" b="1" dirty="0">
                <a:solidFill>
                  <a:schemeClr val="accent1"/>
                </a:solidFill>
                <a:latin typeface="Lucida Console" panose="020B0609040504020204" pitchFamily="49" charset="0"/>
              </a:rPr>
              <a:t>for</a:t>
            </a:r>
            <a:r>
              <a:rPr lang="en-CA" b="1" dirty="0">
                <a:latin typeface="Lucida Console" panose="020B0609040504020204" pitchFamily="49" charset="0"/>
              </a:rPr>
              <a:t> (String s : </a:t>
            </a:r>
            <a:r>
              <a:rPr lang="en-CA" b="1" dirty="0" err="1">
                <a:latin typeface="Lucida Console" panose="020B0609040504020204" pitchFamily="49" charset="0"/>
              </a:rPr>
              <a:t>qNames</a:t>
            </a:r>
            <a:r>
              <a:rPr lang="en-CA" b="1" dirty="0">
                <a:latin typeface="Lucida Console" panose="020B0609040504020204" pitchFamily="49" charset="0"/>
              </a:rPr>
              <a:t>) </a:t>
            </a:r>
            <a:r>
              <a:rPr lang="en-CA" b="1" dirty="0" err="1">
                <a:latin typeface="Lucida Console" panose="020B0609040504020204" pitchFamily="49" charset="0"/>
              </a:rPr>
              <a:t>System.</a:t>
            </a:r>
            <a:r>
              <a:rPr lang="en-CA" b="1" dirty="0" err="1">
                <a:solidFill>
                  <a:schemeClr val="accent3"/>
                </a:solidFill>
                <a:latin typeface="Lucida Console" panose="020B0609040504020204" pitchFamily="49" charset="0"/>
              </a:rPr>
              <a:t>out</a:t>
            </a:r>
            <a:r>
              <a:rPr lang="en-CA" b="1" dirty="0" err="1">
                <a:latin typeface="Lucida Console" panose="020B0609040504020204" pitchFamily="49" charset="0"/>
              </a:rPr>
              <a:t>.println</a:t>
            </a:r>
            <a:r>
              <a:rPr lang="en-CA" b="1" dirty="0">
                <a:latin typeface="Lucida Console" panose="020B0609040504020204" pitchFamily="49" charset="0"/>
              </a:rPr>
              <a:t>(s);</a:t>
            </a:r>
          </a:p>
          <a:p>
            <a:pPr marL="0" indent="0">
              <a:buNone/>
            </a:pPr>
            <a:endParaRPr lang="en-CA" b="1" dirty="0">
              <a:latin typeface="Lucida Console" panose="020B0609040504020204" pitchFamily="49" charset="0"/>
            </a:endParaRPr>
          </a:p>
          <a:p>
            <a:pPr marL="0" indent="0">
              <a:buNone/>
            </a:pPr>
            <a:r>
              <a:rPr lang="en-CA" b="1" dirty="0" err="1">
                <a:latin typeface="Lucida Console" panose="020B0609040504020204" pitchFamily="49" charset="0"/>
              </a:rPr>
              <a:t>System.out.println</a:t>
            </a:r>
            <a:r>
              <a:rPr lang="en-CA" b="1" dirty="0">
                <a:latin typeface="Lucida Console" panose="020B0609040504020204" pitchFamily="49" charset="0"/>
              </a:rPr>
              <a:t>(</a:t>
            </a:r>
            <a:r>
              <a:rPr lang="en-CA" b="1" dirty="0">
                <a:solidFill>
                  <a:schemeClr val="accent6"/>
                </a:solidFill>
                <a:latin typeface="Lucida Console" panose="020B0609040504020204" pitchFamily="49" charset="0"/>
              </a:rPr>
              <a:t>"Removing Name at </a:t>
            </a:r>
            <a:r>
              <a:rPr lang="en-CA" b="1" dirty="0" smtClean="0">
                <a:solidFill>
                  <a:schemeClr val="accent6"/>
                </a:solidFill>
                <a:latin typeface="Lucida Console" panose="020B0609040504020204" pitchFamily="49" charset="0"/>
              </a:rPr>
              <a:t>Head </a:t>
            </a:r>
            <a:r>
              <a:rPr lang="en-CA" b="1" dirty="0">
                <a:solidFill>
                  <a:schemeClr val="accent6"/>
                </a:solidFill>
                <a:latin typeface="Lucida Console" panose="020B0609040504020204" pitchFamily="49" charset="0"/>
              </a:rPr>
              <a:t>of Queue: " </a:t>
            </a:r>
            <a:r>
              <a:rPr lang="en-CA" b="1" dirty="0">
                <a:latin typeface="Lucida Console" panose="020B0609040504020204" pitchFamily="49" charset="0"/>
              </a:rPr>
              <a:t>+ </a:t>
            </a:r>
            <a:r>
              <a:rPr lang="en-CA" b="1" dirty="0" smtClean="0">
                <a:latin typeface="Lucida Console" panose="020B0609040504020204" pitchFamily="49" charset="0"/>
              </a:rPr>
              <a:t/>
            </a:r>
            <a:br>
              <a:rPr lang="en-CA" b="1" dirty="0" smtClean="0">
                <a:latin typeface="Lucida Console" panose="020B0609040504020204" pitchFamily="49" charset="0"/>
              </a:rPr>
            </a:br>
            <a:r>
              <a:rPr lang="en-CA" b="1" dirty="0" smtClean="0">
                <a:latin typeface="Lucida Console" panose="020B0609040504020204" pitchFamily="49" charset="0"/>
              </a:rPr>
              <a:t>		</a:t>
            </a:r>
            <a:r>
              <a:rPr lang="en-CA" b="1" dirty="0" err="1" smtClean="0">
                <a:latin typeface="Lucida Console" panose="020B0609040504020204" pitchFamily="49" charset="0"/>
              </a:rPr>
              <a:t>qNames.remove</a:t>
            </a:r>
            <a:r>
              <a:rPr lang="en-CA" b="1" dirty="0">
                <a:latin typeface="Lucida Console" panose="020B0609040504020204" pitchFamily="49" charset="0"/>
              </a:rPr>
              <a:t>());</a:t>
            </a:r>
          </a:p>
          <a:p>
            <a:pPr marL="0" indent="0">
              <a:buNone/>
            </a:pPr>
            <a:endParaRPr lang="en-CA" b="1" dirty="0">
              <a:latin typeface="Lucida Console" panose="020B0609040504020204" pitchFamily="49" charset="0"/>
            </a:endParaRPr>
          </a:p>
          <a:p>
            <a:pPr marL="0" indent="0">
              <a:buNone/>
            </a:pPr>
            <a:r>
              <a:rPr lang="en-CA" b="1" dirty="0" err="1">
                <a:latin typeface="Lucida Console" panose="020B0609040504020204" pitchFamily="49" charset="0"/>
              </a:rPr>
              <a:t>System.out.println</a:t>
            </a:r>
            <a:r>
              <a:rPr lang="en-CA" b="1" dirty="0">
                <a:latin typeface="Lucida Console" panose="020B0609040504020204" pitchFamily="49" charset="0"/>
              </a:rPr>
              <a:t>(</a:t>
            </a:r>
            <a:r>
              <a:rPr lang="en-CA" b="1" dirty="0">
                <a:solidFill>
                  <a:schemeClr val="accent6"/>
                </a:solidFill>
                <a:latin typeface="Lucida Console" panose="020B0609040504020204" pitchFamily="49" charset="0"/>
              </a:rPr>
              <a:t>"Names After Removal"</a:t>
            </a:r>
            <a:r>
              <a:rPr lang="en-CA" b="1" dirty="0">
                <a:latin typeface="Lucida Console" panose="020B0609040504020204" pitchFamily="49" charset="0"/>
              </a:rPr>
              <a:t>);</a:t>
            </a:r>
          </a:p>
          <a:p>
            <a:pPr marL="0" indent="0">
              <a:buNone/>
            </a:pPr>
            <a:r>
              <a:rPr lang="en-CA" b="1" dirty="0">
                <a:solidFill>
                  <a:schemeClr val="accent1"/>
                </a:solidFill>
                <a:latin typeface="Lucida Console" panose="020B0609040504020204" pitchFamily="49" charset="0"/>
              </a:rPr>
              <a:t>for</a:t>
            </a:r>
            <a:r>
              <a:rPr lang="en-CA" b="1" dirty="0">
                <a:latin typeface="Lucida Console" panose="020B0609040504020204" pitchFamily="49" charset="0"/>
              </a:rPr>
              <a:t> (String s : </a:t>
            </a:r>
            <a:r>
              <a:rPr lang="en-CA" b="1" dirty="0" err="1">
                <a:latin typeface="Lucida Console" panose="020B0609040504020204" pitchFamily="49" charset="0"/>
              </a:rPr>
              <a:t>qNames</a:t>
            </a:r>
            <a:r>
              <a:rPr lang="en-CA" b="1" dirty="0">
                <a:latin typeface="Lucida Console" panose="020B0609040504020204" pitchFamily="49" charset="0"/>
              </a:rPr>
              <a:t>) </a:t>
            </a:r>
            <a:r>
              <a:rPr lang="en-CA" b="1" dirty="0" err="1">
                <a:latin typeface="Lucida Console" panose="020B0609040504020204" pitchFamily="49" charset="0"/>
              </a:rPr>
              <a:t>System.</a:t>
            </a:r>
            <a:r>
              <a:rPr lang="en-CA" b="1" dirty="0" err="1">
                <a:solidFill>
                  <a:schemeClr val="accent3"/>
                </a:solidFill>
                <a:latin typeface="Lucida Console" panose="020B0609040504020204" pitchFamily="49" charset="0"/>
              </a:rPr>
              <a:t>out</a:t>
            </a:r>
            <a:r>
              <a:rPr lang="en-CA" b="1" dirty="0" err="1">
                <a:latin typeface="Lucida Console" panose="020B0609040504020204" pitchFamily="49" charset="0"/>
              </a:rPr>
              <a:t>.println</a:t>
            </a:r>
            <a:r>
              <a:rPr lang="en-CA" b="1" dirty="0">
                <a:latin typeface="Lucida Console" panose="020B0609040504020204" pitchFamily="49" charset="0"/>
              </a:rPr>
              <a:t>(s);</a:t>
            </a:r>
          </a:p>
        </p:txBody>
      </p:sp>
      <p:sp>
        <p:nvSpPr>
          <p:cNvPr id="5" name="Rectangular Callout 4"/>
          <p:cNvSpPr/>
          <p:nvPr/>
        </p:nvSpPr>
        <p:spPr>
          <a:xfrm>
            <a:off x="6233053" y="2029807"/>
            <a:ext cx="2016224" cy="1219274"/>
          </a:xfrm>
          <a:prstGeom prst="wedgeRectCallout">
            <a:avLst>
              <a:gd name="adj1" fmla="val 4157"/>
              <a:gd name="adj2" fmla="val -63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Declares a queue of initial size 10. Constructors differ from class-to-class, so read your documentation!</a:t>
            </a:r>
            <a:endParaRPr lang="en-CA" sz="1400" dirty="0"/>
          </a:p>
        </p:txBody>
      </p:sp>
    </p:spTree>
    <p:extLst>
      <p:ext uri="{BB962C8B-B14F-4D97-AF65-F5344CB8AC3E}">
        <p14:creationId xmlns:p14="http://schemas.microsoft.com/office/powerpoint/2010/main" val="386133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BuildIt</a:t>
            </a:r>
            <a:r>
              <a:rPr lang="en-US" dirty="0" smtClean="0"/>
              <a:t>!</a:t>
            </a:r>
            <a:endParaRPr lang="en-CA" dirty="0"/>
          </a:p>
        </p:txBody>
      </p:sp>
      <p:sp>
        <p:nvSpPr>
          <p:cNvPr id="3" name="Content Placeholder 2"/>
          <p:cNvSpPr>
            <a:spLocks noGrp="1"/>
          </p:cNvSpPr>
          <p:nvPr>
            <p:ph idx="1"/>
          </p:nvPr>
        </p:nvSpPr>
        <p:spPr/>
        <p:txBody>
          <a:bodyPr/>
          <a:lstStyle/>
          <a:p>
            <a:r>
              <a:rPr lang="en-US" dirty="0" smtClean="0"/>
              <a:t>Take a few minutes to:</a:t>
            </a:r>
          </a:p>
          <a:p>
            <a:r>
              <a:rPr lang="en-US" dirty="0" smtClean="0"/>
              <a:t>Build an empty </a:t>
            </a:r>
            <a:r>
              <a:rPr lang="en-US" dirty="0" err="1" smtClean="0"/>
              <a:t>HashSet</a:t>
            </a:r>
            <a:r>
              <a:rPr lang="en-US" dirty="0" smtClean="0"/>
              <a:t> object for Strings</a:t>
            </a:r>
          </a:p>
          <a:p>
            <a:r>
              <a:rPr lang="en-US" dirty="0" smtClean="0"/>
              <a:t>Add four elements to it</a:t>
            </a:r>
          </a:p>
          <a:p>
            <a:r>
              <a:rPr lang="en-US" dirty="0" smtClean="0"/>
              <a:t>Use contains() to verify that it finds each of the Strings</a:t>
            </a:r>
          </a:p>
          <a:p>
            <a:r>
              <a:rPr lang="en-US" dirty="0" smtClean="0"/>
              <a:t>Remove one of the strings, and use contains() to verify that it has been removed</a:t>
            </a:r>
          </a:p>
        </p:txBody>
      </p:sp>
    </p:spTree>
    <p:extLst>
      <p:ext uri="{BB962C8B-B14F-4D97-AF65-F5344CB8AC3E}">
        <p14:creationId xmlns:p14="http://schemas.microsoft.com/office/powerpoint/2010/main" val="171475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Implementations of The Interfaces</a:t>
            </a:r>
            <a:endParaRPr lang="en-CA" dirty="0"/>
          </a:p>
        </p:txBody>
      </p:sp>
      <p:sp>
        <p:nvSpPr>
          <p:cNvPr id="3" name="Content Placeholder 2"/>
          <p:cNvSpPr>
            <a:spLocks noGrp="1"/>
          </p:cNvSpPr>
          <p:nvPr>
            <p:ph idx="1"/>
          </p:nvPr>
        </p:nvSpPr>
        <p:spPr/>
        <p:txBody>
          <a:bodyPr>
            <a:normAutofit fontScale="92500"/>
          </a:bodyPr>
          <a:lstStyle/>
          <a:p>
            <a:r>
              <a:rPr lang="en-US" dirty="0" smtClean="0"/>
              <a:t>Interfaces are lists of abstract methods to be defined. So the actual implementation may vary</a:t>
            </a:r>
          </a:p>
          <a:p>
            <a:endParaRPr lang="en-US" dirty="0"/>
          </a:p>
          <a:p>
            <a:r>
              <a:rPr lang="en-US" dirty="0" smtClean="0"/>
              <a:t>Today we will look at:</a:t>
            </a:r>
          </a:p>
          <a:p>
            <a:pPr lvl="1"/>
            <a:r>
              <a:rPr lang="en-US" dirty="0" smtClean="0"/>
              <a:t>Set </a:t>
            </a:r>
            <a:r>
              <a:rPr lang="en-US" dirty="0" smtClean="0">
                <a:sym typeface="Wingdings" pitchFamily="2" charset="2"/>
              </a:rPr>
              <a:t> </a:t>
            </a:r>
            <a:r>
              <a:rPr lang="en-US" dirty="0" err="1" smtClean="0"/>
              <a:t>HashSet</a:t>
            </a:r>
            <a:r>
              <a:rPr lang="en-US" dirty="0" smtClean="0"/>
              <a:t> and </a:t>
            </a:r>
            <a:r>
              <a:rPr lang="en-US" dirty="0" err="1" smtClean="0"/>
              <a:t>TreeSet</a:t>
            </a:r>
            <a:endParaRPr lang="en-US" dirty="0" smtClean="0"/>
          </a:p>
          <a:p>
            <a:pPr lvl="1"/>
            <a:r>
              <a:rPr lang="en-US" dirty="0" smtClean="0"/>
              <a:t>List </a:t>
            </a:r>
            <a:r>
              <a:rPr lang="en-US" dirty="0" smtClean="0">
                <a:sym typeface="Wingdings" pitchFamily="2" charset="2"/>
              </a:rPr>
              <a:t></a:t>
            </a:r>
            <a:r>
              <a:rPr lang="en-US" dirty="0" smtClean="0"/>
              <a:t> ArrayList and LinkedList</a:t>
            </a:r>
            <a:endParaRPr lang="en-CA" dirty="0"/>
          </a:p>
          <a:p>
            <a:pPr lvl="1"/>
            <a:r>
              <a:rPr lang="en-US" dirty="0" smtClean="0"/>
              <a:t>Queue </a:t>
            </a:r>
            <a:r>
              <a:rPr lang="en-US" dirty="0" smtClean="0">
                <a:sym typeface="Wingdings" panose="05000000000000000000" pitchFamily="2" charset="2"/>
              </a:rPr>
              <a:t> </a:t>
            </a:r>
            <a:r>
              <a:rPr lang="en-US" dirty="0" err="1" smtClean="0">
                <a:sym typeface="Wingdings" panose="05000000000000000000" pitchFamily="2" charset="2"/>
              </a:rPr>
              <a:t>PriorityQueue</a:t>
            </a:r>
            <a:r>
              <a:rPr lang="en-US" dirty="0" smtClean="0">
                <a:sym typeface="Wingdings" panose="05000000000000000000" pitchFamily="2" charset="2"/>
              </a:rPr>
              <a:t> and </a:t>
            </a:r>
            <a:r>
              <a:rPr lang="en-US" dirty="0" err="1" smtClean="0">
                <a:sym typeface="Wingdings" panose="05000000000000000000" pitchFamily="2" charset="2"/>
              </a:rPr>
              <a:t>DelayQueue</a:t>
            </a:r>
            <a:endParaRPr lang="en-US" dirty="0" smtClean="0"/>
          </a:p>
          <a:p>
            <a:pPr lvl="1"/>
            <a:r>
              <a:rPr lang="en-US" dirty="0" err="1" smtClean="0"/>
              <a:t>Deque</a:t>
            </a:r>
            <a:r>
              <a:rPr lang="en-US" dirty="0" smtClean="0"/>
              <a:t> </a:t>
            </a:r>
            <a:r>
              <a:rPr lang="en-US" dirty="0">
                <a:sym typeface="Wingdings" pitchFamily="2" charset="2"/>
              </a:rPr>
              <a:t></a:t>
            </a:r>
            <a:r>
              <a:rPr lang="en-US" dirty="0"/>
              <a:t> </a:t>
            </a:r>
            <a:r>
              <a:rPr lang="en-US" dirty="0" err="1" smtClean="0"/>
              <a:t>ArrayDeque</a:t>
            </a:r>
            <a:r>
              <a:rPr lang="en-US" dirty="0" smtClean="0"/>
              <a:t> and LinkedList</a:t>
            </a:r>
          </a:p>
          <a:p>
            <a:pPr lvl="1"/>
            <a:r>
              <a:rPr lang="en-US" dirty="0"/>
              <a:t>Map </a:t>
            </a:r>
            <a:r>
              <a:rPr lang="en-US" dirty="0">
                <a:sym typeface="Wingdings" pitchFamily="2" charset="2"/>
              </a:rPr>
              <a:t></a:t>
            </a:r>
            <a:r>
              <a:rPr lang="en-US" dirty="0"/>
              <a:t> </a:t>
            </a:r>
            <a:r>
              <a:rPr lang="en-US" dirty="0" err="1"/>
              <a:t>HashMap</a:t>
            </a:r>
            <a:r>
              <a:rPr lang="en-US" dirty="0"/>
              <a:t> and </a:t>
            </a:r>
            <a:r>
              <a:rPr lang="en-US" dirty="0" err="1"/>
              <a:t>TreeMap</a:t>
            </a:r>
            <a:endParaRPr lang="en-US" dirty="0"/>
          </a:p>
          <a:p>
            <a:pPr lvl="1"/>
            <a:endParaRPr lang="en-CA" dirty="0"/>
          </a:p>
          <a:p>
            <a:pPr lvl="1"/>
            <a:endParaRPr lang="en-CA" dirty="0"/>
          </a:p>
          <a:p>
            <a:pPr lvl="1"/>
            <a:endParaRPr lang="en-CA" dirty="0"/>
          </a:p>
        </p:txBody>
      </p:sp>
    </p:spTree>
    <p:extLst>
      <p:ext uri="{BB962C8B-B14F-4D97-AF65-F5344CB8AC3E}">
        <p14:creationId xmlns:p14="http://schemas.microsoft.com/office/powerpoint/2010/main" val="268617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Storage</a:t>
            </a:r>
            <a:endParaRPr lang="en-CA" dirty="0"/>
          </a:p>
        </p:txBody>
      </p:sp>
      <p:sp>
        <p:nvSpPr>
          <p:cNvPr id="3" name="Content Placeholder 2"/>
          <p:cNvSpPr>
            <a:spLocks noGrp="1"/>
          </p:cNvSpPr>
          <p:nvPr>
            <p:ph idx="1"/>
          </p:nvPr>
        </p:nvSpPr>
        <p:spPr/>
        <p:txBody>
          <a:bodyPr/>
          <a:lstStyle/>
          <a:p>
            <a:r>
              <a:rPr lang="en-US" dirty="0" smtClean="0"/>
              <a:t>Array</a:t>
            </a:r>
          </a:p>
          <a:p>
            <a:endParaRPr lang="en-US" dirty="0"/>
          </a:p>
          <a:p>
            <a:r>
              <a:rPr lang="en-US" dirty="0" smtClean="0"/>
              <a:t>Hash</a:t>
            </a:r>
          </a:p>
          <a:p>
            <a:endParaRPr lang="en-US" dirty="0"/>
          </a:p>
          <a:p>
            <a:r>
              <a:rPr lang="en-US" dirty="0" smtClean="0"/>
              <a:t>LinkedList</a:t>
            </a:r>
          </a:p>
          <a:p>
            <a:endParaRPr lang="en-US" dirty="0"/>
          </a:p>
          <a:p>
            <a:r>
              <a:rPr lang="en-US" dirty="0" smtClean="0"/>
              <a:t>Tree</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36987365"/>
              </p:ext>
            </p:extLst>
          </p:nvPr>
        </p:nvGraphicFramePr>
        <p:xfrm>
          <a:off x="2251720" y="1588940"/>
          <a:ext cx="3768080" cy="741680"/>
        </p:xfrm>
        <a:graphic>
          <a:graphicData uri="http://schemas.openxmlformats.org/drawingml/2006/table">
            <a:tbl>
              <a:tblPr firstRow="1" bandRow="1">
                <a:tableStyleId>{BC89EF96-8CEA-46FF-86C4-4CE0E7609802}</a:tableStyleId>
              </a:tblPr>
              <a:tblGrid>
                <a:gridCol w="753616"/>
                <a:gridCol w="753616"/>
                <a:gridCol w="753616"/>
                <a:gridCol w="753616"/>
                <a:gridCol w="753616"/>
              </a:tblGrid>
              <a:tr h="370840">
                <a:tc>
                  <a:txBody>
                    <a:bodyPr/>
                    <a:lstStyle/>
                    <a:p>
                      <a:r>
                        <a:rPr lang="en-US" dirty="0" smtClean="0"/>
                        <a:t>[0]</a:t>
                      </a:r>
                      <a:endParaRPr lang="en-CA" dirty="0"/>
                    </a:p>
                  </a:txBody>
                  <a:tcPr/>
                </a:tc>
                <a:tc>
                  <a:txBody>
                    <a:bodyPr/>
                    <a:lstStyle/>
                    <a:p>
                      <a:r>
                        <a:rPr lang="en-US" dirty="0" smtClean="0"/>
                        <a:t>[1]</a:t>
                      </a:r>
                      <a:endParaRPr lang="en-CA" dirty="0"/>
                    </a:p>
                  </a:txBody>
                  <a:tcPr/>
                </a:tc>
                <a:tc>
                  <a:txBody>
                    <a:bodyPr/>
                    <a:lstStyle/>
                    <a:p>
                      <a:r>
                        <a:rPr lang="en-US" dirty="0" smtClean="0"/>
                        <a:t>[2]</a:t>
                      </a:r>
                      <a:endParaRPr lang="en-CA" dirty="0"/>
                    </a:p>
                  </a:txBody>
                  <a:tcPr/>
                </a:tc>
                <a:tc>
                  <a:txBody>
                    <a:bodyPr/>
                    <a:lstStyle/>
                    <a:p>
                      <a:r>
                        <a:rPr lang="en-US" dirty="0" smtClean="0"/>
                        <a:t>[3]</a:t>
                      </a:r>
                      <a:endParaRPr lang="en-CA" dirty="0"/>
                    </a:p>
                  </a:txBody>
                  <a:tcPr/>
                </a:tc>
                <a:tc>
                  <a:txBody>
                    <a:bodyPr/>
                    <a:lstStyle/>
                    <a:p>
                      <a:r>
                        <a:rPr lang="en-US" dirty="0" smtClean="0"/>
                        <a:t>[4]</a:t>
                      </a:r>
                      <a:endParaRPr lang="en-CA" dirty="0"/>
                    </a:p>
                  </a:txBody>
                  <a:tcPr/>
                </a:tc>
              </a:tr>
              <a:tr h="370840">
                <a:tc>
                  <a:txBody>
                    <a:bodyPr/>
                    <a:lstStyle/>
                    <a:p>
                      <a:r>
                        <a:rPr lang="en-US" dirty="0" smtClean="0"/>
                        <a:t>4</a:t>
                      </a:r>
                      <a:endParaRPr lang="en-CA" dirty="0"/>
                    </a:p>
                  </a:txBody>
                  <a:tcPr/>
                </a:tc>
                <a:tc>
                  <a:txBody>
                    <a:bodyPr/>
                    <a:lstStyle/>
                    <a:p>
                      <a:r>
                        <a:rPr lang="en-US" dirty="0" smtClean="0"/>
                        <a:t>7</a:t>
                      </a:r>
                      <a:endParaRPr lang="en-CA" dirty="0"/>
                    </a:p>
                  </a:txBody>
                  <a:tcPr/>
                </a:tc>
                <a:tc>
                  <a:txBody>
                    <a:bodyPr/>
                    <a:lstStyle/>
                    <a:p>
                      <a:r>
                        <a:rPr lang="en-US" dirty="0" smtClean="0"/>
                        <a:t>9</a:t>
                      </a:r>
                      <a:endParaRPr lang="en-CA" dirty="0"/>
                    </a:p>
                  </a:txBody>
                  <a:tcPr/>
                </a:tc>
                <a:tc>
                  <a:txBody>
                    <a:bodyPr/>
                    <a:lstStyle/>
                    <a:p>
                      <a:r>
                        <a:rPr lang="en-US" dirty="0" smtClean="0"/>
                        <a:t>24</a:t>
                      </a:r>
                      <a:endParaRPr lang="en-CA" dirty="0"/>
                    </a:p>
                  </a:txBody>
                  <a:tcPr/>
                </a:tc>
                <a:tc>
                  <a:txBody>
                    <a:bodyPr/>
                    <a:lstStyle/>
                    <a:p>
                      <a:r>
                        <a:rPr lang="en-US" dirty="0" smtClean="0"/>
                        <a:t>32</a:t>
                      </a:r>
                      <a:endParaRPr lang="en-CA"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65470637"/>
              </p:ext>
            </p:extLst>
          </p:nvPr>
        </p:nvGraphicFramePr>
        <p:xfrm>
          <a:off x="2251720" y="2924944"/>
          <a:ext cx="3768080" cy="741680"/>
        </p:xfrm>
        <a:graphic>
          <a:graphicData uri="http://schemas.openxmlformats.org/drawingml/2006/table">
            <a:tbl>
              <a:tblPr firstRow="1" bandRow="1">
                <a:tableStyleId>{5DA37D80-6434-44D0-A028-1B22A696006F}</a:tableStyleId>
              </a:tblPr>
              <a:tblGrid>
                <a:gridCol w="753616"/>
                <a:gridCol w="753616"/>
                <a:gridCol w="753616"/>
                <a:gridCol w="753616"/>
                <a:gridCol w="753616"/>
              </a:tblGrid>
              <a:tr h="370840">
                <a:tc>
                  <a:txBody>
                    <a:bodyPr/>
                    <a:lstStyle/>
                    <a:p>
                      <a:r>
                        <a:rPr lang="en-US" dirty="0" smtClean="0"/>
                        <a:t>key1</a:t>
                      </a:r>
                      <a:endParaRPr lang="en-CA" dirty="0"/>
                    </a:p>
                  </a:txBody>
                  <a:tcPr/>
                </a:tc>
                <a:tc>
                  <a:txBody>
                    <a:bodyPr/>
                    <a:lstStyle/>
                    <a:p>
                      <a:r>
                        <a:rPr lang="en-US" dirty="0" smtClean="0"/>
                        <a:t>key2</a:t>
                      </a:r>
                      <a:endParaRPr lang="en-CA" dirty="0"/>
                    </a:p>
                  </a:txBody>
                  <a:tcPr/>
                </a:tc>
                <a:tc>
                  <a:txBody>
                    <a:bodyPr/>
                    <a:lstStyle/>
                    <a:p>
                      <a:r>
                        <a:rPr lang="en-US" dirty="0" smtClean="0"/>
                        <a:t>key3</a:t>
                      </a:r>
                      <a:endParaRPr lang="en-CA" dirty="0"/>
                    </a:p>
                  </a:txBody>
                  <a:tcPr/>
                </a:tc>
                <a:tc>
                  <a:txBody>
                    <a:bodyPr/>
                    <a:lstStyle/>
                    <a:p>
                      <a:r>
                        <a:rPr lang="en-US" dirty="0" smtClean="0"/>
                        <a:t>key4</a:t>
                      </a:r>
                      <a:endParaRPr lang="en-CA" dirty="0"/>
                    </a:p>
                  </a:txBody>
                  <a:tcPr/>
                </a:tc>
                <a:tc>
                  <a:txBody>
                    <a:bodyPr/>
                    <a:lstStyle/>
                    <a:p>
                      <a:r>
                        <a:rPr lang="en-US" dirty="0" smtClean="0"/>
                        <a:t>key5</a:t>
                      </a:r>
                      <a:endParaRPr lang="en-CA" dirty="0"/>
                    </a:p>
                  </a:txBody>
                  <a:tcPr/>
                </a:tc>
              </a:tr>
              <a:tr h="370840">
                <a:tc>
                  <a:txBody>
                    <a:bodyPr/>
                    <a:lstStyle/>
                    <a:p>
                      <a:r>
                        <a:rPr lang="en-US" dirty="0" smtClean="0"/>
                        <a:t>4</a:t>
                      </a:r>
                      <a:endParaRPr lang="en-CA" dirty="0"/>
                    </a:p>
                  </a:txBody>
                  <a:tcPr/>
                </a:tc>
                <a:tc>
                  <a:txBody>
                    <a:bodyPr/>
                    <a:lstStyle/>
                    <a:p>
                      <a:r>
                        <a:rPr lang="en-US" dirty="0" smtClean="0"/>
                        <a:t>7</a:t>
                      </a:r>
                      <a:endParaRPr lang="en-CA" dirty="0"/>
                    </a:p>
                  </a:txBody>
                  <a:tcPr/>
                </a:tc>
                <a:tc>
                  <a:txBody>
                    <a:bodyPr/>
                    <a:lstStyle/>
                    <a:p>
                      <a:r>
                        <a:rPr lang="en-US" dirty="0" smtClean="0"/>
                        <a:t>9</a:t>
                      </a:r>
                      <a:endParaRPr lang="en-CA" dirty="0"/>
                    </a:p>
                  </a:txBody>
                  <a:tcPr/>
                </a:tc>
                <a:tc>
                  <a:txBody>
                    <a:bodyPr/>
                    <a:lstStyle/>
                    <a:p>
                      <a:r>
                        <a:rPr lang="en-US" dirty="0" smtClean="0"/>
                        <a:t>24</a:t>
                      </a:r>
                      <a:endParaRPr lang="en-CA" dirty="0"/>
                    </a:p>
                  </a:txBody>
                  <a:tcPr/>
                </a:tc>
                <a:tc>
                  <a:txBody>
                    <a:bodyPr/>
                    <a:lstStyle/>
                    <a:p>
                      <a:r>
                        <a:rPr lang="en-US" dirty="0" smtClean="0"/>
                        <a:t>32</a:t>
                      </a:r>
                      <a:endParaRPr lang="en-CA" dirty="0"/>
                    </a:p>
                  </a:txBody>
                  <a:tcPr/>
                </a:tc>
              </a:tr>
            </a:tbl>
          </a:graphicData>
        </a:graphic>
      </p:graphicFrame>
      <p:sp>
        <p:nvSpPr>
          <p:cNvPr id="9" name="Rectangular Callout 8"/>
          <p:cNvSpPr/>
          <p:nvPr/>
        </p:nvSpPr>
        <p:spPr>
          <a:xfrm>
            <a:off x="6310536" y="1588940"/>
            <a:ext cx="2376264" cy="730420"/>
          </a:xfrm>
          <a:prstGeom prst="wedgeRectCallout">
            <a:avLst>
              <a:gd name="adj1" fmla="val -60884"/>
              <a:gd name="adj2" fmla="val -1670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Block of data accessed by sequential numbers</a:t>
            </a:r>
            <a:endParaRPr lang="en-CA" dirty="0"/>
          </a:p>
        </p:txBody>
      </p:sp>
      <p:sp>
        <p:nvSpPr>
          <p:cNvPr id="10" name="Rectangular Callout 9"/>
          <p:cNvSpPr/>
          <p:nvPr/>
        </p:nvSpPr>
        <p:spPr>
          <a:xfrm>
            <a:off x="6310536" y="2924944"/>
            <a:ext cx="2376264" cy="730420"/>
          </a:xfrm>
          <a:prstGeom prst="wedgeRectCallout">
            <a:avLst>
              <a:gd name="adj1" fmla="val -60884"/>
              <a:gd name="adj2" fmla="val -1670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Block of data accessed by arbitrary keys</a:t>
            </a:r>
            <a:endParaRPr lang="en-CA" dirty="0"/>
          </a:p>
        </p:txBody>
      </p:sp>
      <p:sp>
        <p:nvSpPr>
          <p:cNvPr id="12" name="Oval 11"/>
          <p:cNvSpPr/>
          <p:nvPr/>
        </p:nvSpPr>
        <p:spPr>
          <a:xfrm>
            <a:off x="3964687" y="5340039"/>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9</a:t>
            </a:r>
            <a:endParaRPr lang="en-CA" sz="1400" dirty="0"/>
          </a:p>
        </p:txBody>
      </p:sp>
      <p:sp>
        <p:nvSpPr>
          <p:cNvPr id="13" name="Oval 12"/>
          <p:cNvSpPr/>
          <p:nvPr/>
        </p:nvSpPr>
        <p:spPr>
          <a:xfrm>
            <a:off x="4520094" y="5556063"/>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32</a:t>
            </a:r>
            <a:endParaRPr lang="en-CA" sz="1400" dirty="0"/>
          </a:p>
        </p:txBody>
      </p:sp>
      <p:sp>
        <p:nvSpPr>
          <p:cNvPr id="14" name="Oval 13"/>
          <p:cNvSpPr/>
          <p:nvPr/>
        </p:nvSpPr>
        <p:spPr>
          <a:xfrm>
            <a:off x="3962833" y="5772087"/>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24</a:t>
            </a:r>
            <a:endParaRPr lang="en-CA" sz="1400" dirty="0"/>
          </a:p>
        </p:txBody>
      </p:sp>
      <p:sp>
        <p:nvSpPr>
          <p:cNvPr id="15" name="Oval 14"/>
          <p:cNvSpPr/>
          <p:nvPr/>
        </p:nvSpPr>
        <p:spPr>
          <a:xfrm>
            <a:off x="3407426" y="5556063"/>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7</a:t>
            </a:r>
            <a:endParaRPr lang="en-CA" sz="1400" dirty="0"/>
          </a:p>
        </p:txBody>
      </p:sp>
      <p:sp>
        <p:nvSpPr>
          <p:cNvPr id="16" name="Oval 15"/>
          <p:cNvSpPr/>
          <p:nvPr/>
        </p:nvSpPr>
        <p:spPr>
          <a:xfrm>
            <a:off x="2850165" y="5772087"/>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4</a:t>
            </a:r>
            <a:endParaRPr lang="en-CA" sz="1400" dirty="0"/>
          </a:p>
        </p:txBody>
      </p:sp>
      <p:cxnSp>
        <p:nvCxnSpPr>
          <p:cNvPr id="18" name="Straight Arrow Connector 17"/>
          <p:cNvCxnSpPr>
            <a:stCxn id="12" idx="3"/>
            <a:endCxn id="15" idx="7"/>
          </p:cNvCxnSpPr>
          <p:nvPr/>
        </p:nvCxnSpPr>
        <p:spPr>
          <a:xfrm flipH="1">
            <a:off x="3883078" y="5524427"/>
            <a:ext cx="163218"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2" idx="5"/>
            <a:endCxn id="13" idx="1"/>
          </p:cNvCxnSpPr>
          <p:nvPr/>
        </p:nvCxnSpPr>
        <p:spPr>
          <a:xfrm>
            <a:off x="4440339" y="5524427"/>
            <a:ext cx="160764"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3"/>
            <a:endCxn id="16" idx="7"/>
          </p:cNvCxnSpPr>
          <p:nvPr/>
        </p:nvCxnSpPr>
        <p:spPr>
          <a:xfrm flipH="1">
            <a:off x="3325817" y="5740451"/>
            <a:ext cx="163218"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3"/>
            <a:endCxn id="14" idx="7"/>
          </p:cNvCxnSpPr>
          <p:nvPr/>
        </p:nvCxnSpPr>
        <p:spPr>
          <a:xfrm flipH="1">
            <a:off x="4434988" y="5740451"/>
            <a:ext cx="166115"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endCxn id="12" idx="0"/>
          </p:cNvCxnSpPr>
          <p:nvPr/>
        </p:nvCxnSpPr>
        <p:spPr>
          <a:xfrm>
            <a:off x="4243318" y="5190853"/>
            <a:ext cx="0" cy="149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Rectangular Callout 33"/>
          <p:cNvSpPr/>
          <p:nvPr/>
        </p:nvSpPr>
        <p:spPr>
          <a:xfrm>
            <a:off x="6315405" y="5445224"/>
            <a:ext cx="2376264" cy="621814"/>
          </a:xfrm>
          <a:prstGeom prst="wedgeRectCallout">
            <a:avLst>
              <a:gd name="adj1" fmla="val -60884"/>
              <a:gd name="adj2" fmla="val -1670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Block of data with children and parents</a:t>
            </a:r>
            <a:endParaRPr lang="en-CA" dirty="0"/>
          </a:p>
        </p:txBody>
      </p:sp>
      <p:sp>
        <p:nvSpPr>
          <p:cNvPr id="52" name="Oval 51"/>
          <p:cNvSpPr/>
          <p:nvPr/>
        </p:nvSpPr>
        <p:spPr>
          <a:xfrm>
            <a:off x="4175976" y="431833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9</a:t>
            </a:r>
            <a:endParaRPr lang="en-CA" sz="1400" dirty="0"/>
          </a:p>
        </p:txBody>
      </p:sp>
      <p:sp>
        <p:nvSpPr>
          <p:cNvPr id="53" name="Oval 52"/>
          <p:cNvSpPr/>
          <p:nvPr/>
        </p:nvSpPr>
        <p:spPr>
          <a:xfrm>
            <a:off x="5413279" y="4318338"/>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32</a:t>
            </a:r>
            <a:endParaRPr lang="en-CA" sz="1400" dirty="0"/>
          </a:p>
        </p:txBody>
      </p:sp>
      <p:sp>
        <p:nvSpPr>
          <p:cNvPr id="54" name="Oval 53"/>
          <p:cNvSpPr/>
          <p:nvPr/>
        </p:nvSpPr>
        <p:spPr>
          <a:xfrm>
            <a:off x="4796676" y="4318338"/>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24</a:t>
            </a:r>
            <a:endParaRPr lang="en-CA" sz="1400" dirty="0"/>
          </a:p>
        </p:txBody>
      </p:sp>
      <p:sp>
        <p:nvSpPr>
          <p:cNvPr id="55" name="Oval 54"/>
          <p:cNvSpPr/>
          <p:nvPr/>
        </p:nvSpPr>
        <p:spPr>
          <a:xfrm>
            <a:off x="3553875" y="431833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7</a:t>
            </a:r>
            <a:endParaRPr lang="en-CA" sz="1400" dirty="0"/>
          </a:p>
        </p:txBody>
      </p:sp>
      <p:sp>
        <p:nvSpPr>
          <p:cNvPr id="56" name="Oval 55"/>
          <p:cNvSpPr/>
          <p:nvPr/>
        </p:nvSpPr>
        <p:spPr>
          <a:xfrm>
            <a:off x="2931774" y="431833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4</a:t>
            </a:r>
            <a:endParaRPr lang="en-CA" sz="1400" dirty="0"/>
          </a:p>
        </p:txBody>
      </p:sp>
      <p:cxnSp>
        <p:nvCxnSpPr>
          <p:cNvPr id="61" name="Curved Connector 60"/>
          <p:cNvCxnSpPr>
            <a:stCxn id="56" idx="7"/>
            <a:endCxn id="55" idx="1"/>
          </p:cNvCxnSpPr>
          <p:nvPr/>
        </p:nvCxnSpPr>
        <p:spPr>
          <a:xfrm rot="5400000" flipH="1" flipV="1">
            <a:off x="3521455" y="4235945"/>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urved Connector 62"/>
          <p:cNvCxnSpPr>
            <a:stCxn id="55" idx="7"/>
            <a:endCxn id="52" idx="1"/>
          </p:cNvCxnSpPr>
          <p:nvPr/>
        </p:nvCxnSpPr>
        <p:spPr>
          <a:xfrm rot="5400000" flipH="1" flipV="1">
            <a:off x="4143556" y="4235945"/>
            <a:ext cx="12700" cy="228058"/>
          </a:xfrm>
          <a:prstGeom prst="curvedConnector3">
            <a:avLst>
              <a:gd name="adj1" fmla="val 116747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Curved Connector 66"/>
          <p:cNvCxnSpPr>
            <a:stCxn id="52" idx="7"/>
            <a:endCxn id="54" idx="1"/>
          </p:cNvCxnSpPr>
          <p:nvPr/>
        </p:nvCxnSpPr>
        <p:spPr>
          <a:xfrm rot="5400000" flipH="1" flipV="1">
            <a:off x="4764656" y="4236946"/>
            <a:ext cx="12700" cy="226057"/>
          </a:xfrm>
          <a:prstGeom prst="curvedConnector3">
            <a:avLst>
              <a:gd name="adj1" fmla="val 116744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Curved Connector 72"/>
          <p:cNvCxnSpPr>
            <a:stCxn id="54" idx="7"/>
            <a:endCxn id="53" idx="1"/>
          </p:cNvCxnSpPr>
          <p:nvPr/>
        </p:nvCxnSpPr>
        <p:spPr>
          <a:xfrm rot="5400000" flipH="1" flipV="1">
            <a:off x="5381559" y="4237246"/>
            <a:ext cx="12700" cy="225457"/>
          </a:xfrm>
          <a:prstGeom prst="curvedConnector3">
            <a:avLst>
              <a:gd name="adj1" fmla="val 109398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endCxn id="56" idx="2"/>
          </p:cNvCxnSpPr>
          <p:nvPr/>
        </p:nvCxnSpPr>
        <p:spPr>
          <a:xfrm>
            <a:off x="2771800" y="4426350"/>
            <a:ext cx="1599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Rectangular Callout 79"/>
          <p:cNvSpPr/>
          <p:nvPr/>
        </p:nvSpPr>
        <p:spPr>
          <a:xfrm>
            <a:off x="6310536" y="4118235"/>
            <a:ext cx="2376264" cy="929905"/>
          </a:xfrm>
          <a:prstGeom prst="wedgeRectCallout">
            <a:avLst>
              <a:gd name="adj1" fmla="val -60884"/>
              <a:gd name="adj2" fmla="val -1670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Block of data accessed traveling from neighbor to neighbor</a:t>
            </a:r>
            <a:endParaRPr lang="en-CA" dirty="0"/>
          </a:p>
        </p:txBody>
      </p:sp>
    </p:spTree>
    <p:extLst>
      <p:ext uri="{BB962C8B-B14F-4D97-AF65-F5344CB8AC3E}">
        <p14:creationId xmlns:p14="http://schemas.microsoft.com/office/powerpoint/2010/main" val="6489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HashSet</a:t>
            </a:r>
            <a:r>
              <a:rPr lang="en-US" dirty="0" smtClean="0"/>
              <a:t> vs </a:t>
            </a:r>
            <a:r>
              <a:rPr lang="en-US" dirty="0" err="1" smtClean="0"/>
              <a:t>TreeSet</a:t>
            </a:r>
            <a:endParaRPr lang="en-CA" dirty="0"/>
          </a:p>
        </p:txBody>
      </p:sp>
      <p:sp>
        <p:nvSpPr>
          <p:cNvPr id="3" name="Content Placeholder 2"/>
          <p:cNvSpPr>
            <a:spLocks noGrp="1"/>
          </p:cNvSpPr>
          <p:nvPr>
            <p:ph idx="1"/>
          </p:nvPr>
        </p:nvSpPr>
        <p:spPr/>
        <p:txBody>
          <a:bodyPr>
            <a:normAutofit lnSpcReduction="10000"/>
          </a:bodyPr>
          <a:lstStyle/>
          <a:p>
            <a:r>
              <a:rPr lang="en-US" dirty="0" err="1" smtClean="0"/>
              <a:t>HashSet</a:t>
            </a:r>
            <a:endParaRPr lang="en-US" dirty="0" smtClean="0"/>
          </a:p>
          <a:p>
            <a:pPr lvl="1"/>
            <a:r>
              <a:rPr lang="en-US" dirty="0" smtClean="0"/>
              <a:t>Hashes are made based on the object's </a:t>
            </a:r>
            <a:r>
              <a:rPr lang="en-US" dirty="0" err="1" smtClean="0"/>
              <a:t>hashcode</a:t>
            </a:r>
            <a:r>
              <a:rPr lang="en-US" dirty="0" smtClean="0"/>
              <a:t>(). In theory, no two objects have the same </a:t>
            </a:r>
            <a:r>
              <a:rPr lang="en-US" dirty="0" err="1" smtClean="0"/>
              <a:t>hashcode</a:t>
            </a:r>
            <a:r>
              <a:rPr lang="en-US" dirty="0" smtClean="0"/>
              <a:t>. This is just a wrapper around a </a:t>
            </a:r>
            <a:r>
              <a:rPr lang="en-US" dirty="0" err="1" smtClean="0"/>
              <a:t>HashMap</a:t>
            </a:r>
            <a:endParaRPr lang="en-US" dirty="0" smtClean="0"/>
          </a:p>
          <a:p>
            <a:r>
              <a:rPr lang="en-US" dirty="0" err="1" smtClean="0"/>
              <a:t>TreeSet</a:t>
            </a:r>
            <a:endParaRPr lang="en-US" dirty="0" smtClean="0"/>
          </a:p>
          <a:p>
            <a:pPr lvl="1"/>
            <a:r>
              <a:rPr lang="en-US" dirty="0" smtClean="0"/>
              <a:t>Items must implement the Comparable interface, and are inserted into the tree based on the result of their compare() method. This is a wrapper around a </a:t>
            </a:r>
            <a:r>
              <a:rPr lang="en-US" dirty="0" err="1" smtClean="0"/>
              <a:t>TreeMap</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992213187"/>
              </p:ext>
            </p:extLst>
          </p:nvPr>
        </p:nvGraphicFramePr>
        <p:xfrm>
          <a:off x="2699792" y="1417584"/>
          <a:ext cx="3768080" cy="741680"/>
        </p:xfrm>
        <a:graphic>
          <a:graphicData uri="http://schemas.openxmlformats.org/drawingml/2006/table">
            <a:tbl>
              <a:tblPr firstRow="1" bandRow="1">
                <a:tableStyleId>{5DA37D80-6434-44D0-A028-1B22A696006F}</a:tableStyleId>
              </a:tblPr>
              <a:tblGrid>
                <a:gridCol w="753616"/>
                <a:gridCol w="753616"/>
                <a:gridCol w="753616"/>
                <a:gridCol w="753616"/>
                <a:gridCol w="753616"/>
              </a:tblGrid>
              <a:tr h="370840">
                <a:tc>
                  <a:txBody>
                    <a:bodyPr/>
                    <a:lstStyle/>
                    <a:p>
                      <a:r>
                        <a:rPr lang="en-US" dirty="0" smtClean="0"/>
                        <a:t>A03</a:t>
                      </a:r>
                      <a:endParaRPr lang="en-CA" dirty="0"/>
                    </a:p>
                  </a:txBody>
                  <a:tcPr/>
                </a:tc>
                <a:tc>
                  <a:txBody>
                    <a:bodyPr/>
                    <a:lstStyle/>
                    <a:p>
                      <a:r>
                        <a:rPr lang="en-US" dirty="0" smtClean="0"/>
                        <a:t>2B1</a:t>
                      </a:r>
                      <a:endParaRPr lang="en-CA" dirty="0"/>
                    </a:p>
                  </a:txBody>
                  <a:tcPr/>
                </a:tc>
                <a:tc>
                  <a:txBody>
                    <a:bodyPr/>
                    <a:lstStyle/>
                    <a:p>
                      <a:r>
                        <a:rPr lang="en-US" dirty="0" smtClean="0"/>
                        <a:t>F5F</a:t>
                      </a:r>
                      <a:endParaRPr lang="en-CA" dirty="0"/>
                    </a:p>
                  </a:txBody>
                  <a:tcPr/>
                </a:tc>
                <a:tc>
                  <a:txBody>
                    <a:bodyPr/>
                    <a:lstStyle/>
                    <a:p>
                      <a:r>
                        <a:rPr lang="en-US" dirty="0" smtClean="0"/>
                        <a:t>01B</a:t>
                      </a:r>
                      <a:endParaRPr lang="en-CA" dirty="0"/>
                    </a:p>
                  </a:txBody>
                  <a:tcPr/>
                </a:tc>
                <a:tc>
                  <a:txBody>
                    <a:bodyPr/>
                    <a:lstStyle/>
                    <a:p>
                      <a:r>
                        <a:rPr lang="en-US" dirty="0" smtClean="0"/>
                        <a:t>044</a:t>
                      </a:r>
                      <a:endParaRPr lang="en-CA" dirty="0"/>
                    </a:p>
                  </a:txBody>
                  <a:tcPr/>
                </a:tc>
              </a:tr>
              <a:tr h="370840">
                <a:tc>
                  <a:txBody>
                    <a:bodyPr/>
                    <a:lstStyle/>
                    <a:p>
                      <a:r>
                        <a:rPr lang="en-US" dirty="0" smtClean="0"/>
                        <a:t>4</a:t>
                      </a:r>
                      <a:endParaRPr lang="en-CA" dirty="0"/>
                    </a:p>
                  </a:txBody>
                  <a:tcPr/>
                </a:tc>
                <a:tc>
                  <a:txBody>
                    <a:bodyPr/>
                    <a:lstStyle/>
                    <a:p>
                      <a:r>
                        <a:rPr lang="en-US" dirty="0" smtClean="0"/>
                        <a:t>7</a:t>
                      </a:r>
                      <a:endParaRPr lang="en-CA" dirty="0"/>
                    </a:p>
                  </a:txBody>
                  <a:tcPr/>
                </a:tc>
                <a:tc>
                  <a:txBody>
                    <a:bodyPr/>
                    <a:lstStyle/>
                    <a:p>
                      <a:r>
                        <a:rPr lang="en-US" dirty="0" smtClean="0"/>
                        <a:t>9</a:t>
                      </a:r>
                      <a:endParaRPr lang="en-CA" dirty="0"/>
                    </a:p>
                  </a:txBody>
                  <a:tcPr/>
                </a:tc>
                <a:tc>
                  <a:txBody>
                    <a:bodyPr/>
                    <a:lstStyle/>
                    <a:p>
                      <a:r>
                        <a:rPr lang="en-US" dirty="0" smtClean="0"/>
                        <a:t>24</a:t>
                      </a:r>
                      <a:endParaRPr lang="en-CA" dirty="0"/>
                    </a:p>
                  </a:txBody>
                  <a:tcPr/>
                </a:tc>
                <a:tc>
                  <a:txBody>
                    <a:bodyPr/>
                    <a:lstStyle/>
                    <a:p>
                      <a:r>
                        <a:rPr lang="en-US" dirty="0" smtClean="0"/>
                        <a:t>32</a:t>
                      </a:r>
                      <a:endParaRPr lang="en-CA" dirty="0"/>
                    </a:p>
                  </a:txBody>
                  <a:tcPr/>
                </a:tc>
              </a:tr>
            </a:tbl>
          </a:graphicData>
        </a:graphic>
      </p:graphicFrame>
      <p:sp>
        <p:nvSpPr>
          <p:cNvPr id="6" name="Oval 5"/>
          <p:cNvSpPr/>
          <p:nvPr/>
        </p:nvSpPr>
        <p:spPr>
          <a:xfrm>
            <a:off x="4436842" y="3645024"/>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9</a:t>
            </a:r>
            <a:endParaRPr lang="en-CA" sz="1400" dirty="0"/>
          </a:p>
        </p:txBody>
      </p:sp>
      <p:sp>
        <p:nvSpPr>
          <p:cNvPr id="7" name="Oval 6"/>
          <p:cNvSpPr/>
          <p:nvPr/>
        </p:nvSpPr>
        <p:spPr>
          <a:xfrm>
            <a:off x="5551364" y="4077072"/>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32</a:t>
            </a:r>
            <a:endParaRPr lang="en-CA" sz="1400" dirty="0"/>
          </a:p>
        </p:txBody>
      </p:sp>
      <p:sp>
        <p:nvSpPr>
          <p:cNvPr id="8" name="Oval 7"/>
          <p:cNvSpPr/>
          <p:nvPr/>
        </p:nvSpPr>
        <p:spPr>
          <a:xfrm>
            <a:off x="4994103" y="3861048"/>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24</a:t>
            </a:r>
            <a:endParaRPr lang="en-CA" sz="1400" dirty="0"/>
          </a:p>
        </p:txBody>
      </p:sp>
      <p:sp>
        <p:nvSpPr>
          <p:cNvPr id="9" name="Oval 8"/>
          <p:cNvSpPr/>
          <p:nvPr/>
        </p:nvSpPr>
        <p:spPr>
          <a:xfrm>
            <a:off x="3879581" y="386104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7</a:t>
            </a:r>
            <a:endParaRPr lang="en-CA" sz="1400" dirty="0"/>
          </a:p>
        </p:txBody>
      </p:sp>
      <p:sp>
        <p:nvSpPr>
          <p:cNvPr id="10" name="Oval 9"/>
          <p:cNvSpPr/>
          <p:nvPr/>
        </p:nvSpPr>
        <p:spPr>
          <a:xfrm>
            <a:off x="3322320" y="4077072"/>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4</a:t>
            </a:r>
            <a:endParaRPr lang="en-CA" sz="1400" dirty="0"/>
          </a:p>
        </p:txBody>
      </p:sp>
      <p:cxnSp>
        <p:nvCxnSpPr>
          <p:cNvPr id="11" name="Straight Arrow Connector 10"/>
          <p:cNvCxnSpPr>
            <a:stCxn id="6" idx="3"/>
            <a:endCxn id="9" idx="7"/>
          </p:cNvCxnSpPr>
          <p:nvPr/>
        </p:nvCxnSpPr>
        <p:spPr>
          <a:xfrm flipH="1">
            <a:off x="4355233" y="3829412"/>
            <a:ext cx="163218"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5"/>
            <a:endCxn id="8" idx="1"/>
          </p:cNvCxnSpPr>
          <p:nvPr/>
        </p:nvCxnSpPr>
        <p:spPr>
          <a:xfrm>
            <a:off x="4912494" y="3829412"/>
            <a:ext cx="162618"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3"/>
            <a:endCxn id="10" idx="7"/>
          </p:cNvCxnSpPr>
          <p:nvPr/>
        </p:nvCxnSpPr>
        <p:spPr>
          <a:xfrm flipH="1">
            <a:off x="3797972" y="4045436"/>
            <a:ext cx="163218"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5"/>
            <a:endCxn id="7" idx="1"/>
          </p:cNvCxnSpPr>
          <p:nvPr/>
        </p:nvCxnSpPr>
        <p:spPr>
          <a:xfrm>
            <a:off x="5466258" y="4045436"/>
            <a:ext cx="166115"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6" idx="0"/>
          </p:cNvCxnSpPr>
          <p:nvPr/>
        </p:nvCxnSpPr>
        <p:spPr>
          <a:xfrm>
            <a:off x="4715473" y="3495838"/>
            <a:ext cx="0" cy="149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07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CA" dirty="0"/>
          </a:p>
        </p:txBody>
      </p:sp>
      <p:sp>
        <p:nvSpPr>
          <p:cNvPr id="3" name="Content Placeholder 2"/>
          <p:cNvSpPr>
            <a:spLocks noGrp="1"/>
          </p:cNvSpPr>
          <p:nvPr>
            <p:ph idx="1"/>
          </p:nvPr>
        </p:nvSpPr>
        <p:spPr/>
        <p:txBody>
          <a:bodyPr/>
          <a:lstStyle/>
          <a:p>
            <a:r>
              <a:rPr lang="en-US" dirty="0" smtClean="0"/>
              <a:t>Collaboration Tools</a:t>
            </a:r>
          </a:p>
          <a:p>
            <a:pPr lvl="1"/>
            <a:r>
              <a:rPr lang="en-US" dirty="0" smtClean="0"/>
              <a:t>Introduction to </a:t>
            </a:r>
            <a:r>
              <a:rPr lang="en-US" dirty="0" err="1" smtClean="0"/>
              <a:t>Git</a:t>
            </a:r>
            <a:endParaRPr lang="en-US" dirty="0"/>
          </a:p>
          <a:p>
            <a:pPr lvl="2"/>
            <a:r>
              <a:rPr lang="en-US" dirty="0" smtClean="0"/>
              <a:t>How to Use the Various </a:t>
            </a:r>
            <a:r>
              <a:rPr lang="en-US" dirty="0" err="1" smtClean="0"/>
              <a:t>Git</a:t>
            </a:r>
            <a:r>
              <a:rPr lang="en-US" dirty="0" smtClean="0"/>
              <a:t> Tools</a:t>
            </a:r>
          </a:p>
          <a:p>
            <a:pPr lvl="1"/>
            <a:r>
              <a:rPr lang="en-US" dirty="0" err="1" smtClean="0"/>
              <a:t>Git</a:t>
            </a:r>
            <a:r>
              <a:rPr lang="en-US" dirty="0" smtClean="0"/>
              <a:t> Workflows</a:t>
            </a:r>
          </a:p>
          <a:p>
            <a:pPr lvl="2"/>
            <a:r>
              <a:rPr lang="en-US" dirty="0" smtClean="0"/>
              <a:t>Why We Use </a:t>
            </a:r>
            <a:r>
              <a:rPr lang="en-US" dirty="0" err="1" smtClean="0"/>
              <a:t>Git</a:t>
            </a:r>
            <a:r>
              <a:rPr lang="en-US" dirty="0" smtClean="0"/>
              <a:t> to Work in Teams</a:t>
            </a:r>
          </a:p>
          <a:p>
            <a:pPr lvl="1"/>
            <a:r>
              <a:rPr lang="en-US" dirty="0" err="1" smtClean="0"/>
              <a:t>GitHub</a:t>
            </a:r>
            <a:endParaRPr lang="en-US" dirty="0" smtClean="0"/>
          </a:p>
          <a:p>
            <a:pPr lvl="2"/>
            <a:r>
              <a:rPr lang="en-US" dirty="0" smtClean="0"/>
              <a:t>Where You Can Host Projects using </a:t>
            </a:r>
            <a:r>
              <a:rPr lang="en-US" dirty="0" err="1" smtClean="0"/>
              <a:t>Git</a:t>
            </a:r>
            <a:endParaRPr lang="en-CA" dirty="0"/>
          </a:p>
        </p:txBody>
      </p:sp>
    </p:spTree>
    <p:extLst>
      <p:ext uri="{BB962C8B-B14F-4D97-AF65-F5344CB8AC3E}">
        <p14:creationId xmlns:p14="http://schemas.microsoft.com/office/powerpoint/2010/main" val="254136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HashSet</a:t>
            </a:r>
            <a:r>
              <a:rPr lang="en-US" dirty="0" smtClean="0"/>
              <a:t> vs </a:t>
            </a:r>
            <a:r>
              <a:rPr lang="en-US" dirty="0" err="1" smtClean="0"/>
              <a:t>TreeSet</a:t>
            </a:r>
            <a:endParaRPr lang="en-CA" dirty="0"/>
          </a:p>
        </p:txBody>
      </p:sp>
      <p:sp>
        <p:nvSpPr>
          <p:cNvPr id="3" name="Content Placeholder 2"/>
          <p:cNvSpPr>
            <a:spLocks noGrp="1"/>
          </p:cNvSpPr>
          <p:nvPr>
            <p:ph idx="1"/>
          </p:nvPr>
        </p:nvSpPr>
        <p:spPr/>
        <p:txBody>
          <a:bodyPr>
            <a:normAutofit fontScale="92500" lnSpcReduction="10000"/>
          </a:bodyPr>
          <a:lstStyle/>
          <a:p>
            <a:r>
              <a:rPr lang="en-US" dirty="0" err="1" smtClean="0"/>
              <a:t>HashSet</a:t>
            </a:r>
            <a:r>
              <a:rPr lang="en-US" dirty="0" smtClean="0"/>
              <a:t> performs basic CRUD operations in constant O(1) time (</a:t>
            </a:r>
            <a:r>
              <a:rPr lang="en-US" dirty="0" err="1" smtClean="0"/>
              <a:t>ie</a:t>
            </a:r>
            <a:r>
              <a:rPr lang="en-US" dirty="0" smtClean="0"/>
              <a:t>- super fast) because the items are placed according to their </a:t>
            </a:r>
            <a:r>
              <a:rPr lang="en-US" dirty="0" err="1" smtClean="0"/>
              <a:t>hashcode</a:t>
            </a:r>
            <a:r>
              <a:rPr lang="en-US" dirty="0" smtClean="0"/>
              <a:t>. The size of the set has little bearing on access speed</a:t>
            </a:r>
          </a:p>
          <a:p>
            <a:endParaRPr lang="en-US" dirty="0"/>
          </a:p>
          <a:p>
            <a:r>
              <a:rPr lang="en-US" dirty="0" err="1" smtClean="0"/>
              <a:t>TreeSet</a:t>
            </a:r>
            <a:r>
              <a:rPr lang="en-US" dirty="0" smtClean="0"/>
              <a:t> performs basic CRUD operations in O(log(n)) time (</a:t>
            </a:r>
            <a:r>
              <a:rPr lang="en-US" dirty="0" err="1" smtClean="0"/>
              <a:t>ie</a:t>
            </a:r>
            <a:r>
              <a:rPr lang="en-US" dirty="0" smtClean="0"/>
              <a:t>- fast, but not super fast) because the tree traversal takes time</a:t>
            </a:r>
          </a:p>
          <a:p>
            <a:pPr lvl="1"/>
            <a:r>
              <a:rPr lang="en-US" dirty="0" err="1" smtClean="0"/>
              <a:t>TreeSet</a:t>
            </a:r>
            <a:r>
              <a:rPr lang="en-US" dirty="0" smtClean="0"/>
              <a:t> is preferred if and only if the ordering of the objects is important – not a typical trait of Sets</a:t>
            </a:r>
          </a:p>
        </p:txBody>
      </p:sp>
    </p:spTree>
    <p:extLst>
      <p:ext uri="{BB962C8B-B14F-4D97-AF65-F5344CB8AC3E}">
        <p14:creationId xmlns:p14="http://schemas.microsoft.com/office/powerpoint/2010/main" val="246540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ArrayList vs LinkedList</a:t>
            </a:r>
            <a:endParaRPr lang="en-CA" dirty="0"/>
          </a:p>
        </p:txBody>
      </p:sp>
      <p:sp>
        <p:nvSpPr>
          <p:cNvPr id="3" name="Content Placeholder 2"/>
          <p:cNvSpPr>
            <a:spLocks noGrp="1"/>
          </p:cNvSpPr>
          <p:nvPr>
            <p:ph idx="1"/>
          </p:nvPr>
        </p:nvSpPr>
        <p:spPr/>
        <p:txBody>
          <a:bodyPr>
            <a:normAutofit/>
          </a:bodyPr>
          <a:lstStyle/>
          <a:p>
            <a:r>
              <a:rPr lang="en-US" dirty="0" smtClean="0"/>
              <a:t>ArrayList</a:t>
            </a:r>
          </a:p>
          <a:p>
            <a:pPr lvl="1"/>
            <a:r>
              <a:rPr lang="en-US" dirty="0" smtClean="0"/>
              <a:t>Stores elements in an array that can be resized. The array is at least as big as the number of elements in the list. It grows automatically</a:t>
            </a:r>
          </a:p>
          <a:p>
            <a:r>
              <a:rPr lang="en-US" dirty="0" smtClean="0"/>
              <a:t>LinkedList</a:t>
            </a:r>
          </a:p>
          <a:p>
            <a:pPr lvl="1"/>
            <a:r>
              <a:rPr lang="en-US" dirty="0" smtClean="0"/>
              <a:t>Stores elements alongside references to their </a:t>
            </a:r>
            <a:r>
              <a:rPr lang="en-US" dirty="0" err="1" smtClean="0"/>
              <a:t>neighbours</a:t>
            </a:r>
            <a:r>
              <a:rPr lang="en-US" dirty="0" smtClean="0"/>
              <a:t>. Basic CRUD operations are performed by re-assigning references as needed</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186753093"/>
              </p:ext>
            </p:extLst>
          </p:nvPr>
        </p:nvGraphicFramePr>
        <p:xfrm>
          <a:off x="2699792" y="1340768"/>
          <a:ext cx="3768080" cy="741680"/>
        </p:xfrm>
        <a:graphic>
          <a:graphicData uri="http://schemas.openxmlformats.org/drawingml/2006/table">
            <a:tbl>
              <a:tblPr firstRow="1" bandRow="1">
                <a:tableStyleId>{BC89EF96-8CEA-46FF-86C4-4CE0E7609802}</a:tableStyleId>
              </a:tblPr>
              <a:tblGrid>
                <a:gridCol w="753616"/>
                <a:gridCol w="753616"/>
                <a:gridCol w="753616"/>
                <a:gridCol w="753616"/>
                <a:gridCol w="753616"/>
              </a:tblGrid>
              <a:tr h="370840">
                <a:tc>
                  <a:txBody>
                    <a:bodyPr/>
                    <a:lstStyle/>
                    <a:p>
                      <a:r>
                        <a:rPr lang="en-US" dirty="0" smtClean="0"/>
                        <a:t>[0]</a:t>
                      </a:r>
                      <a:endParaRPr lang="en-CA" dirty="0"/>
                    </a:p>
                  </a:txBody>
                  <a:tcPr/>
                </a:tc>
                <a:tc>
                  <a:txBody>
                    <a:bodyPr/>
                    <a:lstStyle/>
                    <a:p>
                      <a:r>
                        <a:rPr lang="en-US" dirty="0" smtClean="0"/>
                        <a:t>[1]</a:t>
                      </a:r>
                      <a:endParaRPr lang="en-CA" dirty="0"/>
                    </a:p>
                  </a:txBody>
                  <a:tcPr/>
                </a:tc>
                <a:tc>
                  <a:txBody>
                    <a:bodyPr/>
                    <a:lstStyle/>
                    <a:p>
                      <a:r>
                        <a:rPr lang="en-US" dirty="0" smtClean="0"/>
                        <a:t>[2]</a:t>
                      </a:r>
                      <a:endParaRPr lang="en-CA" dirty="0"/>
                    </a:p>
                  </a:txBody>
                  <a:tcPr/>
                </a:tc>
                <a:tc>
                  <a:txBody>
                    <a:bodyPr/>
                    <a:lstStyle/>
                    <a:p>
                      <a:r>
                        <a:rPr lang="en-US" dirty="0" smtClean="0"/>
                        <a:t>[3]</a:t>
                      </a:r>
                      <a:endParaRPr lang="en-CA" dirty="0"/>
                    </a:p>
                  </a:txBody>
                  <a:tcPr/>
                </a:tc>
                <a:tc>
                  <a:txBody>
                    <a:bodyPr/>
                    <a:lstStyle/>
                    <a:p>
                      <a:r>
                        <a:rPr lang="en-US" dirty="0" smtClean="0"/>
                        <a:t>[4]</a:t>
                      </a:r>
                      <a:endParaRPr lang="en-CA" dirty="0"/>
                    </a:p>
                  </a:txBody>
                  <a:tcPr/>
                </a:tc>
              </a:tr>
              <a:tr h="370840">
                <a:tc>
                  <a:txBody>
                    <a:bodyPr/>
                    <a:lstStyle/>
                    <a:p>
                      <a:r>
                        <a:rPr lang="en-US" dirty="0" smtClean="0"/>
                        <a:t>4</a:t>
                      </a:r>
                      <a:endParaRPr lang="en-CA" dirty="0"/>
                    </a:p>
                  </a:txBody>
                  <a:tcPr/>
                </a:tc>
                <a:tc>
                  <a:txBody>
                    <a:bodyPr/>
                    <a:lstStyle/>
                    <a:p>
                      <a:r>
                        <a:rPr lang="en-US" dirty="0" smtClean="0"/>
                        <a:t>7</a:t>
                      </a:r>
                      <a:endParaRPr lang="en-CA" dirty="0"/>
                    </a:p>
                  </a:txBody>
                  <a:tcPr/>
                </a:tc>
                <a:tc>
                  <a:txBody>
                    <a:bodyPr/>
                    <a:lstStyle/>
                    <a:p>
                      <a:r>
                        <a:rPr lang="en-US" dirty="0" smtClean="0"/>
                        <a:t>9</a:t>
                      </a:r>
                      <a:endParaRPr lang="en-CA" dirty="0"/>
                    </a:p>
                  </a:txBody>
                  <a:tcPr/>
                </a:tc>
                <a:tc>
                  <a:txBody>
                    <a:bodyPr/>
                    <a:lstStyle/>
                    <a:p>
                      <a:r>
                        <a:rPr lang="en-US" dirty="0" smtClean="0"/>
                        <a:t>24</a:t>
                      </a:r>
                      <a:endParaRPr lang="en-CA" dirty="0"/>
                    </a:p>
                  </a:txBody>
                  <a:tcPr/>
                </a:tc>
                <a:tc>
                  <a:txBody>
                    <a:bodyPr/>
                    <a:lstStyle/>
                    <a:p>
                      <a:r>
                        <a:rPr lang="en-US" dirty="0" smtClean="0"/>
                        <a:t>32</a:t>
                      </a:r>
                      <a:endParaRPr lang="en-CA" dirty="0"/>
                    </a:p>
                  </a:txBody>
                  <a:tcPr/>
                </a:tc>
              </a:tr>
            </a:tbl>
          </a:graphicData>
        </a:graphic>
      </p:graphicFrame>
      <p:sp>
        <p:nvSpPr>
          <p:cNvPr id="6" name="Oval 5"/>
          <p:cNvSpPr/>
          <p:nvPr/>
        </p:nvSpPr>
        <p:spPr>
          <a:xfrm>
            <a:off x="4238664" y="386104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9</a:t>
            </a:r>
            <a:endParaRPr lang="en-CA" sz="1400" dirty="0"/>
          </a:p>
        </p:txBody>
      </p:sp>
      <p:sp>
        <p:nvSpPr>
          <p:cNvPr id="7" name="Oval 6"/>
          <p:cNvSpPr/>
          <p:nvPr/>
        </p:nvSpPr>
        <p:spPr>
          <a:xfrm>
            <a:off x="5475967" y="3861048"/>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32</a:t>
            </a:r>
            <a:endParaRPr lang="en-CA" sz="1400" dirty="0"/>
          </a:p>
        </p:txBody>
      </p:sp>
      <p:sp>
        <p:nvSpPr>
          <p:cNvPr id="8" name="Oval 7"/>
          <p:cNvSpPr/>
          <p:nvPr/>
        </p:nvSpPr>
        <p:spPr>
          <a:xfrm>
            <a:off x="4859364" y="3861048"/>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24</a:t>
            </a:r>
            <a:endParaRPr lang="en-CA" sz="1400" dirty="0"/>
          </a:p>
        </p:txBody>
      </p:sp>
      <p:sp>
        <p:nvSpPr>
          <p:cNvPr id="9" name="Oval 8"/>
          <p:cNvSpPr/>
          <p:nvPr/>
        </p:nvSpPr>
        <p:spPr>
          <a:xfrm>
            <a:off x="3616563" y="386104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7</a:t>
            </a:r>
            <a:endParaRPr lang="en-CA" sz="1400" dirty="0"/>
          </a:p>
        </p:txBody>
      </p:sp>
      <p:sp>
        <p:nvSpPr>
          <p:cNvPr id="10" name="Oval 9"/>
          <p:cNvSpPr/>
          <p:nvPr/>
        </p:nvSpPr>
        <p:spPr>
          <a:xfrm>
            <a:off x="2994462" y="386104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4</a:t>
            </a:r>
            <a:endParaRPr lang="en-CA" sz="1400" dirty="0"/>
          </a:p>
        </p:txBody>
      </p:sp>
      <p:cxnSp>
        <p:nvCxnSpPr>
          <p:cNvPr id="11" name="Curved Connector 10"/>
          <p:cNvCxnSpPr>
            <a:stCxn id="10" idx="7"/>
            <a:endCxn id="9" idx="1"/>
          </p:cNvCxnSpPr>
          <p:nvPr/>
        </p:nvCxnSpPr>
        <p:spPr>
          <a:xfrm rot="5400000" flipH="1" flipV="1">
            <a:off x="3584143" y="3778655"/>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urved Connector 11"/>
          <p:cNvCxnSpPr>
            <a:stCxn id="9" idx="7"/>
            <a:endCxn id="6" idx="1"/>
          </p:cNvCxnSpPr>
          <p:nvPr/>
        </p:nvCxnSpPr>
        <p:spPr>
          <a:xfrm rot="5400000" flipH="1" flipV="1">
            <a:off x="4206244" y="3778655"/>
            <a:ext cx="12700" cy="228058"/>
          </a:xfrm>
          <a:prstGeom prst="curvedConnector3">
            <a:avLst>
              <a:gd name="adj1" fmla="val 116747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urved Connector 12"/>
          <p:cNvCxnSpPr>
            <a:stCxn id="6" idx="7"/>
            <a:endCxn id="8" idx="1"/>
          </p:cNvCxnSpPr>
          <p:nvPr/>
        </p:nvCxnSpPr>
        <p:spPr>
          <a:xfrm rot="5400000" flipH="1" flipV="1">
            <a:off x="4827344" y="3779656"/>
            <a:ext cx="12700" cy="226057"/>
          </a:xfrm>
          <a:prstGeom prst="curvedConnector3">
            <a:avLst>
              <a:gd name="adj1" fmla="val 116744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a:stCxn id="8" idx="7"/>
            <a:endCxn id="7" idx="1"/>
          </p:cNvCxnSpPr>
          <p:nvPr/>
        </p:nvCxnSpPr>
        <p:spPr>
          <a:xfrm rot="5400000" flipH="1" flipV="1">
            <a:off x="5444247" y="3779956"/>
            <a:ext cx="12700" cy="225457"/>
          </a:xfrm>
          <a:prstGeom prst="curvedConnector3">
            <a:avLst>
              <a:gd name="adj1" fmla="val 109398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p:cNvCxnSpPr>
            <a:stCxn id="9" idx="3"/>
            <a:endCxn id="10" idx="5"/>
          </p:cNvCxnSpPr>
          <p:nvPr/>
        </p:nvCxnSpPr>
        <p:spPr>
          <a:xfrm rot="5400000">
            <a:off x="3584143" y="3931407"/>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urved Connector 22"/>
          <p:cNvCxnSpPr>
            <a:stCxn id="6" idx="3"/>
            <a:endCxn id="9" idx="5"/>
          </p:cNvCxnSpPr>
          <p:nvPr/>
        </p:nvCxnSpPr>
        <p:spPr>
          <a:xfrm rot="5400000">
            <a:off x="4206244" y="3931407"/>
            <a:ext cx="12700" cy="228058"/>
          </a:xfrm>
          <a:prstGeom prst="curvedConnector3">
            <a:avLst>
              <a:gd name="adj1" fmla="val 102052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8" idx="3"/>
            <a:endCxn id="6" idx="5"/>
          </p:cNvCxnSpPr>
          <p:nvPr/>
        </p:nvCxnSpPr>
        <p:spPr>
          <a:xfrm rot="5400000">
            <a:off x="4827345" y="3932408"/>
            <a:ext cx="12700" cy="226057"/>
          </a:xfrm>
          <a:prstGeom prst="curvedConnector3">
            <a:avLst>
              <a:gd name="adj1" fmla="val 10205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urved Connector 30"/>
          <p:cNvCxnSpPr>
            <a:stCxn id="7" idx="3"/>
            <a:endCxn id="8" idx="5"/>
          </p:cNvCxnSpPr>
          <p:nvPr/>
        </p:nvCxnSpPr>
        <p:spPr>
          <a:xfrm rot="5400000">
            <a:off x="5444248" y="3932708"/>
            <a:ext cx="12700" cy="225457"/>
          </a:xfrm>
          <a:prstGeom prst="curvedConnector3">
            <a:avLst>
              <a:gd name="adj1" fmla="val 102051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urved Connector 34"/>
          <p:cNvCxnSpPr/>
          <p:nvPr/>
        </p:nvCxnSpPr>
        <p:spPr>
          <a:xfrm rot="5400000" flipH="1" flipV="1">
            <a:off x="2946146" y="3778656"/>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urved Connector 35"/>
          <p:cNvCxnSpPr/>
          <p:nvPr/>
        </p:nvCxnSpPr>
        <p:spPr>
          <a:xfrm rot="5400000" flipH="1" flipV="1">
            <a:off x="6062150" y="3763543"/>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36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ArrayList vs LinkedList</a:t>
            </a:r>
            <a:endParaRPr lang="en-CA" dirty="0"/>
          </a:p>
        </p:txBody>
      </p:sp>
      <p:sp>
        <p:nvSpPr>
          <p:cNvPr id="3" name="Content Placeholder 2"/>
          <p:cNvSpPr>
            <a:spLocks noGrp="1"/>
          </p:cNvSpPr>
          <p:nvPr>
            <p:ph idx="1"/>
          </p:nvPr>
        </p:nvSpPr>
        <p:spPr/>
        <p:txBody>
          <a:bodyPr>
            <a:normAutofit fontScale="77500" lnSpcReduction="20000"/>
          </a:bodyPr>
          <a:lstStyle/>
          <a:p>
            <a:r>
              <a:rPr lang="en-US" dirty="0" smtClean="0"/>
              <a:t>The ArrayList performs fast retrieval (</a:t>
            </a:r>
            <a:r>
              <a:rPr lang="en-US" dirty="0" err="1" smtClean="0"/>
              <a:t>eg</a:t>
            </a:r>
            <a:r>
              <a:rPr lang="en-US" dirty="0" smtClean="0"/>
              <a:t>- </a:t>
            </a:r>
            <a:r>
              <a:rPr lang="en-US" b="1" dirty="0" smtClean="0">
                <a:latin typeface="Lucida Console" panose="020B0609040504020204" pitchFamily="49" charset="0"/>
              </a:rPr>
              <a:t>get(4)</a:t>
            </a:r>
            <a:r>
              <a:rPr lang="en-US" dirty="0" smtClean="0"/>
              <a:t>), but slow searches (</a:t>
            </a:r>
            <a:r>
              <a:rPr lang="en-US" dirty="0" err="1" smtClean="0"/>
              <a:t>eg</a:t>
            </a:r>
            <a:r>
              <a:rPr lang="en-US" dirty="0" smtClean="0"/>
              <a:t>- </a:t>
            </a:r>
            <a:r>
              <a:rPr lang="en-US" b="1" dirty="0" err="1" smtClean="0">
                <a:latin typeface="Lucida Console" panose="020B0609040504020204" pitchFamily="49" charset="0"/>
              </a:rPr>
              <a:t>indexOf</a:t>
            </a:r>
            <a:r>
              <a:rPr lang="en-US" b="1" dirty="0" smtClean="0">
                <a:latin typeface="Lucida Console" panose="020B0609040504020204" pitchFamily="49" charset="0"/>
              </a:rPr>
              <a:t>(</a:t>
            </a:r>
            <a:r>
              <a:rPr lang="en-US" b="1" dirty="0" err="1" smtClean="0">
                <a:latin typeface="Lucida Console" panose="020B0609040504020204" pitchFamily="49" charset="0"/>
              </a:rPr>
              <a:t>obj</a:t>
            </a:r>
            <a:r>
              <a:rPr lang="en-US" b="1" dirty="0" smtClean="0">
                <a:latin typeface="Lucida Console" panose="020B0609040504020204" pitchFamily="49" charset="0"/>
              </a:rPr>
              <a:t>)</a:t>
            </a:r>
            <a:r>
              <a:rPr lang="en-US" dirty="0" smtClean="0"/>
              <a:t>). To search, it must check everything, since there's no inherent order: just the order things are added. Insertions and deletions are also slow, because big chunks of data must be moved</a:t>
            </a:r>
          </a:p>
          <a:p>
            <a:endParaRPr lang="en-US" dirty="0" smtClean="0"/>
          </a:p>
          <a:p>
            <a:r>
              <a:rPr lang="en-US" dirty="0" smtClean="0"/>
              <a:t>The main advantage of the LinkedList is in deleting or inserting: the LinkedList just takes the references from the neighbors and reconfigures them. This makes </a:t>
            </a:r>
            <a:r>
              <a:rPr lang="en-US" dirty="0" err="1" smtClean="0"/>
              <a:t>LinkedLists</a:t>
            </a:r>
            <a:r>
              <a:rPr lang="en-US" dirty="0" smtClean="0"/>
              <a:t> better for a quickly changing dataset, but they still suffer from searching, and lack even the indexing that helps </a:t>
            </a:r>
            <a:r>
              <a:rPr lang="en-US" dirty="0" err="1" smtClean="0"/>
              <a:t>ArrayLists</a:t>
            </a:r>
            <a:r>
              <a:rPr lang="en-US" dirty="0" smtClean="0"/>
              <a:t> retrieve faster</a:t>
            </a:r>
            <a:endParaRPr lang="en-CA" dirty="0"/>
          </a:p>
        </p:txBody>
      </p:sp>
    </p:spTree>
    <p:extLst>
      <p:ext uri="{BB962C8B-B14F-4D97-AF65-F5344CB8AC3E}">
        <p14:creationId xmlns:p14="http://schemas.microsoft.com/office/powerpoint/2010/main" val="133194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PriorityQueue</a:t>
            </a:r>
            <a:r>
              <a:rPr lang="en-US" dirty="0" smtClean="0"/>
              <a:t> vs </a:t>
            </a:r>
            <a:r>
              <a:rPr lang="en-US" dirty="0" err="1" smtClean="0"/>
              <a:t>DelayQueue</a:t>
            </a:r>
            <a:endParaRPr lang="en-CA" dirty="0"/>
          </a:p>
        </p:txBody>
      </p:sp>
      <p:sp>
        <p:nvSpPr>
          <p:cNvPr id="3" name="Content Placeholder 2"/>
          <p:cNvSpPr>
            <a:spLocks noGrp="1"/>
          </p:cNvSpPr>
          <p:nvPr>
            <p:ph idx="1"/>
          </p:nvPr>
        </p:nvSpPr>
        <p:spPr/>
        <p:txBody>
          <a:bodyPr>
            <a:normAutofit fontScale="77500" lnSpcReduction="20000"/>
          </a:bodyPr>
          <a:lstStyle/>
          <a:p>
            <a:r>
              <a:rPr lang="en-US" dirty="0" smtClean="0"/>
              <a:t>Queues</a:t>
            </a:r>
          </a:p>
          <a:p>
            <a:pPr lvl="1"/>
            <a:r>
              <a:rPr lang="en-US" dirty="0" smtClean="0"/>
              <a:t>Queues are built for a purpose: I want the next one right thing. So you can only grab their "head"</a:t>
            </a:r>
          </a:p>
          <a:p>
            <a:pPr lvl="1"/>
            <a:endParaRPr lang="en-US" dirty="0" smtClean="0"/>
          </a:p>
          <a:p>
            <a:r>
              <a:rPr lang="en-US" dirty="0" err="1" smtClean="0"/>
              <a:t>PriorityQueue</a:t>
            </a:r>
            <a:endParaRPr lang="en-US" dirty="0" smtClean="0"/>
          </a:p>
          <a:p>
            <a:pPr lvl="1"/>
            <a:r>
              <a:rPr lang="en-US" dirty="0" smtClean="0"/>
              <a:t>Built on a heap (a tree-like structure) where the lowest value is on the top (</a:t>
            </a:r>
            <a:r>
              <a:rPr lang="en-US" dirty="0" err="1" smtClean="0"/>
              <a:t>eg</a:t>
            </a:r>
            <a:r>
              <a:rPr lang="en-US" dirty="0" smtClean="0"/>
              <a:t>- #1 goes first.) It re-balances after retrieval</a:t>
            </a:r>
          </a:p>
          <a:p>
            <a:pPr lvl="1"/>
            <a:endParaRPr lang="en-US" dirty="0" smtClean="0"/>
          </a:p>
          <a:p>
            <a:r>
              <a:rPr lang="en-US" dirty="0" err="1" smtClean="0"/>
              <a:t>DelayQueue</a:t>
            </a:r>
            <a:endParaRPr lang="en-US" dirty="0" smtClean="0"/>
          </a:p>
          <a:p>
            <a:pPr lvl="1"/>
            <a:r>
              <a:rPr lang="en-US" dirty="0" smtClean="0"/>
              <a:t>Each element is stored with a time-based delay. The head of the queue will be the element whose delay ended soonest. If none of the delays have expired, the head will return null</a:t>
            </a:r>
            <a:endParaRPr lang="en-CA" dirty="0"/>
          </a:p>
        </p:txBody>
      </p:sp>
      <p:sp>
        <p:nvSpPr>
          <p:cNvPr id="5" name="Oval 4"/>
          <p:cNvSpPr/>
          <p:nvPr/>
        </p:nvSpPr>
        <p:spPr>
          <a:xfrm>
            <a:off x="5089624" y="2636110"/>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CA" sz="1400" dirty="0"/>
          </a:p>
        </p:txBody>
      </p:sp>
      <p:sp>
        <p:nvSpPr>
          <p:cNvPr id="6" name="Oval 5"/>
          <p:cNvSpPr/>
          <p:nvPr/>
        </p:nvSpPr>
        <p:spPr>
          <a:xfrm>
            <a:off x="5645031" y="2852134"/>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16</a:t>
            </a:r>
            <a:endParaRPr lang="en-CA" sz="1400" dirty="0"/>
          </a:p>
        </p:txBody>
      </p:sp>
      <p:sp>
        <p:nvSpPr>
          <p:cNvPr id="7" name="Oval 6"/>
          <p:cNvSpPr/>
          <p:nvPr/>
        </p:nvSpPr>
        <p:spPr>
          <a:xfrm>
            <a:off x="5087770" y="3068158"/>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24</a:t>
            </a:r>
            <a:endParaRPr lang="en-CA" sz="1400" dirty="0"/>
          </a:p>
        </p:txBody>
      </p:sp>
      <p:sp>
        <p:nvSpPr>
          <p:cNvPr id="8" name="Oval 7"/>
          <p:cNvSpPr/>
          <p:nvPr/>
        </p:nvSpPr>
        <p:spPr>
          <a:xfrm>
            <a:off x="4535860" y="2852134"/>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3</a:t>
            </a:r>
            <a:endParaRPr lang="en-CA" sz="1400" dirty="0"/>
          </a:p>
        </p:txBody>
      </p:sp>
      <p:sp>
        <p:nvSpPr>
          <p:cNvPr id="9" name="Oval 8"/>
          <p:cNvSpPr/>
          <p:nvPr/>
        </p:nvSpPr>
        <p:spPr>
          <a:xfrm>
            <a:off x="3975102" y="306815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45</a:t>
            </a:r>
            <a:endParaRPr lang="en-CA" sz="1400" dirty="0"/>
          </a:p>
        </p:txBody>
      </p:sp>
      <p:cxnSp>
        <p:nvCxnSpPr>
          <p:cNvPr id="10" name="Straight Arrow Connector 9"/>
          <p:cNvCxnSpPr>
            <a:stCxn id="5" idx="3"/>
            <a:endCxn id="8" idx="7"/>
          </p:cNvCxnSpPr>
          <p:nvPr/>
        </p:nvCxnSpPr>
        <p:spPr>
          <a:xfrm flipH="1">
            <a:off x="5011512" y="2820498"/>
            <a:ext cx="159721"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5"/>
            <a:endCxn id="6" idx="1"/>
          </p:cNvCxnSpPr>
          <p:nvPr/>
        </p:nvCxnSpPr>
        <p:spPr>
          <a:xfrm>
            <a:off x="5565276" y="2820498"/>
            <a:ext cx="160764"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a:endCxn id="9" idx="7"/>
          </p:cNvCxnSpPr>
          <p:nvPr/>
        </p:nvCxnSpPr>
        <p:spPr>
          <a:xfrm flipH="1">
            <a:off x="4450754" y="3036522"/>
            <a:ext cx="166715"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3"/>
            <a:endCxn id="7" idx="7"/>
          </p:cNvCxnSpPr>
          <p:nvPr/>
        </p:nvCxnSpPr>
        <p:spPr>
          <a:xfrm flipH="1">
            <a:off x="5559925" y="3036522"/>
            <a:ext cx="166115"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5" idx="0"/>
          </p:cNvCxnSpPr>
          <p:nvPr/>
        </p:nvCxnSpPr>
        <p:spPr>
          <a:xfrm>
            <a:off x="5368255" y="2486924"/>
            <a:ext cx="0" cy="149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4326623" y="427271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9</a:t>
            </a:r>
            <a:endParaRPr lang="en-CA" sz="1400" dirty="0"/>
          </a:p>
        </p:txBody>
      </p:sp>
      <p:sp>
        <p:nvSpPr>
          <p:cNvPr id="18" name="Oval 17"/>
          <p:cNvSpPr/>
          <p:nvPr/>
        </p:nvSpPr>
        <p:spPr>
          <a:xfrm>
            <a:off x="5563926" y="4272718"/>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32</a:t>
            </a:r>
            <a:endParaRPr lang="en-CA" sz="1400" dirty="0"/>
          </a:p>
        </p:txBody>
      </p:sp>
      <p:sp>
        <p:nvSpPr>
          <p:cNvPr id="19" name="Oval 18"/>
          <p:cNvSpPr/>
          <p:nvPr/>
        </p:nvSpPr>
        <p:spPr>
          <a:xfrm>
            <a:off x="4947323" y="4272718"/>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24</a:t>
            </a:r>
            <a:endParaRPr lang="en-CA" sz="1400" dirty="0"/>
          </a:p>
        </p:txBody>
      </p:sp>
      <p:sp>
        <p:nvSpPr>
          <p:cNvPr id="20" name="Oval 19"/>
          <p:cNvSpPr/>
          <p:nvPr/>
        </p:nvSpPr>
        <p:spPr>
          <a:xfrm>
            <a:off x="3704522" y="427271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7</a:t>
            </a:r>
            <a:endParaRPr lang="en-CA" sz="1400" dirty="0"/>
          </a:p>
        </p:txBody>
      </p:sp>
      <p:sp>
        <p:nvSpPr>
          <p:cNvPr id="21" name="Oval 20"/>
          <p:cNvSpPr/>
          <p:nvPr/>
        </p:nvSpPr>
        <p:spPr>
          <a:xfrm>
            <a:off x="3082421" y="427271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4</a:t>
            </a:r>
            <a:endParaRPr lang="en-CA" sz="1400" dirty="0"/>
          </a:p>
        </p:txBody>
      </p:sp>
      <p:cxnSp>
        <p:nvCxnSpPr>
          <p:cNvPr id="22" name="Curved Connector 21"/>
          <p:cNvCxnSpPr>
            <a:stCxn id="21" idx="7"/>
            <a:endCxn id="20" idx="1"/>
          </p:cNvCxnSpPr>
          <p:nvPr/>
        </p:nvCxnSpPr>
        <p:spPr>
          <a:xfrm rot="5400000" flipH="1" flipV="1">
            <a:off x="3672102" y="4190325"/>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urved Connector 22"/>
          <p:cNvCxnSpPr>
            <a:stCxn id="20" idx="7"/>
            <a:endCxn id="17" idx="1"/>
          </p:cNvCxnSpPr>
          <p:nvPr/>
        </p:nvCxnSpPr>
        <p:spPr>
          <a:xfrm rot="5400000" flipH="1" flipV="1">
            <a:off x="4294203" y="4190325"/>
            <a:ext cx="12700" cy="228058"/>
          </a:xfrm>
          <a:prstGeom prst="curvedConnector3">
            <a:avLst>
              <a:gd name="adj1" fmla="val 116747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7" idx="7"/>
            <a:endCxn id="19" idx="1"/>
          </p:cNvCxnSpPr>
          <p:nvPr/>
        </p:nvCxnSpPr>
        <p:spPr>
          <a:xfrm rot="5400000" flipH="1" flipV="1">
            <a:off x="4915303" y="4191326"/>
            <a:ext cx="12700" cy="226057"/>
          </a:xfrm>
          <a:prstGeom prst="curvedConnector3">
            <a:avLst>
              <a:gd name="adj1" fmla="val 116744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p:cNvCxnSpPr>
            <a:stCxn id="19" idx="7"/>
            <a:endCxn id="18" idx="1"/>
          </p:cNvCxnSpPr>
          <p:nvPr/>
        </p:nvCxnSpPr>
        <p:spPr>
          <a:xfrm rot="5400000" flipH="1" flipV="1">
            <a:off x="5532206" y="4191626"/>
            <a:ext cx="12700" cy="225457"/>
          </a:xfrm>
          <a:prstGeom prst="curvedConnector3">
            <a:avLst>
              <a:gd name="adj1" fmla="val 109398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p:cNvCxnSpPr>
            <a:stCxn id="20" idx="3"/>
            <a:endCxn id="21" idx="5"/>
          </p:cNvCxnSpPr>
          <p:nvPr/>
        </p:nvCxnSpPr>
        <p:spPr>
          <a:xfrm rot="5400000">
            <a:off x="3672102" y="4343077"/>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17" idx="3"/>
            <a:endCxn id="20" idx="5"/>
          </p:cNvCxnSpPr>
          <p:nvPr/>
        </p:nvCxnSpPr>
        <p:spPr>
          <a:xfrm rot="5400000">
            <a:off x="4294203" y="4343077"/>
            <a:ext cx="12700" cy="228058"/>
          </a:xfrm>
          <a:prstGeom prst="curvedConnector3">
            <a:avLst>
              <a:gd name="adj1" fmla="val 102052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p:cNvCxnSpPr>
            <a:stCxn id="19" idx="3"/>
            <a:endCxn id="17" idx="5"/>
          </p:cNvCxnSpPr>
          <p:nvPr/>
        </p:nvCxnSpPr>
        <p:spPr>
          <a:xfrm rot="5400000">
            <a:off x="4915304" y="4344078"/>
            <a:ext cx="12700" cy="226057"/>
          </a:xfrm>
          <a:prstGeom prst="curvedConnector3">
            <a:avLst>
              <a:gd name="adj1" fmla="val 10205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18" idx="3"/>
            <a:endCxn id="19" idx="5"/>
          </p:cNvCxnSpPr>
          <p:nvPr/>
        </p:nvCxnSpPr>
        <p:spPr>
          <a:xfrm rot="5400000">
            <a:off x="5532207" y="4344378"/>
            <a:ext cx="12700" cy="225457"/>
          </a:xfrm>
          <a:prstGeom prst="curvedConnector3">
            <a:avLst>
              <a:gd name="adj1" fmla="val 102051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urved Connector 29"/>
          <p:cNvCxnSpPr/>
          <p:nvPr/>
        </p:nvCxnSpPr>
        <p:spPr>
          <a:xfrm rot="5400000" flipH="1" flipV="1">
            <a:off x="3034105" y="4190326"/>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urved Connector 30"/>
          <p:cNvCxnSpPr/>
          <p:nvPr/>
        </p:nvCxnSpPr>
        <p:spPr>
          <a:xfrm rot="5400000" flipH="1" flipV="1">
            <a:off x="6150109" y="4175213"/>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070588" y="4351678"/>
            <a:ext cx="252834" cy="274127"/>
          </a:xfrm>
          <a:prstGeom prst="rect">
            <a:avLst/>
          </a:prstGeom>
          <a:effectLst>
            <a:outerShdw blurRad="50800" dist="38100" dir="2700000" algn="tl" rotWithShape="0">
              <a:prstClr val="black">
                <a:alpha val="40000"/>
              </a:prstClr>
            </a:outerShdw>
          </a:effectLst>
        </p:spPr>
      </p:pic>
      <p:pic>
        <p:nvPicPr>
          <p:cNvPr id="33" name="Picture 3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697738" y="4351677"/>
            <a:ext cx="252834" cy="274127"/>
          </a:xfrm>
          <a:prstGeom prst="rect">
            <a:avLst/>
          </a:prstGeom>
          <a:effectLst>
            <a:outerShdw blurRad="50800" dist="38100" dir="2700000" algn="tl" rotWithShape="0">
              <a:prstClr val="black">
                <a:alpha val="40000"/>
              </a:prstClr>
            </a:outerShdw>
          </a:effectLst>
        </p:spPr>
      </p:pic>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623" y="4351678"/>
            <a:ext cx="252834" cy="274127"/>
          </a:xfrm>
          <a:prstGeom prst="rect">
            <a:avLst/>
          </a:prstGeom>
          <a:effectLst>
            <a:outerShdw blurRad="50800" dist="38100" dir="2700000" algn="tl" rotWithShape="0">
              <a:prstClr val="black">
                <a:alpha val="40000"/>
              </a:prstClr>
            </a:outerShdw>
          </a:effectLst>
        </p:spPr>
      </p:pic>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986" y="4351678"/>
            <a:ext cx="252834" cy="274127"/>
          </a:xfrm>
          <a:prstGeom prst="rect">
            <a:avLst/>
          </a:prstGeom>
          <a:effectLst>
            <a:outerShdw blurRad="50800" dist="38100" dir="2700000" algn="tl" rotWithShape="0">
              <a:prstClr val="black">
                <a:alpha val="40000"/>
              </a:prstClr>
            </a:outerShdw>
          </a:effectLst>
        </p:spPr>
      </p:pic>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925" y="4351678"/>
            <a:ext cx="252834" cy="27412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6914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PriorityQueue</a:t>
            </a:r>
            <a:r>
              <a:rPr lang="en-US" dirty="0" smtClean="0"/>
              <a:t> vs </a:t>
            </a:r>
            <a:r>
              <a:rPr lang="en-US" dirty="0" err="1" smtClean="0"/>
              <a:t>DelayQueue</a:t>
            </a:r>
            <a:endParaRPr lang="en-CA" dirty="0"/>
          </a:p>
        </p:txBody>
      </p:sp>
      <p:sp>
        <p:nvSpPr>
          <p:cNvPr id="3" name="Content Placeholder 2"/>
          <p:cNvSpPr>
            <a:spLocks noGrp="1"/>
          </p:cNvSpPr>
          <p:nvPr>
            <p:ph idx="1"/>
          </p:nvPr>
        </p:nvSpPr>
        <p:spPr/>
        <p:txBody>
          <a:bodyPr>
            <a:normAutofit fontScale="92500"/>
          </a:bodyPr>
          <a:lstStyle/>
          <a:p>
            <a:r>
              <a:rPr lang="en-US" dirty="0" err="1" smtClean="0"/>
              <a:t>PriorityQueues</a:t>
            </a:r>
            <a:r>
              <a:rPr lang="en-US" dirty="0" smtClean="0"/>
              <a:t> are used for things like task management, or even to keep a sorted list. They are used extensively in event-driven programs like games and servers</a:t>
            </a:r>
          </a:p>
          <a:p>
            <a:endParaRPr lang="en-US" dirty="0"/>
          </a:p>
          <a:p>
            <a:r>
              <a:rPr lang="en-US" dirty="0" err="1" smtClean="0"/>
              <a:t>DelayQueues</a:t>
            </a:r>
            <a:r>
              <a:rPr lang="en-US" dirty="0" smtClean="0"/>
              <a:t> are used for scheduling. They use a real-time delay to release elements. These can be tasks, resources (</a:t>
            </a:r>
            <a:r>
              <a:rPr lang="en-US" dirty="0" err="1" smtClean="0"/>
              <a:t>eg</a:t>
            </a:r>
            <a:r>
              <a:rPr lang="en-US" dirty="0" smtClean="0"/>
              <a:t>- bookings), or a number of other time-sensitive data points</a:t>
            </a:r>
            <a:endParaRPr lang="en-CA" dirty="0"/>
          </a:p>
        </p:txBody>
      </p:sp>
    </p:spTree>
    <p:extLst>
      <p:ext uri="{BB962C8B-B14F-4D97-AF65-F5344CB8AC3E}">
        <p14:creationId xmlns:p14="http://schemas.microsoft.com/office/powerpoint/2010/main" val="309040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ArrayDeque</a:t>
            </a:r>
            <a:r>
              <a:rPr lang="en-US" dirty="0" smtClean="0"/>
              <a:t> vs LinkedList</a:t>
            </a:r>
            <a:endParaRPr lang="en-CA" dirty="0"/>
          </a:p>
        </p:txBody>
      </p:sp>
      <p:sp>
        <p:nvSpPr>
          <p:cNvPr id="3" name="Content Placeholder 2"/>
          <p:cNvSpPr>
            <a:spLocks noGrp="1"/>
          </p:cNvSpPr>
          <p:nvPr>
            <p:ph idx="1"/>
          </p:nvPr>
        </p:nvSpPr>
        <p:spPr/>
        <p:txBody>
          <a:bodyPr>
            <a:normAutofit/>
          </a:bodyPr>
          <a:lstStyle/>
          <a:p>
            <a:r>
              <a:rPr lang="en-US" dirty="0" err="1" smtClean="0"/>
              <a:t>ArrayDeque</a:t>
            </a:r>
            <a:endParaRPr lang="en-US" dirty="0" smtClean="0"/>
          </a:p>
          <a:p>
            <a:pPr lvl="1"/>
            <a:r>
              <a:rPr lang="en-US" dirty="0" smtClean="0"/>
              <a:t>Stores elements in an array that can be resized. It also keeps track of the head and tail indexes. Allows adding and removing from both ends, but not in the middle</a:t>
            </a:r>
          </a:p>
          <a:p>
            <a:r>
              <a:rPr lang="en-US" dirty="0" smtClean="0"/>
              <a:t>LinkedList</a:t>
            </a:r>
          </a:p>
          <a:p>
            <a:pPr lvl="1"/>
            <a:r>
              <a:rPr lang="en-US" dirty="0" smtClean="0"/>
              <a:t>The </a:t>
            </a:r>
            <a:r>
              <a:rPr lang="en-US" dirty="0" err="1" smtClean="0"/>
              <a:t>LinkedList</a:t>
            </a:r>
            <a:r>
              <a:rPr lang="en-US" dirty="0" smtClean="0"/>
              <a:t> implements many of the Collection interfaces (</a:t>
            </a:r>
            <a:r>
              <a:rPr lang="en-US" dirty="0" err="1" smtClean="0"/>
              <a:t>Deque</a:t>
            </a:r>
            <a:r>
              <a:rPr lang="en-US" dirty="0" smtClean="0"/>
              <a:t>, List and Queue) and can be used to build an object that matches any of them</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461695787"/>
              </p:ext>
            </p:extLst>
          </p:nvPr>
        </p:nvGraphicFramePr>
        <p:xfrm>
          <a:off x="4499992" y="1417638"/>
          <a:ext cx="3768080" cy="741680"/>
        </p:xfrm>
        <a:graphic>
          <a:graphicData uri="http://schemas.openxmlformats.org/drawingml/2006/table">
            <a:tbl>
              <a:tblPr firstRow="1" bandRow="1">
                <a:tableStyleId>{BC89EF96-8CEA-46FF-86C4-4CE0E7609802}</a:tableStyleId>
              </a:tblPr>
              <a:tblGrid>
                <a:gridCol w="753616"/>
                <a:gridCol w="753616"/>
                <a:gridCol w="753616"/>
                <a:gridCol w="753616"/>
                <a:gridCol w="753616"/>
              </a:tblGrid>
              <a:tr h="370840">
                <a:tc>
                  <a:txBody>
                    <a:bodyPr/>
                    <a:lstStyle/>
                    <a:p>
                      <a:r>
                        <a:rPr lang="en-US" dirty="0" smtClean="0"/>
                        <a:t>[0]</a:t>
                      </a:r>
                      <a:endParaRPr lang="en-CA" dirty="0"/>
                    </a:p>
                  </a:txBody>
                  <a:tcPr/>
                </a:tc>
                <a:tc>
                  <a:txBody>
                    <a:bodyPr/>
                    <a:lstStyle/>
                    <a:p>
                      <a:r>
                        <a:rPr lang="en-US" dirty="0" smtClean="0"/>
                        <a:t>[1]</a:t>
                      </a:r>
                      <a:endParaRPr lang="en-CA" dirty="0"/>
                    </a:p>
                  </a:txBody>
                  <a:tcPr/>
                </a:tc>
                <a:tc>
                  <a:txBody>
                    <a:bodyPr/>
                    <a:lstStyle/>
                    <a:p>
                      <a:r>
                        <a:rPr lang="en-US" dirty="0" smtClean="0"/>
                        <a:t>[2]</a:t>
                      </a:r>
                      <a:endParaRPr lang="en-CA" dirty="0"/>
                    </a:p>
                  </a:txBody>
                  <a:tcPr/>
                </a:tc>
                <a:tc>
                  <a:txBody>
                    <a:bodyPr/>
                    <a:lstStyle/>
                    <a:p>
                      <a:r>
                        <a:rPr lang="en-US" dirty="0" smtClean="0"/>
                        <a:t>[3]</a:t>
                      </a:r>
                      <a:endParaRPr lang="en-CA" dirty="0"/>
                    </a:p>
                  </a:txBody>
                  <a:tcPr/>
                </a:tc>
                <a:tc>
                  <a:txBody>
                    <a:bodyPr/>
                    <a:lstStyle/>
                    <a:p>
                      <a:r>
                        <a:rPr lang="en-US" dirty="0" smtClean="0"/>
                        <a:t>[4]</a:t>
                      </a:r>
                      <a:endParaRPr lang="en-CA" dirty="0"/>
                    </a:p>
                  </a:txBody>
                  <a:tcPr/>
                </a:tc>
              </a:tr>
              <a:tr h="370840">
                <a:tc>
                  <a:txBody>
                    <a:bodyPr/>
                    <a:lstStyle/>
                    <a:p>
                      <a:r>
                        <a:rPr lang="en-US" dirty="0" smtClean="0"/>
                        <a:t>4</a:t>
                      </a:r>
                      <a:endParaRPr lang="en-CA" dirty="0"/>
                    </a:p>
                  </a:txBody>
                  <a:tcPr/>
                </a:tc>
                <a:tc>
                  <a:txBody>
                    <a:bodyPr/>
                    <a:lstStyle/>
                    <a:p>
                      <a:r>
                        <a:rPr lang="en-US" dirty="0" smtClean="0"/>
                        <a:t>7</a:t>
                      </a:r>
                      <a:endParaRPr lang="en-CA" dirty="0"/>
                    </a:p>
                  </a:txBody>
                  <a:tcPr/>
                </a:tc>
                <a:tc>
                  <a:txBody>
                    <a:bodyPr/>
                    <a:lstStyle/>
                    <a:p>
                      <a:r>
                        <a:rPr lang="en-US" dirty="0" smtClean="0"/>
                        <a:t>9</a:t>
                      </a:r>
                      <a:endParaRPr lang="en-CA" dirty="0"/>
                    </a:p>
                  </a:txBody>
                  <a:tcPr/>
                </a:tc>
                <a:tc>
                  <a:txBody>
                    <a:bodyPr/>
                    <a:lstStyle/>
                    <a:p>
                      <a:r>
                        <a:rPr lang="en-US" dirty="0" smtClean="0"/>
                        <a:t>24</a:t>
                      </a:r>
                      <a:endParaRPr lang="en-CA" dirty="0"/>
                    </a:p>
                  </a:txBody>
                  <a:tcPr/>
                </a:tc>
                <a:tc>
                  <a:txBody>
                    <a:bodyPr/>
                    <a:lstStyle/>
                    <a:p>
                      <a:r>
                        <a:rPr lang="en-US" dirty="0" smtClean="0"/>
                        <a:t>32</a:t>
                      </a:r>
                      <a:endParaRPr lang="en-CA" dirty="0"/>
                    </a:p>
                  </a:txBody>
                  <a:tcPr/>
                </a:tc>
              </a:tr>
            </a:tbl>
          </a:graphicData>
        </a:graphic>
      </p:graphicFrame>
      <p:sp>
        <p:nvSpPr>
          <p:cNvPr id="6" name="Oval 5"/>
          <p:cNvSpPr/>
          <p:nvPr/>
        </p:nvSpPr>
        <p:spPr>
          <a:xfrm>
            <a:off x="4293369" y="422108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9</a:t>
            </a:r>
            <a:endParaRPr lang="en-CA" sz="1400" dirty="0"/>
          </a:p>
        </p:txBody>
      </p:sp>
      <p:sp>
        <p:nvSpPr>
          <p:cNvPr id="7" name="Oval 6"/>
          <p:cNvSpPr/>
          <p:nvPr/>
        </p:nvSpPr>
        <p:spPr>
          <a:xfrm>
            <a:off x="5530672" y="4221088"/>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32</a:t>
            </a:r>
            <a:endParaRPr lang="en-CA" sz="1400" dirty="0"/>
          </a:p>
        </p:txBody>
      </p:sp>
      <p:sp>
        <p:nvSpPr>
          <p:cNvPr id="8" name="Oval 7"/>
          <p:cNvSpPr/>
          <p:nvPr/>
        </p:nvSpPr>
        <p:spPr>
          <a:xfrm>
            <a:off x="4914069" y="4221088"/>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24</a:t>
            </a:r>
            <a:endParaRPr lang="en-CA" sz="1400" dirty="0"/>
          </a:p>
        </p:txBody>
      </p:sp>
      <p:sp>
        <p:nvSpPr>
          <p:cNvPr id="9" name="Oval 8"/>
          <p:cNvSpPr/>
          <p:nvPr/>
        </p:nvSpPr>
        <p:spPr>
          <a:xfrm>
            <a:off x="3671268" y="422108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7</a:t>
            </a:r>
            <a:endParaRPr lang="en-CA" sz="1400" dirty="0"/>
          </a:p>
        </p:txBody>
      </p:sp>
      <p:sp>
        <p:nvSpPr>
          <p:cNvPr id="10" name="Oval 9"/>
          <p:cNvSpPr/>
          <p:nvPr/>
        </p:nvSpPr>
        <p:spPr>
          <a:xfrm>
            <a:off x="3049167" y="4221088"/>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4</a:t>
            </a:r>
            <a:endParaRPr lang="en-CA" sz="1400" dirty="0"/>
          </a:p>
        </p:txBody>
      </p:sp>
      <p:cxnSp>
        <p:nvCxnSpPr>
          <p:cNvPr id="11" name="Curved Connector 10"/>
          <p:cNvCxnSpPr>
            <a:stCxn id="10" idx="7"/>
            <a:endCxn id="9" idx="1"/>
          </p:cNvCxnSpPr>
          <p:nvPr/>
        </p:nvCxnSpPr>
        <p:spPr>
          <a:xfrm rot="5400000" flipH="1" flipV="1">
            <a:off x="3638848" y="4138695"/>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urved Connector 11"/>
          <p:cNvCxnSpPr>
            <a:stCxn id="9" idx="7"/>
            <a:endCxn id="6" idx="1"/>
          </p:cNvCxnSpPr>
          <p:nvPr/>
        </p:nvCxnSpPr>
        <p:spPr>
          <a:xfrm rot="5400000" flipH="1" flipV="1">
            <a:off x="4260949" y="4138695"/>
            <a:ext cx="12700" cy="228058"/>
          </a:xfrm>
          <a:prstGeom prst="curvedConnector3">
            <a:avLst>
              <a:gd name="adj1" fmla="val 116747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urved Connector 12"/>
          <p:cNvCxnSpPr>
            <a:stCxn id="6" idx="7"/>
            <a:endCxn id="8" idx="1"/>
          </p:cNvCxnSpPr>
          <p:nvPr/>
        </p:nvCxnSpPr>
        <p:spPr>
          <a:xfrm rot="5400000" flipH="1" flipV="1">
            <a:off x="4882049" y="4139696"/>
            <a:ext cx="12700" cy="226057"/>
          </a:xfrm>
          <a:prstGeom prst="curvedConnector3">
            <a:avLst>
              <a:gd name="adj1" fmla="val 116744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a:stCxn id="8" idx="7"/>
            <a:endCxn id="7" idx="1"/>
          </p:cNvCxnSpPr>
          <p:nvPr/>
        </p:nvCxnSpPr>
        <p:spPr>
          <a:xfrm rot="5400000" flipH="1" flipV="1">
            <a:off x="5498952" y="4139996"/>
            <a:ext cx="12700" cy="225457"/>
          </a:xfrm>
          <a:prstGeom prst="curvedConnector3">
            <a:avLst>
              <a:gd name="adj1" fmla="val 109398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p:cNvCxnSpPr>
            <a:stCxn id="9" idx="3"/>
            <a:endCxn id="10" idx="5"/>
          </p:cNvCxnSpPr>
          <p:nvPr/>
        </p:nvCxnSpPr>
        <p:spPr>
          <a:xfrm rot="5400000">
            <a:off x="3638848" y="4291447"/>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urved Connector 22"/>
          <p:cNvCxnSpPr>
            <a:stCxn id="6" idx="3"/>
            <a:endCxn id="9" idx="5"/>
          </p:cNvCxnSpPr>
          <p:nvPr/>
        </p:nvCxnSpPr>
        <p:spPr>
          <a:xfrm rot="5400000">
            <a:off x="4260949" y="4291447"/>
            <a:ext cx="12700" cy="228058"/>
          </a:xfrm>
          <a:prstGeom prst="curvedConnector3">
            <a:avLst>
              <a:gd name="adj1" fmla="val 102052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8" idx="3"/>
            <a:endCxn id="6" idx="5"/>
          </p:cNvCxnSpPr>
          <p:nvPr/>
        </p:nvCxnSpPr>
        <p:spPr>
          <a:xfrm rot="5400000">
            <a:off x="4882050" y="4292448"/>
            <a:ext cx="12700" cy="226057"/>
          </a:xfrm>
          <a:prstGeom prst="curvedConnector3">
            <a:avLst>
              <a:gd name="adj1" fmla="val 10205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urved Connector 30"/>
          <p:cNvCxnSpPr>
            <a:stCxn id="7" idx="3"/>
            <a:endCxn id="8" idx="5"/>
          </p:cNvCxnSpPr>
          <p:nvPr/>
        </p:nvCxnSpPr>
        <p:spPr>
          <a:xfrm rot="5400000">
            <a:off x="5498953" y="4292748"/>
            <a:ext cx="12700" cy="225457"/>
          </a:xfrm>
          <a:prstGeom prst="curvedConnector3">
            <a:avLst>
              <a:gd name="adj1" fmla="val 102051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urved Connector 34"/>
          <p:cNvCxnSpPr/>
          <p:nvPr/>
        </p:nvCxnSpPr>
        <p:spPr>
          <a:xfrm rot="5400000" flipH="1" flipV="1">
            <a:off x="3000851" y="4138696"/>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urved Connector 35"/>
          <p:cNvCxnSpPr/>
          <p:nvPr/>
        </p:nvCxnSpPr>
        <p:spPr>
          <a:xfrm rot="5400000" flipH="1" flipV="1">
            <a:off x="6116855" y="4123583"/>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437694" y="1485106"/>
            <a:ext cx="774900" cy="230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HEAD: 1</a:t>
            </a:r>
            <a:endParaRPr lang="en-CA" sz="1200" b="1" dirty="0"/>
          </a:p>
        </p:txBody>
      </p:sp>
      <p:sp>
        <p:nvSpPr>
          <p:cNvPr id="24" name="Rectangle 23"/>
          <p:cNvSpPr/>
          <p:nvPr/>
        </p:nvSpPr>
        <p:spPr>
          <a:xfrm>
            <a:off x="3430790" y="1849615"/>
            <a:ext cx="774900" cy="2301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TAIL: 3</a:t>
            </a:r>
            <a:endParaRPr lang="en-CA" sz="1200" b="1" dirty="0"/>
          </a:p>
        </p:txBody>
      </p:sp>
      <p:cxnSp>
        <p:nvCxnSpPr>
          <p:cNvPr id="25" name="Curved Connector 24"/>
          <p:cNvCxnSpPr/>
          <p:nvPr/>
        </p:nvCxnSpPr>
        <p:spPr>
          <a:xfrm rot="5400000">
            <a:off x="3010397" y="4278747"/>
            <a:ext cx="12700" cy="228058"/>
          </a:xfrm>
          <a:prstGeom prst="curvedConnector3">
            <a:avLst>
              <a:gd name="adj1" fmla="val 10205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p:cNvCxnSpPr/>
          <p:nvPr/>
        </p:nvCxnSpPr>
        <p:spPr>
          <a:xfrm rot="5400000">
            <a:off x="6116854" y="4286398"/>
            <a:ext cx="12700" cy="225457"/>
          </a:xfrm>
          <a:prstGeom prst="curvedConnector3">
            <a:avLst>
              <a:gd name="adj1" fmla="val 102051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43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 </a:t>
            </a:r>
            <a:r>
              <a:rPr lang="en-US" dirty="0" err="1" smtClean="0"/>
              <a:t>Deque</a:t>
            </a:r>
            <a:endParaRPr lang="en-CA" dirty="0"/>
          </a:p>
        </p:txBody>
      </p:sp>
      <p:sp>
        <p:nvSpPr>
          <p:cNvPr id="3" name="Content Placeholder 2"/>
          <p:cNvSpPr>
            <a:spLocks noGrp="1"/>
          </p:cNvSpPr>
          <p:nvPr>
            <p:ph idx="1"/>
          </p:nvPr>
        </p:nvSpPr>
        <p:spPr/>
        <p:txBody>
          <a:bodyPr>
            <a:normAutofit fontScale="62500" lnSpcReduction="20000"/>
          </a:bodyPr>
          <a:lstStyle/>
          <a:p>
            <a:r>
              <a:rPr lang="en-US" dirty="0" smtClean="0"/>
              <a:t>Both </a:t>
            </a:r>
            <a:r>
              <a:rPr lang="en-US" dirty="0" err="1" smtClean="0"/>
              <a:t>ArrayDeque</a:t>
            </a:r>
            <a:r>
              <a:rPr lang="en-US" dirty="0" smtClean="0"/>
              <a:t> and </a:t>
            </a:r>
            <a:r>
              <a:rPr lang="en-US" dirty="0" err="1" smtClean="0"/>
              <a:t>LinkedList</a:t>
            </a:r>
            <a:r>
              <a:rPr lang="en-US" dirty="0" smtClean="0"/>
              <a:t> are multi-use tools. A single implementation can accomplish different things</a:t>
            </a:r>
          </a:p>
          <a:p>
            <a:endParaRPr lang="en-US" dirty="0"/>
          </a:p>
          <a:p>
            <a:r>
              <a:rPr lang="en-US" dirty="0" smtClean="0"/>
              <a:t>A </a:t>
            </a:r>
            <a:r>
              <a:rPr lang="en-US" dirty="0" err="1" smtClean="0"/>
              <a:t>Deque</a:t>
            </a:r>
            <a:r>
              <a:rPr lang="en-US" dirty="0" smtClean="0"/>
              <a:t> is used very specifically when you want to be able to add or remove things from either end of a list without modifying the order. Both of these will do that</a:t>
            </a:r>
          </a:p>
          <a:p>
            <a:endParaRPr lang="en-US" dirty="0"/>
          </a:p>
          <a:p>
            <a:r>
              <a:rPr lang="en-US" dirty="0" smtClean="0"/>
              <a:t>Best practice for working with a </a:t>
            </a:r>
            <a:r>
              <a:rPr lang="en-US" dirty="0" err="1" smtClean="0"/>
              <a:t>Deque</a:t>
            </a:r>
            <a:r>
              <a:rPr lang="en-US" dirty="0" smtClean="0"/>
              <a:t> is to use Polymorphism to restrain your code to the </a:t>
            </a:r>
            <a:r>
              <a:rPr lang="en-US" dirty="0" err="1" smtClean="0"/>
              <a:t>Deque</a:t>
            </a:r>
            <a:r>
              <a:rPr lang="en-US" dirty="0" smtClean="0"/>
              <a:t> interface:</a:t>
            </a:r>
          </a:p>
          <a:p>
            <a:endParaRPr lang="en-US" dirty="0" smtClean="0"/>
          </a:p>
          <a:p>
            <a:pPr marL="0" indent="0">
              <a:buNone/>
            </a:pPr>
            <a:r>
              <a:rPr lang="en-US" b="1" dirty="0" err="1" smtClean="0">
                <a:latin typeface="Lucida Console" panose="020B0609040504020204" pitchFamily="49" charset="0"/>
              </a:rPr>
              <a:t>Deque</a:t>
            </a:r>
            <a:r>
              <a:rPr lang="en-US" b="1" dirty="0" smtClean="0">
                <a:latin typeface="Lucida Console" panose="020B0609040504020204" pitchFamily="49" charset="0"/>
              </a:rPr>
              <a:t>&lt;T&gt; </a:t>
            </a:r>
            <a:r>
              <a:rPr lang="en-US" b="1" dirty="0" err="1" smtClean="0">
                <a:latin typeface="Lucida Console" panose="020B0609040504020204" pitchFamily="49" charset="0"/>
              </a:rPr>
              <a:t>tDeck</a:t>
            </a:r>
            <a:r>
              <a:rPr lang="en-US" b="1" dirty="0" smtClean="0">
                <a:latin typeface="Lucida Console" panose="020B0609040504020204" pitchFamily="49" charset="0"/>
              </a:rPr>
              <a:t> = </a:t>
            </a:r>
            <a:r>
              <a:rPr lang="en-US" b="1" dirty="0" smtClean="0">
                <a:solidFill>
                  <a:schemeClr val="accent1"/>
                </a:solidFill>
                <a:latin typeface="Lucida Console" panose="020B0609040504020204" pitchFamily="49" charset="0"/>
              </a:rPr>
              <a:t>new</a:t>
            </a:r>
            <a:r>
              <a:rPr lang="en-US" b="1" dirty="0" smtClean="0">
                <a:latin typeface="Lucida Console" panose="020B0609040504020204" pitchFamily="49" charset="0"/>
              </a:rPr>
              <a:t> </a:t>
            </a:r>
            <a:r>
              <a:rPr lang="en-US" b="1" dirty="0" err="1" smtClean="0">
                <a:latin typeface="Lucida Console" panose="020B0609040504020204" pitchFamily="49" charset="0"/>
              </a:rPr>
              <a:t>LinkedList</a:t>
            </a:r>
            <a:r>
              <a:rPr lang="en-US" b="1" dirty="0" smtClean="0">
                <a:latin typeface="Lucida Console" panose="020B0609040504020204" pitchFamily="49" charset="0"/>
              </a:rPr>
              <a:t>&lt;&gt;();</a:t>
            </a:r>
          </a:p>
          <a:p>
            <a:endParaRPr lang="en-US" dirty="0" smtClean="0"/>
          </a:p>
          <a:p>
            <a:r>
              <a:rPr lang="en-US" dirty="0" smtClean="0"/>
              <a:t>This means your </a:t>
            </a:r>
            <a:r>
              <a:rPr lang="en-US" b="1" dirty="0" err="1" smtClean="0">
                <a:latin typeface="Lucida Console" panose="020B0609040504020204" pitchFamily="49" charset="0"/>
              </a:rPr>
              <a:t>tDeck</a:t>
            </a:r>
            <a:r>
              <a:rPr lang="en-US" dirty="0" smtClean="0"/>
              <a:t> object will not have easy access (without re-casting) to ambiguous methods from other interfaces like </a:t>
            </a:r>
            <a:r>
              <a:rPr lang="en-US" b="1" dirty="0" smtClean="0">
                <a:latin typeface="Lucida Console" panose="020B0609040504020204" pitchFamily="49" charset="0"/>
              </a:rPr>
              <a:t>add() </a:t>
            </a:r>
            <a:r>
              <a:rPr lang="en-US" dirty="0" smtClean="0"/>
              <a:t>or </a:t>
            </a:r>
            <a:r>
              <a:rPr lang="en-US" b="1" dirty="0" smtClean="0">
                <a:latin typeface="Lucida Console" panose="020B0609040504020204" pitchFamily="49" charset="0"/>
              </a:rPr>
              <a:t>remove()</a:t>
            </a:r>
            <a:endParaRPr lang="en-CA" dirty="0"/>
          </a:p>
        </p:txBody>
      </p:sp>
    </p:spTree>
    <p:extLst>
      <p:ext uri="{BB962C8B-B14F-4D97-AF65-F5344CB8AC3E}">
        <p14:creationId xmlns:p14="http://schemas.microsoft.com/office/powerpoint/2010/main" val="25595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CA" dirty="0"/>
          </a:p>
        </p:txBody>
      </p:sp>
      <p:sp>
        <p:nvSpPr>
          <p:cNvPr id="3" name="Content Placeholder 2"/>
          <p:cNvSpPr>
            <a:spLocks noGrp="1"/>
          </p:cNvSpPr>
          <p:nvPr>
            <p:ph idx="1"/>
          </p:nvPr>
        </p:nvSpPr>
        <p:spPr/>
        <p:txBody>
          <a:bodyPr>
            <a:normAutofit lnSpcReduction="10000"/>
          </a:bodyPr>
          <a:lstStyle/>
          <a:p>
            <a:r>
              <a:rPr lang="en-US" dirty="0" smtClean="0"/>
              <a:t>Maps are a little different, and are used specifically when you want to assign a label to something that has no correlation with its value. (</a:t>
            </a:r>
            <a:r>
              <a:rPr lang="en-US" dirty="0" err="1" smtClean="0"/>
              <a:t>eg</a:t>
            </a:r>
            <a:r>
              <a:rPr lang="en-US" dirty="0" smtClean="0"/>
              <a:t>- Student # </a:t>
            </a:r>
            <a:r>
              <a:rPr lang="en-US" dirty="0" smtClean="0">
                <a:sym typeface="Wingdings" panose="05000000000000000000" pitchFamily="2" charset="2"/>
              </a:rPr>
              <a:t> Student Record)</a:t>
            </a:r>
          </a:p>
          <a:p>
            <a:endParaRPr lang="en-US" dirty="0">
              <a:sym typeface="Wingdings" panose="05000000000000000000" pitchFamily="2" charset="2"/>
            </a:endParaRPr>
          </a:p>
          <a:p>
            <a:r>
              <a:rPr lang="en-US" dirty="0" smtClean="0">
                <a:sym typeface="Wingdings" panose="05000000000000000000" pitchFamily="2" charset="2"/>
              </a:rPr>
              <a:t>These are most often used to model relationships, and it is very common to see the Value-type of a Map be a reference to another data structure. (</a:t>
            </a:r>
            <a:r>
              <a:rPr lang="en-US" dirty="0" err="1" smtClean="0">
                <a:sym typeface="Wingdings" panose="05000000000000000000" pitchFamily="2" charset="2"/>
              </a:rPr>
              <a:t>eg</a:t>
            </a:r>
            <a:r>
              <a:rPr lang="en-US" dirty="0" smtClean="0">
                <a:sym typeface="Wingdings" panose="05000000000000000000" pitchFamily="2" charset="2"/>
              </a:rPr>
              <a:t>- </a:t>
            </a:r>
            <a:r>
              <a:rPr lang="en-US" dirty="0" err="1" smtClean="0">
                <a:sym typeface="Wingdings" panose="05000000000000000000" pitchFamily="2" charset="2"/>
              </a:rPr>
              <a:t>StoreID</a:t>
            </a:r>
            <a:r>
              <a:rPr lang="en-US" dirty="0" smtClean="0">
                <a:sym typeface="Wingdings" panose="05000000000000000000" pitchFamily="2" charset="2"/>
              </a:rPr>
              <a:t>  List&lt;Product&gt;)</a:t>
            </a:r>
            <a:endParaRPr lang="en-CA" dirty="0"/>
          </a:p>
        </p:txBody>
      </p:sp>
    </p:spTree>
    <p:extLst>
      <p:ext uri="{BB962C8B-B14F-4D97-AF65-F5344CB8AC3E}">
        <p14:creationId xmlns:p14="http://schemas.microsoft.com/office/powerpoint/2010/main" val="27829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HashMap</a:t>
            </a:r>
            <a:r>
              <a:rPr lang="en-US" dirty="0" smtClean="0"/>
              <a:t> vs </a:t>
            </a:r>
            <a:r>
              <a:rPr lang="en-US" dirty="0" err="1" smtClean="0"/>
              <a:t>TreeMap</a:t>
            </a:r>
            <a:endParaRPr lang="en-CA" dirty="0"/>
          </a:p>
        </p:txBody>
      </p:sp>
      <p:sp>
        <p:nvSpPr>
          <p:cNvPr id="3" name="Content Placeholder 2"/>
          <p:cNvSpPr>
            <a:spLocks noGrp="1"/>
          </p:cNvSpPr>
          <p:nvPr>
            <p:ph idx="1"/>
          </p:nvPr>
        </p:nvSpPr>
        <p:spPr/>
        <p:txBody>
          <a:bodyPr>
            <a:normAutofit fontScale="92500" lnSpcReduction="20000"/>
          </a:bodyPr>
          <a:lstStyle/>
          <a:p>
            <a:r>
              <a:rPr lang="en-US" dirty="0" err="1" smtClean="0"/>
              <a:t>HashMap</a:t>
            </a:r>
            <a:endParaRPr lang="en-US" dirty="0" smtClean="0"/>
          </a:p>
          <a:p>
            <a:pPr lvl="1"/>
            <a:r>
              <a:rPr lang="en-US" dirty="0" smtClean="0"/>
              <a:t>Storage is based on the key's </a:t>
            </a:r>
            <a:r>
              <a:rPr lang="en-US" dirty="0" err="1" smtClean="0"/>
              <a:t>hashcode</a:t>
            </a:r>
            <a:r>
              <a:rPr lang="en-US" dirty="0" smtClean="0"/>
              <a:t>. This places them into buckets. In a sparse </a:t>
            </a:r>
            <a:r>
              <a:rPr lang="en-US" dirty="0" err="1" smtClean="0"/>
              <a:t>HashMap</a:t>
            </a:r>
            <a:r>
              <a:rPr lang="en-US" dirty="0" smtClean="0"/>
              <a:t>, each element will have its own bucket. But in a dense </a:t>
            </a:r>
            <a:r>
              <a:rPr lang="en-US" dirty="0" err="1" smtClean="0"/>
              <a:t>HashMap</a:t>
            </a:r>
            <a:r>
              <a:rPr lang="en-US" dirty="0" smtClean="0"/>
              <a:t>, buckets may overflow into lists</a:t>
            </a:r>
          </a:p>
          <a:p>
            <a:endParaRPr lang="en-US" dirty="0" smtClean="0"/>
          </a:p>
          <a:p>
            <a:r>
              <a:rPr lang="en-US" dirty="0" err="1" smtClean="0"/>
              <a:t>TreeMap</a:t>
            </a:r>
            <a:endParaRPr lang="en-US" dirty="0" smtClean="0"/>
          </a:p>
          <a:p>
            <a:pPr lvl="1"/>
            <a:r>
              <a:rPr lang="en-US" dirty="0" smtClean="0"/>
              <a:t>Storage is based on the object's key. This places them somewhere on a tree, ordered with their neighbors. New elements traverse the tree until they find their proper place. The tree gets re-balanced after elements are added or removed</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409207522"/>
              </p:ext>
            </p:extLst>
          </p:nvPr>
        </p:nvGraphicFramePr>
        <p:xfrm>
          <a:off x="2708514" y="1290957"/>
          <a:ext cx="3768080" cy="741680"/>
        </p:xfrm>
        <a:graphic>
          <a:graphicData uri="http://schemas.openxmlformats.org/drawingml/2006/table">
            <a:tbl>
              <a:tblPr firstRow="1" bandRow="1">
                <a:tableStyleId>{5DA37D80-6434-44D0-A028-1B22A696006F}</a:tableStyleId>
              </a:tblPr>
              <a:tblGrid>
                <a:gridCol w="753616"/>
                <a:gridCol w="753616"/>
                <a:gridCol w="753616"/>
                <a:gridCol w="753616"/>
                <a:gridCol w="753616"/>
              </a:tblGrid>
              <a:tr h="370840">
                <a:tc>
                  <a:txBody>
                    <a:bodyPr/>
                    <a:lstStyle/>
                    <a:p>
                      <a:r>
                        <a:rPr lang="en-US" dirty="0" smtClean="0"/>
                        <a:t>A03</a:t>
                      </a:r>
                      <a:endParaRPr lang="en-CA" dirty="0"/>
                    </a:p>
                  </a:txBody>
                  <a:tcPr/>
                </a:tc>
                <a:tc>
                  <a:txBody>
                    <a:bodyPr/>
                    <a:lstStyle/>
                    <a:p>
                      <a:r>
                        <a:rPr lang="en-US" dirty="0" smtClean="0"/>
                        <a:t>2B1</a:t>
                      </a:r>
                      <a:endParaRPr lang="en-CA" dirty="0"/>
                    </a:p>
                  </a:txBody>
                  <a:tcPr/>
                </a:tc>
                <a:tc>
                  <a:txBody>
                    <a:bodyPr/>
                    <a:lstStyle/>
                    <a:p>
                      <a:r>
                        <a:rPr lang="en-US" dirty="0" smtClean="0"/>
                        <a:t>F5F</a:t>
                      </a:r>
                      <a:endParaRPr lang="en-CA" dirty="0"/>
                    </a:p>
                  </a:txBody>
                  <a:tcPr/>
                </a:tc>
                <a:tc>
                  <a:txBody>
                    <a:bodyPr/>
                    <a:lstStyle/>
                    <a:p>
                      <a:r>
                        <a:rPr lang="en-US" dirty="0" smtClean="0"/>
                        <a:t>01B</a:t>
                      </a:r>
                      <a:endParaRPr lang="en-CA" dirty="0"/>
                    </a:p>
                  </a:txBody>
                  <a:tcPr/>
                </a:tc>
                <a:tc>
                  <a:txBody>
                    <a:bodyPr/>
                    <a:lstStyle/>
                    <a:p>
                      <a:r>
                        <a:rPr lang="en-US" dirty="0" smtClean="0"/>
                        <a:t>044</a:t>
                      </a:r>
                      <a:endParaRPr lang="en-CA" dirty="0"/>
                    </a:p>
                  </a:txBody>
                  <a:tcPr/>
                </a:tc>
              </a:tr>
              <a:tr h="370840">
                <a:tc>
                  <a:txBody>
                    <a:bodyPr/>
                    <a:lstStyle/>
                    <a:p>
                      <a:r>
                        <a:rPr lang="en-US" dirty="0" smtClean="0"/>
                        <a:t>4</a:t>
                      </a:r>
                      <a:endParaRPr lang="en-CA" dirty="0"/>
                    </a:p>
                  </a:txBody>
                  <a:tcPr/>
                </a:tc>
                <a:tc>
                  <a:txBody>
                    <a:bodyPr/>
                    <a:lstStyle/>
                    <a:p>
                      <a:r>
                        <a:rPr lang="en-US" dirty="0" smtClean="0"/>
                        <a:t>7</a:t>
                      </a:r>
                      <a:endParaRPr lang="en-CA" dirty="0"/>
                    </a:p>
                  </a:txBody>
                  <a:tcPr/>
                </a:tc>
                <a:tc>
                  <a:txBody>
                    <a:bodyPr/>
                    <a:lstStyle/>
                    <a:p>
                      <a:r>
                        <a:rPr lang="en-US" dirty="0" smtClean="0"/>
                        <a:t>9</a:t>
                      </a:r>
                      <a:endParaRPr lang="en-CA" dirty="0"/>
                    </a:p>
                  </a:txBody>
                  <a:tcPr/>
                </a:tc>
                <a:tc>
                  <a:txBody>
                    <a:bodyPr/>
                    <a:lstStyle/>
                    <a:p>
                      <a:r>
                        <a:rPr lang="en-US" dirty="0" smtClean="0"/>
                        <a:t>24</a:t>
                      </a:r>
                      <a:endParaRPr lang="en-CA" dirty="0"/>
                    </a:p>
                  </a:txBody>
                  <a:tcPr/>
                </a:tc>
                <a:tc>
                  <a:txBody>
                    <a:bodyPr/>
                    <a:lstStyle/>
                    <a:p>
                      <a:r>
                        <a:rPr lang="en-US" dirty="0" smtClean="0"/>
                        <a:t>32</a:t>
                      </a:r>
                      <a:endParaRPr lang="en-CA" dirty="0"/>
                    </a:p>
                  </a:txBody>
                  <a:tcPr/>
                </a:tc>
              </a:tr>
            </a:tbl>
          </a:graphicData>
        </a:graphic>
      </p:graphicFrame>
      <p:sp>
        <p:nvSpPr>
          <p:cNvPr id="16" name="Oval 15"/>
          <p:cNvSpPr/>
          <p:nvPr/>
        </p:nvSpPr>
        <p:spPr>
          <a:xfrm>
            <a:off x="4456964" y="3650305"/>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9</a:t>
            </a:r>
            <a:endParaRPr lang="en-CA" sz="1400" dirty="0"/>
          </a:p>
        </p:txBody>
      </p:sp>
      <p:sp>
        <p:nvSpPr>
          <p:cNvPr id="17" name="Oval 16"/>
          <p:cNvSpPr/>
          <p:nvPr/>
        </p:nvSpPr>
        <p:spPr>
          <a:xfrm>
            <a:off x="5012371" y="3866329"/>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32</a:t>
            </a:r>
            <a:endParaRPr lang="en-CA" sz="1400" dirty="0"/>
          </a:p>
        </p:txBody>
      </p:sp>
      <p:sp>
        <p:nvSpPr>
          <p:cNvPr id="18" name="Oval 17"/>
          <p:cNvSpPr/>
          <p:nvPr/>
        </p:nvSpPr>
        <p:spPr>
          <a:xfrm>
            <a:off x="4455110" y="4082353"/>
            <a:ext cx="55316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24</a:t>
            </a:r>
            <a:endParaRPr lang="en-CA" sz="1400" dirty="0"/>
          </a:p>
        </p:txBody>
      </p:sp>
      <p:sp>
        <p:nvSpPr>
          <p:cNvPr id="19" name="Oval 18"/>
          <p:cNvSpPr/>
          <p:nvPr/>
        </p:nvSpPr>
        <p:spPr>
          <a:xfrm>
            <a:off x="3899703" y="3866329"/>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7</a:t>
            </a:r>
            <a:endParaRPr lang="en-CA" sz="1400" dirty="0"/>
          </a:p>
        </p:txBody>
      </p:sp>
      <p:sp>
        <p:nvSpPr>
          <p:cNvPr id="20" name="Oval 19"/>
          <p:cNvSpPr/>
          <p:nvPr/>
        </p:nvSpPr>
        <p:spPr>
          <a:xfrm>
            <a:off x="3342442" y="4082353"/>
            <a:ext cx="557261"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4</a:t>
            </a:r>
            <a:endParaRPr lang="en-CA" sz="1400" dirty="0"/>
          </a:p>
        </p:txBody>
      </p:sp>
      <p:cxnSp>
        <p:nvCxnSpPr>
          <p:cNvPr id="21" name="Straight Arrow Connector 20"/>
          <p:cNvCxnSpPr>
            <a:stCxn id="16" idx="3"/>
            <a:endCxn id="19" idx="7"/>
          </p:cNvCxnSpPr>
          <p:nvPr/>
        </p:nvCxnSpPr>
        <p:spPr>
          <a:xfrm flipH="1">
            <a:off x="4375355" y="3834693"/>
            <a:ext cx="163218"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6" idx="5"/>
            <a:endCxn id="17" idx="1"/>
          </p:cNvCxnSpPr>
          <p:nvPr/>
        </p:nvCxnSpPr>
        <p:spPr>
          <a:xfrm>
            <a:off x="4932616" y="3834693"/>
            <a:ext cx="160764"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9" idx="3"/>
            <a:endCxn id="20" idx="7"/>
          </p:cNvCxnSpPr>
          <p:nvPr/>
        </p:nvCxnSpPr>
        <p:spPr>
          <a:xfrm flipH="1">
            <a:off x="3818094" y="4050717"/>
            <a:ext cx="163218"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7" idx="3"/>
            <a:endCxn id="18" idx="7"/>
          </p:cNvCxnSpPr>
          <p:nvPr/>
        </p:nvCxnSpPr>
        <p:spPr>
          <a:xfrm flipH="1">
            <a:off x="4927265" y="4050717"/>
            <a:ext cx="166115" cy="63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6" idx="0"/>
          </p:cNvCxnSpPr>
          <p:nvPr/>
        </p:nvCxnSpPr>
        <p:spPr>
          <a:xfrm>
            <a:off x="4735595" y="3501119"/>
            <a:ext cx="0" cy="149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30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HashMap</a:t>
            </a:r>
            <a:r>
              <a:rPr lang="en-US" dirty="0" smtClean="0"/>
              <a:t> vs </a:t>
            </a:r>
            <a:r>
              <a:rPr lang="en-US" dirty="0" err="1" smtClean="0"/>
              <a:t>TreeMap</a:t>
            </a:r>
            <a:endParaRPr lang="en-CA" dirty="0"/>
          </a:p>
        </p:txBody>
      </p:sp>
      <p:sp>
        <p:nvSpPr>
          <p:cNvPr id="3" name="Content Placeholder 2"/>
          <p:cNvSpPr>
            <a:spLocks noGrp="1"/>
          </p:cNvSpPr>
          <p:nvPr>
            <p:ph idx="1"/>
          </p:nvPr>
        </p:nvSpPr>
        <p:spPr/>
        <p:txBody>
          <a:bodyPr>
            <a:normAutofit fontScale="92500" lnSpcReduction="10000"/>
          </a:bodyPr>
          <a:lstStyle/>
          <a:p>
            <a:r>
              <a:rPr lang="en-US" dirty="0" err="1" smtClean="0"/>
              <a:t>HashMaps</a:t>
            </a:r>
            <a:r>
              <a:rPr lang="en-US" dirty="0"/>
              <a:t> </a:t>
            </a:r>
            <a:r>
              <a:rPr lang="en-US" dirty="0" smtClean="0"/>
              <a:t>guarantee constant time for gets and puts, but iterating over them can be time-intensive: especially in a sparse hash where there are a lot of empty buckets</a:t>
            </a:r>
          </a:p>
          <a:p>
            <a:endParaRPr lang="en-US" dirty="0"/>
          </a:p>
          <a:p>
            <a:r>
              <a:rPr lang="en-US" dirty="0" err="1" smtClean="0"/>
              <a:t>TreeMaps</a:t>
            </a:r>
            <a:r>
              <a:rPr lang="en-US" dirty="0" smtClean="0"/>
              <a:t> are a better all-around tool (in contrast to their </a:t>
            </a:r>
            <a:r>
              <a:rPr lang="en-US" dirty="0" err="1" smtClean="0"/>
              <a:t>TreeSet</a:t>
            </a:r>
            <a:r>
              <a:rPr lang="en-US" dirty="0" smtClean="0"/>
              <a:t> counterparts) as the inherent ordering allows them to perform the core operations in O(log(n)) (</a:t>
            </a:r>
            <a:r>
              <a:rPr lang="en-US" dirty="0" err="1" smtClean="0"/>
              <a:t>ie</a:t>
            </a:r>
            <a:r>
              <a:rPr lang="en-US" dirty="0" smtClean="0"/>
              <a:t>- fast) time, no matter how big the dataset gets</a:t>
            </a:r>
          </a:p>
        </p:txBody>
      </p:sp>
    </p:spTree>
    <p:extLst>
      <p:ext uri="{BB962C8B-B14F-4D97-AF65-F5344CB8AC3E}">
        <p14:creationId xmlns:p14="http://schemas.microsoft.com/office/powerpoint/2010/main" val="35104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CA" dirty="0"/>
          </a:p>
        </p:txBody>
      </p:sp>
      <p:sp>
        <p:nvSpPr>
          <p:cNvPr id="3" name="Content Placeholder 2"/>
          <p:cNvSpPr>
            <a:spLocks noGrp="1"/>
          </p:cNvSpPr>
          <p:nvPr>
            <p:ph idx="1"/>
          </p:nvPr>
        </p:nvSpPr>
        <p:spPr/>
        <p:txBody>
          <a:bodyPr>
            <a:normAutofit/>
          </a:bodyPr>
          <a:lstStyle/>
          <a:p>
            <a:r>
              <a:rPr lang="en-US" dirty="0" smtClean="0"/>
              <a:t>Collection Classes</a:t>
            </a:r>
          </a:p>
          <a:p>
            <a:pPr lvl="1"/>
            <a:r>
              <a:rPr lang="en-US" dirty="0" smtClean="0"/>
              <a:t>Lists, Maps, </a:t>
            </a:r>
            <a:r>
              <a:rPr lang="en-US" dirty="0" err="1" smtClean="0"/>
              <a:t>Deques</a:t>
            </a:r>
            <a:r>
              <a:rPr lang="en-US" dirty="0" smtClean="0"/>
              <a:t> and Sets</a:t>
            </a:r>
          </a:p>
          <a:p>
            <a:pPr lvl="1"/>
            <a:r>
              <a:rPr lang="en-US" dirty="0"/>
              <a:t>Other Collections</a:t>
            </a:r>
          </a:p>
          <a:p>
            <a:pPr lvl="1"/>
            <a:r>
              <a:rPr lang="en-US" dirty="0" smtClean="0"/>
              <a:t>When to Use Each Collection</a:t>
            </a:r>
          </a:p>
          <a:p>
            <a:pPr lvl="1"/>
            <a:r>
              <a:rPr lang="en-US" dirty="0" smtClean="0"/>
              <a:t>Iterating Over Collections</a:t>
            </a:r>
            <a:endParaRPr lang="en-CA" strike="sngStrike" dirty="0"/>
          </a:p>
        </p:txBody>
      </p:sp>
    </p:spTree>
    <p:extLst>
      <p:ext uri="{BB962C8B-B14F-4D97-AF65-F5344CB8AC3E}">
        <p14:creationId xmlns:p14="http://schemas.microsoft.com/office/powerpoint/2010/main" val="336778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Example</a:t>
            </a:r>
            <a:endParaRPr lang="en-CA" dirty="0"/>
          </a:p>
        </p:txBody>
      </p:sp>
      <p:sp>
        <p:nvSpPr>
          <p:cNvPr id="3" name="Content Placeholder 2"/>
          <p:cNvSpPr>
            <a:spLocks noGrp="1"/>
          </p:cNvSpPr>
          <p:nvPr>
            <p:ph idx="1"/>
          </p:nvPr>
        </p:nvSpPr>
        <p:spPr/>
        <p:txBody>
          <a:bodyPr/>
          <a:lstStyle/>
          <a:p>
            <a:r>
              <a:rPr lang="en-CA" dirty="0" smtClean="0"/>
              <a:t>Imagine you've got a line of people waiting for service. They would stand in line (a queue)</a:t>
            </a:r>
          </a:p>
          <a:p>
            <a:endParaRPr lang="en-CA" dirty="0" smtClean="0"/>
          </a:p>
          <a:p>
            <a:r>
              <a:rPr lang="en-CA" dirty="0" smtClean="0"/>
              <a:t>Each of them would have a series of requests (a list or set)</a:t>
            </a:r>
          </a:p>
          <a:p>
            <a:endParaRPr lang="en-CA" dirty="0"/>
          </a:p>
          <a:p>
            <a:r>
              <a:rPr lang="en-CA" dirty="0" smtClean="0"/>
              <a:t>And they might have an account in the system (a map)</a:t>
            </a:r>
            <a:endParaRPr lang="en-CA" dirty="0"/>
          </a:p>
        </p:txBody>
      </p:sp>
    </p:spTree>
    <p:extLst>
      <p:ext uri="{BB962C8B-B14F-4D97-AF65-F5344CB8AC3E}">
        <p14:creationId xmlns:p14="http://schemas.microsoft.com/office/powerpoint/2010/main" val="31630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40000" lnSpcReduction="20000"/>
          </a:bodyPr>
          <a:lstStyle/>
          <a:p>
            <a:pPr marL="0" indent="0">
              <a:buNone/>
            </a:pPr>
            <a:r>
              <a:rPr lang="en-CA" b="1" dirty="0">
                <a:solidFill>
                  <a:schemeClr val="bg2">
                    <a:lumMod val="50000"/>
                  </a:schemeClr>
                </a:solidFill>
                <a:latin typeface="Lucida Console" panose="020B0609040504020204" pitchFamily="49" charset="0"/>
              </a:rPr>
              <a:t>// Set up the Environment (waiting room and account storage)</a:t>
            </a:r>
          </a:p>
          <a:p>
            <a:pPr marL="0" indent="0">
              <a:buNone/>
            </a:pPr>
            <a:r>
              <a:rPr lang="en-CA" b="1" dirty="0">
                <a:latin typeface="Lucida Console" panose="020B0609040504020204" pitchFamily="49" charset="0"/>
              </a:rPr>
              <a:t>Queue&lt;Customer&gt; </a:t>
            </a:r>
            <a:r>
              <a:rPr lang="en-CA" b="1" dirty="0" err="1">
                <a:latin typeface="Lucida Console" panose="020B0609040504020204" pitchFamily="49" charset="0"/>
              </a:rPr>
              <a:t>waitingRoom</a:t>
            </a:r>
            <a:r>
              <a:rPr lang="en-CA" b="1" dirty="0">
                <a:latin typeface="Lucida Console" panose="020B0609040504020204" pitchFamily="49" charset="0"/>
              </a:rPr>
              <a:t> = </a:t>
            </a:r>
            <a:r>
              <a:rPr lang="en-CA" b="1" dirty="0">
                <a:solidFill>
                  <a:schemeClr val="accent1"/>
                </a:solidFill>
                <a:latin typeface="Lucida Console" panose="020B0609040504020204" pitchFamily="49" charset="0"/>
              </a:rPr>
              <a:t>new</a:t>
            </a:r>
            <a:r>
              <a:rPr lang="en-CA" b="1" dirty="0">
                <a:latin typeface="Lucida Console" panose="020B0609040504020204" pitchFamily="49" charset="0"/>
              </a:rPr>
              <a:t> </a:t>
            </a:r>
            <a:r>
              <a:rPr lang="en-CA" b="1" dirty="0" err="1">
                <a:latin typeface="Lucida Console" panose="020B0609040504020204" pitchFamily="49" charset="0"/>
              </a:rPr>
              <a:t>ArrayDeque</a:t>
            </a:r>
            <a:r>
              <a:rPr lang="en-CA" b="1" dirty="0">
                <a:latin typeface="Lucida Console" panose="020B0609040504020204" pitchFamily="49" charset="0"/>
              </a:rPr>
              <a:t>&lt;Customer&gt;();</a:t>
            </a:r>
          </a:p>
          <a:p>
            <a:pPr marL="0" indent="0">
              <a:buNone/>
            </a:pPr>
            <a:r>
              <a:rPr lang="en-CA" b="1" dirty="0">
                <a:latin typeface="Lucida Console" panose="020B0609040504020204" pitchFamily="49" charset="0"/>
              </a:rPr>
              <a:t>Map&lt;String, Account&gt; accounts = </a:t>
            </a:r>
            <a:r>
              <a:rPr lang="en-CA" b="1" dirty="0">
                <a:solidFill>
                  <a:schemeClr val="accent1"/>
                </a:solidFill>
                <a:latin typeface="Lucida Console" panose="020B0609040504020204" pitchFamily="49" charset="0"/>
              </a:rPr>
              <a:t>new</a:t>
            </a:r>
            <a:r>
              <a:rPr lang="en-CA" b="1" dirty="0">
                <a:latin typeface="Lucida Console" panose="020B0609040504020204" pitchFamily="49" charset="0"/>
              </a:rPr>
              <a:t> </a:t>
            </a:r>
            <a:r>
              <a:rPr lang="en-CA" b="1" dirty="0" err="1">
                <a:latin typeface="Lucida Console" panose="020B0609040504020204" pitchFamily="49" charset="0"/>
              </a:rPr>
              <a:t>TreeMap</a:t>
            </a:r>
            <a:r>
              <a:rPr lang="en-CA" b="1" dirty="0">
                <a:latin typeface="Lucida Console" panose="020B0609040504020204" pitchFamily="49" charset="0"/>
              </a:rPr>
              <a:t>&lt;&gt;();</a:t>
            </a:r>
          </a:p>
          <a:p>
            <a:pPr marL="0" indent="0">
              <a:buNone/>
            </a:pPr>
            <a:endParaRPr lang="en-CA" b="1" dirty="0">
              <a:latin typeface="Lucida Console" panose="020B0609040504020204" pitchFamily="49" charset="0"/>
            </a:endParaRPr>
          </a:p>
          <a:p>
            <a:pPr marL="0" indent="0">
              <a:buNone/>
            </a:pPr>
            <a:r>
              <a:rPr lang="en-CA" b="1" dirty="0">
                <a:solidFill>
                  <a:schemeClr val="bg2">
                    <a:lumMod val="50000"/>
                  </a:schemeClr>
                </a:solidFill>
                <a:latin typeface="Lucida Console" panose="020B0609040504020204" pitchFamily="49" charset="0"/>
              </a:rPr>
              <a:t>// Set up Bob - a New Customer</a:t>
            </a:r>
          </a:p>
          <a:p>
            <a:pPr marL="0" indent="0">
              <a:buNone/>
            </a:pPr>
            <a:r>
              <a:rPr lang="en-CA" b="1" dirty="0">
                <a:latin typeface="Lucida Console" panose="020B0609040504020204" pitchFamily="49" charset="0"/>
              </a:rPr>
              <a:t>Customer bob = </a:t>
            </a:r>
            <a:r>
              <a:rPr lang="en-CA" b="1" dirty="0">
                <a:solidFill>
                  <a:schemeClr val="accent1"/>
                </a:solidFill>
                <a:latin typeface="Lucida Console" panose="020B0609040504020204" pitchFamily="49" charset="0"/>
              </a:rPr>
              <a:t>new</a:t>
            </a:r>
            <a:r>
              <a:rPr lang="en-CA" b="1" dirty="0">
                <a:latin typeface="Lucida Console" panose="020B0609040504020204" pitchFamily="49" charset="0"/>
              </a:rPr>
              <a:t> Customer();</a:t>
            </a:r>
          </a:p>
          <a:p>
            <a:pPr marL="0" indent="0">
              <a:buNone/>
            </a:pPr>
            <a:r>
              <a:rPr lang="en-CA" b="1" dirty="0" err="1">
                <a:latin typeface="Lucida Console" panose="020B0609040504020204" pitchFamily="49" charset="0"/>
              </a:rPr>
              <a:t>bob.setAccountId</a:t>
            </a:r>
            <a:r>
              <a:rPr lang="en-CA" b="1" dirty="0">
                <a:latin typeface="Lucida Console" panose="020B0609040504020204" pitchFamily="49" charset="0"/>
              </a:rPr>
              <a:t>(</a:t>
            </a:r>
            <a:r>
              <a:rPr lang="en-CA" b="1" dirty="0">
                <a:solidFill>
                  <a:schemeClr val="accent6">
                    <a:lumMod val="75000"/>
                  </a:schemeClr>
                </a:solidFill>
                <a:latin typeface="Lucida Console" panose="020B0609040504020204" pitchFamily="49" charset="0"/>
              </a:rPr>
              <a:t>"ABC123"</a:t>
            </a:r>
            <a:r>
              <a:rPr lang="en-CA" b="1" dirty="0">
                <a:latin typeface="Lucida Console" panose="020B0609040504020204" pitchFamily="49" charset="0"/>
              </a:rPr>
              <a:t>);</a:t>
            </a:r>
          </a:p>
          <a:p>
            <a:pPr marL="0" indent="0">
              <a:buNone/>
            </a:pPr>
            <a:r>
              <a:rPr lang="en-CA" b="1" dirty="0" err="1">
                <a:latin typeface="Lucida Console" panose="020B0609040504020204" pitchFamily="49" charset="0"/>
              </a:rPr>
              <a:t>bob.addToDo</a:t>
            </a:r>
            <a:r>
              <a:rPr lang="en-CA" b="1" dirty="0">
                <a:latin typeface="Lucida Console" panose="020B0609040504020204" pitchFamily="49" charset="0"/>
              </a:rPr>
              <a:t>(</a:t>
            </a:r>
            <a:r>
              <a:rPr lang="en-CA" b="1" dirty="0">
                <a:solidFill>
                  <a:schemeClr val="accent6">
                    <a:lumMod val="75000"/>
                  </a:schemeClr>
                </a:solidFill>
                <a:latin typeface="Lucida Console" panose="020B0609040504020204" pitchFamily="49" charset="0"/>
              </a:rPr>
              <a:t>"Complain loudly."</a:t>
            </a:r>
            <a:r>
              <a:rPr lang="en-CA" b="1" dirty="0">
                <a:latin typeface="Lucida Console" panose="020B0609040504020204" pitchFamily="49" charset="0"/>
              </a:rPr>
              <a:t>);</a:t>
            </a:r>
          </a:p>
          <a:p>
            <a:pPr marL="0" indent="0">
              <a:buNone/>
            </a:pPr>
            <a:r>
              <a:rPr lang="en-CA" b="1" dirty="0" err="1">
                <a:latin typeface="Lucida Console" panose="020B0609040504020204" pitchFamily="49" charset="0"/>
              </a:rPr>
              <a:t>bob.addToDo</a:t>
            </a:r>
            <a:r>
              <a:rPr lang="en-CA" b="1" dirty="0">
                <a:latin typeface="Lucida Console" panose="020B0609040504020204" pitchFamily="49" charset="0"/>
              </a:rPr>
              <a:t>(</a:t>
            </a:r>
            <a:r>
              <a:rPr lang="en-CA" b="1" dirty="0">
                <a:solidFill>
                  <a:schemeClr val="accent6">
                    <a:lumMod val="75000"/>
                  </a:schemeClr>
                </a:solidFill>
                <a:latin typeface="Lucida Console" panose="020B0609040504020204" pitchFamily="49" charset="0"/>
              </a:rPr>
              <a:t>"Tell a random story about cat."</a:t>
            </a:r>
            <a:r>
              <a:rPr lang="en-CA" b="1" dirty="0">
                <a:latin typeface="Lucida Console" panose="020B0609040504020204" pitchFamily="49" charset="0"/>
              </a:rPr>
              <a:t>);</a:t>
            </a:r>
          </a:p>
          <a:p>
            <a:pPr marL="0" indent="0">
              <a:buNone/>
            </a:pPr>
            <a:r>
              <a:rPr lang="en-CA" b="1" dirty="0" err="1">
                <a:latin typeface="Lucida Console" panose="020B0609040504020204" pitchFamily="49" charset="0"/>
              </a:rPr>
              <a:t>bob.addToDo</a:t>
            </a:r>
            <a:r>
              <a:rPr lang="en-CA" b="1" dirty="0">
                <a:latin typeface="Lucida Console" panose="020B0609040504020204" pitchFamily="49" charset="0"/>
              </a:rPr>
              <a:t>(</a:t>
            </a:r>
            <a:r>
              <a:rPr lang="en-CA" b="1" dirty="0">
                <a:solidFill>
                  <a:schemeClr val="accent6">
                    <a:lumMod val="75000"/>
                  </a:schemeClr>
                </a:solidFill>
                <a:latin typeface="Lucida Console" panose="020B0609040504020204" pitchFamily="49" charset="0"/>
              </a:rPr>
              <a:t>"Purchase 1 blanket."</a:t>
            </a:r>
            <a:r>
              <a:rPr lang="en-CA" b="1" dirty="0">
                <a:latin typeface="Lucida Console" panose="020B0609040504020204" pitchFamily="49" charset="0"/>
              </a:rPr>
              <a:t>);</a:t>
            </a:r>
          </a:p>
          <a:p>
            <a:pPr marL="0" indent="0">
              <a:buNone/>
            </a:pPr>
            <a:r>
              <a:rPr lang="en-CA" b="1" dirty="0" err="1">
                <a:latin typeface="Lucida Console" panose="020B0609040504020204" pitchFamily="49" charset="0"/>
              </a:rPr>
              <a:t>bob.addToDo</a:t>
            </a:r>
            <a:r>
              <a:rPr lang="en-CA" b="1" dirty="0">
                <a:latin typeface="Lucida Console" panose="020B0609040504020204" pitchFamily="49" charset="0"/>
              </a:rPr>
              <a:t>(</a:t>
            </a:r>
            <a:r>
              <a:rPr lang="en-CA" b="1" dirty="0">
                <a:solidFill>
                  <a:schemeClr val="accent6">
                    <a:lumMod val="75000"/>
                  </a:schemeClr>
                </a:solidFill>
                <a:latin typeface="Lucida Console" panose="020B0609040504020204" pitchFamily="49" charset="0"/>
              </a:rPr>
              <a:t>"Complain loudly again."</a:t>
            </a:r>
            <a:r>
              <a:rPr lang="en-CA" b="1" dirty="0">
                <a:latin typeface="Lucida Console" panose="020B0609040504020204" pitchFamily="49" charset="0"/>
              </a:rPr>
              <a:t>);</a:t>
            </a:r>
          </a:p>
          <a:p>
            <a:pPr marL="0" indent="0">
              <a:buNone/>
            </a:pPr>
            <a:r>
              <a:rPr lang="en-CA" b="1" dirty="0">
                <a:solidFill>
                  <a:schemeClr val="bg2">
                    <a:lumMod val="50000"/>
                  </a:schemeClr>
                </a:solidFill>
                <a:latin typeface="Lucida Console" panose="020B0609040504020204" pitchFamily="49" charset="0"/>
              </a:rPr>
              <a:t>// Set up Bob's New Account</a:t>
            </a:r>
          </a:p>
          <a:p>
            <a:pPr marL="0" indent="0">
              <a:buNone/>
            </a:pPr>
            <a:r>
              <a:rPr lang="en-CA" b="1" dirty="0" err="1">
                <a:latin typeface="Lucida Console" panose="020B0609040504020204" pitchFamily="49" charset="0"/>
              </a:rPr>
              <a:t>accounts.put</a:t>
            </a:r>
            <a:r>
              <a:rPr lang="en-CA" b="1" dirty="0">
                <a:latin typeface="Lucida Console" panose="020B0609040504020204" pitchFamily="49" charset="0"/>
              </a:rPr>
              <a:t>("ABC123", </a:t>
            </a:r>
            <a:r>
              <a:rPr lang="en-CA" b="1" dirty="0">
                <a:solidFill>
                  <a:schemeClr val="accent1"/>
                </a:solidFill>
                <a:latin typeface="Lucida Console" panose="020B0609040504020204" pitchFamily="49" charset="0"/>
              </a:rPr>
              <a:t>new</a:t>
            </a:r>
            <a:r>
              <a:rPr lang="en-CA" b="1" dirty="0">
                <a:latin typeface="Lucida Console" panose="020B0609040504020204" pitchFamily="49" charset="0"/>
              </a:rPr>
              <a:t> Account());</a:t>
            </a:r>
          </a:p>
          <a:p>
            <a:pPr marL="0" indent="0">
              <a:buNone/>
            </a:pPr>
            <a:r>
              <a:rPr lang="en-CA" b="1" dirty="0">
                <a:solidFill>
                  <a:schemeClr val="bg2">
                    <a:lumMod val="50000"/>
                  </a:schemeClr>
                </a:solidFill>
                <a:latin typeface="Lucida Console" panose="020B0609040504020204" pitchFamily="49" charset="0"/>
              </a:rPr>
              <a:t>// Put Bob in the Waiting Room</a:t>
            </a:r>
          </a:p>
          <a:p>
            <a:pPr marL="0" indent="0">
              <a:buNone/>
            </a:pPr>
            <a:r>
              <a:rPr lang="en-CA" b="1" dirty="0" err="1">
                <a:latin typeface="Lucida Console" panose="020B0609040504020204" pitchFamily="49" charset="0"/>
              </a:rPr>
              <a:t>waitingRoom.add</a:t>
            </a:r>
            <a:r>
              <a:rPr lang="en-CA" b="1" dirty="0">
                <a:latin typeface="Lucida Console" panose="020B0609040504020204" pitchFamily="49" charset="0"/>
              </a:rPr>
              <a:t>(bob);</a:t>
            </a:r>
          </a:p>
          <a:p>
            <a:pPr marL="0" indent="0">
              <a:buNone/>
            </a:pPr>
            <a:endParaRPr lang="en-CA" b="1" dirty="0">
              <a:latin typeface="Lucida Console" panose="020B0609040504020204" pitchFamily="49" charset="0"/>
            </a:endParaRPr>
          </a:p>
          <a:p>
            <a:pPr marL="0" indent="0">
              <a:buNone/>
            </a:pPr>
            <a:r>
              <a:rPr lang="en-CA" b="1" dirty="0">
                <a:solidFill>
                  <a:schemeClr val="bg2">
                    <a:lumMod val="50000"/>
                  </a:schemeClr>
                </a:solidFill>
                <a:latin typeface="Lucida Console" panose="020B0609040504020204" pitchFamily="49" charset="0"/>
              </a:rPr>
              <a:t>// Set up Jolene - a Returning Customer</a:t>
            </a:r>
          </a:p>
          <a:p>
            <a:pPr marL="0" indent="0">
              <a:buNone/>
            </a:pPr>
            <a:r>
              <a:rPr lang="en-CA" b="1" dirty="0">
                <a:latin typeface="Lucida Console" panose="020B0609040504020204" pitchFamily="49" charset="0"/>
              </a:rPr>
              <a:t>Customer </a:t>
            </a:r>
            <a:r>
              <a:rPr lang="en-CA" b="1" dirty="0" err="1">
                <a:latin typeface="Lucida Console" panose="020B0609040504020204" pitchFamily="49" charset="0"/>
              </a:rPr>
              <a:t>jolene</a:t>
            </a:r>
            <a:r>
              <a:rPr lang="en-CA" b="1" dirty="0">
                <a:latin typeface="Lucida Console" panose="020B0609040504020204" pitchFamily="49" charset="0"/>
              </a:rPr>
              <a:t> = </a:t>
            </a:r>
            <a:r>
              <a:rPr lang="en-CA" b="1" dirty="0">
                <a:solidFill>
                  <a:schemeClr val="accent1"/>
                </a:solidFill>
                <a:latin typeface="Lucida Console" panose="020B0609040504020204" pitchFamily="49" charset="0"/>
              </a:rPr>
              <a:t>new</a:t>
            </a:r>
            <a:r>
              <a:rPr lang="en-CA" b="1" dirty="0">
                <a:latin typeface="Lucida Console" panose="020B0609040504020204" pitchFamily="49" charset="0"/>
              </a:rPr>
              <a:t> Customer();</a:t>
            </a:r>
          </a:p>
          <a:p>
            <a:pPr marL="0" indent="0">
              <a:buNone/>
            </a:pPr>
            <a:r>
              <a:rPr lang="en-CA" b="1" dirty="0" err="1">
                <a:latin typeface="Lucida Console" panose="020B0609040504020204" pitchFamily="49" charset="0"/>
              </a:rPr>
              <a:t>jolene.setAccountId</a:t>
            </a:r>
            <a:r>
              <a:rPr lang="en-CA" b="1" dirty="0">
                <a:latin typeface="Lucida Console" panose="020B0609040504020204" pitchFamily="49" charset="0"/>
              </a:rPr>
              <a:t>(</a:t>
            </a:r>
            <a:r>
              <a:rPr lang="en-CA" b="1" dirty="0">
                <a:solidFill>
                  <a:schemeClr val="accent6">
                    <a:lumMod val="75000"/>
                  </a:schemeClr>
                </a:solidFill>
                <a:latin typeface="Lucida Console" panose="020B0609040504020204" pitchFamily="49" charset="0"/>
              </a:rPr>
              <a:t>"CBC333"</a:t>
            </a:r>
            <a:r>
              <a:rPr lang="en-CA" b="1" dirty="0">
                <a:latin typeface="Lucida Console" panose="020B0609040504020204" pitchFamily="49" charset="0"/>
              </a:rPr>
              <a:t>);</a:t>
            </a:r>
          </a:p>
          <a:p>
            <a:pPr marL="0" indent="0">
              <a:buNone/>
            </a:pPr>
            <a:r>
              <a:rPr lang="en-CA" b="1" dirty="0" err="1">
                <a:latin typeface="Lucida Console" panose="020B0609040504020204" pitchFamily="49" charset="0"/>
              </a:rPr>
              <a:t>jolene.addToDo</a:t>
            </a:r>
            <a:r>
              <a:rPr lang="en-CA" b="1" dirty="0">
                <a:latin typeface="Lucida Console" panose="020B0609040504020204" pitchFamily="49" charset="0"/>
              </a:rPr>
              <a:t>(</a:t>
            </a:r>
            <a:r>
              <a:rPr lang="en-CA" b="1" dirty="0">
                <a:solidFill>
                  <a:schemeClr val="accent6">
                    <a:lumMod val="75000"/>
                  </a:schemeClr>
                </a:solidFill>
                <a:latin typeface="Lucida Console" panose="020B0609040504020204" pitchFamily="49" charset="0"/>
              </a:rPr>
              <a:t>"Purchase 2 blankets."</a:t>
            </a:r>
            <a:r>
              <a:rPr lang="en-CA" b="1" dirty="0">
                <a:latin typeface="Lucida Console" panose="020B0609040504020204" pitchFamily="49" charset="0"/>
              </a:rPr>
              <a:t>);</a:t>
            </a:r>
          </a:p>
          <a:p>
            <a:pPr marL="0" indent="0">
              <a:buNone/>
            </a:pPr>
            <a:r>
              <a:rPr lang="en-CA" b="1" dirty="0">
                <a:solidFill>
                  <a:schemeClr val="bg2">
                    <a:lumMod val="50000"/>
                  </a:schemeClr>
                </a:solidFill>
                <a:latin typeface="Lucida Console" panose="020B0609040504020204" pitchFamily="49" charset="0"/>
              </a:rPr>
              <a:t>// Set up Jolene's Account History</a:t>
            </a:r>
          </a:p>
          <a:p>
            <a:pPr marL="0" indent="0">
              <a:buNone/>
            </a:pPr>
            <a:r>
              <a:rPr lang="en-CA" b="1" dirty="0">
                <a:latin typeface="Lucida Console" panose="020B0609040504020204" pitchFamily="49" charset="0"/>
              </a:rPr>
              <a:t>Account </a:t>
            </a:r>
            <a:r>
              <a:rPr lang="en-CA" b="1" dirty="0" err="1">
                <a:latin typeface="Lucida Console" panose="020B0609040504020204" pitchFamily="49" charset="0"/>
              </a:rPr>
              <a:t>jolenesAccount</a:t>
            </a:r>
            <a:r>
              <a:rPr lang="en-CA" b="1" dirty="0">
                <a:latin typeface="Lucida Console" panose="020B0609040504020204" pitchFamily="49" charset="0"/>
              </a:rPr>
              <a:t> = </a:t>
            </a:r>
            <a:r>
              <a:rPr lang="en-CA" b="1" dirty="0">
                <a:solidFill>
                  <a:schemeClr val="accent1"/>
                </a:solidFill>
                <a:latin typeface="Lucida Console" panose="020B0609040504020204" pitchFamily="49" charset="0"/>
              </a:rPr>
              <a:t>new</a:t>
            </a:r>
            <a:r>
              <a:rPr lang="en-CA" b="1" dirty="0">
                <a:latin typeface="Lucida Console" panose="020B0609040504020204" pitchFamily="49" charset="0"/>
              </a:rPr>
              <a:t> Account();</a:t>
            </a:r>
          </a:p>
          <a:p>
            <a:pPr marL="0" indent="0">
              <a:buNone/>
            </a:pPr>
            <a:r>
              <a:rPr lang="en-CA" b="1" dirty="0" err="1">
                <a:latin typeface="Lucida Console" panose="020B0609040504020204" pitchFamily="49" charset="0"/>
              </a:rPr>
              <a:t>jolenesAccount.addPurchase</a:t>
            </a:r>
            <a:r>
              <a:rPr lang="en-CA" b="1" dirty="0">
                <a:latin typeface="Lucida Console" panose="020B0609040504020204" pitchFamily="49" charset="0"/>
              </a:rPr>
              <a:t>(</a:t>
            </a:r>
            <a:r>
              <a:rPr lang="en-CA" b="1" dirty="0">
                <a:solidFill>
                  <a:schemeClr val="accent6">
                    <a:lumMod val="75000"/>
                  </a:schemeClr>
                </a:solidFill>
                <a:latin typeface="Lucida Console" panose="020B0609040504020204" pitchFamily="49" charset="0"/>
              </a:rPr>
              <a:t>"Purchase 1 sheet set."</a:t>
            </a:r>
            <a:r>
              <a:rPr lang="en-CA" b="1" dirty="0">
                <a:latin typeface="Lucida Console" panose="020B0609040504020204" pitchFamily="49" charset="0"/>
              </a:rPr>
              <a:t>);</a:t>
            </a:r>
          </a:p>
          <a:p>
            <a:pPr marL="0" indent="0">
              <a:buNone/>
            </a:pPr>
            <a:r>
              <a:rPr lang="en-CA" b="1" dirty="0" err="1">
                <a:latin typeface="Lucida Console" panose="020B0609040504020204" pitchFamily="49" charset="0"/>
              </a:rPr>
              <a:t>accounts.put</a:t>
            </a:r>
            <a:r>
              <a:rPr lang="en-CA" b="1" dirty="0">
                <a:latin typeface="Lucida Console" panose="020B0609040504020204" pitchFamily="49" charset="0"/>
              </a:rPr>
              <a:t>(</a:t>
            </a:r>
            <a:r>
              <a:rPr lang="en-CA" b="1" dirty="0">
                <a:solidFill>
                  <a:schemeClr val="accent6">
                    <a:lumMod val="75000"/>
                  </a:schemeClr>
                </a:solidFill>
                <a:latin typeface="Lucida Console" panose="020B0609040504020204" pitchFamily="49" charset="0"/>
              </a:rPr>
              <a:t>"CBC333"</a:t>
            </a:r>
            <a:r>
              <a:rPr lang="en-CA" b="1" dirty="0">
                <a:latin typeface="Lucida Console" panose="020B0609040504020204" pitchFamily="49" charset="0"/>
              </a:rPr>
              <a:t>, </a:t>
            </a:r>
            <a:r>
              <a:rPr lang="en-CA" b="1" dirty="0" err="1">
                <a:latin typeface="Lucida Console" panose="020B0609040504020204" pitchFamily="49" charset="0"/>
              </a:rPr>
              <a:t>jolenesAccount</a:t>
            </a:r>
            <a:r>
              <a:rPr lang="en-CA" b="1" dirty="0">
                <a:latin typeface="Lucida Console" panose="020B0609040504020204" pitchFamily="49" charset="0"/>
              </a:rPr>
              <a:t>);</a:t>
            </a:r>
          </a:p>
          <a:p>
            <a:pPr marL="0" indent="0">
              <a:buNone/>
            </a:pPr>
            <a:r>
              <a:rPr lang="en-CA" b="1" dirty="0">
                <a:solidFill>
                  <a:schemeClr val="bg2">
                    <a:lumMod val="50000"/>
                  </a:schemeClr>
                </a:solidFill>
                <a:latin typeface="Lucida Console" panose="020B0609040504020204" pitchFamily="49" charset="0"/>
              </a:rPr>
              <a:t>// Put Jolene in the Waiting Room</a:t>
            </a:r>
          </a:p>
          <a:p>
            <a:pPr marL="0" indent="0">
              <a:buNone/>
            </a:pPr>
            <a:r>
              <a:rPr lang="en-CA" b="1" dirty="0" err="1">
                <a:latin typeface="Lucida Console" panose="020B0609040504020204" pitchFamily="49" charset="0"/>
              </a:rPr>
              <a:t>waitingRoom.add</a:t>
            </a:r>
            <a:r>
              <a:rPr lang="en-CA" b="1" dirty="0">
                <a:latin typeface="Lucida Console" panose="020B0609040504020204" pitchFamily="49" charset="0"/>
              </a:rPr>
              <a:t>(</a:t>
            </a:r>
            <a:r>
              <a:rPr lang="en-CA" b="1" dirty="0" err="1">
                <a:latin typeface="Lucida Console" panose="020B0609040504020204" pitchFamily="49" charset="0"/>
              </a:rPr>
              <a:t>jolene</a:t>
            </a:r>
            <a:r>
              <a:rPr lang="en-CA" b="1" dirty="0">
                <a:latin typeface="Lucida Console" panose="020B0609040504020204"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2177061087"/>
              </p:ext>
            </p:extLst>
          </p:nvPr>
        </p:nvGraphicFramePr>
        <p:xfrm>
          <a:off x="5508104" y="1556792"/>
          <a:ext cx="3322712" cy="1529080"/>
        </p:xfrm>
        <a:graphic>
          <a:graphicData uri="http://schemas.openxmlformats.org/drawingml/2006/table">
            <a:tbl>
              <a:tblPr firstRow="1" bandRow="1">
                <a:tableStyleId>{5C22544A-7EE6-4342-B048-85BDC9FD1C3A}</a:tableStyleId>
              </a:tblPr>
              <a:tblGrid>
                <a:gridCol w="3322712"/>
              </a:tblGrid>
              <a:tr h="370840">
                <a:tc>
                  <a:txBody>
                    <a:bodyPr/>
                    <a:lstStyle/>
                    <a:p>
                      <a:r>
                        <a:rPr lang="en-CA" sz="1600" b="0" dirty="0" smtClean="0">
                          <a:latin typeface="Lucida Console" panose="020B0609040504020204" pitchFamily="49" charset="0"/>
                        </a:rPr>
                        <a:t>Customer</a:t>
                      </a:r>
                      <a:endParaRPr lang="en-CA" sz="1600" b="0" dirty="0">
                        <a:latin typeface="Lucida Console" panose="020B0609040504020204" pitchFamily="49" charset="0"/>
                      </a:endParaRPr>
                    </a:p>
                  </a:txBody>
                  <a:tcPr/>
                </a:tc>
              </a:tr>
              <a:tr h="370840">
                <a:tc>
                  <a:txBody>
                    <a:bodyPr/>
                    <a:lstStyle/>
                    <a:p>
                      <a:r>
                        <a:rPr lang="en-CA" sz="1600" b="0" dirty="0" smtClean="0">
                          <a:latin typeface="Lucida Console" panose="020B0609040504020204" pitchFamily="49" charset="0"/>
                        </a:rPr>
                        <a:t>- </a:t>
                      </a:r>
                      <a:r>
                        <a:rPr lang="en-CA" sz="1600" b="0" dirty="0" err="1" smtClean="0">
                          <a:latin typeface="Lucida Console" panose="020B0609040504020204" pitchFamily="49" charset="0"/>
                        </a:rPr>
                        <a:t>accountId</a:t>
                      </a:r>
                      <a:r>
                        <a:rPr lang="en-CA" sz="1600" b="0" dirty="0" smtClean="0">
                          <a:latin typeface="Lucida Console" panose="020B0609040504020204" pitchFamily="49" charset="0"/>
                        </a:rPr>
                        <a:t> : String</a:t>
                      </a:r>
                    </a:p>
                    <a:p>
                      <a:r>
                        <a:rPr lang="en-CA" sz="1600" b="0" dirty="0" smtClean="0">
                          <a:latin typeface="Lucida Console" panose="020B0609040504020204" pitchFamily="49" charset="0"/>
                        </a:rPr>
                        <a:t>- </a:t>
                      </a:r>
                      <a:r>
                        <a:rPr lang="en-CA" sz="1600" b="0" dirty="0" err="1" smtClean="0">
                          <a:latin typeface="Lucida Console" panose="020B0609040504020204" pitchFamily="49" charset="0"/>
                        </a:rPr>
                        <a:t>toDoList</a:t>
                      </a:r>
                      <a:r>
                        <a:rPr lang="en-CA" sz="1600" b="0" dirty="0" smtClean="0">
                          <a:latin typeface="Lucida Console" panose="020B0609040504020204" pitchFamily="49" charset="0"/>
                        </a:rPr>
                        <a:t> : List&lt;String&gt;</a:t>
                      </a:r>
                      <a:endParaRPr lang="en-CA" sz="1600" b="0" dirty="0">
                        <a:latin typeface="Lucida Console" panose="020B0609040504020204" pitchFamily="49" charset="0"/>
                      </a:endParaRPr>
                    </a:p>
                  </a:txBody>
                  <a:tcPr/>
                </a:tc>
              </a:tr>
              <a:tr h="370840">
                <a:tc>
                  <a:txBody>
                    <a:bodyPr/>
                    <a:lstStyle/>
                    <a:p>
                      <a:r>
                        <a:rPr lang="en-CA" sz="1600" b="0" dirty="0" smtClean="0">
                          <a:latin typeface="Lucida Console" panose="020B0609040504020204" pitchFamily="49" charset="0"/>
                        </a:rPr>
                        <a:t>+ </a:t>
                      </a:r>
                      <a:r>
                        <a:rPr lang="en-CA" sz="1600" b="0" dirty="0" err="1" smtClean="0">
                          <a:latin typeface="Lucida Console" panose="020B0609040504020204" pitchFamily="49" charset="0"/>
                        </a:rPr>
                        <a:t>addToDo</a:t>
                      </a:r>
                      <a:r>
                        <a:rPr lang="en-CA" sz="1600" b="0" dirty="0" smtClean="0">
                          <a:latin typeface="Lucida Console" panose="020B0609040504020204" pitchFamily="49" charset="0"/>
                        </a:rPr>
                        <a:t>(String)</a:t>
                      </a:r>
                      <a:r>
                        <a:rPr lang="en-CA" sz="1600" b="0" baseline="0" dirty="0" smtClean="0">
                          <a:latin typeface="Lucida Console" panose="020B0609040504020204" pitchFamily="49" charset="0"/>
                        </a:rPr>
                        <a:t> : void</a:t>
                      </a:r>
                      <a:endParaRPr lang="en-CA" sz="1600" b="0" dirty="0" smtClean="0">
                        <a:latin typeface="Lucida Console" panose="020B0609040504020204" pitchFamily="49" charset="0"/>
                      </a:endParaRPr>
                    </a:p>
                    <a:p>
                      <a:r>
                        <a:rPr lang="en-CA" sz="1600" b="0" dirty="0" smtClean="0">
                          <a:latin typeface="Lucida Console" panose="020B0609040504020204" pitchFamily="49" charset="0"/>
                        </a:rPr>
                        <a:t>+ </a:t>
                      </a:r>
                      <a:r>
                        <a:rPr lang="en-CA" sz="1600" b="0" dirty="0" smtClean="0">
                          <a:latin typeface="+mn-lt"/>
                        </a:rPr>
                        <a:t>getters</a:t>
                      </a:r>
                      <a:r>
                        <a:rPr lang="en-CA" sz="1600" b="0" baseline="0" dirty="0" smtClean="0">
                          <a:latin typeface="+mn-lt"/>
                        </a:rPr>
                        <a:t> and setters</a:t>
                      </a:r>
                      <a:endParaRPr lang="en-CA" sz="1600" b="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36173145"/>
              </p:ext>
            </p:extLst>
          </p:nvPr>
        </p:nvGraphicFramePr>
        <p:xfrm>
          <a:off x="5510336" y="3212976"/>
          <a:ext cx="3322712" cy="1772920"/>
        </p:xfrm>
        <a:graphic>
          <a:graphicData uri="http://schemas.openxmlformats.org/drawingml/2006/table">
            <a:tbl>
              <a:tblPr firstRow="1" bandRow="1">
                <a:tableStyleId>{5C22544A-7EE6-4342-B048-85BDC9FD1C3A}</a:tableStyleId>
              </a:tblPr>
              <a:tblGrid>
                <a:gridCol w="3322712"/>
              </a:tblGrid>
              <a:tr h="370840">
                <a:tc>
                  <a:txBody>
                    <a:bodyPr/>
                    <a:lstStyle/>
                    <a:p>
                      <a:r>
                        <a:rPr lang="en-CA" sz="1600" b="0" dirty="0" smtClean="0">
                          <a:latin typeface="Lucida Console" panose="020B0609040504020204" pitchFamily="49" charset="0"/>
                        </a:rPr>
                        <a:t>Account</a:t>
                      </a:r>
                      <a:endParaRPr lang="en-CA" sz="1600" b="0" dirty="0">
                        <a:latin typeface="Lucida Console" panose="020B0609040504020204" pitchFamily="49" charset="0"/>
                      </a:endParaRPr>
                    </a:p>
                  </a:txBody>
                  <a:tcPr/>
                </a:tc>
              </a:tr>
              <a:tr h="370840">
                <a:tc>
                  <a:txBody>
                    <a:bodyPr/>
                    <a:lstStyle/>
                    <a:p>
                      <a:r>
                        <a:rPr lang="en-CA" sz="1600" b="0" dirty="0" smtClean="0">
                          <a:latin typeface="Lucida Console" panose="020B0609040504020204" pitchFamily="49" charset="0"/>
                        </a:rPr>
                        <a:t>- </a:t>
                      </a:r>
                      <a:r>
                        <a:rPr lang="en-CA" sz="1600" b="0" dirty="0" err="1" smtClean="0">
                          <a:latin typeface="Lucida Console" panose="020B0609040504020204" pitchFamily="49" charset="0"/>
                        </a:rPr>
                        <a:t>purchaseHistory</a:t>
                      </a:r>
                      <a:r>
                        <a:rPr lang="en-CA" sz="1600" b="0" dirty="0" smtClean="0">
                          <a:latin typeface="Lucida Console" panose="020B0609040504020204" pitchFamily="49" charset="0"/>
                        </a:rPr>
                        <a:t> : </a:t>
                      </a:r>
                      <a:br>
                        <a:rPr lang="en-CA" sz="1600" b="0" dirty="0" smtClean="0">
                          <a:latin typeface="Lucida Console" panose="020B0609040504020204" pitchFamily="49" charset="0"/>
                        </a:rPr>
                      </a:br>
                      <a:r>
                        <a:rPr lang="en-CA" sz="1600" b="0" dirty="0" smtClean="0">
                          <a:latin typeface="Lucida Console" panose="020B0609040504020204" pitchFamily="49" charset="0"/>
                        </a:rPr>
                        <a:t>        List&lt;String&gt;</a:t>
                      </a:r>
                      <a:endParaRPr lang="en-CA" sz="1600" b="0" dirty="0">
                        <a:latin typeface="Lucida Console" panose="020B0609040504020204" pitchFamily="49" charset="0"/>
                      </a:endParaRPr>
                    </a:p>
                  </a:txBody>
                  <a:tcPr/>
                </a:tc>
              </a:tr>
              <a:tr h="370840">
                <a:tc>
                  <a:txBody>
                    <a:bodyPr/>
                    <a:lstStyle/>
                    <a:p>
                      <a:r>
                        <a:rPr lang="en-CA" sz="1600" b="0" dirty="0" smtClean="0">
                          <a:latin typeface="Lucida Console" panose="020B0609040504020204" pitchFamily="49" charset="0"/>
                        </a:rPr>
                        <a:t>+ </a:t>
                      </a:r>
                      <a:r>
                        <a:rPr lang="en-CA" sz="1600" b="0" dirty="0" err="1" smtClean="0">
                          <a:latin typeface="Lucida Console" panose="020B0609040504020204" pitchFamily="49" charset="0"/>
                        </a:rPr>
                        <a:t>addPurchase</a:t>
                      </a:r>
                      <a:r>
                        <a:rPr lang="en-CA" sz="1600" b="0" dirty="0" smtClean="0">
                          <a:latin typeface="Lucida Console" panose="020B0609040504020204" pitchFamily="49" charset="0"/>
                        </a:rPr>
                        <a:t>(String)</a:t>
                      </a:r>
                      <a:r>
                        <a:rPr lang="en-CA" sz="1600" b="0" baseline="0" dirty="0" smtClean="0">
                          <a:latin typeface="Lucida Console" panose="020B0609040504020204" pitchFamily="49" charset="0"/>
                        </a:rPr>
                        <a:t> : </a:t>
                      </a:r>
                      <a:br>
                        <a:rPr lang="en-CA" sz="1600" b="0" baseline="0" dirty="0" smtClean="0">
                          <a:latin typeface="Lucida Console" panose="020B0609040504020204" pitchFamily="49" charset="0"/>
                        </a:rPr>
                      </a:br>
                      <a:r>
                        <a:rPr lang="en-CA" sz="1600" b="0" baseline="0" dirty="0" smtClean="0">
                          <a:latin typeface="Lucida Console" panose="020B0609040504020204" pitchFamily="49" charset="0"/>
                        </a:rPr>
                        <a:t>        void</a:t>
                      </a:r>
                      <a:endParaRPr lang="en-CA" sz="1600" b="0" dirty="0" smtClean="0">
                        <a:latin typeface="Lucida Console" panose="020B0609040504020204" pitchFamily="49" charset="0"/>
                      </a:endParaRPr>
                    </a:p>
                    <a:p>
                      <a:r>
                        <a:rPr lang="en-CA" sz="1600" b="0" dirty="0" smtClean="0">
                          <a:latin typeface="Lucida Console" panose="020B0609040504020204" pitchFamily="49" charset="0"/>
                        </a:rPr>
                        <a:t>+ </a:t>
                      </a:r>
                      <a:r>
                        <a:rPr lang="en-CA" sz="1600" b="0" dirty="0" smtClean="0">
                          <a:latin typeface="+mn-lt"/>
                        </a:rPr>
                        <a:t>getters</a:t>
                      </a:r>
                      <a:r>
                        <a:rPr lang="en-CA" sz="1600" b="0" baseline="0" dirty="0" smtClean="0">
                          <a:latin typeface="+mn-lt"/>
                        </a:rPr>
                        <a:t> and setters</a:t>
                      </a:r>
                      <a:endParaRPr lang="en-CA" sz="1600" b="0" dirty="0">
                        <a:latin typeface="+mn-lt"/>
                      </a:endParaRPr>
                    </a:p>
                  </a:txBody>
                  <a:tcPr/>
                </a:tc>
              </a:tr>
            </a:tbl>
          </a:graphicData>
        </a:graphic>
      </p:graphicFrame>
      <p:sp>
        <p:nvSpPr>
          <p:cNvPr id="7" name="Rectangular Callout 6"/>
          <p:cNvSpPr/>
          <p:nvPr/>
        </p:nvSpPr>
        <p:spPr>
          <a:xfrm>
            <a:off x="5796136" y="5661248"/>
            <a:ext cx="3096344" cy="464915"/>
          </a:xfrm>
          <a:prstGeom prst="wedgeRectCallout">
            <a:avLst>
              <a:gd name="adj1" fmla="val -78256"/>
              <a:gd name="adj2" fmla="val -10413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200" dirty="0" smtClean="0"/>
              <a:t>Most of this would be stored on-disk or a DB. Portability disallows that possibility</a:t>
            </a:r>
            <a:endParaRPr lang="en-CA" sz="1200" dirty="0"/>
          </a:p>
        </p:txBody>
      </p:sp>
    </p:spTree>
    <p:extLst>
      <p:ext uri="{BB962C8B-B14F-4D97-AF65-F5344CB8AC3E}">
        <p14:creationId xmlns:p14="http://schemas.microsoft.com/office/powerpoint/2010/main" val="341599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marL="0" indent="0">
              <a:buNone/>
            </a:pPr>
            <a:r>
              <a:rPr lang="en-CA" sz="1600" b="1" dirty="0">
                <a:solidFill>
                  <a:schemeClr val="bg2">
                    <a:lumMod val="50000"/>
                  </a:schemeClr>
                </a:solidFill>
                <a:latin typeface="Lucida Console" panose="020B0609040504020204" pitchFamily="49" charset="0"/>
              </a:rPr>
              <a:t>// Iterate through the people in the waiting room</a:t>
            </a:r>
          </a:p>
          <a:p>
            <a:pPr marL="0" indent="0">
              <a:buNone/>
            </a:pPr>
            <a:r>
              <a:rPr lang="en-CA" sz="1600" b="1" dirty="0">
                <a:latin typeface="Lucida Console" panose="020B0609040504020204" pitchFamily="49" charset="0"/>
              </a:rPr>
              <a:t>while (!</a:t>
            </a:r>
            <a:r>
              <a:rPr lang="en-CA" sz="1600" b="1" dirty="0" err="1">
                <a:latin typeface="Lucida Console" panose="020B0609040504020204" pitchFamily="49" charset="0"/>
              </a:rPr>
              <a:t>waitingRoom.isEmpty</a:t>
            </a:r>
            <a:r>
              <a:rPr lang="en-CA" sz="1600" b="1" dirty="0">
                <a:latin typeface="Lucida Console" panose="020B0609040504020204" pitchFamily="49" charset="0"/>
              </a:rPr>
              <a:t>()) {</a:t>
            </a:r>
          </a:p>
          <a:p>
            <a:pPr marL="0" indent="0">
              <a:buNone/>
            </a:pPr>
            <a:r>
              <a:rPr lang="en-CA" sz="1600" b="1" dirty="0">
                <a:latin typeface="Lucida Console" panose="020B0609040504020204" pitchFamily="49" charset="0"/>
              </a:rPr>
              <a:t>    </a:t>
            </a:r>
            <a:r>
              <a:rPr lang="en-CA" sz="1600" b="1" dirty="0">
                <a:solidFill>
                  <a:schemeClr val="bg2">
                    <a:lumMod val="50000"/>
                  </a:schemeClr>
                </a:solidFill>
                <a:latin typeface="Lucida Console" panose="020B0609040504020204" pitchFamily="49" charset="0"/>
              </a:rPr>
              <a:t>// Removes the next person from the Waiting Room</a:t>
            </a:r>
          </a:p>
          <a:p>
            <a:pPr marL="0" indent="0">
              <a:buNone/>
            </a:pPr>
            <a:r>
              <a:rPr lang="en-CA" sz="1600" b="1" dirty="0">
                <a:latin typeface="Lucida Console" panose="020B0609040504020204" pitchFamily="49" charset="0"/>
              </a:rPr>
              <a:t>    Customer </a:t>
            </a:r>
            <a:r>
              <a:rPr lang="en-CA" sz="1600" b="1" dirty="0" err="1">
                <a:latin typeface="Lucida Console" panose="020B0609040504020204" pitchFamily="49" charset="0"/>
              </a:rPr>
              <a:t>customer</a:t>
            </a:r>
            <a:r>
              <a:rPr lang="en-CA" sz="1600" b="1" dirty="0">
                <a:latin typeface="Lucida Console" panose="020B0609040504020204" pitchFamily="49" charset="0"/>
              </a:rPr>
              <a:t> = </a:t>
            </a:r>
            <a:r>
              <a:rPr lang="en-CA" sz="1600" b="1" dirty="0" err="1">
                <a:latin typeface="Lucida Console" panose="020B0609040504020204" pitchFamily="49" charset="0"/>
              </a:rPr>
              <a:t>waitingRoom.remove</a:t>
            </a:r>
            <a:r>
              <a:rPr lang="en-CA" sz="1600" b="1" dirty="0">
                <a:latin typeface="Lucida Console" panose="020B0609040504020204" pitchFamily="49" charset="0"/>
              </a:rPr>
              <a:t>();</a:t>
            </a:r>
          </a:p>
          <a:p>
            <a:pPr marL="0" indent="0">
              <a:buNone/>
            </a:pPr>
            <a:r>
              <a:rPr lang="en-CA" sz="1600" b="1" dirty="0">
                <a:latin typeface="Lucida Console" panose="020B0609040504020204" pitchFamily="49" charset="0"/>
              </a:rPr>
              <a:t>    String </a:t>
            </a:r>
            <a:r>
              <a:rPr lang="en-CA" sz="1600" b="1" dirty="0" err="1">
                <a:latin typeface="Lucida Console" panose="020B0609040504020204" pitchFamily="49" charset="0"/>
              </a:rPr>
              <a:t>customerId</a:t>
            </a:r>
            <a:r>
              <a:rPr lang="en-CA" sz="1600" b="1" dirty="0">
                <a:latin typeface="Lucida Console" panose="020B0609040504020204" pitchFamily="49" charset="0"/>
              </a:rPr>
              <a:t> = </a:t>
            </a:r>
            <a:r>
              <a:rPr lang="en-CA" sz="1600" b="1" dirty="0" err="1">
                <a:latin typeface="Lucida Console" panose="020B0609040504020204" pitchFamily="49" charset="0"/>
              </a:rPr>
              <a:t>customer.getAccountId</a:t>
            </a:r>
            <a:r>
              <a:rPr lang="en-CA" sz="1600" b="1" dirty="0">
                <a:latin typeface="Lucida Console" panose="020B0609040504020204" pitchFamily="49" charset="0"/>
              </a:rPr>
              <a:t>();</a:t>
            </a:r>
          </a:p>
          <a:p>
            <a:pPr marL="0" indent="0">
              <a:buNone/>
            </a:pPr>
            <a:r>
              <a:rPr lang="en-CA" sz="1600" b="1" dirty="0">
                <a:latin typeface="Lucida Console" panose="020B0609040504020204" pitchFamily="49" charset="0"/>
              </a:rPr>
              <a:t>    </a:t>
            </a:r>
            <a:r>
              <a:rPr lang="en-CA" sz="1600" b="1" dirty="0" err="1">
                <a:latin typeface="Lucida Console" panose="020B0609040504020204" pitchFamily="49" charset="0"/>
              </a:rPr>
              <a:t>System.out.printf</a:t>
            </a:r>
            <a:r>
              <a:rPr lang="en-CA" sz="1600" b="1" dirty="0">
                <a:latin typeface="Lucida Console" panose="020B0609040504020204" pitchFamily="49" charset="0"/>
              </a:rPr>
              <a:t>(</a:t>
            </a:r>
            <a:r>
              <a:rPr lang="en-CA" sz="1600" b="1" dirty="0">
                <a:solidFill>
                  <a:schemeClr val="accent6">
                    <a:lumMod val="75000"/>
                  </a:schemeClr>
                </a:solidFill>
                <a:latin typeface="Lucida Console" panose="020B0609040504020204" pitchFamily="49" charset="0"/>
              </a:rPr>
              <a:t>"Helping Customer ID: %s\n"</a:t>
            </a:r>
            <a:r>
              <a:rPr lang="en-CA" sz="1600" b="1" dirty="0">
                <a:latin typeface="Lucida Console" panose="020B0609040504020204" pitchFamily="49" charset="0"/>
              </a:rPr>
              <a:t>, </a:t>
            </a:r>
            <a:r>
              <a:rPr lang="en-CA" sz="1600" b="1" dirty="0" err="1">
                <a:latin typeface="Lucida Console" panose="020B0609040504020204" pitchFamily="49" charset="0"/>
              </a:rPr>
              <a:t>customerId</a:t>
            </a:r>
            <a:r>
              <a:rPr lang="en-CA" sz="1600" b="1" dirty="0">
                <a:latin typeface="Lucida Console" panose="020B0609040504020204" pitchFamily="49" charset="0"/>
              </a:rPr>
              <a:t>);</a:t>
            </a:r>
          </a:p>
          <a:p>
            <a:pPr marL="0" indent="0">
              <a:buNone/>
            </a:pPr>
            <a:r>
              <a:rPr lang="en-CA" sz="1600" b="1" dirty="0">
                <a:latin typeface="Lucida Console" panose="020B0609040504020204" pitchFamily="49" charset="0"/>
              </a:rPr>
              <a:t>    </a:t>
            </a:r>
            <a:endParaRPr lang="en-CA" sz="1600" b="1" dirty="0" smtClean="0">
              <a:latin typeface="Lucida Console" panose="020B0609040504020204" pitchFamily="49" charset="0"/>
            </a:endParaRPr>
          </a:p>
          <a:p>
            <a:pPr marL="0" indent="0">
              <a:buNone/>
            </a:pPr>
            <a:r>
              <a:rPr lang="en-CA" sz="1600" b="1" dirty="0">
                <a:solidFill>
                  <a:schemeClr val="bg2">
                    <a:lumMod val="50000"/>
                  </a:schemeClr>
                </a:solidFill>
                <a:latin typeface="Lucida Console" panose="020B0609040504020204" pitchFamily="49" charset="0"/>
              </a:rPr>
              <a:t> </a:t>
            </a:r>
            <a:r>
              <a:rPr lang="en-CA" sz="1600" b="1" dirty="0" smtClean="0">
                <a:solidFill>
                  <a:schemeClr val="bg2">
                    <a:lumMod val="50000"/>
                  </a:schemeClr>
                </a:solidFill>
                <a:latin typeface="Lucida Console" panose="020B0609040504020204" pitchFamily="49" charset="0"/>
              </a:rPr>
              <a:t>   // </a:t>
            </a:r>
            <a:r>
              <a:rPr lang="en-CA" sz="1600" b="1" dirty="0">
                <a:solidFill>
                  <a:schemeClr val="bg2">
                    <a:lumMod val="50000"/>
                  </a:schemeClr>
                </a:solidFill>
                <a:latin typeface="Lucida Console" panose="020B0609040504020204" pitchFamily="49" charset="0"/>
              </a:rPr>
              <a:t>Iterate through the to-do list of each customer</a:t>
            </a:r>
          </a:p>
          <a:p>
            <a:pPr marL="0" indent="0">
              <a:buNone/>
            </a:pPr>
            <a:r>
              <a:rPr lang="en-CA" sz="1600" b="1" dirty="0">
                <a:latin typeface="Lucida Console" panose="020B0609040504020204" pitchFamily="49" charset="0"/>
              </a:rPr>
              <a:t>    for (String </a:t>
            </a:r>
            <a:r>
              <a:rPr lang="en-CA" sz="1600" b="1" dirty="0" err="1">
                <a:latin typeface="Lucida Console" panose="020B0609040504020204" pitchFamily="49" charset="0"/>
              </a:rPr>
              <a:t>toDo</a:t>
            </a:r>
            <a:r>
              <a:rPr lang="en-CA" sz="1600" b="1" dirty="0">
                <a:latin typeface="Lucida Console" panose="020B0609040504020204" pitchFamily="49" charset="0"/>
              </a:rPr>
              <a:t> : </a:t>
            </a:r>
            <a:r>
              <a:rPr lang="en-CA" sz="1600" b="1" dirty="0" err="1">
                <a:latin typeface="Lucida Console" panose="020B0609040504020204" pitchFamily="49" charset="0"/>
              </a:rPr>
              <a:t>customer.getToDoList</a:t>
            </a:r>
            <a:r>
              <a:rPr lang="en-CA" sz="1600" b="1" dirty="0">
                <a:latin typeface="Lucida Console" panose="020B0609040504020204" pitchFamily="49" charset="0"/>
              </a:rPr>
              <a:t>()) {</a:t>
            </a:r>
          </a:p>
          <a:p>
            <a:pPr marL="0" indent="0">
              <a:buNone/>
            </a:pPr>
            <a:r>
              <a:rPr lang="en-CA" sz="1600" b="1" dirty="0">
                <a:latin typeface="Lucida Console" panose="020B0609040504020204" pitchFamily="49" charset="0"/>
              </a:rPr>
              <a:t>        </a:t>
            </a:r>
            <a:r>
              <a:rPr lang="en-CA" sz="1600" b="1" dirty="0">
                <a:solidFill>
                  <a:schemeClr val="bg2">
                    <a:lumMod val="50000"/>
                  </a:schemeClr>
                </a:solidFill>
                <a:latin typeface="Lucida Console" panose="020B0609040504020204" pitchFamily="49" charset="0"/>
              </a:rPr>
              <a:t>// If the customer makes a purchase, add it to </a:t>
            </a:r>
            <a:r>
              <a:rPr lang="en-CA" sz="1600" b="1" dirty="0" smtClean="0">
                <a:solidFill>
                  <a:schemeClr val="bg2">
                    <a:lumMod val="50000"/>
                  </a:schemeClr>
                </a:solidFill>
                <a:latin typeface="Lucida Console" panose="020B0609040504020204" pitchFamily="49" charset="0"/>
              </a:rPr>
              <a:t>history</a:t>
            </a:r>
            <a:endParaRPr lang="en-CA" sz="1600" b="1" dirty="0">
              <a:solidFill>
                <a:schemeClr val="bg2">
                  <a:lumMod val="50000"/>
                </a:schemeClr>
              </a:solidFill>
              <a:latin typeface="Lucida Console" panose="020B0609040504020204" pitchFamily="49" charset="0"/>
            </a:endParaRPr>
          </a:p>
          <a:p>
            <a:pPr marL="0" indent="0">
              <a:buNone/>
            </a:pPr>
            <a:r>
              <a:rPr lang="en-CA" sz="1600" b="1" dirty="0">
                <a:latin typeface="Lucida Console" panose="020B0609040504020204" pitchFamily="49" charset="0"/>
              </a:rPr>
              <a:t>        if (</a:t>
            </a:r>
            <a:r>
              <a:rPr lang="en-CA" sz="1600" b="1" dirty="0" err="1">
                <a:latin typeface="Lucida Console" panose="020B0609040504020204" pitchFamily="49" charset="0"/>
              </a:rPr>
              <a:t>toDo.contains</a:t>
            </a:r>
            <a:r>
              <a:rPr lang="en-CA" sz="1600" b="1" dirty="0">
                <a:latin typeface="Lucida Console" panose="020B0609040504020204" pitchFamily="49" charset="0"/>
              </a:rPr>
              <a:t>(</a:t>
            </a:r>
            <a:r>
              <a:rPr lang="en-CA" sz="1600" b="1" dirty="0">
                <a:solidFill>
                  <a:schemeClr val="accent6">
                    <a:lumMod val="75000"/>
                  </a:schemeClr>
                </a:solidFill>
                <a:latin typeface="Lucida Console" panose="020B0609040504020204" pitchFamily="49" charset="0"/>
              </a:rPr>
              <a:t>"Purchase"</a:t>
            </a:r>
            <a:r>
              <a:rPr lang="en-CA" sz="1600" b="1" dirty="0">
                <a:latin typeface="Lucida Console" panose="020B0609040504020204" pitchFamily="49" charset="0"/>
              </a:rPr>
              <a:t>)) {</a:t>
            </a:r>
          </a:p>
          <a:p>
            <a:pPr marL="0" indent="0">
              <a:buNone/>
            </a:pPr>
            <a:r>
              <a:rPr lang="en-CA" sz="1600" b="1" dirty="0">
                <a:latin typeface="Lucida Console" panose="020B0609040504020204" pitchFamily="49" charset="0"/>
              </a:rPr>
              <a:t>            Account </a:t>
            </a:r>
            <a:r>
              <a:rPr lang="en-CA" sz="1600" b="1" dirty="0" err="1">
                <a:latin typeface="Lucida Console" panose="020B0609040504020204" pitchFamily="49" charset="0"/>
              </a:rPr>
              <a:t>customerAccount</a:t>
            </a:r>
            <a:r>
              <a:rPr lang="en-CA" sz="1600" b="1" dirty="0">
                <a:latin typeface="Lucida Console" panose="020B0609040504020204" pitchFamily="49" charset="0"/>
              </a:rPr>
              <a:t> = </a:t>
            </a:r>
            <a:r>
              <a:rPr lang="en-CA" sz="1600" b="1" dirty="0" err="1">
                <a:latin typeface="Lucida Console" panose="020B0609040504020204" pitchFamily="49" charset="0"/>
              </a:rPr>
              <a:t>accounts.get</a:t>
            </a:r>
            <a:r>
              <a:rPr lang="en-CA" sz="1600" b="1" dirty="0">
                <a:latin typeface="Lucida Console" panose="020B0609040504020204" pitchFamily="49" charset="0"/>
              </a:rPr>
              <a:t>(</a:t>
            </a:r>
            <a:r>
              <a:rPr lang="en-CA" sz="1600" b="1" dirty="0" err="1">
                <a:latin typeface="Lucida Console" panose="020B0609040504020204" pitchFamily="49" charset="0"/>
              </a:rPr>
              <a:t>customerId</a:t>
            </a:r>
            <a:r>
              <a:rPr lang="en-CA" sz="1600" b="1" dirty="0">
                <a:latin typeface="Lucida Console" panose="020B0609040504020204" pitchFamily="49" charset="0"/>
              </a:rPr>
              <a:t>);</a:t>
            </a:r>
          </a:p>
          <a:p>
            <a:pPr marL="0" indent="0">
              <a:buNone/>
            </a:pPr>
            <a:r>
              <a:rPr lang="en-CA" sz="1600" b="1" dirty="0">
                <a:latin typeface="Lucida Console" panose="020B0609040504020204" pitchFamily="49" charset="0"/>
              </a:rPr>
              <a:t>            </a:t>
            </a:r>
            <a:r>
              <a:rPr lang="en-CA" sz="1600" b="1" dirty="0" err="1">
                <a:latin typeface="Lucida Console" panose="020B0609040504020204" pitchFamily="49" charset="0"/>
              </a:rPr>
              <a:t>customerAccount.addPurchase</a:t>
            </a:r>
            <a:r>
              <a:rPr lang="en-CA" sz="1600" b="1" dirty="0">
                <a:latin typeface="Lucida Console" panose="020B0609040504020204" pitchFamily="49" charset="0"/>
              </a:rPr>
              <a:t>(</a:t>
            </a:r>
            <a:r>
              <a:rPr lang="en-CA" sz="1600" b="1" dirty="0" err="1">
                <a:latin typeface="Lucida Console" panose="020B0609040504020204" pitchFamily="49" charset="0"/>
              </a:rPr>
              <a:t>toDo</a:t>
            </a:r>
            <a:r>
              <a:rPr lang="en-CA" sz="1600" b="1" dirty="0">
                <a:latin typeface="Lucida Console" panose="020B0609040504020204" pitchFamily="49" charset="0"/>
              </a:rPr>
              <a:t>);</a:t>
            </a:r>
          </a:p>
          <a:p>
            <a:pPr marL="0" indent="0">
              <a:buNone/>
            </a:pPr>
            <a:r>
              <a:rPr lang="en-CA" sz="1600" b="1" dirty="0">
                <a:latin typeface="Lucida Console" panose="020B0609040504020204" pitchFamily="49" charset="0"/>
              </a:rPr>
              <a:t>            </a:t>
            </a:r>
            <a:r>
              <a:rPr lang="en-CA" sz="1600" b="1" dirty="0" err="1">
                <a:latin typeface="Lucida Console" panose="020B0609040504020204" pitchFamily="49" charset="0"/>
              </a:rPr>
              <a:t>System.out.printf</a:t>
            </a:r>
            <a:r>
              <a:rPr lang="en-CA" sz="1600" b="1" dirty="0">
                <a:latin typeface="Lucida Console" panose="020B0609040504020204" pitchFamily="49" charset="0"/>
              </a:rPr>
              <a:t>(</a:t>
            </a:r>
            <a:r>
              <a:rPr lang="en-CA" sz="1600" b="1" dirty="0">
                <a:solidFill>
                  <a:schemeClr val="accent6">
                    <a:lumMod val="75000"/>
                  </a:schemeClr>
                </a:solidFill>
                <a:latin typeface="Lucida Console" panose="020B0609040504020204" pitchFamily="49" charset="0"/>
              </a:rPr>
              <a:t>"Added \"%s\" to account </a:t>
            </a:r>
            <a:r>
              <a:rPr lang="en-CA" sz="1600" b="1" dirty="0" smtClean="0">
                <a:solidFill>
                  <a:schemeClr val="accent6">
                    <a:lumMod val="75000"/>
                  </a:schemeClr>
                </a:solidFill>
                <a:latin typeface="Lucida Console" panose="020B0609040504020204" pitchFamily="49" charset="0"/>
              </a:rPr>
              <a:t>"</a:t>
            </a:r>
            <a:r>
              <a:rPr lang="en-CA" sz="1600" b="1" dirty="0" smtClean="0">
                <a:latin typeface="Lucida Console" panose="020B0609040504020204" pitchFamily="49" charset="0"/>
              </a:rPr>
              <a:t> + </a:t>
            </a:r>
            <a:br>
              <a:rPr lang="en-CA" sz="1600" b="1" dirty="0" smtClean="0">
                <a:latin typeface="Lucida Console" panose="020B0609040504020204" pitchFamily="49" charset="0"/>
              </a:rPr>
            </a:br>
            <a:r>
              <a:rPr lang="en-CA" sz="1600" b="1" dirty="0" smtClean="0">
                <a:latin typeface="Lucida Console" panose="020B0609040504020204" pitchFamily="49" charset="0"/>
              </a:rPr>
              <a:t>                </a:t>
            </a:r>
            <a:r>
              <a:rPr lang="en-CA" sz="1600" b="1" dirty="0" smtClean="0">
                <a:solidFill>
                  <a:schemeClr val="accent6">
                    <a:lumMod val="75000"/>
                  </a:schemeClr>
                </a:solidFill>
                <a:latin typeface="Lucida Console" panose="020B0609040504020204" pitchFamily="49" charset="0"/>
              </a:rPr>
              <a:t>"history</a:t>
            </a:r>
            <a:r>
              <a:rPr lang="en-CA" sz="1600" b="1" dirty="0">
                <a:solidFill>
                  <a:schemeClr val="accent6">
                    <a:lumMod val="75000"/>
                  </a:schemeClr>
                </a:solidFill>
                <a:latin typeface="Lucida Console" panose="020B0609040504020204" pitchFamily="49" charset="0"/>
              </a:rPr>
              <a:t>.\n"</a:t>
            </a:r>
            <a:r>
              <a:rPr lang="en-CA" sz="1600" b="1" dirty="0">
                <a:latin typeface="Lucida Console" panose="020B0609040504020204" pitchFamily="49" charset="0"/>
              </a:rPr>
              <a:t>, </a:t>
            </a:r>
            <a:r>
              <a:rPr lang="en-CA" sz="1600" b="1" dirty="0" err="1">
                <a:latin typeface="Lucida Console" panose="020B0609040504020204" pitchFamily="49" charset="0"/>
              </a:rPr>
              <a:t>toDo</a:t>
            </a:r>
            <a:r>
              <a:rPr lang="en-CA" sz="1600" b="1" dirty="0">
                <a:latin typeface="Lucida Console" panose="020B0609040504020204" pitchFamily="49" charset="0"/>
              </a:rPr>
              <a:t>);</a:t>
            </a:r>
          </a:p>
          <a:p>
            <a:pPr marL="0" indent="0">
              <a:buNone/>
            </a:pPr>
            <a:r>
              <a:rPr lang="en-CA" sz="1600" b="1" dirty="0">
                <a:latin typeface="Lucida Console" panose="020B0609040504020204" pitchFamily="49" charset="0"/>
              </a:rPr>
              <a:t>        }</a:t>
            </a:r>
          </a:p>
          <a:p>
            <a:pPr marL="0" indent="0">
              <a:buNone/>
            </a:pPr>
            <a:r>
              <a:rPr lang="en-CA" sz="1600" b="1" dirty="0">
                <a:latin typeface="Lucida Console" panose="020B0609040504020204" pitchFamily="49" charset="0"/>
              </a:rPr>
              <a:t>    }</a:t>
            </a:r>
          </a:p>
          <a:p>
            <a:pPr marL="0" indent="0">
              <a:buNone/>
            </a:pPr>
            <a:r>
              <a:rPr lang="en-CA" sz="1600" b="1" dirty="0">
                <a:latin typeface="Lucida Console" panose="020B0609040504020204" pitchFamily="49" charset="0"/>
              </a:rPr>
              <a:t>}</a:t>
            </a:r>
          </a:p>
        </p:txBody>
      </p:sp>
    </p:spTree>
    <p:extLst>
      <p:ext uri="{BB962C8B-B14F-4D97-AF65-F5344CB8AC3E}">
        <p14:creationId xmlns:p14="http://schemas.microsoft.com/office/powerpoint/2010/main" val="146936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It!</a:t>
            </a:r>
            <a:endParaRPr lang="en-CA" dirty="0"/>
          </a:p>
        </p:txBody>
      </p:sp>
      <p:sp>
        <p:nvSpPr>
          <p:cNvPr id="3" name="Content Placeholder 2"/>
          <p:cNvSpPr>
            <a:spLocks noGrp="1"/>
          </p:cNvSpPr>
          <p:nvPr>
            <p:ph idx="1"/>
          </p:nvPr>
        </p:nvSpPr>
        <p:spPr>
          <a:xfrm>
            <a:off x="457200" y="1600200"/>
            <a:ext cx="8229600" cy="4349079"/>
          </a:xfrm>
        </p:spPr>
        <p:txBody>
          <a:bodyPr>
            <a:normAutofit fontScale="92500"/>
          </a:bodyPr>
          <a:lstStyle/>
          <a:p>
            <a:r>
              <a:rPr lang="en-CA" dirty="0" smtClean="0"/>
              <a:t>Create a Queue of Maps of Sets</a:t>
            </a:r>
          </a:p>
          <a:p>
            <a:r>
              <a:rPr lang="en-CA" dirty="0" smtClean="0"/>
              <a:t>Specifically, build a queue that would model JSON objects like this one:</a:t>
            </a:r>
          </a:p>
          <a:p>
            <a:pPr marL="0" indent="0">
              <a:buNone/>
            </a:pPr>
            <a:r>
              <a:rPr lang="en-CA" b="1" dirty="0" smtClean="0">
                <a:latin typeface="Lucida Console" panose="020B0609040504020204" pitchFamily="49" charset="0"/>
              </a:rPr>
              <a:t>{ "inputs" : [ 1, 3, 4 ],</a:t>
            </a:r>
          </a:p>
          <a:p>
            <a:pPr marL="0" indent="0">
              <a:buNone/>
            </a:pPr>
            <a:r>
              <a:rPr lang="en-CA" b="1" dirty="0">
                <a:latin typeface="Lucida Console" panose="020B0609040504020204" pitchFamily="49" charset="0"/>
              </a:rPr>
              <a:t> </a:t>
            </a:r>
            <a:r>
              <a:rPr lang="en-CA" b="1" dirty="0" smtClean="0">
                <a:latin typeface="Lucida Console" panose="020B0609040504020204" pitchFamily="49" charset="0"/>
              </a:rPr>
              <a:t> "output" : [ 1, 2 ] }</a:t>
            </a:r>
          </a:p>
          <a:p>
            <a:r>
              <a:rPr lang="en-CA" dirty="0" smtClean="0"/>
              <a:t>For example, imagine we had six objects like this, each in the queue</a:t>
            </a:r>
          </a:p>
          <a:p>
            <a:r>
              <a:rPr lang="en-CA" dirty="0" smtClean="0"/>
              <a:t>Iterate through it to output inputs and outputs</a:t>
            </a:r>
            <a:endParaRPr lang="en-CA" b="1" dirty="0" smtClean="0">
              <a:latin typeface="Lucida Console" panose="020B0609040504020204" pitchFamily="49" charset="0"/>
            </a:endParaRPr>
          </a:p>
        </p:txBody>
      </p:sp>
    </p:spTree>
    <p:extLst>
      <p:ext uri="{BB962C8B-B14F-4D97-AF65-F5344CB8AC3E}">
        <p14:creationId xmlns:p14="http://schemas.microsoft.com/office/powerpoint/2010/main" val="16931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CA" dirty="0"/>
          </a:p>
        </p:txBody>
      </p:sp>
      <p:sp>
        <p:nvSpPr>
          <p:cNvPr id="3" name="Content Placeholder 2"/>
          <p:cNvSpPr>
            <a:spLocks noGrp="1"/>
          </p:cNvSpPr>
          <p:nvPr>
            <p:ph idx="1"/>
          </p:nvPr>
        </p:nvSpPr>
        <p:spPr/>
        <p:txBody>
          <a:bodyPr>
            <a:normAutofit/>
          </a:bodyPr>
          <a:lstStyle/>
          <a:p>
            <a:r>
              <a:rPr lang="en-US" dirty="0" smtClean="0"/>
              <a:t>Collection Classes</a:t>
            </a:r>
          </a:p>
          <a:p>
            <a:pPr lvl="1"/>
            <a:r>
              <a:rPr lang="en-US" dirty="0" smtClean="0"/>
              <a:t>Lists, Maps, </a:t>
            </a:r>
            <a:r>
              <a:rPr lang="en-US" dirty="0" err="1" smtClean="0"/>
              <a:t>Deques</a:t>
            </a:r>
            <a:r>
              <a:rPr lang="en-US" dirty="0" smtClean="0"/>
              <a:t> and Sets</a:t>
            </a:r>
          </a:p>
          <a:p>
            <a:pPr lvl="1"/>
            <a:r>
              <a:rPr lang="en-US" dirty="0"/>
              <a:t>Other Collections</a:t>
            </a:r>
          </a:p>
          <a:p>
            <a:pPr lvl="1"/>
            <a:r>
              <a:rPr lang="en-US" dirty="0" smtClean="0"/>
              <a:t>When to Use Each Collection</a:t>
            </a:r>
          </a:p>
          <a:p>
            <a:pPr lvl="1"/>
            <a:r>
              <a:rPr lang="en-US" dirty="0" smtClean="0"/>
              <a:t>Iterating Over Collections</a:t>
            </a:r>
            <a:endParaRPr lang="en-CA" strike="sngStrike" dirty="0"/>
          </a:p>
        </p:txBody>
      </p:sp>
    </p:spTree>
    <p:extLst>
      <p:ext uri="{BB962C8B-B14F-4D97-AF65-F5344CB8AC3E}">
        <p14:creationId xmlns:p14="http://schemas.microsoft.com/office/powerpoint/2010/main" val="187534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a:t>
            </a:r>
            <a:endParaRPr lang="en-CA" dirty="0"/>
          </a:p>
        </p:txBody>
      </p:sp>
      <p:sp>
        <p:nvSpPr>
          <p:cNvPr id="3" name="Content Placeholder 2"/>
          <p:cNvSpPr>
            <a:spLocks noGrp="1"/>
          </p:cNvSpPr>
          <p:nvPr>
            <p:ph idx="1"/>
          </p:nvPr>
        </p:nvSpPr>
        <p:spPr/>
        <p:txBody>
          <a:bodyPr>
            <a:normAutofit/>
          </a:bodyPr>
          <a:lstStyle/>
          <a:p>
            <a:r>
              <a:rPr lang="en-US" dirty="0" smtClean="0"/>
              <a:t>Database Connections</a:t>
            </a:r>
          </a:p>
          <a:p>
            <a:pPr lvl="1"/>
            <a:r>
              <a:rPr lang="en-US" dirty="0" smtClean="0"/>
              <a:t>Connecting to a Database</a:t>
            </a:r>
          </a:p>
          <a:p>
            <a:pPr lvl="1"/>
            <a:r>
              <a:rPr lang="en-US" dirty="0" smtClean="0"/>
              <a:t>Creating Statements</a:t>
            </a:r>
          </a:p>
          <a:p>
            <a:pPr lvl="1"/>
            <a:r>
              <a:rPr lang="en-US" dirty="0" smtClean="0"/>
              <a:t>Executing Statements</a:t>
            </a:r>
          </a:p>
          <a:p>
            <a:pPr lvl="1"/>
            <a:r>
              <a:rPr lang="en-US" dirty="0" smtClean="0"/>
              <a:t>Working with Prepared Statements</a:t>
            </a:r>
          </a:p>
          <a:p>
            <a:pPr lvl="1"/>
            <a:r>
              <a:rPr lang="en-US" dirty="0" smtClean="0"/>
              <a:t>Iterating Over Result Sets</a:t>
            </a:r>
            <a:endParaRPr lang="en-CA" dirty="0"/>
          </a:p>
        </p:txBody>
      </p:sp>
    </p:spTree>
    <p:extLst>
      <p:ext uri="{BB962C8B-B14F-4D97-AF65-F5344CB8AC3E}">
        <p14:creationId xmlns:p14="http://schemas.microsoft.com/office/powerpoint/2010/main" val="263442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Java Collection API</a:t>
            </a:r>
            <a:endParaRPr lang="en-CA"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The Java Collection API</a:t>
            </a:r>
            <a:r>
              <a:rPr lang="en-US" dirty="0" smtClean="0"/>
              <a:t> is a series of related Classes and Interfaces that allow data to be organized into structures</a:t>
            </a:r>
          </a:p>
          <a:p>
            <a:endParaRPr lang="en-US" dirty="0"/>
          </a:p>
          <a:p>
            <a:r>
              <a:rPr lang="en-US" dirty="0" smtClean="0"/>
              <a:t>There are some basic types of Collections:</a:t>
            </a:r>
          </a:p>
          <a:p>
            <a:pPr lvl="1"/>
            <a:r>
              <a:rPr lang="en-US" dirty="0" smtClean="0"/>
              <a:t>Sets – Unordered groupings</a:t>
            </a:r>
          </a:p>
          <a:p>
            <a:pPr lvl="1"/>
            <a:r>
              <a:rPr lang="en-US" dirty="0" smtClean="0"/>
              <a:t>Lists – Ordered groupings</a:t>
            </a:r>
          </a:p>
          <a:p>
            <a:pPr lvl="1"/>
            <a:r>
              <a:rPr lang="en-US" dirty="0" smtClean="0"/>
              <a:t>Queues – First-In, First-Out</a:t>
            </a:r>
          </a:p>
          <a:p>
            <a:pPr lvl="1"/>
            <a:r>
              <a:rPr lang="en-US" dirty="0" err="1" smtClean="0"/>
              <a:t>Deques</a:t>
            </a:r>
            <a:r>
              <a:rPr lang="en-US" dirty="0" smtClean="0"/>
              <a:t> – Double-Ended Queue (pronounced Deck)</a:t>
            </a:r>
          </a:p>
          <a:p>
            <a:pPr lvl="1"/>
            <a:r>
              <a:rPr lang="en-US" dirty="0"/>
              <a:t>Maps – Key-Value Pairs</a:t>
            </a:r>
          </a:p>
          <a:p>
            <a:pPr lvl="1"/>
            <a:endParaRPr lang="en-CA" dirty="0"/>
          </a:p>
        </p:txBody>
      </p:sp>
    </p:spTree>
    <p:extLst>
      <p:ext uri="{BB962C8B-B14F-4D97-AF65-F5344CB8AC3E}">
        <p14:creationId xmlns:p14="http://schemas.microsoft.com/office/powerpoint/2010/main" val="358674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CA" dirty="0"/>
          </a:p>
        </p:txBody>
      </p:sp>
      <p:sp>
        <p:nvSpPr>
          <p:cNvPr id="3" name="Content Placeholder 2"/>
          <p:cNvSpPr>
            <a:spLocks noGrp="1"/>
          </p:cNvSpPr>
          <p:nvPr>
            <p:ph idx="1"/>
          </p:nvPr>
        </p:nvSpPr>
        <p:spPr>
          <a:xfrm>
            <a:off x="457200" y="2249424"/>
            <a:ext cx="5029200" cy="4325112"/>
          </a:xfrm>
        </p:spPr>
        <p:txBody>
          <a:bodyPr/>
          <a:lstStyle/>
          <a:p>
            <a:r>
              <a:rPr lang="en-US" dirty="0" smtClean="0"/>
              <a:t>A Group of Objects of the Same Class (</a:t>
            </a:r>
            <a:r>
              <a:rPr lang="en-US" dirty="0" err="1" smtClean="0"/>
              <a:t>eg</a:t>
            </a:r>
            <a:r>
              <a:rPr lang="en-US" dirty="0" smtClean="0"/>
              <a:t>- People)</a:t>
            </a:r>
          </a:p>
          <a:p>
            <a:endParaRPr lang="en-US" dirty="0" smtClean="0"/>
          </a:p>
          <a:p>
            <a:r>
              <a:rPr lang="en-US" dirty="0" smtClean="0"/>
              <a:t>Organization Not Necessary</a:t>
            </a:r>
          </a:p>
          <a:p>
            <a:endParaRPr lang="en-US" dirty="0" smtClean="0"/>
          </a:p>
          <a:p>
            <a:r>
              <a:rPr lang="en-US" dirty="0" smtClean="0"/>
              <a:t>No Duplicates</a:t>
            </a:r>
          </a:p>
        </p:txBody>
      </p:sp>
      <p:sp>
        <p:nvSpPr>
          <p:cNvPr id="4" name="Oval 3"/>
          <p:cNvSpPr/>
          <p:nvPr/>
        </p:nvSpPr>
        <p:spPr>
          <a:xfrm>
            <a:off x="7048500" y="24892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CA" dirty="0"/>
          </a:p>
        </p:txBody>
      </p:sp>
      <p:sp>
        <p:nvSpPr>
          <p:cNvPr id="5" name="Oval 4"/>
          <p:cNvSpPr/>
          <p:nvPr/>
        </p:nvSpPr>
        <p:spPr>
          <a:xfrm>
            <a:off x="7531100" y="32004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CA" dirty="0"/>
          </a:p>
        </p:txBody>
      </p:sp>
      <p:sp>
        <p:nvSpPr>
          <p:cNvPr id="6" name="Oval 5"/>
          <p:cNvSpPr/>
          <p:nvPr/>
        </p:nvSpPr>
        <p:spPr>
          <a:xfrm>
            <a:off x="6629400" y="32385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CA" dirty="0"/>
          </a:p>
        </p:txBody>
      </p:sp>
      <p:sp>
        <p:nvSpPr>
          <p:cNvPr id="7" name="Oval 6"/>
          <p:cNvSpPr/>
          <p:nvPr/>
        </p:nvSpPr>
        <p:spPr>
          <a:xfrm>
            <a:off x="7391400" y="41275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CA" dirty="0"/>
          </a:p>
        </p:txBody>
      </p:sp>
      <p:sp>
        <p:nvSpPr>
          <p:cNvPr id="8" name="Oval 7"/>
          <p:cNvSpPr/>
          <p:nvPr/>
        </p:nvSpPr>
        <p:spPr>
          <a:xfrm>
            <a:off x="6286500" y="39370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CA" dirty="0"/>
          </a:p>
        </p:txBody>
      </p:sp>
      <p:sp>
        <p:nvSpPr>
          <p:cNvPr id="9" name="Oval 8"/>
          <p:cNvSpPr/>
          <p:nvPr/>
        </p:nvSpPr>
        <p:spPr>
          <a:xfrm>
            <a:off x="5943600" y="2286000"/>
            <a:ext cx="2971800" cy="2971800"/>
          </a:xfrm>
          <a:prstGeom prst="ellipse">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5458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CA" dirty="0"/>
          </a:p>
        </p:txBody>
      </p:sp>
      <p:sp>
        <p:nvSpPr>
          <p:cNvPr id="3" name="Content Placeholder 2"/>
          <p:cNvSpPr>
            <a:spLocks noGrp="1"/>
          </p:cNvSpPr>
          <p:nvPr>
            <p:ph idx="1"/>
          </p:nvPr>
        </p:nvSpPr>
        <p:spPr>
          <a:xfrm>
            <a:off x="457200" y="1705916"/>
            <a:ext cx="4724400" cy="4325112"/>
          </a:xfrm>
        </p:spPr>
        <p:txBody>
          <a:bodyPr>
            <a:normAutofit fontScale="92500"/>
          </a:bodyPr>
          <a:lstStyle/>
          <a:p>
            <a:r>
              <a:rPr lang="en-US" dirty="0" smtClean="0"/>
              <a:t>A Group of Objects of the Same Class (</a:t>
            </a:r>
            <a:r>
              <a:rPr lang="en-US" dirty="0" err="1" smtClean="0"/>
              <a:t>eg</a:t>
            </a:r>
            <a:r>
              <a:rPr lang="en-US" dirty="0" smtClean="0"/>
              <a:t>- People)</a:t>
            </a:r>
          </a:p>
          <a:p>
            <a:endParaRPr lang="en-US" dirty="0" smtClean="0"/>
          </a:p>
          <a:p>
            <a:r>
              <a:rPr lang="en-US" dirty="0" smtClean="0"/>
              <a:t>Organization is Necessary</a:t>
            </a:r>
          </a:p>
          <a:p>
            <a:endParaRPr lang="en-US" dirty="0" smtClean="0"/>
          </a:p>
          <a:p>
            <a:r>
              <a:rPr lang="en-US" dirty="0" smtClean="0"/>
              <a:t>Duplicates are Possible</a:t>
            </a:r>
          </a:p>
          <a:p>
            <a:endParaRPr lang="en-US" dirty="0"/>
          </a:p>
          <a:p>
            <a:r>
              <a:rPr lang="en-US" dirty="0" smtClean="0"/>
              <a:t>Searchable and Indexed</a:t>
            </a:r>
            <a:endParaRPr lang="en-CA" dirty="0"/>
          </a:p>
        </p:txBody>
      </p:sp>
      <p:sp>
        <p:nvSpPr>
          <p:cNvPr id="4" name="Oval 3"/>
          <p:cNvSpPr/>
          <p:nvPr/>
        </p:nvSpPr>
        <p:spPr>
          <a:xfrm>
            <a:off x="7099300" y="26289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CA" dirty="0"/>
          </a:p>
        </p:txBody>
      </p:sp>
      <p:sp>
        <p:nvSpPr>
          <p:cNvPr id="5" name="Oval 4"/>
          <p:cNvSpPr/>
          <p:nvPr/>
        </p:nvSpPr>
        <p:spPr>
          <a:xfrm>
            <a:off x="7086600" y="43815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CA" dirty="0"/>
          </a:p>
        </p:txBody>
      </p:sp>
      <p:sp>
        <p:nvSpPr>
          <p:cNvPr id="6" name="Oval 5"/>
          <p:cNvSpPr/>
          <p:nvPr/>
        </p:nvSpPr>
        <p:spPr>
          <a:xfrm>
            <a:off x="7086600" y="52578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CA" dirty="0"/>
          </a:p>
        </p:txBody>
      </p:sp>
      <p:sp>
        <p:nvSpPr>
          <p:cNvPr id="7" name="Oval 6"/>
          <p:cNvSpPr/>
          <p:nvPr/>
        </p:nvSpPr>
        <p:spPr>
          <a:xfrm>
            <a:off x="7086600" y="35052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CA" dirty="0"/>
          </a:p>
        </p:txBody>
      </p:sp>
      <p:sp>
        <p:nvSpPr>
          <p:cNvPr id="8" name="Oval 7"/>
          <p:cNvSpPr/>
          <p:nvPr/>
        </p:nvSpPr>
        <p:spPr>
          <a:xfrm>
            <a:off x="7086600" y="17145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CA" dirty="0"/>
          </a:p>
        </p:txBody>
      </p:sp>
      <p:cxnSp>
        <p:nvCxnSpPr>
          <p:cNvPr id="11" name="Straight Arrow Connector 10"/>
          <p:cNvCxnSpPr>
            <a:endCxn id="8" idx="0"/>
          </p:cNvCxnSpPr>
          <p:nvPr/>
        </p:nvCxnSpPr>
        <p:spPr>
          <a:xfrm>
            <a:off x="7429500" y="1409700"/>
            <a:ext cx="0" cy="3048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8" idx="4"/>
            <a:endCxn id="4" idx="0"/>
          </p:cNvCxnSpPr>
          <p:nvPr/>
        </p:nvCxnSpPr>
        <p:spPr>
          <a:xfrm>
            <a:off x="7429500" y="2400300"/>
            <a:ext cx="12700" cy="2286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4" idx="4"/>
            <a:endCxn id="7" idx="0"/>
          </p:cNvCxnSpPr>
          <p:nvPr/>
        </p:nvCxnSpPr>
        <p:spPr>
          <a:xfrm flipH="1">
            <a:off x="7429500" y="3314700"/>
            <a:ext cx="12700" cy="1905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7" idx="4"/>
            <a:endCxn id="5" idx="0"/>
          </p:cNvCxnSpPr>
          <p:nvPr/>
        </p:nvCxnSpPr>
        <p:spPr>
          <a:xfrm>
            <a:off x="7429500" y="4191000"/>
            <a:ext cx="0" cy="1905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4"/>
            <a:endCxn id="6" idx="0"/>
          </p:cNvCxnSpPr>
          <p:nvPr/>
        </p:nvCxnSpPr>
        <p:spPr>
          <a:xfrm>
            <a:off x="7429500" y="5067300"/>
            <a:ext cx="0" cy="1905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558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CA" dirty="0"/>
          </a:p>
        </p:txBody>
      </p:sp>
      <p:sp>
        <p:nvSpPr>
          <p:cNvPr id="3" name="Content Placeholder 2"/>
          <p:cNvSpPr>
            <a:spLocks noGrp="1"/>
          </p:cNvSpPr>
          <p:nvPr>
            <p:ph idx="1"/>
          </p:nvPr>
        </p:nvSpPr>
        <p:spPr>
          <a:xfrm>
            <a:off x="433924" y="1618488"/>
            <a:ext cx="4724400" cy="4325112"/>
          </a:xfrm>
        </p:spPr>
        <p:txBody>
          <a:bodyPr>
            <a:normAutofit fontScale="92500" lnSpcReduction="20000"/>
          </a:bodyPr>
          <a:lstStyle/>
          <a:p>
            <a:r>
              <a:rPr lang="en-US" dirty="0" smtClean="0"/>
              <a:t>A Group of Objects of the Same Class (</a:t>
            </a:r>
            <a:r>
              <a:rPr lang="en-US" dirty="0" err="1" smtClean="0"/>
              <a:t>eg</a:t>
            </a:r>
            <a:r>
              <a:rPr lang="en-US" dirty="0" smtClean="0"/>
              <a:t>- People)</a:t>
            </a:r>
          </a:p>
          <a:p>
            <a:endParaRPr lang="en-US" dirty="0" smtClean="0"/>
          </a:p>
          <a:p>
            <a:r>
              <a:rPr lang="en-US" dirty="0" smtClean="0"/>
              <a:t>Organization is Necessary</a:t>
            </a:r>
          </a:p>
          <a:p>
            <a:endParaRPr lang="en-US" dirty="0" smtClean="0"/>
          </a:p>
          <a:p>
            <a:r>
              <a:rPr lang="en-US" dirty="0" smtClean="0"/>
              <a:t>Duplicates are Possible</a:t>
            </a:r>
          </a:p>
          <a:p>
            <a:endParaRPr lang="en-US" dirty="0"/>
          </a:p>
          <a:p>
            <a:r>
              <a:rPr lang="en-US" dirty="0" smtClean="0"/>
              <a:t>Contains Methods for Adding to One End and Removing from The Other</a:t>
            </a:r>
            <a:endParaRPr lang="en-CA" dirty="0"/>
          </a:p>
        </p:txBody>
      </p:sp>
      <p:sp>
        <p:nvSpPr>
          <p:cNvPr id="14" name="Oval 13"/>
          <p:cNvSpPr/>
          <p:nvPr/>
        </p:nvSpPr>
        <p:spPr>
          <a:xfrm>
            <a:off x="7099300" y="26289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CA" dirty="0"/>
          </a:p>
        </p:txBody>
      </p:sp>
      <p:sp>
        <p:nvSpPr>
          <p:cNvPr id="16" name="Oval 15"/>
          <p:cNvSpPr/>
          <p:nvPr/>
        </p:nvSpPr>
        <p:spPr>
          <a:xfrm>
            <a:off x="7086600" y="43815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CA" dirty="0"/>
          </a:p>
        </p:txBody>
      </p:sp>
      <p:sp>
        <p:nvSpPr>
          <p:cNvPr id="17" name="Oval 16"/>
          <p:cNvSpPr/>
          <p:nvPr/>
        </p:nvSpPr>
        <p:spPr>
          <a:xfrm>
            <a:off x="7086600" y="52578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CA" dirty="0"/>
          </a:p>
        </p:txBody>
      </p:sp>
      <p:sp>
        <p:nvSpPr>
          <p:cNvPr id="19" name="Oval 18"/>
          <p:cNvSpPr/>
          <p:nvPr/>
        </p:nvSpPr>
        <p:spPr>
          <a:xfrm>
            <a:off x="7086600" y="35052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CA" dirty="0"/>
          </a:p>
        </p:txBody>
      </p:sp>
      <p:sp>
        <p:nvSpPr>
          <p:cNvPr id="20" name="Oval 19"/>
          <p:cNvSpPr/>
          <p:nvPr/>
        </p:nvSpPr>
        <p:spPr>
          <a:xfrm>
            <a:off x="7086600" y="17145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CA" dirty="0"/>
          </a:p>
        </p:txBody>
      </p:sp>
      <p:cxnSp>
        <p:nvCxnSpPr>
          <p:cNvPr id="22" name="Straight Arrow Connector 21"/>
          <p:cNvCxnSpPr>
            <a:endCxn id="20" idx="0"/>
          </p:cNvCxnSpPr>
          <p:nvPr/>
        </p:nvCxnSpPr>
        <p:spPr>
          <a:xfrm>
            <a:off x="7429500" y="1409700"/>
            <a:ext cx="0" cy="3048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20" idx="4"/>
            <a:endCxn id="14" idx="0"/>
          </p:cNvCxnSpPr>
          <p:nvPr/>
        </p:nvCxnSpPr>
        <p:spPr>
          <a:xfrm>
            <a:off x="7429500" y="2400300"/>
            <a:ext cx="12700" cy="2286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4" idx="4"/>
            <a:endCxn id="19" idx="0"/>
          </p:cNvCxnSpPr>
          <p:nvPr/>
        </p:nvCxnSpPr>
        <p:spPr>
          <a:xfrm flipH="1">
            <a:off x="7429500" y="3314700"/>
            <a:ext cx="12700" cy="1905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9" idx="4"/>
            <a:endCxn id="16" idx="0"/>
          </p:cNvCxnSpPr>
          <p:nvPr/>
        </p:nvCxnSpPr>
        <p:spPr>
          <a:xfrm>
            <a:off x="7429500" y="4191000"/>
            <a:ext cx="0" cy="1905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6" idx="4"/>
            <a:endCxn id="17" idx="0"/>
          </p:cNvCxnSpPr>
          <p:nvPr/>
        </p:nvCxnSpPr>
        <p:spPr>
          <a:xfrm>
            <a:off x="7429500" y="5067300"/>
            <a:ext cx="0" cy="1905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20" idx="2"/>
          </p:cNvCxnSpPr>
          <p:nvPr/>
        </p:nvCxnSpPr>
        <p:spPr>
          <a:xfrm>
            <a:off x="6248400" y="2057400"/>
            <a:ext cx="838200" cy="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785100" y="5613400"/>
            <a:ext cx="838200" cy="0"/>
          </a:xfrm>
          <a:prstGeom prst="straightConnector1">
            <a:avLst/>
          </a:prstGeom>
          <a:ln w="571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08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Deques</a:t>
            </a:r>
            <a:endParaRPr lang="en-CA" dirty="0"/>
          </a:p>
        </p:txBody>
      </p:sp>
      <p:sp>
        <p:nvSpPr>
          <p:cNvPr id="3" name="Content Placeholder 2"/>
          <p:cNvSpPr>
            <a:spLocks noGrp="1"/>
          </p:cNvSpPr>
          <p:nvPr>
            <p:ph idx="1"/>
          </p:nvPr>
        </p:nvSpPr>
        <p:spPr>
          <a:xfrm>
            <a:off x="568316" y="1619234"/>
            <a:ext cx="4800600" cy="4325112"/>
          </a:xfrm>
        </p:spPr>
        <p:txBody>
          <a:bodyPr>
            <a:normAutofit lnSpcReduction="10000"/>
          </a:bodyPr>
          <a:lstStyle/>
          <a:p>
            <a:r>
              <a:rPr lang="en-US" dirty="0" smtClean="0"/>
              <a:t>A Specific Type of List</a:t>
            </a:r>
          </a:p>
          <a:p>
            <a:endParaRPr lang="en-US" dirty="0"/>
          </a:p>
          <a:p>
            <a:r>
              <a:rPr lang="en-US" dirty="0" smtClean="0"/>
              <a:t>Double-Ended Queue</a:t>
            </a:r>
          </a:p>
          <a:p>
            <a:pPr lvl="1"/>
            <a:r>
              <a:rPr lang="en-US" dirty="0" smtClean="0"/>
              <a:t>Add/Remove from Front</a:t>
            </a:r>
          </a:p>
          <a:p>
            <a:pPr lvl="1"/>
            <a:r>
              <a:rPr lang="en-US" dirty="0" smtClean="0"/>
              <a:t>Add/Remove from End</a:t>
            </a:r>
          </a:p>
          <a:p>
            <a:pPr lvl="1"/>
            <a:endParaRPr lang="en-US" dirty="0"/>
          </a:p>
          <a:p>
            <a:r>
              <a:rPr lang="en-US" dirty="0" smtClean="0"/>
              <a:t>Used to Speed Up Many Stack/Queue Operations</a:t>
            </a:r>
            <a:endParaRPr lang="en-CA" dirty="0"/>
          </a:p>
        </p:txBody>
      </p:sp>
      <p:sp>
        <p:nvSpPr>
          <p:cNvPr id="4" name="Oval 3"/>
          <p:cNvSpPr/>
          <p:nvPr/>
        </p:nvSpPr>
        <p:spPr>
          <a:xfrm>
            <a:off x="7099300" y="26289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CA" dirty="0"/>
          </a:p>
        </p:txBody>
      </p:sp>
      <p:sp>
        <p:nvSpPr>
          <p:cNvPr id="5" name="Oval 4"/>
          <p:cNvSpPr/>
          <p:nvPr/>
        </p:nvSpPr>
        <p:spPr>
          <a:xfrm>
            <a:off x="7086600" y="43815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CA" dirty="0"/>
          </a:p>
        </p:txBody>
      </p:sp>
      <p:sp>
        <p:nvSpPr>
          <p:cNvPr id="6" name="Oval 5"/>
          <p:cNvSpPr/>
          <p:nvPr/>
        </p:nvSpPr>
        <p:spPr>
          <a:xfrm>
            <a:off x="7086600" y="52578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CA" dirty="0"/>
          </a:p>
        </p:txBody>
      </p:sp>
      <p:sp>
        <p:nvSpPr>
          <p:cNvPr id="7" name="Oval 6"/>
          <p:cNvSpPr/>
          <p:nvPr/>
        </p:nvSpPr>
        <p:spPr>
          <a:xfrm>
            <a:off x="7086600" y="35052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CA" dirty="0"/>
          </a:p>
        </p:txBody>
      </p:sp>
      <p:sp>
        <p:nvSpPr>
          <p:cNvPr id="8" name="Oval 7"/>
          <p:cNvSpPr/>
          <p:nvPr/>
        </p:nvSpPr>
        <p:spPr>
          <a:xfrm>
            <a:off x="7086600" y="17145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CA" dirty="0"/>
          </a:p>
        </p:txBody>
      </p:sp>
      <p:cxnSp>
        <p:nvCxnSpPr>
          <p:cNvPr id="9" name="Straight Arrow Connector 8"/>
          <p:cNvCxnSpPr>
            <a:endCxn id="8" idx="0"/>
          </p:cNvCxnSpPr>
          <p:nvPr/>
        </p:nvCxnSpPr>
        <p:spPr>
          <a:xfrm>
            <a:off x="7429500" y="1409700"/>
            <a:ext cx="0" cy="3048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8" idx="4"/>
            <a:endCxn id="4" idx="0"/>
          </p:cNvCxnSpPr>
          <p:nvPr/>
        </p:nvCxnSpPr>
        <p:spPr>
          <a:xfrm>
            <a:off x="7429500" y="2400300"/>
            <a:ext cx="12700" cy="2286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4" idx="4"/>
            <a:endCxn id="7" idx="0"/>
          </p:cNvCxnSpPr>
          <p:nvPr/>
        </p:nvCxnSpPr>
        <p:spPr>
          <a:xfrm flipH="1">
            <a:off x="7429500" y="3314700"/>
            <a:ext cx="12700" cy="1905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4"/>
            <a:endCxn id="5" idx="0"/>
          </p:cNvCxnSpPr>
          <p:nvPr/>
        </p:nvCxnSpPr>
        <p:spPr>
          <a:xfrm>
            <a:off x="7429500" y="4191000"/>
            <a:ext cx="0" cy="1905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4"/>
            <a:endCxn id="6" idx="0"/>
          </p:cNvCxnSpPr>
          <p:nvPr/>
        </p:nvCxnSpPr>
        <p:spPr>
          <a:xfrm>
            <a:off x="7429500" y="5067300"/>
            <a:ext cx="0" cy="1905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8" idx="2"/>
          </p:cNvCxnSpPr>
          <p:nvPr/>
        </p:nvCxnSpPr>
        <p:spPr>
          <a:xfrm>
            <a:off x="6248400" y="2057400"/>
            <a:ext cx="838200" cy="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6" idx="2"/>
          </p:cNvCxnSpPr>
          <p:nvPr/>
        </p:nvCxnSpPr>
        <p:spPr>
          <a:xfrm>
            <a:off x="6261100" y="5600700"/>
            <a:ext cx="825500" cy="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772400" y="2057400"/>
            <a:ext cx="838200" cy="0"/>
          </a:xfrm>
          <a:prstGeom prst="straightConnector1">
            <a:avLst/>
          </a:prstGeom>
          <a:ln w="5715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785100" y="5613400"/>
            <a:ext cx="838200" cy="0"/>
          </a:xfrm>
          <a:prstGeom prst="straightConnector1">
            <a:avLst/>
          </a:prstGeom>
          <a:ln w="571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0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CA" dirty="0"/>
          </a:p>
        </p:txBody>
      </p:sp>
      <p:sp>
        <p:nvSpPr>
          <p:cNvPr id="3" name="Content Placeholder 2"/>
          <p:cNvSpPr>
            <a:spLocks noGrp="1"/>
          </p:cNvSpPr>
          <p:nvPr>
            <p:ph idx="1"/>
          </p:nvPr>
        </p:nvSpPr>
        <p:spPr>
          <a:xfrm>
            <a:off x="419100" y="1685544"/>
            <a:ext cx="4648200" cy="4325112"/>
          </a:xfrm>
        </p:spPr>
        <p:txBody>
          <a:bodyPr>
            <a:normAutofit fontScale="92500"/>
          </a:bodyPr>
          <a:lstStyle/>
          <a:p>
            <a:r>
              <a:rPr lang="en-US" dirty="0" smtClean="0"/>
              <a:t>A Group of Relationships</a:t>
            </a:r>
          </a:p>
          <a:p>
            <a:pPr lvl="1"/>
            <a:r>
              <a:rPr lang="en-US" dirty="0" smtClean="0"/>
              <a:t>Key-Value Pairs</a:t>
            </a:r>
          </a:p>
          <a:p>
            <a:endParaRPr lang="en-US" dirty="0" smtClean="0"/>
          </a:p>
          <a:p>
            <a:r>
              <a:rPr lang="en-US" dirty="0" smtClean="0"/>
              <a:t>Each key has only one value</a:t>
            </a:r>
          </a:p>
          <a:p>
            <a:endParaRPr lang="en-US" dirty="0" smtClean="0"/>
          </a:p>
          <a:p>
            <a:r>
              <a:rPr lang="en-US" dirty="0" smtClean="0"/>
              <a:t>However, the same value can have many keys</a:t>
            </a:r>
            <a:endParaRPr lang="en-CA" dirty="0"/>
          </a:p>
        </p:txBody>
      </p:sp>
      <p:sp>
        <p:nvSpPr>
          <p:cNvPr id="4" name="Rectangle 3"/>
          <p:cNvSpPr/>
          <p:nvPr/>
        </p:nvSpPr>
        <p:spPr>
          <a:xfrm>
            <a:off x="5715000" y="2413000"/>
            <a:ext cx="990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a:t>
            </a:r>
            <a:endParaRPr lang="en-CA" dirty="0"/>
          </a:p>
        </p:txBody>
      </p:sp>
      <p:sp>
        <p:nvSpPr>
          <p:cNvPr id="5" name="Rectangle 4"/>
          <p:cNvSpPr/>
          <p:nvPr/>
        </p:nvSpPr>
        <p:spPr>
          <a:xfrm>
            <a:off x="5715000" y="3238500"/>
            <a:ext cx="990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CA" dirty="0"/>
          </a:p>
        </p:txBody>
      </p:sp>
      <p:sp>
        <p:nvSpPr>
          <p:cNvPr id="6" name="Rectangle 5"/>
          <p:cNvSpPr/>
          <p:nvPr/>
        </p:nvSpPr>
        <p:spPr>
          <a:xfrm>
            <a:off x="5715000" y="4089400"/>
            <a:ext cx="990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a:t>
            </a:r>
            <a:endParaRPr lang="en-CA" dirty="0"/>
          </a:p>
        </p:txBody>
      </p:sp>
      <p:sp>
        <p:nvSpPr>
          <p:cNvPr id="7" name="Rectangle 6"/>
          <p:cNvSpPr/>
          <p:nvPr/>
        </p:nvSpPr>
        <p:spPr>
          <a:xfrm>
            <a:off x="5715000" y="4927600"/>
            <a:ext cx="990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
            </a:r>
            <a:endParaRPr lang="en-CA" dirty="0"/>
          </a:p>
        </p:txBody>
      </p:sp>
      <p:sp>
        <p:nvSpPr>
          <p:cNvPr id="8" name="Oval 7"/>
          <p:cNvSpPr/>
          <p:nvPr/>
        </p:nvSpPr>
        <p:spPr>
          <a:xfrm>
            <a:off x="7759700" y="15240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CA" dirty="0"/>
          </a:p>
        </p:txBody>
      </p:sp>
      <p:sp>
        <p:nvSpPr>
          <p:cNvPr id="9" name="Oval 8"/>
          <p:cNvSpPr/>
          <p:nvPr/>
        </p:nvSpPr>
        <p:spPr>
          <a:xfrm>
            <a:off x="8305800" y="43561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CA" dirty="0"/>
          </a:p>
        </p:txBody>
      </p:sp>
      <p:sp>
        <p:nvSpPr>
          <p:cNvPr id="11" name="Oval 10"/>
          <p:cNvSpPr/>
          <p:nvPr/>
        </p:nvSpPr>
        <p:spPr>
          <a:xfrm>
            <a:off x="7353300" y="30226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CA" dirty="0"/>
          </a:p>
        </p:txBody>
      </p:sp>
      <p:cxnSp>
        <p:nvCxnSpPr>
          <p:cNvPr id="13" name="Straight Arrow Connector 12"/>
          <p:cNvCxnSpPr>
            <a:stCxn id="4" idx="3"/>
            <a:endCxn id="8" idx="2"/>
          </p:cNvCxnSpPr>
          <p:nvPr/>
        </p:nvCxnSpPr>
        <p:spPr>
          <a:xfrm flipV="1">
            <a:off x="6705600" y="1866900"/>
            <a:ext cx="1054100" cy="8509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11" idx="2"/>
          </p:cNvCxnSpPr>
          <p:nvPr/>
        </p:nvCxnSpPr>
        <p:spPr>
          <a:xfrm flipV="1">
            <a:off x="6705600" y="3365500"/>
            <a:ext cx="647700" cy="177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9" idx="2"/>
          </p:cNvCxnSpPr>
          <p:nvPr/>
        </p:nvCxnSpPr>
        <p:spPr>
          <a:xfrm>
            <a:off x="6705600" y="4394200"/>
            <a:ext cx="1600200"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9" idx="3"/>
          </p:cNvCxnSpPr>
          <p:nvPr/>
        </p:nvCxnSpPr>
        <p:spPr>
          <a:xfrm flipV="1">
            <a:off x="6705600" y="4941467"/>
            <a:ext cx="1700633" cy="29093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486400" y="2209800"/>
            <a:ext cx="1447800" cy="35052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684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5974</TotalTime>
  <Words>2224</Words>
  <Application>Microsoft Office PowerPoint</Application>
  <PresentationFormat>On-screen Show (4:3)</PresentationFormat>
  <Paragraphs>446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Lucida Console</vt:lpstr>
      <vt:lpstr>Wingdings</vt:lpstr>
      <vt:lpstr>Office Theme</vt:lpstr>
      <vt:lpstr>CPD-4414 Java Development II</vt:lpstr>
      <vt:lpstr>Review</vt:lpstr>
      <vt:lpstr>Today</vt:lpstr>
      <vt:lpstr>The Java Collection API</vt:lpstr>
      <vt:lpstr>Sets</vt:lpstr>
      <vt:lpstr>Lists</vt:lpstr>
      <vt:lpstr>Queues</vt:lpstr>
      <vt:lpstr>Deques</vt:lpstr>
      <vt:lpstr>Maps</vt:lpstr>
      <vt:lpstr>Interfaces on the Java API</vt:lpstr>
      <vt:lpstr>Common Actions on Collections</vt:lpstr>
      <vt:lpstr>Generics</vt:lpstr>
      <vt:lpstr>CRUD Operations on Interfaces</vt:lpstr>
      <vt:lpstr>Diamond Operator</vt:lpstr>
      <vt:lpstr>An Example</vt:lpstr>
      <vt:lpstr>BuildIt!</vt:lpstr>
      <vt:lpstr>Implementations of The Interfaces</vt:lpstr>
      <vt:lpstr>Basic Data Storage</vt:lpstr>
      <vt:lpstr>HashSet vs TreeSet</vt:lpstr>
      <vt:lpstr>HashSet vs TreeSet</vt:lpstr>
      <vt:lpstr>ArrayList vs LinkedList</vt:lpstr>
      <vt:lpstr>ArrayList vs LinkedList</vt:lpstr>
      <vt:lpstr>PriorityQueue vs DelayQueue</vt:lpstr>
      <vt:lpstr>PriorityQueue vs DelayQueue</vt:lpstr>
      <vt:lpstr>ArrayDeque vs LinkedList</vt:lpstr>
      <vt:lpstr>When to Use a Deque</vt:lpstr>
      <vt:lpstr>Maps</vt:lpstr>
      <vt:lpstr>HashMap vs TreeMap</vt:lpstr>
      <vt:lpstr>HashMap vs TreeMap</vt:lpstr>
      <vt:lpstr>Real World Example</vt:lpstr>
      <vt:lpstr>PowerPoint Presentation</vt:lpstr>
      <vt:lpstr>PowerPoint Presentation</vt:lpstr>
      <vt:lpstr>Build It!</vt:lpstr>
      <vt:lpstr>Today</vt:lpstr>
      <vt:lpstr>Next Week</vt:lpstr>
    </vt:vector>
  </TitlesOfParts>
  <Company>Lambton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Robb</dc:creator>
  <cp:lastModifiedBy>win98p</cp:lastModifiedBy>
  <cp:revision>435</cp:revision>
  <dcterms:created xsi:type="dcterms:W3CDTF">2012-10-16T12:49:56Z</dcterms:created>
  <dcterms:modified xsi:type="dcterms:W3CDTF">2015-05-11T12:25:16Z</dcterms:modified>
</cp:coreProperties>
</file>