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7" r:id="rId2"/>
    <p:sldId id="431" r:id="rId3"/>
    <p:sldId id="435" r:id="rId4"/>
    <p:sldId id="436" r:id="rId5"/>
    <p:sldId id="476" r:id="rId6"/>
    <p:sldId id="467" r:id="rId7"/>
    <p:sldId id="468" r:id="rId8"/>
    <p:sldId id="472" r:id="rId9"/>
    <p:sldId id="470" r:id="rId10"/>
    <p:sldId id="469" r:id="rId11"/>
    <p:sldId id="471" r:id="rId12"/>
    <p:sldId id="473" r:id="rId13"/>
    <p:sldId id="475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5A21E5-4FE9-4F9D-AB69-385409F98339}" type="datetimeFigureOut">
              <a:rPr lang="en-CA" smtClean="0"/>
              <a:t>2015-05-20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0DFE7E-7459-4E70-9179-9FD27113622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341181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7584" y="620688"/>
            <a:ext cx="7488832" cy="187220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7584" y="3429000"/>
            <a:ext cx="3744416" cy="1872208"/>
          </a:xfrm>
        </p:spPr>
        <p:txBody>
          <a:bodyPr anchor="b"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6E827-1548-4932-B8CE-BA32F49342B6}" type="datetime1">
              <a:rPr lang="en-US" smtClean="0"/>
              <a:t>5/20/2015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LenAtLambton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41885-ABF4-6C49-9194-89FF9B7C3B99}" type="slidenum">
              <a:rPr lang="en-US" smtClean="0"/>
              <a:t>‹#›</a:t>
            </a:fld>
            <a:endParaRPr lang="en-US"/>
          </a:p>
        </p:txBody>
      </p:sp>
      <p:pic>
        <p:nvPicPr>
          <p:cNvPr id="1026" name="Picture 2" descr="http://www.vectorsland.com/imgd/l12866-java-eps-logo-99090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492896"/>
            <a:ext cx="3744416" cy="3744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1536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A25A6-F380-433C-8BB7-9E7D099F4533}" type="datetime1">
              <a:rPr lang="en-US" smtClean="0"/>
              <a:t>5/20/2015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LenAtLambton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41885-ABF4-6C49-9194-89FF9B7C3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749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B25B5-4662-46E7-9FF3-38E651A71B17}" type="datetime1">
              <a:rPr lang="en-US" smtClean="0"/>
              <a:t>5/20/2015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LenAtLambton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41885-ABF4-6C49-9194-89FF9B7C3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2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7F49F-4F6E-48C3-AD6F-5A98D0EF9E0D}" type="datetime1">
              <a:rPr lang="en-US" smtClean="0"/>
              <a:t>5/20/2015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LenAtLambton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41885-ABF4-6C49-9194-89FF9B7C3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393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03145-7B64-4497-8690-640F0416DD85}" type="datetime1">
              <a:rPr lang="en-US" smtClean="0"/>
              <a:t>5/20/2015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LenAtLambton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41885-ABF4-6C49-9194-89FF9B7C3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623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B3F7D-2C11-413D-8DE9-0228AE40E65F}" type="datetime1">
              <a:rPr lang="en-US" smtClean="0"/>
              <a:t>5/20/2015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LenAtLambton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41885-ABF4-6C49-9194-89FF9B7C3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123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E7B45-AF7B-49FC-8F38-B834B1E4387D}" type="datetime1">
              <a:rPr lang="en-US" smtClean="0"/>
              <a:t>5/20/2015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LenAtLambton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41885-ABF4-6C49-9194-89FF9B7C3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076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74D68-F6BA-420C-8449-4811B9D6F655}" type="datetime1">
              <a:rPr lang="en-US" smtClean="0"/>
              <a:t>5/20/2015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LenAtLambton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41885-ABF4-6C49-9194-89FF9B7C3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31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78C13-E589-4AF5-8C84-25B96B2A5747}" type="datetime1">
              <a:rPr lang="en-US" smtClean="0"/>
              <a:t>5/20/2015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LenAtLambton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41885-ABF4-6C49-9194-89FF9B7C3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206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C56DA-CA93-4467-9A87-EF09D203AF1E}" type="datetime1">
              <a:rPr lang="en-US" smtClean="0"/>
              <a:t>5/20/2015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LenAtLambton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41885-ABF4-6C49-9194-89FF9B7C3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177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B6672-6FEB-41E1-AA1C-B4703B13BED6}" type="datetime1">
              <a:rPr lang="en-US" smtClean="0"/>
              <a:t>5/20/2015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LenAtLambton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41885-ABF4-6C49-9194-89FF9B7C3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443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9E7C9-92FC-4ADB-A048-46094FDCDA49}" type="datetime1">
              <a:rPr lang="en-US" smtClean="0"/>
              <a:t>5/20/2015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bg1"/>
                </a:solidFill>
                <a:effectLst/>
              </a:defRPr>
            </a:lvl1pPr>
          </a:lstStyle>
          <a:p>
            <a:r>
              <a:rPr lang="en-US" dirty="0" smtClean="0"/>
              <a:t>@</a:t>
            </a:r>
            <a:r>
              <a:rPr lang="en-US" dirty="0" err="1" smtClean="0"/>
              <a:t>LenAtLambton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341885-ABF4-6C49-9194-89FF9B7C3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1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accent2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accent4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jpg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6" Type="http://schemas.openxmlformats.org/officeDocument/2006/relationships/hyperlink" Target="https://help.github.com/articles/signing-up-for-a-new-github-account" TargetMode="Externa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github.com/v3/orgs/teams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nvie.com/posts/a-successful-git-branching-model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dirty="0" smtClean="0"/>
              <a:t>CPD-4414</a:t>
            </a:r>
            <a:br>
              <a:rPr lang="en-US" dirty="0" smtClean="0"/>
            </a:br>
            <a:r>
              <a:rPr lang="en-US" dirty="0" smtClean="0"/>
              <a:t>Java Development II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7584" y="3429000"/>
            <a:ext cx="3456384" cy="1872208"/>
          </a:xfrm>
        </p:spPr>
        <p:txBody>
          <a:bodyPr/>
          <a:lstStyle/>
          <a:p>
            <a:pPr algn="l"/>
            <a:r>
              <a:rPr lang="en-US" dirty="0" err="1" smtClean="0"/>
              <a:t>Github</a:t>
            </a:r>
            <a:r>
              <a:rPr lang="en-US" dirty="0" smtClean="0"/>
              <a:t>,</a:t>
            </a:r>
          </a:p>
          <a:p>
            <a:pPr algn="l"/>
            <a:r>
              <a:rPr lang="en-US" sz="2800" dirty="0" smtClean="0"/>
              <a:t>Organizations, Teams, &amp; Collaborators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262294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 Tracking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770984" cy="4525963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There are many issue trackers (GitHub Issues, </a:t>
            </a:r>
            <a:r>
              <a:rPr lang="en-US" dirty="0" err="1" smtClean="0"/>
              <a:t>BugZilla</a:t>
            </a:r>
            <a:r>
              <a:rPr lang="en-US" dirty="0" smtClean="0"/>
              <a:t>, etc…), and there are many task management suites (Trello, etc…)</a:t>
            </a:r>
          </a:p>
          <a:p>
            <a:endParaRPr lang="en-US" dirty="0"/>
          </a:p>
          <a:p>
            <a:r>
              <a:rPr lang="en-US" dirty="0" smtClean="0"/>
              <a:t>When you start your first job, you will be thrown into something, and it will be something you pick up as you go</a:t>
            </a:r>
          </a:p>
          <a:p>
            <a:endParaRPr lang="en-US" dirty="0"/>
          </a:p>
          <a:p>
            <a:r>
              <a:rPr lang="en-US" dirty="0" smtClean="0"/>
              <a:t>Coordinating an issue tracker with a branching model allows for a very easy workflow of:</a:t>
            </a:r>
          </a:p>
          <a:p>
            <a:pPr lvl="1"/>
            <a:r>
              <a:rPr lang="en-US" dirty="0" smtClean="0"/>
              <a:t>Build a branch from the broken code</a:t>
            </a:r>
          </a:p>
          <a:p>
            <a:pPr lvl="1"/>
            <a:r>
              <a:rPr lang="en-US" dirty="0" smtClean="0"/>
              <a:t>Address the issue</a:t>
            </a:r>
          </a:p>
          <a:p>
            <a:pPr lvl="1"/>
            <a:r>
              <a:rPr lang="en-US" dirty="0" smtClean="0"/>
              <a:t>Merge the fix wherever it will be useful</a:t>
            </a:r>
            <a:endParaRPr lang="en-CA" dirty="0"/>
          </a:p>
        </p:txBody>
      </p:sp>
      <p:pic>
        <p:nvPicPr>
          <p:cNvPr id="25602" name="Picture 2" descr="http://nvie.com/img/hotfix-branches@2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9402" y="1976673"/>
            <a:ext cx="2798763" cy="3773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9261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Conflict Management in </a:t>
            </a:r>
            <a:r>
              <a:rPr lang="en-US" dirty="0" err="1" smtClean="0"/>
              <a:t>Git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One major issue with </a:t>
            </a:r>
            <a:r>
              <a:rPr lang="en-US" dirty="0" err="1" smtClean="0"/>
              <a:t>Git</a:t>
            </a:r>
            <a:r>
              <a:rPr lang="en-US" dirty="0" smtClean="0"/>
              <a:t> is that it only solves trivial conflicts during merges (</a:t>
            </a:r>
            <a:r>
              <a:rPr lang="en-US" dirty="0" err="1" smtClean="0"/>
              <a:t>eg</a:t>
            </a:r>
            <a:r>
              <a:rPr lang="en-US" dirty="0" smtClean="0"/>
              <a:t>- two people add lines to the same spot in a file, but they add completely different lines)</a:t>
            </a:r>
          </a:p>
          <a:p>
            <a:endParaRPr lang="en-US" dirty="0" smtClean="0"/>
          </a:p>
          <a:p>
            <a:r>
              <a:rPr lang="en-US" dirty="0" smtClean="0"/>
              <a:t>If there's any cross-over, </a:t>
            </a:r>
            <a:r>
              <a:rPr lang="en-US" dirty="0" err="1" smtClean="0"/>
              <a:t>Git</a:t>
            </a:r>
            <a:r>
              <a:rPr lang="en-US" dirty="0" smtClean="0"/>
              <a:t> punts and says "It's your problem now!"</a:t>
            </a:r>
          </a:p>
          <a:p>
            <a:pPr lvl="1"/>
            <a:r>
              <a:rPr lang="en-US" dirty="0" smtClean="0"/>
              <a:t>This is widely seen as both the best and worst feature of </a:t>
            </a:r>
            <a:r>
              <a:rPr lang="en-US" dirty="0" err="1" smtClean="0"/>
              <a:t>Git</a:t>
            </a:r>
            <a:r>
              <a:rPr lang="en-US" dirty="0" smtClean="0"/>
              <a:t>. Other systems do more, for better or for worse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88014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Quick Conflict Example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042792" cy="4525963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When you cause a conflict (</a:t>
            </a:r>
            <a:r>
              <a:rPr lang="en-US" dirty="0" err="1" smtClean="0"/>
              <a:t>ie</a:t>
            </a:r>
            <a:r>
              <a:rPr lang="en-US" dirty="0" smtClean="0"/>
              <a:t>- changing the same three lines in two different branches) when you try to merge them, </a:t>
            </a:r>
            <a:r>
              <a:rPr lang="en-US" dirty="0" err="1" smtClean="0"/>
              <a:t>Git</a:t>
            </a:r>
            <a:r>
              <a:rPr lang="en-US" dirty="0" smtClean="0"/>
              <a:t> will tell you "Automatic merge failed"</a:t>
            </a:r>
          </a:p>
          <a:p>
            <a:endParaRPr lang="en-US" dirty="0" smtClean="0"/>
          </a:p>
          <a:p>
            <a:r>
              <a:rPr lang="en-US" dirty="0" smtClean="0"/>
              <a:t>You need to look at the file, and identify the conflicts, then find out what the right version is (it may be a combination)</a:t>
            </a:r>
          </a:p>
          <a:p>
            <a:endParaRPr lang="en-US" dirty="0" smtClean="0"/>
          </a:p>
          <a:p>
            <a:r>
              <a:rPr lang="en-US" dirty="0" smtClean="0"/>
              <a:t>Sometimes the answer isn't obvious, and needs to be discussed with the team</a:t>
            </a:r>
            <a:endParaRPr lang="en-CA" dirty="0"/>
          </a:p>
        </p:txBody>
      </p:sp>
      <p:sp>
        <p:nvSpPr>
          <p:cNvPr id="5" name="TextBox 4"/>
          <p:cNvSpPr txBox="1"/>
          <p:nvPr/>
        </p:nvSpPr>
        <p:spPr>
          <a:xfrm>
            <a:off x="5076055" y="1628106"/>
            <a:ext cx="1648611" cy="5539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smtClean="0"/>
              <a:t>a</a:t>
            </a:r>
          </a:p>
          <a:p>
            <a:r>
              <a:rPr lang="en-US" sz="1000" dirty="0" smtClean="0"/>
              <a:t>b</a:t>
            </a:r>
          </a:p>
          <a:p>
            <a:r>
              <a:rPr lang="en-US" sz="1000" dirty="0" smtClean="0"/>
              <a:t>c</a:t>
            </a:r>
            <a:endParaRPr lang="en-CA" sz="1000" dirty="0"/>
          </a:p>
        </p:txBody>
      </p:sp>
      <p:sp>
        <p:nvSpPr>
          <p:cNvPr id="6" name="TextBox 5"/>
          <p:cNvSpPr txBox="1"/>
          <p:nvPr/>
        </p:nvSpPr>
        <p:spPr>
          <a:xfrm>
            <a:off x="5076054" y="3377624"/>
            <a:ext cx="1648611" cy="5539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smtClean="0"/>
              <a:t>A</a:t>
            </a:r>
          </a:p>
          <a:p>
            <a:r>
              <a:rPr lang="en-US" sz="1000" dirty="0" smtClean="0"/>
              <a:t>B</a:t>
            </a:r>
          </a:p>
          <a:p>
            <a:r>
              <a:rPr lang="en-US" sz="1000" dirty="0" smtClean="0"/>
              <a:t>C</a:t>
            </a:r>
            <a:endParaRPr lang="en-CA" sz="1000" dirty="0"/>
          </a:p>
        </p:txBody>
      </p:sp>
      <p:sp>
        <p:nvSpPr>
          <p:cNvPr id="7" name="TextBox 6"/>
          <p:cNvSpPr txBox="1"/>
          <p:nvPr/>
        </p:nvSpPr>
        <p:spPr>
          <a:xfrm>
            <a:off x="7046303" y="2823626"/>
            <a:ext cx="1648611" cy="5539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smtClean="0"/>
              <a:t>d</a:t>
            </a:r>
          </a:p>
          <a:p>
            <a:r>
              <a:rPr lang="en-US" sz="1000" dirty="0" smtClean="0"/>
              <a:t>e</a:t>
            </a:r>
          </a:p>
          <a:p>
            <a:r>
              <a:rPr lang="en-US" sz="1000" dirty="0" smtClean="0"/>
              <a:t>f</a:t>
            </a:r>
            <a:endParaRPr lang="en-CA" sz="1000" dirty="0"/>
          </a:p>
        </p:txBody>
      </p:sp>
      <p:sp>
        <p:nvSpPr>
          <p:cNvPr id="13" name="TextBox 12"/>
          <p:cNvSpPr txBox="1"/>
          <p:nvPr/>
        </p:nvSpPr>
        <p:spPr>
          <a:xfrm>
            <a:off x="5076055" y="4618004"/>
            <a:ext cx="1663824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/>
              <a:t>&lt;&lt;&lt;&lt;&lt;&lt;&lt; HEAD</a:t>
            </a:r>
          </a:p>
          <a:p>
            <a:r>
              <a:rPr lang="en-US" sz="1000" dirty="0"/>
              <a:t>A</a:t>
            </a:r>
          </a:p>
          <a:p>
            <a:r>
              <a:rPr lang="en-US" sz="1000" dirty="0"/>
              <a:t>B</a:t>
            </a:r>
          </a:p>
          <a:p>
            <a:r>
              <a:rPr lang="en-US" sz="1000" dirty="0"/>
              <a:t>C</a:t>
            </a:r>
          </a:p>
          <a:p>
            <a:r>
              <a:rPr lang="en-US" sz="1000" dirty="0"/>
              <a:t>=======</a:t>
            </a:r>
          </a:p>
          <a:p>
            <a:r>
              <a:rPr lang="en-US" sz="1000" dirty="0"/>
              <a:t>d</a:t>
            </a:r>
          </a:p>
          <a:p>
            <a:r>
              <a:rPr lang="en-US" sz="1000" dirty="0"/>
              <a:t>e</a:t>
            </a:r>
          </a:p>
          <a:p>
            <a:r>
              <a:rPr lang="en-US" sz="1000" dirty="0"/>
              <a:t>f</a:t>
            </a:r>
          </a:p>
          <a:p>
            <a:r>
              <a:rPr lang="en-US" sz="1000" dirty="0"/>
              <a:t>&gt;&gt;&gt;&gt;&gt;&gt;&gt; </a:t>
            </a:r>
            <a:r>
              <a:rPr lang="en-US" sz="1000" dirty="0" err="1"/>
              <a:t>def</a:t>
            </a:r>
            <a:endParaRPr lang="en-CA" sz="1000" dirty="0"/>
          </a:p>
        </p:txBody>
      </p:sp>
      <p:sp>
        <p:nvSpPr>
          <p:cNvPr id="34" name="TextBox 33"/>
          <p:cNvSpPr txBox="1"/>
          <p:nvPr/>
        </p:nvSpPr>
        <p:spPr>
          <a:xfrm>
            <a:off x="5287444" y="3135956"/>
            <a:ext cx="12410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</a:rPr>
              <a:t>Change and Commit</a:t>
            </a:r>
            <a:endParaRPr lang="en-CA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133066" y="2572852"/>
            <a:ext cx="14750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</a:rPr>
              <a:t>Branch, Change, Commit</a:t>
            </a:r>
            <a:endParaRPr lang="en-CA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39" name="Straight Arrow Connector 38"/>
          <p:cNvCxnSpPr>
            <a:stCxn id="5" idx="2"/>
            <a:endCxn id="34" idx="0"/>
          </p:cNvCxnSpPr>
          <p:nvPr/>
        </p:nvCxnSpPr>
        <p:spPr>
          <a:xfrm>
            <a:off x="5900361" y="2182104"/>
            <a:ext cx="7606" cy="9538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stCxn id="5" idx="2"/>
            <a:endCxn id="35" idx="0"/>
          </p:cNvCxnSpPr>
          <p:nvPr/>
        </p:nvCxnSpPr>
        <p:spPr>
          <a:xfrm rot="16200000" flipH="1">
            <a:off x="6690110" y="1392354"/>
            <a:ext cx="390748" cy="1970247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5644112" y="4385204"/>
            <a:ext cx="5277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</a:rPr>
              <a:t>Merge</a:t>
            </a:r>
            <a:endParaRPr lang="en-CA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45" name="Straight Arrow Connector 44"/>
          <p:cNvCxnSpPr>
            <a:stCxn id="6" idx="2"/>
            <a:endCxn id="43" idx="0"/>
          </p:cNvCxnSpPr>
          <p:nvPr/>
        </p:nvCxnSpPr>
        <p:spPr>
          <a:xfrm>
            <a:off x="5900360" y="3931622"/>
            <a:ext cx="7607" cy="4535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stCxn id="7" idx="2"/>
            <a:endCxn id="43" idx="0"/>
          </p:cNvCxnSpPr>
          <p:nvPr/>
        </p:nvCxnSpPr>
        <p:spPr>
          <a:xfrm rot="5400000">
            <a:off x="6385498" y="2900093"/>
            <a:ext cx="1007580" cy="1962642"/>
          </a:xfrm>
          <a:prstGeom prst="bentConnector3">
            <a:avLst>
              <a:gd name="adj1" fmla="val 76855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8041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GitHub</a:t>
            </a:r>
            <a:r>
              <a:rPr lang="en-US" dirty="0" smtClean="0"/>
              <a:t> Encourages a Different Workflow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GitHub is like the Twitter or Facebook of code</a:t>
            </a:r>
          </a:p>
          <a:p>
            <a:r>
              <a:rPr lang="en-US" dirty="0" smtClean="0"/>
              <a:t>So it has a "Follow" button: Watch</a:t>
            </a:r>
          </a:p>
          <a:p>
            <a:r>
              <a:rPr lang="en-US" dirty="0" smtClean="0"/>
              <a:t>A "Like" or "</a:t>
            </a:r>
            <a:r>
              <a:rPr lang="en-US" dirty="0" err="1" smtClean="0"/>
              <a:t>Favourite</a:t>
            </a:r>
            <a:r>
              <a:rPr lang="en-US" dirty="0" smtClean="0"/>
              <a:t>" button: Star</a:t>
            </a:r>
          </a:p>
          <a:p>
            <a:r>
              <a:rPr lang="en-US" dirty="0" smtClean="0"/>
              <a:t>It also has a "Share" button: Fork</a:t>
            </a:r>
          </a:p>
          <a:p>
            <a:endParaRPr lang="en-US" dirty="0"/>
          </a:p>
          <a:p>
            <a:r>
              <a:rPr lang="en-US" dirty="0" smtClean="0"/>
              <a:t>Fork uses GitHub's systems to make a duplicate (similar to clone, or branch)</a:t>
            </a:r>
          </a:p>
          <a:p>
            <a:r>
              <a:rPr lang="en-US" dirty="0" smtClean="0"/>
              <a:t>To get your changes sent back to the original (upstream) you need to build a Pull Request</a:t>
            </a:r>
          </a:p>
          <a:p>
            <a:pPr lvl="1"/>
            <a:r>
              <a:rPr lang="en-US" dirty="0" smtClean="0"/>
              <a:t>This says, "I changed this! Please incorporate these changes!"</a:t>
            </a:r>
          </a:p>
          <a:p>
            <a:pPr lvl="1"/>
            <a:endParaRPr lang="en-US" dirty="0"/>
          </a:p>
          <a:p>
            <a:r>
              <a:rPr lang="en-US" dirty="0" smtClean="0"/>
              <a:t>This is not bad. It's just different. It removes "push" from the remote system and introduces "pull request"</a:t>
            </a:r>
          </a:p>
          <a:p>
            <a:r>
              <a:rPr lang="en-US" dirty="0" smtClean="0"/>
              <a:t>As an open source maintainer, it's up to the project owner to review your code and verify if a) it works and b) it fits the style of the existing code</a:t>
            </a:r>
          </a:p>
        </p:txBody>
      </p:sp>
    </p:spTree>
    <p:extLst>
      <p:ext uri="{BB962C8B-B14F-4D97-AF65-F5344CB8AC3E}">
        <p14:creationId xmlns:p14="http://schemas.microsoft.com/office/powerpoint/2010/main" val="1806406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Organizations &amp; Teams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Organizations </a:t>
            </a:r>
            <a:r>
              <a:rPr lang="en-CA" dirty="0"/>
              <a:t>are great for creating distinct groups of users within </a:t>
            </a:r>
            <a:r>
              <a:rPr lang="en-CA" dirty="0"/>
              <a:t>a</a:t>
            </a:r>
            <a:r>
              <a:rPr lang="en-CA" dirty="0" smtClean="0"/>
              <a:t> </a:t>
            </a:r>
            <a:r>
              <a:rPr lang="en-CA" dirty="0"/>
              <a:t>company, such as </a:t>
            </a:r>
            <a:r>
              <a:rPr lang="en-CA" dirty="0" smtClean="0"/>
              <a:t>groups </a:t>
            </a:r>
            <a:r>
              <a:rPr lang="en-CA" dirty="0"/>
              <a:t>working on similar </a:t>
            </a:r>
            <a:r>
              <a:rPr lang="en-CA" dirty="0" smtClean="0"/>
              <a:t>projects</a:t>
            </a:r>
          </a:p>
          <a:p>
            <a:r>
              <a:rPr lang="en-CA" dirty="0" smtClean="0"/>
              <a:t>Teams </a:t>
            </a:r>
            <a:r>
              <a:rPr lang="en-CA" dirty="0"/>
              <a:t>give organizations the ability to create groups of members and control access to </a:t>
            </a:r>
            <a:r>
              <a:rPr lang="en-CA" dirty="0" smtClean="0"/>
              <a:t>repositories</a:t>
            </a:r>
          </a:p>
          <a:p>
            <a:pPr lvl="1"/>
            <a:r>
              <a:rPr lang="en-CA" dirty="0" smtClean="0"/>
              <a:t>Team </a:t>
            </a:r>
            <a:r>
              <a:rPr lang="en-CA" dirty="0"/>
              <a:t>members can be granted read, write, or admin permissions to specific </a:t>
            </a:r>
            <a:r>
              <a:rPr lang="en-CA" dirty="0" smtClean="0"/>
              <a:t>repositories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41367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Organization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698976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Log into </a:t>
            </a:r>
            <a:r>
              <a:rPr lang="en-US" dirty="0" err="1" smtClean="0"/>
              <a:t>Github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Join the </a:t>
            </a:r>
            <a:r>
              <a:rPr lang="en-US" dirty="0" err="1" smtClean="0"/>
              <a:t>LambtonCollege</a:t>
            </a:r>
            <a:r>
              <a:rPr lang="en-US" dirty="0" smtClean="0"/>
              <a:t> organization</a:t>
            </a:r>
          </a:p>
          <a:p>
            <a:endParaRPr lang="en-US" dirty="0"/>
          </a:p>
          <a:p>
            <a:r>
              <a:rPr lang="en-US" dirty="0" smtClean="0"/>
              <a:t>Join the team CPD-4414-s2015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2060848"/>
            <a:ext cx="3377952" cy="2807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948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7" name="Picture 23" descr="Collaborators ta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5966" y="4524755"/>
            <a:ext cx="3654704" cy="1058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3" name="Picture 19" descr="Repository settings butt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0670" y="1761327"/>
            <a:ext cx="609600" cy="296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Collaborators</a:t>
            </a:r>
            <a:endParaRPr lang="en-CA" dirty="0"/>
          </a:p>
        </p:txBody>
      </p:sp>
      <p:sp>
        <p:nvSpPr>
          <p:cNvPr id="6" name="Rectangle 5"/>
          <p:cNvSpPr/>
          <p:nvPr/>
        </p:nvSpPr>
        <p:spPr>
          <a:xfrm>
            <a:off x="311230" y="1406318"/>
            <a:ext cx="4836833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buFont typeface="+mj-lt"/>
              <a:buAutoNum type="arabicPeriod"/>
            </a:pPr>
            <a:r>
              <a:rPr lang="en-CA" dirty="0" smtClean="0">
                <a:latin typeface="inherit"/>
              </a:rPr>
              <a:t>Ask </a:t>
            </a:r>
            <a:r>
              <a:rPr lang="en-CA" dirty="0">
                <a:latin typeface="inherit"/>
              </a:rPr>
              <a:t>for the username of the person you're adding as a collaborator. If they don't have one, they can </a:t>
            </a:r>
            <a:r>
              <a:rPr lang="en-CA" dirty="0">
                <a:latin typeface="inherit"/>
                <a:hlinkClick r:id="rId6"/>
              </a:rPr>
              <a:t>sign up for GitHub</a:t>
            </a:r>
            <a:r>
              <a:rPr lang="en-CA" dirty="0" smtClean="0">
                <a:latin typeface="inherit"/>
              </a:rPr>
              <a:t>.</a:t>
            </a:r>
          </a:p>
          <a:p>
            <a:pPr fontAlgn="base">
              <a:buFont typeface="+mj-lt"/>
              <a:buAutoNum type="arabicPeriod"/>
            </a:pPr>
            <a:endParaRPr lang="en-CA" dirty="0" smtClean="0">
              <a:latin typeface="inherit"/>
            </a:endParaRPr>
          </a:p>
          <a:p>
            <a:pPr fontAlgn="base">
              <a:buFont typeface="+mj-lt"/>
              <a:buAutoNum type="arabicPeriod"/>
            </a:pPr>
            <a:r>
              <a:rPr lang="en-CA" b="0" i="0" dirty="0" smtClean="0">
                <a:effectLst/>
                <a:latin typeface="inherit"/>
              </a:rPr>
              <a:t>In the top right corner of any page, click your username</a:t>
            </a:r>
          </a:p>
          <a:p>
            <a:pPr fontAlgn="base">
              <a:buFont typeface="+mj-lt"/>
              <a:buAutoNum type="arabicPeriod"/>
            </a:pPr>
            <a:endParaRPr lang="en-CA" b="0" i="0" dirty="0" smtClean="0">
              <a:effectLst/>
              <a:latin typeface="inherit"/>
            </a:endParaRPr>
          </a:p>
          <a:p>
            <a:pPr fontAlgn="base">
              <a:buFont typeface="+mj-lt"/>
              <a:buAutoNum type="arabicPeriod"/>
            </a:pPr>
            <a:r>
              <a:rPr lang="en-CA" dirty="0" smtClean="0">
                <a:latin typeface="inherit"/>
              </a:rPr>
              <a:t>On you Profile page, click the </a:t>
            </a:r>
            <a:r>
              <a:rPr lang="en-CA" b="1" dirty="0" smtClean="0">
                <a:latin typeface="inherit"/>
              </a:rPr>
              <a:t>Repositories</a:t>
            </a:r>
            <a:r>
              <a:rPr lang="en-CA" dirty="0" smtClean="0">
                <a:latin typeface="inherit"/>
              </a:rPr>
              <a:t> tab, then click the name of your repository</a:t>
            </a:r>
          </a:p>
          <a:p>
            <a:pPr fontAlgn="base">
              <a:buFont typeface="+mj-lt"/>
              <a:buAutoNum type="arabicPeriod"/>
            </a:pPr>
            <a:endParaRPr lang="en-CA" dirty="0" smtClean="0">
              <a:latin typeface="inherit"/>
            </a:endParaRPr>
          </a:p>
          <a:p>
            <a:pPr fontAlgn="base">
              <a:buFont typeface="+mj-lt"/>
              <a:buAutoNum type="arabicPeriod"/>
            </a:pPr>
            <a:r>
              <a:rPr lang="en-CA" b="0" i="0" dirty="0" smtClean="0">
                <a:effectLst/>
                <a:latin typeface="inherit"/>
              </a:rPr>
              <a:t>In your repository’s right sidebar, click</a:t>
            </a:r>
          </a:p>
          <a:p>
            <a:pPr fontAlgn="base">
              <a:buFont typeface="+mj-lt"/>
              <a:buAutoNum type="arabicPeriod"/>
            </a:pPr>
            <a:endParaRPr lang="en-CA" dirty="0">
              <a:latin typeface="inherit"/>
            </a:endParaRPr>
          </a:p>
          <a:p>
            <a:pPr fontAlgn="base">
              <a:buFont typeface="+mj-lt"/>
              <a:buAutoNum type="arabicPeriod"/>
            </a:pPr>
            <a:r>
              <a:rPr lang="en-CA" b="0" i="0" dirty="0" smtClean="0">
                <a:effectLst/>
                <a:latin typeface="inherit"/>
              </a:rPr>
              <a:t> </a:t>
            </a:r>
            <a:r>
              <a:rPr lang="en-CA" dirty="0"/>
              <a:t> </a:t>
            </a:r>
            <a:r>
              <a:rPr lang="en-CA" dirty="0" smtClean="0"/>
              <a:t>Click the “Collaborators” tab</a:t>
            </a:r>
          </a:p>
          <a:p>
            <a:pPr fontAlgn="base">
              <a:buFont typeface="+mj-lt"/>
              <a:buAutoNum type="arabicPeriod"/>
            </a:pPr>
            <a:endParaRPr lang="en-CA" b="0" i="0" dirty="0">
              <a:effectLst/>
              <a:latin typeface="inherit"/>
            </a:endParaRPr>
          </a:p>
          <a:p>
            <a:pPr fontAlgn="base">
              <a:buFont typeface="+mj-lt"/>
              <a:buAutoNum type="arabicPeriod"/>
            </a:pPr>
            <a:r>
              <a:rPr lang="en-CA" dirty="0" smtClean="0">
                <a:latin typeface="inherit"/>
              </a:rPr>
              <a:t>Select the user from the drop-down menu</a:t>
            </a:r>
          </a:p>
          <a:p>
            <a:pPr fontAlgn="base">
              <a:buFont typeface="+mj-lt"/>
              <a:buAutoNum type="arabicPeriod"/>
            </a:pPr>
            <a:endParaRPr lang="en-CA" b="0" i="0" dirty="0">
              <a:effectLst/>
              <a:latin typeface="inherit"/>
            </a:endParaRPr>
          </a:p>
          <a:p>
            <a:pPr fontAlgn="base">
              <a:buFont typeface="+mj-lt"/>
              <a:buAutoNum type="arabicPeriod"/>
            </a:pPr>
            <a:r>
              <a:rPr lang="en-CA" dirty="0" smtClean="0">
                <a:latin typeface="inherit"/>
              </a:rPr>
              <a:t>Click </a:t>
            </a:r>
            <a:r>
              <a:rPr lang="en-CA" b="1" dirty="0" smtClean="0">
                <a:latin typeface="inherit"/>
              </a:rPr>
              <a:t>Add</a:t>
            </a:r>
            <a:endParaRPr lang="en-CA" b="1" i="0" dirty="0">
              <a:effectLst/>
              <a:latin typeface="inherit"/>
            </a:endParaRPr>
          </a:p>
        </p:txBody>
      </p:sp>
      <p:pic>
        <p:nvPicPr>
          <p:cNvPr id="1041" name="Picture 17" descr="highlighted username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5966" y="2127402"/>
            <a:ext cx="3654704" cy="858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5" name="Picture 21" descr="Repositories tab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5966" y="3068960"/>
            <a:ext cx="3654849" cy="924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03096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Github</a:t>
            </a:r>
            <a:r>
              <a:rPr lang="en-CA" dirty="0" smtClean="0"/>
              <a:t> API - Teams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92896"/>
            <a:ext cx="8229600" cy="3633267"/>
          </a:xfrm>
        </p:spPr>
        <p:txBody>
          <a:bodyPr/>
          <a:lstStyle/>
          <a:p>
            <a:r>
              <a:rPr lang="en-CA" dirty="0" smtClean="0"/>
              <a:t>How to perform any team actions from the </a:t>
            </a:r>
            <a:r>
              <a:rPr lang="en-CA" dirty="0" err="1" smtClean="0"/>
              <a:t>GitBash</a:t>
            </a:r>
            <a:r>
              <a:rPr lang="en-CA" dirty="0" smtClean="0"/>
              <a:t> command line</a:t>
            </a:r>
            <a:endParaRPr lang="en-CA" dirty="0" smtClean="0">
              <a:hlinkClick r:id="rId2"/>
            </a:endParaRPr>
          </a:p>
          <a:p>
            <a:r>
              <a:rPr lang="en-CA" dirty="0" smtClean="0">
                <a:hlinkClick r:id="rId2"/>
              </a:rPr>
              <a:t>https</a:t>
            </a:r>
            <a:r>
              <a:rPr lang="en-CA" dirty="0">
                <a:hlinkClick r:id="rId2"/>
              </a:rPr>
              <a:t>://developer.github.com/v3/orgs/teams</a:t>
            </a:r>
            <a:r>
              <a:rPr lang="en-CA" dirty="0" smtClean="0">
                <a:hlinkClick r:id="rId2"/>
              </a:rPr>
              <a:t>/</a:t>
            </a:r>
            <a:endParaRPr lang="en-CA" dirty="0" smtClean="0"/>
          </a:p>
          <a:p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@LenAtLambton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5919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Canonical Resource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canonical resource (sometimes called </a:t>
            </a:r>
            <a:r>
              <a:rPr lang="en-US" dirty="0" err="1" smtClean="0"/>
              <a:t>git</a:t>
            </a:r>
            <a:r>
              <a:rPr lang="en-US" dirty="0" smtClean="0"/>
              <a:t>-flow) is Vincent </a:t>
            </a:r>
            <a:r>
              <a:rPr lang="en-US" dirty="0" err="1" smtClean="0"/>
              <a:t>Driessen's</a:t>
            </a:r>
            <a:r>
              <a:rPr lang="en-US" dirty="0" smtClean="0"/>
              <a:t> blog post from 2010: </a:t>
            </a:r>
            <a:r>
              <a:rPr lang="en-US" dirty="0" smtClean="0">
                <a:hlinkClick r:id="rId2"/>
              </a:rPr>
              <a:t>A successful </a:t>
            </a:r>
            <a:r>
              <a:rPr lang="en-US" dirty="0" err="1" smtClean="0">
                <a:hlinkClick r:id="rId2"/>
              </a:rPr>
              <a:t>Git</a:t>
            </a:r>
            <a:r>
              <a:rPr lang="en-US" dirty="0" smtClean="0">
                <a:hlinkClick r:id="rId2"/>
              </a:rPr>
              <a:t> branching model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Do yourself a </a:t>
            </a:r>
            <a:r>
              <a:rPr lang="en-US" dirty="0" err="1" smtClean="0"/>
              <a:t>favour</a:t>
            </a:r>
            <a:r>
              <a:rPr lang="en-US" dirty="0" smtClean="0"/>
              <a:t> and read this on your own time</a:t>
            </a:r>
          </a:p>
          <a:p>
            <a:r>
              <a:rPr lang="en-US" dirty="0" smtClean="0"/>
              <a:t>It should take about fifteen minutes, even with the code examples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02445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Model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629580" cy="4525963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Several branches are created, with various purposes</a:t>
            </a:r>
          </a:p>
          <a:p>
            <a:endParaRPr lang="en-US" dirty="0" smtClean="0"/>
          </a:p>
          <a:p>
            <a:r>
              <a:rPr lang="en-US" dirty="0" smtClean="0"/>
              <a:t>master</a:t>
            </a:r>
          </a:p>
          <a:p>
            <a:pPr lvl="1"/>
            <a:r>
              <a:rPr lang="en-US" dirty="0" smtClean="0"/>
              <a:t>only used for major releases</a:t>
            </a:r>
          </a:p>
          <a:p>
            <a:r>
              <a:rPr lang="en-US" dirty="0" smtClean="0"/>
              <a:t>develop</a:t>
            </a:r>
          </a:p>
          <a:p>
            <a:pPr lvl="1"/>
            <a:r>
              <a:rPr lang="en-US" dirty="0" smtClean="0"/>
              <a:t>the "work in progress" that sees all major changes before they go into production</a:t>
            </a:r>
          </a:p>
          <a:p>
            <a:r>
              <a:rPr lang="en-US" dirty="0" smtClean="0"/>
              <a:t>release</a:t>
            </a:r>
          </a:p>
          <a:p>
            <a:pPr lvl="1"/>
            <a:r>
              <a:rPr lang="en-US" dirty="0" smtClean="0"/>
              <a:t>the "we're almost ready" branches where panic sets in</a:t>
            </a:r>
          </a:p>
          <a:p>
            <a:r>
              <a:rPr lang="en-US" dirty="0" smtClean="0"/>
              <a:t>feature</a:t>
            </a:r>
          </a:p>
          <a:p>
            <a:pPr lvl="1"/>
            <a:r>
              <a:rPr lang="en-US" dirty="0" smtClean="0"/>
              <a:t>a series of branches each used for a different new feature to add</a:t>
            </a:r>
          </a:p>
          <a:p>
            <a:r>
              <a:rPr lang="en-US" dirty="0" smtClean="0"/>
              <a:t>hotfixes</a:t>
            </a:r>
            <a:endParaRPr lang="en-US" dirty="0"/>
          </a:p>
          <a:p>
            <a:pPr lvl="1"/>
            <a:r>
              <a:rPr lang="en-US" dirty="0" smtClean="0"/>
              <a:t>a series of branches each used for a different emergency fix</a:t>
            </a:r>
          </a:p>
        </p:txBody>
      </p:sp>
      <p:pic>
        <p:nvPicPr>
          <p:cNvPr id="16386" name="Picture 2" descr="http://nvie.com/img/git-model@2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6780" y="1443782"/>
            <a:ext cx="3600020" cy="4770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5497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Centralized but Decentralized</a:t>
            </a:r>
            <a:endParaRPr lang="en-CA" dirty="0"/>
          </a:p>
        </p:txBody>
      </p:sp>
      <p:pic>
        <p:nvPicPr>
          <p:cNvPr id="27650" name="Picture 2" descr="http://nvie.com/img/centr-decentr@2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7461" y="1417638"/>
            <a:ext cx="6229077" cy="4617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2179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Branching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9150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The goal of feature-branching is to allow several people to be working on different features at the same time</a:t>
            </a:r>
          </a:p>
          <a:p>
            <a:endParaRPr lang="en-US" dirty="0"/>
          </a:p>
          <a:p>
            <a:r>
              <a:rPr lang="en-US" dirty="0" smtClean="0"/>
              <a:t>This allows the workflow of:</a:t>
            </a:r>
          </a:p>
          <a:p>
            <a:pPr lvl="1"/>
            <a:r>
              <a:rPr lang="en-US" dirty="0" smtClean="0"/>
              <a:t>Branch off a fairly stable version</a:t>
            </a:r>
          </a:p>
          <a:p>
            <a:pPr lvl="1"/>
            <a:r>
              <a:rPr lang="en-US" dirty="0" smtClean="0"/>
              <a:t>Add a new feature to the code</a:t>
            </a:r>
          </a:p>
          <a:p>
            <a:pPr lvl="1"/>
            <a:r>
              <a:rPr lang="en-US" dirty="0" smtClean="0"/>
              <a:t>Merge back with the original (possibly updated) branch</a:t>
            </a:r>
            <a:endParaRPr lang="en-CA" dirty="0"/>
          </a:p>
        </p:txBody>
      </p:sp>
      <p:pic>
        <p:nvPicPr>
          <p:cNvPr id="26626" name="Picture 2" descr="http://nvie.com/img/fb@2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1256333"/>
            <a:ext cx="1814250" cy="4869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3729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5523</TotalTime>
  <Words>712</Words>
  <Application>Microsoft Office PowerPoint</Application>
  <PresentationFormat>On-screen Show (4:3)</PresentationFormat>
  <Paragraphs>110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inherit</vt:lpstr>
      <vt:lpstr>Office Theme</vt:lpstr>
      <vt:lpstr>CPD-4414 Java Development II</vt:lpstr>
      <vt:lpstr>Organizations &amp; Teams</vt:lpstr>
      <vt:lpstr>Organization</vt:lpstr>
      <vt:lpstr>Adding Collaborators</vt:lpstr>
      <vt:lpstr>Github API - Teams</vt:lpstr>
      <vt:lpstr>The Canonical Resource</vt:lpstr>
      <vt:lpstr>The Model</vt:lpstr>
      <vt:lpstr>Centralized but Decentralized</vt:lpstr>
      <vt:lpstr>Feature Branching</vt:lpstr>
      <vt:lpstr>Issue Tracking</vt:lpstr>
      <vt:lpstr>Conflict Management in Git</vt:lpstr>
      <vt:lpstr>A Quick Conflict Example</vt:lpstr>
      <vt:lpstr>GitHub Encourages a Different Workflow</vt:lpstr>
    </vt:vector>
  </TitlesOfParts>
  <Company>Lambton College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Danielle Robb</dc:creator>
  <cp:lastModifiedBy>Mark</cp:lastModifiedBy>
  <cp:revision>398</cp:revision>
  <dcterms:created xsi:type="dcterms:W3CDTF">2012-10-16T12:49:56Z</dcterms:created>
  <dcterms:modified xsi:type="dcterms:W3CDTF">2015-05-20T17:14:43Z</dcterms:modified>
</cp:coreProperties>
</file>