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69" r:id="rId4"/>
    <p:sldId id="270" r:id="rId5"/>
    <p:sldId id="257" r:id="rId6"/>
    <p:sldId id="258" r:id="rId7"/>
    <p:sldId id="259" r:id="rId8"/>
    <p:sldId id="260" r:id="rId9"/>
    <p:sldId id="261" r:id="rId10"/>
    <p:sldId id="262" r:id="rId11"/>
    <p:sldId id="263" r:id="rId12"/>
    <p:sldId id="264" r:id="rId13"/>
    <p:sldId id="265" r:id="rId14"/>
    <p:sldId id="267"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BA438EF-3A85-4A4D-9FDF-3B725EBC644D}" type="datetimeFigureOut">
              <a:rPr lang="en-CA" smtClean="0"/>
              <a:t>07/11/2011</a:t>
            </a:fld>
            <a:endParaRPr lang="en-CA"/>
          </a:p>
        </p:txBody>
      </p:sp>
      <p:sp>
        <p:nvSpPr>
          <p:cNvPr id="17" name="Footer Placeholder 16"/>
          <p:cNvSpPr>
            <a:spLocks noGrp="1"/>
          </p:cNvSpPr>
          <p:nvPr>
            <p:ph type="ftr" sz="quarter" idx="11"/>
          </p:nvPr>
        </p:nvSpPr>
        <p:spPr>
          <a:xfrm>
            <a:off x="5410200" y="4205288"/>
            <a:ext cx="1295400" cy="457200"/>
          </a:xfrm>
        </p:spPr>
        <p:txBody>
          <a:bodyPr/>
          <a:lstStyle/>
          <a:p>
            <a:endParaRPr lang="en-CA"/>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C9E8067-31E3-48BE-A039-6B09F36BF61B}"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438EF-3A85-4A4D-9FDF-3B725EBC644D}" type="datetimeFigureOut">
              <a:rPr lang="en-CA" smtClean="0"/>
              <a:t>07/11/2011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E8067-31E3-48BE-A039-6B09F36BF61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438EF-3A85-4A4D-9FDF-3B725EBC644D}" type="datetimeFigureOut">
              <a:rPr lang="en-CA" smtClean="0"/>
              <a:t>07/11/2011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E8067-31E3-48BE-A039-6B09F36BF61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438EF-3A85-4A4D-9FDF-3B725EBC644D}" type="datetimeFigureOut">
              <a:rPr lang="en-CA" smtClean="0"/>
              <a:t>07/11/2011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E8067-31E3-48BE-A039-6B09F36BF61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BA438EF-3A85-4A4D-9FDF-3B725EBC644D}" type="datetimeFigureOut">
              <a:rPr lang="en-CA" smtClean="0"/>
              <a:t>07/11/2011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E8067-31E3-48BE-A039-6B09F36BF61B}"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A438EF-3A85-4A4D-9FDF-3B725EBC644D}" type="datetimeFigureOut">
              <a:rPr lang="en-CA" smtClean="0"/>
              <a:t>07/11/2011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9E8067-31E3-48BE-A039-6B09F36BF61B}"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BA438EF-3A85-4A4D-9FDF-3B725EBC644D}" type="datetimeFigureOut">
              <a:rPr lang="en-CA" smtClean="0"/>
              <a:t>07/11/2011</a:t>
            </a:fld>
            <a:endParaRPr lang="en-CA"/>
          </a:p>
        </p:txBody>
      </p:sp>
      <p:sp>
        <p:nvSpPr>
          <p:cNvPr id="27" name="Slide Number Placeholder 26"/>
          <p:cNvSpPr>
            <a:spLocks noGrp="1"/>
          </p:cNvSpPr>
          <p:nvPr>
            <p:ph type="sldNum" sz="quarter" idx="11"/>
          </p:nvPr>
        </p:nvSpPr>
        <p:spPr/>
        <p:txBody>
          <a:bodyPr rtlCol="0"/>
          <a:lstStyle/>
          <a:p>
            <a:fld id="{DC9E8067-31E3-48BE-A039-6B09F36BF61B}" type="slidenum">
              <a:rPr lang="en-CA" smtClean="0"/>
              <a:t>‹#›</a:t>
            </a:fld>
            <a:endParaRPr lang="en-CA"/>
          </a:p>
        </p:txBody>
      </p:sp>
      <p:sp>
        <p:nvSpPr>
          <p:cNvPr id="28" name="Footer Placeholder 27"/>
          <p:cNvSpPr>
            <a:spLocks noGrp="1"/>
          </p:cNvSpPr>
          <p:nvPr>
            <p:ph type="ftr" sz="quarter" idx="12"/>
          </p:nvPr>
        </p:nvSpPr>
        <p:spPr/>
        <p:txBody>
          <a:bodyPr rtlCol="0"/>
          <a:lstStyle/>
          <a:p>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BA438EF-3A85-4A4D-9FDF-3B725EBC644D}" type="datetimeFigureOut">
              <a:rPr lang="en-CA" smtClean="0"/>
              <a:t>07/11/2011</a:t>
            </a:fld>
            <a:endParaRPr lang="en-CA"/>
          </a:p>
        </p:txBody>
      </p:sp>
      <p:sp>
        <p:nvSpPr>
          <p:cNvPr id="4" name="Footer Placeholder 3"/>
          <p:cNvSpPr>
            <a:spLocks noGrp="1"/>
          </p:cNvSpPr>
          <p:nvPr>
            <p:ph type="ftr" sz="quarter" idx="11"/>
          </p:nvPr>
        </p:nvSpPr>
        <p:spPr>
          <a:xfrm>
            <a:off x="5257800" y="612648"/>
            <a:ext cx="1325880" cy="457200"/>
          </a:xfrm>
        </p:spPr>
        <p:txBody>
          <a:bodyPr/>
          <a:lstStyle/>
          <a:p>
            <a:endParaRPr lang="en-CA"/>
          </a:p>
        </p:txBody>
      </p:sp>
      <p:sp>
        <p:nvSpPr>
          <p:cNvPr id="5" name="Slide Number Placeholder 4"/>
          <p:cNvSpPr>
            <a:spLocks noGrp="1"/>
          </p:cNvSpPr>
          <p:nvPr>
            <p:ph type="sldNum" sz="quarter" idx="12"/>
          </p:nvPr>
        </p:nvSpPr>
        <p:spPr>
          <a:xfrm>
            <a:off x="8174736" y="2272"/>
            <a:ext cx="762000" cy="365760"/>
          </a:xfrm>
        </p:spPr>
        <p:txBody>
          <a:bodyPr/>
          <a:lstStyle/>
          <a:p>
            <a:fld id="{DC9E8067-31E3-48BE-A039-6B09F36BF61B}"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438EF-3A85-4A4D-9FDF-3B725EBC644D}" type="datetimeFigureOut">
              <a:rPr lang="en-CA" smtClean="0"/>
              <a:t>07/11/2011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C9E8067-31E3-48BE-A039-6B09F36BF61B}"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A438EF-3A85-4A4D-9FDF-3B725EBC644D}" type="datetimeFigureOut">
              <a:rPr lang="en-CA" smtClean="0"/>
              <a:t>07/11/2011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9E8067-31E3-48BE-A039-6B09F36BF61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A438EF-3A85-4A4D-9FDF-3B725EBC644D}" type="datetimeFigureOut">
              <a:rPr lang="en-CA" smtClean="0"/>
              <a:t>07/11/2011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9E8067-31E3-48BE-A039-6B09F36BF61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BA438EF-3A85-4A4D-9FDF-3B725EBC644D}" type="datetimeFigureOut">
              <a:rPr lang="en-CA" smtClean="0"/>
              <a:t>07/11/2011</a:t>
            </a:fld>
            <a:endParaRPr lang="en-CA"/>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CA"/>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C9E8067-31E3-48BE-A039-6B09F36BF61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freesound.org/" TargetMode="External"/><Relationship Id="rId2" Type="http://schemas.openxmlformats.org/officeDocument/2006/relationships/hyperlink" Target="http://www.appinventorbeta.com/about/" TargetMode="External"/><Relationship Id="rId1" Type="http://schemas.openxmlformats.org/officeDocument/2006/relationships/slideLayout" Target="../slideLayouts/slideLayout2.xml"/><Relationship Id="rId6" Type="http://schemas.openxmlformats.org/officeDocument/2006/relationships/hyperlink" Target="http://www.free-graphics.com/" TargetMode="External"/><Relationship Id="rId5" Type="http://schemas.openxmlformats.org/officeDocument/2006/relationships/hyperlink" Target="http://search.creativecommons.org/" TargetMode="External"/><Relationship Id="rId4" Type="http://schemas.openxmlformats.org/officeDocument/2006/relationships/hyperlink" Target="http://www.findsound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appinventorbet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Android Apps: Look and Feel</a:t>
            </a:r>
            <a:endParaRPr lang="en-CA" dirty="0"/>
          </a:p>
        </p:txBody>
      </p:sp>
      <p:sp>
        <p:nvSpPr>
          <p:cNvPr id="3" name="Subtitle 2"/>
          <p:cNvSpPr>
            <a:spLocks noGrp="1"/>
          </p:cNvSpPr>
          <p:nvPr>
            <p:ph type="subTitle" idx="1"/>
          </p:nvPr>
        </p:nvSpPr>
        <p:spPr/>
        <p:txBody>
          <a:bodyPr/>
          <a:lstStyle/>
          <a:p>
            <a:r>
              <a:rPr lang="en-US" dirty="0" smtClean="0"/>
              <a:t>Module 6, Intro to I.T., Fall 2011</a:t>
            </a:r>
          </a:p>
          <a:p>
            <a:r>
              <a:rPr lang="en-US" dirty="0" smtClean="0"/>
              <a:t>Sam Scott</a:t>
            </a:r>
            <a:endParaRPr lang="en-CA" dirty="0"/>
          </a:p>
        </p:txBody>
      </p:sp>
    </p:spTree>
    <p:extLst>
      <p:ext uri="{BB962C8B-B14F-4D97-AF65-F5344CB8AC3E}">
        <p14:creationId xmlns:p14="http://schemas.microsoft.com/office/powerpoint/2010/main" val="263218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the Phone</a:t>
            </a:r>
            <a:endParaRPr lang="en-CA" dirty="0"/>
          </a:p>
        </p:txBody>
      </p:sp>
      <p:sp>
        <p:nvSpPr>
          <p:cNvPr id="3" name="Content Placeholder 2"/>
          <p:cNvSpPr>
            <a:spLocks noGrp="1"/>
          </p:cNvSpPr>
          <p:nvPr>
            <p:ph idx="1"/>
          </p:nvPr>
        </p:nvSpPr>
        <p:spPr>
          <a:xfrm>
            <a:off x="5580112" y="2249424"/>
            <a:ext cx="3106688" cy="4325112"/>
          </a:xfrm>
        </p:spPr>
        <p:txBody>
          <a:bodyPr/>
          <a:lstStyle/>
          <a:p>
            <a:pPr marL="109728" indent="0">
              <a:buNone/>
            </a:pPr>
            <a:r>
              <a:rPr lang="en-US" dirty="0" smtClean="0"/>
              <a:t>Click here in the blocks editor to connect to the phone (whether it’s real or an emulator).</a:t>
            </a:r>
            <a:endParaRPr lang="en-CA" dirty="0"/>
          </a:p>
        </p:txBody>
      </p:sp>
      <p:pic>
        <p:nvPicPr>
          <p:cNvPr id="4" name="Picture 7" descr="C:\Users\scottsam\Pictures\Capture_11072011_120829.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132856"/>
            <a:ext cx="4680520" cy="309893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3535250" y="2163079"/>
            <a:ext cx="641349" cy="28803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Arrow Connector 5"/>
          <p:cNvCxnSpPr>
            <a:endCxn id="5" idx="5"/>
          </p:cNvCxnSpPr>
          <p:nvPr/>
        </p:nvCxnSpPr>
        <p:spPr>
          <a:xfrm flipH="1" flipV="1">
            <a:off x="4082676" y="2408930"/>
            <a:ext cx="1641452" cy="15597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7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Development Windows</a:t>
            </a:r>
            <a:endParaRPr lang="en-CA" dirty="0"/>
          </a:p>
        </p:txBody>
      </p:sp>
      <p:pic>
        <p:nvPicPr>
          <p:cNvPr id="4" name="Picture 2" descr="C:\Users\scottsam\Pictures\Capture_11072011_120329.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272968"/>
            <a:ext cx="2029853" cy="16600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scottsam\Pictures\Capture_11072011_120829.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2272969"/>
            <a:ext cx="2507334" cy="16600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scottsam\Pictures\Capture_11072011_135003.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3636" y="4509120"/>
            <a:ext cx="807529" cy="16600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641413" y="2708920"/>
            <a:ext cx="301070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631165" y="3933056"/>
            <a:ext cx="1453003" cy="122413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95737" y="3933056"/>
            <a:ext cx="1627899" cy="122413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70270" y="2339656"/>
            <a:ext cx="1160895" cy="369332"/>
          </a:xfrm>
          <a:prstGeom prst="rect">
            <a:avLst/>
          </a:prstGeom>
          <a:noFill/>
        </p:spPr>
        <p:txBody>
          <a:bodyPr wrap="none" rtlCol="0">
            <a:spAutoFit/>
          </a:bodyPr>
          <a:lstStyle/>
          <a:p>
            <a:r>
              <a:rPr lang="en-US" dirty="0" smtClean="0"/>
              <a:t>Launches</a:t>
            </a:r>
            <a:endParaRPr lang="en-CA" dirty="0"/>
          </a:p>
        </p:txBody>
      </p:sp>
      <p:sp>
        <p:nvSpPr>
          <p:cNvPr id="17" name="TextBox 16"/>
          <p:cNvSpPr txBox="1"/>
          <p:nvPr/>
        </p:nvSpPr>
        <p:spPr>
          <a:xfrm>
            <a:off x="5503720" y="4324454"/>
            <a:ext cx="1160895" cy="369332"/>
          </a:xfrm>
          <a:prstGeom prst="rect">
            <a:avLst/>
          </a:prstGeom>
          <a:noFill/>
        </p:spPr>
        <p:txBody>
          <a:bodyPr wrap="none" rtlCol="0">
            <a:spAutoFit/>
          </a:bodyPr>
          <a:lstStyle/>
          <a:p>
            <a:r>
              <a:rPr lang="en-US" dirty="0" smtClean="0"/>
              <a:t>Launches</a:t>
            </a:r>
            <a:endParaRPr lang="en-CA" dirty="0"/>
          </a:p>
        </p:txBody>
      </p:sp>
      <p:sp>
        <p:nvSpPr>
          <p:cNvPr id="18" name="TextBox 17"/>
          <p:cNvSpPr txBox="1"/>
          <p:nvPr/>
        </p:nvSpPr>
        <p:spPr>
          <a:xfrm>
            <a:off x="5148064" y="4692622"/>
            <a:ext cx="994183" cy="369332"/>
          </a:xfrm>
          <a:prstGeom prst="rect">
            <a:avLst/>
          </a:prstGeom>
          <a:noFill/>
        </p:spPr>
        <p:txBody>
          <a:bodyPr wrap="none" rtlCol="0">
            <a:spAutoFit/>
          </a:bodyPr>
          <a:lstStyle/>
          <a:p>
            <a:r>
              <a:rPr lang="en-US" dirty="0" smtClean="0"/>
              <a:t>Talks to</a:t>
            </a:r>
            <a:endParaRPr lang="en-CA" dirty="0"/>
          </a:p>
        </p:txBody>
      </p:sp>
      <p:sp>
        <p:nvSpPr>
          <p:cNvPr id="19" name="TextBox 18"/>
          <p:cNvSpPr txBox="1"/>
          <p:nvPr/>
        </p:nvSpPr>
        <p:spPr>
          <a:xfrm>
            <a:off x="2018207" y="4475690"/>
            <a:ext cx="994183" cy="369332"/>
          </a:xfrm>
          <a:prstGeom prst="rect">
            <a:avLst/>
          </a:prstGeom>
          <a:noFill/>
        </p:spPr>
        <p:txBody>
          <a:bodyPr wrap="none" rtlCol="0">
            <a:spAutoFit/>
          </a:bodyPr>
          <a:lstStyle/>
          <a:p>
            <a:r>
              <a:rPr lang="en-US" dirty="0" smtClean="0"/>
              <a:t>Talks to</a:t>
            </a:r>
            <a:endParaRPr lang="en-CA" dirty="0"/>
          </a:p>
        </p:txBody>
      </p:sp>
      <p:sp>
        <p:nvSpPr>
          <p:cNvPr id="16" name="TextBox 15"/>
          <p:cNvSpPr txBox="1"/>
          <p:nvPr/>
        </p:nvSpPr>
        <p:spPr>
          <a:xfrm>
            <a:off x="1016284" y="3920426"/>
            <a:ext cx="1152880" cy="261610"/>
          </a:xfrm>
          <a:prstGeom prst="rect">
            <a:avLst/>
          </a:prstGeom>
          <a:noFill/>
        </p:spPr>
        <p:txBody>
          <a:bodyPr wrap="none" rtlCol="0">
            <a:spAutoFit/>
          </a:bodyPr>
          <a:lstStyle/>
          <a:p>
            <a:r>
              <a:rPr lang="en-US" sz="1100" dirty="0" smtClean="0">
                <a:solidFill>
                  <a:schemeClr val="bg1">
                    <a:lumMod val="50000"/>
                  </a:schemeClr>
                </a:solidFill>
              </a:rPr>
              <a:t>Google Chrome</a:t>
            </a:r>
            <a:endParaRPr lang="en-CA" sz="1100" dirty="0">
              <a:solidFill>
                <a:schemeClr val="bg1">
                  <a:lumMod val="50000"/>
                </a:schemeClr>
              </a:solidFill>
            </a:endParaRPr>
          </a:p>
        </p:txBody>
      </p:sp>
      <p:sp>
        <p:nvSpPr>
          <p:cNvPr id="21" name="TextBox 20"/>
          <p:cNvSpPr txBox="1"/>
          <p:nvPr/>
        </p:nvSpPr>
        <p:spPr>
          <a:xfrm>
            <a:off x="6228184" y="3920426"/>
            <a:ext cx="1471878" cy="261610"/>
          </a:xfrm>
          <a:prstGeom prst="rect">
            <a:avLst/>
          </a:prstGeom>
          <a:noFill/>
        </p:spPr>
        <p:txBody>
          <a:bodyPr wrap="none" rtlCol="0">
            <a:spAutoFit/>
          </a:bodyPr>
          <a:lstStyle/>
          <a:p>
            <a:r>
              <a:rPr lang="en-US" sz="1100" dirty="0" smtClean="0">
                <a:solidFill>
                  <a:schemeClr val="bg1">
                    <a:lumMod val="50000"/>
                  </a:schemeClr>
                </a:solidFill>
              </a:rPr>
              <a:t>Java Program (.</a:t>
            </a:r>
            <a:r>
              <a:rPr lang="en-US" sz="1100" dirty="0" err="1" smtClean="0">
                <a:solidFill>
                  <a:schemeClr val="bg1">
                    <a:lumMod val="50000"/>
                  </a:schemeClr>
                </a:solidFill>
              </a:rPr>
              <a:t>jnlp</a:t>
            </a:r>
            <a:r>
              <a:rPr lang="en-US" sz="1100" dirty="0" smtClean="0">
                <a:solidFill>
                  <a:schemeClr val="bg1">
                    <a:lumMod val="50000"/>
                  </a:schemeClr>
                </a:solidFill>
              </a:rPr>
              <a:t>)</a:t>
            </a:r>
            <a:endParaRPr lang="en-CA" sz="1100" dirty="0">
              <a:solidFill>
                <a:schemeClr val="bg1">
                  <a:lumMod val="50000"/>
                </a:schemeClr>
              </a:solidFill>
            </a:endParaRPr>
          </a:p>
        </p:txBody>
      </p:sp>
      <p:sp>
        <p:nvSpPr>
          <p:cNvPr id="22" name="TextBox 21"/>
          <p:cNvSpPr txBox="1"/>
          <p:nvPr/>
        </p:nvSpPr>
        <p:spPr>
          <a:xfrm>
            <a:off x="3823636" y="6169207"/>
            <a:ext cx="774571" cy="261610"/>
          </a:xfrm>
          <a:prstGeom prst="rect">
            <a:avLst/>
          </a:prstGeom>
          <a:noFill/>
        </p:spPr>
        <p:txBody>
          <a:bodyPr wrap="none" rtlCol="0">
            <a:spAutoFit/>
          </a:bodyPr>
          <a:lstStyle/>
          <a:p>
            <a:r>
              <a:rPr lang="en-US" sz="1100" dirty="0" smtClean="0">
                <a:solidFill>
                  <a:schemeClr val="bg1">
                    <a:lumMod val="50000"/>
                  </a:schemeClr>
                </a:solidFill>
              </a:rPr>
              <a:t>Emulator</a:t>
            </a:r>
            <a:endParaRPr lang="en-CA" sz="1100" dirty="0">
              <a:solidFill>
                <a:schemeClr val="bg1">
                  <a:lumMod val="50000"/>
                </a:schemeClr>
              </a:solidFill>
            </a:endParaRPr>
          </a:p>
        </p:txBody>
      </p:sp>
    </p:spTree>
    <p:extLst>
      <p:ext uri="{BB962C8B-B14F-4D97-AF65-F5344CB8AC3E}">
        <p14:creationId xmlns:p14="http://schemas.microsoft.com/office/powerpoint/2010/main" val="317647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scottsam\Pictures\Capture_11072011_135343.BMP"/>
          <p:cNvPicPr>
            <a:picLocks noChangeAspect="1" noChangeArrowheads="1"/>
          </p:cNvPicPr>
          <p:nvPr/>
        </p:nvPicPr>
        <p:blipFill rotWithShape="1">
          <a:blip r:embed="rId2">
            <a:extLst>
              <a:ext uri="{28A0092B-C50C-407E-A947-70E740481C1C}">
                <a14:useLocalDpi xmlns:a14="http://schemas.microsoft.com/office/drawing/2010/main" val="0"/>
              </a:ext>
            </a:extLst>
          </a:blip>
          <a:srcRect l="-8010" t="-12867" r="42607" b="43989"/>
          <a:stretch/>
        </p:blipFill>
        <p:spPr bwMode="auto">
          <a:xfrm>
            <a:off x="52264" y="1196751"/>
            <a:ext cx="8721622" cy="52485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95536" y="1124744"/>
            <a:ext cx="8229600" cy="1066800"/>
          </a:xfrm>
        </p:spPr>
        <p:txBody>
          <a:bodyPr/>
          <a:lstStyle/>
          <a:p>
            <a:r>
              <a:rPr lang="en-US" dirty="0" smtClean="0"/>
              <a:t>Event-Driven Programming</a:t>
            </a:r>
            <a:endParaRPr lang="en-CA" dirty="0"/>
          </a:p>
        </p:txBody>
      </p:sp>
      <p:cxnSp>
        <p:nvCxnSpPr>
          <p:cNvPr id="6" name="Straight Arrow Connector 5"/>
          <p:cNvCxnSpPr/>
          <p:nvPr/>
        </p:nvCxnSpPr>
        <p:spPr>
          <a:xfrm flipV="1">
            <a:off x="1835696" y="3068960"/>
            <a:ext cx="50405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707904" y="2924944"/>
            <a:ext cx="122413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99592" y="3821012"/>
            <a:ext cx="936104" cy="14244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56176" y="4660715"/>
            <a:ext cx="2747868" cy="1077218"/>
          </a:xfrm>
          <a:prstGeom prst="rect">
            <a:avLst/>
          </a:prstGeom>
          <a:solidFill>
            <a:schemeClr val="bg1">
              <a:lumMod val="65000"/>
            </a:schemeClr>
          </a:solidFill>
          <a:ln>
            <a:solidFill>
              <a:schemeClr val="tx1">
                <a:lumMod val="85000"/>
                <a:lumOff val="15000"/>
              </a:schemeClr>
            </a:solidFill>
          </a:ln>
        </p:spPr>
        <p:txBody>
          <a:bodyPr wrap="none" rtlCol="0">
            <a:spAutoFit/>
          </a:bodyPr>
          <a:lstStyle/>
          <a:p>
            <a:r>
              <a:rPr lang="en-US" sz="1600" dirty="0" smtClean="0"/>
              <a:t>Whenever it is clicked </a:t>
            </a:r>
          </a:p>
          <a:p>
            <a:r>
              <a:rPr lang="en-US" sz="1600" dirty="0" smtClean="0"/>
              <a:t>(generating a “click event”), </a:t>
            </a:r>
          </a:p>
          <a:p>
            <a:r>
              <a:rPr lang="en-US" sz="1600" dirty="0" smtClean="0"/>
              <a:t>The phone will do whatever</a:t>
            </a:r>
          </a:p>
          <a:p>
            <a:r>
              <a:rPr lang="en-US" sz="1600" dirty="0" smtClean="0"/>
              <a:t>you tell it to do in here.</a:t>
            </a:r>
            <a:endParaRPr lang="en-CA" sz="1600" dirty="0"/>
          </a:p>
        </p:txBody>
      </p:sp>
      <p:sp>
        <p:nvSpPr>
          <p:cNvPr id="14" name="TextBox 13"/>
          <p:cNvSpPr txBox="1"/>
          <p:nvPr/>
        </p:nvSpPr>
        <p:spPr>
          <a:xfrm>
            <a:off x="61325" y="5245491"/>
            <a:ext cx="1858201" cy="338554"/>
          </a:xfrm>
          <a:prstGeom prst="rect">
            <a:avLst/>
          </a:prstGeom>
          <a:solidFill>
            <a:schemeClr val="bg1">
              <a:lumMod val="65000"/>
            </a:schemeClr>
          </a:solidFill>
          <a:ln>
            <a:solidFill>
              <a:schemeClr val="tx1">
                <a:lumMod val="85000"/>
                <a:lumOff val="15000"/>
              </a:schemeClr>
            </a:solidFill>
          </a:ln>
        </p:spPr>
        <p:txBody>
          <a:bodyPr wrap="none" rtlCol="0">
            <a:spAutoFit/>
          </a:bodyPr>
          <a:lstStyle/>
          <a:p>
            <a:r>
              <a:rPr lang="en-US" sz="1600" dirty="0" smtClean="0"/>
              <a:t>The cat is a button</a:t>
            </a:r>
            <a:endParaRPr lang="en-CA" sz="1600" dirty="0"/>
          </a:p>
        </p:txBody>
      </p:sp>
      <p:cxnSp>
        <p:nvCxnSpPr>
          <p:cNvPr id="20" name="Straight Arrow Connector 19"/>
          <p:cNvCxnSpPr/>
          <p:nvPr/>
        </p:nvCxnSpPr>
        <p:spPr>
          <a:xfrm flipV="1">
            <a:off x="8100393" y="4221089"/>
            <a:ext cx="288031" cy="46102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812360" y="3933056"/>
            <a:ext cx="576065" cy="2880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483768" y="3429000"/>
            <a:ext cx="792088" cy="216024"/>
          </a:xfrm>
          <a:prstGeom prst="straightConnector1">
            <a:avLst/>
          </a:prstGeom>
          <a:ln w="38100">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860032" y="3331029"/>
            <a:ext cx="1584176" cy="386003"/>
          </a:xfrm>
          <a:prstGeom prst="straightConnector1">
            <a:avLst/>
          </a:prstGeom>
          <a:ln w="381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07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Programming</a:t>
            </a:r>
            <a:endParaRPr lang="en-CA" dirty="0"/>
          </a:p>
        </p:txBody>
      </p:sp>
      <p:pic>
        <p:nvPicPr>
          <p:cNvPr id="7170" name="Picture 2" descr="C:\Users\scottsam\Pictures\Capture_11072011_135353.BMP"/>
          <p:cNvPicPr>
            <a:picLocks noChangeAspect="1" noChangeArrowheads="1"/>
          </p:cNvPicPr>
          <p:nvPr/>
        </p:nvPicPr>
        <p:blipFill rotWithShape="1">
          <a:blip r:embed="rId2">
            <a:extLst>
              <a:ext uri="{28A0092B-C50C-407E-A947-70E740481C1C}">
                <a14:useLocalDpi xmlns:a14="http://schemas.microsoft.com/office/drawing/2010/main" val="0"/>
              </a:ext>
            </a:extLst>
          </a:blip>
          <a:srcRect r="38649" b="43811"/>
          <a:stretch/>
        </p:blipFill>
        <p:spPr bwMode="auto">
          <a:xfrm>
            <a:off x="962886" y="2060848"/>
            <a:ext cx="8181114" cy="42816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9552" y="5245491"/>
            <a:ext cx="2082621" cy="830997"/>
          </a:xfrm>
          <a:prstGeom prst="rect">
            <a:avLst/>
          </a:prstGeom>
          <a:solidFill>
            <a:schemeClr val="bg1">
              <a:lumMod val="65000"/>
            </a:schemeClr>
          </a:solidFill>
          <a:ln>
            <a:solidFill>
              <a:schemeClr val="tx1">
                <a:lumMod val="85000"/>
                <a:lumOff val="15000"/>
              </a:schemeClr>
            </a:solidFill>
          </a:ln>
        </p:spPr>
        <p:txBody>
          <a:bodyPr wrap="none" rtlCol="0">
            <a:spAutoFit/>
          </a:bodyPr>
          <a:lstStyle/>
          <a:p>
            <a:r>
              <a:rPr lang="en-US" sz="1600" dirty="0" smtClean="0"/>
              <a:t>The meow is a sound</a:t>
            </a:r>
          </a:p>
          <a:p>
            <a:r>
              <a:rPr lang="en-US" sz="1600" dirty="0" smtClean="0"/>
              <a:t>object that can be</a:t>
            </a:r>
          </a:p>
          <a:p>
            <a:r>
              <a:rPr lang="en-US" sz="1600" dirty="0" smtClean="0"/>
              <a:t>played.</a:t>
            </a:r>
            <a:endParaRPr lang="en-CA" sz="1600" dirty="0"/>
          </a:p>
        </p:txBody>
      </p:sp>
      <p:cxnSp>
        <p:nvCxnSpPr>
          <p:cNvPr id="6" name="Straight Arrow Connector 5"/>
          <p:cNvCxnSpPr/>
          <p:nvPr/>
        </p:nvCxnSpPr>
        <p:spPr>
          <a:xfrm flipV="1">
            <a:off x="1403648" y="4293096"/>
            <a:ext cx="360040" cy="95239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195736" y="3573016"/>
            <a:ext cx="792088" cy="628634"/>
          </a:xfrm>
          <a:prstGeom prst="straightConnector1">
            <a:avLst/>
          </a:prstGeom>
          <a:ln w="38100">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86135" y="3519720"/>
            <a:ext cx="2042049" cy="269320"/>
          </a:xfrm>
          <a:prstGeom prst="straightConnector1">
            <a:avLst/>
          </a:prstGeom>
          <a:ln w="38100">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56176" y="4660715"/>
            <a:ext cx="2683748" cy="1323439"/>
          </a:xfrm>
          <a:prstGeom prst="rect">
            <a:avLst/>
          </a:prstGeom>
          <a:solidFill>
            <a:schemeClr val="bg1">
              <a:lumMod val="65000"/>
            </a:schemeClr>
          </a:solidFill>
          <a:ln>
            <a:solidFill>
              <a:schemeClr val="tx1">
                <a:lumMod val="85000"/>
                <a:lumOff val="15000"/>
              </a:schemeClr>
            </a:solidFill>
          </a:ln>
        </p:spPr>
        <p:txBody>
          <a:bodyPr wrap="none" rtlCol="0">
            <a:spAutoFit/>
          </a:bodyPr>
          <a:lstStyle/>
          <a:p>
            <a:r>
              <a:rPr lang="en-US" sz="1600" dirty="0" smtClean="0"/>
              <a:t>Now when the cat button</a:t>
            </a:r>
          </a:p>
          <a:p>
            <a:r>
              <a:rPr lang="en-US" sz="1600" dirty="0" smtClean="0"/>
              <a:t>is clicked, the Meow sound</a:t>
            </a:r>
          </a:p>
          <a:p>
            <a:r>
              <a:rPr lang="en-US" sz="1600" dirty="0" smtClean="0"/>
              <a:t>will play. You can add as</a:t>
            </a:r>
          </a:p>
          <a:p>
            <a:r>
              <a:rPr lang="en-US" sz="1600" dirty="0" smtClean="0"/>
              <a:t>many actions as you like to </a:t>
            </a:r>
          </a:p>
          <a:p>
            <a:r>
              <a:rPr lang="en-US" sz="1600" dirty="0" smtClean="0"/>
              <a:t>this click event.</a:t>
            </a:r>
            <a:endParaRPr lang="en-CA" sz="1600" dirty="0"/>
          </a:p>
        </p:txBody>
      </p:sp>
      <p:cxnSp>
        <p:nvCxnSpPr>
          <p:cNvPr id="15" name="Straight Arrow Connector 14"/>
          <p:cNvCxnSpPr/>
          <p:nvPr/>
        </p:nvCxnSpPr>
        <p:spPr>
          <a:xfrm flipV="1">
            <a:off x="8100393" y="4221089"/>
            <a:ext cx="288031" cy="46102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812360" y="3933056"/>
            <a:ext cx="576065" cy="2880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31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and Loading Projects</a:t>
            </a:r>
            <a:endParaRPr lang="en-CA" dirty="0"/>
          </a:p>
        </p:txBody>
      </p:sp>
      <p:pic>
        <p:nvPicPr>
          <p:cNvPr id="8194" name="Picture 2" descr="C:\Users\scottsam\Pictures\Capture_11072011_140546.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2204864"/>
            <a:ext cx="5544616" cy="43311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00192" y="2564904"/>
            <a:ext cx="2699792" cy="3139321"/>
          </a:xfrm>
          <a:prstGeom prst="rect">
            <a:avLst/>
          </a:prstGeom>
          <a:noFill/>
        </p:spPr>
        <p:txBody>
          <a:bodyPr wrap="square" rtlCol="0">
            <a:spAutoFit/>
          </a:bodyPr>
          <a:lstStyle/>
          <a:p>
            <a:r>
              <a:rPr lang="en-US" dirty="0" smtClean="0"/>
              <a:t>In the Projects window, click “My Projects”. Here you can download your project to a zip file or upload a zipped project. </a:t>
            </a:r>
          </a:p>
          <a:p>
            <a:endParaRPr lang="en-US" dirty="0"/>
          </a:p>
          <a:p>
            <a:r>
              <a:rPr lang="en-US" dirty="0" smtClean="0"/>
              <a:t>You can also create new projects and delete old ones here.</a:t>
            </a:r>
          </a:p>
          <a:p>
            <a:endParaRPr lang="en-CA" dirty="0"/>
          </a:p>
        </p:txBody>
      </p:sp>
    </p:spTree>
    <p:extLst>
      <p:ext uri="{BB962C8B-B14F-4D97-AF65-F5344CB8AC3E}">
        <p14:creationId xmlns:p14="http://schemas.microsoft.com/office/powerpoint/2010/main" val="406623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CA" dirty="0"/>
          </a:p>
        </p:txBody>
      </p:sp>
      <p:sp>
        <p:nvSpPr>
          <p:cNvPr id="3" name="Content Placeholder 2"/>
          <p:cNvSpPr>
            <a:spLocks noGrp="1"/>
          </p:cNvSpPr>
          <p:nvPr>
            <p:ph idx="1"/>
          </p:nvPr>
        </p:nvSpPr>
        <p:spPr/>
        <p:txBody>
          <a:bodyPr>
            <a:normAutofit lnSpcReduction="10000"/>
          </a:bodyPr>
          <a:lstStyle/>
          <a:p>
            <a:r>
              <a:rPr lang="en-US" dirty="0" smtClean="0"/>
              <a:t>Tutorials and Software</a:t>
            </a:r>
          </a:p>
          <a:p>
            <a:pPr lvl="1"/>
            <a:r>
              <a:rPr lang="en-CA" dirty="0">
                <a:hlinkClick r:id="rId2"/>
              </a:rPr>
              <a:t>http://www.appinventorbeta.com/about</a:t>
            </a:r>
            <a:r>
              <a:rPr lang="en-CA" dirty="0" smtClean="0">
                <a:hlinkClick r:id="rId2"/>
              </a:rPr>
              <a:t>/</a:t>
            </a:r>
            <a:endParaRPr lang="en-CA" dirty="0" smtClean="0"/>
          </a:p>
          <a:p>
            <a:pPr lvl="1"/>
            <a:endParaRPr lang="en-CA" dirty="0" smtClean="0"/>
          </a:p>
          <a:p>
            <a:r>
              <a:rPr lang="en-US" dirty="0" smtClean="0"/>
              <a:t>Free Sounds</a:t>
            </a:r>
          </a:p>
          <a:p>
            <a:pPr lvl="1"/>
            <a:r>
              <a:rPr lang="en-US" dirty="0" smtClean="0">
                <a:hlinkClick r:id="rId3"/>
              </a:rPr>
              <a:t>http://www.freesound.org/</a:t>
            </a:r>
            <a:endParaRPr lang="en-US" dirty="0" smtClean="0"/>
          </a:p>
          <a:p>
            <a:pPr lvl="1"/>
            <a:r>
              <a:rPr lang="en-CA" dirty="0">
                <a:hlinkClick r:id="rId4"/>
              </a:rPr>
              <a:t>http://www.findsounds.com</a:t>
            </a:r>
            <a:r>
              <a:rPr lang="en-CA" dirty="0" smtClean="0">
                <a:hlinkClick r:id="rId4"/>
              </a:rPr>
              <a:t>/</a:t>
            </a:r>
            <a:endParaRPr lang="en-CA" dirty="0" smtClean="0"/>
          </a:p>
          <a:p>
            <a:pPr lvl="1"/>
            <a:endParaRPr lang="en-CA" dirty="0" smtClean="0"/>
          </a:p>
          <a:p>
            <a:r>
              <a:rPr lang="en-US" dirty="0" smtClean="0"/>
              <a:t>Free Images</a:t>
            </a:r>
          </a:p>
          <a:p>
            <a:pPr lvl="1"/>
            <a:r>
              <a:rPr lang="en-CA" dirty="0">
                <a:hlinkClick r:id="rId5"/>
              </a:rPr>
              <a:t>http://search.creativecommons.org</a:t>
            </a:r>
            <a:r>
              <a:rPr lang="en-CA" dirty="0" smtClean="0">
                <a:hlinkClick r:id="rId5"/>
              </a:rPr>
              <a:t>/</a:t>
            </a:r>
            <a:endParaRPr lang="en-CA" dirty="0" smtClean="0"/>
          </a:p>
          <a:p>
            <a:pPr lvl="1"/>
            <a:r>
              <a:rPr lang="en-CA" dirty="0">
                <a:hlinkClick r:id="rId6"/>
              </a:rPr>
              <a:t>http://www.free-graphics.com/</a:t>
            </a:r>
            <a:endParaRPr lang="en-CA" dirty="0"/>
          </a:p>
        </p:txBody>
      </p:sp>
    </p:spTree>
    <p:extLst>
      <p:ext uri="{BB962C8B-B14F-4D97-AF65-F5344CB8AC3E}">
        <p14:creationId xmlns:p14="http://schemas.microsoft.com/office/powerpoint/2010/main" val="143790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Module</a:t>
            </a:r>
            <a:endParaRPr lang="en-CA" dirty="0"/>
          </a:p>
        </p:txBody>
      </p:sp>
      <p:sp>
        <p:nvSpPr>
          <p:cNvPr id="3" name="Content Placeholder 2"/>
          <p:cNvSpPr>
            <a:spLocks noGrp="1"/>
          </p:cNvSpPr>
          <p:nvPr>
            <p:ph idx="1"/>
          </p:nvPr>
        </p:nvSpPr>
        <p:spPr/>
        <p:txBody>
          <a:bodyPr/>
          <a:lstStyle/>
          <a:p>
            <a:r>
              <a:rPr lang="en-US" dirty="0" smtClean="0"/>
              <a:t>Learn to use Google </a:t>
            </a:r>
            <a:r>
              <a:rPr lang="en-US" dirty="0" err="1" smtClean="0"/>
              <a:t>AppInventor</a:t>
            </a:r>
            <a:r>
              <a:rPr lang="en-US" dirty="0" smtClean="0"/>
              <a:t>.</a:t>
            </a:r>
          </a:p>
          <a:p>
            <a:endParaRPr lang="en-US" dirty="0" smtClean="0"/>
          </a:p>
          <a:p>
            <a:r>
              <a:rPr lang="en-US" dirty="0" smtClean="0"/>
              <a:t>Create simple Apps that respond to button presses and other events.</a:t>
            </a:r>
          </a:p>
          <a:p>
            <a:endParaRPr lang="en-US" dirty="0" smtClean="0"/>
          </a:p>
          <a:p>
            <a:r>
              <a:rPr lang="en-US" dirty="0" smtClean="0"/>
              <a:t>Build a Tic </a:t>
            </a:r>
            <a:r>
              <a:rPr lang="en-US" dirty="0" err="1" smtClean="0"/>
              <a:t>Tac</a:t>
            </a:r>
            <a:r>
              <a:rPr lang="en-US" dirty="0" smtClean="0"/>
              <a:t> Toe front end, possibly using a variable and a simple if statement.</a:t>
            </a:r>
            <a:endParaRPr lang="en-CA" dirty="0"/>
          </a:p>
        </p:txBody>
      </p:sp>
    </p:spTree>
    <p:extLst>
      <p:ext uri="{BB962C8B-B14F-4D97-AF65-F5344CB8AC3E}">
        <p14:creationId xmlns:p14="http://schemas.microsoft.com/office/powerpoint/2010/main" val="8801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Next Module</a:t>
            </a:r>
            <a:endParaRPr lang="en-CA" dirty="0"/>
          </a:p>
        </p:txBody>
      </p:sp>
      <p:sp>
        <p:nvSpPr>
          <p:cNvPr id="3" name="Content Placeholder 2"/>
          <p:cNvSpPr>
            <a:spLocks noGrp="1"/>
          </p:cNvSpPr>
          <p:nvPr>
            <p:ph idx="1"/>
          </p:nvPr>
        </p:nvSpPr>
        <p:spPr/>
        <p:txBody>
          <a:bodyPr/>
          <a:lstStyle/>
          <a:p>
            <a:r>
              <a:rPr lang="en-US" dirty="0" smtClean="0"/>
              <a:t>Create more complex Apps.</a:t>
            </a:r>
          </a:p>
          <a:p>
            <a:endParaRPr lang="en-US" dirty="0" smtClean="0"/>
          </a:p>
          <a:p>
            <a:r>
              <a:rPr lang="en-US" dirty="0" smtClean="0"/>
              <a:t>Use different events.</a:t>
            </a:r>
          </a:p>
          <a:p>
            <a:endParaRPr lang="en-US" dirty="0"/>
          </a:p>
          <a:p>
            <a:r>
              <a:rPr lang="en-US" dirty="0" smtClean="0"/>
              <a:t>Learn how to program more complex logic.</a:t>
            </a:r>
          </a:p>
          <a:p>
            <a:endParaRPr lang="en-US" dirty="0"/>
          </a:p>
          <a:p>
            <a:r>
              <a:rPr lang="en-US" dirty="0" smtClean="0"/>
              <a:t>Turn the Tic </a:t>
            </a:r>
            <a:r>
              <a:rPr lang="en-US" dirty="0" err="1" smtClean="0"/>
              <a:t>Tac</a:t>
            </a:r>
            <a:r>
              <a:rPr lang="en-US" dirty="0" smtClean="0"/>
              <a:t> Toe front end into a working App</a:t>
            </a:r>
            <a:endParaRPr lang="en-CA" dirty="0"/>
          </a:p>
        </p:txBody>
      </p:sp>
    </p:spTree>
    <p:extLst>
      <p:ext uri="{BB962C8B-B14F-4D97-AF65-F5344CB8AC3E}">
        <p14:creationId xmlns:p14="http://schemas.microsoft.com/office/powerpoint/2010/main" val="356974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for This Module</a:t>
            </a:r>
            <a:endParaRPr lang="en-CA" dirty="0"/>
          </a:p>
        </p:txBody>
      </p:sp>
      <p:sp>
        <p:nvSpPr>
          <p:cNvPr id="3" name="Content Placeholder 2"/>
          <p:cNvSpPr>
            <a:spLocks noGrp="1"/>
          </p:cNvSpPr>
          <p:nvPr>
            <p:ph idx="1"/>
          </p:nvPr>
        </p:nvSpPr>
        <p:spPr/>
        <p:txBody>
          <a:bodyPr/>
          <a:lstStyle/>
          <a:p>
            <a:r>
              <a:rPr lang="en-US" dirty="0" smtClean="0"/>
              <a:t>In class exercises</a:t>
            </a:r>
          </a:p>
          <a:p>
            <a:pPr lvl="1"/>
            <a:r>
              <a:rPr lang="en-US" dirty="0" smtClean="0"/>
              <a:t>3 marks</a:t>
            </a:r>
          </a:p>
          <a:p>
            <a:pPr lvl="1"/>
            <a:endParaRPr lang="en-US" dirty="0"/>
          </a:p>
          <a:p>
            <a:r>
              <a:rPr lang="en-US" dirty="0" smtClean="0"/>
              <a:t>Tic </a:t>
            </a:r>
            <a:r>
              <a:rPr lang="en-US" dirty="0" err="1" smtClean="0"/>
              <a:t>Tac</a:t>
            </a:r>
            <a:r>
              <a:rPr lang="en-US" dirty="0" smtClean="0"/>
              <a:t> Toe project</a:t>
            </a:r>
          </a:p>
          <a:p>
            <a:pPr lvl="1"/>
            <a:r>
              <a:rPr lang="en-US" dirty="0" smtClean="0"/>
              <a:t>10 marks</a:t>
            </a:r>
          </a:p>
          <a:p>
            <a:pPr lvl="1"/>
            <a:endParaRPr lang="en-CA" dirty="0"/>
          </a:p>
        </p:txBody>
      </p:sp>
    </p:spTree>
    <p:extLst>
      <p:ext uri="{BB962C8B-B14F-4D97-AF65-F5344CB8AC3E}">
        <p14:creationId xmlns:p14="http://schemas.microsoft.com/office/powerpoint/2010/main" val="52083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Set Up</a:t>
            </a:r>
            <a:endParaRPr lang="en-CA" dirty="0"/>
          </a:p>
        </p:txBody>
      </p:sp>
      <p:sp>
        <p:nvSpPr>
          <p:cNvPr id="3" name="Content Placeholder 2"/>
          <p:cNvSpPr>
            <a:spLocks noGrp="1"/>
          </p:cNvSpPr>
          <p:nvPr>
            <p:ph idx="1"/>
          </p:nvPr>
        </p:nvSpPr>
        <p:spPr/>
        <p:txBody>
          <a:bodyPr>
            <a:normAutofit/>
          </a:bodyPr>
          <a:lstStyle/>
          <a:p>
            <a:pPr marL="566928" indent="-457200">
              <a:buFont typeface="Georgia"/>
              <a:buAutoNum type="arabicPeriod"/>
            </a:pPr>
            <a:r>
              <a:rPr lang="en-US" sz="2400" dirty="0"/>
              <a:t>Sign up for a </a:t>
            </a:r>
            <a:r>
              <a:rPr lang="en-US" sz="2400" dirty="0" err="1"/>
              <a:t>google</a:t>
            </a:r>
            <a:r>
              <a:rPr lang="en-US" sz="2400" dirty="0"/>
              <a:t> account</a:t>
            </a:r>
          </a:p>
          <a:p>
            <a:pPr marL="566928" indent="-457200">
              <a:buAutoNum type="arabicPeriod"/>
            </a:pPr>
            <a:r>
              <a:rPr lang="en-US" sz="2400" dirty="0" smtClean="0"/>
              <a:t>Download the Google Chrome browser and run it.</a:t>
            </a:r>
          </a:p>
          <a:p>
            <a:pPr marL="566928" indent="-457200">
              <a:buAutoNum type="arabicPeriod"/>
            </a:pPr>
            <a:r>
              <a:rPr lang="en-US" sz="2400" dirty="0" smtClean="0"/>
              <a:t>Go to </a:t>
            </a:r>
            <a:r>
              <a:rPr lang="en-US" sz="2400" dirty="0" smtClean="0">
                <a:hlinkClick r:id="rId2"/>
              </a:rPr>
              <a:t>www.appinventorbeta.com</a:t>
            </a:r>
            <a:r>
              <a:rPr lang="en-US" sz="2400" dirty="0" smtClean="0"/>
              <a:t> and click Get Started</a:t>
            </a:r>
          </a:p>
          <a:p>
            <a:pPr marL="566928" indent="-457200">
              <a:buAutoNum type="arabicPeriod"/>
            </a:pPr>
            <a:endParaRPr lang="en-US" sz="2400" dirty="0" smtClean="0"/>
          </a:p>
          <a:p>
            <a:pPr marL="566928" indent="-457200">
              <a:buAutoNum type="arabicPeriod"/>
            </a:pPr>
            <a:r>
              <a:rPr lang="en-US" sz="2400" dirty="0" smtClean="0"/>
              <a:t>Then click “Set Up Your </a:t>
            </a:r>
          </a:p>
          <a:p>
            <a:pPr marL="109728" indent="0">
              <a:buNone/>
            </a:pPr>
            <a:r>
              <a:rPr lang="en-US" sz="2400" dirty="0"/>
              <a:t> </a:t>
            </a:r>
            <a:r>
              <a:rPr lang="en-US" sz="2400" dirty="0" smtClean="0"/>
              <a:t>     Computer”, “Instructions </a:t>
            </a:r>
          </a:p>
          <a:p>
            <a:pPr marL="109728" indent="0">
              <a:buNone/>
            </a:pPr>
            <a:r>
              <a:rPr lang="en-US" sz="2400" dirty="0" smtClean="0"/>
              <a:t>      for Windows”, </a:t>
            </a:r>
          </a:p>
          <a:p>
            <a:pPr marL="109728" indent="0">
              <a:buNone/>
            </a:pPr>
            <a:r>
              <a:rPr lang="en-US" sz="2400" dirty="0"/>
              <a:t> </a:t>
            </a:r>
            <a:r>
              <a:rPr lang="en-US" sz="2400" dirty="0" smtClean="0"/>
              <a:t>     “Download the </a:t>
            </a:r>
          </a:p>
          <a:p>
            <a:pPr marL="109728" indent="0">
              <a:buNone/>
            </a:pPr>
            <a:r>
              <a:rPr lang="en-US" sz="2400" dirty="0"/>
              <a:t> </a:t>
            </a:r>
            <a:r>
              <a:rPr lang="en-US" sz="2400" dirty="0" smtClean="0"/>
              <a:t>     installer”, and follow </a:t>
            </a:r>
          </a:p>
          <a:p>
            <a:pPr marL="109728" indent="0">
              <a:buNone/>
            </a:pPr>
            <a:r>
              <a:rPr lang="en-US" sz="2400" dirty="0"/>
              <a:t> </a:t>
            </a:r>
            <a:r>
              <a:rPr lang="en-US" sz="2400" dirty="0" smtClean="0"/>
              <a:t>     the instructions</a:t>
            </a:r>
          </a:p>
          <a:p>
            <a:pPr marL="109728" indent="0">
              <a:buNone/>
            </a:pPr>
            <a:endParaRPr lang="en-US" sz="2400" dirty="0" smtClean="0"/>
          </a:p>
        </p:txBody>
      </p:sp>
      <p:pic>
        <p:nvPicPr>
          <p:cNvPr id="1026" name="Picture 2" descr="C:\Users\scottsam\Pictures\Capture_11072011_120000.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5306" y="3861048"/>
            <a:ext cx="4025725" cy="250939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7365877" y="3429000"/>
            <a:ext cx="216024" cy="237626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3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Set Up</a:t>
            </a:r>
            <a:endParaRPr lang="en-CA" dirty="0"/>
          </a:p>
        </p:txBody>
      </p:sp>
      <p:sp>
        <p:nvSpPr>
          <p:cNvPr id="3" name="Content Placeholder 2"/>
          <p:cNvSpPr>
            <a:spLocks noGrp="1"/>
          </p:cNvSpPr>
          <p:nvPr>
            <p:ph idx="1"/>
          </p:nvPr>
        </p:nvSpPr>
        <p:spPr/>
        <p:txBody>
          <a:bodyPr/>
          <a:lstStyle/>
          <a:p>
            <a:r>
              <a:rPr lang="en-US" dirty="0" smtClean="0"/>
              <a:t>Then go to “My Projects”…</a:t>
            </a:r>
          </a:p>
          <a:p>
            <a:endParaRPr lang="en-US" dirty="0"/>
          </a:p>
          <a:p>
            <a:endParaRPr lang="en-CA" dirty="0"/>
          </a:p>
        </p:txBody>
      </p:sp>
      <p:pic>
        <p:nvPicPr>
          <p:cNvPr id="4" name="Picture 2" descr="C:\Users\scottsam\Pictures\Capture_11072011_120000.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3140968"/>
            <a:ext cx="4025725" cy="250939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cottsam\Pictures\Capture_11072011_1200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3132815"/>
            <a:ext cx="3600400" cy="251754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3995936" y="3645024"/>
            <a:ext cx="641349" cy="28803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p:cNvCxnSpPr/>
          <p:nvPr/>
        </p:nvCxnSpPr>
        <p:spPr>
          <a:xfrm>
            <a:off x="4637285" y="3789040"/>
            <a:ext cx="582787"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22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Window</a:t>
            </a:r>
            <a:endParaRPr lang="en-CA" dirty="0"/>
          </a:p>
        </p:txBody>
      </p:sp>
      <p:sp>
        <p:nvSpPr>
          <p:cNvPr id="3" name="Content Placeholder 2"/>
          <p:cNvSpPr>
            <a:spLocks noGrp="1"/>
          </p:cNvSpPr>
          <p:nvPr>
            <p:ph idx="1"/>
          </p:nvPr>
        </p:nvSpPr>
        <p:spPr>
          <a:xfrm>
            <a:off x="5940152" y="2204864"/>
            <a:ext cx="2746648" cy="4369672"/>
          </a:xfrm>
        </p:spPr>
        <p:txBody>
          <a:bodyPr/>
          <a:lstStyle/>
          <a:p>
            <a:pPr marL="109728" indent="0">
              <a:buNone/>
            </a:pPr>
            <a:r>
              <a:rPr lang="en-US" dirty="0" smtClean="0"/>
              <a:t>Lay out your App’s interface here.</a:t>
            </a:r>
          </a:p>
          <a:p>
            <a:pPr marL="109728" indent="0">
              <a:buNone/>
            </a:pPr>
            <a:endParaRPr lang="en-US" dirty="0"/>
          </a:p>
          <a:p>
            <a:pPr marL="109728" indent="0">
              <a:buNone/>
            </a:pPr>
            <a:r>
              <a:rPr lang="en-US" dirty="0" smtClean="0"/>
              <a:t>Click here to get to the Blocks Editor.</a:t>
            </a:r>
            <a:endParaRPr lang="en-CA" dirty="0"/>
          </a:p>
        </p:txBody>
      </p:sp>
      <p:pic>
        <p:nvPicPr>
          <p:cNvPr id="3074" name="Picture 2" descr="C:\Users\scottsam\Pictures\Capture_11072011_120329.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04864"/>
            <a:ext cx="5194768" cy="4248472"/>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3675261" y="2852936"/>
            <a:ext cx="1616819" cy="28803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p:cNvCxnSpPr/>
          <p:nvPr/>
        </p:nvCxnSpPr>
        <p:spPr>
          <a:xfrm flipH="1" flipV="1">
            <a:off x="5076056" y="3140968"/>
            <a:ext cx="1008112" cy="100811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6062262" y="5576288"/>
            <a:ext cx="2746648" cy="1021064"/>
          </a:xfrm>
          <a:prstGeom prst="rect">
            <a:avLst/>
          </a:prstGeom>
        </p:spPr>
        <p:txBody>
          <a:bodyPr vert="horz">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n-US" sz="1050" dirty="0" smtClean="0"/>
              <a:t>This step will download a .</a:t>
            </a:r>
            <a:r>
              <a:rPr lang="en-US" sz="1050" dirty="0" err="1" smtClean="0"/>
              <a:t>jnlp</a:t>
            </a:r>
            <a:r>
              <a:rPr lang="en-US" sz="1050" dirty="0" smtClean="0"/>
              <a:t> file which you should “keep” and “open”. If the automatic opening on Chrome doesn’t work, you will have to find the file in your downloads folder and launch it from there.</a:t>
            </a:r>
            <a:endParaRPr lang="en-CA" sz="1050" dirty="0"/>
          </a:p>
        </p:txBody>
      </p:sp>
    </p:spTree>
    <p:extLst>
      <p:ext uri="{BB962C8B-B14F-4D97-AF65-F5344CB8AC3E}">
        <p14:creationId xmlns:p14="http://schemas.microsoft.com/office/powerpoint/2010/main" val="298383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Blocks Editor</a:t>
            </a:r>
            <a:endParaRPr lang="en-CA" dirty="0"/>
          </a:p>
        </p:txBody>
      </p:sp>
      <p:sp>
        <p:nvSpPr>
          <p:cNvPr id="3" name="Content Placeholder 2"/>
          <p:cNvSpPr>
            <a:spLocks noGrp="1"/>
          </p:cNvSpPr>
          <p:nvPr>
            <p:ph idx="1"/>
          </p:nvPr>
        </p:nvSpPr>
        <p:spPr>
          <a:xfrm>
            <a:off x="5580112" y="2249424"/>
            <a:ext cx="3106688" cy="4325112"/>
          </a:xfrm>
        </p:spPr>
        <p:txBody>
          <a:bodyPr/>
          <a:lstStyle/>
          <a:p>
            <a:pPr marL="109728" indent="0">
              <a:buNone/>
            </a:pPr>
            <a:r>
              <a:rPr lang="en-US" dirty="0" smtClean="0"/>
              <a:t>Program your App’s </a:t>
            </a:r>
            <a:r>
              <a:rPr lang="en-US" dirty="0" err="1" smtClean="0"/>
              <a:t>behaviours</a:t>
            </a:r>
            <a:r>
              <a:rPr lang="en-US" dirty="0" smtClean="0"/>
              <a:t> and logic here.</a:t>
            </a:r>
          </a:p>
          <a:p>
            <a:pPr marL="109728" indent="0">
              <a:buNone/>
            </a:pPr>
            <a:endParaRPr lang="en-US" dirty="0"/>
          </a:p>
          <a:p>
            <a:pPr marL="109728" indent="0">
              <a:buNone/>
            </a:pPr>
            <a:r>
              <a:rPr lang="en-US" dirty="0" smtClean="0"/>
              <a:t>Click here to start the emulator if you don’t have a phone.</a:t>
            </a:r>
            <a:endParaRPr lang="en-CA" dirty="0"/>
          </a:p>
        </p:txBody>
      </p:sp>
      <p:pic>
        <p:nvPicPr>
          <p:cNvPr id="4" name="Picture 7" descr="C:\Users\scottsam\Pictures\Capture_11072011_120829.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132856"/>
            <a:ext cx="4680520" cy="309893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987824" y="2204864"/>
            <a:ext cx="641349" cy="28803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Arrow Connector 5"/>
          <p:cNvCxnSpPr>
            <a:endCxn id="5" idx="5"/>
          </p:cNvCxnSpPr>
          <p:nvPr/>
        </p:nvCxnSpPr>
        <p:spPr>
          <a:xfrm flipH="1" flipV="1">
            <a:off x="3535250" y="2450715"/>
            <a:ext cx="2260886" cy="162635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03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Emulator (if no real phone)</a:t>
            </a:r>
            <a:endParaRPr lang="en-CA" dirty="0"/>
          </a:p>
        </p:txBody>
      </p:sp>
      <p:sp>
        <p:nvSpPr>
          <p:cNvPr id="3" name="Content Placeholder 2"/>
          <p:cNvSpPr>
            <a:spLocks noGrp="1"/>
          </p:cNvSpPr>
          <p:nvPr>
            <p:ph idx="1"/>
          </p:nvPr>
        </p:nvSpPr>
        <p:spPr>
          <a:xfrm>
            <a:off x="5148064" y="2249424"/>
            <a:ext cx="3538736" cy="4325112"/>
          </a:xfrm>
        </p:spPr>
        <p:txBody>
          <a:bodyPr/>
          <a:lstStyle/>
          <a:p>
            <a:pPr marL="109728" indent="0">
              <a:buNone/>
            </a:pPr>
            <a:r>
              <a:rPr lang="en-US" dirty="0" smtClean="0"/>
              <a:t>This is where you test your App.</a:t>
            </a:r>
          </a:p>
          <a:p>
            <a:pPr marL="109728" indent="0">
              <a:buNone/>
            </a:pPr>
            <a:endParaRPr lang="en-US" dirty="0"/>
          </a:p>
          <a:p>
            <a:pPr marL="109728" indent="0">
              <a:buNone/>
            </a:pPr>
            <a:r>
              <a:rPr lang="en-US" dirty="0" smtClean="0"/>
              <a:t>Wait for it to boot, then unlock the phone and get to this screen before you try to connect.</a:t>
            </a:r>
            <a:endParaRPr lang="en-CA" dirty="0"/>
          </a:p>
        </p:txBody>
      </p:sp>
      <p:pic>
        <p:nvPicPr>
          <p:cNvPr id="4098" name="Picture 2" descr="C:\Users\scottsam\Pictures\Capture_11072011_120055.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53468"/>
            <a:ext cx="1268757" cy="260826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scottsam\Pictures\Capture_11072011_12011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1" y="2353469"/>
            <a:ext cx="1281112" cy="26336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scottsam\Pictures\Capture_11072011_120206.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353469"/>
            <a:ext cx="1281112" cy="263366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H="1" flipV="1">
            <a:off x="4917009" y="4725144"/>
            <a:ext cx="303064" cy="36004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4101" name="Picture 5" descr="C:\Users\scottsam\Pictures\Capture_11072011_124144.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5301208"/>
            <a:ext cx="1728192" cy="87303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a:spLocks/>
          </p:cNvSpPr>
          <p:nvPr/>
        </p:nvSpPr>
        <p:spPr>
          <a:xfrm>
            <a:off x="2507085" y="5373216"/>
            <a:ext cx="2561456" cy="873030"/>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n-US" sz="1600" dirty="0" smtClean="0"/>
              <a:t>Just ignore this window. But don’t close it or the emulator will crash.</a:t>
            </a:r>
            <a:endParaRPr lang="en-CA" sz="1600" dirty="0"/>
          </a:p>
        </p:txBody>
      </p:sp>
      <p:cxnSp>
        <p:nvCxnSpPr>
          <p:cNvPr id="14" name="Straight Arrow Connector 13"/>
          <p:cNvCxnSpPr>
            <a:endCxn id="4101" idx="3"/>
          </p:cNvCxnSpPr>
          <p:nvPr/>
        </p:nvCxnSpPr>
        <p:spPr>
          <a:xfrm flipH="1">
            <a:off x="2267744" y="5737723"/>
            <a:ext cx="42453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735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55</TotalTime>
  <Words>490</Words>
  <Application>Microsoft Office PowerPoint</Application>
  <PresentationFormat>On-screen Show (4:3)</PresentationFormat>
  <Paragraphs>90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Android Apps: Look and Feel</vt:lpstr>
      <vt:lpstr>Goals of This Module</vt:lpstr>
      <vt:lpstr>Goals of the Next Module</vt:lpstr>
      <vt:lpstr>Evaluation for This Module</vt:lpstr>
      <vt:lpstr>Getting Set Up</vt:lpstr>
      <vt:lpstr>Getting Set Up</vt:lpstr>
      <vt:lpstr>The Project Window</vt:lpstr>
      <vt:lpstr>The Blocks Editor</vt:lpstr>
      <vt:lpstr>The Emulator (if no real phone)</vt:lpstr>
      <vt:lpstr>Connect to the Phone</vt:lpstr>
      <vt:lpstr>The Three Development Windows</vt:lpstr>
      <vt:lpstr>Event-Driven Programming</vt:lpstr>
      <vt:lpstr>Event-Driven Programming</vt:lpstr>
      <vt:lpstr>Saving and Loading Projects</vt:lpstr>
      <vt:lpstr>Useful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Apps: Look and Feel</dc:title>
  <dc:creator>Windows User</dc:creator>
  <cp:lastModifiedBy>Windows User</cp:lastModifiedBy>
  <cp:revision>6</cp:revision>
  <dcterms:created xsi:type="dcterms:W3CDTF">2011-11-07T18:17:01Z</dcterms:created>
  <dcterms:modified xsi:type="dcterms:W3CDTF">2011-11-07T19:12:51Z</dcterms:modified>
</cp:coreProperties>
</file>