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80" r:id="rId3"/>
    <p:sldId id="281" r:id="rId4"/>
    <p:sldId id="279" r:id="rId5"/>
    <p:sldId id="266" r:id="rId6"/>
    <p:sldId id="267" r:id="rId7"/>
    <p:sldId id="268" r:id="rId8"/>
    <p:sldId id="270" r:id="rId9"/>
    <p:sldId id="282" r:id="rId10"/>
    <p:sldId id="278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1"/>
    <a:srgbClr val="FFFFCC"/>
    <a:srgbClr val="99CC00"/>
    <a:srgbClr val="FF00FF"/>
    <a:srgbClr val="00642D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0" autoAdjust="0"/>
    <p:restoredTop sz="87694" autoAdjust="0"/>
  </p:normalViewPr>
  <p:slideViewPr>
    <p:cSldViewPr>
      <p:cViewPr varScale="1">
        <p:scale>
          <a:sx n="81" d="100"/>
          <a:sy n="81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51170D-11CA-450B-999B-1DCE5112863F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40C8DE-1AA2-4C60-9D4A-0C863E1430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62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BDD86A-4C8D-4716-85FC-D3D5CA699EDE}" type="datetimeFigureOut">
              <a:rPr lang="en-CA" smtClean="0"/>
              <a:t>30/10/2012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CADA2B4-7EDC-4B4B-8646-FB6B3B2948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1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DA2B4-7EDC-4B4B-8646-FB6B3B2948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55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3FE-D9A3-473B-A3B7-6B256ABDB723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07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B37F-5D11-41C7-860D-50560F12726A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3C70-0303-4B16-8118-F2F2306A31BA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1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A196-7D06-4DB6-96DB-F769E04222B0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1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08BE-378F-462F-BD6E-672A72DA3153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9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D488-B8D1-4A85-89B0-0D87F7C56A50}" type="datetime1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4F7E-A1A6-4E9A-9769-3AC8A975F284}" type="datetime1">
              <a:rPr lang="en-CA" smtClean="0"/>
              <a:t>30/10/2012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46E0-6FBB-4965-A490-E998EA58C431}" type="datetime1">
              <a:rPr lang="en-CA" smtClean="0"/>
              <a:t>30/10/2012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0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F3B6-5E68-4BEF-9418-0EE7EA113748}" type="datetime1">
              <a:rPr lang="en-CA" smtClean="0"/>
              <a:t>30/10/2012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9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FB5A-6E00-4126-AB85-E3B91DC78BFC}" type="datetime1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8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6405-F57F-455D-8CDC-086EB767A03B}" type="datetime1">
              <a:rPr lang="en-CA" smtClean="0"/>
              <a:t>30/10/2012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3F-AC1F-4949-BDFE-26AD661F7E5B}" type="datetime1">
              <a:rPr lang="en-CA" smtClean="0"/>
              <a:t>30/10/2012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356350"/>
            <a:ext cx="32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9D3-5C5F-45E9-8E4C-656F10F87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3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TECH19599</a:t>
            </a:r>
            <a:br>
              <a:rPr lang="en-US" dirty="0"/>
            </a:br>
            <a:r>
              <a:rPr lang="en-US" dirty="0"/>
              <a:t>Exploring Information Technology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Application Development</a:t>
            </a:r>
          </a:p>
          <a:p>
            <a:r>
              <a:rPr lang="en-US" dirty="0" smtClean="0"/>
              <a:t>(Control Statements)</a:t>
            </a:r>
          </a:p>
        </p:txBody>
      </p:sp>
      <p:pic>
        <p:nvPicPr>
          <p:cNvPr id="1027" name="Picture 3" descr="C:\Users\Pejman\Desktop\precedenc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4869160"/>
            <a:ext cx="1181571" cy="118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Control </a:t>
            </a:r>
            <a:r>
              <a:rPr lang="en-CA" dirty="0" smtClean="0"/>
              <a:t> blocks 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something is true then do </a:t>
            </a:r>
            <a:r>
              <a:rPr lang="en-CA" dirty="0" smtClean="0"/>
              <a:t>this</a:t>
            </a:r>
            <a:endParaRPr lang="en-CA" dirty="0"/>
          </a:p>
          <a:p>
            <a:pPr marL="0" indent="0">
              <a:buNone/>
            </a:pPr>
            <a:r>
              <a:rPr lang="en-US" dirty="0" smtClean="0"/>
              <a:t>How?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131840" y="3306570"/>
            <a:ext cx="32403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Test the Condition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876"/>
            <a:ext cx="1704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1840" y="4335487"/>
            <a:ext cx="5760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Do this if the condition is true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V="1">
            <a:off x="2244528" y="3537403"/>
            <a:ext cx="887313" cy="2308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</p:cNvCxnSpPr>
          <p:nvPr/>
        </p:nvCxnSpPr>
        <p:spPr>
          <a:xfrm rot="10800000">
            <a:off x="2244528" y="4335488"/>
            <a:ext cx="887313" cy="230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99" y="2352675"/>
            <a:ext cx="55340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2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8904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happens if the condition is not true?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Nothing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131840" y="1268760"/>
            <a:ext cx="32403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Test the Condition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8066"/>
            <a:ext cx="1704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1840" y="2297677"/>
            <a:ext cx="5760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Do this if the condition is true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V="1">
            <a:off x="2244528" y="1499593"/>
            <a:ext cx="887313" cy="2308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</p:cNvCxnSpPr>
          <p:nvPr/>
        </p:nvCxnSpPr>
        <p:spPr>
          <a:xfrm rot="10800000">
            <a:off x="2244528" y="2297678"/>
            <a:ext cx="887313" cy="230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612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happens if the condition is not true?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Nothing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if we want to make something happen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46115"/>
            <a:ext cx="20764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47864" y="3306570"/>
            <a:ext cx="32403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Test the Condition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864" y="4335487"/>
            <a:ext cx="5760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Do this if the condition is true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14" name="Elbow Connector 13"/>
          <p:cNvCxnSpPr>
            <a:stCxn id="12" idx="1"/>
          </p:cNvCxnSpPr>
          <p:nvPr/>
        </p:nvCxnSpPr>
        <p:spPr>
          <a:xfrm rot="10800000" flipV="1">
            <a:off x="2460552" y="3537403"/>
            <a:ext cx="887313" cy="2308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1"/>
          </p:cNvCxnSpPr>
          <p:nvPr/>
        </p:nvCxnSpPr>
        <p:spPr>
          <a:xfrm rot="10800000">
            <a:off x="2460552" y="4335488"/>
            <a:ext cx="887313" cy="230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19621" y="5055567"/>
            <a:ext cx="30525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7F0055"/>
                </a:solidFill>
                <a:latin typeface="Consolas"/>
              </a:rPr>
              <a:t>Do this otherwise</a:t>
            </a:r>
            <a:endParaRPr lang="en-CA" sz="24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18" name="Elbow Connector 17"/>
          <p:cNvCxnSpPr>
            <a:stCxn id="17" idx="1"/>
          </p:cNvCxnSpPr>
          <p:nvPr/>
        </p:nvCxnSpPr>
        <p:spPr>
          <a:xfrm rot="10800000">
            <a:off x="2432313" y="5055572"/>
            <a:ext cx="887309" cy="2308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66900"/>
            <a:ext cx="6172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4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Your Turn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simple app which says if an a number is positive of negative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Modify the Heads or Tail App with proper icons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ListPicker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mobile apps users often need to select from list of options</a:t>
            </a:r>
          </a:p>
          <a:p>
            <a:pPr lvl="1"/>
            <a:r>
              <a:rPr lang="en-US" dirty="0" smtClean="0"/>
              <a:t>Example: The user wants to pick the type of credit card (Master, Visa, AMEX)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dirty="0" err="1" smtClean="0">
                <a:solidFill>
                  <a:srgbClr val="FF0000"/>
                </a:solidFill>
              </a:rPr>
              <a:t>ListPicker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develop this functionality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6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ListPicker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How?</a:t>
            </a:r>
          </a:p>
          <a:p>
            <a:r>
              <a:rPr lang="en-US" dirty="0" smtClean="0"/>
              <a:t>In App Inventor </a:t>
            </a:r>
          </a:p>
          <a:p>
            <a:pPr lvl="1"/>
            <a:r>
              <a:rPr lang="en-US" dirty="0" smtClean="0"/>
              <a:t>You need to add a </a:t>
            </a:r>
            <a:r>
              <a:rPr lang="en-US" dirty="0" err="1" smtClean="0"/>
              <a:t>ListPicker</a:t>
            </a:r>
            <a:r>
              <a:rPr lang="en-US" dirty="0" smtClean="0"/>
              <a:t> element </a:t>
            </a:r>
          </a:p>
          <a:p>
            <a:endParaRPr lang="en-US" dirty="0" smtClean="0"/>
          </a:p>
          <a:p>
            <a:r>
              <a:rPr lang="en-US" dirty="0" smtClean="0"/>
              <a:t>In Block Editor</a:t>
            </a:r>
          </a:p>
          <a:p>
            <a:pPr lvl="1"/>
            <a:r>
              <a:rPr lang="en-US" dirty="0" smtClean="0"/>
              <a:t>You need to specify the options</a:t>
            </a:r>
          </a:p>
          <a:p>
            <a:pPr lvl="1"/>
            <a:r>
              <a:rPr lang="en-US" dirty="0" smtClean="0"/>
              <a:t>You need to implement what will happen if the user select one of the options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ListPicker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Let’s develop an app which gives the user to choose from the list of fruits and simple output the name of the fruit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Specifying the options</a:t>
            </a:r>
          </a:p>
          <a:p>
            <a:pPr lvl="1"/>
            <a:r>
              <a:rPr lang="en-US" dirty="0" smtClean="0"/>
              <a:t>Apple</a:t>
            </a:r>
            <a:endParaRPr lang="en-US" dirty="0"/>
          </a:p>
          <a:p>
            <a:pPr lvl="1"/>
            <a:r>
              <a:rPr lang="en-US" dirty="0" smtClean="0"/>
              <a:t>Orange </a:t>
            </a:r>
          </a:p>
          <a:p>
            <a:pPr lvl="1"/>
            <a:r>
              <a:rPr lang="en-US" dirty="0" smtClean="0"/>
              <a:t>Banana</a:t>
            </a:r>
          </a:p>
          <a:p>
            <a:r>
              <a:rPr lang="en-US" dirty="0" smtClean="0"/>
              <a:t>What happens if the user pick an item</a:t>
            </a:r>
          </a:p>
          <a:p>
            <a:pPr lvl="1"/>
            <a:r>
              <a:rPr lang="en-US" dirty="0" smtClean="0"/>
              <a:t>Output the name of the element</a:t>
            </a:r>
          </a:p>
          <a:p>
            <a:pPr lvl="1"/>
            <a:endParaRPr lang="en-CA" dirty="0"/>
          </a:p>
          <a:p>
            <a:pPr marL="742950" lvl="2" indent="-342900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3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Options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6019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of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Create more complex Apps.</a:t>
            </a:r>
          </a:p>
          <a:p>
            <a:endParaRPr lang="en-CA" dirty="0" smtClean="0"/>
          </a:p>
          <a:p>
            <a:r>
              <a:rPr lang="en-CA" dirty="0" smtClean="0"/>
              <a:t>Use </a:t>
            </a:r>
            <a:r>
              <a:rPr lang="en-CA" dirty="0"/>
              <a:t>different events.</a:t>
            </a:r>
          </a:p>
          <a:p>
            <a:endParaRPr lang="en-CA" dirty="0" smtClean="0"/>
          </a:p>
          <a:p>
            <a:r>
              <a:rPr lang="en-CA" dirty="0" smtClean="0"/>
              <a:t>Learn </a:t>
            </a:r>
            <a:r>
              <a:rPr lang="en-CA" dirty="0"/>
              <a:t>how to program more complex logic.</a:t>
            </a:r>
          </a:p>
          <a:p>
            <a:endParaRPr lang="en-CA" dirty="0" smtClean="0"/>
          </a:p>
          <a:p>
            <a:r>
              <a:rPr lang="en-CA" dirty="0" smtClean="0"/>
              <a:t>Turn </a:t>
            </a:r>
            <a:r>
              <a:rPr lang="en-CA" dirty="0"/>
              <a:t>the Tic </a:t>
            </a:r>
            <a:r>
              <a:rPr lang="en-CA" dirty="0" err="1"/>
              <a:t>Tac</a:t>
            </a:r>
            <a:r>
              <a:rPr lang="en-CA" dirty="0"/>
              <a:t> Toe front end into a </a:t>
            </a:r>
            <a:r>
              <a:rPr lang="en-CA" dirty="0" smtClean="0"/>
              <a:t>working App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1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495550"/>
            <a:ext cx="57721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5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Your Turn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Modify your math helper app from last class: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ListPicker</a:t>
            </a:r>
            <a:r>
              <a:rPr lang="en-US" dirty="0" smtClean="0"/>
              <a:t> giving the user the option of choosing </a:t>
            </a:r>
            <a:r>
              <a:rPr lang="en-US" dirty="0" err="1" smtClean="0"/>
              <a:t>lb</a:t>
            </a:r>
            <a:r>
              <a:rPr lang="en-US" dirty="0" smtClean="0"/>
              <a:t>-&gt;Kg or inches-&gt;Cm conversion options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control blocks perform the correct conversion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Your App Talk!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App Inventor add a </a:t>
            </a:r>
            <a:r>
              <a:rPr lang="en-US" dirty="0" err="1" smtClean="0"/>
              <a:t>TextToSpeech</a:t>
            </a:r>
            <a:r>
              <a:rPr lang="en-US" dirty="0" smtClean="0"/>
              <a:t> element</a:t>
            </a:r>
          </a:p>
          <a:p>
            <a:endParaRPr lang="en-US" dirty="0"/>
          </a:p>
          <a:p>
            <a:r>
              <a:rPr lang="en-US" dirty="0" smtClean="0"/>
              <a:t>In Block Editor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933056"/>
            <a:ext cx="60579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5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fruit selector App to say the name of the selected fruit </a:t>
            </a:r>
          </a:p>
          <a:p>
            <a:pPr lvl="1"/>
            <a:r>
              <a:rPr lang="en-US" dirty="0" smtClean="0"/>
              <a:t>Add a button that say the name of the fruit when it </a:t>
            </a:r>
            <a:r>
              <a:rPr lang="en-US" smtClean="0"/>
              <a:t>is pressed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3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for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</a:t>
            </a:r>
            <a:r>
              <a:rPr lang="en-CA" dirty="0"/>
              <a:t>class exercises</a:t>
            </a:r>
          </a:p>
          <a:p>
            <a:pPr lvl="1"/>
            <a:r>
              <a:rPr lang="en-CA" dirty="0" smtClean="0"/>
              <a:t>3 </a:t>
            </a:r>
            <a:r>
              <a:rPr lang="en-CA" dirty="0"/>
              <a:t>marks</a:t>
            </a:r>
          </a:p>
          <a:p>
            <a:endParaRPr lang="en-US" dirty="0" smtClean="0"/>
          </a:p>
          <a:p>
            <a:endParaRPr lang="en-CA" dirty="0" smtClean="0"/>
          </a:p>
          <a:p>
            <a:r>
              <a:rPr lang="en-CA" dirty="0" smtClean="0"/>
              <a:t>Completing Tic </a:t>
            </a:r>
            <a:r>
              <a:rPr lang="en-CA" dirty="0" err="1"/>
              <a:t>Tac</a:t>
            </a:r>
            <a:r>
              <a:rPr lang="en-CA" dirty="0"/>
              <a:t> Toe project</a:t>
            </a:r>
          </a:p>
          <a:p>
            <a:pPr lvl="1"/>
            <a:r>
              <a:rPr lang="en-CA" dirty="0" smtClean="0"/>
              <a:t>10 </a:t>
            </a:r>
            <a:r>
              <a:rPr lang="en-CA" dirty="0"/>
              <a:t>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9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Application for Heads or Tails Game</a:t>
            </a:r>
          </a:p>
          <a:p>
            <a:pPr lvl="1"/>
            <a:r>
              <a:rPr lang="en-US" dirty="0" smtClean="0"/>
              <a:t>Hint: Remember the Dice game</a:t>
            </a:r>
          </a:p>
          <a:p>
            <a:endParaRPr lang="en-US" dirty="0" smtClean="0"/>
          </a:p>
          <a:p>
            <a:r>
              <a:rPr lang="en-US" dirty="0" smtClean="0"/>
              <a:t>When you click the button it shows 1 or 2 (randomly)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8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far our applications were simple</a:t>
            </a:r>
          </a:p>
          <a:p>
            <a:endParaRPr lang="en-US" dirty="0" smtClean="0"/>
          </a:p>
          <a:p>
            <a:r>
              <a:rPr lang="en-US" dirty="0" smtClean="0"/>
              <a:t>We started from a set of inputs and executed to the end always the same way (for different inputs).</a:t>
            </a:r>
          </a:p>
          <a:p>
            <a:endParaRPr lang="en-US" dirty="0" smtClean="0"/>
          </a:p>
          <a:p>
            <a:r>
              <a:rPr lang="en-US" dirty="0"/>
              <a:t>What if based on some decisions programmer wants to change the execution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For example show different images based on different values in Heads or Tails app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Exploring Information Technology-Pejman Salehi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3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3379564" y="1484784"/>
            <a:ext cx="2384871" cy="960834"/>
            <a:chOff x="5357" y="355562"/>
            <a:chExt cx="1601390" cy="960834"/>
          </a:xfrm>
        </p:grpSpPr>
        <p:sp>
          <p:nvSpPr>
            <p:cNvPr id="7" name="Rounded Rectangle 6"/>
            <p:cNvSpPr/>
            <p:nvPr/>
          </p:nvSpPr>
          <p:spPr>
            <a:xfrm>
              <a:off x="5357" y="35556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499" y="38370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Generate 1 or 2 randomly </a:t>
              </a:r>
              <a:endParaRPr lang="en-CA" sz="2100" kern="1200" dirty="0"/>
            </a:p>
          </p:txBody>
        </p:sp>
      </p:grpSp>
      <p:sp>
        <p:nvSpPr>
          <p:cNvPr id="9" name="Flowchart: Decision 8"/>
          <p:cNvSpPr/>
          <p:nvPr/>
        </p:nvSpPr>
        <p:spPr>
          <a:xfrm>
            <a:off x="3491880" y="2780928"/>
            <a:ext cx="2160240" cy="1152128"/>
          </a:xfrm>
          <a:prstGeom prst="flowChartDecision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it is </a:t>
            </a:r>
            <a:r>
              <a:rPr lang="en-US" sz="2400" b="1" i="1" dirty="0" smtClean="0"/>
              <a:t>1</a:t>
            </a:r>
            <a:endParaRPr lang="en-CA" sz="2400" b="1" i="1" dirty="0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402253" y="2417463"/>
            <a:ext cx="339494" cy="397144"/>
            <a:chOff x="1766887" y="637407"/>
            <a:chExt cx="339494" cy="397144"/>
          </a:xfrm>
        </p:grpSpPr>
        <p:sp>
          <p:nvSpPr>
            <p:cNvPr id="14" name="Right Arrow 13"/>
            <p:cNvSpPr/>
            <p:nvPr/>
          </p:nvSpPr>
          <p:spPr>
            <a:xfrm>
              <a:off x="1766887" y="63740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4"/>
            <p:cNvSpPr/>
            <p:nvPr/>
          </p:nvSpPr>
          <p:spPr>
            <a:xfrm>
              <a:off x="1766887" y="71683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1700" kern="1200" dirty="0"/>
            </a:p>
          </p:txBody>
        </p:sp>
      </p:grpSp>
      <p:sp>
        <p:nvSpPr>
          <p:cNvPr id="16" name="Bent-Up Arrow 15"/>
          <p:cNvSpPr/>
          <p:nvPr/>
        </p:nvSpPr>
        <p:spPr>
          <a:xfrm flipV="1">
            <a:off x="5724128" y="3212976"/>
            <a:ext cx="1728192" cy="864096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Bent-Up Arrow 16"/>
          <p:cNvSpPr/>
          <p:nvPr/>
        </p:nvSpPr>
        <p:spPr>
          <a:xfrm flipH="1" flipV="1">
            <a:off x="1619672" y="3212976"/>
            <a:ext cx="1728192" cy="864096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26994" y="4090442"/>
            <a:ext cx="1601390" cy="1930846"/>
            <a:chOff x="5357" y="355562"/>
            <a:chExt cx="1601390" cy="960834"/>
          </a:xfrm>
        </p:grpSpPr>
        <p:sp>
          <p:nvSpPr>
            <p:cNvPr id="19" name="Rounded Rectangle 18"/>
            <p:cNvSpPr/>
            <p:nvPr/>
          </p:nvSpPr>
          <p:spPr>
            <a:xfrm>
              <a:off x="5357" y="35556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Show</a:t>
              </a:r>
              <a:endParaRPr lang="en-CA" b="1" dirty="0"/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33499" y="38370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100" kern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59029" y="3131676"/>
            <a:ext cx="4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Yes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6239028" y="314096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</a:t>
            </a:r>
            <a:endParaRPr lang="en-CA" dirty="0"/>
          </a:p>
        </p:txBody>
      </p:sp>
      <p:pic>
        <p:nvPicPr>
          <p:cNvPr id="1026" name="Picture 2" descr="C:\Users\Pejman\Dropbox\Sheridan\Teaching\Exploring IT\Week1\Tails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20" y="4591268"/>
            <a:ext cx="1397764" cy="13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043608" y="4077072"/>
            <a:ext cx="1601390" cy="1930846"/>
            <a:chOff x="5357" y="355562"/>
            <a:chExt cx="1601390" cy="960834"/>
          </a:xfrm>
        </p:grpSpPr>
        <p:sp>
          <p:nvSpPr>
            <p:cNvPr id="27" name="Rounded Rectangle 26"/>
            <p:cNvSpPr/>
            <p:nvPr/>
          </p:nvSpPr>
          <p:spPr>
            <a:xfrm>
              <a:off x="5357" y="355562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b="1" dirty="0" smtClean="0"/>
                <a:t>Show</a:t>
              </a:r>
              <a:endParaRPr lang="en-CA" b="1" dirty="0"/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33499" y="383704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100" kern="1200" dirty="0"/>
            </a:p>
          </p:txBody>
        </p:sp>
      </p:grpSp>
      <p:pic>
        <p:nvPicPr>
          <p:cNvPr id="1027" name="Picture 3" descr="C:\Users\Pejman\Dropbox\Sheridan\Teaching\Exploring IT\Week1\Heads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03" y="4607939"/>
            <a:ext cx="1396800" cy="13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How?</a:t>
            </a:r>
          </a:p>
          <a:p>
            <a:r>
              <a:rPr lang="en-US" dirty="0" smtClean="0"/>
              <a:t>We call these </a:t>
            </a:r>
            <a:r>
              <a:rPr lang="en-US" dirty="0">
                <a:solidFill>
                  <a:srgbClr val="FF0000"/>
                </a:solidFill>
              </a:rPr>
              <a:t>selection </a:t>
            </a:r>
            <a:r>
              <a:rPr lang="en-US" dirty="0" smtClean="0">
                <a:solidFill>
                  <a:srgbClr val="FF0000"/>
                </a:solidFill>
              </a:rPr>
              <a:t>(control) </a:t>
            </a:r>
            <a:r>
              <a:rPr lang="en-US" dirty="0">
                <a:solidFill>
                  <a:srgbClr val="FF0000"/>
                </a:solidFill>
              </a:rPr>
              <a:t>statements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Selection is made based on certain </a:t>
            </a:r>
            <a:r>
              <a:rPr lang="en-US" dirty="0" smtClean="0">
                <a:solidFill>
                  <a:srgbClr val="FF0000"/>
                </a:solidFill>
              </a:rPr>
              <a:t>conditions </a:t>
            </a:r>
          </a:p>
          <a:p>
            <a:endParaRPr lang="en-US" dirty="0"/>
          </a:p>
          <a:p>
            <a:r>
              <a:rPr lang="en-US" dirty="0" smtClean="0"/>
              <a:t>Example: The randomly generated value equals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5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graphicFrame>
        <p:nvGraphicFramePr>
          <p:cNvPr id="6" name="Group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30912"/>
              </p:ext>
            </p:extLst>
          </p:nvPr>
        </p:nvGraphicFramePr>
        <p:xfrm>
          <a:off x="477911" y="1196752"/>
          <a:ext cx="8208912" cy="50405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69953"/>
                <a:gridCol w="5338959"/>
              </a:tblGrid>
              <a:tr h="578353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Operator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17791">
                <a:tc>
                  <a:txBody>
                    <a:bodyPr/>
                    <a:lstStyle/>
                    <a:p>
                      <a:pPr algn="ctr"/>
                      <a:endParaRPr lang="en-CA" sz="3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</a:t>
                      </a:r>
                      <a:endParaRPr lang="en-CA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en-CA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or equal to </a:t>
                      </a:r>
                      <a:endParaRPr lang="en-CA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en-CA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</a:t>
                      </a:r>
                      <a:endParaRPr lang="en-CA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en-CA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or equal to </a:t>
                      </a:r>
                      <a:endParaRPr lang="en-CA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8353">
                <a:tc>
                  <a:txBody>
                    <a:bodyPr/>
                    <a:lstStyle/>
                    <a:p>
                      <a:pPr algn="ctr"/>
                      <a:endParaRPr lang="en-CA" sz="36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8072">
                <a:tc>
                  <a:txBody>
                    <a:bodyPr/>
                    <a:lstStyle/>
                    <a:p>
                      <a:pPr algn="ctr"/>
                      <a:endParaRPr lang="en-CA" sz="36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equal to </a:t>
                      </a:r>
                      <a:endParaRPr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11124" r="7554" b="13067"/>
          <a:stretch/>
        </p:blipFill>
        <p:spPr bwMode="auto">
          <a:xfrm>
            <a:off x="1020323" y="4797152"/>
            <a:ext cx="1813301" cy="63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7502" r="3299" b="10831"/>
          <a:stretch/>
        </p:blipFill>
        <p:spPr bwMode="auto">
          <a:xfrm>
            <a:off x="1038153" y="3332252"/>
            <a:ext cx="1813303" cy="67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r="4089" b="8662"/>
          <a:stretch/>
        </p:blipFill>
        <p:spPr bwMode="auto">
          <a:xfrm>
            <a:off x="1033334" y="4077072"/>
            <a:ext cx="1916623" cy="66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10030" r="3299" b="9594"/>
          <a:stretch/>
        </p:blipFill>
        <p:spPr bwMode="auto">
          <a:xfrm>
            <a:off x="1058702" y="1824186"/>
            <a:ext cx="1813302" cy="63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r="4128"/>
          <a:stretch/>
        </p:blipFill>
        <p:spPr bwMode="auto">
          <a:xfrm>
            <a:off x="1048428" y="2548563"/>
            <a:ext cx="191662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r="2705"/>
          <a:stretch/>
        </p:blipFill>
        <p:spPr bwMode="auto">
          <a:xfrm>
            <a:off x="997058" y="5506958"/>
            <a:ext cx="219559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 smtClean="0">
                <a:solidFill>
                  <a:srgbClr val="FF0000"/>
                </a:solidFill>
              </a:rPr>
              <a:t>&lt;=</a:t>
            </a:r>
            <a:r>
              <a:rPr lang="en-US" dirty="0" smtClean="0"/>
              <a:t> 30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income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25000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Exploring Information Technology-Pejman Salehi</a:t>
            </a:r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132856"/>
            <a:ext cx="39814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1" y="3891136"/>
            <a:ext cx="4067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4" y="5600278"/>
            <a:ext cx="47625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615</Words>
  <Application>Microsoft Office PowerPoint</Application>
  <PresentationFormat>On-screen Show (4:3)</PresentationFormat>
  <Paragraphs>146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TECH19599 Exploring Information Technology</vt:lpstr>
      <vt:lpstr>Goals of This Module</vt:lpstr>
      <vt:lpstr>Evaluation for This Module</vt:lpstr>
      <vt:lpstr>Review Exercise</vt:lpstr>
      <vt:lpstr>Overview</vt:lpstr>
      <vt:lpstr>Overview</vt:lpstr>
      <vt:lpstr>Overview</vt:lpstr>
      <vt:lpstr>Comparison Operators</vt:lpstr>
      <vt:lpstr>Example</vt:lpstr>
      <vt:lpstr>Selection Statements</vt:lpstr>
      <vt:lpstr>Example</vt:lpstr>
      <vt:lpstr>Selection Statements</vt:lpstr>
      <vt:lpstr>Selection Statements</vt:lpstr>
      <vt:lpstr>Example</vt:lpstr>
      <vt:lpstr>Now Your Turn</vt:lpstr>
      <vt:lpstr>ListPicker</vt:lpstr>
      <vt:lpstr>ListPicker</vt:lpstr>
      <vt:lpstr>ListPicker</vt:lpstr>
      <vt:lpstr>Specifying the Options</vt:lpstr>
      <vt:lpstr>Action</vt:lpstr>
      <vt:lpstr>Now Your Turn</vt:lpstr>
      <vt:lpstr>How to Make Your App Talk!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550</cp:revision>
  <cp:lastPrinted>2011-10-04T13:55:23Z</cp:lastPrinted>
  <dcterms:created xsi:type="dcterms:W3CDTF">2011-09-05T22:03:18Z</dcterms:created>
  <dcterms:modified xsi:type="dcterms:W3CDTF">2012-10-30T20:27:51Z</dcterms:modified>
</cp:coreProperties>
</file>