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93" r:id="rId2"/>
    <p:sldId id="257" r:id="rId3"/>
    <p:sldId id="258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309" r:id="rId23"/>
    <p:sldId id="297" r:id="rId24"/>
    <p:sldId id="299" r:id="rId25"/>
    <p:sldId id="360" r:id="rId26"/>
    <p:sldId id="334" r:id="rId27"/>
    <p:sldId id="361" r:id="rId28"/>
    <p:sldId id="336" r:id="rId29"/>
    <p:sldId id="363" r:id="rId30"/>
    <p:sldId id="346" r:id="rId31"/>
    <p:sldId id="341" r:id="rId32"/>
    <p:sldId id="342" r:id="rId33"/>
    <p:sldId id="348" r:id="rId34"/>
    <p:sldId id="347" r:id="rId35"/>
    <p:sldId id="343" r:id="rId36"/>
    <p:sldId id="350" r:id="rId37"/>
    <p:sldId id="351" r:id="rId38"/>
    <p:sldId id="344" r:id="rId39"/>
    <p:sldId id="352" r:id="rId40"/>
    <p:sldId id="359" r:id="rId41"/>
    <p:sldId id="345" r:id="rId42"/>
    <p:sldId id="354" r:id="rId43"/>
    <p:sldId id="3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8C2E"/>
    <a:srgbClr val="E7D7B6"/>
    <a:srgbClr val="404040"/>
    <a:srgbClr val="FFC689"/>
    <a:srgbClr val="FF968D"/>
    <a:srgbClr val="FFA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↓</a:t>
            </a:r>
          </a:p>
        </c:rich>
      </c:tx>
      <c:layout>
        <c:manualLayout>
          <c:xMode val="edge"/>
          <c:yMode val="edge"/>
          <c:x val="0.4368796974260753"/>
          <c:y val="9.1852945465150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028-443D-A464-B172417D7D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028-443D-A464-B172417D7D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028-443D-A464-B172417D7D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028-443D-A464-B172417D7D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028-443D-A464-B172417D7DB1}"/>
              </c:ext>
            </c:extLst>
          </c:dPt>
          <c:dLbls>
            <c:dLbl>
              <c:idx val="0"/>
              <c:layout>
                <c:manualLayout>
                  <c:x val="-0.14804418405045333"/>
                  <c:y val="6.5757588837025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28-443D-A464-B172417D7DB1}"/>
                </c:ext>
              </c:extLst>
            </c:dLbl>
            <c:dLbl>
              <c:idx val="1"/>
              <c:layout>
                <c:manualLayout>
                  <c:x val="-8.1893495540545577E-2"/>
                  <c:y val="-0.1553542690483972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28-443D-A464-B172417D7DB1}"/>
                </c:ext>
              </c:extLst>
            </c:dLbl>
            <c:dLbl>
              <c:idx val="2"/>
              <c:layout>
                <c:manualLayout>
                  <c:x val="0.18915060129763292"/>
                  <c:y val="-0.1722736917313281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28-443D-A464-B172417D7DB1}"/>
                </c:ext>
              </c:extLst>
            </c:dLbl>
            <c:dLbl>
              <c:idx val="3"/>
              <c:layout>
                <c:manualLayout>
                  <c:x val="0.12910832280842549"/>
                  <c:y val="6.510972974475487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28-443D-A464-B172417D7DB1}"/>
                </c:ext>
              </c:extLst>
            </c:dLbl>
            <c:dLbl>
              <c:idx val="4"/>
              <c:layout>
                <c:manualLayout>
                  <c:x val="0.1628809562205632"/>
                  <c:y val="0.1803313666364335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28-443D-A464-B172417D7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.</c:v>
                </c:pt>
                <c:pt idx="1">
                  <c:v>I</c:v>
                </c:pt>
                <c:pt idx="2">
                  <c:v>the</c:v>
                </c:pt>
                <c:pt idx="3">
                  <c:v>and</c:v>
                </c:pt>
                <c:pt idx="4">
                  <c:v>that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135319</c:v>
                </c:pt>
                <c:pt idx="1">
                  <c:v>72506</c:v>
                </c:pt>
                <c:pt idx="2">
                  <c:v>68432</c:v>
                </c:pt>
                <c:pt idx="3">
                  <c:v>61352</c:v>
                </c:pt>
                <c:pt idx="4">
                  <c:v>47409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28-443D-A464-B172417D7DB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0.01698</cdr:y>
    </cdr:from>
    <cdr:to>
      <cdr:x>0.99314</cdr:x>
      <cdr:y>0.16128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0" y="27295"/>
          <a:ext cx="1330657" cy="2320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CA" sz="1600" dirty="0"/>
            <a:t>Roulette Selection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5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7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7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5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5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6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22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7C337F-53E9-4CD8-8F88-317EFAACE8F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0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profsamscot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atform.openai.com/playgrou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playground?mode=complete&amp;model=davin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playground?mode=complete&amp;model=davinc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playground?mode=complete&amp;model=davinci-instruct-bet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playground?mode=complete&amp;model=davinci-instruct-bet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playground?mode=complete&amp;model=davinci-instruct-bet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playground?mode=chat" TargetMode="External"/><Relationship Id="rId2" Type="http://schemas.openxmlformats.org/officeDocument/2006/relationships/hyperlink" Target="https://platform.openai.com/playground?mode=complete&amp;model=text-davinci-00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playground?mode=chat" TargetMode="External"/><Relationship Id="rId2" Type="http://schemas.openxmlformats.org/officeDocument/2006/relationships/hyperlink" Target="https://platform.openai.com/playground?mode=complete&amp;model=text-davinci-00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text-davinci-003,%20ChatGP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profsamscot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4503-25D3-404A-97CF-4E1D7CAC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ChatGPT: How it Works</a:t>
            </a:r>
            <a:endParaRPr lang="en-CA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96BC-0329-D5C3-4D68-371E43895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Scott, Mohawk College, May 2023</a:t>
            </a:r>
          </a:p>
          <a:p>
            <a:r>
              <a:rPr lang="en-CA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hlinkClick r:id="rId2"/>
              </a:rPr>
              <a:t>https://www.youtube.com/@profsamscott</a:t>
            </a:r>
            <a:r>
              <a:rPr lang="en-CA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6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481713"/>
              </p:ext>
            </p:extLst>
          </p:nvPr>
        </p:nvGraphicFramePr>
        <p:xfrm>
          <a:off x="1379622" y="1971674"/>
          <a:ext cx="6640428" cy="370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well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,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8383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6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3858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7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for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22811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0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9622" y="1971674"/>
          <a:ext cx="6640428" cy="4171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well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,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8383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6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3858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7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for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228112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…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…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…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80116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9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E42C-7A3A-F76B-79C9-7A9A3A34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27" y="286603"/>
            <a:ext cx="9970753" cy="1450757"/>
          </a:xfrm>
        </p:spPr>
        <p:txBody>
          <a:bodyPr/>
          <a:lstStyle/>
          <a:p>
            <a:r>
              <a:rPr lang="en-US" dirty="0"/>
              <a:t>Try it Yourself!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21C2C-8D91-6FF8-ED53-E9537109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010" y="1876424"/>
            <a:ext cx="5272919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hlinkClick r:id="rId2"/>
              </a:rPr>
              <a:t>platform.openai.com/playground</a:t>
            </a:r>
            <a:r>
              <a:rPr lang="en-CA" sz="2400" dirty="0"/>
              <a:t> </a:t>
            </a:r>
          </a:p>
          <a:p>
            <a:pPr lvl="1"/>
            <a:r>
              <a:rPr lang="en-CA" sz="2000" b="1" dirty="0"/>
              <a:t>Mode: </a:t>
            </a:r>
            <a:r>
              <a:rPr lang="en-CA" sz="2000" dirty="0"/>
              <a:t>Complete </a:t>
            </a:r>
          </a:p>
          <a:p>
            <a:pPr lvl="1"/>
            <a:r>
              <a:rPr lang="en-CA" sz="2000" b="1" dirty="0"/>
              <a:t>Show Probabilities: </a:t>
            </a:r>
            <a:r>
              <a:rPr lang="en-CA" sz="2000" dirty="0"/>
              <a:t>Full Spectrum</a:t>
            </a:r>
          </a:p>
          <a:p>
            <a:pPr lvl="1"/>
            <a:r>
              <a:rPr lang="en-CA" sz="2000" dirty="0"/>
              <a:t>Enter a prompt </a:t>
            </a:r>
          </a:p>
          <a:p>
            <a:pPr lvl="1"/>
            <a:r>
              <a:rPr lang="en-CA" sz="2000" dirty="0"/>
              <a:t>Press </a:t>
            </a:r>
            <a:r>
              <a:rPr lang="en-CA" sz="2000" b="1" dirty="0"/>
              <a:t>Submit</a:t>
            </a:r>
            <a:r>
              <a:rPr lang="en-CA" sz="2000" dirty="0"/>
              <a:t>. </a:t>
            </a:r>
          </a:p>
          <a:p>
            <a:pPr lvl="1"/>
            <a:r>
              <a:rPr lang="en-CA" sz="2000" dirty="0"/>
              <a:t>Click a word…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7FFFB4-CA69-7848-D83C-06BD370CB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r="73504" b="42604"/>
          <a:stretch/>
        </p:blipFill>
        <p:spPr bwMode="auto">
          <a:xfrm>
            <a:off x="1184927" y="1876424"/>
            <a:ext cx="4184027" cy="4220609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28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54B9-B068-63DC-FC3A-854AA249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Tiny Language Model (TLM)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4EED-E543-EFC4-FD94-0209C38C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1700"/>
            <a:ext cx="10058400" cy="369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 TLM counts tokens (words) in a small dataset (62 MB of text)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423998-86FA-FAA8-71C1-0D57AB4A9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16742"/>
              </p:ext>
            </p:extLst>
          </p:nvPr>
        </p:nvGraphicFramePr>
        <p:xfrm>
          <a:off x="1296205" y="2800350"/>
          <a:ext cx="437139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577">
                  <a:extLst>
                    <a:ext uri="{9D8B030D-6E8A-4147-A177-3AD203B41FA5}">
                      <a16:colId xmlns:a16="http://schemas.microsoft.com/office/drawing/2014/main" val="2112334895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674008924"/>
                    </a:ext>
                  </a:extLst>
                </a:gridCol>
                <a:gridCol w="2117396">
                  <a:extLst>
                    <a:ext uri="{9D8B030D-6E8A-4147-A177-3AD203B41FA5}">
                      <a16:colId xmlns:a16="http://schemas.microsoft.com/office/drawing/2014/main" val="67901114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Token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Count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Frequency (%)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9888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.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135 319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6.7%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5526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I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72 506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3.7%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143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the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68 432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3.4%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5229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and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61 352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3.1%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419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that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47 409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2.4%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77867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03E8E2-6E65-EC8D-F060-298AD17DE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51483"/>
              </p:ext>
            </p:extLst>
          </p:nvPr>
        </p:nvGraphicFramePr>
        <p:xfrm>
          <a:off x="5794286" y="2800350"/>
          <a:ext cx="22283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0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TLM 1: Roulette Selection, No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9" y="2400299"/>
            <a:ext cx="9962601" cy="3776663"/>
          </a:xfrm>
        </p:spPr>
        <p:txBody>
          <a:bodyPr/>
          <a:lstStyle/>
          <a:p>
            <a:pPr marL="0" indent="0">
              <a:buNone/>
            </a:pPr>
            <a:endParaRPr lang="en-CA" sz="12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600" dirty="0">
                <a:effectLst/>
                <a:ea typeface="Times New Roman" panose="02020603050405020304" pitchFamily="18" charset="0"/>
              </a:rPr>
              <a:t>Those optimism I it doubt getting would we and? Are but you and so the. We have that cheering the yeah administrators find that thorn change there is even all're agree what.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689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54B9-B068-63DC-FC3A-854AA249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TLM 2: One Word of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4EED-E543-EFC4-FD94-0209C38C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675"/>
            <a:ext cx="10515600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TLM 2 Counts bigrams (pairs of tokens)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* percentage of all “the ___” bigrams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BDD83D-BD4F-4104-DF2D-717DE1EB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795"/>
              </p:ext>
            </p:extLst>
          </p:nvPr>
        </p:nvGraphicFramePr>
        <p:xfrm>
          <a:off x="1219205" y="2470483"/>
          <a:ext cx="6229345" cy="2807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170">
                  <a:extLst>
                    <a:ext uri="{9D8B030D-6E8A-4147-A177-3AD203B41FA5}">
                      <a16:colId xmlns:a16="http://schemas.microsoft.com/office/drawing/2014/main" val="358664046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50341108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71657884"/>
                    </a:ext>
                  </a:extLst>
                </a:gridCol>
              </a:tblGrid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bigram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Count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Frequency*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100254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the same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marR="0" indent="-9144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1102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1.7%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99905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the other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1031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1.6%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729359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the time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854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1.3%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506596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the way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811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1.2%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534722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the people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709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1.1%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06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77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27970" cy="1450757"/>
          </a:xfrm>
        </p:spPr>
        <p:txBody>
          <a:bodyPr>
            <a:normAutofit/>
          </a:bodyPr>
          <a:lstStyle/>
          <a:p>
            <a:r>
              <a:rPr lang="en-US" dirty="0"/>
              <a:t>TLM 2: One Word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78100"/>
            <a:ext cx="104279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Prompt: </a:t>
            </a:r>
            <a:r>
              <a:rPr lang="en-CA" sz="3200" dirty="0">
                <a:effectLst/>
                <a:ea typeface="Times New Roman" panose="02020603050405020304" pitchFamily="18" charset="0"/>
              </a:rPr>
              <a:t>I	</a:t>
            </a:r>
          </a:p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Context: "I" …</a:t>
            </a:r>
          </a:p>
          <a:p>
            <a:pPr marL="0" indent="0">
              <a:buNone/>
            </a:pPr>
            <a:r>
              <a:rPr lang="en-CA" sz="3200" dirty="0">
                <a:effectLst/>
                <a:ea typeface="Times New Roman" panose="02020603050405020304" pitchFamily="18" charset="0"/>
              </a:rPr>
              <a:t>have been to be an interesting. The one of the only the same time with them. They don't get up the time I'm going to be some of people.</a:t>
            </a:r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6744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9395" cy="1450757"/>
          </a:xfrm>
        </p:spPr>
        <p:txBody>
          <a:bodyPr>
            <a:normAutofit/>
          </a:bodyPr>
          <a:lstStyle/>
          <a:p>
            <a:r>
              <a:rPr lang="en-US" dirty="0"/>
              <a:t>TLM 2: One Word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35250"/>
            <a:ext cx="103993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Prompt: </a:t>
            </a:r>
            <a:r>
              <a:rPr lang="en-CA" sz="3200" dirty="0">
                <a:effectLst/>
                <a:ea typeface="Times New Roman" panose="02020603050405020304" pitchFamily="18" charset="0"/>
              </a:rPr>
              <a:t>hello!</a:t>
            </a:r>
          </a:p>
          <a:p>
            <a:pPr marL="0" indent="0">
              <a:buNone/>
            </a:pPr>
            <a:r>
              <a:rPr lang="en-CA" sz="3200" b="1" dirty="0">
                <a:ea typeface="Times New Roman" panose="02020603050405020304" pitchFamily="18" charset="0"/>
              </a:rPr>
              <a:t>Context: </a:t>
            </a:r>
            <a:r>
              <a:rPr lang="en-CA" sz="3200" b="1" dirty="0">
                <a:effectLst/>
                <a:ea typeface="Times New Roman" panose="02020603050405020304" pitchFamily="18" charset="0"/>
              </a:rPr>
              <a:t>‘!’ … </a:t>
            </a:r>
          </a:p>
          <a:p>
            <a:pPr marL="0" indent="0">
              <a:buNone/>
            </a:pPr>
            <a:r>
              <a:rPr lang="en-CA" sz="3200" dirty="0">
                <a:effectLst/>
                <a:ea typeface="Times New Roman" panose="02020603050405020304" pitchFamily="18" charset="0"/>
              </a:rPr>
              <a:t>The whole lot. The first year. The same problem. In the last two years ago the same thing. The people who had a lot of a good.</a:t>
            </a:r>
          </a:p>
        </p:txBody>
      </p:sp>
    </p:spTree>
    <p:extLst>
      <p:ext uri="{BB962C8B-B14F-4D97-AF65-F5344CB8AC3E}">
        <p14:creationId xmlns:p14="http://schemas.microsoft.com/office/powerpoint/2010/main" val="20222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49287" cy="1450757"/>
          </a:xfrm>
        </p:spPr>
        <p:txBody>
          <a:bodyPr>
            <a:normAutofit/>
          </a:bodyPr>
          <a:lstStyle/>
          <a:p>
            <a:r>
              <a:rPr lang="en-US" dirty="0"/>
              <a:t>TLM 3: Two Word Context (trigrams)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806700"/>
            <a:ext cx="105492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Prompt: </a:t>
            </a:r>
            <a:r>
              <a:rPr lang="en-CA" sz="3200" dirty="0">
                <a:effectLst/>
                <a:ea typeface="Times New Roman" panose="02020603050405020304" pitchFamily="18" charset="0"/>
              </a:rPr>
              <a:t>Tell me something interesting.</a:t>
            </a:r>
          </a:p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Context: 'interesting .’ … </a:t>
            </a:r>
          </a:p>
          <a:p>
            <a:pPr marL="0" indent="0">
              <a:buNone/>
            </a:pPr>
            <a:r>
              <a:rPr lang="en-CA" sz="3200" dirty="0">
                <a:effectLst/>
                <a:ea typeface="Times New Roman" panose="02020603050405020304" pitchFamily="18" charset="0"/>
              </a:rPr>
              <a:t>Oh I know that's a big change. There is a little bit more. It has been the way it should be a little bit of money.</a:t>
            </a:r>
          </a:p>
          <a:p>
            <a:pPr marL="0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487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8470" cy="1450757"/>
          </a:xfrm>
        </p:spPr>
        <p:txBody>
          <a:bodyPr>
            <a:normAutofit/>
          </a:bodyPr>
          <a:lstStyle/>
          <a:p>
            <a:r>
              <a:rPr lang="en-US" dirty="0"/>
              <a:t>TLM 4: Three Word Context (4-grams)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95" y="2420937"/>
            <a:ext cx="1052185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Prompt: </a:t>
            </a:r>
            <a:r>
              <a:rPr lang="en-CA" sz="3200" dirty="0">
                <a:effectLst/>
                <a:ea typeface="Times New Roman" panose="02020603050405020304" pitchFamily="18" charset="0"/>
              </a:rPr>
              <a:t>Tell me something interesting.</a:t>
            </a:r>
          </a:p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Context: 'something interesting .' ... </a:t>
            </a:r>
          </a:p>
          <a:p>
            <a:pPr marL="0" indent="0">
              <a:buNone/>
            </a:pPr>
            <a:r>
              <a:rPr lang="en-CA" sz="3200" dirty="0">
                <a:effectLst/>
                <a:ea typeface="Times New Roman" panose="02020603050405020304" pitchFamily="18" charset="0"/>
              </a:rPr>
              <a:t>One possible solution is a quite radical one. Say if each household in </a:t>
            </a:r>
            <a:r>
              <a:rPr lang="en-CA" sz="3200" dirty="0" err="1">
                <a:effectLst/>
                <a:ea typeface="Times New Roman" panose="02020603050405020304" pitchFamily="18" charset="0"/>
              </a:rPr>
              <a:t>britain</a:t>
            </a:r>
            <a:r>
              <a:rPr lang="en-CA" sz="3200" dirty="0">
                <a:effectLst/>
                <a:ea typeface="Times New Roman" panose="02020603050405020304" pitchFamily="18" charset="0"/>
              </a:rPr>
              <a:t> was only allowed 1 car or each registered voter was allowed the volume would be immediately privileged in such a situation exhibits unfailing resolve and determination.</a:t>
            </a:r>
          </a:p>
          <a:p>
            <a:pPr marL="0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7823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7C40-69C6-22BA-F30F-0D42FC5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44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The Core Task of ChatGPT (Video 1)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BDCC-3991-D9E7-1316-C846BD58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52" y="1828317"/>
            <a:ext cx="980584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/>
              <a:t>Given a text </a:t>
            </a:r>
            <a:r>
              <a:rPr lang="en-CA" sz="4400" b="1" dirty="0"/>
              <a:t>prompt</a:t>
            </a:r>
            <a:r>
              <a:rPr lang="en-CA" sz="4400" dirty="0"/>
              <a:t>, predict the natural language </a:t>
            </a:r>
            <a:r>
              <a:rPr lang="en-CA" sz="4400" b="1" dirty="0"/>
              <a:t>token</a:t>
            </a:r>
            <a:r>
              <a:rPr lang="en-CA" sz="4400" dirty="0"/>
              <a:t> (word) that comes next.</a:t>
            </a:r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3200" dirty="0" err="1"/>
              <a:t>ChatGPT</a:t>
            </a:r>
            <a:r>
              <a:rPr lang="en-CA" sz="3200" dirty="0"/>
              <a:t> is a </a:t>
            </a:r>
            <a:r>
              <a:rPr lang="en-CA" sz="3200" b="1" dirty="0"/>
              <a:t>Large Language Model </a:t>
            </a:r>
            <a:r>
              <a:rPr lang="en-CA" sz="3200" dirty="0"/>
              <a:t>powered by a deep </a:t>
            </a:r>
            <a:r>
              <a:rPr lang="en-CA" sz="3200" b="1" dirty="0"/>
              <a:t>Artificial Neural Network</a:t>
            </a:r>
            <a:r>
              <a:rPr lang="en-CA" sz="3200" dirty="0"/>
              <a:t> architecture called a </a:t>
            </a:r>
            <a:r>
              <a:rPr lang="en-CA" sz="3200" b="1" dirty="0"/>
              <a:t>Transformer</a:t>
            </a:r>
            <a:r>
              <a:rPr lang="en-CA" sz="3200" dirty="0"/>
              <a:t>. </a:t>
            </a:r>
          </a:p>
          <a:p>
            <a:pPr marL="0" indent="0">
              <a:buNone/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496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2134-2206-9BDC-D1E8-2FD4CC50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Tiny to Large Language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A804-4E9C-47FC-A142-3BEAC78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LLMs are massively scaled up</a:t>
            </a:r>
          </a:p>
          <a:p>
            <a:pPr lvl="1"/>
            <a:r>
              <a:rPr lang="en-US" sz="3200" dirty="0"/>
              <a:t>GPT-3</a:t>
            </a:r>
          </a:p>
          <a:p>
            <a:pPr lvl="2"/>
            <a:r>
              <a:rPr lang="en-US" sz="2400" dirty="0"/>
              <a:t>570 GB (499 Billion tokens) of training text</a:t>
            </a:r>
          </a:p>
          <a:p>
            <a:pPr lvl="2"/>
            <a:r>
              <a:rPr lang="en-US" sz="2400" dirty="0"/>
              <a:t>$12 million to train</a:t>
            </a:r>
          </a:p>
          <a:p>
            <a:pPr lvl="2"/>
            <a:r>
              <a:rPr lang="en-US" sz="2400" dirty="0"/>
              <a:t>Predictions based on 2048-grams</a:t>
            </a:r>
          </a:p>
          <a:p>
            <a:pPr lvl="1"/>
            <a:r>
              <a:rPr lang="en-US" sz="3200" dirty="0"/>
              <a:t>GPT-4</a:t>
            </a:r>
          </a:p>
          <a:p>
            <a:pPr lvl="2"/>
            <a:r>
              <a:rPr lang="en-US" sz="2400" dirty="0"/>
              <a:t>Training data and costs undisclosed</a:t>
            </a:r>
          </a:p>
          <a:p>
            <a:pPr lvl="2"/>
            <a:r>
              <a:rPr lang="en-US" sz="2400" dirty="0"/>
              <a:t>Predictions based on 8192-grams or 32768-grams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94B-BED2-0582-6659-0DFC362D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Tiny to Large Language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7147-73E1-64E0-55AE-C270A7D4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TLM approach does </a:t>
            </a:r>
            <a:r>
              <a:rPr lang="en-US" sz="3200" b="1" dirty="0"/>
              <a:t>not</a:t>
            </a:r>
            <a:r>
              <a:rPr lang="en-US" sz="3200" dirty="0"/>
              <a:t> scale up</a:t>
            </a:r>
          </a:p>
          <a:p>
            <a:pPr lvl="1"/>
            <a:r>
              <a:rPr lang="en-US" sz="2800" dirty="0"/>
              <a:t>Storage</a:t>
            </a:r>
          </a:p>
          <a:p>
            <a:pPr lvl="2"/>
            <a:r>
              <a:rPr lang="en-US" sz="2000" dirty="0"/>
              <a:t>28 000 tokens, 350 000 bigrams, 880 000 trigrams, 1.2 million 4-grams….</a:t>
            </a:r>
          </a:p>
          <a:p>
            <a:pPr lvl="2"/>
            <a:r>
              <a:rPr lang="en-US" sz="2000" dirty="0"/>
              <a:t>How many 2048-grams?</a:t>
            </a:r>
          </a:p>
          <a:p>
            <a:pPr lvl="1"/>
            <a:r>
              <a:rPr lang="en-US" sz="2800" dirty="0"/>
              <a:t>Sparsity</a:t>
            </a:r>
          </a:p>
          <a:p>
            <a:pPr lvl="2"/>
            <a:r>
              <a:rPr lang="en-US" sz="2000" dirty="0"/>
              <a:t>The longer the sequence, the rarer it is.</a:t>
            </a:r>
          </a:p>
          <a:p>
            <a:pPr lvl="2"/>
            <a:r>
              <a:rPr lang="en-US" sz="2000" dirty="0"/>
              <a:t>“The big green”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1 occurrence in the TLM corpus</a:t>
            </a:r>
          </a:p>
          <a:p>
            <a:pPr lvl="3"/>
            <a:r>
              <a:rPr lang="en-US" sz="2000" dirty="0"/>
              <a:t>“The big red” and “the big blue” aren’t there at all…</a:t>
            </a:r>
          </a:p>
          <a:p>
            <a:pPr lvl="3"/>
            <a:endParaRPr lang="en-US" sz="2000" dirty="0"/>
          </a:p>
          <a:p>
            <a:r>
              <a:rPr lang="en-US" sz="3200" dirty="0"/>
              <a:t>Large Language Models must </a:t>
            </a:r>
            <a:r>
              <a:rPr lang="en-US" sz="3200" b="1" dirty="0"/>
              <a:t>generalize</a:t>
            </a:r>
            <a:r>
              <a:rPr lang="en-US" sz="3200" dirty="0"/>
              <a:t>!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6549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77A9-74BA-B84F-6888-437623FB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1000-foot View of an LLM (Video 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FF2F-170A-0A0E-CB93-A6755CAB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647" y="1845734"/>
            <a:ext cx="4921033" cy="4023360"/>
          </a:xfrm>
        </p:spPr>
        <p:txBody>
          <a:bodyPr/>
          <a:lstStyle/>
          <a:p>
            <a:pPr algn="ctr"/>
            <a:r>
              <a:rPr lang="en-US" dirty="0"/>
              <a:t>Tokens are converted to </a:t>
            </a:r>
            <a:r>
              <a:rPr lang="en-US" b="1" dirty="0"/>
              <a:t>vectors</a:t>
            </a:r>
            <a:r>
              <a:rPr lang="en-US" dirty="0"/>
              <a:t>                   (lists of numbers)</a:t>
            </a:r>
          </a:p>
          <a:p>
            <a:pPr algn="ctr"/>
            <a:r>
              <a:rPr lang="en-US" dirty="0"/>
              <a:t>All the tokens are fed in at the same time.</a:t>
            </a:r>
          </a:p>
          <a:p>
            <a:pPr algn="ctr"/>
            <a:r>
              <a:rPr lang="en-US" dirty="0"/>
              <a:t>2048 x 50000 = 102 400 000 inputs &amp; outputs</a:t>
            </a:r>
          </a:p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1061A-60CF-2338-AB5D-C26242E21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9" t="19084" r="37343" b="6489"/>
          <a:stretch/>
        </p:blipFill>
        <p:spPr>
          <a:xfrm>
            <a:off x="1205447" y="1942042"/>
            <a:ext cx="4921033" cy="38307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3289A0-C3FD-BF6F-ACBC-C60824735A97}"/>
              </a:ext>
            </a:extLst>
          </p:cNvPr>
          <p:cNvSpPr/>
          <p:nvPr/>
        </p:nvSpPr>
        <p:spPr>
          <a:xfrm rot="19464999">
            <a:off x="2661530" y="3602738"/>
            <a:ext cx="2684507" cy="51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Neural Networks</a:t>
            </a:r>
          </a:p>
          <a:p>
            <a:pPr algn="ctr"/>
            <a:r>
              <a:rPr lang="en-US" sz="1200" dirty="0"/>
              <a:t>(mostly)</a:t>
            </a:r>
            <a:endParaRPr lang="en-C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DA968-6320-1E1B-8293-B5866ACE722F}"/>
              </a:ext>
            </a:extLst>
          </p:cNvPr>
          <p:cNvSpPr txBox="1"/>
          <p:nvPr/>
        </p:nvSpPr>
        <p:spPr>
          <a:xfrm>
            <a:off x="494091" y="5734686"/>
            <a:ext cx="63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Adapted from https://www.lavivienpost.com/how-chatgpt-works-architecture-illustrated/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4746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4771-27CE-3228-6222-496611A0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Artificial Neural Network?</a:t>
            </a:r>
            <a:endParaRPr lang="en-C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2824B1-A2BA-D2CA-5A40-CE71AB21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516"/>
          </a:xfrm>
        </p:spPr>
        <p:txBody>
          <a:bodyPr/>
          <a:lstStyle/>
          <a:p>
            <a:r>
              <a:rPr lang="en-US" dirty="0"/>
              <a:t>It’s a bunch of simple calculation devices (artificial neurons) all hooked up together.</a:t>
            </a:r>
          </a:p>
          <a:p>
            <a:r>
              <a:rPr lang="en-US" dirty="0"/>
              <a:t>It’s a way of turning one set of numbers into another set of numbers.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220555-49ED-6C88-2022-2E4F3E2CBE3A}"/>
              </a:ext>
            </a:extLst>
          </p:cNvPr>
          <p:cNvGrpSpPr/>
          <p:nvPr/>
        </p:nvGrpSpPr>
        <p:grpSpPr>
          <a:xfrm>
            <a:off x="1576386" y="2929414"/>
            <a:ext cx="4152902" cy="2671286"/>
            <a:chOff x="1576386" y="2929414"/>
            <a:chExt cx="4152902" cy="26712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77FC3A-541D-90AD-37F5-85D704D1C721}"/>
                </a:ext>
              </a:extLst>
            </p:cNvPr>
            <p:cNvGrpSpPr/>
            <p:nvPr/>
          </p:nvGrpSpPr>
          <p:grpSpPr>
            <a:xfrm>
              <a:off x="1576387" y="3352800"/>
              <a:ext cx="4152901" cy="2247900"/>
              <a:chOff x="1576387" y="3352800"/>
              <a:chExt cx="4152901" cy="22479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8DFF36C-EFC6-1508-4B5B-0C96085D71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3828" t="32682" r="12109" b="33540"/>
              <a:stretch/>
            </p:blipFill>
            <p:spPr>
              <a:xfrm>
                <a:off x="1576387" y="3352800"/>
                <a:ext cx="4152901" cy="22479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5157B0-5FE8-C714-9B52-9DD23870F6DF}"/>
                  </a:ext>
                </a:extLst>
              </p:cNvPr>
              <p:cNvSpPr/>
              <p:nvPr/>
            </p:nvSpPr>
            <p:spPr>
              <a:xfrm>
                <a:off x="2781300" y="5095875"/>
                <a:ext cx="2876550" cy="4095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F44F06-AA14-0B84-F3F6-582EFF4CBB79}"/>
                </a:ext>
              </a:extLst>
            </p:cNvPr>
            <p:cNvSpPr txBox="1"/>
            <p:nvPr/>
          </p:nvSpPr>
          <p:spPr>
            <a:xfrm>
              <a:off x="1576386" y="2929414"/>
              <a:ext cx="415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</a:rPr>
                <a:t>Here’s an artificial neuron</a:t>
              </a:r>
              <a:endParaRPr lang="en-CA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C205AD-AC48-115E-AAD7-7A059AD5E59F}"/>
              </a:ext>
            </a:extLst>
          </p:cNvPr>
          <p:cNvSpPr txBox="1"/>
          <p:nvPr/>
        </p:nvSpPr>
        <p:spPr>
          <a:xfrm>
            <a:off x="1443037" y="5644634"/>
            <a:ext cx="441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US" dirty="0"/>
              <a:t>  =  0.5 x 0.3  +  1.0 x (-0.2)  +  (-1.2) x 0.6  </a:t>
            </a:r>
          </a:p>
          <a:p>
            <a:r>
              <a:rPr lang="en-US" dirty="0"/>
              <a:t>	       +  1.1 x 1.6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=  0.99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002C64-D869-2BE1-582A-9736B6456572}"/>
              </a:ext>
            </a:extLst>
          </p:cNvPr>
          <p:cNvSpPr/>
          <p:nvPr/>
        </p:nvSpPr>
        <p:spPr>
          <a:xfrm>
            <a:off x="328851" y="4053999"/>
            <a:ext cx="130492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  <a:endParaRPr lang="en-CA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D3460A4-F4F6-3D72-EB28-AC1FE9924328}"/>
              </a:ext>
            </a:extLst>
          </p:cNvPr>
          <p:cNvSpPr/>
          <p:nvPr/>
        </p:nvSpPr>
        <p:spPr>
          <a:xfrm rot="19638326" flipH="1">
            <a:off x="5209055" y="3548756"/>
            <a:ext cx="1065536" cy="6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EC5DE9-5E26-C574-002F-BC6B54A437C3}"/>
              </a:ext>
            </a:extLst>
          </p:cNvPr>
          <p:cNvSpPr/>
          <p:nvPr/>
        </p:nvSpPr>
        <p:spPr>
          <a:xfrm rot="1719204" flipH="1">
            <a:off x="3108185" y="4689624"/>
            <a:ext cx="1146691" cy="834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CA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F20B5E4-1EAE-0FDC-618A-ABE9645F4171}"/>
              </a:ext>
            </a:extLst>
          </p:cNvPr>
          <p:cNvSpPr/>
          <p:nvPr/>
        </p:nvSpPr>
        <p:spPr>
          <a:xfrm rot="2211763" flipH="1">
            <a:off x="4503526" y="4636512"/>
            <a:ext cx="1065536" cy="6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activation function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60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/>
      <p:bldP spid="13" grpId="0" animBg="1"/>
      <p:bldP spid="16" grpId="0" animBg="1"/>
      <p:bldP spid="1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CE63E0-8FCF-A562-BB2F-6B1FE96E0217}"/>
              </a:ext>
            </a:extLst>
          </p:cNvPr>
          <p:cNvGrpSpPr/>
          <p:nvPr/>
        </p:nvGrpSpPr>
        <p:grpSpPr>
          <a:xfrm>
            <a:off x="2058556" y="3055380"/>
            <a:ext cx="4234891" cy="2821496"/>
            <a:chOff x="2058556" y="3055380"/>
            <a:chExt cx="4234891" cy="2821496"/>
          </a:xfrm>
        </p:grpSpPr>
        <p:pic>
          <p:nvPicPr>
            <p:cNvPr id="2050" name="Picture 2" descr="Want to know how Deep Learning works? Here's a quick guide for everyone.">
              <a:extLst>
                <a:ext uri="{FF2B5EF4-FFF2-40B4-BE49-F238E27FC236}">
                  <a16:creationId xmlns:a16="http://schemas.microsoft.com/office/drawing/2014/main" id="{373C3E86-710A-2414-D43C-69EA4E804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556" y="3055380"/>
              <a:ext cx="4234891" cy="282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B12E87-8532-4C2C-DE2F-7CE594A51D8E}"/>
                </a:ext>
              </a:extLst>
            </p:cNvPr>
            <p:cNvSpPr/>
            <p:nvPr/>
          </p:nvSpPr>
          <p:spPr>
            <a:xfrm>
              <a:off x="2075194" y="3570514"/>
              <a:ext cx="342374" cy="1820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574771-27CE-3228-6222-496611A0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Artificial Neural Network?</a:t>
            </a:r>
            <a:endParaRPr lang="en-C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2824B1-A2BA-D2CA-5A40-CE71AB21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516"/>
          </a:xfrm>
        </p:spPr>
        <p:txBody>
          <a:bodyPr/>
          <a:lstStyle/>
          <a:p>
            <a:r>
              <a:rPr lang="en-US" dirty="0"/>
              <a:t>It’s a bunch of simple calculation devices (artificial neurons) all hooked up together.</a:t>
            </a:r>
          </a:p>
          <a:p>
            <a:r>
              <a:rPr lang="en-US" dirty="0"/>
              <a:t>It’s a way of turning one set of numbers into another set of numbers.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44F06-AA14-0B84-F3F6-582EFF4CBB79}"/>
              </a:ext>
            </a:extLst>
          </p:cNvPr>
          <p:cNvSpPr txBox="1"/>
          <p:nvPr/>
        </p:nvSpPr>
        <p:spPr>
          <a:xfrm>
            <a:off x="1901960" y="2650649"/>
            <a:ext cx="456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Here’s an artificial neural network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D3460A4-F4F6-3D72-EB28-AC1FE9924328}"/>
              </a:ext>
            </a:extLst>
          </p:cNvPr>
          <p:cNvSpPr/>
          <p:nvPr/>
        </p:nvSpPr>
        <p:spPr>
          <a:xfrm flipH="1">
            <a:off x="6293447" y="4140570"/>
            <a:ext cx="1171928" cy="65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8D229-6C0C-3711-750E-0E468AE66FE0}"/>
              </a:ext>
            </a:extLst>
          </p:cNvPr>
          <p:cNvSpPr txBox="1"/>
          <p:nvPr/>
        </p:nvSpPr>
        <p:spPr>
          <a:xfrm>
            <a:off x="7202912" y="2940241"/>
            <a:ext cx="4448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Weights = Parameters (175 Billion)</a:t>
            </a:r>
          </a:p>
          <a:p>
            <a:r>
              <a:rPr lang="en-US" sz="2400" dirty="0"/>
              <a:t>Learning = Adjusting Parameters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380E5C-9A67-76E8-611D-2624AC2A6E5F}"/>
              </a:ext>
            </a:extLst>
          </p:cNvPr>
          <p:cNvSpPr txBox="1"/>
          <p:nvPr/>
        </p:nvSpPr>
        <p:spPr>
          <a:xfrm>
            <a:off x="2058556" y="5847337"/>
            <a:ext cx="4234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https://www.freecodecamp.org/</a:t>
            </a: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911C9FF8-83EA-FECE-ACCA-85F560934CE2}"/>
              </a:ext>
            </a:extLst>
          </p:cNvPr>
          <p:cNvGrpSpPr/>
          <p:nvPr/>
        </p:nvGrpSpPr>
        <p:grpSpPr>
          <a:xfrm>
            <a:off x="3216275" y="3429000"/>
            <a:ext cx="593725" cy="2122487"/>
            <a:chOff x="3216275" y="3429000"/>
            <a:chExt cx="593725" cy="212248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AF3D24-4980-9B58-D21E-B9E2DF892DB0}"/>
                </a:ext>
              </a:extLst>
            </p:cNvPr>
            <p:cNvCxnSpPr>
              <a:cxnSpLocks/>
            </p:cNvCxnSpPr>
            <p:nvPr/>
          </p:nvCxnSpPr>
          <p:spPr>
            <a:xfrm>
              <a:off x="3261519" y="5086350"/>
              <a:ext cx="523875" cy="465137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8A2BBC-94CC-8E86-CCB3-A4ECAD009137}"/>
                </a:ext>
              </a:extLst>
            </p:cNvPr>
            <p:cNvCxnSpPr>
              <a:cxnSpLocks/>
            </p:cNvCxnSpPr>
            <p:nvPr/>
          </p:nvCxnSpPr>
          <p:spPr>
            <a:xfrm>
              <a:off x="3268662" y="5045075"/>
              <a:ext cx="495300" cy="14922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0E0A10-B218-A4FF-0E46-A745E2FF4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6281" y="4867275"/>
              <a:ext cx="500062" cy="137319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27E514-BE34-99AC-A810-16E235E84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757" y="4521199"/>
              <a:ext cx="523875" cy="45402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0E4649-4516-D0BD-F9D5-672B1D519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262" y="4167188"/>
              <a:ext cx="549275" cy="79375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D94895-AB20-21EB-4966-63CDC5BD2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738" y="3792537"/>
              <a:ext cx="571500" cy="115252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C2F049-BE9A-9A67-2299-7A460577A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275" y="3429000"/>
              <a:ext cx="593725" cy="151130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D31C4F58-6B86-D846-B432-72DB209B5BDE}"/>
              </a:ext>
            </a:extLst>
          </p:cNvPr>
          <p:cNvGrpSpPr/>
          <p:nvPr/>
        </p:nvGrpSpPr>
        <p:grpSpPr>
          <a:xfrm>
            <a:off x="2573338" y="3792537"/>
            <a:ext cx="564355" cy="1399382"/>
            <a:chOff x="2573338" y="3792537"/>
            <a:chExt cx="564355" cy="1399382"/>
          </a:xfrm>
        </p:grpSpPr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ED27B154-3849-A8C6-D119-B2149F16F21F}"/>
                </a:ext>
              </a:extLst>
            </p:cNvPr>
            <p:cNvCxnSpPr>
              <a:cxnSpLocks/>
            </p:cNvCxnSpPr>
            <p:nvPr/>
          </p:nvCxnSpPr>
          <p:spPr>
            <a:xfrm>
              <a:off x="2597944" y="4525961"/>
              <a:ext cx="519112" cy="439739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8278FAEF-DB04-7569-807E-D612C60D5514}"/>
                </a:ext>
              </a:extLst>
            </p:cNvPr>
            <p:cNvCxnSpPr>
              <a:cxnSpLocks/>
            </p:cNvCxnSpPr>
            <p:nvPr/>
          </p:nvCxnSpPr>
          <p:spPr>
            <a:xfrm>
              <a:off x="2576513" y="4162426"/>
              <a:ext cx="554831" cy="79375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3A39627A-0448-6AB0-790D-C211C1E15512}"/>
                </a:ext>
              </a:extLst>
            </p:cNvPr>
            <p:cNvGrpSpPr/>
            <p:nvPr/>
          </p:nvGrpSpPr>
          <p:grpSpPr>
            <a:xfrm>
              <a:off x="2573338" y="3792537"/>
              <a:ext cx="564355" cy="1399382"/>
              <a:chOff x="2573338" y="3792537"/>
              <a:chExt cx="564355" cy="139938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B283262-703C-E1CA-C4F4-91B05324B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4137" y="4872830"/>
                <a:ext cx="465735" cy="129774"/>
              </a:xfrm>
              <a:prstGeom prst="line">
                <a:avLst/>
              </a:prstGeom>
              <a:ln w="190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C7C3A622-CF59-62A9-86DC-81235F17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137" y="5056980"/>
                <a:ext cx="468116" cy="134939"/>
              </a:xfrm>
              <a:prstGeom prst="line">
                <a:avLst/>
              </a:prstGeom>
              <a:ln w="190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F641F870-D430-D2C1-3568-09EDEA2D1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338" y="3792537"/>
                <a:ext cx="564355" cy="1154113"/>
              </a:xfrm>
              <a:prstGeom prst="line">
                <a:avLst/>
              </a:prstGeom>
              <a:ln w="190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002C64-D869-2BE1-582A-9736B6456572}"/>
              </a:ext>
            </a:extLst>
          </p:cNvPr>
          <p:cNvSpPr/>
          <p:nvPr/>
        </p:nvSpPr>
        <p:spPr>
          <a:xfrm>
            <a:off x="1028872" y="4142962"/>
            <a:ext cx="1304925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  <a:endParaRPr lang="en-CA" dirty="0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AF0F394-AE9D-8ED8-456F-D8B64508995B}"/>
              </a:ext>
            </a:extLst>
          </p:cNvPr>
          <p:cNvGrpSpPr/>
          <p:nvPr/>
        </p:nvGrpSpPr>
        <p:grpSpPr>
          <a:xfrm>
            <a:off x="1975013" y="5384613"/>
            <a:ext cx="4542544" cy="689908"/>
            <a:chOff x="1975013" y="5384613"/>
            <a:chExt cx="4542544" cy="689908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ABEC5DE9-5E26-C574-002F-BC6B54A437C3}"/>
                </a:ext>
              </a:extLst>
            </p:cNvPr>
            <p:cNvSpPr/>
            <p:nvPr/>
          </p:nvSpPr>
          <p:spPr>
            <a:xfrm rot="2321081" flipH="1">
              <a:off x="5370866" y="5384613"/>
              <a:ext cx="1146691" cy="6899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weights</a:t>
              </a:r>
              <a:endParaRPr lang="en-CA" dirty="0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92DE8CC-17F0-7B2D-C776-B9A20E4D59CA}"/>
                </a:ext>
              </a:extLst>
            </p:cNvPr>
            <p:cNvSpPr/>
            <p:nvPr/>
          </p:nvSpPr>
          <p:spPr>
            <a:xfrm rot="19084452">
              <a:off x="1975013" y="5421482"/>
              <a:ext cx="1116265" cy="6463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weights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3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build="p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77A9-74BA-B84F-6888-437623FB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1000-foot View Again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FF2F-170A-0A0E-CB93-A6755CAB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647" y="1845734"/>
            <a:ext cx="4921033" cy="4023360"/>
          </a:xfrm>
        </p:spPr>
        <p:txBody>
          <a:bodyPr/>
          <a:lstStyle/>
          <a:p>
            <a:pPr algn="ctr"/>
            <a:r>
              <a:rPr lang="en-US" dirty="0"/>
              <a:t>Tokens are converted to </a:t>
            </a:r>
            <a:r>
              <a:rPr lang="en-US" b="1" dirty="0"/>
              <a:t>vectors</a:t>
            </a:r>
            <a:r>
              <a:rPr lang="en-US" dirty="0"/>
              <a:t>                   (lists of numbers)</a:t>
            </a:r>
          </a:p>
          <a:p>
            <a:pPr algn="ctr"/>
            <a:r>
              <a:rPr lang="en-US" dirty="0"/>
              <a:t>All the tokens are fed in at the same time.</a:t>
            </a:r>
          </a:p>
          <a:p>
            <a:pPr algn="ctr"/>
            <a:r>
              <a:rPr lang="en-US" dirty="0"/>
              <a:t>2048 x 50000 = 102 400 000 inputs &amp; outputs</a:t>
            </a:r>
          </a:p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1061A-60CF-2338-AB5D-C26242E21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9" t="19084" r="37343" b="6489"/>
          <a:stretch/>
        </p:blipFill>
        <p:spPr>
          <a:xfrm>
            <a:off x="1205447" y="1942042"/>
            <a:ext cx="4921033" cy="38307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3289A0-C3FD-BF6F-ACBC-C60824735A97}"/>
              </a:ext>
            </a:extLst>
          </p:cNvPr>
          <p:cNvSpPr/>
          <p:nvPr/>
        </p:nvSpPr>
        <p:spPr>
          <a:xfrm rot="19464999">
            <a:off x="2661530" y="3602738"/>
            <a:ext cx="2684507" cy="51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Neural Networks</a:t>
            </a:r>
          </a:p>
          <a:p>
            <a:pPr algn="ctr"/>
            <a:r>
              <a:rPr lang="en-US" sz="1200" dirty="0"/>
              <a:t>(mostly)</a:t>
            </a:r>
            <a:endParaRPr lang="en-C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DA968-6320-1E1B-8293-B5866ACE722F}"/>
              </a:ext>
            </a:extLst>
          </p:cNvPr>
          <p:cNvSpPr txBox="1"/>
          <p:nvPr/>
        </p:nvSpPr>
        <p:spPr>
          <a:xfrm>
            <a:off x="494091" y="5734686"/>
            <a:ext cx="63437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Adapted from https://www.lavivienpost.com/how-chatgpt-works-architecture-illustrated/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64168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ADD422-0DF7-2651-D6B6-304F1939360A}"/>
              </a:ext>
            </a:extLst>
          </p:cNvPr>
          <p:cNvGrpSpPr/>
          <p:nvPr/>
        </p:nvGrpSpPr>
        <p:grpSpPr>
          <a:xfrm>
            <a:off x="1097280" y="2027767"/>
            <a:ext cx="6343745" cy="3872756"/>
            <a:chOff x="1097280" y="2027767"/>
            <a:chExt cx="6343745" cy="38727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BEC64-9B2E-0131-7FF6-D30D002F6F13}"/>
                </a:ext>
              </a:extLst>
            </p:cNvPr>
            <p:cNvGrpSpPr/>
            <p:nvPr/>
          </p:nvGrpSpPr>
          <p:grpSpPr>
            <a:xfrm>
              <a:off x="1097280" y="2027767"/>
              <a:ext cx="6343745" cy="3872756"/>
              <a:chOff x="1097280" y="2027767"/>
              <a:chExt cx="6343745" cy="387275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087E219-FC09-934C-022B-D072F1E167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375" t="22949" r="17500" b="5057"/>
              <a:stretch/>
            </p:blipFill>
            <p:spPr>
              <a:xfrm>
                <a:off x="1097280" y="2027767"/>
                <a:ext cx="6343745" cy="365929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AA76A0-A532-D171-86E5-EF048317ACDE}"/>
                  </a:ext>
                </a:extLst>
              </p:cNvPr>
              <p:cNvSpPr txBox="1"/>
              <p:nvPr/>
            </p:nvSpPr>
            <p:spPr>
              <a:xfrm>
                <a:off x="1097281" y="5654302"/>
                <a:ext cx="634374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Adapted from https://www.lavivienpost.com/how-chatgpt-works-architecture-illustrated/</a:t>
                </a:r>
                <a:endParaRPr lang="en-CA" sz="1000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B68BBA-8005-C327-E9F1-8598BE976FB5}"/>
                </a:ext>
              </a:extLst>
            </p:cNvPr>
            <p:cNvSpPr/>
            <p:nvPr/>
          </p:nvSpPr>
          <p:spPr>
            <a:xfrm>
              <a:off x="1447800" y="3190875"/>
              <a:ext cx="41433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9AE0FC-B35F-1320-1204-042B506B0D63}"/>
                </a:ext>
              </a:extLst>
            </p:cNvPr>
            <p:cNvSpPr/>
            <p:nvPr/>
          </p:nvSpPr>
          <p:spPr>
            <a:xfrm>
              <a:off x="1443037" y="5081589"/>
              <a:ext cx="41433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CF38C6-E6D0-69E0-089D-341CA945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1000-foot View Again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92341-3B32-66F5-48C2-DE9B37717B1D}"/>
              </a:ext>
            </a:extLst>
          </p:cNvPr>
          <p:cNvSpPr/>
          <p:nvPr/>
        </p:nvSpPr>
        <p:spPr>
          <a:xfrm>
            <a:off x="1166952" y="4457700"/>
            <a:ext cx="1966773" cy="6629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C4F15-7BA4-1CA1-2515-798181A7BDBF}"/>
              </a:ext>
            </a:extLst>
          </p:cNvPr>
          <p:cNvSpPr/>
          <p:nvPr/>
        </p:nvSpPr>
        <p:spPr>
          <a:xfrm>
            <a:off x="1166952" y="2681048"/>
            <a:ext cx="1966773" cy="6629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4B3786-55D8-CD84-1C2E-363DB97B0366}"/>
              </a:ext>
            </a:extLst>
          </p:cNvPr>
          <p:cNvSpPr/>
          <p:nvPr/>
        </p:nvSpPr>
        <p:spPr>
          <a:xfrm rot="19464999">
            <a:off x="3880731" y="3599416"/>
            <a:ext cx="2684507" cy="51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Neural Networks</a:t>
            </a:r>
          </a:p>
          <a:p>
            <a:pPr algn="ctr"/>
            <a:r>
              <a:rPr lang="en-US" sz="1200" dirty="0"/>
              <a:t>(mostly)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79457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ADD422-0DF7-2651-D6B6-304F1939360A}"/>
              </a:ext>
            </a:extLst>
          </p:cNvPr>
          <p:cNvGrpSpPr/>
          <p:nvPr/>
        </p:nvGrpSpPr>
        <p:grpSpPr>
          <a:xfrm>
            <a:off x="1097280" y="2027767"/>
            <a:ext cx="6343745" cy="3872756"/>
            <a:chOff x="1097280" y="2027767"/>
            <a:chExt cx="6343745" cy="38727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1BEC64-9B2E-0131-7FF6-D30D002F6F13}"/>
                </a:ext>
              </a:extLst>
            </p:cNvPr>
            <p:cNvGrpSpPr/>
            <p:nvPr/>
          </p:nvGrpSpPr>
          <p:grpSpPr>
            <a:xfrm>
              <a:off x="1097280" y="2027767"/>
              <a:ext cx="6343745" cy="3872756"/>
              <a:chOff x="1097280" y="2027767"/>
              <a:chExt cx="6343745" cy="387275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087E219-FC09-934C-022B-D072F1E167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375" t="22949" r="17500" b="5057"/>
              <a:stretch/>
            </p:blipFill>
            <p:spPr>
              <a:xfrm>
                <a:off x="1097280" y="2027767"/>
                <a:ext cx="6343745" cy="365929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AA76A0-A532-D171-86E5-EF048317ACDE}"/>
                  </a:ext>
                </a:extLst>
              </p:cNvPr>
              <p:cNvSpPr txBox="1"/>
              <p:nvPr/>
            </p:nvSpPr>
            <p:spPr>
              <a:xfrm>
                <a:off x="1097281" y="5654302"/>
                <a:ext cx="634374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Adapted from https://www.lavivienpost.com/how-chatgpt-works-architecture-illustrated/</a:t>
                </a:r>
                <a:endParaRPr lang="en-CA" sz="1000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B68BBA-8005-C327-E9F1-8598BE976FB5}"/>
                </a:ext>
              </a:extLst>
            </p:cNvPr>
            <p:cNvSpPr/>
            <p:nvPr/>
          </p:nvSpPr>
          <p:spPr>
            <a:xfrm>
              <a:off x="1447800" y="3190875"/>
              <a:ext cx="41433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9AE0FC-B35F-1320-1204-042B506B0D63}"/>
                </a:ext>
              </a:extLst>
            </p:cNvPr>
            <p:cNvSpPr/>
            <p:nvPr/>
          </p:nvSpPr>
          <p:spPr>
            <a:xfrm>
              <a:off x="1443037" y="5081589"/>
              <a:ext cx="414338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CF38C6-E6D0-69E0-089D-341CA945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1000-foot View Again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223978-1AF4-E4A4-913B-0E130E0730B4}"/>
              </a:ext>
            </a:extLst>
          </p:cNvPr>
          <p:cNvSpPr/>
          <p:nvPr/>
        </p:nvSpPr>
        <p:spPr>
          <a:xfrm>
            <a:off x="4269152" y="4344353"/>
            <a:ext cx="221926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2AB8A1-C2A9-1560-7EC4-1ED49064BE01}"/>
              </a:ext>
            </a:extLst>
          </p:cNvPr>
          <p:cNvSpPr/>
          <p:nvPr/>
        </p:nvSpPr>
        <p:spPr>
          <a:xfrm>
            <a:off x="4269152" y="3956980"/>
            <a:ext cx="221926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Positional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2DCEA-81C2-3F91-0120-7A830161565E}"/>
              </a:ext>
            </a:extLst>
          </p:cNvPr>
          <p:cNvSpPr/>
          <p:nvPr/>
        </p:nvSpPr>
        <p:spPr>
          <a:xfrm>
            <a:off x="4269151" y="3588195"/>
            <a:ext cx="221926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9E54C-E145-D93F-BD46-7BAFF671274E}"/>
              </a:ext>
            </a:extLst>
          </p:cNvPr>
          <p:cNvSpPr/>
          <p:nvPr/>
        </p:nvSpPr>
        <p:spPr>
          <a:xfrm>
            <a:off x="4269151" y="3220879"/>
            <a:ext cx="221926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Reverse Embedding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92341-3B32-66F5-48C2-DE9B37717B1D}"/>
              </a:ext>
            </a:extLst>
          </p:cNvPr>
          <p:cNvSpPr/>
          <p:nvPr/>
        </p:nvSpPr>
        <p:spPr>
          <a:xfrm>
            <a:off x="1166952" y="4457700"/>
            <a:ext cx="1966773" cy="6629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C4F15-7BA4-1CA1-2515-798181A7BDBF}"/>
              </a:ext>
            </a:extLst>
          </p:cNvPr>
          <p:cNvSpPr/>
          <p:nvPr/>
        </p:nvSpPr>
        <p:spPr>
          <a:xfrm>
            <a:off x="1166952" y="2681048"/>
            <a:ext cx="1966773" cy="6629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784B98-6BA3-2E71-1C49-ED24F22CE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782" y="1845734"/>
            <a:ext cx="3368898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Input: 0 0 1 0 0 …. 0</a:t>
            </a:r>
          </a:p>
          <a:p>
            <a:r>
              <a:rPr lang="en-US" b="1" dirty="0"/>
              <a:t>Embeddings</a:t>
            </a:r>
            <a:r>
              <a:rPr lang="en-US" dirty="0"/>
              <a:t> (c. 2002) are information-rich lists of numbers.</a:t>
            </a:r>
          </a:p>
          <a:p>
            <a:r>
              <a:rPr lang="en-US" b="1" dirty="0"/>
              <a:t>Attention</a:t>
            </a:r>
            <a:r>
              <a:rPr lang="en-US" dirty="0"/>
              <a:t> modifies embeddings using the previous tokens.</a:t>
            </a:r>
          </a:p>
          <a:p>
            <a:r>
              <a:rPr lang="en-US" b="1" dirty="0"/>
              <a:t>Reverse Embedding </a:t>
            </a:r>
            <a:r>
              <a:rPr lang="en-US" dirty="0"/>
              <a:t>tries to turn the result back into 0 0 0 0 1 … 0.</a:t>
            </a:r>
          </a:p>
          <a:p>
            <a:r>
              <a:rPr lang="en-US" dirty="0"/>
              <a:t>…But we end up with a probability distribution instead.</a:t>
            </a:r>
          </a:p>
          <a:p>
            <a:pPr lvl="1"/>
            <a:r>
              <a:rPr lang="en-US" dirty="0"/>
              <a:t>The process is messy.</a:t>
            </a:r>
          </a:p>
          <a:p>
            <a:pPr lvl="1"/>
            <a:r>
              <a:rPr lang="en-US" dirty="0"/>
              <a:t>There is no single best word.</a:t>
            </a:r>
          </a:p>
        </p:txBody>
      </p:sp>
    </p:spTree>
    <p:extLst>
      <p:ext uri="{BB962C8B-B14F-4D97-AF65-F5344CB8AC3E}">
        <p14:creationId xmlns:p14="http://schemas.microsoft.com/office/powerpoint/2010/main" val="21623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6" grpId="0" animBg="1"/>
      <p:bldP spid="9" grpId="0" animBg="1"/>
      <p:bldP spid="8" grpId="0" animBg="1"/>
      <p:bldP spid="10" grpId="0" animBg="1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4F9E-8247-5B49-1961-DF50F11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and Don’t Know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4BFC-19CA-87FD-ECAA-2A419CF1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en-US" dirty="0"/>
              <a:t>ChatGPT is predicting the next token based on a generalized context.</a:t>
            </a:r>
          </a:p>
          <a:p>
            <a:r>
              <a:rPr lang="en-US" dirty="0"/>
              <a:t>It’s processes thousands of words in parallel.</a:t>
            </a:r>
          </a:p>
          <a:p>
            <a:r>
              <a:rPr lang="en-US" dirty="0"/>
              <a:t>Tokens are represented as vectors of numbers.</a:t>
            </a:r>
          </a:p>
          <a:p>
            <a:r>
              <a:rPr lang="en-US" dirty="0"/>
              <a:t>Each vector gets transformed into a prediction.</a:t>
            </a:r>
          </a:p>
          <a:p>
            <a:r>
              <a:rPr lang="en-US" dirty="0"/>
              <a:t>Sometimes ChatGPT “hallucinates”. Can this be solved?</a:t>
            </a:r>
          </a:p>
          <a:p>
            <a:endParaRPr lang="en-US" dirty="0"/>
          </a:p>
          <a:p>
            <a:r>
              <a:rPr lang="en-US" dirty="0"/>
              <a:t>Is ChatGPT thinking or reasoning?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34A17-EE34-A5FE-5E81-F5F0121B99E9}"/>
              </a:ext>
            </a:extLst>
          </p:cNvPr>
          <p:cNvSpPr txBox="1">
            <a:spLocks/>
          </p:cNvSpPr>
          <p:nvPr/>
        </p:nvSpPr>
        <p:spPr>
          <a:xfrm>
            <a:off x="4840829" y="4372518"/>
            <a:ext cx="1255171" cy="1284818"/>
          </a:xfrm>
          <a:prstGeom prst="rect">
            <a:avLst/>
          </a:prstGeom>
        </p:spPr>
        <p:txBody>
          <a:bodyPr vert="horz" lIns="0" tIns="45720" rIns="0" bIns="45720" rtlCol="0">
            <a:normAutofit fontScale="3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CA" sz="23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79EDB-083E-F320-292D-2010C0C1673C}"/>
              </a:ext>
            </a:extLst>
          </p:cNvPr>
          <p:cNvSpPr txBox="1"/>
          <p:nvPr/>
        </p:nvSpPr>
        <p:spPr>
          <a:xfrm>
            <a:off x="1097280" y="5014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would William of </a:t>
            </a:r>
            <a:r>
              <a:rPr lang="en-US" dirty="0" err="1"/>
              <a:t>Okham</a:t>
            </a:r>
            <a:r>
              <a:rPr lang="en-US" dirty="0"/>
              <a:t> say?</a:t>
            </a:r>
          </a:p>
        </p:txBody>
      </p:sp>
    </p:spTree>
    <p:extLst>
      <p:ext uri="{BB962C8B-B14F-4D97-AF65-F5344CB8AC3E}">
        <p14:creationId xmlns:p14="http://schemas.microsoft.com/office/powerpoint/2010/main" val="35279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E4F1-D162-EABD-3FEB-590EC4AF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Base Models to ChatGPT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459F-C6A4-2A4D-F18A-E60CC1E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“base models” (c. 2020-2021) are both amazing and also not very good.</a:t>
            </a:r>
          </a:p>
          <a:p>
            <a:pPr lvl="1"/>
            <a:r>
              <a:rPr lang="en-US" dirty="0"/>
              <a:t>Try this: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davinci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CA" dirty="0"/>
              <a:t>How did we get from there to ChatGPT?</a:t>
            </a:r>
          </a:p>
          <a:p>
            <a:pPr lvl="1"/>
            <a:r>
              <a:rPr lang="en-CA" dirty="0"/>
              <a:t>Size of data sets helps a little</a:t>
            </a:r>
          </a:p>
          <a:p>
            <a:pPr lvl="1"/>
            <a:r>
              <a:rPr lang="en-CA" dirty="0"/>
              <a:t>Training </a:t>
            </a:r>
          </a:p>
          <a:p>
            <a:pPr lvl="1"/>
            <a:r>
              <a:rPr lang="en-CA" dirty="0"/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721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154F29-63C1-2189-D307-2583DEF6CBE4}"/>
              </a:ext>
            </a:extLst>
          </p:cNvPr>
          <p:cNvSpPr txBox="1"/>
          <p:nvPr/>
        </p:nvSpPr>
        <p:spPr>
          <a:xfrm>
            <a:off x="1097280" y="3543525"/>
            <a:ext cx="99555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200" dirty="0"/>
              <a:t>It can do conditional probabilities</a:t>
            </a:r>
          </a:p>
          <a:p>
            <a:r>
              <a:rPr lang="en-CA" sz="2000" dirty="0"/>
              <a:t> “it’s my day in the…”					</a:t>
            </a:r>
            <a:r>
              <a:rPr lang="en-CA" sz="2000" dirty="0">
                <a:sym typeface="Wingdings" panose="05000000000000000000" pitchFamily="2" charset="2"/>
              </a:rPr>
              <a:t></a:t>
            </a:r>
            <a:r>
              <a:rPr lang="en-CA" sz="2000" dirty="0"/>
              <a:t> 	“sun” </a:t>
            </a:r>
          </a:p>
          <a:p>
            <a:pPr marL="0" indent="0">
              <a:buNone/>
            </a:pPr>
            <a:r>
              <a:rPr lang="en-CA" sz="2000" dirty="0"/>
              <a:t> “would you like to purchase the…”		</a:t>
            </a:r>
            <a:r>
              <a:rPr lang="en-CA" sz="2000" dirty="0">
                <a:sym typeface="Wingdings" panose="05000000000000000000" pitchFamily="2" charset="2"/>
              </a:rPr>
              <a:t></a:t>
            </a:r>
            <a:r>
              <a:rPr lang="en-CA" sz="2000" dirty="0"/>
              <a:t>	“sun”</a:t>
            </a:r>
          </a:p>
          <a:p>
            <a:endParaRPr lang="en-CA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DB7BB-C6C3-08B5-14E2-3B802BA7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a Language Model?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09DC-29CC-B089-42E1-88DCF164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4" y="1845734"/>
            <a:ext cx="10140631" cy="15832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It’s a probability distribution for sequences of tokens (words)</a:t>
            </a:r>
          </a:p>
          <a:p>
            <a:pPr marL="0" indent="0">
              <a:buNone/>
            </a:pPr>
            <a:r>
              <a:rPr lang="en-CA" dirty="0"/>
              <a:t> “it’s my day in the sun”               vs               “my it’s sun day the in”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53941-D8A2-1494-FAC9-4DAB0F4891DD}"/>
              </a:ext>
            </a:extLst>
          </p:cNvPr>
          <p:cNvSpPr txBox="1"/>
          <p:nvPr/>
        </p:nvSpPr>
        <p:spPr>
          <a:xfrm>
            <a:off x="2040255" y="280035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 = 90%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FA257-0962-2554-7377-CB3D2EC1FE59}"/>
              </a:ext>
            </a:extLst>
          </p:cNvPr>
          <p:cNvSpPr txBox="1"/>
          <p:nvPr/>
        </p:nvSpPr>
        <p:spPr>
          <a:xfrm>
            <a:off x="5003482" y="2800350"/>
            <a:ext cx="24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        p = 0.1% 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718C6-19EF-4AC2-62AD-93F73C894F7C}"/>
              </a:ext>
            </a:extLst>
          </p:cNvPr>
          <p:cNvSpPr txBox="1"/>
          <p:nvPr/>
        </p:nvSpPr>
        <p:spPr>
          <a:xfrm>
            <a:off x="6734174" y="404118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 = 53%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55051-7CF3-0C26-9192-718A2E7421FD}"/>
              </a:ext>
            </a:extLst>
          </p:cNvPr>
          <p:cNvSpPr txBox="1"/>
          <p:nvPr/>
        </p:nvSpPr>
        <p:spPr>
          <a:xfrm>
            <a:off x="6734174" y="436479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 = 5%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AA6-5524-EF6E-8254-CBEDA7F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for ChatGPT (Video 3)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F0F38-7FC7-6D93-7705-70928010217A}"/>
              </a:ext>
            </a:extLst>
          </p:cNvPr>
          <p:cNvSpPr txBox="1"/>
          <p:nvPr/>
        </p:nvSpPr>
        <p:spPr>
          <a:xfrm>
            <a:off x="1181100" y="1946786"/>
            <a:ext cx="2741294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Reward    </a:t>
            </a:r>
          </a:p>
          <a:p>
            <a:r>
              <a:rPr lang="en-US" sz="2800" dirty="0"/>
              <a:t>   Modelling</a:t>
            </a:r>
            <a:endParaRPr lang="en-C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2F0F6-2BD7-5E76-7006-45F04D443278}"/>
              </a:ext>
            </a:extLst>
          </p:cNvPr>
          <p:cNvSpPr txBox="1"/>
          <p:nvPr/>
        </p:nvSpPr>
        <p:spPr>
          <a:xfrm>
            <a:off x="3170096" y="3915049"/>
            <a:ext cx="2552701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Reinforcement </a:t>
            </a:r>
          </a:p>
          <a:p>
            <a:r>
              <a:rPr lang="en-US" sz="2800" dirty="0"/>
              <a:t>Learning</a:t>
            </a:r>
            <a:endParaRPr lang="en-CA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683EA-0AE7-FD34-AB61-38833ACCACF2}"/>
              </a:ext>
            </a:extLst>
          </p:cNvPr>
          <p:cNvSpPr txBox="1"/>
          <p:nvPr/>
        </p:nvSpPr>
        <p:spPr>
          <a:xfrm>
            <a:off x="8669655" y="1946786"/>
            <a:ext cx="2491740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    Base Model</a:t>
            </a:r>
          </a:p>
          <a:p>
            <a:r>
              <a:rPr lang="en-US" sz="2800" dirty="0"/>
              <a:t>    Training</a:t>
            </a:r>
            <a:endParaRPr lang="en-CA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7DD07-0806-962F-FD50-46F3F1EDC2F1}"/>
              </a:ext>
            </a:extLst>
          </p:cNvPr>
          <p:cNvSpPr txBox="1"/>
          <p:nvPr/>
        </p:nvSpPr>
        <p:spPr>
          <a:xfrm>
            <a:off x="5050155" y="1946786"/>
            <a:ext cx="2491740" cy="954107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Supervised </a:t>
            </a:r>
          </a:p>
          <a:p>
            <a:r>
              <a:rPr lang="en-US" sz="2800" dirty="0"/>
              <a:t>Fine Tuning</a:t>
            </a:r>
            <a:endParaRPr lang="en-CA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84742-06A8-66ED-2712-1AE23E733011}"/>
              </a:ext>
            </a:extLst>
          </p:cNvPr>
          <p:cNvSpPr txBox="1"/>
          <p:nvPr/>
        </p:nvSpPr>
        <p:spPr>
          <a:xfrm>
            <a:off x="3321456" y="5541543"/>
            <a:ext cx="2249981" cy="5232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ChatGPT</a:t>
            </a:r>
            <a:endParaRPr lang="en-CA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671A45-569F-1942-18C5-3E1C2C70730F}"/>
              </a:ext>
            </a:extLst>
          </p:cNvPr>
          <p:cNvGrpSpPr/>
          <p:nvPr/>
        </p:nvGrpSpPr>
        <p:grpSpPr>
          <a:xfrm>
            <a:off x="3118396" y="3046958"/>
            <a:ext cx="2688859" cy="764084"/>
            <a:chOff x="3118396" y="3046958"/>
            <a:chExt cx="2688859" cy="764084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F921CD4-035A-8711-CD0B-E734285E471F}"/>
                </a:ext>
              </a:extLst>
            </p:cNvPr>
            <p:cNvSpPr/>
            <p:nvPr/>
          </p:nvSpPr>
          <p:spPr>
            <a:xfrm>
              <a:off x="3118396" y="3046959"/>
              <a:ext cx="1038225" cy="76408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ECCA1E51-50CC-1B2B-90FA-C7C2F8C05AF9}"/>
                </a:ext>
              </a:extLst>
            </p:cNvPr>
            <p:cNvSpPr/>
            <p:nvPr/>
          </p:nvSpPr>
          <p:spPr>
            <a:xfrm>
              <a:off x="4769030" y="3046958"/>
              <a:ext cx="1038225" cy="76408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D40941D-C505-F898-AFF0-6910F44DC657}"/>
              </a:ext>
            </a:extLst>
          </p:cNvPr>
          <p:cNvSpPr/>
          <p:nvPr/>
        </p:nvSpPr>
        <p:spPr>
          <a:xfrm rot="5400000" flipH="1">
            <a:off x="3967162" y="2041798"/>
            <a:ext cx="1038225" cy="7640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B2D3D35-F175-0C61-BB76-01EE2C9528EA}"/>
              </a:ext>
            </a:extLst>
          </p:cNvPr>
          <p:cNvSpPr/>
          <p:nvPr/>
        </p:nvSpPr>
        <p:spPr>
          <a:xfrm rot="5400000" flipH="1">
            <a:off x="7586663" y="2041798"/>
            <a:ext cx="1038225" cy="7640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020473B-3F31-575D-0B08-8CE94D7B2020}"/>
              </a:ext>
            </a:extLst>
          </p:cNvPr>
          <p:cNvSpPr/>
          <p:nvPr/>
        </p:nvSpPr>
        <p:spPr>
          <a:xfrm>
            <a:off x="3927334" y="4939443"/>
            <a:ext cx="1038225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0B12D-AF4C-C14F-B51D-B9E5890C7F13}"/>
              </a:ext>
            </a:extLst>
          </p:cNvPr>
          <p:cNvSpPr txBox="1"/>
          <p:nvPr/>
        </p:nvSpPr>
        <p:spPr>
          <a:xfrm rot="2570144">
            <a:off x="1140659" y="3615398"/>
            <a:ext cx="226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RLHF</a:t>
            </a:r>
            <a:endParaRPr lang="en-CA" sz="6000" dirty="0"/>
          </a:p>
        </p:txBody>
      </p:sp>
      <p:pic>
        <p:nvPicPr>
          <p:cNvPr id="22" name="Graphic 21" descr="Group of people with solid fill">
            <a:extLst>
              <a:ext uri="{FF2B5EF4-FFF2-40B4-BE49-F238E27FC236}">
                <a16:creationId xmlns:a16="http://schemas.microsoft.com/office/drawing/2014/main" id="{BFA836EF-0B1F-B0D4-4AF6-CCE6C8C4B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812" y="2041797"/>
            <a:ext cx="764083" cy="764083"/>
          </a:xfrm>
          <a:prstGeom prst="rect">
            <a:avLst/>
          </a:prstGeom>
        </p:spPr>
      </p:pic>
      <p:pic>
        <p:nvPicPr>
          <p:cNvPr id="23" name="Graphic 22" descr="Group of people with solid fill">
            <a:extLst>
              <a:ext uri="{FF2B5EF4-FFF2-40B4-BE49-F238E27FC236}">
                <a16:creationId xmlns:a16="http://schemas.microsoft.com/office/drawing/2014/main" id="{7F3DA60C-6B00-2F94-C88C-09C0D899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4183" y="2037784"/>
            <a:ext cx="768096" cy="768096"/>
          </a:xfrm>
          <a:prstGeom prst="rect">
            <a:avLst/>
          </a:prstGeom>
        </p:spPr>
      </p:pic>
      <p:pic>
        <p:nvPicPr>
          <p:cNvPr id="24" name="Graphic 23" descr="Group of people with solid fill">
            <a:extLst>
              <a:ext uri="{FF2B5EF4-FFF2-40B4-BE49-F238E27FC236}">
                <a16:creationId xmlns:a16="http://schemas.microsoft.com/office/drawing/2014/main" id="{795B5A87-0D56-7405-01FC-C9CBF02A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0155" y="4374251"/>
            <a:ext cx="408887" cy="4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F828CA-BB10-CA42-62EF-061F886FAC3B}"/>
              </a:ext>
            </a:extLst>
          </p:cNvPr>
          <p:cNvSpPr txBox="1">
            <a:spLocks/>
          </p:cNvSpPr>
          <p:nvPr/>
        </p:nvSpPr>
        <p:spPr>
          <a:xfrm>
            <a:off x="1096964" y="3201618"/>
            <a:ext cx="6261780" cy="1605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1900" dirty="0">
                <a:solidFill>
                  <a:schemeClr val="tx1"/>
                </a:solidFill>
              </a:rPr>
              <a:t>The Study Archive file format is a data compression and archive format, based directly on the ZIP file format.[1] Study archives are intended for the development and use of sets of interactive flashcards, which may contain not only text but also images and audio files, in various applications.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EC19BC-5D98-4E0D-8E0C-C49E20D146E6}"/>
              </a:ext>
            </a:extLst>
          </p:cNvPr>
          <p:cNvSpPr txBox="1">
            <a:spLocks/>
          </p:cNvSpPr>
          <p:nvPr/>
        </p:nvSpPr>
        <p:spPr>
          <a:xfrm>
            <a:off x="1096964" y="3201618"/>
            <a:ext cx="6261780" cy="160551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A" sz="1900" dirty="0">
                <a:solidFill>
                  <a:schemeClr val="tx1"/>
                </a:solidFill>
              </a:rPr>
              <a:t>The Study Archive file format is a data compression and archive format, based directly on the ZIP file format.[1] Study archives </a:t>
            </a:r>
            <a:r>
              <a:rPr lang="en-CA" sz="1900" dirty="0">
                <a:solidFill>
                  <a:schemeClr val="tx2">
                    <a:lumMod val="90000"/>
                  </a:schemeClr>
                </a:solidFill>
              </a:rPr>
              <a:t>are</a:t>
            </a:r>
            <a:r>
              <a:rPr lang="en-CA" sz="1900" dirty="0">
                <a:solidFill>
                  <a:schemeClr val="tx1"/>
                </a:solidFill>
              </a:rPr>
              <a:t> intended for the development and use of sets of interactive flashcards, which may contain not only text but also images and audio files, in various applications.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7532FA-ACD0-4EFE-6822-AD97C176F61C}"/>
              </a:ext>
            </a:extLst>
          </p:cNvPr>
          <p:cNvSpPr txBox="1">
            <a:spLocks/>
          </p:cNvSpPr>
          <p:nvPr/>
        </p:nvSpPr>
        <p:spPr>
          <a:xfrm>
            <a:off x="1096964" y="3201618"/>
            <a:ext cx="6261780" cy="160551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The Study Archive file format is a data compression and archive format, based directly on the ZIP file format.[1] Study archives </a:t>
            </a:r>
            <a:r>
              <a:rPr lang="en-CA" dirty="0">
                <a:solidFill>
                  <a:schemeClr val="tx2">
                    <a:lumMod val="90000"/>
                  </a:schemeClr>
                </a:solidFill>
              </a:rPr>
              <a:t>are</a:t>
            </a:r>
            <a:r>
              <a:rPr lang="en-CA" dirty="0">
                <a:solidFill>
                  <a:schemeClr val="tx1"/>
                </a:solidFill>
              </a:rPr>
              <a:t> intended for the development and use of sets of interactive flashcards, which may contain not only text but also images and audio files, in various applications.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29F515-CCA7-0EF9-DEE0-57BEC0976B80}"/>
              </a:ext>
            </a:extLst>
          </p:cNvPr>
          <p:cNvSpPr txBox="1">
            <a:spLocks/>
          </p:cNvSpPr>
          <p:nvPr/>
        </p:nvSpPr>
        <p:spPr>
          <a:xfrm>
            <a:off x="1096963" y="3201618"/>
            <a:ext cx="6261780" cy="160551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The Study Archive file format is a data compression and archive format, based directly on the ZIP file format.[1] Study archives </a:t>
            </a:r>
            <a:r>
              <a:rPr lang="en-CA" dirty="0">
                <a:solidFill>
                  <a:schemeClr val="tx2">
                    <a:lumMod val="90000"/>
                  </a:schemeClr>
                </a:solidFill>
              </a:rPr>
              <a:t>are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rgbClr val="92D050"/>
                </a:solidFill>
              </a:rPr>
              <a:t>intended</a:t>
            </a:r>
            <a:r>
              <a:rPr lang="en-CA" dirty="0">
                <a:solidFill>
                  <a:schemeClr val="tx1"/>
                </a:solidFill>
              </a:rPr>
              <a:t> for the development and use of sets of interactive flashcards, which may contain not only text but also images and audio files, in various applications.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 Training</a:t>
            </a:r>
            <a:endParaRPr lang="en-C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EE56CA4-01F5-42CE-9A59-06C390CB0866}"/>
              </a:ext>
            </a:extLst>
          </p:cNvPr>
          <p:cNvSpPr/>
          <p:nvPr/>
        </p:nvSpPr>
        <p:spPr>
          <a:xfrm rot="18131893">
            <a:off x="1461009" y="4474893"/>
            <a:ext cx="1832202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output</a:t>
            </a:r>
            <a:endParaRPr lang="en-CA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A32C81-4C07-FEAB-22DC-90F0B568E914}"/>
              </a:ext>
            </a:extLst>
          </p:cNvPr>
          <p:cNvSpPr/>
          <p:nvPr/>
        </p:nvSpPr>
        <p:spPr>
          <a:xfrm rot="18131893">
            <a:off x="1402809" y="4103649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EA53DA-FB92-4ACF-8782-1ECF12D8A82B}"/>
              </a:ext>
            </a:extLst>
          </p:cNvPr>
          <p:cNvGrpSpPr/>
          <p:nvPr/>
        </p:nvGrpSpPr>
        <p:grpSpPr>
          <a:xfrm>
            <a:off x="2386423" y="3860828"/>
            <a:ext cx="2095401" cy="1137354"/>
            <a:chOff x="4610100" y="2170540"/>
            <a:chExt cx="2095401" cy="1137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91B94B-8FBE-219E-A0DF-E622CD49D5C3}"/>
                </a:ext>
              </a:extLst>
            </p:cNvPr>
            <p:cNvSpPr txBox="1"/>
            <p:nvPr/>
          </p:nvSpPr>
          <p:spPr>
            <a:xfrm>
              <a:off x="4610100" y="2170540"/>
              <a:ext cx="94297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/>
                <a:t>used</a:t>
              </a:r>
              <a:endParaRPr lang="en-CA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93D3ADF0-0AE4-100D-E423-34445DE7847E}"/>
                </a:ext>
              </a:extLst>
            </p:cNvPr>
            <p:cNvSpPr/>
            <p:nvPr/>
          </p:nvSpPr>
          <p:spPr>
            <a:xfrm rot="2280987" flipH="1">
              <a:off x="5283249" y="2506705"/>
              <a:ext cx="1422252" cy="80118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WRONG!</a:t>
              </a:r>
              <a:endParaRPr lang="en-CA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A287F80-A154-D5D6-8E12-4BA1B8D40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71857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088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382165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303914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trillion tokens, 1000 GPUs, many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davinci</a:t>
                      </a:r>
                      <a:r>
                        <a:rPr lang="en-US" dirty="0"/>
                        <a:t>, curie, </a:t>
                      </a:r>
                      <a:r>
                        <a:rPr lang="en-US" dirty="0" err="1"/>
                        <a:t>babbage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F554893-09E3-412C-2970-3F6F902E0186}"/>
              </a:ext>
            </a:extLst>
          </p:cNvPr>
          <p:cNvSpPr txBox="1"/>
          <p:nvPr/>
        </p:nvSpPr>
        <p:spPr>
          <a:xfrm>
            <a:off x="3101294" y="5200409"/>
            <a:ext cx="257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68D"/>
                </a:solidFill>
              </a:rPr>
              <a:t>System is gently nudged in the right direction.</a:t>
            </a:r>
            <a:endParaRPr lang="en-CA" dirty="0">
              <a:solidFill>
                <a:srgbClr val="FF96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2" grpId="0" animBg="1"/>
      <p:bldP spid="5" grpId="0" animBg="1"/>
      <p:bldP spid="5" grpId="1" animBg="1"/>
      <p:bldP spid="4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 Tuning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DDC3D-BE9E-2C96-BB61-CBACA70D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4960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SFT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with responses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davinci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-instruct-beta</a:t>
                      </a:r>
                      <a:endParaRPr lang="en-CA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826D46-0FDB-D8B2-70AC-719983DBA81F}"/>
              </a:ext>
            </a:extLst>
          </p:cNvPr>
          <p:cNvSpPr txBox="1"/>
          <p:nvPr/>
        </p:nvSpPr>
        <p:spPr>
          <a:xfrm>
            <a:off x="1097280" y="2838897"/>
            <a:ext cx="6871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Prompt: </a:t>
            </a:r>
            <a:r>
              <a:rPr lang="en-CA" dirty="0"/>
              <a:t>Can you give me some suggestions for classic 90's rock songs I would like? I'm a big fan of Nirvana and Pearl Jam but I know all their songs already.</a:t>
            </a:r>
          </a:p>
          <a:p>
            <a:endParaRPr lang="en-CA" dirty="0"/>
          </a:p>
          <a:p>
            <a:r>
              <a:rPr lang="en-CA" b="1" dirty="0"/>
              <a:t>Response: </a:t>
            </a:r>
            <a:r>
              <a:rPr lang="en-CA" dirty="0"/>
              <a:t>1. Soundgarden – Rusty Cage, 2. Radiohead – Creep, 3. Smashing Pumpkins – 1979</a:t>
            </a:r>
          </a:p>
          <a:p>
            <a:endParaRPr lang="en-CA" dirty="0"/>
          </a:p>
          <a:p>
            <a:r>
              <a:rPr lang="en-CA" b="1" dirty="0"/>
              <a:t>Prompt: </a:t>
            </a:r>
            <a:r>
              <a:rPr lang="en-CA" dirty="0"/>
              <a:t>Hi, how are you today?</a:t>
            </a:r>
          </a:p>
          <a:p>
            <a:endParaRPr lang="en-CA" dirty="0"/>
          </a:p>
          <a:p>
            <a:r>
              <a:rPr lang="en-CA" b="1" dirty="0"/>
              <a:t>Response: </a:t>
            </a:r>
            <a:r>
              <a:rPr lang="en-CA" dirty="0"/>
              <a:t>As an AI, I do not have feelings or emotions, but I am here to help you. How can I assist you today?</a:t>
            </a:r>
          </a:p>
        </p:txBody>
      </p:sp>
    </p:spTree>
    <p:extLst>
      <p:ext uri="{BB962C8B-B14F-4D97-AF65-F5344CB8AC3E}">
        <p14:creationId xmlns:p14="http://schemas.microsoft.com/office/powerpoint/2010/main" val="31305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 Tuning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DDC3D-BE9E-2C96-BB61-CBACA70D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11121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SFT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with responses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davinci-instruct-beta</a:t>
                      </a:r>
                      <a:endParaRPr lang="en-CA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69C806-261E-68A1-D569-C34718F56DBA}"/>
              </a:ext>
            </a:extLst>
          </p:cNvPr>
          <p:cNvSpPr txBox="1"/>
          <p:nvPr/>
        </p:nvSpPr>
        <p:spPr>
          <a:xfrm>
            <a:off x="1097280" y="2838897"/>
            <a:ext cx="687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Prompt: </a:t>
            </a:r>
            <a:r>
              <a:rPr lang="en-CA" dirty="0"/>
              <a:t>Can you give me some suggestions for classic 90's rock songs I would like? I'm a big fan of Nirvana and Pearl Jam but I know all their songs already.</a:t>
            </a:r>
          </a:p>
          <a:p>
            <a:endParaRPr lang="en-CA" dirty="0"/>
          </a:p>
          <a:p>
            <a:r>
              <a:rPr lang="en-CA" b="1" dirty="0"/>
              <a:t>Response: </a:t>
            </a:r>
            <a:r>
              <a:rPr lang="en-CA" dirty="0"/>
              <a:t>1. Soundgarden – Rusty Cage, 2. Radiohead – Creep, 3. Smashing Pumpkins – 1979</a:t>
            </a:r>
          </a:p>
        </p:txBody>
      </p:sp>
    </p:spTree>
    <p:extLst>
      <p:ext uri="{BB962C8B-B14F-4D97-AF65-F5344CB8AC3E}">
        <p14:creationId xmlns:p14="http://schemas.microsoft.com/office/powerpoint/2010/main" val="4216536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 Tuning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DDC3D-BE9E-2C96-BB61-CBACA70D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03487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SFT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 with responses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davinci-instruct-beta</a:t>
                      </a:r>
                      <a:endParaRPr lang="en-CA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826D46-0FDB-D8B2-70AC-719983DBA81F}"/>
              </a:ext>
            </a:extLst>
          </p:cNvPr>
          <p:cNvSpPr txBox="1"/>
          <p:nvPr/>
        </p:nvSpPr>
        <p:spPr>
          <a:xfrm>
            <a:off x="1097280" y="2838897"/>
            <a:ext cx="6836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Prompt: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endParaRPr lang="en-CA" dirty="0"/>
          </a:p>
          <a:p>
            <a:r>
              <a:rPr lang="en-CA" b="1" dirty="0"/>
              <a:t>Response: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1. Soundgarden – Rusty Cage, </a:t>
            </a:r>
            <a:r>
              <a:rPr lang="en-CA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dirty="0">
                <a:solidFill>
                  <a:srgbClr val="92D050"/>
                </a:solidFill>
              </a:rPr>
              <a:t>Radiohead</a:t>
            </a:r>
            <a:r>
              <a:rPr lang="en-CA" dirty="0"/>
              <a:t> – Creep, 3. Smashing Pumpkins – 1979</a:t>
            </a:r>
          </a:p>
          <a:p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885603-30D6-DC4A-94FE-A8D9CF471988}"/>
              </a:ext>
            </a:extLst>
          </p:cNvPr>
          <p:cNvGrpSpPr/>
          <p:nvPr/>
        </p:nvGrpSpPr>
        <p:grpSpPr>
          <a:xfrm>
            <a:off x="5199016" y="3998249"/>
            <a:ext cx="2061564" cy="1207026"/>
            <a:chOff x="4643937" y="2170540"/>
            <a:chExt cx="2061564" cy="12070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F20624-02FC-E167-9E55-C54F60C409F0}"/>
                </a:ext>
              </a:extLst>
            </p:cNvPr>
            <p:cNvSpPr txBox="1"/>
            <p:nvPr/>
          </p:nvSpPr>
          <p:spPr>
            <a:xfrm>
              <a:off x="4643937" y="2170540"/>
              <a:ext cx="1062988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600" dirty="0"/>
                <a:t>Nirvana</a:t>
              </a:r>
              <a:endParaRPr lang="en-CA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811562-18C0-E1A7-A2ED-229CD63EA041}"/>
                </a:ext>
              </a:extLst>
            </p:cNvPr>
            <p:cNvSpPr/>
            <p:nvPr/>
          </p:nvSpPr>
          <p:spPr>
            <a:xfrm rot="2280987" flipH="1">
              <a:off x="5283249" y="2576377"/>
              <a:ext cx="1422252" cy="80118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WRONG!</a:t>
              </a:r>
              <a:endParaRPr lang="en-CA" dirty="0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DCA95C-B6C9-848D-7ADE-7EAB69F3A84B}"/>
              </a:ext>
            </a:extLst>
          </p:cNvPr>
          <p:cNvSpPr/>
          <p:nvPr/>
        </p:nvSpPr>
        <p:spPr>
          <a:xfrm rot="18131893">
            <a:off x="4299452" y="4640309"/>
            <a:ext cx="1832202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output</a:t>
            </a:r>
            <a:endParaRPr lang="en-CA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ABC8F5-C6CA-5BB8-8066-50A8CA4FB581}"/>
              </a:ext>
            </a:extLst>
          </p:cNvPr>
          <p:cNvSpPr/>
          <p:nvPr/>
        </p:nvSpPr>
        <p:spPr>
          <a:xfrm rot="18131893">
            <a:off x="4280270" y="4276645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85FF0-67CA-5402-5CC3-903AFED57940}"/>
              </a:ext>
            </a:extLst>
          </p:cNvPr>
          <p:cNvSpPr txBox="1"/>
          <p:nvPr/>
        </p:nvSpPr>
        <p:spPr>
          <a:xfrm>
            <a:off x="5362705" y="5341736"/>
            <a:ext cx="257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68D"/>
                </a:solidFill>
              </a:rPr>
              <a:t>System is gently nudged in the right direction.</a:t>
            </a:r>
            <a:endParaRPr lang="en-CA" dirty="0">
              <a:solidFill>
                <a:srgbClr val="FF96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Modelling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34637"/>
            <a:ext cx="6670766" cy="29734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1. Nirvana – Drain You, 2. Pearl Jam – Jeremy, 3. Smashing Pumpkins – 1979 </a:t>
            </a:r>
            <a:r>
              <a:rPr lang="en-C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&lt;|end|&gt; </a:t>
            </a:r>
            <a:r>
              <a:rPr lang="en-CA" sz="1800" dirty="0">
                <a:solidFill>
                  <a:schemeClr val="tx2">
                    <a:lumMod val="50000"/>
                  </a:schemeClr>
                </a:solidFill>
              </a:rPr>
              <a:t>&lt;|-0.2|&gt;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Hi, how are you today?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As an AI, I do not have feelings or emotions, but I am here to help you. How can I assist you today? </a:t>
            </a:r>
            <a:r>
              <a:rPr lang="en-C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&lt;|end|&gt; </a:t>
            </a:r>
            <a:r>
              <a:rPr lang="en-CA" sz="1800" dirty="0">
                <a:solidFill>
                  <a:schemeClr val="tx2">
                    <a:lumMod val="50000"/>
                  </a:schemeClr>
                </a:solidFill>
              </a:rPr>
              <a:t>&lt;|1.0|&gt;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04799F-5853-360A-2820-857B1DCEF80C}"/>
              </a:ext>
            </a:extLst>
          </p:cNvPr>
          <p:cNvGraphicFramePr>
            <a:graphicFrameLocks noGrp="1"/>
          </p:cNvGraphicFramePr>
          <p:nvPr/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million response ratings, 100 GPUs,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N.A.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CCF314E-423F-07E3-F0BA-3C7724FCDB85}"/>
              </a:ext>
            </a:extLst>
          </p:cNvPr>
          <p:cNvSpPr/>
          <p:nvPr/>
        </p:nvSpPr>
        <p:spPr>
          <a:xfrm rot="18131893">
            <a:off x="3106561" y="4530081"/>
            <a:ext cx="1274139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</a:t>
            </a:r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E16278-C306-40E5-B08D-89E91E9D715E}"/>
              </a:ext>
            </a:extLst>
          </p:cNvPr>
          <p:cNvSpPr/>
          <p:nvPr/>
        </p:nvSpPr>
        <p:spPr>
          <a:xfrm rot="18131893">
            <a:off x="2459627" y="4374600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667CF71-9C9E-7975-EC74-67D14EA545BA}"/>
              </a:ext>
            </a:extLst>
          </p:cNvPr>
          <p:cNvSpPr/>
          <p:nvPr/>
        </p:nvSpPr>
        <p:spPr>
          <a:xfrm rot="18131893">
            <a:off x="5218599" y="6056744"/>
            <a:ext cx="1241228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</a:t>
            </a:r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BDDA17-1724-D0F6-2629-10BB9BE2DF63}"/>
              </a:ext>
            </a:extLst>
          </p:cNvPr>
          <p:cNvSpPr/>
          <p:nvPr/>
        </p:nvSpPr>
        <p:spPr>
          <a:xfrm rot="18131893">
            <a:off x="4594707" y="5969731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6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Modelling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34637"/>
            <a:ext cx="6679473" cy="29734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Prompt: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Response: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1. Nirvana – Drain You, 2. Pearl Jam – Jeremy, 3. Smashing Pumpkins – 1979 </a:t>
            </a:r>
            <a:r>
              <a:rPr lang="en-CA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&lt;|end|&gt;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92D050"/>
                </a:solidFill>
              </a:rPr>
              <a:t>&lt;|-0.2|&gt;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Hi, how are you today?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As an AI, I do not have feelings or emotions, but I am here to help you. How can I assist you today? &lt;|end|&gt; &lt;|1.0|&gt;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04799F-5853-360A-2820-857B1DCEF80C}"/>
              </a:ext>
            </a:extLst>
          </p:cNvPr>
          <p:cNvGraphicFramePr>
            <a:graphicFrameLocks noGrp="1"/>
          </p:cNvGraphicFramePr>
          <p:nvPr/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million response ratings, 100 GPUs,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N.A.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29C2FD7-262E-164A-AC43-E61FBD382A69}"/>
              </a:ext>
            </a:extLst>
          </p:cNvPr>
          <p:cNvSpPr/>
          <p:nvPr/>
        </p:nvSpPr>
        <p:spPr>
          <a:xfrm rot="18131893">
            <a:off x="2528074" y="4761371"/>
            <a:ext cx="1832202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output</a:t>
            </a:r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0F37DFE-A31F-3ACE-46AC-3E9809561822}"/>
              </a:ext>
            </a:extLst>
          </p:cNvPr>
          <p:cNvSpPr/>
          <p:nvPr/>
        </p:nvSpPr>
        <p:spPr>
          <a:xfrm rot="18131893">
            <a:off x="2469874" y="4398836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1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Modelling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834637"/>
            <a:ext cx="6688182" cy="29734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Prompt: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Response: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1. Nirvana – Drain You, 2. Pearl Jam – Jeremy, 3. Smashing Pumpkins – 1979</a:t>
            </a:r>
            <a:r>
              <a:rPr lang="en-CA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&lt;|end|&gt;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92D050"/>
                </a:solidFill>
              </a:rPr>
              <a:t>&lt;|-0.2|&gt;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Prompt: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Hi, how are you today?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accent5">
                    <a:lumMod val="75000"/>
                  </a:schemeClr>
                </a:solidFill>
              </a:rPr>
              <a:t>Response: </a:t>
            </a:r>
            <a:r>
              <a:rPr lang="en-CA" sz="1800" dirty="0">
                <a:solidFill>
                  <a:schemeClr val="accent5">
                    <a:lumMod val="75000"/>
                  </a:schemeClr>
                </a:solidFill>
              </a:rPr>
              <a:t>As an AI, I do not have feelings or emotions, but I am here to help you. How can I assist you today?</a:t>
            </a:r>
            <a:r>
              <a:rPr lang="en-CA" sz="1800" dirty="0"/>
              <a:t> </a:t>
            </a:r>
            <a:r>
              <a:rPr lang="en-CA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&lt;|end|&gt;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92D050"/>
                </a:solidFill>
              </a:rPr>
              <a:t>&lt;|1.0|&gt;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04799F-5853-360A-2820-857B1DCEF80C}"/>
              </a:ext>
            </a:extLst>
          </p:cNvPr>
          <p:cNvGraphicFramePr>
            <a:graphicFrameLocks noGrp="1"/>
          </p:cNvGraphicFramePr>
          <p:nvPr/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513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2116135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million response ratings, 100 GPUs,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N.A.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52EFB99D-F79C-029D-85FA-93DB731BE9E9}"/>
              </a:ext>
            </a:extLst>
          </p:cNvPr>
          <p:cNvSpPr/>
          <p:nvPr/>
        </p:nvSpPr>
        <p:spPr>
          <a:xfrm rot="1735281" flipH="1">
            <a:off x="6408171" y="5877882"/>
            <a:ext cx="1815985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output</a:t>
            </a:r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125F29-674C-3B61-85E7-1780875EFF89}"/>
              </a:ext>
            </a:extLst>
          </p:cNvPr>
          <p:cNvSpPr/>
          <p:nvPr/>
        </p:nvSpPr>
        <p:spPr>
          <a:xfrm rot="18131893">
            <a:off x="4682395" y="5920383"/>
            <a:ext cx="975360" cy="801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6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971800"/>
            <a:ext cx="6679474" cy="28972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Can you give me some suggestions for classic 90's rock songs I would like? I'm a big fan of Nirvana and Pearl Jam but I know all their songs already.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1. Nirvana – Drain You, 2. Pearl Jam – Jeremy, 3. Smashing Pumpkins – 1979 &lt;|end|&gt;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Reward Model: </a:t>
            </a:r>
            <a:r>
              <a:rPr lang="en-C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-0.4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CA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is nudged away from producing these tokens.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331A89-0E0B-20C0-C5E5-12720D3E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82879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688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3763960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RLHF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30 000 prompts,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text-davinci-003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</a:t>
                      </a:r>
                      <a:endParaRPr lang="en-CA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20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C4C9-2509-8D7B-5CE4-86CDE6D5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71800"/>
            <a:ext cx="6723017" cy="2897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Prompt: </a:t>
            </a:r>
            <a:r>
              <a:rPr lang="en-CA" sz="1800" dirty="0">
                <a:solidFill>
                  <a:schemeClr val="tx1"/>
                </a:solidFill>
              </a:rPr>
              <a:t>Hi, how are you today?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Response: </a:t>
            </a:r>
            <a:r>
              <a:rPr lang="en-CA" sz="1800" dirty="0">
                <a:solidFill>
                  <a:schemeClr val="tx1"/>
                </a:solidFill>
              </a:rPr>
              <a:t>As an AI, I do not have feelings or emotions, but I am here to help you. How can I assist you today? &lt;|end|&gt;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sz="1800" b="1" dirty="0">
                <a:solidFill>
                  <a:schemeClr val="tx1"/>
                </a:solidFill>
              </a:rPr>
              <a:t>Reward Model: </a:t>
            </a:r>
            <a:r>
              <a:rPr lang="en-CA" sz="1800" dirty="0">
                <a:solidFill>
                  <a:srgbClr val="92D050"/>
                </a:solidFill>
              </a:rPr>
              <a:t>1.3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>
              <a:solidFill>
                <a:srgbClr val="92D05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CA" sz="1800" dirty="0">
                <a:solidFill>
                  <a:srgbClr val="92D050"/>
                </a:solidFill>
              </a:rPr>
              <a:t>System is nudged towards producing these tokens.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CA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331A89-0E0B-20C0-C5E5-12720D3E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62755"/>
              </p:ext>
            </p:extLst>
          </p:nvPr>
        </p:nvGraphicFramePr>
        <p:xfrm>
          <a:off x="1096962" y="1846263"/>
          <a:ext cx="100583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688">
                  <a:extLst>
                    <a:ext uri="{9D8B030D-6E8A-4147-A177-3AD203B41FA5}">
                      <a16:colId xmlns:a16="http://schemas.microsoft.com/office/drawing/2014/main" val="2162675543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659951424"/>
                    </a:ext>
                  </a:extLst>
                </a:gridCol>
                <a:gridCol w="3763960">
                  <a:extLst>
                    <a:ext uri="{9D8B030D-6E8A-4147-A177-3AD203B41FA5}">
                      <a16:colId xmlns:a16="http://schemas.microsoft.com/office/drawing/2014/main" val="192578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 Scope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Involvement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RLHF Models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6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30 000 prompts, 100 GPUs, one month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text-davinci-003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</a:t>
                      </a:r>
                      <a:endParaRPr lang="en-CA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160636"/>
              </p:ext>
            </p:extLst>
          </p:nvPr>
        </p:nvGraphicFramePr>
        <p:xfrm>
          <a:off x="1379622" y="1971674"/>
          <a:ext cx="6640428" cy="9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7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1AA6-5524-EF6E-8254-CBEDA7F9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Methods Recap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132CF7-196D-4802-1C1E-A66E6E1C7252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26260"/>
          <a:ext cx="613954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62">
                  <a:extLst>
                    <a:ext uri="{9D8B030D-6E8A-4147-A177-3AD203B41FA5}">
                      <a16:colId xmlns:a16="http://schemas.microsoft.com/office/drawing/2014/main" val="2877111027"/>
                    </a:ext>
                  </a:extLst>
                </a:gridCol>
                <a:gridCol w="1581867">
                  <a:extLst>
                    <a:ext uri="{9D8B030D-6E8A-4147-A177-3AD203B41FA5}">
                      <a16:colId xmlns:a16="http://schemas.microsoft.com/office/drawing/2014/main" val="138750446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2659120783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6197323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CA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Scope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Humans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33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Base Model Training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1 000 000 000 000 tokens, 1000 GPUs, months of training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481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Supervised Fine Tuning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100 000 prompts and responses, 100 GPUs, weeks of training</a:t>
                      </a:r>
                    </a:p>
                    <a:p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and response generation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660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 L H F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Reward Modelling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1 000 000 response ratings, 100 GPUs, weeks of training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ratings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546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Reinforcement Learning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30 000 prompts, 100 GPUs, weeks of training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generation</a:t>
                      </a:r>
                    </a:p>
                    <a:p>
                      <a:endParaRPr lang="en-C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9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22C-0F32-EB7E-491A-E86E601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Completion to Chat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51694D-9723-60C8-1A60-854374950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75" t="11634" r="13985" b="41779"/>
          <a:stretch/>
        </p:blipFill>
        <p:spPr>
          <a:xfrm>
            <a:off x="1190627" y="1845735"/>
            <a:ext cx="5905285" cy="2752391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2BD8FC-0B1C-CE90-2932-D3A592E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6" y="4706501"/>
            <a:ext cx="5905285" cy="16870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r>
              <a:rPr lang="en-US" dirty="0"/>
              <a:t> acts like a helpful assistant…</a:t>
            </a:r>
          </a:p>
          <a:p>
            <a:pPr lvl="1"/>
            <a:r>
              <a:rPr lang="en-US" dirty="0"/>
              <a:t>SFT and RLHF training accounts for much of it</a:t>
            </a:r>
          </a:p>
          <a:p>
            <a:pPr lvl="1"/>
            <a:r>
              <a:rPr lang="en-US" dirty="0"/>
              <a:t>Prompt constraints: “User: ___, Assistant: ____”</a:t>
            </a:r>
          </a:p>
          <a:p>
            <a:pPr lvl="1"/>
            <a:r>
              <a:rPr lang="en-US" dirty="0"/>
              <a:t>A “system” message 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91559FE-2645-9CE3-1EC6-6C78AB7994EB}"/>
              </a:ext>
            </a:extLst>
          </p:cNvPr>
          <p:cNvSpPr/>
          <p:nvPr/>
        </p:nvSpPr>
        <p:spPr>
          <a:xfrm rot="3273383">
            <a:off x="3840799" y="1736206"/>
            <a:ext cx="486785" cy="1891898"/>
          </a:xfrm>
          <a:prstGeom prst="downArrow">
            <a:avLst>
              <a:gd name="adj1" fmla="val 50000"/>
              <a:gd name="adj2" fmla="val 5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Who is “he”?</a:t>
            </a:r>
            <a:endParaRPr lang="en-CA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54AC4C2-AD98-84E0-644A-5AAFDB8E0367}"/>
              </a:ext>
            </a:extLst>
          </p:cNvPr>
          <p:cNvSpPr/>
          <p:nvPr/>
        </p:nvSpPr>
        <p:spPr>
          <a:xfrm rot="3273383">
            <a:off x="4406750" y="2212673"/>
            <a:ext cx="486785" cy="1891898"/>
          </a:xfrm>
          <a:prstGeom prst="downArrow">
            <a:avLst>
              <a:gd name="adj1" fmla="val 50000"/>
              <a:gd name="adj2" fmla="val 5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It remembered!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EE40-F393-B786-755A-62D0DDF5B004}"/>
              </a:ext>
            </a:extLst>
          </p:cNvPr>
          <p:cNvSpPr txBox="1"/>
          <p:nvPr/>
        </p:nvSpPr>
        <p:spPr>
          <a:xfrm>
            <a:off x="6278892" y="4706501"/>
            <a:ext cx="5225143" cy="675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r>
              <a:rPr lang="en-US" sz="2000" dirty="0"/>
              <a:t> also seems to track the conversation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5AE53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33722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21" grpId="0" animBg="1"/>
      <p:bldP spid="22" grpId="0" animBg="1"/>
      <p:bldP spid="5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449-F410-8946-721E-E1BAE00F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trust ChatGPT? </a:t>
            </a:r>
            <a:r>
              <a:rPr lang="en-US" sz="3200" dirty="0"/>
              <a:t>Two facts and an opinion.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197E-8D3C-E295-C8EE-8166EB53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moderated by humans? </a:t>
            </a:r>
          </a:p>
          <a:p>
            <a:pPr lvl="1"/>
            <a:r>
              <a:rPr lang="en-US" dirty="0"/>
              <a:t>Fact: No it is not. Humans are involved in its training but it’s autonomous.</a:t>
            </a:r>
          </a:p>
          <a:p>
            <a:r>
              <a:rPr lang="en-US" dirty="0"/>
              <a:t>Does it memorize true information or have some kind of database? </a:t>
            </a:r>
          </a:p>
          <a:p>
            <a:pPr lvl="1"/>
            <a:r>
              <a:rPr lang="en-US" dirty="0"/>
              <a:t>Fact: No database lookups. You could perhaps argue that it “memorizes” things it sees a lot, but this memorization is far from perfect. </a:t>
            </a:r>
            <a:r>
              <a:rPr lang="en-US"/>
              <a:t>(</a:t>
            </a:r>
            <a:r>
              <a:rPr lang="en-US">
                <a:hlinkClick r:id="rId2"/>
              </a:rPr>
              <a:t>examples</a:t>
            </a:r>
            <a:r>
              <a:rPr lang="en-US" dirty="0"/>
              <a:t>) </a:t>
            </a:r>
          </a:p>
          <a:p>
            <a:r>
              <a:rPr lang="en-US" dirty="0"/>
              <a:t>Is it ok to cite ChatGPT as a source? </a:t>
            </a:r>
          </a:p>
          <a:p>
            <a:pPr lvl="1"/>
            <a:r>
              <a:rPr lang="en-US" dirty="0"/>
              <a:t>Opinion: No way!!!</a:t>
            </a:r>
          </a:p>
          <a:p>
            <a:pPr lvl="1"/>
            <a:r>
              <a:rPr lang="en-US" dirty="0"/>
              <a:t>There’s no author</a:t>
            </a:r>
          </a:p>
          <a:p>
            <a:pPr lvl="1"/>
            <a:r>
              <a:rPr lang="en-US" dirty="0"/>
              <a:t>There’s no built-in drive to tell the truth</a:t>
            </a:r>
          </a:p>
          <a:p>
            <a:pPr lvl="1"/>
            <a:r>
              <a:rPr lang="en-US" dirty="0"/>
              <a:t>The “hallucination” problem is not going to go away</a:t>
            </a:r>
          </a:p>
        </p:txBody>
      </p:sp>
    </p:spTree>
    <p:extLst>
      <p:ext uri="{BB962C8B-B14F-4D97-AF65-F5344CB8AC3E}">
        <p14:creationId xmlns:p14="http://schemas.microsoft.com/office/powerpoint/2010/main" val="29837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6C50-C2C7-0CA1-0767-6569B74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EC61-9D10-F88C-2B12-38BB1F4F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detailed version of this presentations:</a:t>
            </a:r>
          </a:p>
          <a:p>
            <a:pPr lvl="1"/>
            <a:r>
              <a:rPr lang="en-CA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  <a:hlinkClick r:id="rId2"/>
              </a:rPr>
              <a:t>https://www.youtube.com/@profsamscott</a:t>
            </a:r>
            <a:r>
              <a:rPr lang="en-CA" b="0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9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50604"/>
              </p:ext>
            </p:extLst>
          </p:nvPr>
        </p:nvGraphicFramePr>
        <p:xfrm>
          <a:off x="1379622" y="1971674"/>
          <a:ext cx="6640428" cy="1390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3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797381"/>
              </p:ext>
            </p:extLst>
          </p:nvPr>
        </p:nvGraphicFramePr>
        <p:xfrm>
          <a:off x="1379622" y="1971674"/>
          <a:ext cx="6640428" cy="1853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07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70466"/>
              </p:ext>
            </p:extLst>
          </p:nvPr>
        </p:nvGraphicFramePr>
        <p:xfrm>
          <a:off x="1379622" y="1971674"/>
          <a:ext cx="6640428" cy="231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44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10818"/>
              </p:ext>
            </p:extLst>
          </p:nvPr>
        </p:nvGraphicFramePr>
        <p:xfrm>
          <a:off x="1379622" y="1971674"/>
          <a:ext cx="6640428" cy="2780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well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,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8383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394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99852"/>
              </p:ext>
            </p:extLst>
          </p:nvPr>
        </p:nvGraphicFramePr>
        <p:xfrm>
          <a:off x="1379622" y="1971674"/>
          <a:ext cx="6640428" cy="324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well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,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8383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6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3858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8233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726</TotalTime>
  <Words>2928</Words>
  <Application>Microsoft Office PowerPoint</Application>
  <PresentationFormat>Widescreen</PresentationFormat>
  <Paragraphs>498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Calibri Light</vt:lpstr>
      <vt:lpstr>Roboto</vt:lpstr>
      <vt:lpstr>Retrospect</vt:lpstr>
      <vt:lpstr>ChatGPT: How it Works</vt:lpstr>
      <vt:lpstr>The Core Task of ChatGPT (Video 1)</vt:lpstr>
      <vt:lpstr>What is a Language Model?</vt:lpstr>
      <vt:lpstr>ChatGPT: One Token at a Time</vt:lpstr>
      <vt:lpstr>ChatGPT: One Token at a Time</vt:lpstr>
      <vt:lpstr>ChatGPT: One Token at a Time</vt:lpstr>
      <vt:lpstr>ChatGPT: One Token at a Time</vt:lpstr>
      <vt:lpstr>ChatGPT: One Token at a Time</vt:lpstr>
      <vt:lpstr>ChatGPT: One Token at a Time</vt:lpstr>
      <vt:lpstr>ChatGPT: One Token at a Time</vt:lpstr>
      <vt:lpstr>ChatGPT: One Token at a Time</vt:lpstr>
      <vt:lpstr>Try it Yourself!</vt:lpstr>
      <vt:lpstr>A Tiny Language Model (TLM)</vt:lpstr>
      <vt:lpstr>TLM 1: Roulette Selection, No Context</vt:lpstr>
      <vt:lpstr>TLM 2: One Word of Context</vt:lpstr>
      <vt:lpstr>TLM 2: One Word Context</vt:lpstr>
      <vt:lpstr>TLM 2: One Word Context</vt:lpstr>
      <vt:lpstr>TLM 3: Two Word Context (trigrams)</vt:lpstr>
      <vt:lpstr>TLM 4: Three Word Context (4-grams)</vt:lpstr>
      <vt:lpstr>From Tiny to Large Language Models</vt:lpstr>
      <vt:lpstr>From Tiny to Large Language Models</vt:lpstr>
      <vt:lpstr>A 1000-foot View of an LLM (Video 2)</vt:lpstr>
      <vt:lpstr>What is an Artificial Neural Network?</vt:lpstr>
      <vt:lpstr>What is an Artificial Neural Network?</vt:lpstr>
      <vt:lpstr>The 1000-foot View Again</vt:lpstr>
      <vt:lpstr>The 1000-foot View Again</vt:lpstr>
      <vt:lpstr>The 1000-foot View Again</vt:lpstr>
      <vt:lpstr>What We Know and Don’t Know</vt:lpstr>
      <vt:lpstr>From Base Models to ChatGPT</vt:lpstr>
      <vt:lpstr>Training Methods for ChatGPT (Video 3)</vt:lpstr>
      <vt:lpstr>Base Model Training</vt:lpstr>
      <vt:lpstr>Supervised Fine Tuning</vt:lpstr>
      <vt:lpstr>Supervised Fine Tuning</vt:lpstr>
      <vt:lpstr>Supervised Fine Tuning</vt:lpstr>
      <vt:lpstr>Reward Modelling</vt:lpstr>
      <vt:lpstr>Reward Modelling</vt:lpstr>
      <vt:lpstr>Reward Modelling</vt:lpstr>
      <vt:lpstr>Reinforcement Learning</vt:lpstr>
      <vt:lpstr>Reinforcement Learning</vt:lpstr>
      <vt:lpstr>Training Methods Recap</vt:lpstr>
      <vt:lpstr>From Completion to Chat</vt:lpstr>
      <vt:lpstr>Can we trust ChatGPT? Two facts and an opinion.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ChatGPT: What is it Doing?</dc:title>
  <dc:creator>Sam Scott</dc:creator>
  <cp:lastModifiedBy>Scott, Sam</cp:lastModifiedBy>
  <cp:revision>20</cp:revision>
  <dcterms:created xsi:type="dcterms:W3CDTF">2023-05-24T16:43:00Z</dcterms:created>
  <dcterms:modified xsi:type="dcterms:W3CDTF">2023-11-08T13:17:02Z</dcterms:modified>
</cp:coreProperties>
</file>