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93" r:id="rId2"/>
    <p:sldId id="257" r:id="rId3"/>
    <p:sldId id="258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8C2E"/>
    <a:srgbClr val="E7D7B6"/>
    <a:srgbClr val="404040"/>
    <a:srgbClr val="FFC689"/>
    <a:srgbClr val="FF968D"/>
    <a:srgbClr val="FFA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↓</a:t>
            </a:r>
          </a:p>
        </c:rich>
      </c:tx>
      <c:layout>
        <c:manualLayout>
          <c:xMode val="edge"/>
          <c:yMode val="edge"/>
          <c:x val="0.4368796974260753"/>
          <c:y val="9.18529454651502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028-443D-A464-B172417D7D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028-443D-A464-B172417D7D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028-443D-A464-B172417D7D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028-443D-A464-B172417D7D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028-443D-A464-B172417D7DB1}"/>
              </c:ext>
            </c:extLst>
          </c:dPt>
          <c:dLbls>
            <c:dLbl>
              <c:idx val="0"/>
              <c:layout>
                <c:manualLayout>
                  <c:x val="-0.14804418405045333"/>
                  <c:y val="6.5757588837025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28-443D-A464-B172417D7DB1}"/>
                </c:ext>
              </c:extLst>
            </c:dLbl>
            <c:dLbl>
              <c:idx val="1"/>
              <c:layout>
                <c:manualLayout>
                  <c:x val="-8.1893495540545577E-2"/>
                  <c:y val="-0.1553542690483972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28-443D-A464-B172417D7DB1}"/>
                </c:ext>
              </c:extLst>
            </c:dLbl>
            <c:dLbl>
              <c:idx val="2"/>
              <c:layout>
                <c:manualLayout>
                  <c:x val="0.18915060129763292"/>
                  <c:y val="-0.1722736917313281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28-443D-A464-B172417D7DB1}"/>
                </c:ext>
              </c:extLst>
            </c:dLbl>
            <c:dLbl>
              <c:idx val="3"/>
              <c:layout>
                <c:manualLayout>
                  <c:x val="0.12910832280842549"/>
                  <c:y val="6.510972974475487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28-443D-A464-B172417D7DB1}"/>
                </c:ext>
              </c:extLst>
            </c:dLbl>
            <c:dLbl>
              <c:idx val="4"/>
              <c:layout>
                <c:manualLayout>
                  <c:x val="0.1628809562205632"/>
                  <c:y val="0.1803313666364335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28-443D-A464-B172417D7D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.</c:v>
                </c:pt>
                <c:pt idx="1">
                  <c:v>I</c:v>
                </c:pt>
                <c:pt idx="2">
                  <c:v>the</c:v>
                </c:pt>
                <c:pt idx="3">
                  <c:v>and</c:v>
                </c:pt>
                <c:pt idx="4">
                  <c:v>that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135319</c:v>
                </c:pt>
                <c:pt idx="1">
                  <c:v>72506</c:v>
                </c:pt>
                <c:pt idx="2">
                  <c:v>68432</c:v>
                </c:pt>
                <c:pt idx="3">
                  <c:v>61352</c:v>
                </c:pt>
                <c:pt idx="4">
                  <c:v>47409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28-443D-A464-B172417D7D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0.01698</cdr:y>
    </cdr:from>
    <cdr:to>
      <cdr:x>0.99314</cdr:x>
      <cdr:y>0.16128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0" y="27295"/>
          <a:ext cx="1330657" cy="232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CA" sz="1600" dirty="0"/>
            <a:t>Roulette Selection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7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5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5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6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7C337F-53E9-4CD8-8F88-317EFAACE8F4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FBD18B-5C21-45BB-BF78-AFDF9CA6EA9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0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4503-25D3-404A-97CF-4E1D7CAC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ChatGPT: The Task</a:t>
            </a:r>
            <a:endParaRPr lang="en-CA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96BC-0329-D5C3-4D68-371E43895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Scott, Mohawk College, May 2023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AB09D-8688-0528-E652-B62888B2E184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46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481713"/>
              </p:ext>
            </p:extLst>
          </p:nvPr>
        </p:nvGraphicFramePr>
        <p:xfrm>
          <a:off x="1379622" y="1971674"/>
          <a:ext cx="6640428" cy="370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7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for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22811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D59D18-9FC1-6424-18A7-538650F1FF37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0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9622" y="1971674"/>
          <a:ext cx="6640428" cy="4171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7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for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228112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…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…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…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801161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54FB4-850B-1103-D753-7F06EDA62955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9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42C-7A3A-F76B-79C9-7A9A3A34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27" y="286603"/>
            <a:ext cx="9970753" cy="1450757"/>
          </a:xfrm>
        </p:spPr>
        <p:txBody>
          <a:bodyPr/>
          <a:lstStyle/>
          <a:p>
            <a:r>
              <a:rPr lang="en-US" dirty="0"/>
              <a:t>Try it Yourself!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1C2C-8D91-6FF8-ED53-E95371095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010" y="1876424"/>
            <a:ext cx="5272919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hlinkClick r:id="rId2"/>
              </a:rPr>
              <a:t>platform.openai.com/playground</a:t>
            </a:r>
            <a:r>
              <a:rPr lang="en-CA" sz="2400" dirty="0"/>
              <a:t> </a:t>
            </a:r>
          </a:p>
          <a:p>
            <a:pPr lvl="1"/>
            <a:r>
              <a:rPr lang="en-CA" sz="2000" b="1" dirty="0"/>
              <a:t>Mode: </a:t>
            </a:r>
            <a:r>
              <a:rPr lang="en-CA" sz="2000" dirty="0"/>
              <a:t>Complete </a:t>
            </a:r>
          </a:p>
          <a:p>
            <a:pPr lvl="1"/>
            <a:r>
              <a:rPr lang="en-CA" sz="2000" b="1" dirty="0"/>
              <a:t>Show Probabilities: </a:t>
            </a:r>
            <a:r>
              <a:rPr lang="en-CA" sz="2000" dirty="0"/>
              <a:t>Full Spectrum</a:t>
            </a:r>
          </a:p>
          <a:p>
            <a:pPr lvl="1"/>
            <a:r>
              <a:rPr lang="en-CA" sz="2000" dirty="0"/>
              <a:t>Enter a prompt </a:t>
            </a:r>
          </a:p>
          <a:p>
            <a:pPr lvl="1"/>
            <a:r>
              <a:rPr lang="en-CA" sz="2000" dirty="0"/>
              <a:t>Press </a:t>
            </a:r>
            <a:r>
              <a:rPr lang="en-CA" sz="2000" b="1" dirty="0"/>
              <a:t>Submit</a:t>
            </a:r>
            <a:r>
              <a:rPr lang="en-CA" sz="2000" dirty="0"/>
              <a:t>. </a:t>
            </a:r>
          </a:p>
          <a:p>
            <a:pPr lvl="1"/>
            <a:r>
              <a:rPr lang="en-CA" sz="2000" dirty="0"/>
              <a:t>Click a word…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7FFFB4-CA69-7848-D83C-06BD370CB4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r="73504" b="42604"/>
          <a:stretch/>
        </p:blipFill>
        <p:spPr bwMode="auto">
          <a:xfrm>
            <a:off x="1184927" y="1876424"/>
            <a:ext cx="4184027" cy="4220609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221BF-2884-F7CC-E791-294DB17D7659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8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4B9-B068-63DC-FC3A-854AA24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Tiny Language Model (TLM)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EED-E543-EFC4-FD94-0209C38C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1700"/>
            <a:ext cx="10058400" cy="3697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TLM counts tokens (words) in a small dataset (62 MB of text)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423998-86FA-FAA8-71C1-0D57AB4A9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16742"/>
              </p:ext>
            </p:extLst>
          </p:nvPr>
        </p:nvGraphicFramePr>
        <p:xfrm>
          <a:off x="1296205" y="2800350"/>
          <a:ext cx="437139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1577">
                  <a:extLst>
                    <a:ext uri="{9D8B030D-6E8A-4147-A177-3AD203B41FA5}">
                      <a16:colId xmlns:a16="http://schemas.microsoft.com/office/drawing/2014/main" val="2112334895"/>
                    </a:ext>
                  </a:extLst>
                </a:gridCol>
                <a:gridCol w="1372425">
                  <a:extLst>
                    <a:ext uri="{9D8B030D-6E8A-4147-A177-3AD203B41FA5}">
                      <a16:colId xmlns:a16="http://schemas.microsoft.com/office/drawing/2014/main" val="674008924"/>
                    </a:ext>
                  </a:extLst>
                </a:gridCol>
                <a:gridCol w="2117396">
                  <a:extLst>
                    <a:ext uri="{9D8B030D-6E8A-4147-A177-3AD203B41FA5}">
                      <a16:colId xmlns:a16="http://schemas.microsoft.com/office/drawing/2014/main" val="67901114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Token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Count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Frequency (%)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9888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135 319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6.7%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5526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I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72 506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3.7%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1438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the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68 432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3.4%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5229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and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61 352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3.1%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41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that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47 409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2.4%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77867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03E8E2-6E65-EC8D-F060-298AD17DE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51483"/>
              </p:ext>
            </p:extLst>
          </p:nvPr>
        </p:nvGraphicFramePr>
        <p:xfrm>
          <a:off x="5794286" y="2800350"/>
          <a:ext cx="22283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58B2E4E-184B-A1D8-78F9-EF0B67361BE3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0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TLM 1: Roulette Selection, No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79" y="2400299"/>
            <a:ext cx="6731721" cy="3776663"/>
          </a:xfrm>
        </p:spPr>
        <p:txBody>
          <a:bodyPr/>
          <a:lstStyle/>
          <a:p>
            <a:pPr marL="0" indent="0">
              <a:buNone/>
            </a:pPr>
            <a:endParaRPr lang="en-CA" sz="12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600" dirty="0">
                <a:effectLst/>
                <a:ea typeface="Times New Roman" panose="02020603050405020304" pitchFamily="18" charset="0"/>
              </a:rPr>
              <a:t>Those optimism I it doubt getting would we and? Are but you and so the. We have that cheering the yeah administrators find that thorn change there is even all're agree what.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97770-E267-218D-9F1A-4472D5515B2D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8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54B9-B068-63DC-FC3A-854AA249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TLM 2: One Word of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4EED-E543-EFC4-FD94-0209C38C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5"/>
            <a:ext cx="105156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TLM 2 Counts bigrams (pairs of tokens)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* percentage of all “the ___” bigrams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DD83D-BD4F-4104-DF2D-717DE1EB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795"/>
              </p:ext>
            </p:extLst>
          </p:nvPr>
        </p:nvGraphicFramePr>
        <p:xfrm>
          <a:off x="1219205" y="2470483"/>
          <a:ext cx="6229345" cy="2807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170">
                  <a:extLst>
                    <a:ext uri="{9D8B030D-6E8A-4147-A177-3AD203B41FA5}">
                      <a16:colId xmlns:a16="http://schemas.microsoft.com/office/drawing/2014/main" val="358664046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50341108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071657884"/>
                    </a:ext>
                  </a:extLst>
                </a:gridCol>
              </a:tblGrid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bigram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Count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Frequency*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00254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same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14400" marR="0" indent="-9144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1102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1.7%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99905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other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1031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1.6%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729359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time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854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1.3%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506596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the way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811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1.2%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534722"/>
                  </a:ext>
                </a:extLst>
              </a:tr>
              <a:tr h="467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the people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709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1.1%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659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A5E023-C739-F007-F2BE-5223888040A3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77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27970" cy="1450757"/>
          </a:xfrm>
        </p:spPr>
        <p:txBody>
          <a:bodyPr>
            <a:normAutofit/>
          </a:bodyPr>
          <a:lstStyle/>
          <a:p>
            <a:r>
              <a:rPr lang="en-US" dirty="0"/>
              <a:t>TLM 2: One Word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78100"/>
            <a:ext cx="66737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I	</a:t>
            </a:r>
          </a:p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Context: "I" …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have been to be an interesting. The one of the only the same time with them. They don't get up the time I'm going to be some of people.</a:t>
            </a:r>
          </a:p>
          <a:p>
            <a:pPr marL="0" indent="0">
              <a:buNone/>
            </a:pPr>
            <a:endParaRPr lang="en-CA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842DF-5D3B-D3EC-4ACF-0A4309248D58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4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9395" cy="1450757"/>
          </a:xfrm>
        </p:spPr>
        <p:txBody>
          <a:bodyPr>
            <a:normAutofit/>
          </a:bodyPr>
          <a:lstStyle/>
          <a:p>
            <a:r>
              <a:rPr lang="en-US" dirty="0"/>
              <a:t>TLM 2: One Word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35250"/>
            <a:ext cx="6816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hello!</a:t>
            </a:r>
          </a:p>
          <a:p>
            <a:pPr marL="0" indent="0">
              <a:buNone/>
            </a:pPr>
            <a:r>
              <a:rPr lang="en-CA" sz="3200" b="1" dirty="0">
                <a:ea typeface="Times New Roman" panose="02020603050405020304" pitchFamily="18" charset="0"/>
              </a:rPr>
              <a:t>Context: </a:t>
            </a:r>
            <a:r>
              <a:rPr lang="en-CA" sz="3200" b="1" dirty="0">
                <a:effectLst/>
                <a:ea typeface="Times New Roman" panose="02020603050405020304" pitchFamily="18" charset="0"/>
              </a:rPr>
              <a:t>‘!’ … 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The whole lot. The first year. The same problem. In the last two years ago the same thing. The people who had a lot of a good.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7D042-63CC-1274-295B-80EF6FA7E838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2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49287" cy="1450757"/>
          </a:xfrm>
        </p:spPr>
        <p:txBody>
          <a:bodyPr>
            <a:normAutofit/>
          </a:bodyPr>
          <a:lstStyle/>
          <a:p>
            <a:r>
              <a:rPr lang="en-US" dirty="0"/>
              <a:t>TLM 3: Two Word Context (trigrams)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806700"/>
            <a:ext cx="69649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3200" dirty="0">
                <a:effectLst/>
                <a:ea typeface="Times New Roman" panose="02020603050405020304" pitchFamily="18" charset="0"/>
              </a:rPr>
              <a:t>Tell me something interesting.</a:t>
            </a:r>
          </a:p>
          <a:p>
            <a:pPr marL="0" indent="0">
              <a:buNone/>
            </a:pPr>
            <a:r>
              <a:rPr lang="en-CA" sz="3200" b="1" dirty="0">
                <a:effectLst/>
                <a:ea typeface="Times New Roman" panose="02020603050405020304" pitchFamily="18" charset="0"/>
              </a:rPr>
              <a:t>Context: 'interesting .’ … </a:t>
            </a:r>
          </a:p>
          <a:p>
            <a:pPr marL="0" indent="0">
              <a:buNone/>
            </a:pPr>
            <a:r>
              <a:rPr lang="en-CA" sz="3200" dirty="0">
                <a:effectLst/>
                <a:ea typeface="Times New Roman" panose="02020603050405020304" pitchFamily="18" charset="0"/>
              </a:rPr>
              <a:t>Oh I know that's a big change. There is a little bit more. It has been the way it should be a little bit of money.</a:t>
            </a:r>
          </a:p>
          <a:p>
            <a:pPr marL="0" indent="0">
              <a:buNone/>
            </a:pPr>
            <a:endParaRPr lang="en-CA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EE310-E751-7D26-531D-78F39B6CFF7D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7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16EA-617D-2D39-0F81-3DC383E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18470" cy="1450757"/>
          </a:xfrm>
        </p:spPr>
        <p:txBody>
          <a:bodyPr>
            <a:normAutofit/>
          </a:bodyPr>
          <a:lstStyle/>
          <a:p>
            <a:r>
              <a:rPr lang="en-US" dirty="0"/>
              <a:t>TLM 4: Three Word Context (4-grams)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8D82-655C-E7E1-7AD1-91C2347F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95" y="2420937"/>
            <a:ext cx="68071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800" b="1" dirty="0">
                <a:effectLst/>
                <a:ea typeface="Times New Roman" panose="02020603050405020304" pitchFamily="18" charset="0"/>
              </a:rPr>
              <a:t>Prompt: </a:t>
            </a:r>
            <a:r>
              <a:rPr lang="en-CA" sz="2800" dirty="0">
                <a:effectLst/>
                <a:ea typeface="Times New Roman" panose="02020603050405020304" pitchFamily="18" charset="0"/>
              </a:rPr>
              <a:t>Tell me something interesting.</a:t>
            </a:r>
          </a:p>
          <a:p>
            <a:pPr marL="0" indent="0">
              <a:buNone/>
            </a:pPr>
            <a:r>
              <a:rPr lang="en-CA" sz="2800" b="1" dirty="0">
                <a:effectLst/>
                <a:ea typeface="Times New Roman" panose="02020603050405020304" pitchFamily="18" charset="0"/>
              </a:rPr>
              <a:t>Context: 'something interesting .' ... </a:t>
            </a:r>
          </a:p>
          <a:p>
            <a:pPr marL="0" indent="0">
              <a:buNone/>
            </a:pPr>
            <a:r>
              <a:rPr lang="en-CA" sz="2800" dirty="0">
                <a:effectLst/>
                <a:ea typeface="Times New Roman" panose="02020603050405020304" pitchFamily="18" charset="0"/>
              </a:rPr>
              <a:t>One possible solution is a quite radical one. Say if each household in </a:t>
            </a:r>
            <a:r>
              <a:rPr lang="en-CA" sz="2800" dirty="0" err="1">
                <a:effectLst/>
                <a:ea typeface="Times New Roman" panose="02020603050405020304" pitchFamily="18" charset="0"/>
              </a:rPr>
              <a:t>britain</a:t>
            </a:r>
            <a:r>
              <a:rPr lang="en-CA" sz="2800" dirty="0">
                <a:effectLst/>
                <a:ea typeface="Times New Roman" panose="02020603050405020304" pitchFamily="18" charset="0"/>
              </a:rPr>
              <a:t> was only allowed 1 car or each registered voter was allowed the volume would be immediately privileged in such a situation exhibits unfailing resolve and determination.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18301-E494-C9F1-7609-0905C357EA6D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3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7C40-69C6-22BA-F30F-0D42FC5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44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The Core Task of ChatGPT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DCC-3991-D9E7-1316-C846BD58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52" y="1828317"/>
            <a:ext cx="70721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4400" dirty="0"/>
              <a:t>Given a text </a:t>
            </a:r>
            <a:r>
              <a:rPr lang="en-CA" sz="4400" b="1" dirty="0"/>
              <a:t>prompt</a:t>
            </a:r>
            <a:r>
              <a:rPr lang="en-CA" sz="4400" dirty="0"/>
              <a:t>, predict the natural language </a:t>
            </a:r>
            <a:r>
              <a:rPr lang="en-CA" sz="4400" b="1" dirty="0"/>
              <a:t>token</a:t>
            </a:r>
            <a:r>
              <a:rPr lang="en-CA" sz="4400" dirty="0"/>
              <a:t> (word) that comes next.</a:t>
            </a:r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3200" dirty="0" err="1"/>
              <a:t>ChatGPT</a:t>
            </a:r>
            <a:r>
              <a:rPr lang="en-CA" sz="3200" dirty="0"/>
              <a:t> is a </a:t>
            </a:r>
            <a:r>
              <a:rPr lang="en-CA" sz="3200" b="1" dirty="0"/>
              <a:t>Large Language Model </a:t>
            </a:r>
            <a:r>
              <a:rPr lang="en-CA" sz="3200" dirty="0"/>
              <a:t>powered by a deep </a:t>
            </a:r>
            <a:r>
              <a:rPr lang="en-CA" sz="3200" b="1" dirty="0"/>
              <a:t>Artificial Neural Network</a:t>
            </a:r>
            <a:r>
              <a:rPr lang="en-CA" sz="3200" dirty="0"/>
              <a:t> architecture called a </a:t>
            </a:r>
            <a:r>
              <a:rPr lang="en-CA" sz="3200" b="1" dirty="0"/>
              <a:t>Transformer</a:t>
            </a:r>
            <a:r>
              <a:rPr lang="en-CA" sz="3200" dirty="0"/>
              <a:t>. </a:t>
            </a:r>
          </a:p>
          <a:p>
            <a:pPr marL="0" indent="0">
              <a:buNone/>
            </a:pP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4E1E-E774-2EFA-928B-26E2328A6CE5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2134-2206-9BDC-D1E8-2FD4CC50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Tiny to Large Language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A804-4E9C-47FC-A142-3BEAC788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LLMs are massively scaled up</a:t>
            </a:r>
          </a:p>
          <a:p>
            <a:pPr lvl="1"/>
            <a:r>
              <a:rPr lang="en-US" sz="2800" dirty="0"/>
              <a:t>GPT-3</a:t>
            </a:r>
          </a:p>
          <a:p>
            <a:pPr lvl="2"/>
            <a:r>
              <a:rPr lang="en-US" sz="2000" dirty="0"/>
              <a:t>570 GB (499 Billion tokens) of training text</a:t>
            </a:r>
          </a:p>
          <a:p>
            <a:pPr lvl="2"/>
            <a:r>
              <a:rPr lang="en-US" sz="2000" dirty="0"/>
              <a:t>$12 million to train</a:t>
            </a:r>
          </a:p>
          <a:p>
            <a:pPr lvl="2"/>
            <a:r>
              <a:rPr lang="en-US" sz="2000" dirty="0"/>
              <a:t>Predictions based on 2048-grams</a:t>
            </a:r>
          </a:p>
          <a:p>
            <a:pPr lvl="1"/>
            <a:r>
              <a:rPr lang="en-US" sz="2800" dirty="0"/>
              <a:t>GPT-4</a:t>
            </a:r>
          </a:p>
          <a:p>
            <a:pPr lvl="2"/>
            <a:r>
              <a:rPr lang="en-US" sz="2000" dirty="0"/>
              <a:t>Training data and costs undisclosed</a:t>
            </a:r>
          </a:p>
          <a:p>
            <a:pPr lvl="2"/>
            <a:r>
              <a:rPr lang="en-US" sz="2000" dirty="0"/>
              <a:t>Predictions based on 8192-grams or 32768-grams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D5D28-A81B-ED51-9916-A31D186357D7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94B-BED2-0582-6659-0DFC362D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Tiny to Large Language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7147-73E1-64E0-55AE-C270A7D4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TLM approach does </a:t>
            </a:r>
            <a:r>
              <a:rPr lang="en-US" sz="3200" b="1" dirty="0"/>
              <a:t>not</a:t>
            </a:r>
            <a:r>
              <a:rPr lang="en-US" sz="3200" dirty="0"/>
              <a:t> scale up</a:t>
            </a:r>
          </a:p>
          <a:p>
            <a:pPr lvl="1"/>
            <a:r>
              <a:rPr lang="en-US" sz="2800" dirty="0"/>
              <a:t>Storage</a:t>
            </a:r>
          </a:p>
          <a:p>
            <a:pPr lvl="2"/>
            <a:r>
              <a:rPr lang="en-US" sz="2000" dirty="0"/>
              <a:t>28 000 tokens, 350 000 bigrams, 880 000 trigrams, 1.2 million 4-grams….</a:t>
            </a:r>
          </a:p>
          <a:p>
            <a:pPr lvl="2"/>
            <a:r>
              <a:rPr lang="en-US" sz="2000" dirty="0"/>
              <a:t>How many 2048-grams?</a:t>
            </a:r>
          </a:p>
          <a:p>
            <a:pPr lvl="1"/>
            <a:r>
              <a:rPr lang="en-US" sz="2800" dirty="0"/>
              <a:t>Sparsity</a:t>
            </a:r>
          </a:p>
          <a:p>
            <a:pPr lvl="2"/>
            <a:r>
              <a:rPr lang="en-US" sz="2000" dirty="0"/>
              <a:t>The longer the sequence, the rarer it is.</a:t>
            </a:r>
          </a:p>
          <a:p>
            <a:pPr lvl="2"/>
            <a:r>
              <a:rPr lang="en-US" sz="2000" dirty="0"/>
              <a:t>“The big green”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1 occurrence in the TLM corpus</a:t>
            </a:r>
          </a:p>
          <a:p>
            <a:pPr lvl="3"/>
            <a:r>
              <a:rPr lang="en-US" sz="2000" dirty="0"/>
              <a:t>“The big red” and “the big blue” aren’t there at all…</a:t>
            </a:r>
          </a:p>
          <a:p>
            <a:pPr lvl="3"/>
            <a:endParaRPr lang="en-US" sz="2000" dirty="0"/>
          </a:p>
          <a:p>
            <a:r>
              <a:rPr lang="en-US" sz="3200" dirty="0"/>
              <a:t>Large Language Models must </a:t>
            </a:r>
            <a:r>
              <a:rPr lang="en-US" sz="3200" b="1" dirty="0"/>
              <a:t>generalize</a:t>
            </a:r>
            <a:r>
              <a:rPr lang="en-US" sz="3200" dirty="0"/>
              <a:t>!</a:t>
            </a:r>
            <a:endParaRPr lang="en-CA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0A2FB-687E-27A5-7A1C-7E1AED8AF71D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9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551F24-F418-2A2B-7077-5CC0B72E52D3}"/>
              </a:ext>
            </a:extLst>
          </p:cNvPr>
          <p:cNvGrpSpPr/>
          <p:nvPr/>
        </p:nvGrpSpPr>
        <p:grpSpPr>
          <a:xfrm>
            <a:off x="1183278" y="1172552"/>
            <a:ext cx="6589122" cy="4512895"/>
            <a:chOff x="0" y="0"/>
            <a:chExt cx="5943600" cy="3274695"/>
          </a:xfrm>
        </p:grpSpPr>
        <p:pic>
          <p:nvPicPr>
            <p:cNvPr id="6" name="Picture 5" descr="A screenshot of a computer screen&#10;&#10;Description automatically generated with low confidence">
              <a:extLst>
                <a:ext uri="{FF2B5EF4-FFF2-40B4-BE49-F238E27FC236}">
                  <a16:creationId xmlns:a16="http://schemas.microsoft.com/office/drawing/2014/main" id="{392EC617-B3CB-DE32-8D7A-66D8717E4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943600" cy="3274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7BACB7-AC76-38C0-DDB7-BADC579CD5AB}"/>
                </a:ext>
              </a:extLst>
            </p:cNvPr>
            <p:cNvSpPr/>
            <p:nvPr/>
          </p:nvSpPr>
          <p:spPr>
            <a:xfrm>
              <a:off x="4514850" y="2355850"/>
              <a:ext cx="1409700" cy="266700"/>
            </a:xfrm>
            <a:prstGeom prst="rect">
              <a:avLst/>
            </a:prstGeom>
            <a:solidFill>
              <a:srgbClr val="E7D7B6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BB8C2E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Reverse Embedding</a:t>
              </a:r>
              <a:endParaRPr lang="en-CA" dirty="0">
                <a:solidFill>
                  <a:srgbClr val="BB8C2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D47B42-1711-BEB3-CCED-336449139854}"/>
                </a:ext>
              </a:extLst>
            </p:cNvPr>
            <p:cNvCxnSpPr/>
            <p:nvPr/>
          </p:nvCxnSpPr>
          <p:spPr>
            <a:xfrm>
              <a:off x="3934090" y="2260600"/>
              <a:ext cx="0" cy="24130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7F2C9F-F047-8323-9E1C-AD543F3457E4}"/>
                </a:ext>
              </a:extLst>
            </p:cNvPr>
            <p:cNvCxnSpPr/>
            <p:nvPr/>
          </p:nvCxnSpPr>
          <p:spPr>
            <a:xfrm flipV="1">
              <a:off x="3931179" y="2501900"/>
              <a:ext cx="590550" cy="635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6F9790-1E83-14DA-1987-7BB0A6F868B7}"/>
                </a:ext>
              </a:extLst>
            </p:cNvPr>
            <p:cNvSpPr/>
            <p:nvPr/>
          </p:nvSpPr>
          <p:spPr>
            <a:xfrm>
              <a:off x="3949700" y="2190750"/>
              <a:ext cx="1311965" cy="87465"/>
            </a:xfrm>
            <a:prstGeom prst="rect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FE6C35-BD88-C7AE-0224-38D1BE7EBCC6}"/>
                </a:ext>
              </a:extLst>
            </p:cNvPr>
            <p:cNvCxnSpPr/>
            <p:nvPr/>
          </p:nvCxnSpPr>
          <p:spPr>
            <a:xfrm flipH="1" flipV="1">
              <a:off x="5207000" y="2170576"/>
              <a:ext cx="3976" cy="1709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9570C-88ED-895F-DF32-0C20610F5599}"/>
              </a:ext>
            </a:extLst>
          </p:cNvPr>
          <p:cNvSpPr/>
          <p:nvPr/>
        </p:nvSpPr>
        <p:spPr>
          <a:xfrm>
            <a:off x="1183278" y="1097123"/>
            <a:ext cx="10160997" cy="58420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91F98-8F8E-F372-144E-D8FB2DE0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Video: Journey Through an LLM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C75D8-390B-289D-034D-146FBD027AA9}"/>
              </a:ext>
            </a:extLst>
          </p:cNvPr>
          <p:cNvSpPr txBox="1"/>
          <p:nvPr/>
        </p:nvSpPr>
        <p:spPr>
          <a:xfrm>
            <a:off x="1097281" y="5769586"/>
            <a:ext cx="5167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 adapted from https://txt.cohere.com/what-are-transformer-models</a:t>
            </a: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116A9-F9FC-9B3F-E2A4-32A994D91182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7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154F29-63C1-2189-D307-2583DEF6CBE4}"/>
              </a:ext>
            </a:extLst>
          </p:cNvPr>
          <p:cNvSpPr txBox="1"/>
          <p:nvPr/>
        </p:nvSpPr>
        <p:spPr>
          <a:xfrm>
            <a:off x="1097280" y="3534313"/>
            <a:ext cx="99555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200" dirty="0"/>
              <a:t>It can do conditional probabilities</a:t>
            </a:r>
          </a:p>
          <a:p>
            <a:r>
              <a:rPr lang="en-CA" sz="2000" dirty="0"/>
              <a:t> “it’s my day in the…”					</a:t>
            </a:r>
            <a:r>
              <a:rPr lang="en-CA" sz="2000" dirty="0">
                <a:sym typeface="Wingdings" panose="05000000000000000000" pitchFamily="2" charset="2"/>
              </a:rPr>
              <a:t></a:t>
            </a:r>
            <a:r>
              <a:rPr lang="en-CA" sz="2000" dirty="0"/>
              <a:t> 	“sun” </a:t>
            </a:r>
          </a:p>
          <a:p>
            <a:pPr marL="0" indent="0">
              <a:buNone/>
            </a:pPr>
            <a:r>
              <a:rPr lang="en-CA" sz="2000" dirty="0"/>
              <a:t> “would you like to purchase the…”		</a:t>
            </a:r>
            <a:r>
              <a:rPr lang="en-CA" sz="2000" dirty="0">
                <a:sym typeface="Wingdings" panose="05000000000000000000" pitchFamily="2" charset="2"/>
              </a:rPr>
              <a:t></a:t>
            </a:r>
            <a:r>
              <a:rPr lang="en-CA" sz="2000" dirty="0"/>
              <a:t>	“sun”</a:t>
            </a:r>
          </a:p>
          <a:p>
            <a:endParaRPr lang="en-CA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DB7BB-C6C3-08B5-14E2-3B802BA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a Language Model?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09DC-29CC-B089-42E1-88DCF164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4" y="1845734"/>
            <a:ext cx="10140631" cy="15832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It’s a probability distribution for sequences of tokens (words)</a:t>
            </a:r>
          </a:p>
          <a:p>
            <a:pPr marL="0" indent="0">
              <a:buNone/>
            </a:pPr>
            <a:r>
              <a:rPr lang="en-CA" dirty="0"/>
              <a:t> “it’s my day in the sun”               vs               “my it’s sun day the in”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53941-D8A2-1494-FAC9-4DAB0F4891DD}"/>
              </a:ext>
            </a:extLst>
          </p:cNvPr>
          <p:cNvSpPr txBox="1"/>
          <p:nvPr/>
        </p:nvSpPr>
        <p:spPr>
          <a:xfrm>
            <a:off x="2040255" y="280035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90%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FA257-0962-2554-7377-CB3D2EC1FE59}"/>
              </a:ext>
            </a:extLst>
          </p:cNvPr>
          <p:cNvSpPr txBox="1"/>
          <p:nvPr/>
        </p:nvSpPr>
        <p:spPr>
          <a:xfrm>
            <a:off x="5003482" y="2800350"/>
            <a:ext cx="24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     p = 0.1% 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18C6-19EF-4AC2-62AD-93F73C894F7C}"/>
              </a:ext>
            </a:extLst>
          </p:cNvPr>
          <p:cNvSpPr txBox="1"/>
          <p:nvPr/>
        </p:nvSpPr>
        <p:spPr>
          <a:xfrm>
            <a:off x="6734174" y="404118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53%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55051-7CF3-0C26-9192-718A2E7421FD}"/>
              </a:ext>
            </a:extLst>
          </p:cNvPr>
          <p:cNvSpPr txBox="1"/>
          <p:nvPr/>
        </p:nvSpPr>
        <p:spPr>
          <a:xfrm>
            <a:off x="6734174" y="4364792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 = 5%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4983A-BED8-35B7-9CEB-D5E4ACFB8D8D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6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160636"/>
              </p:ext>
            </p:extLst>
          </p:nvPr>
        </p:nvGraphicFramePr>
        <p:xfrm>
          <a:off x="1379622" y="1971674"/>
          <a:ext cx="6640428" cy="926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EA47B-41D7-22C7-71A5-697F005AD8F0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50604"/>
              </p:ext>
            </p:extLst>
          </p:nvPr>
        </p:nvGraphicFramePr>
        <p:xfrm>
          <a:off x="1379622" y="1971674"/>
          <a:ext cx="6640428" cy="1390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71FE9-CEE4-083C-7363-EFB5E0C9F9FB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3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797381"/>
              </p:ext>
            </p:extLst>
          </p:nvPr>
        </p:nvGraphicFramePr>
        <p:xfrm>
          <a:off x="1379622" y="1971674"/>
          <a:ext cx="6640428" cy="1853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CA64BF-2AAA-914C-6CA1-EBE03DC6A978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07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70466"/>
              </p:ext>
            </p:extLst>
          </p:nvPr>
        </p:nvGraphicFramePr>
        <p:xfrm>
          <a:off x="1379622" y="1971674"/>
          <a:ext cx="6640428" cy="231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9EEA7-0BCC-C2AF-7DAA-5E5A787F0061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45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10818"/>
              </p:ext>
            </p:extLst>
          </p:nvPr>
        </p:nvGraphicFramePr>
        <p:xfrm>
          <a:off x="1379622" y="1971674"/>
          <a:ext cx="6640428" cy="2780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B9E9F-BCE4-E27D-7632-1FB6B093696C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9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A91676-1C6C-CADA-6684-012ABA39E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99852"/>
              </p:ext>
            </p:extLst>
          </p:nvPr>
        </p:nvGraphicFramePr>
        <p:xfrm>
          <a:off x="1379622" y="1971674"/>
          <a:ext cx="6640428" cy="324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579">
                  <a:extLst>
                    <a:ext uri="{9D8B030D-6E8A-4147-A177-3AD203B41FA5}">
                      <a16:colId xmlns:a16="http://schemas.microsoft.com/office/drawing/2014/main" val="612083345"/>
                    </a:ext>
                  </a:extLst>
                </a:gridCol>
                <a:gridCol w="5037949">
                  <a:extLst>
                    <a:ext uri="{9D8B030D-6E8A-4147-A177-3AD203B41FA5}">
                      <a16:colId xmlns:a16="http://schemas.microsoft.com/office/drawing/2014/main" val="2984133591"/>
                    </a:ext>
                  </a:extLst>
                </a:gridCol>
                <a:gridCol w="1239900">
                  <a:extLst>
                    <a:ext uri="{9D8B030D-6E8A-4147-A177-3AD203B41FA5}">
                      <a16:colId xmlns:a16="http://schemas.microsoft.com/office/drawing/2014/main" val="2623323858"/>
                    </a:ext>
                  </a:extLst>
                </a:gridCol>
              </a:tblGrid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Prompt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 dirty="0">
                          <a:effectLst/>
                        </a:rPr>
                        <a:t>Output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43245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1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82354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2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'm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1860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3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510" algn="l"/>
                        </a:tabLst>
                      </a:pPr>
                      <a:r>
                        <a:rPr lang="en-CA" sz="2200" dirty="0">
                          <a:effectLst/>
                        </a:rPr>
                        <a:t>doing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401160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4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well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773745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5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>
                          <a:effectLst/>
                        </a:rPr>
                        <a:t>How are you today? I’m doing well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,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83839"/>
                  </a:ext>
                </a:extLst>
              </a:tr>
              <a:tr h="463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cap="all">
                          <a:effectLst/>
                        </a:rPr>
                        <a:t>6</a:t>
                      </a:r>
                      <a:endParaRPr lang="en-CA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How are you today? I’m doing well, 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200" dirty="0">
                          <a:effectLst/>
                        </a:rPr>
                        <a:t>thanks</a:t>
                      </a:r>
                      <a:endParaRPr lang="en-CA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3858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CA23D69-9BD9-7257-CB5D-8D4B0B7F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ChatGPT: One Token at a Time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F2CBB-5AEA-17EB-0F6D-5395A8981603}"/>
              </a:ext>
            </a:extLst>
          </p:cNvPr>
          <p:cNvSpPr/>
          <p:nvPr/>
        </p:nvSpPr>
        <p:spPr>
          <a:xfrm>
            <a:off x="8601074" y="3387838"/>
            <a:ext cx="2716089" cy="15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233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1060</Words>
  <Application>Microsoft Office PowerPoint</Application>
  <PresentationFormat>Widescreen</PresentationFormat>
  <Paragraphs>263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ChatGPT: The Task</vt:lpstr>
      <vt:lpstr>The Core Task of ChatGPT</vt:lpstr>
      <vt:lpstr>What is a Language Model?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ChatGPT: One Token at a Time</vt:lpstr>
      <vt:lpstr>Try it Yourself!</vt:lpstr>
      <vt:lpstr>A Tiny Language Model (TLM)</vt:lpstr>
      <vt:lpstr>TLM 1: Roulette Selection, No Context</vt:lpstr>
      <vt:lpstr>TLM 2: One Word of Context</vt:lpstr>
      <vt:lpstr>TLM 2: One Word Context</vt:lpstr>
      <vt:lpstr>TLM 2: One Word Context</vt:lpstr>
      <vt:lpstr>TLM 3: Two Word Context (trigrams)</vt:lpstr>
      <vt:lpstr>TLM 4: Three Word Context (4-grams)</vt:lpstr>
      <vt:lpstr>From Tiny to Large Language Models</vt:lpstr>
      <vt:lpstr>From Tiny to Large Language Models</vt:lpstr>
      <vt:lpstr>Next Video: Journey Through an 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ChatGPT: What is it Doing?</dc:title>
  <dc:creator>Sam Scott</dc:creator>
  <cp:lastModifiedBy>Sam Scott</cp:lastModifiedBy>
  <cp:revision>14</cp:revision>
  <dcterms:created xsi:type="dcterms:W3CDTF">2023-05-24T16:43:00Z</dcterms:created>
  <dcterms:modified xsi:type="dcterms:W3CDTF">2023-05-31T13:11:02Z</dcterms:modified>
</cp:coreProperties>
</file>