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93" r:id="rId2"/>
    <p:sldId id="257" r:id="rId3"/>
    <p:sldId id="340" r:id="rId4"/>
    <p:sldId id="346" r:id="rId5"/>
    <p:sldId id="341" r:id="rId6"/>
    <p:sldId id="342" r:id="rId7"/>
    <p:sldId id="348" r:id="rId8"/>
    <p:sldId id="347" r:id="rId9"/>
    <p:sldId id="343" r:id="rId10"/>
    <p:sldId id="350" r:id="rId11"/>
    <p:sldId id="351" r:id="rId12"/>
    <p:sldId id="344" r:id="rId13"/>
    <p:sldId id="352" r:id="rId14"/>
    <p:sldId id="355" r:id="rId15"/>
    <p:sldId id="356" r:id="rId16"/>
    <p:sldId id="357" r:id="rId17"/>
    <p:sldId id="358" r:id="rId18"/>
    <p:sldId id="359" r:id="rId19"/>
    <p:sldId id="345" r:id="rId20"/>
    <p:sldId id="354" r:id="rId21"/>
    <p:sldId id="33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968D"/>
    <a:srgbClr val="93A299"/>
    <a:srgbClr val="6B7D72"/>
    <a:srgbClr val="BB8C2E"/>
    <a:srgbClr val="E7D7B6"/>
    <a:srgbClr val="FFC689"/>
    <a:srgbClr val="FFA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125" d="100"/>
          <a:sy n="125" d="100"/>
        </p:scale>
        <p:origin x="-19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5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7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7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5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5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6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22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7C337F-53E9-4CD8-8F88-317EFAACE8F4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09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4503-25D3-404A-97CF-4E1D7CAC1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078275" cy="3566160"/>
          </a:xfrm>
        </p:spPr>
        <p:txBody>
          <a:bodyPr>
            <a:normAutofit/>
          </a:bodyPr>
          <a:lstStyle/>
          <a:p>
            <a:r>
              <a:rPr lang="en-US" sz="7200" dirty="0"/>
              <a:t>ChatGPT: </a:t>
            </a:r>
            <a:br>
              <a:rPr lang="en-US" sz="7200" dirty="0"/>
            </a:br>
            <a:r>
              <a:rPr lang="en-US" sz="7200" dirty="0"/>
              <a:t>Training an LLM</a:t>
            </a:r>
            <a:endParaRPr lang="en-CA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96BC-0329-D5C3-4D68-371E43895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Scott, Mohawk College, June 2023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C7579-F061-4F24-5EF2-3A6826652B3E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46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Modelling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34637"/>
            <a:ext cx="6679473" cy="29734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Prompt: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Response: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1. Nirvana – Drain You, 2. Pearl Jam – Jeremy, 3. Smashing Pumpkins – 1979 </a:t>
            </a:r>
            <a:r>
              <a:rPr lang="en-CA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&lt;|end|&gt;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92D050"/>
                </a:solidFill>
              </a:rPr>
              <a:t>&lt;|-0.2|&gt;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Hi, how are you today?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As an AI, I do not have feelings or emotions, but I am here to help you. How can I assist you today? &lt;|end|&gt; &lt;|1.0|&gt;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04799F-5853-360A-2820-857B1DCEF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16545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million response ratings, 100 GPUs,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ratings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N.A.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29C2FD7-262E-164A-AC43-E61FBD382A69}"/>
              </a:ext>
            </a:extLst>
          </p:cNvPr>
          <p:cNvSpPr/>
          <p:nvPr/>
        </p:nvSpPr>
        <p:spPr>
          <a:xfrm rot="18131893">
            <a:off x="2528074" y="4761371"/>
            <a:ext cx="1832202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output</a:t>
            </a:r>
            <a:endParaRPr lang="en-CA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0F37DFE-A31F-3ACE-46AC-3E9809561822}"/>
              </a:ext>
            </a:extLst>
          </p:cNvPr>
          <p:cNvSpPr/>
          <p:nvPr/>
        </p:nvSpPr>
        <p:spPr>
          <a:xfrm rot="18131893">
            <a:off x="2469874" y="4398836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D0C18-C555-1FAD-F4CD-DC287DD7DE81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1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Modelling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834637"/>
            <a:ext cx="6688182" cy="29734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Prompt: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Response: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1. Nirvana – Drain You, 2. Pearl Jam – Jeremy, 3. Smashing Pumpkins – 1979</a:t>
            </a:r>
            <a:r>
              <a:rPr lang="en-CA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&lt;|end|&gt;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92D050"/>
                </a:solidFill>
              </a:rPr>
              <a:t>&lt;|-0.2|&gt;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Prompt: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Hi, how are you today?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Response: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As an AI, I do not have feelings or emotions, but I am here to help you. How can I assist you today?</a:t>
            </a:r>
            <a:r>
              <a:rPr lang="en-CA" sz="1800" dirty="0"/>
              <a:t> </a:t>
            </a:r>
            <a:r>
              <a:rPr lang="en-CA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&lt;|end|&gt;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92D050"/>
                </a:solidFill>
              </a:rPr>
              <a:t>&lt;|1.0|&gt;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04799F-5853-360A-2820-857B1DCEF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93442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million response ratings, 100 GPUs,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ratings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N.A.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52EFB99D-F79C-029D-85FA-93DB731BE9E9}"/>
              </a:ext>
            </a:extLst>
          </p:cNvPr>
          <p:cNvSpPr/>
          <p:nvPr/>
        </p:nvSpPr>
        <p:spPr>
          <a:xfrm rot="1735281" flipH="1">
            <a:off x="6408171" y="5877882"/>
            <a:ext cx="1815985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output</a:t>
            </a:r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125F29-674C-3B61-85E7-1780875EFF89}"/>
              </a:ext>
            </a:extLst>
          </p:cNvPr>
          <p:cNvSpPr/>
          <p:nvPr/>
        </p:nvSpPr>
        <p:spPr>
          <a:xfrm rot="18131893">
            <a:off x="4682395" y="5920383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4C225-192F-938A-4370-6505965C31B8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6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971800"/>
            <a:ext cx="6679474" cy="28972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1. Nirvana – Drain You, 2. Pearl Jam – Jeremy, 3. Smashing Pumpkins – 1979 &lt;|end|&gt;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Reward Model: </a:t>
            </a:r>
            <a:r>
              <a:rPr lang="en-C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-0.4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C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is nudged away from producing these tokens.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331A89-0E0B-20C0-C5E5-12720D3E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85814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688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3763960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RLHF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30 000 prompts,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text-davinci-003, ChatGPT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F17DB92-FBCB-1F79-3B13-CA238879858E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92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71800"/>
            <a:ext cx="6723017" cy="2897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Hi, how are you today?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As an AI, I do not have feelings or emotions, but I am here to help you. How can I assist you today? &lt;|end|&gt;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Reward Model: </a:t>
            </a:r>
            <a:r>
              <a:rPr lang="en-CA" sz="1800" dirty="0">
                <a:solidFill>
                  <a:srgbClr val="92D050"/>
                </a:solidFill>
              </a:rPr>
              <a:t>1.3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>
              <a:solidFill>
                <a:srgbClr val="92D05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CA" sz="1800" dirty="0">
                <a:solidFill>
                  <a:srgbClr val="92D050"/>
                </a:solidFill>
              </a:rPr>
              <a:t>System is nudged towards producing these tokens.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331A89-0E0B-20C0-C5E5-12720D3E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71882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688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3763960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RLHF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30 000 prompts,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text-davinci-003, ChatGPT, etc.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C5E9E9F-3D5C-07FC-A1FD-07476AEE5F24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7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1AA6-5524-EF6E-8254-CBEDA7F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 Recap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132CF7-196D-4802-1C1E-A66E6E1C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0471"/>
              </p:ext>
            </p:extLst>
          </p:nvPr>
        </p:nvGraphicFramePr>
        <p:xfrm>
          <a:off x="1097280" y="1826260"/>
          <a:ext cx="61395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>
                  <a:extLst>
                    <a:ext uri="{9D8B030D-6E8A-4147-A177-3AD203B41FA5}">
                      <a16:colId xmlns:a16="http://schemas.microsoft.com/office/drawing/2014/main" val="2877111027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659120783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619732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Scope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Humans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33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3F73436-D92B-9607-1470-1273DCBC9978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61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1AA6-5524-EF6E-8254-CBEDA7F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 Recap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132CF7-196D-4802-1C1E-A66E6E1C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61780"/>
              </p:ext>
            </p:extLst>
          </p:nvPr>
        </p:nvGraphicFramePr>
        <p:xfrm>
          <a:off x="1097280" y="1826260"/>
          <a:ext cx="613954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>
                  <a:extLst>
                    <a:ext uri="{9D8B030D-6E8A-4147-A177-3AD203B41FA5}">
                      <a16:colId xmlns:a16="http://schemas.microsoft.com/office/drawing/2014/main" val="2877111027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659120783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619732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Scope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Humans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3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Model Training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1 000 000 000 000 tokens, 1000 GPUs, months of training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481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3F73436-D92B-9607-1470-1273DCBC9978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334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1AA6-5524-EF6E-8254-CBEDA7F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 Recap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132CF7-196D-4802-1C1E-A66E6E1C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83585"/>
              </p:ext>
            </p:extLst>
          </p:nvPr>
        </p:nvGraphicFramePr>
        <p:xfrm>
          <a:off x="1097280" y="1826260"/>
          <a:ext cx="613954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>
                  <a:extLst>
                    <a:ext uri="{9D8B030D-6E8A-4147-A177-3AD203B41FA5}">
                      <a16:colId xmlns:a16="http://schemas.microsoft.com/office/drawing/2014/main" val="2877111027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659120783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619732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Scope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Humans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3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Model Training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1 000 000 000 000 tokens, 1000 GPUs, months of training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4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Supervised Fine Tuning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weeks of training</a:t>
                      </a:r>
                    </a:p>
                    <a:p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and response generation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6608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3F73436-D92B-9607-1470-1273DCBC9978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79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1AA6-5524-EF6E-8254-CBEDA7F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 Recap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132CF7-196D-4802-1C1E-A66E6E1C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19837"/>
              </p:ext>
            </p:extLst>
          </p:nvPr>
        </p:nvGraphicFramePr>
        <p:xfrm>
          <a:off x="1097280" y="1826260"/>
          <a:ext cx="613954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62">
                  <a:extLst>
                    <a:ext uri="{9D8B030D-6E8A-4147-A177-3AD203B41FA5}">
                      <a16:colId xmlns:a16="http://schemas.microsoft.com/office/drawing/2014/main" val="2877111027"/>
                    </a:ext>
                  </a:extLst>
                </a:gridCol>
                <a:gridCol w="1581867">
                  <a:extLst>
                    <a:ext uri="{9D8B030D-6E8A-4147-A177-3AD203B41FA5}">
                      <a16:colId xmlns:a16="http://schemas.microsoft.com/office/drawing/2014/main" val="1387504462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659120783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6197323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Scope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Humans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33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Base Model Training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1 000 000 000 000 tokens, 1000 GPUs, months of training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481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Supervised Fine Tuning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weeks of training</a:t>
                      </a:r>
                    </a:p>
                    <a:p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and response generation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660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 L H F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Reward Modelling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response ratings, 100 GPUs, weeks of training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ratings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546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Prompt generation</a:t>
                      </a:r>
                    </a:p>
                    <a:p>
                      <a:endParaRPr lang="en-CA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478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3F73436-D92B-9607-1470-1273DCBC9978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064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1AA6-5524-EF6E-8254-CBEDA7F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 Recap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132CF7-196D-4802-1C1E-A66E6E1C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27245"/>
              </p:ext>
            </p:extLst>
          </p:nvPr>
        </p:nvGraphicFramePr>
        <p:xfrm>
          <a:off x="1097280" y="1826260"/>
          <a:ext cx="613954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62">
                  <a:extLst>
                    <a:ext uri="{9D8B030D-6E8A-4147-A177-3AD203B41FA5}">
                      <a16:colId xmlns:a16="http://schemas.microsoft.com/office/drawing/2014/main" val="2877111027"/>
                    </a:ext>
                  </a:extLst>
                </a:gridCol>
                <a:gridCol w="1581867">
                  <a:extLst>
                    <a:ext uri="{9D8B030D-6E8A-4147-A177-3AD203B41FA5}">
                      <a16:colId xmlns:a16="http://schemas.microsoft.com/office/drawing/2014/main" val="1387504462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659120783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6197323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Scope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Humans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33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Base Model Training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1 000 000 000 000 tokens, 1000 GPUs, months of training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481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Supervised Fine Tuning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weeks of training</a:t>
                      </a:r>
                    </a:p>
                    <a:p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and response generation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660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 L H F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Reward Modelling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response ratings, 100 GPUs, weeks of training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ratings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546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Reinforcement Learning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30 000 prompts, 100 GPUs, weeks of training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generation</a:t>
                      </a:r>
                    </a:p>
                    <a:p>
                      <a:endParaRPr lang="en-C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478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3F73436-D92B-9607-1470-1273DCBC9978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283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Completion to Chat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51694D-9723-60C8-1A60-854374950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75" t="11634" r="13985" b="41779"/>
          <a:stretch/>
        </p:blipFill>
        <p:spPr>
          <a:xfrm>
            <a:off x="1190627" y="1845735"/>
            <a:ext cx="5905285" cy="2752391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2BD8FC-0B1C-CE90-2932-D3A592E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6" y="4706501"/>
            <a:ext cx="5905285" cy="1687076"/>
          </a:xfrm>
        </p:spPr>
        <p:txBody>
          <a:bodyPr/>
          <a:lstStyle/>
          <a:p>
            <a:r>
              <a:rPr lang="en-US" dirty="0"/>
              <a:t>ChatGPT acts like a helpful assistant.</a:t>
            </a:r>
          </a:p>
          <a:p>
            <a:pPr lvl="1"/>
            <a:r>
              <a:rPr lang="en-US" dirty="0"/>
              <a:t>SFT and RLHF</a:t>
            </a:r>
          </a:p>
          <a:p>
            <a:pPr lvl="1"/>
            <a:r>
              <a:rPr lang="en-US" dirty="0"/>
              <a:t>Prompt constraints</a:t>
            </a:r>
          </a:p>
          <a:p>
            <a:pPr lvl="1"/>
            <a:r>
              <a:rPr lang="en-US" dirty="0"/>
              <a:t>A “system” message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91559FE-2645-9CE3-1EC6-6C78AB7994EB}"/>
              </a:ext>
            </a:extLst>
          </p:cNvPr>
          <p:cNvSpPr/>
          <p:nvPr/>
        </p:nvSpPr>
        <p:spPr>
          <a:xfrm rot="3273383">
            <a:off x="3840799" y="1736206"/>
            <a:ext cx="486785" cy="1891898"/>
          </a:xfrm>
          <a:prstGeom prst="downArrow">
            <a:avLst>
              <a:gd name="adj1" fmla="val 50000"/>
              <a:gd name="adj2" fmla="val 5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Who is “he”?</a:t>
            </a:r>
            <a:endParaRPr lang="en-CA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54AC4C2-AD98-84E0-644A-5AAFDB8E0367}"/>
              </a:ext>
            </a:extLst>
          </p:cNvPr>
          <p:cNvSpPr/>
          <p:nvPr/>
        </p:nvSpPr>
        <p:spPr>
          <a:xfrm rot="3273383">
            <a:off x="4406750" y="2212673"/>
            <a:ext cx="486785" cy="1891898"/>
          </a:xfrm>
          <a:prstGeom prst="downArrow">
            <a:avLst>
              <a:gd name="adj1" fmla="val 50000"/>
              <a:gd name="adj2" fmla="val 5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It remembered!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851BE-A917-9FD5-702F-ACD07CD3A762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EE40-F393-B786-755A-62D0DDF5B004}"/>
              </a:ext>
            </a:extLst>
          </p:cNvPr>
          <p:cNvSpPr txBox="1"/>
          <p:nvPr/>
        </p:nvSpPr>
        <p:spPr>
          <a:xfrm>
            <a:off x="7364976" y="1845735"/>
            <a:ext cx="357892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ChatGPT seems to track the conversation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5AE53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337223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21" grpId="0" animBg="1"/>
      <p:bldP spid="22" grpId="0" animBg="1"/>
      <p:bldP spid="5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7C40-69C6-22BA-F30F-0D42FC5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44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Reminder: The Task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BDCC-3991-D9E7-1316-C846BD58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52" y="182831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/>
              <a:t>Given a text </a:t>
            </a:r>
            <a:r>
              <a:rPr lang="en-CA" sz="4400" b="1" dirty="0"/>
              <a:t>prompt</a:t>
            </a:r>
            <a:r>
              <a:rPr lang="en-CA" sz="4400" dirty="0"/>
              <a:t>, predict the natural language </a:t>
            </a:r>
            <a:r>
              <a:rPr lang="en-CA" sz="4400" b="1" dirty="0"/>
              <a:t>token</a:t>
            </a:r>
            <a:r>
              <a:rPr lang="en-CA" sz="4400" dirty="0"/>
              <a:t> (word) that comes next.</a:t>
            </a:r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3200" dirty="0" err="1"/>
              <a:t>ChatGPT</a:t>
            </a:r>
            <a:r>
              <a:rPr lang="en-CA" sz="3200" dirty="0"/>
              <a:t> is a </a:t>
            </a:r>
            <a:r>
              <a:rPr lang="en-CA" sz="3200" b="1" dirty="0"/>
              <a:t>Large Language Model </a:t>
            </a:r>
            <a:br>
              <a:rPr lang="en-CA" sz="3200" b="1" dirty="0"/>
            </a:br>
            <a:r>
              <a:rPr lang="en-CA" sz="3200" dirty="0"/>
              <a:t>powered by a deep </a:t>
            </a:r>
            <a:r>
              <a:rPr lang="en-CA" sz="3200" b="1" dirty="0"/>
              <a:t>Artificial Neural </a:t>
            </a:r>
            <a:br>
              <a:rPr lang="en-CA" sz="3200" b="1" dirty="0"/>
            </a:br>
            <a:r>
              <a:rPr lang="en-CA" sz="3200" b="1" dirty="0"/>
              <a:t>Network</a:t>
            </a:r>
            <a:r>
              <a:rPr lang="en-CA" sz="3200" dirty="0"/>
              <a:t> architecture called a </a:t>
            </a:r>
            <a:br>
              <a:rPr lang="en-CA" sz="3200" dirty="0"/>
            </a:br>
            <a:r>
              <a:rPr lang="en-CA" sz="3200" b="1" dirty="0"/>
              <a:t>Transformer</a:t>
            </a:r>
            <a:r>
              <a:rPr lang="en-CA" sz="3200" dirty="0"/>
              <a:t>. </a:t>
            </a:r>
          </a:p>
          <a:p>
            <a:pPr marL="0" indent="0">
              <a:buNone/>
            </a:pPr>
            <a:endParaRPr lang="en-CA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9570F-5880-942A-A4AB-3FD5CAC7052E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961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449-F410-8946-721E-E1BAE00F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trust ChatGPT?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197E-8D3C-E295-C8EE-8166EB53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moderated by humans? 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Does it memorize true information or have some kind of database? 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Is it ok to cite ChatGPT as a source? </a:t>
            </a:r>
          </a:p>
          <a:p>
            <a:pPr lvl="1"/>
            <a:r>
              <a:rPr lang="en-US" dirty="0"/>
              <a:t>No!!!</a:t>
            </a:r>
          </a:p>
          <a:p>
            <a:pPr lvl="1"/>
            <a:r>
              <a:rPr lang="en-US" dirty="0"/>
              <a:t>There’s no author</a:t>
            </a:r>
          </a:p>
          <a:p>
            <a:pPr lvl="1"/>
            <a:r>
              <a:rPr lang="en-US" dirty="0"/>
              <a:t>There’s no built-in drive to tell the truth</a:t>
            </a:r>
          </a:p>
          <a:p>
            <a:pPr lvl="1"/>
            <a:r>
              <a:rPr lang="en-US" dirty="0"/>
              <a:t>The “hallucination” problem is not going to go away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5A679-831F-8DB9-4DC2-E2531FCA26C3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372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F5F5-59F4-7AC2-941C-B35B788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054B-58C8-9CFF-3E94-C115D8A6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7400"/>
            <a:ext cx="10058400" cy="3811694"/>
          </a:xfrm>
        </p:spPr>
        <p:txBody>
          <a:bodyPr>
            <a:norm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The Discovery of Prompt Engineering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Social, Ethical, Cognitive Implications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51EB7-644B-63F5-3961-0CBEE45C82CF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367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31BEC64-9B2E-0131-7FF6-D30D002F6F13}"/>
              </a:ext>
            </a:extLst>
          </p:cNvPr>
          <p:cNvGrpSpPr/>
          <p:nvPr/>
        </p:nvGrpSpPr>
        <p:grpSpPr>
          <a:xfrm>
            <a:off x="1166952" y="1984224"/>
            <a:ext cx="4898122" cy="3872756"/>
            <a:chOff x="2586448" y="2027767"/>
            <a:chExt cx="4898122" cy="38727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87E219-FC09-934C-022B-D072F1E16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741" t="22949" r="17501" b="5057"/>
            <a:stretch/>
          </p:blipFill>
          <p:spPr>
            <a:xfrm>
              <a:off x="2621280" y="2027767"/>
              <a:ext cx="4819745" cy="365929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AA76A0-A532-D171-86E5-EF048317ACDE}"/>
                </a:ext>
              </a:extLst>
            </p:cNvPr>
            <p:cNvSpPr txBox="1"/>
            <p:nvPr/>
          </p:nvSpPr>
          <p:spPr>
            <a:xfrm>
              <a:off x="2586448" y="5654302"/>
              <a:ext cx="48981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1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Adapted from https://www.lavivienpost.com/how-chatgpt-works-architecture-illustrated/</a:t>
              </a:r>
              <a:endParaRPr lang="en-CA" sz="1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CF38C6-E6D0-69E0-089D-341CA945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Reminder: The Journey</a:t>
            </a:r>
            <a:endParaRPr lang="en-CA" sz="5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223978-1AF4-E4A4-913B-0E130E0730B4}"/>
              </a:ext>
            </a:extLst>
          </p:cNvPr>
          <p:cNvSpPr/>
          <p:nvPr/>
        </p:nvSpPr>
        <p:spPr>
          <a:xfrm>
            <a:off x="2849656" y="4300810"/>
            <a:ext cx="221926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to Numbers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2AB8A1-C2A9-1560-7EC4-1ED49064BE01}"/>
              </a:ext>
            </a:extLst>
          </p:cNvPr>
          <p:cNvSpPr/>
          <p:nvPr/>
        </p:nvSpPr>
        <p:spPr>
          <a:xfrm>
            <a:off x="2849656" y="3913437"/>
            <a:ext cx="221926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 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2DCEA-81C2-3F91-0120-7A830161565E}"/>
              </a:ext>
            </a:extLst>
          </p:cNvPr>
          <p:cNvSpPr/>
          <p:nvPr/>
        </p:nvSpPr>
        <p:spPr>
          <a:xfrm>
            <a:off x="2849655" y="3544652"/>
            <a:ext cx="221926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to 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9E54C-E145-D93F-BD46-7BAFF671274E}"/>
              </a:ext>
            </a:extLst>
          </p:cNvPr>
          <p:cNvSpPr/>
          <p:nvPr/>
        </p:nvSpPr>
        <p:spPr>
          <a:xfrm>
            <a:off x="2849655" y="3177336"/>
            <a:ext cx="221926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Numbers to Words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77B89C5-C2B8-D152-BE1A-264D0FC0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984224"/>
            <a:ext cx="4893132" cy="16211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400" dirty="0"/>
              <a:t>ChatGPT generates one word at a time based on a generalized context.</a:t>
            </a:r>
            <a:endParaRPr lang="en-CA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4640F1-962A-94E7-67FE-F7EF552F7AB9}"/>
              </a:ext>
            </a:extLst>
          </p:cNvPr>
          <p:cNvSpPr/>
          <p:nvPr/>
        </p:nvSpPr>
        <p:spPr>
          <a:xfrm>
            <a:off x="1208926" y="2638697"/>
            <a:ext cx="522514" cy="5921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EBC75-162C-D5BA-3262-7475BE726B29}"/>
              </a:ext>
            </a:extLst>
          </p:cNvPr>
          <p:cNvSpPr/>
          <p:nvPr/>
        </p:nvSpPr>
        <p:spPr>
          <a:xfrm>
            <a:off x="1208927" y="4457245"/>
            <a:ext cx="522514" cy="5921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97441-C835-BC3B-1606-03F0436C13C6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84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6" grpId="0" animBg="1"/>
      <p:bldP spid="9" grpId="0" animBg="1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1AA6-5524-EF6E-8254-CBEDA7F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 for ChatGPT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F0F38-7FC7-6D93-7705-70928010217A}"/>
              </a:ext>
            </a:extLst>
          </p:cNvPr>
          <p:cNvSpPr txBox="1"/>
          <p:nvPr/>
        </p:nvSpPr>
        <p:spPr>
          <a:xfrm>
            <a:off x="1181100" y="1946786"/>
            <a:ext cx="2741294" cy="954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Reward    </a:t>
            </a:r>
          </a:p>
          <a:p>
            <a:r>
              <a:rPr lang="en-US" sz="2800" dirty="0"/>
              <a:t>   Modelling</a:t>
            </a:r>
            <a:endParaRPr lang="en-C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2F0F6-2BD7-5E76-7006-45F04D443278}"/>
              </a:ext>
            </a:extLst>
          </p:cNvPr>
          <p:cNvSpPr txBox="1"/>
          <p:nvPr/>
        </p:nvSpPr>
        <p:spPr>
          <a:xfrm>
            <a:off x="3170096" y="3915049"/>
            <a:ext cx="2552701" cy="9541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Reinforcement </a:t>
            </a:r>
          </a:p>
          <a:p>
            <a:r>
              <a:rPr lang="en-US" sz="2800" dirty="0"/>
              <a:t>Learning</a:t>
            </a:r>
            <a:endParaRPr lang="en-CA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683EA-0AE7-FD34-AB61-38833ACCACF2}"/>
              </a:ext>
            </a:extLst>
          </p:cNvPr>
          <p:cNvSpPr txBox="1"/>
          <p:nvPr/>
        </p:nvSpPr>
        <p:spPr>
          <a:xfrm>
            <a:off x="8669655" y="1946786"/>
            <a:ext cx="2491740" cy="9541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 Base Model</a:t>
            </a:r>
          </a:p>
          <a:p>
            <a:r>
              <a:rPr lang="en-US" sz="2800" dirty="0"/>
              <a:t>    Training</a:t>
            </a:r>
            <a:endParaRPr lang="en-CA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7DD07-0806-962F-FD50-46F3F1EDC2F1}"/>
              </a:ext>
            </a:extLst>
          </p:cNvPr>
          <p:cNvSpPr txBox="1"/>
          <p:nvPr/>
        </p:nvSpPr>
        <p:spPr>
          <a:xfrm>
            <a:off x="5050155" y="1946786"/>
            <a:ext cx="2491740" cy="9541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Supervised </a:t>
            </a:r>
          </a:p>
          <a:p>
            <a:r>
              <a:rPr lang="en-US" sz="2800" dirty="0"/>
              <a:t>Fine Tuning</a:t>
            </a:r>
            <a:endParaRPr lang="en-CA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84742-06A8-66ED-2712-1AE23E733011}"/>
              </a:ext>
            </a:extLst>
          </p:cNvPr>
          <p:cNvSpPr txBox="1"/>
          <p:nvPr/>
        </p:nvSpPr>
        <p:spPr>
          <a:xfrm>
            <a:off x="3321456" y="5541543"/>
            <a:ext cx="224998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ChatGPT</a:t>
            </a:r>
            <a:endParaRPr lang="en-CA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671A45-569F-1942-18C5-3E1C2C70730F}"/>
              </a:ext>
            </a:extLst>
          </p:cNvPr>
          <p:cNvGrpSpPr/>
          <p:nvPr/>
        </p:nvGrpSpPr>
        <p:grpSpPr>
          <a:xfrm>
            <a:off x="3118396" y="3046958"/>
            <a:ext cx="2688859" cy="764084"/>
            <a:chOff x="3118396" y="3046958"/>
            <a:chExt cx="2688859" cy="764084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F921CD4-035A-8711-CD0B-E734285E471F}"/>
                </a:ext>
              </a:extLst>
            </p:cNvPr>
            <p:cNvSpPr/>
            <p:nvPr/>
          </p:nvSpPr>
          <p:spPr>
            <a:xfrm>
              <a:off x="3118396" y="3046959"/>
              <a:ext cx="1038225" cy="76408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ECCA1E51-50CC-1B2B-90FA-C7C2F8C05AF9}"/>
                </a:ext>
              </a:extLst>
            </p:cNvPr>
            <p:cNvSpPr/>
            <p:nvPr/>
          </p:nvSpPr>
          <p:spPr>
            <a:xfrm>
              <a:off x="4769030" y="3046958"/>
              <a:ext cx="1038225" cy="76408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D40941D-C505-F898-AFF0-6910F44DC657}"/>
              </a:ext>
            </a:extLst>
          </p:cNvPr>
          <p:cNvSpPr/>
          <p:nvPr/>
        </p:nvSpPr>
        <p:spPr>
          <a:xfrm rot="5400000" flipH="1">
            <a:off x="3967162" y="2041798"/>
            <a:ext cx="1038225" cy="7640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B2D3D35-F175-0C61-BB76-01EE2C9528EA}"/>
              </a:ext>
            </a:extLst>
          </p:cNvPr>
          <p:cNvSpPr/>
          <p:nvPr/>
        </p:nvSpPr>
        <p:spPr>
          <a:xfrm rot="5400000" flipH="1">
            <a:off x="7586663" y="2041798"/>
            <a:ext cx="1038225" cy="7640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020473B-3F31-575D-0B08-8CE94D7B2020}"/>
              </a:ext>
            </a:extLst>
          </p:cNvPr>
          <p:cNvSpPr/>
          <p:nvPr/>
        </p:nvSpPr>
        <p:spPr>
          <a:xfrm>
            <a:off x="3927334" y="4939443"/>
            <a:ext cx="1038225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0B12D-AF4C-C14F-B51D-B9E5890C7F13}"/>
              </a:ext>
            </a:extLst>
          </p:cNvPr>
          <p:cNvSpPr txBox="1"/>
          <p:nvPr/>
        </p:nvSpPr>
        <p:spPr>
          <a:xfrm rot="2570144">
            <a:off x="1140659" y="3615398"/>
            <a:ext cx="226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RLHF</a:t>
            </a:r>
            <a:endParaRPr lang="en-CA" sz="6000" dirty="0"/>
          </a:p>
        </p:txBody>
      </p:sp>
      <p:pic>
        <p:nvPicPr>
          <p:cNvPr id="22" name="Graphic 21" descr="Group of people with solid fill">
            <a:extLst>
              <a:ext uri="{FF2B5EF4-FFF2-40B4-BE49-F238E27FC236}">
                <a16:creationId xmlns:a16="http://schemas.microsoft.com/office/drawing/2014/main" id="{BFA836EF-0B1F-B0D4-4AF6-CCE6C8C4B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812" y="2041797"/>
            <a:ext cx="764083" cy="764083"/>
          </a:xfrm>
          <a:prstGeom prst="rect">
            <a:avLst/>
          </a:prstGeom>
        </p:spPr>
      </p:pic>
      <p:pic>
        <p:nvPicPr>
          <p:cNvPr id="23" name="Graphic 22" descr="Group of people with solid fill">
            <a:extLst>
              <a:ext uri="{FF2B5EF4-FFF2-40B4-BE49-F238E27FC236}">
                <a16:creationId xmlns:a16="http://schemas.microsoft.com/office/drawing/2014/main" id="{7F3DA60C-6B00-2F94-C88C-09C0D899A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183" y="2037784"/>
            <a:ext cx="768096" cy="768096"/>
          </a:xfrm>
          <a:prstGeom prst="rect">
            <a:avLst/>
          </a:prstGeom>
        </p:spPr>
      </p:pic>
      <p:pic>
        <p:nvPicPr>
          <p:cNvPr id="24" name="Graphic 23" descr="Group of people with solid fill">
            <a:extLst>
              <a:ext uri="{FF2B5EF4-FFF2-40B4-BE49-F238E27FC236}">
                <a16:creationId xmlns:a16="http://schemas.microsoft.com/office/drawing/2014/main" id="{795B5A87-0D56-7405-01FC-C9CBF02A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155" y="4374251"/>
            <a:ext cx="408887" cy="4088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CD4C13-00BB-4BB9-33BB-85A5974EFAB8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62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F828CA-BB10-CA42-62EF-061F886FAC3B}"/>
              </a:ext>
            </a:extLst>
          </p:cNvPr>
          <p:cNvSpPr txBox="1">
            <a:spLocks/>
          </p:cNvSpPr>
          <p:nvPr/>
        </p:nvSpPr>
        <p:spPr>
          <a:xfrm>
            <a:off x="1096964" y="3201618"/>
            <a:ext cx="6261780" cy="1605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1900" dirty="0">
                <a:solidFill>
                  <a:schemeClr val="tx1"/>
                </a:solidFill>
              </a:rPr>
              <a:t>The Study Archive file format is a data compression and archive format, based directly on the ZIP file format.[1] Study archives are intended for the development and use of sets of interactive flashcards, which may contain not only text but also images and audio files, in various applications.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EC19BC-5D98-4E0D-8E0C-C49E20D146E6}"/>
              </a:ext>
            </a:extLst>
          </p:cNvPr>
          <p:cNvSpPr txBox="1">
            <a:spLocks/>
          </p:cNvSpPr>
          <p:nvPr/>
        </p:nvSpPr>
        <p:spPr>
          <a:xfrm>
            <a:off x="1096964" y="3201618"/>
            <a:ext cx="6261780" cy="160551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1900" dirty="0">
                <a:solidFill>
                  <a:schemeClr val="tx1"/>
                </a:solidFill>
              </a:rPr>
              <a:t>The Study Archive file format is a data compression and archive format, based directly on the ZIP file format.[1] Study archives </a:t>
            </a:r>
            <a:r>
              <a:rPr lang="en-CA" sz="1900" dirty="0">
                <a:solidFill>
                  <a:schemeClr val="tx2">
                    <a:lumMod val="90000"/>
                  </a:schemeClr>
                </a:solidFill>
              </a:rPr>
              <a:t>are</a:t>
            </a:r>
            <a:r>
              <a:rPr lang="en-CA" sz="1900" dirty="0">
                <a:solidFill>
                  <a:schemeClr val="tx1"/>
                </a:solidFill>
              </a:rPr>
              <a:t> intended for the development and use of sets of interactive flashcards, which may contain not only text but also images and audio files, in various applications.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7532FA-ACD0-4EFE-6822-AD97C176F61C}"/>
              </a:ext>
            </a:extLst>
          </p:cNvPr>
          <p:cNvSpPr txBox="1">
            <a:spLocks/>
          </p:cNvSpPr>
          <p:nvPr/>
        </p:nvSpPr>
        <p:spPr>
          <a:xfrm>
            <a:off x="1096964" y="3201618"/>
            <a:ext cx="6261780" cy="160551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The Study Archive file format is a data compression and archive format, based directly on the ZIP file format.[1] Study archives </a:t>
            </a:r>
            <a:r>
              <a:rPr lang="en-CA" dirty="0">
                <a:solidFill>
                  <a:schemeClr val="tx2">
                    <a:lumMod val="90000"/>
                  </a:schemeClr>
                </a:solidFill>
              </a:rPr>
              <a:t>are</a:t>
            </a:r>
            <a:r>
              <a:rPr lang="en-CA" dirty="0">
                <a:solidFill>
                  <a:schemeClr val="tx1"/>
                </a:solidFill>
              </a:rPr>
              <a:t> intended for the development and use of sets of interactive flashcards, which may contain not only text but also images and audio files, in various applications.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29F515-CCA7-0EF9-DEE0-57BEC0976B80}"/>
              </a:ext>
            </a:extLst>
          </p:cNvPr>
          <p:cNvSpPr txBox="1">
            <a:spLocks/>
          </p:cNvSpPr>
          <p:nvPr/>
        </p:nvSpPr>
        <p:spPr>
          <a:xfrm>
            <a:off x="1096963" y="3201618"/>
            <a:ext cx="6261780" cy="160551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The Study Archive file format is a data compression and archive format, based directly on the ZIP file format.[1] Study archives </a:t>
            </a:r>
            <a:r>
              <a:rPr lang="en-CA" dirty="0">
                <a:solidFill>
                  <a:schemeClr val="tx2">
                    <a:lumMod val="90000"/>
                  </a:schemeClr>
                </a:solidFill>
              </a:rPr>
              <a:t>are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rgbClr val="92D050"/>
                </a:solidFill>
              </a:rPr>
              <a:t>intended</a:t>
            </a:r>
            <a:r>
              <a:rPr lang="en-CA" dirty="0">
                <a:solidFill>
                  <a:schemeClr val="tx1"/>
                </a:solidFill>
              </a:rPr>
              <a:t> for the development and use of sets of interactive flashcards, which may contain not only text but also images and audio files, in various applications.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 Training</a:t>
            </a:r>
            <a:endParaRPr lang="en-CA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EE56CA4-01F5-42CE-9A59-06C390CB0866}"/>
              </a:ext>
            </a:extLst>
          </p:cNvPr>
          <p:cNvSpPr/>
          <p:nvPr/>
        </p:nvSpPr>
        <p:spPr>
          <a:xfrm rot="18131893">
            <a:off x="1461009" y="4474893"/>
            <a:ext cx="1832202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output</a:t>
            </a:r>
            <a:endParaRPr lang="en-CA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AA32C81-4C07-FEAB-22DC-90F0B568E914}"/>
              </a:ext>
            </a:extLst>
          </p:cNvPr>
          <p:cNvSpPr/>
          <p:nvPr/>
        </p:nvSpPr>
        <p:spPr>
          <a:xfrm rot="18131893">
            <a:off x="1402809" y="4103649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EA53DA-FB92-4ACF-8782-1ECF12D8A82B}"/>
              </a:ext>
            </a:extLst>
          </p:cNvPr>
          <p:cNvGrpSpPr/>
          <p:nvPr/>
        </p:nvGrpSpPr>
        <p:grpSpPr>
          <a:xfrm>
            <a:off x="2386423" y="3860828"/>
            <a:ext cx="2095401" cy="1137354"/>
            <a:chOff x="4610100" y="2170540"/>
            <a:chExt cx="2095401" cy="1137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91B94B-8FBE-219E-A0DF-E622CD49D5C3}"/>
                </a:ext>
              </a:extLst>
            </p:cNvPr>
            <p:cNvSpPr txBox="1"/>
            <p:nvPr/>
          </p:nvSpPr>
          <p:spPr>
            <a:xfrm>
              <a:off x="4610100" y="2170540"/>
              <a:ext cx="94297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/>
                <a:t>used</a:t>
              </a:r>
              <a:endParaRPr lang="en-CA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93D3ADF0-0AE4-100D-E423-34445DE7847E}"/>
                </a:ext>
              </a:extLst>
            </p:cNvPr>
            <p:cNvSpPr/>
            <p:nvPr/>
          </p:nvSpPr>
          <p:spPr>
            <a:xfrm rot="2280987" flipH="1">
              <a:off x="5283249" y="2506705"/>
              <a:ext cx="1422252" cy="80118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WRONG!</a:t>
              </a:r>
              <a:endParaRPr lang="en-CA" dirty="0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A287F80-A154-D5D6-8E12-4BA1B8D40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62613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088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382165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303914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trillion tokens, 1000 GPUs, many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davinci</a:t>
                      </a:r>
                      <a:r>
                        <a:rPr lang="en-US" dirty="0"/>
                        <a:t>, curie, </a:t>
                      </a:r>
                      <a:r>
                        <a:rPr lang="en-US" dirty="0" err="1"/>
                        <a:t>babbage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F554893-09E3-412C-2970-3F6F902E0186}"/>
              </a:ext>
            </a:extLst>
          </p:cNvPr>
          <p:cNvSpPr txBox="1"/>
          <p:nvPr/>
        </p:nvSpPr>
        <p:spPr>
          <a:xfrm>
            <a:off x="3101294" y="5200409"/>
            <a:ext cx="257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68D"/>
                </a:solidFill>
              </a:rPr>
              <a:t>System is gently nudged in the right direction.</a:t>
            </a:r>
            <a:endParaRPr lang="en-CA" dirty="0">
              <a:solidFill>
                <a:srgbClr val="FF968D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CC4AE-1161-0ED8-F603-AEB27C591FC9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4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2" grpId="0" animBg="1"/>
      <p:bldP spid="5" grpId="0" animBg="1"/>
      <p:bldP spid="5" grpId="1" animBg="1"/>
      <p:bldP spid="4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Fine Tuning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DDC3D-BE9E-2C96-BB61-CBACA70D9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2228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SFT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with responses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davinci</a:t>
                      </a:r>
                      <a:r>
                        <a:rPr lang="en-US" dirty="0"/>
                        <a:t>-instruct-beta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826D46-0FDB-D8B2-70AC-719983DBA81F}"/>
              </a:ext>
            </a:extLst>
          </p:cNvPr>
          <p:cNvSpPr txBox="1"/>
          <p:nvPr/>
        </p:nvSpPr>
        <p:spPr>
          <a:xfrm>
            <a:off x="1097280" y="2838897"/>
            <a:ext cx="6871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Prompt: </a:t>
            </a:r>
            <a:r>
              <a:rPr lang="en-CA" dirty="0"/>
              <a:t>Can you give me some suggestions for classic 90's rock songs I would like? I'm a big fan of Nirvana and Pearl Jam but I know all their songs already.</a:t>
            </a:r>
          </a:p>
          <a:p>
            <a:endParaRPr lang="en-CA" dirty="0"/>
          </a:p>
          <a:p>
            <a:r>
              <a:rPr lang="en-CA" b="1" dirty="0"/>
              <a:t>Response: </a:t>
            </a:r>
            <a:r>
              <a:rPr lang="en-CA" dirty="0"/>
              <a:t>1. Soundgarden – Rusty Cage, 2. Radiohead – Creep, 3. Smashing Pumpkins – 1979</a:t>
            </a:r>
          </a:p>
          <a:p>
            <a:endParaRPr lang="en-CA" dirty="0"/>
          </a:p>
          <a:p>
            <a:r>
              <a:rPr lang="en-CA" b="1" dirty="0"/>
              <a:t>Prompt: </a:t>
            </a:r>
            <a:r>
              <a:rPr lang="en-CA" dirty="0"/>
              <a:t>Hi, how are you today?</a:t>
            </a:r>
          </a:p>
          <a:p>
            <a:endParaRPr lang="en-CA" dirty="0"/>
          </a:p>
          <a:p>
            <a:r>
              <a:rPr lang="en-CA" b="1" dirty="0"/>
              <a:t>Response: </a:t>
            </a:r>
            <a:r>
              <a:rPr lang="en-CA" dirty="0"/>
              <a:t>As an AI, I do not have feelings or emotions, but I am here to help you. How can I assist you today?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A1CD9-E011-678E-3747-91E81D1ABB83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05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Fine Tuning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DDC3D-BE9E-2C96-BB61-CBACA70D9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64256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SFT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with responses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davinci</a:t>
                      </a:r>
                      <a:r>
                        <a:rPr lang="en-US" dirty="0"/>
                        <a:t>-instruct-beta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69C806-261E-68A1-D569-C34718F56DBA}"/>
              </a:ext>
            </a:extLst>
          </p:cNvPr>
          <p:cNvSpPr txBox="1"/>
          <p:nvPr/>
        </p:nvSpPr>
        <p:spPr>
          <a:xfrm>
            <a:off x="1097280" y="2838897"/>
            <a:ext cx="687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Prompt: </a:t>
            </a:r>
            <a:r>
              <a:rPr lang="en-CA" dirty="0"/>
              <a:t>Can you give me some suggestions for classic 90's rock songs I would like? I'm a big fan of Nirvana and Pearl Jam but I know all their songs already.</a:t>
            </a:r>
          </a:p>
          <a:p>
            <a:endParaRPr lang="en-CA" dirty="0"/>
          </a:p>
          <a:p>
            <a:r>
              <a:rPr lang="en-CA" b="1" dirty="0"/>
              <a:t>Response: </a:t>
            </a:r>
            <a:r>
              <a:rPr lang="en-CA" dirty="0"/>
              <a:t>1. Soundgarden – Rusty Cage, 2. Radiohead – Creep, 3. Smashing Pumpkins – 1979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70295A-E31F-DEC3-1B16-1A01B6DEE01F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5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Fine Tuning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DDC3D-BE9E-2C96-BB61-CBACA70D9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91031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SFT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with responses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davinci</a:t>
                      </a:r>
                      <a:r>
                        <a:rPr lang="en-US" dirty="0"/>
                        <a:t>-instruct-beta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826D46-0FDB-D8B2-70AC-719983DBA81F}"/>
              </a:ext>
            </a:extLst>
          </p:cNvPr>
          <p:cNvSpPr txBox="1"/>
          <p:nvPr/>
        </p:nvSpPr>
        <p:spPr>
          <a:xfrm>
            <a:off x="1097280" y="2838897"/>
            <a:ext cx="6836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Prompt: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endParaRPr lang="en-CA" dirty="0"/>
          </a:p>
          <a:p>
            <a:r>
              <a:rPr lang="en-CA" b="1" dirty="0"/>
              <a:t>Response: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1. Soundgarden – Rusty Cage, </a:t>
            </a:r>
            <a:r>
              <a:rPr lang="en-CA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dirty="0">
                <a:solidFill>
                  <a:srgbClr val="92D050"/>
                </a:solidFill>
              </a:rPr>
              <a:t>Radiohead</a:t>
            </a:r>
            <a:r>
              <a:rPr lang="en-CA" dirty="0"/>
              <a:t> – Creep, 3. Smashing Pumpkins – 1979</a:t>
            </a:r>
          </a:p>
          <a:p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885603-30D6-DC4A-94FE-A8D9CF471988}"/>
              </a:ext>
            </a:extLst>
          </p:cNvPr>
          <p:cNvGrpSpPr/>
          <p:nvPr/>
        </p:nvGrpSpPr>
        <p:grpSpPr>
          <a:xfrm>
            <a:off x="5199016" y="3998249"/>
            <a:ext cx="2061564" cy="1207026"/>
            <a:chOff x="4643937" y="2170540"/>
            <a:chExt cx="2061564" cy="12070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F20624-02FC-E167-9E55-C54F60C409F0}"/>
                </a:ext>
              </a:extLst>
            </p:cNvPr>
            <p:cNvSpPr txBox="1"/>
            <p:nvPr/>
          </p:nvSpPr>
          <p:spPr>
            <a:xfrm>
              <a:off x="4643937" y="2170540"/>
              <a:ext cx="1062988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/>
                <a:t>Nirvana</a:t>
              </a:r>
              <a:endParaRPr lang="en-CA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811562-18C0-E1A7-A2ED-229CD63EA041}"/>
                </a:ext>
              </a:extLst>
            </p:cNvPr>
            <p:cNvSpPr/>
            <p:nvPr/>
          </p:nvSpPr>
          <p:spPr>
            <a:xfrm rot="2280987" flipH="1">
              <a:off x="5283249" y="2576377"/>
              <a:ext cx="1422252" cy="80118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WRONG!</a:t>
              </a:r>
              <a:endParaRPr lang="en-CA" dirty="0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DCA95C-B6C9-848D-7ADE-7EAB69F3A84B}"/>
              </a:ext>
            </a:extLst>
          </p:cNvPr>
          <p:cNvSpPr/>
          <p:nvPr/>
        </p:nvSpPr>
        <p:spPr>
          <a:xfrm rot="18131893">
            <a:off x="4299452" y="4640309"/>
            <a:ext cx="1832202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output</a:t>
            </a:r>
            <a:endParaRPr lang="en-CA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ABC8F5-C6CA-5BB8-8066-50A8CA4FB581}"/>
              </a:ext>
            </a:extLst>
          </p:cNvPr>
          <p:cNvSpPr/>
          <p:nvPr/>
        </p:nvSpPr>
        <p:spPr>
          <a:xfrm rot="18131893">
            <a:off x="4280270" y="4276645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85FF0-67CA-5402-5CC3-903AFED57940}"/>
              </a:ext>
            </a:extLst>
          </p:cNvPr>
          <p:cNvSpPr txBox="1"/>
          <p:nvPr/>
        </p:nvSpPr>
        <p:spPr>
          <a:xfrm>
            <a:off x="5362705" y="5341736"/>
            <a:ext cx="257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68D"/>
                </a:solidFill>
              </a:rPr>
              <a:t>System is gently nudged in the right direction.</a:t>
            </a:r>
            <a:endParaRPr lang="en-CA" dirty="0">
              <a:solidFill>
                <a:srgbClr val="FF968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6B5B26-8F1B-183D-242E-35103C337A7A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0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Modelling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34637"/>
            <a:ext cx="6670766" cy="29734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1. Nirvana – Drain You, 2. Pearl Jam – Jeremy, 3. Smashing Pumpkins – 1979 </a:t>
            </a:r>
            <a:r>
              <a:rPr lang="en-C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&lt;|end|&gt; </a:t>
            </a:r>
            <a:r>
              <a:rPr lang="en-CA" sz="1800" dirty="0">
                <a:solidFill>
                  <a:schemeClr val="tx2">
                    <a:lumMod val="50000"/>
                  </a:schemeClr>
                </a:solidFill>
              </a:rPr>
              <a:t>&lt;|-0.2|&gt;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Hi, how are you today?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As an AI, I do not have feelings or emotions, but I am here to help you. How can I assist you today? </a:t>
            </a:r>
            <a:r>
              <a:rPr lang="en-C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&lt;|end|&gt; </a:t>
            </a:r>
            <a:r>
              <a:rPr lang="en-CA" sz="1800" dirty="0">
                <a:solidFill>
                  <a:schemeClr val="tx2">
                    <a:lumMod val="50000"/>
                  </a:schemeClr>
                </a:solidFill>
              </a:rPr>
              <a:t>&lt;|1.0|&gt;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04799F-5853-360A-2820-857B1DCEF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6402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million response ratings, 100 GPUs,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ratings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N.A.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CCF314E-423F-07E3-F0BA-3C7724FCDB85}"/>
              </a:ext>
            </a:extLst>
          </p:cNvPr>
          <p:cNvSpPr/>
          <p:nvPr/>
        </p:nvSpPr>
        <p:spPr>
          <a:xfrm rot="18131893">
            <a:off x="3106561" y="4530081"/>
            <a:ext cx="1274139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</a:t>
            </a:r>
            <a:endParaRPr lang="en-CA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DE16278-C306-40E5-B08D-89E91E9D715E}"/>
              </a:ext>
            </a:extLst>
          </p:cNvPr>
          <p:cNvSpPr/>
          <p:nvPr/>
        </p:nvSpPr>
        <p:spPr>
          <a:xfrm rot="18131893">
            <a:off x="2459627" y="4374600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667CF71-9C9E-7975-EC74-67D14EA545BA}"/>
              </a:ext>
            </a:extLst>
          </p:cNvPr>
          <p:cNvSpPr/>
          <p:nvPr/>
        </p:nvSpPr>
        <p:spPr>
          <a:xfrm rot="18131893">
            <a:off x="5218599" y="6056744"/>
            <a:ext cx="1241228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</a:t>
            </a:r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BDDA17-1724-D0F6-2629-10BB9BE2DF63}"/>
              </a:ext>
            </a:extLst>
          </p:cNvPr>
          <p:cNvSpPr/>
          <p:nvPr/>
        </p:nvSpPr>
        <p:spPr>
          <a:xfrm rot="18131893">
            <a:off x="4594707" y="5969731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94295-19AF-FD37-FAF3-7925932A5087}"/>
              </a:ext>
            </a:extLst>
          </p:cNvPr>
          <p:cNvSpPr/>
          <p:nvPr/>
        </p:nvSpPr>
        <p:spPr>
          <a:xfrm>
            <a:off x="8227814" y="3634399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6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3804</TotalTime>
  <Words>1561</Words>
  <Application>Microsoft Office PowerPoint</Application>
  <PresentationFormat>Widescreen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ChatGPT:  Training an LLM</vt:lpstr>
      <vt:lpstr>Reminder: The Task</vt:lpstr>
      <vt:lpstr>Reminder: The Journey</vt:lpstr>
      <vt:lpstr>Training Methods for ChatGPT</vt:lpstr>
      <vt:lpstr>Base Model Training</vt:lpstr>
      <vt:lpstr>Supervised Fine Tuning</vt:lpstr>
      <vt:lpstr>Supervised Fine Tuning</vt:lpstr>
      <vt:lpstr>Supervised Fine Tuning</vt:lpstr>
      <vt:lpstr>Reward Modelling</vt:lpstr>
      <vt:lpstr>Reward Modelling</vt:lpstr>
      <vt:lpstr>Reward Modelling</vt:lpstr>
      <vt:lpstr>Reinforcement Learning</vt:lpstr>
      <vt:lpstr>Reinforcement Learning</vt:lpstr>
      <vt:lpstr>Training Methods Recap</vt:lpstr>
      <vt:lpstr>Training Methods Recap</vt:lpstr>
      <vt:lpstr>Training Methods Recap</vt:lpstr>
      <vt:lpstr>Training Methods Recap</vt:lpstr>
      <vt:lpstr>Training Methods Recap</vt:lpstr>
      <vt:lpstr>From Completion to Chat</vt:lpstr>
      <vt:lpstr>Can we trust ChatGPT?</vt:lpstr>
      <vt:lpstr>Up 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ChatGPT: What is it Doing?</dc:title>
  <dc:creator>Sam Scott</dc:creator>
  <cp:lastModifiedBy>Sam Scott</cp:lastModifiedBy>
  <cp:revision>48</cp:revision>
  <dcterms:created xsi:type="dcterms:W3CDTF">2023-05-24T16:43:00Z</dcterms:created>
  <dcterms:modified xsi:type="dcterms:W3CDTF">2023-06-16T16:04:27Z</dcterms:modified>
</cp:coreProperties>
</file>