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E1vs5blMscNE1uzHkrddYMx1t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4.jpg"/><Relationship Id="rId5"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12.jpg"/><Relationship Id="rId6"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jp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20.jpg"/><Relationship Id="rId5"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rive.google.com/drive/folders/1WDGMsk0FJbCT2gd-iCrAa-yHfjhkK-G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INDUSTRIAL INTERNSHIP</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TVS SENSING SOLUTIONS PRIVATE LIMITED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HMI</a:t>
            </a:r>
            <a:endParaRPr/>
          </a:p>
        </p:txBody>
      </p:sp>
      <p:sp>
        <p:nvSpPr>
          <p:cNvPr id="161" name="Google Shape;16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The Human Interface Machine (HMI) is an user interface that interlinks the worker with the machine. The HMI improves the company’s OEE (Overall Equipment Effectiveness) and has adverse effects on a company’s production rate and quality. The HMI gets us posted with the work done, the duration of the work, quality circle passed product quantity, etc. These data are read by data analyst for further improvement of OEE of the company.</a:t>
            </a:r>
            <a:endParaRPr/>
          </a:p>
          <a:p>
            <a:pPr indent="-228600" lvl="0" marL="228600" rtl="0" algn="l">
              <a:lnSpc>
                <a:spcPct val="90000"/>
              </a:lnSpc>
              <a:spcBef>
                <a:spcPts val="1000"/>
              </a:spcBef>
              <a:spcAft>
                <a:spcPts val="0"/>
              </a:spcAft>
              <a:buClr>
                <a:schemeClr val="dk1"/>
              </a:buClr>
              <a:buSzPts val="2000"/>
              <a:buChar char="•"/>
            </a:pPr>
            <a:r>
              <a:rPr b="0" i="0" lang="en-GB" sz="2000"/>
              <a:t>HMIs communicate with Programmable Logic Controllers (PLCs) and input/output sensors to get and display information for users to view. HMI screens can be used for a single function, like monitoring and tracking, or for performing more sophisticated operations, like switching machines off or increasing production speed, depending on how they are implemented.</a:t>
            </a:r>
            <a:endParaRPr/>
          </a:p>
          <a:p>
            <a:pPr indent="-228600" lvl="0" marL="228600" rtl="0" algn="l">
              <a:lnSpc>
                <a:spcPct val="90000"/>
              </a:lnSpc>
              <a:spcBef>
                <a:spcPts val="1000"/>
              </a:spcBef>
              <a:spcAft>
                <a:spcPts val="0"/>
              </a:spcAft>
              <a:buClr>
                <a:schemeClr val="dk1"/>
              </a:buClr>
              <a:buSzPts val="2000"/>
              <a:buChar char="•"/>
            </a:pPr>
            <a:r>
              <a:rPr lang="en-GB" sz="2000"/>
              <a:t>A replica of the HMI software was built using Django, a web framework based on python, along side with MySQL, for a database system, and XAMPP server.</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HMI</a:t>
            </a:r>
            <a:endParaRPr/>
          </a:p>
        </p:txBody>
      </p:sp>
      <p:sp>
        <p:nvSpPr>
          <p:cNvPr id="167" name="Google Shape;16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A total of 3 HMI pages were created, each for each machine. A login page is the opening page. Upon a correct username and password entry the page is redirected to a production count page. Else a message is prompted, asking for correct username and password. The production page is brought up on the screen only if the entered worker has work on that machine.</a:t>
            </a:r>
            <a:endParaRPr/>
          </a:p>
          <a:p>
            <a:pPr indent="-228600" lvl="0" marL="228600" rtl="0" algn="l">
              <a:lnSpc>
                <a:spcPct val="90000"/>
              </a:lnSpc>
              <a:spcBef>
                <a:spcPts val="1000"/>
              </a:spcBef>
              <a:spcAft>
                <a:spcPts val="0"/>
              </a:spcAft>
              <a:buClr>
                <a:schemeClr val="dk1"/>
              </a:buClr>
              <a:buSzPts val="2000"/>
              <a:buChar char="•"/>
            </a:pPr>
            <a:r>
              <a:rPr lang="en-GB" sz="2000"/>
              <a:t>The production page renders out the job ID, worker name, machine name, and the production target. Timer is turned on as soon as the login is authorized. The form contains the quantities of production and the ones passed the quality circle. </a:t>
            </a:r>
            <a:endParaRPr/>
          </a:p>
          <a:p>
            <a:pPr indent="-228600" lvl="0" marL="228600" rtl="0" algn="l">
              <a:lnSpc>
                <a:spcPct val="90000"/>
              </a:lnSpc>
              <a:spcBef>
                <a:spcPts val="1000"/>
              </a:spcBef>
              <a:spcAft>
                <a:spcPts val="0"/>
              </a:spcAft>
              <a:buClr>
                <a:schemeClr val="dk1"/>
              </a:buClr>
              <a:buSzPts val="2000"/>
              <a:buChar char="•"/>
            </a:pPr>
            <a:r>
              <a:rPr lang="en-GB" sz="2000"/>
              <a:t>Once the form gets submitted the duration of work gets updated onto the server. The time of work is in terms of minutes. Similarly the production count and QC passed count is also updated for the particular task.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2"/>
          <p:cNvPicPr preferRelativeResize="0"/>
          <p:nvPr/>
        </p:nvPicPr>
        <p:blipFill rotWithShape="1">
          <a:blip r:embed="rId3">
            <a:alphaModFix/>
          </a:blip>
          <a:srcRect b="0" l="0" r="0" t="0"/>
          <a:stretch/>
        </p:blipFill>
        <p:spPr>
          <a:xfrm>
            <a:off x="913656" y="271027"/>
            <a:ext cx="4823115" cy="2713002"/>
          </a:xfrm>
          <a:prstGeom prst="rect">
            <a:avLst/>
          </a:prstGeom>
          <a:noFill/>
          <a:ln>
            <a:noFill/>
          </a:ln>
        </p:spPr>
      </p:pic>
      <p:pic>
        <p:nvPicPr>
          <p:cNvPr id="173" name="Google Shape;173;p12"/>
          <p:cNvPicPr preferRelativeResize="0"/>
          <p:nvPr/>
        </p:nvPicPr>
        <p:blipFill rotWithShape="1">
          <a:blip r:embed="rId4">
            <a:alphaModFix/>
          </a:blip>
          <a:srcRect b="0" l="0" r="0" t="0"/>
          <a:stretch/>
        </p:blipFill>
        <p:spPr>
          <a:xfrm>
            <a:off x="3684442" y="3663209"/>
            <a:ext cx="4823115" cy="2713002"/>
          </a:xfrm>
          <a:prstGeom prst="rect">
            <a:avLst/>
          </a:prstGeom>
          <a:noFill/>
          <a:ln>
            <a:noFill/>
          </a:ln>
        </p:spPr>
      </p:pic>
      <p:pic>
        <p:nvPicPr>
          <p:cNvPr id="174" name="Google Shape;174;p12"/>
          <p:cNvPicPr preferRelativeResize="0"/>
          <p:nvPr/>
        </p:nvPicPr>
        <p:blipFill rotWithShape="1">
          <a:blip r:embed="rId5">
            <a:alphaModFix/>
          </a:blip>
          <a:srcRect b="0" l="0" r="0" t="0"/>
          <a:stretch/>
        </p:blipFill>
        <p:spPr>
          <a:xfrm>
            <a:off x="6263544" y="271027"/>
            <a:ext cx="4823115" cy="2713002"/>
          </a:xfrm>
          <a:prstGeom prst="rect">
            <a:avLst/>
          </a:prstGeom>
          <a:noFill/>
          <a:ln>
            <a:noFill/>
          </a:ln>
        </p:spPr>
      </p:pic>
      <p:sp>
        <p:nvSpPr>
          <p:cNvPr id="175" name="Google Shape;175;p12"/>
          <p:cNvSpPr txBox="1"/>
          <p:nvPr/>
        </p:nvSpPr>
        <p:spPr>
          <a:xfrm>
            <a:off x="2845094" y="3041913"/>
            <a:ext cx="22755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LOGIN PAGE</a:t>
            </a:r>
            <a:endParaRPr/>
          </a:p>
        </p:txBody>
      </p:sp>
      <p:sp>
        <p:nvSpPr>
          <p:cNvPr id="176" name="Google Shape;176;p12"/>
          <p:cNvSpPr txBox="1"/>
          <p:nvPr/>
        </p:nvSpPr>
        <p:spPr>
          <a:xfrm>
            <a:off x="5442115" y="6398275"/>
            <a:ext cx="22755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PRODUCTION PAGE</a:t>
            </a:r>
            <a:endParaRPr/>
          </a:p>
        </p:txBody>
      </p:sp>
      <p:sp>
        <p:nvSpPr>
          <p:cNvPr id="177" name="Google Shape;177;p12"/>
          <p:cNvSpPr txBox="1"/>
          <p:nvPr/>
        </p:nvSpPr>
        <p:spPr>
          <a:xfrm>
            <a:off x="8113779" y="3041913"/>
            <a:ext cx="22755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UNAUTHORIZED USER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EDGE SERVER</a:t>
            </a:r>
            <a:endParaRPr/>
          </a:p>
        </p:txBody>
      </p:sp>
      <p:sp>
        <p:nvSpPr>
          <p:cNvPr id="183" name="Google Shape;18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The edge server provides as a centre for allocating and monitoring data. It renders out the different workers and their individual task attributes, different machines and their individual task attributes. </a:t>
            </a:r>
            <a:endParaRPr/>
          </a:p>
          <a:p>
            <a:pPr indent="-228600" lvl="0" marL="228600" rtl="0" algn="l">
              <a:lnSpc>
                <a:spcPct val="90000"/>
              </a:lnSpc>
              <a:spcBef>
                <a:spcPts val="1000"/>
              </a:spcBef>
              <a:spcAft>
                <a:spcPts val="0"/>
              </a:spcAft>
              <a:buClr>
                <a:schemeClr val="dk1"/>
              </a:buClr>
              <a:buSzPts val="2000"/>
              <a:buChar char="•"/>
            </a:pPr>
            <a:r>
              <a:rPr lang="en-GB" sz="2000"/>
              <a:t>It provides brief as well as detailed data about the tasks and monitors the quality of production.</a:t>
            </a:r>
            <a:endParaRPr/>
          </a:p>
          <a:p>
            <a:pPr indent="-228600" lvl="0" marL="228600" rtl="0" algn="l">
              <a:lnSpc>
                <a:spcPct val="90000"/>
              </a:lnSpc>
              <a:spcBef>
                <a:spcPts val="1000"/>
              </a:spcBef>
              <a:spcAft>
                <a:spcPts val="0"/>
              </a:spcAft>
              <a:buClr>
                <a:schemeClr val="dk1"/>
              </a:buClr>
              <a:buSzPts val="2000"/>
              <a:buChar char="•"/>
            </a:pPr>
            <a:r>
              <a:rPr lang="en-GB" sz="2000"/>
              <a:t>Forms related to adding workers and allocation of tasks to workers and the respective machines is done through this system. Error control is done too. If a worker is found absent, task allocation for that worker is removed or redistributed to others.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4"/>
          <p:cNvPicPr preferRelativeResize="0"/>
          <p:nvPr/>
        </p:nvPicPr>
        <p:blipFill rotWithShape="1">
          <a:blip r:embed="rId3">
            <a:alphaModFix/>
          </a:blip>
          <a:srcRect b="0" l="0" r="0" t="0"/>
          <a:stretch/>
        </p:blipFill>
        <p:spPr>
          <a:xfrm>
            <a:off x="662474" y="289248"/>
            <a:ext cx="4528458" cy="2547258"/>
          </a:xfrm>
          <a:prstGeom prst="rect">
            <a:avLst/>
          </a:prstGeom>
          <a:noFill/>
          <a:ln>
            <a:noFill/>
          </a:ln>
        </p:spPr>
      </p:pic>
      <p:sp>
        <p:nvSpPr>
          <p:cNvPr id="189" name="Google Shape;189;p14"/>
          <p:cNvSpPr txBox="1"/>
          <p:nvPr/>
        </p:nvSpPr>
        <p:spPr>
          <a:xfrm>
            <a:off x="2407297" y="2920481"/>
            <a:ext cx="151156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HOME PAGE</a:t>
            </a:r>
            <a:endParaRPr/>
          </a:p>
        </p:txBody>
      </p:sp>
      <p:pic>
        <p:nvPicPr>
          <p:cNvPr id="190" name="Google Shape;190;p14"/>
          <p:cNvPicPr preferRelativeResize="0"/>
          <p:nvPr/>
        </p:nvPicPr>
        <p:blipFill rotWithShape="1">
          <a:blip r:embed="rId4">
            <a:alphaModFix/>
          </a:blip>
          <a:srcRect b="0" l="0" r="0" t="0"/>
          <a:stretch/>
        </p:blipFill>
        <p:spPr>
          <a:xfrm>
            <a:off x="7001068" y="289248"/>
            <a:ext cx="4528458" cy="2547258"/>
          </a:xfrm>
          <a:prstGeom prst="rect">
            <a:avLst/>
          </a:prstGeom>
          <a:noFill/>
          <a:ln>
            <a:noFill/>
          </a:ln>
        </p:spPr>
      </p:pic>
      <p:sp>
        <p:nvSpPr>
          <p:cNvPr id="191" name="Google Shape;191;p14"/>
          <p:cNvSpPr txBox="1"/>
          <p:nvPr/>
        </p:nvSpPr>
        <p:spPr>
          <a:xfrm>
            <a:off x="8042987" y="2920480"/>
            <a:ext cx="28707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PRODUCTION OF EACH MACHINE</a:t>
            </a:r>
            <a:endParaRPr/>
          </a:p>
        </p:txBody>
      </p:sp>
      <p:pic>
        <p:nvPicPr>
          <p:cNvPr id="192" name="Google Shape;192;p14"/>
          <p:cNvPicPr preferRelativeResize="0"/>
          <p:nvPr/>
        </p:nvPicPr>
        <p:blipFill rotWithShape="1">
          <a:blip r:embed="rId5">
            <a:alphaModFix/>
          </a:blip>
          <a:srcRect b="0" l="0" r="0" t="0"/>
          <a:stretch/>
        </p:blipFill>
        <p:spPr>
          <a:xfrm>
            <a:off x="662474" y="3629743"/>
            <a:ext cx="4528459" cy="2547258"/>
          </a:xfrm>
          <a:prstGeom prst="rect">
            <a:avLst/>
          </a:prstGeom>
          <a:noFill/>
          <a:ln>
            <a:noFill/>
          </a:ln>
        </p:spPr>
      </p:pic>
      <p:sp>
        <p:nvSpPr>
          <p:cNvPr id="193" name="Google Shape;193;p14"/>
          <p:cNvSpPr txBox="1"/>
          <p:nvPr/>
        </p:nvSpPr>
        <p:spPr>
          <a:xfrm>
            <a:off x="2310882" y="6260975"/>
            <a:ext cx="151156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WORKER PAGE</a:t>
            </a:r>
            <a:endParaRPr/>
          </a:p>
        </p:txBody>
      </p:sp>
      <p:pic>
        <p:nvPicPr>
          <p:cNvPr id="194" name="Google Shape;194;p14"/>
          <p:cNvPicPr preferRelativeResize="0"/>
          <p:nvPr/>
        </p:nvPicPr>
        <p:blipFill rotWithShape="1">
          <a:blip r:embed="rId6">
            <a:alphaModFix/>
          </a:blip>
          <a:srcRect b="0" l="0" r="0" t="0"/>
          <a:stretch/>
        </p:blipFill>
        <p:spPr>
          <a:xfrm>
            <a:off x="7001068" y="3629743"/>
            <a:ext cx="4528458" cy="2547258"/>
          </a:xfrm>
          <a:prstGeom prst="rect">
            <a:avLst/>
          </a:prstGeom>
          <a:noFill/>
          <a:ln>
            <a:noFill/>
          </a:ln>
        </p:spPr>
      </p:pic>
      <p:sp>
        <p:nvSpPr>
          <p:cNvPr id="195" name="Google Shape;195;p14"/>
          <p:cNvSpPr txBox="1"/>
          <p:nvPr/>
        </p:nvSpPr>
        <p:spPr>
          <a:xfrm>
            <a:off x="8042987" y="6246910"/>
            <a:ext cx="28707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PRODUCTION OF EACH WORKER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5"/>
          <p:cNvPicPr preferRelativeResize="0"/>
          <p:nvPr/>
        </p:nvPicPr>
        <p:blipFill rotWithShape="1">
          <a:blip r:embed="rId3">
            <a:alphaModFix/>
          </a:blip>
          <a:srcRect b="0" l="0" r="0" t="0"/>
          <a:stretch/>
        </p:blipFill>
        <p:spPr>
          <a:xfrm>
            <a:off x="3682481" y="293981"/>
            <a:ext cx="4827037" cy="2715208"/>
          </a:xfrm>
          <a:prstGeom prst="rect">
            <a:avLst/>
          </a:prstGeom>
          <a:noFill/>
          <a:ln>
            <a:noFill/>
          </a:ln>
        </p:spPr>
      </p:pic>
      <p:pic>
        <p:nvPicPr>
          <p:cNvPr id="201" name="Google Shape;201;p15"/>
          <p:cNvPicPr preferRelativeResize="0"/>
          <p:nvPr/>
        </p:nvPicPr>
        <p:blipFill rotWithShape="1">
          <a:blip r:embed="rId4">
            <a:alphaModFix/>
          </a:blip>
          <a:srcRect b="0" l="0" r="0" t="0"/>
          <a:stretch/>
        </p:blipFill>
        <p:spPr>
          <a:xfrm>
            <a:off x="3682482" y="3683491"/>
            <a:ext cx="4827036" cy="2715208"/>
          </a:xfrm>
          <a:prstGeom prst="rect">
            <a:avLst/>
          </a:prstGeom>
          <a:noFill/>
          <a:ln>
            <a:noFill/>
          </a:ln>
        </p:spPr>
      </p:pic>
      <p:sp>
        <p:nvSpPr>
          <p:cNvPr id="202" name="Google Shape;202;p15"/>
          <p:cNvSpPr txBox="1"/>
          <p:nvPr/>
        </p:nvSpPr>
        <p:spPr>
          <a:xfrm>
            <a:off x="5046305" y="3039547"/>
            <a:ext cx="20993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PAGE TO ADD WORKER</a:t>
            </a:r>
            <a:endParaRPr/>
          </a:p>
        </p:txBody>
      </p:sp>
      <p:sp>
        <p:nvSpPr>
          <p:cNvPr id="203" name="Google Shape;203;p15"/>
          <p:cNvSpPr txBox="1"/>
          <p:nvPr/>
        </p:nvSpPr>
        <p:spPr>
          <a:xfrm>
            <a:off x="5278014" y="6398699"/>
            <a:ext cx="20993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PAGE TO ADD TASK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6"/>
          <p:cNvPicPr preferRelativeResize="0"/>
          <p:nvPr>
            <p:ph idx="1" type="body"/>
          </p:nvPr>
        </p:nvPicPr>
        <p:blipFill rotWithShape="1">
          <a:blip r:embed="rId3">
            <a:alphaModFix/>
          </a:blip>
          <a:srcRect b="0" l="0" r="0" t="0"/>
          <a:stretch/>
        </p:blipFill>
        <p:spPr>
          <a:xfrm>
            <a:off x="1335315" y="415280"/>
            <a:ext cx="9521370" cy="5355771"/>
          </a:xfrm>
          <a:prstGeom prst="rect">
            <a:avLst/>
          </a:prstGeom>
          <a:noFill/>
          <a:ln>
            <a:noFill/>
          </a:ln>
        </p:spPr>
      </p:pic>
      <p:sp>
        <p:nvSpPr>
          <p:cNvPr id="209" name="Google Shape;209;p16"/>
          <p:cNvSpPr txBox="1"/>
          <p:nvPr/>
        </p:nvSpPr>
        <p:spPr>
          <a:xfrm>
            <a:off x="5046306" y="5855025"/>
            <a:ext cx="209938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QUALITY PAGE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DISPLAY SCREEN</a:t>
            </a:r>
            <a:endParaRPr/>
          </a:p>
        </p:txBody>
      </p:sp>
      <p:sp>
        <p:nvSpPr>
          <p:cNvPr id="215" name="Google Shape;21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The display screen provides a graphical data to the worker main board to keep them informed about their productivity and machine production values and also to boost their production skills. These values are dynamic and gets updated as values get updated in the server. These pages are in the form of carousel and gets shifted every 5 sec.</a:t>
            </a:r>
            <a:endParaRPr/>
          </a:p>
        </p:txBody>
      </p:sp>
      <p:pic>
        <p:nvPicPr>
          <p:cNvPr id="216" name="Google Shape;216;p17"/>
          <p:cNvPicPr preferRelativeResize="0"/>
          <p:nvPr/>
        </p:nvPicPr>
        <p:blipFill rotWithShape="1">
          <a:blip r:embed="rId3">
            <a:alphaModFix/>
          </a:blip>
          <a:srcRect b="0" l="0" r="0" t="0"/>
          <a:stretch/>
        </p:blipFill>
        <p:spPr>
          <a:xfrm>
            <a:off x="950167" y="3190213"/>
            <a:ext cx="4926564" cy="2771192"/>
          </a:xfrm>
          <a:prstGeom prst="rect">
            <a:avLst/>
          </a:prstGeom>
          <a:noFill/>
          <a:ln>
            <a:noFill/>
          </a:ln>
        </p:spPr>
      </p:pic>
      <p:pic>
        <p:nvPicPr>
          <p:cNvPr id="217" name="Google Shape;217;p17"/>
          <p:cNvPicPr preferRelativeResize="0"/>
          <p:nvPr/>
        </p:nvPicPr>
        <p:blipFill rotWithShape="1">
          <a:blip r:embed="rId4">
            <a:alphaModFix/>
          </a:blip>
          <a:srcRect b="0" l="0" r="0" t="0"/>
          <a:stretch/>
        </p:blipFill>
        <p:spPr>
          <a:xfrm>
            <a:off x="6539205" y="3190213"/>
            <a:ext cx="4926564" cy="2771192"/>
          </a:xfrm>
          <a:prstGeom prst="rect">
            <a:avLst/>
          </a:prstGeom>
          <a:noFill/>
          <a:ln>
            <a:noFill/>
          </a:ln>
        </p:spPr>
      </p:pic>
      <p:sp>
        <p:nvSpPr>
          <p:cNvPr id="218" name="Google Shape;218;p17"/>
          <p:cNvSpPr txBox="1"/>
          <p:nvPr/>
        </p:nvSpPr>
        <p:spPr>
          <a:xfrm>
            <a:off x="1914330" y="6106144"/>
            <a:ext cx="299823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DISPLAY SCREEN OF MACHINES</a:t>
            </a:r>
            <a:endParaRPr/>
          </a:p>
        </p:txBody>
      </p:sp>
      <p:sp>
        <p:nvSpPr>
          <p:cNvPr id="219" name="Google Shape;219;p17"/>
          <p:cNvSpPr txBox="1"/>
          <p:nvPr/>
        </p:nvSpPr>
        <p:spPr>
          <a:xfrm>
            <a:off x="7764624" y="6106143"/>
            <a:ext cx="299823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DISPLAY SCREEN OF WORKERS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DATABASE SERVER</a:t>
            </a:r>
            <a:endParaRPr/>
          </a:p>
        </p:txBody>
      </p:sp>
      <p:sp>
        <p:nvSpPr>
          <p:cNvPr id="225" name="Google Shape;225;p18"/>
          <p:cNvSpPr txBox="1"/>
          <p:nvPr>
            <p:ph idx="1" type="body"/>
          </p:nvPr>
        </p:nvSpPr>
        <p:spPr>
          <a:xfrm>
            <a:off x="838200" y="180696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For database MySQL on a XAMPP server was used. All the default tables and the models created (Worker, Task, and Machine) were also migrated in form of a table. Django comes along with a default database system called SQLite, but in a longer and larger storage external database systems prove exceptional.</a:t>
            </a:r>
            <a:endParaRPr/>
          </a:p>
        </p:txBody>
      </p:sp>
      <p:pic>
        <p:nvPicPr>
          <p:cNvPr id="226" name="Google Shape;226;p18"/>
          <p:cNvPicPr preferRelativeResize="0"/>
          <p:nvPr/>
        </p:nvPicPr>
        <p:blipFill rotWithShape="1">
          <a:blip r:embed="rId3">
            <a:alphaModFix/>
          </a:blip>
          <a:srcRect b="0" l="0" r="0" t="0"/>
          <a:stretch/>
        </p:blipFill>
        <p:spPr>
          <a:xfrm>
            <a:off x="438708" y="3204707"/>
            <a:ext cx="5457545" cy="3069869"/>
          </a:xfrm>
          <a:prstGeom prst="rect">
            <a:avLst/>
          </a:prstGeom>
          <a:noFill/>
          <a:ln>
            <a:noFill/>
          </a:ln>
        </p:spPr>
      </p:pic>
      <p:pic>
        <p:nvPicPr>
          <p:cNvPr id="227" name="Google Shape;227;p18"/>
          <p:cNvPicPr preferRelativeResize="0"/>
          <p:nvPr/>
        </p:nvPicPr>
        <p:blipFill rotWithShape="1">
          <a:blip r:embed="rId4">
            <a:alphaModFix/>
          </a:blip>
          <a:srcRect b="0" l="0" r="0" t="0"/>
          <a:stretch/>
        </p:blipFill>
        <p:spPr>
          <a:xfrm>
            <a:off x="6295745" y="3204707"/>
            <a:ext cx="5457547" cy="3069870"/>
          </a:xfrm>
          <a:prstGeom prst="rect">
            <a:avLst/>
          </a:prstGeom>
          <a:noFill/>
          <a:ln>
            <a:noFill/>
          </a:ln>
        </p:spPr>
      </p:pic>
      <p:sp>
        <p:nvSpPr>
          <p:cNvPr id="228" name="Google Shape;228;p18"/>
          <p:cNvSpPr txBox="1"/>
          <p:nvPr/>
        </p:nvSpPr>
        <p:spPr>
          <a:xfrm>
            <a:off x="1668361" y="6338986"/>
            <a:ext cx="299823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MySQL SERVER PAGE</a:t>
            </a:r>
            <a:endParaRPr/>
          </a:p>
        </p:txBody>
      </p:sp>
      <p:sp>
        <p:nvSpPr>
          <p:cNvPr id="229" name="Google Shape;229;p18"/>
          <p:cNvSpPr txBox="1"/>
          <p:nvPr/>
        </p:nvSpPr>
        <p:spPr>
          <a:xfrm>
            <a:off x="7525399" y="6338986"/>
            <a:ext cx="299823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TABLE OF TASK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HARDWARE</a:t>
            </a:r>
            <a:endParaRPr/>
          </a:p>
        </p:txBody>
      </p:sp>
      <p:sp>
        <p:nvSpPr>
          <p:cNvPr id="235" name="Google Shape;23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000"/>
              <a:buAutoNum type="arabicPeriod"/>
            </a:pPr>
            <a:r>
              <a:rPr lang="en-GB" sz="2000"/>
              <a:t>Designed and connected circuits with Programmable Logic Controller (PLC), Switch Mode Power Supply (SMPS) and relays for an upcoming IC shaping machine. Learnt about PLCs and their usages in industrial places. Programming for the PLC is done with Ladder Logic Programming and learnt the basics of ladder logic programming. </a:t>
            </a:r>
            <a:endParaRPr/>
          </a:p>
        </p:txBody>
      </p:sp>
      <p:pic>
        <p:nvPicPr>
          <p:cNvPr id="236" name="Google Shape;236;p19"/>
          <p:cNvPicPr preferRelativeResize="0"/>
          <p:nvPr/>
        </p:nvPicPr>
        <p:blipFill rotWithShape="1">
          <a:blip r:embed="rId3">
            <a:alphaModFix/>
          </a:blip>
          <a:srcRect b="0" l="0" r="0" t="0"/>
          <a:stretch/>
        </p:blipFill>
        <p:spPr>
          <a:xfrm>
            <a:off x="3296378" y="3251670"/>
            <a:ext cx="5599243" cy="3153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CONTENT</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About the company ………………………………………………………………………………………… 3</a:t>
            </a:r>
            <a:endParaRPr/>
          </a:p>
          <a:p>
            <a:pPr indent="-228600" lvl="0" marL="228600" rtl="0" algn="l">
              <a:lnSpc>
                <a:spcPct val="90000"/>
              </a:lnSpc>
              <a:spcBef>
                <a:spcPts val="1000"/>
              </a:spcBef>
              <a:spcAft>
                <a:spcPts val="0"/>
              </a:spcAft>
              <a:buClr>
                <a:schemeClr val="dk1"/>
              </a:buClr>
              <a:buSzPts val="2000"/>
              <a:buChar char="•"/>
            </a:pPr>
            <a:r>
              <a:rPr lang="en-GB" sz="2000"/>
              <a:t>Internship details …………………………………………………………..................................... 4</a:t>
            </a:r>
            <a:endParaRPr/>
          </a:p>
          <a:p>
            <a:pPr indent="-228600" lvl="0" marL="228600" rtl="0" algn="l">
              <a:lnSpc>
                <a:spcPct val="90000"/>
              </a:lnSpc>
              <a:spcBef>
                <a:spcPts val="1000"/>
              </a:spcBef>
              <a:spcAft>
                <a:spcPts val="0"/>
              </a:spcAft>
              <a:buClr>
                <a:schemeClr val="dk1"/>
              </a:buClr>
              <a:buSzPts val="2000"/>
              <a:buChar char="•"/>
            </a:pPr>
            <a:r>
              <a:rPr lang="en-GB" sz="2000"/>
              <a:t>Project details …………………………………………………………………………………………………. 5</a:t>
            </a:r>
            <a:endParaRPr/>
          </a:p>
          <a:p>
            <a:pPr indent="-228600" lvl="0" marL="228600" rtl="0" algn="l">
              <a:lnSpc>
                <a:spcPct val="90000"/>
              </a:lnSpc>
              <a:spcBef>
                <a:spcPts val="1000"/>
              </a:spcBef>
              <a:spcAft>
                <a:spcPts val="0"/>
              </a:spcAft>
              <a:buClr>
                <a:schemeClr val="dk1"/>
              </a:buClr>
              <a:buSzPts val="2000"/>
              <a:buChar char="•"/>
            </a:pPr>
            <a:r>
              <a:rPr lang="en-GB" sz="2000"/>
              <a:t>Benefits ………………………………………………………………………………………………………….. 6</a:t>
            </a:r>
            <a:endParaRPr/>
          </a:p>
          <a:p>
            <a:pPr indent="-228600" lvl="0" marL="228600" rtl="0" algn="l">
              <a:lnSpc>
                <a:spcPct val="90000"/>
              </a:lnSpc>
              <a:spcBef>
                <a:spcPts val="1000"/>
              </a:spcBef>
              <a:spcAft>
                <a:spcPts val="0"/>
              </a:spcAft>
              <a:buClr>
                <a:schemeClr val="dk1"/>
              </a:buClr>
              <a:buSzPts val="2000"/>
              <a:buChar char="•"/>
            </a:pPr>
            <a:r>
              <a:rPr lang="en-GB" sz="2000"/>
              <a:t>Project Workflow ……………………………………………………………………………………………. 7</a:t>
            </a:r>
            <a:endParaRPr/>
          </a:p>
          <a:p>
            <a:pPr indent="-228600" lvl="0" marL="228600" rtl="0" algn="l">
              <a:lnSpc>
                <a:spcPct val="90000"/>
              </a:lnSpc>
              <a:spcBef>
                <a:spcPts val="1000"/>
              </a:spcBef>
              <a:spcAft>
                <a:spcPts val="0"/>
              </a:spcAft>
              <a:buClr>
                <a:schemeClr val="dk1"/>
              </a:buClr>
              <a:buSzPts val="2000"/>
              <a:buChar char="•"/>
            </a:pPr>
            <a:r>
              <a:rPr lang="en-GB" sz="2000"/>
              <a:t>Software …………………………………………………………………………………………………………. 8</a:t>
            </a:r>
            <a:endParaRPr/>
          </a:p>
          <a:p>
            <a:pPr indent="-228600" lvl="0" marL="228600" rtl="0" algn="l">
              <a:lnSpc>
                <a:spcPct val="90000"/>
              </a:lnSpc>
              <a:spcBef>
                <a:spcPts val="1000"/>
              </a:spcBef>
              <a:spcAft>
                <a:spcPts val="0"/>
              </a:spcAft>
              <a:buClr>
                <a:schemeClr val="dk1"/>
              </a:buClr>
              <a:buSzPts val="2000"/>
              <a:buChar char="•"/>
            </a:pPr>
            <a:r>
              <a:rPr lang="en-GB" sz="2000"/>
              <a:t>Hardware ……………………………………………………………………………………………………..... 19</a:t>
            </a:r>
            <a:endParaRPr/>
          </a:p>
          <a:p>
            <a:pPr indent="-228600" lvl="0" marL="228600" rtl="0" algn="l">
              <a:lnSpc>
                <a:spcPct val="90000"/>
              </a:lnSpc>
              <a:spcBef>
                <a:spcPts val="1000"/>
              </a:spcBef>
              <a:spcAft>
                <a:spcPts val="0"/>
              </a:spcAft>
              <a:buClr>
                <a:schemeClr val="dk1"/>
              </a:buClr>
              <a:buSzPts val="2000"/>
              <a:buChar char="•"/>
            </a:pPr>
            <a:r>
              <a:rPr lang="en-GB" sz="2000"/>
              <a:t>Vote of thanks ………………………………………………………………………………………………… 23</a:t>
            </a:r>
            <a:endParaRPr/>
          </a:p>
          <a:p>
            <a:pPr indent="-228600" lvl="0" marL="228600" rtl="0" algn="l">
              <a:lnSpc>
                <a:spcPct val="90000"/>
              </a:lnSpc>
              <a:spcBef>
                <a:spcPts val="1000"/>
              </a:spcBef>
              <a:spcAft>
                <a:spcPts val="0"/>
              </a:spcAft>
              <a:buClr>
                <a:schemeClr val="dk1"/>
              </a:buClr>
              <a:buSzPts val="2000"/>
              <a:buChar char="•"/>
            </a:pPr>
            <a:r>
              <a:rPr lang="en-GB" sz="2000"/>
              <a:t>Project link ……………………………………………………………………………………………………… 24</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HARDWARE</a:t>
            </a:r>
            <a:endParaRPr/>
          </a:p>
        </p:txBody>
      </p:sp>
      <p:sp>
        <p:nvSpPr>
          <p:cNvPr id="242" name="Google Shape;24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GB" sz="2000"/>
              <a:t>2. Learnt about different sensors and their applications in industries. Knew how to sense them and also tried connecting them and tested. Some of the sensors used were – Photoelectric sensor, Proximity sensor, Solenoid, etc. Other stuffs (indicators) like push buttons, buzzer, tower lamps, etc were also tested.</a:t>
            </a:r>
            <a:endParaRPr/>
          </a:p>
        </p:txBody>
      </p:sp>
      <p:pic>
        <p:nvPicPr>
          <p:cNvPr id="243" name="Google Shape;243;p20"/>
          <p:cNvPicPr preferRelativeResize="0"/>
          <p:nvPr/>
        </p:nvPicPr>
        <p:blipFill rotWithShape="1">
          <a:blip r:embed="rId3">
            <a:alphaModFix/>
          </a:blip>
          <a:srcRect b="0" l="0" r="0" t="0"/>
          <a:stretch/>
        </p:blipFill>
        <p:spPr>
          <a:xfrm>
            <a:off x="2034074" y="3429000"/>
            <a:ext cx="2043404" cy="2416629"/>
          </a:xfrm>
          <a:prstGeom prst="rect">
            <a:avLst/>
          </a:prstGeom>
          <a:noFill/>
          <a:ln>
            <a:noFill/>
          </a:ln>
        </p:spPr>
      </p:pic>
      <p:pic>
        <p:nvPicPr>
          <p:cNvPr id="244" name="Google Shape;244;p20"/>
          <p:cNvPicPr preferRelativeResize="0"/>
          <p:nvPr/>
        </p:nvPicPr>
        <p:blipFill rotWithShape="1">
          <a:blip r:embed="rId4">
            <a:alphaModFix/>
          </a:blip>
          <a:srcRect b="0" l="0" r="0" t="0"/>
          <a:stretch/>
        </p:blipFill>
        <p:spPr>
          <a:xfrm>
            <a:off x="5570503" y="3419669"/>
            <a:ext cx="4290271" cy="2416629"/>
          </a:xfrm>
          <a:prstGeom prst="rect">
            <a:avLst/>
          </a:prstGeom>
          <a:noFill/>
          <a:ln>
            <a:noFill/>
          </a:ln>
        </p:spPr>
      </p:pic>
      <p:sp>
        <p:nvSpPr>
          <p:cNvPr id="245" name="Google Shape;245;p20"/>
          <p:cNvSpPr txBox="1"/>
          <p:nvPr/>
        </p:nvSpPr>
        <p:spPr>
          <a:xfrm>
            <a:off x="1556657" y="6004221"/>
            <a:ext cx="299823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TOWER LAMP</a:t>
            </a:r>
            <a:endParaRPr/>
          </a:p>
        </p:txBody>
      </p:sp>
      <p:sp>
        <p:nvSpPr>
          <p:cNvPr id="246" name="Google Shape;246;p20"/>
          <p:cNvSpPr txBox="1"/>
          <p:nvPr/>
        </p:nvSpPr>
        <p:spPr>
          <a:xfrm>
            <a:off x="6216519" y="6004221"/>
            <a:ext cx="299823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PUSH BUTTON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1"/>
          <p:cNvPicPr preferRelativeResize="0"/>
          <p:nvPr>
            <p:ph idx="1" type="body"/>
          </p:nvPr>
        </p:nvPicPr>
        <p:blipFill rotWithShape="1">
          <a:blip r:embed="rId3">
            <a:alphaModFix/>
          </a:blip>
          <a:srcRect b="0" l="0" r="0" t="0"/>
          <a:stretch/>
        </p:blipFill>
        <p:spPr>
          <a:xfrm>
            <a:off x="815254" y="500677"/>
            <a:ext cx="4660330" cy="2625077"/>
          </a:xfrm>
          <a:prstGeom prst="rect">
            <a:avLst/>
          </a:prstGeom>
          <a:noFill/>
          <a:ln>
            <a:noFill/>
          </a:ln>
        </p:spPr>
      </p:pic>
      <p:pic>
        <p:nvPicPr>
          <p:cNvPr id="252" name="Google Shape;252;p21"/>
          <p:cNvPicPr preferRelativeResize="0"/>
          <p:nvPr/>
        </p:nvPicPr>
        <p:blipFill rotWithShape="1">
          <a:blip r:embed="rId4">
            <a:alphaModFix/>
          </a:blip>
          <a:srcRect b="0" l="0" r="0" t="0"/>
          <a:stretch/>
        </p:blipFill>
        <p:spPr>
          <a:xfrm>
            <a:off x="6716416" y="500677"/>
            <a:ext cx="4660330" cy="2625077"/>
          </a:xfrm>
          <a:prstGeom prst="rect">
            <a:avLst/>
          </a:prstGeom>
          <a:noFill/>
          <a:ln>
            <a:noFill/>
          </a:ln>
        </p:spPr>
      </p:pic>
      <p:pic>
        <p:nvPicPr>
          <p:cNvPr id="253" name="Google Shape;253;p21"/>
          <p:cNvPicPr preferRelativeResize="0"/>
          <p:nvPr/>
        </p:nvPicPr>
        <p:blipFill rotWithShape="1">
          <a:blip r:embed="rId5">
            <a:alphaModFix/>
          </a:blip>
          <a:srcRect b="0" l="0" r="0" t="0"/>
          <a:stretch/>
        </p:blipFill>
        <p:spPr>
          <a:xfrm>
            <a:off x="3765834" y="3852021"/>
            <a:ext cx="4660330" cy="2625077"/>
          </a:xfrm>
          <a:prstGeom prst="rect">
            <a:avLst/>
          </a:prstGeom>
          <a:noFill/>
          <a:ln>
            <a:noFill/>
          </a:ln>
        </p:spPr>
      </p:pic>
      <p:sp>
        <p:nvSpPr>
          <p:cNvPr id="254" name="Google Shape;254;p21"/>
          <p:cNvSpPr txBox="1"/>
          <p:nvPr/>
        </p:nvSpPr>
        <p:spPr>
          <a:xfrm>
            <a:off x="7547462" y="3150805"/>
            <a:ext cx="299823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PROXIMITY SENSOR</a:t>
            </a:r>
            <a:endParaRPr/>
          </a:p>
        </p:txBody>
      </p:sp>
      <p:sp>
        <p:nvSpPr>
          <p:cNvPr id="255" name="Google Shape;255;p21"/>
          <p:cNvSpPr txBox="1"/>
          <p:nvPr/>
        </p:nvSpPr>
        <p:spPr>
          <a:xfrm>
            <a:off x="4596881" y="6477098"/>
            <a:ext cx="299823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SOLENOID</a:t>
            </a:r>
            <a:endParaRPr/>
          </a:p>
        </p:txBody>
      </p:sp>
      <p:sp>
        <p:nvSpPr>
          <p:cNvPr id="256" name="Google Shape;256;p21"/>
          <p:cNvSpPr txBox="1"/>
          <p:nvPr/>
        </p:nvSpPr>
        <p:spPr>
          <a:xfrm>
            <a:off x="1646302" y="3150805"/>
            <a:ext cx="299823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PHOTOELECTRIC SENSOR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HARDWARE</a:t>
            </a:r>
            <a:endParaRPr/>
          </a:p>
        </p:txBody>
      </p:sp>
      <p:sp>
        <p:nvSpPr>
          <p:cNvPr id="262" name="Google Shape;26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GB" sz="2000"/>
              <a:t>3. Learnt and tested the working/communication between PLC and the HMI. Soldering the communication lines between the HMI and PLC was done and tested. This was done using a RS 232 9-pin cable. The ethernet connection used follows TCP/IP protocol.</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GB" sz="2000"/>
              <a:t>4. Learnt how Local Area Network helps in IIoT sectors. Connected all the HMI of a region to a master PC using LAN connection. Learnt command prompt codes for connecting different LAN nodes and accessing them from the edge server.</a:t>
            </a:r>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VOTE OF THANKS</a:t>
            </a:r>
            <a:endParaRPr/>
          </a:p>
        </p:txBody>
      </p:sp>
      <p:sp>
        <p:nvSpPr>
          <p:cNvPr id="268" name="Google Shape;26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GB" sz="2000"/>
              <a:t>I would like to propose a vote of thanks to</a:t>
            </a:r>
            <a:endParaRPr/>
          </a:p>
          <a:p>
            <a:pPr indent="0" lvl="0" marL="0" rtl="0" algn="l">
              <a:lnSpc>
                <a:spcPct val="90000"/>
              </a:lnSpc>
              <a:spcBef>
                <a:spcPts val="1000"/>
              </a:spcBef>
              <a:spcAft>
                <a:spcPts val="0"/>
              </a:spcAft>
              <a:buClr>
                <a:schemeClr val="dk1"/>
              </a:buClr>
              <a:buSzPts val="2000"/>
              <a:buNone/>
            </a:pPr>
            <a:r>
              <a:rPr lang="en-GB" sz="2000"/>
              <a:t>	Mr. Balaji V, President of TVSSS Pvt Ltd</a:t>
            </a:r>
            <a:endParaRPr/>
          </a:p>
          <a:p>
            <a:pPr indent="0" lvl="0" marL="0" rtl="0" algn="l">
              <a:lnSpc>
                <a:spcPct val="90000"/>
              </a:lnSpc>
              <a:spcBef>
                <a:spcPts val="1000"/>
              </a:spcBef>
              <a:spcAft>
                <a:spcPts val="0"/>
              </a:spcAft>
              <a:buClr>
                <a:schemeClr val="dk1"/>
              </a:buClr>
              <a:buSzPts val="2000"/>
              <a:buNone/>
            </a:pPr>
            <a:r>
              <a:rPr lang="en-GB" sz="2000"/>
              <a:t>	Mr. Muthu Pandi, Human Resource manager of TVSSS Pvt Ltd</a:t>
            </a:r>
            <a:endParaRPr/>
          </a:p>
          <a:p>
            <a:pPr indent="0" lvl="0" marL="0" rtl="0" algn="l">
              <a:lnSpc>
                <a:spcPct val="90000"/>
              </a:lnSpc>
              <a:spcBef>
                <a:spcPts val="1000"/>
              </a:spcBef>
              <a:spcAft>
                <a:spcPts val="0"/>
              </a:spcAft>
              <a:buClr>
                <a:schemeClr val="dk1"/>
              </a:buClr>
              <a:buSzPts val="2000"/>
              <a:buNone/>
            </a:pPr>
            <a:r>
              <a:rPr lang="en-GB" sz="2000"/>
              <a:t>	Mr. Muthalagar, Assistant Manager of Process Engineering </a:t>
            </a:r>
            <a:endParaRPr/>
          </a:p>
          <a:p>
            <a:pPr indent="0" lvl="0" marL="0" rtl="0" algn="l">
              <a:lnSpc>
                <a:spcPct val="90000"/>
              </a:lnSpc>
              <a:spcBef>
                <a:spcPts val="1000"/>
              </a:spcBef>
              <a:spcAft>
                <a:spcPts val="0"/>
              </a:spcAft>
              <a:buClr>
                <a:schemeClr val="dk1"/>
              </a:buClr>
              <a:buSzPts val="2000"/>
              <a:buNone/>
            </a:pPr>
            <a:r>
              <a:rPr lang="en-GB" sz="2000"/>
              <a:t>	Mr. Sunil Aravind, Process Engineer, TVSSS Pvt. Ltd.</a:t>
            </a:r>
            <a:endParaRPr/>
          </a:p>
          <a:p>
            <a:pPr indent="0" lvl="0" marL="0" rtl="0" algn="l">
              <a:lnSpc>
                <a:spcPct val="90000"/>
              </a:lnSpc>
              <a:spcBef>
                <a:spcPts val="1000"/>
              </a:spcBef>
              <a:spcAft>
                <a:spcPts val="0"/>
              </a:spcAft>
              <a:buClr>
                <a:schemeClr val="dk1"/>
              </a:buClr>
              <a:buSzPts val="2000"/>
              <a:buNone/>
            </a:pPr>
            <a:r>
              <a:rPr lang="en-GB" sz="2000"/>
              <a:t>	and other staff members in helping to execute my internship in a perfect and exciting manner.</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GB" sz="2000"/>
              <a:t>I’m sure this internship period was a learning experience and has really carved a path for my future.</a:t>
            </a:r>
            <a:endParaRPr/>
          </a:p>
          <a:p>
            <a:pPr indent="0" lvl="0" marL="0" rtl="0" algn="l">
              <a:lnSpc>
                <a:spcPct val="90000"/>
              </a:lnSpc>
              <a:spcBef>
                <a:spcPts val="1000"/>
              </a:spcBef>
              <a:spcAft>
                <a:spcPts val="0"/>
              </a:spcAft>
              <a:buClr>
                <a:schemeClr val="dk1"/>
              </a:buClr>
              <a:buSzPts val="2000"/>
              <a:buNone/>
            </a:pPr>
            <a:r>
              <a:rPr lang="en-GB" sz="2000"/>
              <a:t>								Thanking you,</a:t>
            </a:r>
            <a:endParaRPr/>
          </a:p>
          <a:p>
            <a:pPr indent="0" lvl="0" marL="0" rtl="0" algn="l">
              <a:lnSpc>
                <a:spcPct val="90000"/>
              </a:lnSpc>
              <a:spcBef>
                <a:spcPts val="1000"/>
              </a:spcBef>
              <a:spcAft>
                <a:spcPts val="0"/>
              </a:spcAft>
              <a:buClr>
                <a:schemeClr val="dk1"/>
              </a:buClr>
              <a:buSzPts val="2000"/>
              <a:buNone/>
            </a:pPr>
            <a:r>
              <a:rPr lang="en-GB" sz="2000"/>
              <a:t>								SABARI MATHAVAN R 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LINK TO THE PROJECT</a:t>
            </a:r>
            <a:endParaRPr/>
          </a:p>
        </p:txBody>
      </p:sp>
      <p:sp>
        <p:nvSpPr>
          <p:cNvPr id="274" name="Google Shape;27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GB" sz="2000"/>
              <a:t>Google drive link:</a:t>
            </a:r>
            <a:endParaRPr/>
          </a:p>
          <a:p>
            <a:pPr indent="0" lvl="0" marL="0" rtl="0" algn="l">
              <a:lnSpc>
                <a:spcPct val="90000"/>
              </a:lnSpc>
              <a:spcBef>
                <a:spcPts val="1000"/>
              </a:spcBef>
              <a:spcAft>
                <a:spcPts val="0"/>
              </a:spcAft>
              <a:buClr>
                <a:schemeClr val="dk1"/>
              </a:buClr>
              <a:buSzPts val="2000"/>
              <a:buNone/>
            </a:pPr>
            <a:r>
              <a:rPr lang="en-GB" sz="2000" u="sng">
                <a:solidFill>
                  <a:schemeClr val="hlink"/>
                </a:solidFill>
                <a:hlinkClick r:id="rId3"/>
              </a:rPr>
              <a:t>https://drive.google.com/drive/folders/1WDGMsk0FJbCT2gd-iCrAa-yHfjhkK-Gt?usp=sharing</a:t>
            </a:r>
            <a:endParaRPr sz="2000"/>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ABOUT TVSSS</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i="0" lang="en-GB" sz="2000"/>
              <a:t>TVS Sensing Solutions offers value added solutions to industrial, consumer durable, automotive, IT Segments besides offering quality precision micro switches and application support to our customers, from our manufacturing facility in Vellaripatti, Madurai. </a:t>
            </a:r>
            <a:endParaRPr/>
          </a:p>
          <a:p>
            <a:pPr indent="0" lvl="0" marL="0" rtl="0" algn="l">
              <a:lnSpc>
                <a:spcPct val="90000"/>
              </a:lnSpc>
              <a:spcBef>
                <a:spcPts val="1000"/>
              </a:spcBef>
              <a:spcAft>
                <a:spcPts val="0"/>
              </a:spcAft>
              <a:buClr>
                <a:schemeClr val="dk1"/>
              </a:buClr>
              <a:buSzPts val="2000"/>
              <a:buNone/>
            </a:pPr>
            <a:r>
              <a:rPr b="0" i="0" lang="en-GB" sz="2000"/>
              <a:t>TVS Sensing Solutions emerges as key player in Sensor Products and Solutions that serves Automotive, Industrial and Appliance markets in standalone products and in IOT products. TVS Sensing solutions also serves the end to end solutions of IIOT through </a:t>
            </a:r>
            <a:r>
              <a:rPr lang="en-GB" sz="2000"/>
              <a:t>ecosystem</a:t>
            </a:r>
            <a:r>
              <a:rPr b="0" i="0" lang="en-GB" sz="2000"/>
              <a:t> partnerships. TVS Sensing Solutions make it headway in niche markets by adaptation of emerging technologies through enduring partnerships. </a:t>
            </a:r>
            <a:endParaRPr/>
          </a:p>
          <a:p>
            <a:pPr indent="0" lvl="0" marL="0" rtl="0" algn="l">
              <a:lnSpc>
                <a:spcPct val="90000"/>
              </a:lnSpc>
              <a:spcBef>
                <a:spcPts val="1000"/>
              </a:spcBef>
              <a:spcAft>
                <a:spcPts val="0"/>
              </a:spcAft>
              <a:buClr>
                <a:schemeClr val="dk1"/>
              </a:buClr>
              <a:buSzPts val="2000"/>
              <a:buNone/>
            </a:pPr>
            <a:r>
              <a:rPr lang="en-GB" sz="2000"/>
              <a:t>They produce the following products:</a:t>
            </a:r>
            <a:endParaRPr/>
          </a:p>
          <a:p>
            <a:pPr indent="-457200" lvl="1" marL="914400" rtl="0" algn="l">
              <a:lnSpc>
                <a:spcPct val="90000"/>
              </a:lnSpc>
              <a:spcBef>
                <a:spcPts val="500"/>
              </a:spcBef>
              <a:spcAft>
                <a:spcPts val="0"/>
              </a:spcAft>
              <a:buClr>
                <a:schemeClr val="dk1"/>
              </a:buClr>
              <a:buSzPts val="1600"/>
              <a:buAutoNum type="arabicPeriod"/>
            </a:pPr>
            <a:r>
              <a:rPr lang="en-GB" sz="1600"/>
              <a:t>Sensors</a:t>
            </a:r>
            <a:endParaRPr/>
          </a:p>
          <a:p>
            <a:pPr indent="-457200" lvl="1" marL="914400" rtl="0" algn="l">
              <a:lnSpc>
                <a:spcPct val="90000"/>
              </a:lnSpc>
              <a:spcBef>
                <a:spcPts val="500"/>
              </a:spcBef>
              <a:spcAft>
                <a:spcPts val="0"/>
              </a:spcAft>
              <a:buClr>
                <a:schemeClr val="dk1"/>
              </a:buClr>
              <a:buSzPts val="1600"/>
              <a:buAutoNum type="arabicPeriod"/>
            </a:pPr>
            <a:r>
              <a:rPr lang="en-GB" sz="1600"/>
              <a:t>Switches and Controls</a:t>
            </a:r>
            <a:endParaRPr/>
          </a:p>
          <a:p>
            <a:pPr indent="-457200" lvl="1" marL="914400" rtl="0" algn="l">
              <a:lnSpc>
                <a:spcPct val="90000"/>
              </a:lnSpc>
              <a:spcBef>
                <a:spcPts val="500"/>
              </a:spcBef>
              <a:spcAft>
                <a:spcPts val="0"/>
              </a:spcAft>
              <a:buClr>
                <a:schemeClr val="dk1"/>
              </a:buClr>
              <a:buSzPts val="1600"/>
              <a:buAutoNum type="arabicPeriod"/>
            </a:pPr>
            <a:r>
              <a:rPr lang="en-GB" sz="1600"/>
              <a:t>Solenoids</a:t>
            </a:r>
            <a:endParaRPr/>
          </a:p>
          <a:p>
            <a:pPr indent="-457200" lvl="1" marL="914400" rtl="0" algn="l">
              <a:lnSpc>
                <a:spcPct val="90000"/>
              </a:lnSpc>
              <a:spcBef>
                <a:spcPts val="500"/>
              </a:spcBef>
              <a:spcAft>
                <a:spcPts val="0"/>
              </a:spcAft>
              <a:buClr>
                <a:schemeClr val="dk1"/>
              </a:buClr>
              <a:buSzPts val="1600"/>
              <a:buAutoNum type="arabicPeriod"/>
            </a:pPr>
            <a:r>
              <a:rPr lang="en-GB" sz="1600"/>
              <a:t>Electro Mechanical Assemblies</a:t>
            </a:r>
            <a:endParaRPr/>
          </a:p>
          <a:p>
            <a:pPr indent="-457200" lvl="1" marL="914400" rtl="0" algn="l">
              <a:lnSpc>
                <a:spcPct val="90000"/>
              </a:lnSpc>
              <a:spcBef>
                <a:spcPts val="500"/>
              </a:spcBef>
              <a:spcAft>
                <a:spcPts val="0"/>
              </a:spcAft>
              <a:buClr>
                <a:schemeClr val="dk1"/>
              </a:buClr>
              <a:buSzPts val="1600"/>
              <a:buAutoNum type="arabicPeriod"/>
            </a:pPr>
            <a:r>
              <a:rPr lang="en-GB" sz="1600"/>
              <a:t>Computer Input Devices</a:t>
            </a:r>
            <a:endParaRPr/>
          </a:p>
          <a:p>
            <a:pPr indent="0" lvl="0" marL="0" rtl="0" algn="l">
              <a:lnSpc>
                <a:spcPct val="90000"/>
              </a:lnSpc>
              <a:spcBef>
                <a:spcPts val="1000"/>
              </a:spcBef>
              <a:spcAft>
                <a:spcPts val="0"/>
              </a:spcAft>
              <a:buClr>
                <a:schemeClr val="dk1"/>
              </a:buClr>
              <a:buSzPts val="2000"/>
              <a:buNone/>
            </a:pPr>
            <a:r>
              <a:t/>
            </a:r>
            <a:endParaRPr b="0" i="0"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ABOUT INTERNSHIP</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Industry visited – TVS Sensing Solutions Private Limited, Vellaripatti, Madurai</a:t>
            </a:r>
            <a:endParaRPr/>
          </a:p>
          <a:p>
            <a:pPr indent="-228600" lvl="0" marL="228600" rtl="0" algn="l">
              <a:lnSpc>
                <a:spcPct val="90000"/>
              </a:lnSpc>
              <a:spcBef>
                <a:spcPts val="1000"/>
              </a:spcBef>
              <a:spcAft>
                <a:spcPts val="0"/>
              </a:spcAft>
              <a:buClr>
                <a:schemeClr val="dk1"/>
              </a:buClr>
              <a:buSzPts val="2000"/>
              <a:buChar char="•"/>
            </a:pPr>
            <a:r>
              <a:rPr lang="en-GB" sz="2000"/>
              <a:t>Human Resource Manager – Mr. Muthu Pandi</a:t>
            </a:r>
            <a:endParaRPr sz="2000"/>
          </a:p>
          <a:p>
            <a:pPr indent="-228600" lvl="0" marL="228600" rtl="0" algn="l">
              <a:lnSpc>
                <a:spcPct val="90000"/>
              </a:lnSpc>
              <a:spcBef>
                <a:spcPts val="1000"/>
              </a:spcBef>
              <a:spcAft>
                <a:spcPts val="0"/>
              </a:spcAft>
              <a:buClr>
                <a:schemeClr val="dk1"/>
              </a:buClr>
              <a:buSzPts val="2000"/>
              <a:buChar char="•"/>
            </a:pPr>
            <a:r>
              <a:rPr lang="en-GB" sz="2000"/>
              <a:t>Field of work – IoT development</a:t>
            </a:r>
            <a:endParaRPr/>
          </a:p>
          <a:p>
            <a:pPr indent="-228600" lvl="0" marL="228600" rtl="0" algn="l">
              <a:lnSpc>
                <a:spcPct val="90000"/>
              </a:lnSpc>
              <a:spcBef>
                <a:spcPts val="1000"/>
              </a:spcBef>
              <a:spcAft>
                <a:spcPts val="0"/>
              </a:spcAft>
              <a:buClr>
                <a:schemeClr val="dk1"/>
              </a:buClr>
              <a:buSzPts val="2000"/>
              <a:buChar char="•"/>
            </a:pPr>
            <a:r>
              <a:rPr lang="en-GB" sz="2000"/>
              <a:t>Staff in charge – Mr. Muthalagar, Assistant Manager of Process Engineering</a:t>
            </a:r>
            <a:endParaRPr/>
          </a:p>
          <a:p>
            <a:pPr indent="0" lvl="0" marL="0" rtl="0" algn="l">
              <a:lnSpc>
                <a:spcPct val="90000"/>
              </a:lnSpc>
              <a:spcBef>
                <a:spcPts val="1000"/>
              </a:spcBef>
              <a:spcAft>
                <a:spcPts val="0"/>
              </a:spcAft>
              <a:buClr>
                <a:schemeClr val="dk1"/>
              </a:buClr>
              <a:buSzPts val="2000"/>
              <a:buNone/>
            </a:pPr>
            <a:r>
              <a:rPr lang="en-GB" sz="2000"/>
              <a:t>		  Mr. Sunil Aravind, Process Engineer, TVSSS Pvt. Ltd.</a:t>
            </a:r>
            <a:endParaRPr/>
          </a:p>
          <a:p>
            <a:pPr indent="-228600" lvl="0" marL="228600" rtl="0" algn="l">
              <a:lnSpc>
                <a:spcPct val="90000"/>
              </a:lnSpc>
              <a:spcBef>
                <a:spcPts val="1000"/>
              </a:spcBef>
              <a:spcAft>
                <a:spcPts val="0"/>
              </a:spcAft>
              <a:buClr>
                <a:schemeClr val="dk1"/>
              </a:buClr>
              <a:buSzPts val="2000"/>
              <a:buChar char="•"/>
            </a:pPr>
            <a:r>
              <a:rPr lang="en-GB" sz="2000"/>
              <a:t>Duration – November 30, 2020 (Monday) to December 25, 2020 (Friday)</a:t>
            </a:r>
            <a:endParaRPr/>
          </a:p>
          <a:p>
            <a:pPr indent="-228600" lvl="0" marL="228600" rtl="0" algn="l">
              <a:lnSpc>
                <a:spcPct val="90000"/>
              </a:lnSpc>
              <a:spcBef>
                <a:spcPts val="1000"/>
              </a:spcBef>
              <a:spcAft>
                <a:spcPts val="0"/>
              </a:spcAft>
              <a:buClr>
                <a:schemeClr val="dk1"/>
              </a:buClr>
              <a:buSzPts val="2000"/>
              <a:buChar char="•"/>
            </a:pPr>
            <a:r>
              <a:rPr lang="en-GB" sz="2000"/>
              <a:t>Work Timings – 09:00 to 17:00, Monday through Friday every week</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GB" sz="2000"/>
              <a:t>Total work count – Days: 26(19)</a:t>
            </a:r>
            <a:endParaRPr sz="1600"/>
          </a:p>
          <a:p>
            <a:pPr indent="0" lvl="0" marL="0" rtl="0" algn="l">
              <a:lnSpc>
                <a:spcPct val="90000"/>
              </a:lnSpc>
              <a:spcBef>
                <a:spcPts val="1000"/>
              </a:spcBef>
              <a:spcAft>
                <a:spcPts val="0"/>
              </a:spcAft>
              <a:buClr>
                <a:schemeClr val="dk1"/>
              </a:buClr>
              <a:buSzPts val="1600"/>
              <a:buNone/>
            </a:pPr>
            <a:r>
              <a:rPr lang="en-GB" sz="1600"/>
              <a:t>		</a:t>
            </a:r>
            <a:r>
              <a:rPr lang="en-GB" sz="2000"/>
              <a:t>      Hours: 152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PROJECT DETAILS</a:t>
            </a:r>
            <a:endParaRPr/>
          </a:p>
        </p:txBody>
      </p:sp>
      <p:sp>
        <p:nvSpPr>
          <p:cNvPr id="113" name="Google Shape;11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b="1" i="1" lang="en-GB" sz="2000"/>
              <a:t>DIGITAL PRODUCTION MONITORING SYSTEM </a:t>
            </a:r>
            <a:r>
              <a:rPr lang="en-GB" sz="2000"/>
              <a:t>in Turbo Actuator Assembly, TVSSS Pvt. Ltd.</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GB" sz="2000"/>
              <a:t>Assembly line name – Turbo Actuator Assembly</a:t>
            </a:r>
            <a:endParaRPr/>
          </a:p>
          <a:p>
            <a:pPr indent="-228600" lvl="0" marL="228600" rtl="0" algn="l">
              <a:lnSpc>
                <a:spcPct val="90000"/>
              </a:lnSpc>
              <a:spcBef>
                <a:spcPts val="1000"/>
              </a:spcBef>
              <a:spcAft>
                <a:spcPts val="0"/>
              </a:spcAft>
              <a:buClr>
                <a:schemeClr val="dk1"/>
              </a:buClr>
              <a:buSzPts val="2000"/>
              <a:buChar char="•"/>
            </a:pPr>
            <a:r>
              <a:rPr lang="en-GB" sz="2000"/>
              <a:t>Total machine count – 8 different machines</a:t>
            </a:r>
            <a:endParaRPr/>
          </a:p>
          <a:p>
            <a:pPr indent="-228600" lvl="0" marL="228600" rtl="0" algn="l">
              <a:lnSpc>
                <a:spcPct val="90000"/>
              </a:lnSpc>
              <a:spcBef>
                <a:spcPts val="1000"/>
              </a:spcBef>
              <a:spcAft>
                <a:spcPts val="0"/>
              </a:spcAft>
              <a:buClr>
                <a:schemeClr val="dk1"/>
              </a:buClr>
              <a:buSzPts val="2000"/>
              <a:buChar char="•"/>
            </a:pPr>
            <a:r>
              <a:rPr lang="en-GB" sz="2000"/>
              <a:t>Hardware required – Omron PLCs, EXOR HMIs</a:t>
            </a:r>
            <a:endParaRPr/>
          </a:p>
          <a:p>
            <a:pPr indent="-228600" lvl="0" marL="228600" rtl="0" algn="l">
              <a:lnSpc>
                <a:spcPct val="90000"/>
              </a:lnSpc>
              <a:spcBef>
                <a:spcPts val="1000"/>
              </a:spcBef>
              <a:spcAft>
                <a:spcPts val="0"/>
              </a:spcAft>
              <a:buClr>
                <a:schemeClr val="dk1"/>
              </a:buClr>
              <a:buSzPts val="2000"/>
              <a:buChar char="•"/>
            </a:pPr>
            <a:r>
              <a:rPr lang="en-GB" sz="2000"/>
              <a:t>Software required – Django as a web framework</a:t>
            </a:r>
            <a:endParaRPr/>
          </a:p>
          <a:p>
            <a:pPr indent="0" lvl="0" marL="0" rtl="0" algn="l">
              <a:lnSpc>
                <a:spcPct val="90000"/>
              </a:lnSpc>
              <a:spcBef>
                <a:spcPts val="1000"/>
              </a:spcBef>
              <a:spcAft>
                <a:spcPts val="0"/>
              </a:spcAft>
              <a:buClr>
                <a:schemeClr val="dk1"/>
              </a:buClr>
              <a:buSzPts val="2000"/>
              <a:buNone/>
            </a:pPr>
            <a:r>
              <a:rPr lang="en-GB" sz="2000"/>
              <a:t>		         MySQL for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BENEFITS</a:t>
            </a:r>
            <a:endParaRPr/>
          </a:p>
        </p:txBody>
      </p:sp>
      <p:sp>
        <p:nvSpPr>
          <p:cNvPr id="119" name="Google Shape;1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The growth rate of a company is dependent on the Overall Equipment Efficiency (OEE) of the company. In short, OEE identifies the percentage of manufacturing time that is truly productive. OEE is dependent on 3 factors – Availability, Performance, and Quality</a:t>
            </a:r>
            <a:endParaRPr/>
          </a:p>
          <a:p>
            <a:pPr indent="-228600" lvl="0" marL="228600" rtl="0" algn="l">
              <a:lnSpc>
                <a:spcPct val="90000"/>
              </a:lnSpc>
              <a:spcBef>
                <a:spcPts val="1000"/>
              </a:spcBef>
              <a:spcAft>
                <a:spcPts val="0"/>
              </a:spcAft>
              <a:buClr>
                <a:schemeClr val="dk1"/>
              </a:buClr>
              <a:buSzPts val="2000"/>
              <a:buChar char="•"/>
            </a:pPr>
            <a:r>
              <a:rPr lang="en-GB" sz="2000"/>
              <a:t>OEE = Availability x Performance x Quality</a:t>
            </a:r>
            <a:endParaRPr/>
          </a:p>
          <a:p>
            <a:pPr indent="0" lvl="0" marL="0" rtl="0" algn="l">
              <a:lnSpc>
                <a:spcPct val="90000"/>
              </a:lnSpc>
              <a:spcBef>
                <a:spcPts val="1000"/>
              </a:spcBef>
              <a:spcAft>
                <a:spcPts val="0"/>
              </a:spcAft>
              <a:buClr>
                <a:schemeClr val="dk1"/>
              </a:buClr>
              <a:buSzPts val="1400"/>
              <a:buNone/>
            </a:pPr>
            <a:r>
              <a:rPr i="1" lang="en-GB" sz="1400"/>
              <a:t>	</a:t>
            </a:r>
            <a:r>
              <a:rPr i="1" lang="en-GB" sz="1400" u="none" strike="noStrike"/>
              <a:t>Availability</a:t>
            </a:r>
            <a:r>
              <a:rPr i="1" lang="en-GB" sz="1400"/>
              <a:t> = </a:t>
            </a:r>
            <a:r>
              <a:rPr i="1" lang="en-GB" sz="1400" u="none" strike="noStrike"/>
              <a:t>Planned Production Time / Run Time</a:t>
            </a:r>
            <a:r>
              <a:rPr i="1" lang="en-GB" sz="1400"/>
              <a:t> </a:t>
            </a:r>
            <a:endParaRPr i="1" sz="1400" u="none" strike="noStrike"/>
          </a:p>
          <a:p>
            <a:pPr indent="0" lvl="0" marL="0" rtl="0" algn="l">
              <a:lnSpc>
                <a:spcPct val="90000"/>
              </a:lnSpc>
              <a:spcBef>
                <a:spcPts val="1000"/>
              </a:spcBef>
              <a:spcAft>
                <a:spcPts val="0"/>
              </a:spcAft>
              <a:buClr>
                <a:schemeClr val="dk1"/>
              </a:buClr>
              <a:buSzPts val="1400"/>
              <a:buNone/>
            </a:pPr>
            <a:r>
              <a:rPr i="1" lang="en-GB" sz="1400"/>
              <a:t>	</a:t>
            </a:r>
            <a:r>
              <a:rPr i="1" lang="en-GB" sz="1400" u="none" strike="noStrike"/>
              <a:t>Performance</a:t>
            </a:r>
            <a:r>
              <a:rPr i="1" lang="en-GB" sz="1400"/>
              <a:t> = (</a:t>
            </a:r>
            <a:r>
              <a:rPr i="1" lang="en-GB" sz="1400" u="none" strike="noStrike"/>
              <a:t>Ideal Cycle Time</a:t>
            </a:r>
            <a:r>
              <a:rPr i="1" lang="en-GB" sz="1400"/>
              <a:t> × </a:t>
            </a:r>
            <a:r>
              <a:rPr i="1" lang="en-GB" sz="1400" u="none" strike="noStrike"/>
              <a:t>Total Count</a:t>
            </a:r>
            <a:r>
              <a:rPr i="1" lang="en-GB" sz="1400"/>
              <a:t>) / </a:t>
            </a:r>
            <a:r>
              <a:rPr i="1" lang="en-GB" sz="1400" u="none" strike="noStrike"/>
              <a:t>Run Time</a:t>
            </a:r>
            <a:endParaRPr i="1" sz="1400"/>
          </a:p>
          <a:p>
            <a:pPr indent="0" lvl="0" marL="0" rtl="0" algn="l">
              <a:lnSpc>
                <a:spcPct val="90000"/>
              </a:lnSpc>
              <a:spcBef>
                <a:spcPts val="1000"/>
              </a:spcBef>
              <a:spcAft>
                <a:spcPts val="0"/>
              </a:spcAft>
              <a:buClr>
                <a:schemeClr val="dk1"/>
              </a:buClr>
              <a:buSzPts val="1400"/>
              <a:buNone/>
            </a:pPr>
            <a:r>
              <a:rPr i="1" lang="en-GB" sz="1400"/>
              <a:t>	</a:t>
            </a:r>
            <a:r>
              <a:rPr i="1" lang="en-GB" sz="1400" u="none" strike="noStrike"/>
              <a:t>Quality</a:t>
            </a:r>
            <a:r>
              <a:rPr i="1" lang="en-GB" sz="1400"/>
              <a:t> = </a:t>
            </a:r>
            <a:r>
              <a:rPr i="1" lang="en-GB" sz="1400" u="none" strike="noStrike"/>
              <a:t>Good Count</a:t>
            </a:r>
            <a:r>
              <a:rPr i="1" lang="en-GB" sz="1400"/>
              <a:t> / </a:t>
            </a:r>
            <a:r>
              <a:rPr i="1" lang="en-GB" sz="1400" u="none" strike="noStrike"/>
              <a:t>Total Count</a:t>
            </a:r>
            <a:endParaRPr/>
          </a:p>
          <a:p>
            <a:pPr indent="0" lvl="0" marL="0" rtl="0" algn="l">
              <a:lnSpc>
                <a:spcPct val="90000"/>
              </a:lnSpc>
              <a:spcBef>
                <a:spcPts val="1000"/>
              </a:spcBef>
              <a:spcAft>
                <a:spcPts val="0"/>
              </a:spcAft>
              <a:buClr>
                <a:schemeClr val="dk1"/>
              </a:buClr>
              <a:buSzPts val="1400"/>
              <a:buNone/>
            </a:pPr>
            <a:r>
              <a:t/>
            </a:r>
            <a:endParaRPr i="1" sz="1400" u="none" strike="noStrike"/>
          </a:p>
          <a:p>
            <a:pPr indent="-228600" lvl="0" marL="228600" rtl="0" algn="l">
              <a:lnSpc>
                <a:spcPct val="90000"/>
              </a:lnSpc>
              <a:spcBef>
                <a:spcPts val="1000"/>
              </a:spcBef>
              <a:spcAft>
                <a:spcPts val="0"/>
              </a:spcAft>
              <a:buClr>
                <a:schemeClr val="dk1"/>
              </a:buClr>
              <a:buSzPts val="2000"/>
              <a:buChar char="•"/>
            </a:pPr>
            <a:r>
              <a:rPr lang="en-GB" sz="2000"/>
              <a:t>Having track of the production and its rate, is easier when it is automated than as a manual process. To get things automated, IoT is employed.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PROJECT WORKFLOW</a:t>
            </a:r>
            <a:endParaRPr/>
          </a:p>
        </p:txBody>
      </p:sp>
      <p:sp>
        <p:nvSpPr>
          <p:cNvPr id="125" name="Google Shape;125;p7"/>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000"/>
              <a:buAutoNum type="arabicPeriod"/>
            </a:pPr>
            <a:r>
              <a:rPr lang="en-GB" sz="2000"/>
              <a:t>Studying the assembly line</a:t>
            </a:r>
            <a:endParaRPr/>
          </a:p>
          <a:p>
            <a:pPr indent="-457200" lvl="0" marL="457200" rtl="0" algn="l">
              <a:lnSpc>
                <a:spcPct val="90000"/>
              </a:lnSpc>
              <a:spcBef>
                <a:spcPts val="1000"/>
              </a:spcBef>
              <a:spcAft>
                <a:spcPts val="0"/>
              </a:spcAft>
              <a:buClr>
                <a:schemeClr val="dk1"/>
              </a:buClr>
              <a:buSzPts val="2000"/>
              <a:buAutoNum type="arabicPeriod"/>
            </a:pPr>
            <a:r>
              <a:rPr lang="en-GB" sz="2000"/>
              <a:t>Knowing the existing system</a:t>
            </a:r>
            <a:endParaRPr/>
          </a:p>
          <a:p>
            <a:pPr indent="-457200" lvl="0" marL="457200" rtl="0" algn="l">
              <a:lnSpc>
                <a:spcPct val="90000"/>
              </a:lnSpc>
              <a:spcBef>
                <a:spcPts val="1000"/>
              </a:spcBef>
              <a:spcAft>
                <a:spcPts val="0"/>
              </a:spcAft>
              <a:buClr>
                <a:schemeClr val="dk1"/>
              </a:buClr>
              <a:buSzPts val="2000"/>
              <a:buFont typeface="Arial"/>
              <a:buAutoNum type="arabicPeriod"/>
            </a:pPr>
            <a:r>
              <a:rPr lang="en-GB" sz="2000"/>
              <a:t>Requirement sheet</a:t>
            </a:r>
            <a:endParaRPr/>
          </a:p>
          <a:p>
            <a:pPr indent="-457200" lvl="0" marL="457200" rtl="0" algn="l">
              <a:lnSpc>
                <a:spcPct val="90000"/>
              </a:lnSpc>
              <a:spcBef>
                <a:spcPts val="1000"/>
              </a:spcBef>
              <a:spcAft>
                <a:spcPts val="0"/>
              </a:spcAft>
              <a:buClr>
                <a:schemeClr val="dk1"/>
              </a:buClr>
              <a:buSzPts val="2000"/>
              <a:buFont typeface="Arial"/>
              <a:buAutoNum type="arabicPeriod"/>
            </a:pPr>
            <a:r>
              <a:rPr lang="en-GB" sz="2000"/>
              <a:t>Design of the HMI, Database and Display charts</a:t>
            </a:r>
            <a:endParaRPr/>
          </a:p>
          <a:p>
            <a:pPr indent="-457200" lvl="0" marL="457200" rtl="0" algn="l">
              <a:lnSpc>
                <a:spcPct val="90000"/>
              </a:lnSpc>
              <a:spcBef>
                <a:spcPts val="1000"/>
              </a:spcBef>
              <a:spcAft>
                <a:spcPts val="0"/>
              </a:spcAft>
              <a:buClr>
                <a:schemeClr val="dk1"/>
              </a:buClr>
              <a:buSzPts val="2000"/>
              <a:buFont typeface="Arial"/>
              <a:buAutoNum type="arabicPeriod"/>
            </a:pPr>
            <a:r>
              <a:rPr lang="en-GB" sz="2000"/>
              <a:t>Connecting with PLCs</a:t>
            </a:r>
            <a:endParaRPr/>
          </a:p>
          <a:p>
            <a:pPr indent="-457200" lvl="0" marL="457200" rtl="0" algn="l">
              <a:lnSpc>
                <a:spcPct val="90000"/>
              </a:lnSpc>
              <a:spcBef>
                <a:spcPts val="1000"/>
              </a:spcBef>
              <a:spcAft>
                <a:spcPts val="0"/>
              </a:spcAft>
              <a:buClr>
                <a:schemeClr val="dk1"/>
              </a:buClr>
              <a:buSzPts val="2000"/>
              <a:buFont typeface="Arial"/>
              <a:buAutoNum type="arabicPeriod"/>
            </a:pPr>
            <a:r>
              <a:rPr lang="en-GB" sz="2000"/>
              <a:t>Error/Damage control</a:t>
            </a:r>
            <a:endParaRPr/>
          </a:p>
          <a:p>
            <a:pPr indent="-330200" lvl="0" marL="457200" rtl="0" algn="l">
              <a:lnSpc>
                <a:spcPct val="90000"/>
              </a:lnSpc>
              <a:spcBef>
                <a:spcPts val="1000"/>
              </a:spcBef>
              <a:spcAft>
                <a:spcPts val="0"/>
              </a:spcAft>
              <a:buClr>
                <a:schemeClr val="dk1"/>
              </a:buClr>
              <a:buSzPts val="2000"/>
              <a:buFont typeface="Arial"/>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BRIEF INTRO</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t>The HMI is an interfacing tool for the worker and the machine. Along with a better display service and a perfect database for rendering/storing information from the HMI proves worth the effort. A detailed analysis of the data is required for growth of the company. A flowchart for the work done is shown below.</a:t>
            </a:r>
            <a:endParaRPr/>
          </a:p>
        </p:txBody>
      </p:sp>
      <p:pic>
        <p:nvPicPr>
          <p:cNvPr id="133" name="Google Shape;133;p8"/>
          <p:cNvPicPr preferRelativeResize="0"/>
          <p:nvPr/>
        </p:nvPicPr>
        <p:blipFill rotWithShape="1">
          <a:blip r:embed="rId3">
            <a:alphaModFix/>
          </a:blip>
          <a:srcRect b="0" l="0" r="0" t="0"/>
          <a:stretch/>
        </p:blipFill>
        <p:spPr>
          <a:xfrm>
            <a:off x="1510273" y="3443901"/>
            <a:ext cx="862303" cy="862303"/>
          </a:xfrm>
          <a:prstGeom prst="rect">
            <a:avLst/>
          </a:prstGeom>
          <a:noFill/>
          <a:ln>
            <a:noFill/>
          </a:ln>
        </p:spPr>
      </p:pic>
      <p:pic>
        <p:nvPicPr>
          <p:cNvPr id="134" name="Google Shape;134;p8"/>
          <p:cNvPicPr preferRelativeResize="0"/>
          <p:nvPr/>
        </p:nvPicPr>
        <p:blipFill rotWithShape="1">
          <a:blip r:embed="rId3">
            <a:alphaModFix/>
          </a:blip>
          <a:srcRect b="0" l="0" r="0" t="0"/>
          <a:stretch/>
        </p:blipFill>
        <p:spPr>
          <a:xfrm>
            <a:off x="2805672" y="3443899"/>
            <a:ext cx="862303" cy="862303"/>
          </a:xfrm>
          <a:prstGeom prst="rect">
            <a:avLst/>
          </a:prstGeom>
          <a:noFill/>
          <a:ln>
            <a:noFill/>
          </a:ln>
        </p:spPr>
      </p:pic>
      <p:pic>
        <p:nvPicPr>
          <p:cNvPr id="135" name="Google Shape;135;p8"/>
          <p:cNvPicPr preferRelativeResize="0"/>
          <p:nvPr/>
        </p:nvPicPr>
        <p:blipFill rotWithShape="1">
          <a:blip r:embed="rId3">
            <a:alphaModFix/>
          </a:blip>
          <a:srcRect b="0" l="0" r="0" t="0"/>
          <a:stretch/>
        </p:blipFill>
        <p:spPr>
          <a:xfrm>
            <a:off x="4101829" y="3443899"/>
            <a:ext cx="862303" cy="862303"/>
          </a:xfrm>
          <a:prstGeom prst="rect">
            <a:avLst/>
          </a:prstGeom>
          <a:noFill/>
          <a:ln>
            <a:noFill/>
          </a:ln>
        </p:spPr>
      </p:pic>
      <p:pic>
        <p:nvPicPr>
          <p:cNvPr id="136" name="Google Shape;136;p8"/>
          <p:cNvPicPr preferRelativeResize="0"/>
          <p:nvPr/>
        </p:nvPicPr>
        <p:blipFill rotWithShape="1">
          <a:blip r:embed="rId4">
            <a:alphaModFix/>
          </a:blip>
          <a:srcRect b="0" l="0" r="0" t="0"/>
          <a:stretch/>
        </p:blipFill>
        <p:spPr>
          <a:xfrm>
            <a:off x="8009823" y="3329942"/>
            <a:ext cx="1337484" cy="1213849"/>
          </a:xfrm>
          <a:prstGeom prst="rect">
            <a:avLst/>
          </a:prstGeom>
          <a:noFill/>
          <a:ln>
            <a:noFill/>
          </a:ln>
        </p:spPr>
      </p:pic>
      <p:pic>
        <p:nvPicPr>
          <p:cNvPr id="137" name="Google Shape;137;p8"/>
          <p:cNvPicPr preferRelativeResize="0"/>
          <p:nvPr/>
        </p:nvPicPr>
        <p:blipFill rotWithShape="1">
          <a:blip r:embed="rId5">
            <a:alphaModFix/>
          </a:blip>
          <a:srcRect b="0" l="0" r="0" t="0"/>
          <a:stretch/>
        </p:blipFill>
        <p:spPr>
          <a:xfrm>
            <a:off x="5722337" y="4728198"/>
            <a:ext cx="1583702" cy="1583702"/>
          </a:xfrm>
          <a:prstGeom prst="rect">
            <a:avLst/>
          </a:prstGeom>
          <a:noFill/>
          <a:ln>
            <a:noFill/>
          </a:ln>
        </p:spPr>
      </p:pic>
      <p:cxnSp>
        <p:nvCxnSpPr>
          <p:cNvPr id="138" name="Google Shape;138;p8"/>
          <p:cNvCxnSpPr>
            <a:stCxn id="133" idx="2"/>
            <a:endCxn id="137" idx="1"/>
          </p:cNvCxnSpPr>
          <p:nvPr/>
        </p:nvCxnSpPr>
        <p:spPr>
          <a:xfrm flipH="1" rot="-5400000">
            <a:off x="3224975" y="3022654"/>
            <a:ext cx="1213800" cy="3780900"/>
          </a:xfrm>
          <a:prstGeom prst="bentConnector2">
            <a:avLst/>
          </a:prstGeom>
          <a:noFill/>
          <a:ln cap="flat" cmpd="sng" w="9525">
            <a:solidFill>
              <a:schemeClr val="dk1"/>
            </a:solidFill>
            <a:prstDash val="solid"/>
            <a:miter lim="800000"/>
            <a:headEnd len="med" w="med" type="triangle"/>
            <a:tailEnd len="med" w="med" type="triangle"/>
          </a:ln>
        </p:spPr>
      </p:cxnSp>
      <p:cxnSp>
        <p:nvCxnSpPr>
          <p:cNvPr id="139" name="Google Shape;139;p8"/>
          <p:cNvCxnSpPr>
            <a:stCxn id="134" idx="2"/>
            <a:endCxn id="137" idx="1"/>
          </p:cNvCxnSpPr>
          <p:nvPr/>
        </p:nvCxnSpPr>
        <p:spPr>
          <a:xfrm flipH="1" rot="-5400000">
            <a:off x="3872674" y="3670352"/>
            <a:ext cx="1213800" cy="2485500"/>
          </a:xfrm>
          <a:prstGeom prst="bentConnector2">
            <a:avLst/>
          </a:prstGeom>
          <a:noFill/>
          <a:ln cap="flat" cmpd="sng" w="9525">
            <a:solidFill>
              <a:schemeClr val="dk1"/>
            </a:solidFill>
            <a:prstDash val="solid"/>
            <a:miter lim="800000"/>
            <a:headEnd len="med" w="med" type="triangle"/>
            <a:tailEnd len="med" w="med" type="triangle"/>
          </a:ln>
        </p:spPr>
      </p:cxnSp>
      <p:cxnSp>
        <p:nvCxnSpPr>
          <p:cNvPr id="140" name="Google Shape;140;p8"/>
          <p:cNvCxnSpPr>
            <a:stCxn id="135" idx="2"/>
            <a:endCxn id="137" idx="1"/>
          </p:cNvCxnSpPr>
          <p:nvPr/>
        </p:nvCxnSpPr>
        <p:spPr>
          <a:xfrm flipH="1" rot="-5400000">
            <a:off x="4520830" y="4318352"/>
            <a:ext cx="1213800" cy="1189500"/>
          </a:xfrm>
          <a:prstGeom prst="bentConnector2">
            <a:avLst/>
          </a:prstGeom>
          <a:noFill/>
          <a:ln cap="flat" cmpd="sng" w="9525">
            <a:solidFill>
              <a:schemeClr val="dk1"/>
            </a:solidFill>
            <a:prstDash val="solid"/>
            <a:miter lim="800000"/>
            <a:headEnd len="med" w="med" type="triangle"/>
            <a:tailEnd len="med" w="med" type="triangle"/>
          </a:ln>
        </p:spPr>
      </p:cxnSp>
      <p:cxnSp>
        <p:nvCxnSpPr>
          <p:cNvPr id="141" name="Google Shape;141;p8"/>
          <p:cNvCxnSpPr>
            <a:stCxn id="137" idx="3"/>
            <a:endCxn id="136" idx="2"/>
          </p:cNvCxnSpPr>
          <p:nvPr/>
        </p:nvCxnSpPr>
        <p:spPr>
          <a:xfrm flipH="1" rot="10800000">
            <a:off x="7306039" y="4543849"/>
            <a:ext cx="1372500" cy="976200"/>
          </a:xfrm>
          <a:prstGeom prst="bentConnector2">
            <a:avLst/>
          </a:prstGeom>
          <a:noFill/>
          <a:ln cap="flat" cmpd="sng" w="9525">
            <a:solidFill>
              <a:schemeClr val="dk1"/>
            </a:solidFill>
            <a:prstDash val="solid"/>
            <a:miter lim="800000"/>
            <a:headEnd len="sm" w="sm" type="none"/>
            <a:tailEnd len="med" w="med" type="triangle"/>
          </a:ln>
        </p:spPr>
      </p:cxnSp>
      <p:sp>
        <p:nvSpPr>
          <p:cNvPr id="142" name="Google Shape;142;p8"/>
          <p:cNvSpPr txBox="1"/>
          <p:nvPr/>
        </p:nvSpPr>
        <p:spPr>
          <a:xfrm>
            <a:off x="1610576" y="3194311"/>
            <a:ext cx="7837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400" u="none" cap="none" strike="noStrike">
                <a:solidFill>
                  <a:schemeClr val="dk1"/>
                </a:solidFill>
                <a:latin typeface="Calibri"/>
                <a:ea typeface="Calibri"/>
                <a:cs typeface="Calibri"/>
                <a:sym typeface="Calibri"/>
              </a:rPr>
              <a:t>HMI 1</a:t>
            </a:r>
            <a:endParaRPr/>
          </a:p>
        </p:txBody>
      </p:sp>
      <p:sp>
        <p:nvSpPr>
          <p:cNvPr id="143" name="Google Shape;143;p8"/>
          <p:cNvSpPr txBox="1"/>
          <p:nvPr/>
        </p:nvSpPr>
        <p:spPr>
          <a:xfrm>
            <a:off x="2912198" y="3194311"/>
            <a:ext cx="7837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HMI 2</a:t>
            </a:r>
            <a:endParaRPr/>
          </a:p>
        </p:txBody>
      </p:sp>
      <p:sp>
        <p:nvSpPr>
          <p:cNvPr id="144" name="Google Shape;144;p8"/>
          <p:cNvSpPr txBox="1"/>
          <p:nvPr/>
        </p:nvSpPr>
        <p:spPr>
          <a:xfrm>
            <a:off x="4207597" y="3194312"/>
            <a:ext cx="7837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HMI 3</a:t>
            </a:r>
            <a:endParaRPr/>
          </a:p>
        </p:txBody>
      </p:sp>
      <p:sp>
        <p:nvSpPr>
          <p:cNvPr id="145" name="Google Shape;145;p8"/>
          <p:cNvSpPr txBox="1"/>
          <p:nvPr/>
        </p:nvSpPr>
        <p:spPr>
          <a:xfrm>
            <a:off x="5752322" y="4506841"/>
            <a:ext cx="17354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DATABASE SERVER</a:t>
            </a:r>
            <a:endParaRPr/>
          </a:p>
        </p:txBody>
      </p:sp>
      <p:sp>
        <p:nvSpPr>
          <p:cNvPr id="146" name="Google Shape;146;p8"/>
          <p:cNvSpPr txBox="1"/>
          <p:nvPr/>
        </p:nvSpPr>
        <p:spPr>
          <a:xfrm>
            <a:off x="7977164" y="3194311"/>
            <a:ext cx="17354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DISPLAY SCREEN</a:t>
            </a:r>
            <a:endParaRPr/>
          </a:p>
        </p:txBody>
      </p:sp>
      <p:pic>
        <p:nvPicPr>
          <p:cNvPr id="147" name="Google Shape;147;p8"/>
          <p:cNvPicPr preferRelativeResize="0"/>
          <p:nvPr/>
        </p:nvPicPr>
        <p:blipFill rotWithShape="1">
          <a:blip r:embed="rId4">
            <a:alphaModFix/>
          </a:blip>
          <a:srcRect b="0" l="0" r="0" t="0"/>
          <a:stretch/>
        </p:blipFill>
        <p:spPr>
          <a:xfrm>
            <a:off x="9405234" y="5031920"/>
            <a:ext cx="1337484" cy="1213849"/>
          </a:xfrm>
          <a:prstGeom prst="rect">
            <a:avLst/>
          </a:prstGeom>
          <a:noFill/>
          <a:ln>
            <a:noFill/>
          </a:ln>
        </p:spPr>
      </p:pic>
      <p:sp>
        <p:nvSpPr>
          <p:cNvPr id="148" name="Google Shape;148;p8"/>
          <p:cNvSpPr txBox="1"/>
          <p:nvPr/>
        </p:nvSpPr>
        <p:spPr>
          <a:xfrm>
            <a:off x="9436822" y="4896983"/>
            <a:ext cx="17354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 EDGE SERVER</a:t>
            </a:r>
            <a:endParaRPr/>
          </a:p>
        </p:txBody>
      </p:sp>
      <p:cxnSp>
        <p:nvCxnSpPr>
          <p:cNvPr id="149" name="Google Shape;149;p8"/>
          <p:cNvCxnSpPr>
            <a:stCxn id="147" idx="2"/>
            <a:endCxn id="137" idx="2"/>
          </p:cNvCxnSpPr>
          <p:nvPr/>
        </p:nvCxnSpPr>
        <p:spPr>
          <a:xfrm rot="5400000">
            <a:off x="8261076" y="4498869"/>
            <a:ext cx="66000" cy="3559800"/>
          </a:xfrm>
          <a:prstGeom prst="bentConnector3">
            <a:avLst>
              <a:gd fmla="val 446562" name="adj1"/>
            </a:avLst>
          </a:prstGeom>
          <a:noFill/>
          <a:ln cap="flat" cmpd="sng" w="9525">
            <a:solidFill>
              <a:schemeClr val="dk1"/>
            </a:solidFill>
            <a:prstDash val="solid"/>
            <a:miter lim="800000"/>
            <a:headEnd len="med" w="med" type="triangl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DJANGO BRIEFING</a:t>
            </a:r>
            <a:endParaRPr/>
          </a:p>
        </p:txBody>
      </p:sp>
      <p:sp>
        <p:nvSpPr>
          <p:cNvPr id="155" name="Google Shape;15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GB" sz="2000"/>
              <a:t>The Django works on Model Template View architecture. </a:t>
            </a:r>
            <a:endParaRPr/>
          </a:p>
          <a:p>
            <a:pPr indent="-228600" lvl="0" marL="228600" rtl="0" algn="l">
              <a:lnSpc>
                <a:spcPct val="90000"/>
              </a:lnSpc>
              <a:spcBef>
                <a:spcPts val="1000"/>
              </a:spcBef>
              <a:spcAft>
                <a:spcPts val="0"/>
              </a:spcAft>
              <a:buClr>
                <a:schemeClr val="dk1"/>
              </a:buClr>
              <a:buSzPts val="2000"/>
              <a:buChar char="•"/>
            </a:pPr>
            <a:r>
              <a:rPr lang="en-GB" sz="2000"/>
              <a:t>models.py – It is where different models are stored. In my case I’ve 3 models – Worker, Task, 		           Machine models</a:t>
            </a:r>
            <a:endParaRPr/>
          </a:p>
          <a:p>
            <a:pPr indent="-228600" lvl="0" marL="228600" rtl="0" algn="l">
              <a:lnSpc>
                <a:spcPct val="90000"/>
              </a:lnSpc>
              <a:spcBef>
                <a:spcPts val="1000"/>
              </a:spcBef>
              <a:spcAft>
                <a:spcPts val="0"/>
              </a:spcAft>
              <a:buClr>
                <a:schemeClr val="dk1"/>
              </a:buClr>
              <a:buSzPts val="2000"/>
              <a:buChar char="•"/>
            </a:pPr>
            <a:r>
              <a:rPr lang="en-GB" sz="2000"/>
              <a:t>templates – It’s a folder that stores the HTML files for each webpage</a:t>
            </a:r>
            <a:endParaRPr/>
          </a:p>
          <a:p>
            <a:pPr indent="-228600" lvl="0" marL="228600" rtl="0" algn="l">
              <a:lnSpc>
                <a:spcPct val="90000"/>
              </a:lnSpc>
              <a:spcBef>
                <a:spcPts val="1000"/>
              </a:spcBef>
              <a:spcAft>
                <a:spcPts val="0"/>
              </a:spcAft>
              <a:buClr>
                <a:schemeClr val="dk1"/>
              </a:buClr>
              <a:buSzPts val="2000"/>
              <a:buChar char="•"/>
            </a:pPr>
            <a:r>
              <a:rPr lang="en-GB" sz="2000"/>
              <a:t>views.py – It acts as a place of rendering different web pages with the allocated templates and 	    	        passing the required arguments for the web page</a:t>
            </a:r>
            <a:endParaRPr/>
          </a:p>
          <a:p>
            <a:pPr indent="-101600" lvl="0" marL="22860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GB" sz="2000"/>
              <a:t>Other files used are urls.py – which acts as a domain allocator for each webpage,</a:t>
            </a:r>
            <a:endParaRPr/>
          </a:p>
          <a:p>
            <a:pPr indent="0" lvl="0" marL="0" rtl="0" algn="l">
              <a:lnSpc>
                <a:spcPct val="90000"/>
              </a:lnSpc>
              <a:spcBef>
                <a:spcPts val="1000"/>
              </a:spcBef>
              <a:spcAft>
                <a:spcPts val="0"/>
              </a:spcAft>
              <a:buClr>
                <a:schemeClr val="dk1"/>
              </a:buClr>
              <a:buSzPts val="2000"/>
              <a:buNone/>
            </a:pPr>
            <a:r>
              <a:rPr lang="en-GB" sz="2000"/>
              <a:t>		         forms.py – place for storing different kinds of forms that are to passed on for                  			             obtaining data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2020-12-24T05:17:29Z</dcterms:created>
  <dc:creator>SABARI MATHAVAN R B</dc:creator>
</cp:coreProperties>
</file>