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08"/>
  </p:notesMasterIdLst>
  <p:handoutMasterIdLst>
    <p:handoutMasterId r:id="rId109"/>
  </p:handoutMasterIdLst>
  <p:sldIdLst>
    <p:sldId id="484" r:id="rId5"/>
    <p:sldId id="447" r:id="rId6"/>
    <p:sldId id="446" r:id="rId7"/>
    <p:sldId id="408" r:id="rId8"/>
    <p:sldId id="439" r:id="rId9"/>
    <p:sldId id="409" r:id="rId10"/>
    <p:sldId id="411" r:id="rId11"/>
    <p:sldId id="413" r:id="rId12"/>
    <p:sldId id="414" r:id="rId13"/>
    <p:sldId id="415" r:id="rId14"/>
    <p:sldId id="440" r:id="rId15"/>
    <p:sldId id="416" r:id="rId16"/>
    <p:sldId id="417" r:id="rId17"/>
    <p:sldId id="441" r:id="rId18"/>
    <p:sldId id="442" r:id="rId19"/>
    <p:sldId id="443" r:id="rId20"/>
    <p:sldId id="444" r:id="rId21"/>
    <p:sldId id="425" r:id="rId22"/>
    <p:sldId id="426" r:id="rId23"/>
    <p:sldId id="427" r:id="rId24"/>
    <p:sldId id="428" r:id="rId25"/>
    <p:sldId id="429" r:id="rId26"/>
    <p:sldId id="445" r:id="rId27"/>
    <p:sldId id="479" r:id="rId28"/>
    <p:sldId id="453" r:id="rId29"/>
    <p:sldId id="454" r:id="rId30"/>
    <p:sldId id="455" r:id="rId31"/>
    <p:sldId id="480" r:id="rId32"/>
    <p:sldId id="485" r:id="rId33"/>
    <p:sldId id="481" r:id="rId34"/>
    <p:sldId id="482" r:id="rId35"/>
    <p:sldId id="472" r:id="rId36"/>
    <p:sldId id="483" r:id="rId37"/>
    <p:sldId id="465" r:id="rId38"/>
    <p:sldId id="466" r:id="rId39"/>
    <p:sldId id="467" r:id="rId40"/>
    <p:sldId id="473" r:id="rId41"/>
    <p:sldId id="474" r:id="rId42"/>
    <p:sldId id="452" r:id="rId43"/>
    <p:sldId id="456" r:id="rId44"/>
    <p:sldId id="478" r:id="rId45"/>
    <p:sldId id="486" r:id="rId46"/>
    <p:sldId id="435" r:id="rId47"/>
    <p:sldId id="507" r:id="rId48"/>
    <p:sldId id="436" r:id="rId49"/>
    <p:sldId id="463" r:id="rId50"/>
    <p:sldId id="438" r:id="rId51"/>
    <p:sldId id="464" r:id="rId52"/>
    <p:sldId id="508" r:id="rId53"/>
    <p:sldId id="509" r:id="rId54"/>
    <p:sldId id="510" r:id="rId55"/>
    <p:sldId id="511" r:id="rId56"/>
    <p:sldId id="475" r:id="rId57"/>
    <p:sldId id="476" r:id="rId58"/>
    <p:sldId id="477" r:id="rId59"/>
    <p:sldId id="487" r:id="rId60"/>
    <p:sldId id="488" r:id="rId61"/>
    <p:sldId id="489" r:id="rId62"/>
    <p:sldId id="471" r:id="rId63"/>
    <p:sldId id="490" r:id="rId64"/>
    <p:sldId id="491" r:id="rId65"/>
    <p:sldId id="470" r:id="rId66"/>
    <p:sldId id="492" r:id="rId67"/>
    <p:sldId id="493" r:id="rId68"/>
    <p:sldId id="494" r:id="rId69"/>
    <p:sldId id="495" r:id="rId70"/>
    <p:sldId id="496" r:id="rId71"/>
    <p:sldId id="497" r:id="rId72"/>
    <p:sldId id="457" r:id="rId73"/>
    <p:sldId id="458" r:id="rId74"/>
    <p:sldId id="498" r:id="rId75"/>
    <p:sldId id="459" r:id="rId76"/>
    <p:sldId id="512" r:id="rId77"/>
    <p:sldId id="460" r:id="rId78"/>
    <p:sldId id="499" r:id="rId79"/>
    <p:sldId id="461" r:id="rId80"/>
    <p:sldId id="462" r:id="rId81"/>
    <p:sldId id="500" r:id="rId82"/>
    <p:sldId id="501" r:id="rId83"/>
    <p:sldId id="421" r:id="rId84"/>
    <p:sldId id="422" r:id="rId85"/>
    <p:sldId id="423" r:id="rId86"/>
    <p:sldId id="424" r:id="rId87"/>
    <p:sldId id="502" r:id="rId88"/>
    <p:sldId id="503" r:id="rId89"/>
    <p:sldId id="504" r:id="rId90"/>
    <p:sldId id="505" r:id="rId91"/>
    <p:sldId id="506" r:id="rId92"/>
    <p:sldId id="513" r:id="rId93"/>
    <p:sldId id="514" r:id="rId94"/>
    <p:sldId id="515" r:id="rId95"/>
    <p:sldId id="516" r:id="rId96"/>
    <p:sldId id="517" r:id="rId97"/>
    <p:sldId id="518" r:id="rId98"/>
    <p:sldId id="430" r:id="rId99"/>
    <p:sldId id="431" r:id="rId100"/>
    <p:sldId id="432" r:id="rId101"/>
    <p:sldId id="434" r:id="rId102"/>
    <p:sldId id="519" r:id="rId103"/>
    <p:sldId id="520" r:id="rId104"/>
    <p:sldId id="521" r:id="rId105"/>
    <p:sldId id="522" r:id="rId106"/>
    <p:sldId id="469" r:id="rId107"/>
  </p:sldIdLst>
  <p:sldSz cx="12192000" cy="6858000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06A5331A-570A-48D3-AB2C-2C850652C5B8}">
          <p14:sldIdLst>
            <p14:sldId id="484"/>
            <p14:sldId id="447"/>
            <p14:sldId id="446"/>
            <p14:sldId id="408"/>
            <p14:sldId id="439"/>
            <p14:sldId id="409"/>
            <p14:sldId id="411"/>
            <p14:sldId id="413"/>
            <p14:sldId id="414"/>
            <p14:sldId id="415"/>
            <p14:sldId id="440"/>
            <p14:sldId id="416"/>
            <p14:sldId id="417"/>
            <p14:sldId id="441"/>
            <p14:sldId id="442"/>
            <p14:sldId id="443"/>
            <p14:sldId id="444"/>
            <p14:sldId id="425"/>
            <p14:sldId id="426"/>
            <p14:sldId id="427"/>
            <p14:sldId id="428"/>
            <p14:sldId id="429"/>
            <p14:sldId id="445"/>
            <p14:sldId id="479"/>
            <p14:sldId id="453"/>
            <p14:sldId id="454"/>
            <p14:sldId id="455"/>
            <p14:sldId id="480"/>
            <p14:sldId id="485"/>
            <p14:sldId id="481"/>
            <p14:sldId id="482"/>
            <p14:sldId id="472"/>
            <p14:sldId id="483"/>
            <p14:sldId id="465"/>
            <p14:sldId id="466"/>
            <p14:sldId id="467"/>
            <p14:sldId id="473"/>
            <p14:sldId id="474"/>
            <p14:sldId id="452"/>
            <p14:sldId id="456"/>
            <p14:sldId id="478"/>
            <p14:sldId id="486"/>
            <p14:sldId id="435"/>
            <p14:sldId id="507"/>
            <p14:sldId id="436"/>
            <p14:sldId id="463"/>
            <p14:sldId id="438"/>
            <p14:sldId id="464"/>
            <p14:sldId id="508"/>
            <p14:sldId id="509"/>
            <p14:sldId id="510"/>
            <p14:sldId id="511"/>
            <p14:sldId id="475"/>
            <p14:sldId id="476"/>
            <p14:sldId id="477"/>
            <p14:sldId id="487"/>
            <p14:sldId id="488"/>
            <p14:sldId id="489"/>
            <p14:sldId id="471"/>
            <p14:sldId id="490"/>
            <p14:sldId id="491"/>
            <p14:sldId id="470"/>
            <p14:sldId id="492"/>
            <p14:sldId id="493"/>
            <p14:sldId id="494"/>
            <p14:sldId id="495"/>
            <p14:sldId id="496"/>
            <p14:sldId id="497"/>
            <p14:sldId id="457"/>
            <p14:sldId id="458"/>
            <p14:sldId id="498"/>
            <p14:sldId id="459"/>
            <p14:sldId id="512"/>
            <p14:sldId id="460"/>
            <p14:sldId id="499"/>
            <p14:sldId id="461"/>
            <p14:sldId id="462"/>
            <p14:sldId id="500"/>
            <p14:sldId id="501"/>
            <p14:sldId id="421"/>
            <p14:sldId id="422"/>
            <p14:sldId id="423"/>
            <p14:sldId id="424"/>
            <p14:sldId id="502"/>
            <p14:sldId id="503"/>
            <p14:sldId id="504"/>
            <p14:sldId id="505"/>
            <p14:sldId id="506"/>
            <p14:sldId id="513"/>
            <p14:sldId id="514"/>
            <p14:sldId id="515"/>
            <p14:sldId id="516"/>
            <p14:sldId id="517"/>
            <p14:sldId id="518"/>
            <p14:sldId id="430"/>
            <p14:sldId id="431"/>
            <p14:sldId id="432"/>
            <p14:sldId id="434"/>
            <p14:sldId id="519"/>
            <p14:sldId id="520"/>
            <p14:sldId id="521"/>
            <p14:sldId id="522"/>
            <p14:sldId id="4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9FDB1F-0183-48FA-8063-76C6D6815A7B}" v="11" dt="2023-02-10T13:50:56.3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00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12" Type="http://schemas.openxmlformats.org/officeDocument/2006/relationships/theme" Target="theme/theme1.xml"/><Relationship Id="rId16" Type="http://schemas.openxmlformats.org/officeDocument/2006/relationships/slide" Target="slides/slide12.xml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113" Type="http://schemas.openxmlformats.org/officeDocument/2006/relationships/tableStyles" Target="tableStyles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08" Type="http://schemas.openxmlformats.org/officeDocument/2006/relationships/notesMaster" Target="notesMasters/notesMaster1.xml"/><Relationship Id="rId54" Type="http://schemas.openxmlformats.org/officeDocument/2006/relationships/slide" Target="slides/slide50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14" Type="http://schemas.microsoft.com/office/2016/11/relationships/changesInfo" Target="changesInfos/changesInfo1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handoutMaster" Target="handoutMasters/handoutMaster1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presProps" Target="presProps.xml"/><Relationship Id="rId115" Type="http://schemas.microsoft.com/office/2015/10/relationships/revisionInfo" Target="revisionInfo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3" Type="http://schemas.openxmlformats.org/officeDocument/2006/relationships/customXml" Target="../customXml/item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auda, Pamela T." userId="84fd4989-2b49-471a-9a61-f177abea8ce3" providerId="ADAL" clId="{889FDB1F-0183-48FA-8063-76C6D6815A7B}"/>
    <pc:docChg chg="addSld delSld modSld sldOrd modSection">
      <pc:chgData name="Brauda, Pamela T." userId="84fd4989-2b49-471a-9a61-f177abea8ce3" providerId="ADAL" clId="{889FDB1F-0183-48FA-8063-76C6D6815A7B}" dt="2023-02-10T03:30:15.373" v="154"/>
      <pc:docMkLst>
        <pc:docMk/>
      </pc:docMkLst>
      <pc:sldChg chg="del">
        <pc:chgData name="Brauda, Pamela T." userId="84fd4989-2b49-471a-9a61-f177abea8ce3" providerId="ADAL" clId="{889FDB1F-0183-48FA-8063-76C6D6815A7B}" dt="2023-02-09T21:46:12.259" v="0" actId="47"/>
        <pc:sldMkLst>
          <pc:docMk/>
          <pc:sldMk cId="2155227258" sldId="256"/>
        </pc:sldMkLst>
      </pc:sldChg>
      <pc:sldChg chg="modSp del">
        <pc:chgData name="Brauda, Pamela T." userId="84fd4989-2b49-471a-9a61-f177abea8ce3" providerId="ADAL" clId="{889FDB1F-0183-48FA-8063-76C6D6815A7B}" dt="2023-02-09T22:10:35.306" v="5" actId="2696"/>
        <pc:sldMkLst>
          <pc:docMk/>
          <pc:sldMk cId="2900440566" sldId="289"/>
        </pc:sldMkLst>
        <pc:spChg chg="mod">
          <ac:chgData name="Brauda, Pamela T." userId="84fd4989-2b49-471a-9a61-f177abea8ce3" providerId="ADAL" clId="{889FDB1F-0183-48FA-8063-76C6D6815A7B}" dt="2023-02-09T21:49:04.103" v="3"/>
          <ac:spMkLst>
            <pc:docMk/>
            <pc:sldMk cId="2900440566" sldId="289"/>
            <ac:spMk id="2" creationId="{00000000-0000-0000-0000-000000000000}"/>
          </ac:spMkLst>
        </pc:spChg>
        <pc:spChg chg="mod">
          <ac:chgData name="Brauda, Pamela T." userId="84fd4989-2b49-471a-9a61-f177abea8ce3" providerId="ADAL" clId="{889FDB1F-0183-48FA-8063-76C6D6815A7B}" dt="2023-02-09T21:49:04.103" v="3"/>
          <ac:spMkLst>
            <pc:docMk/>
            <pc:sldMk cId="2900440566" sldId="289"/>
            <ac:spMk id="4" creationId="{00000000-0000-0000-0000-000000000000}"/>
          </ac:spMkLst>
        </pc:spChg>
      </pc:sldChg>
      <pc:sldChg chg="modSp del">
        <pc:chgData name="Brauda, Pamela T." userId="84fd4989-2b49-471a-9a61-f177abea8ce3" providerId="ADAL" clId="{889FDB1F-0183-48FA-8063-76C6D6815A7B}" dt="2023-02-10T03:01:47.163" v="6" actId="2696"/>
        <pc:sldMkLst>
          <pc:docMk/>
          <pc:sldMk cId="44036125" sldId="362"/>
        </pc:sldMkLst>
        <pc:spChg chg="mod">
          <ac:chgData name="Brauda, Pamela T." userId="84fd4989-2b49-471a-9a61-f177abea8ce3" providerId="ADAL" clId="{889FDB1F-0183-48FA-8063-76C6D6815A7B}" dt="2023-02-09T21:49:04.103" v="3"/>
          <ac:spMkLst>
            <pc:docMk/>
            <pc:sldMk cId="44036125" sldId="362"/>
            <ac:spMk id="4" creationId="{00000000-0000-0000-0000-000000000000}"/>
          </ac:spMkLst>
        </pc:spChg>
      </pc:sldChg>
      <pc:sldChg chg="modSp del">
        <pc:chgData name="Brauda, Pamela T." userId="84fd4989-2b49-471a-9a61-f177abea8ce3" providerId="ADAL" clId="{889FDB1F-0183-48FA-8063-76C6D6815A7B}" dt="2023-02-10T03:02:05.446" v="9" actId="2696"/>
        <pc:sldMkLst>
          <pc:docMk/>
          <pc:sldMk cId="1146877742" sldId="366"/>
        </pc:sldMkLst>
        <pc:spChg chg="mod">
          <ac:chgData name="Brauda, Pamela T." userId="84fd4989-2b49-471a-9a61-f177abea8ce3" providerId="ADAL" clId="{889FDB1F-0183-48FA-8063-76C6D6815A7B}" dt="2023-02-09T21:49:04.103" v="3"/>
          <ac:spMkLst>
            <pc:docMk/>
            <pc:sldMk cId="1146877742" sldId="366"/>
            <ac:spMk id="4" creationId="{00000000-0000-0000-0000-000000000000}"/>
          </ac:spMkLst>
        </pc:spChg>
      </pc:sldChg>
      <pc:sldChg chg="modSp del">
        <pc:chgData name="Brauda, Pamela T." userId="84fd4989-2b49-471a-9a61-f177abea8ce3" providerId="ADAL" clId="{889FDB1F-0183-48FA-8063-76C6D6815A7B}" dt="2023-02-10T03:03:32.984" v="13" actId="2696"/>
        <pc:sldMkLst>
          <pc:docMk/>
          <pc:sldMk cId="683223225" sldId="367"/>
        </pc:sldMkLst>
        <pc:spChg chg="mod">
          <ac:chgData name="Brauda, Pamela T." userId="84fd4989-2b49-471a-9a61-f177abea8ce3" providerId="ADAL" clId="{889FDB1F-0183-48FA-8063-76C6D6815A7B}" dt="2023-02-09T21:49:04.103" v="3"/>
          <ac:spMkLst>
            <pc:docMk/>
            <pc:sldMk cId="683223225" sldId="367"/>
            <ac:spMk id="5" creationId="{00000000-0000-0000-0000-000000000000}"/>
          </ac:spMkLst>
        </pc:spChg>
      </pc:sldChg>
      <pc:sldChg chg="modSp del">
        <pc:chgData name="Brauda, Pamela T." userId="84fd4989-2b49-471a-9a61-f177abea8ce3" providerId="ADAL" clId="{889FDB1F-0183-48FA-8063-76C6D6815A7B}" dt="2023-02-10T03:03:32.984" v="13" actId="2696"/>
        <pc:sldMkLst>
          <pc:docMk/>
          <pc:sldMk cId="409687554" sldId="368"/>
        </pc:sldMkLst>
        <pc:spChg chg="mod">
          <ac:chgData name="Brauda, Pamela T." userId="84fd4989-2b49-471a-9a61-f177abea8ce3" providerId="ADAL" clId="{889FDB1F-0183-48FA-8063-76C6D6815A7B}" dt="2023-02-09T21:49:04.103" v="3"/>
          <ac:spMkLst>
            <pc:docMk/>
            <pc:sldMk cId="409687554" sldId="368"/>
            <ac:spMk id="2" creationId="{00000000-0000-0000-0000-000000000000}"/>
          </ac:spMkLst>
        </pc:spChg>
      </pc:sldChg>
      <pc:sldChg chg="modSp del">
        <pc:chgData name="Brauda, Pamela T." userId="84fd4989-2b49-471a-9a61-f177abea8ce3" providerId="ADAL" clId="{889FDB1F-0183-48FA-8063-76C6D6815A7B}" dt="2023-02-10T03:03:32.984" v="13" actId="2696"/>
        <pc:sldMkLst>
          <pc:docMk/>
          <pc:sldMk cId="1654318203" sldId="369"/>
        </pc:sldMkLst>
        <pc:spChg chg="mod">
          <ac:chgData name="Brauda, Pamela T." userId="84fd4989-2b49-471a-9a61-f177abea8ce3" providerId="ADAL" clId="{889FDB1F-0183-48FA-8063-76C6D6815A7B}" dt="2023-02-09T21:49:04.103" v="3"/>
          <ac:spMkLst>
            <pc:docMk/>
            <pc:sldMk cId="1654318203" sldId="369"/>
            <ac:spMk id="9" creationId="{00000000-0000-0000-0000-000000000000}"/>
          </ac:spMkLst>
        </pc:spChg>
      </pc:sldChg>
      <pc:sldChg chg="modSp del">
        <pc:chgData name="Brauda, Pamela T." userId="84fd4989-2b49-471a-9a61-f177abea8ce3" providerId="ADAL" clId="{889FDB1F-0183-48FA-8063-76C6D6815A7B}" dt="2023-02-10T03:03:32.984" v="13" actId="2696"/>
        <pc:sldMkLst>
          <pc:docMk/>
          <pc:sldMk cId="3385107526" sldId="370"/>
        </pc:sldMkLst>
        <pc:spChg chg="mod">
          <ac:chgData name="Brauda, Pamela T." userId="84fd4989-2b49-471a-9a61-f177abea8ce3" providerId="ADAL" clId="{889FDB1F-0183-48FA-8063-76C6D6815A7B}" dt="2023-02-09T21:49:04.103" v="3"/>
          <ac:spMkLst>
            <pc:docMk/>
            <pc:sldMk cId="3385107526" sldId="370"/>
            <ac:spMk id="9" creationId="{00000000-0000-0000-0000-000000000000}"/>
          </ac:spMkLst>
        </pc:spChg>
      </pc:sldChg>
      <pc:sldChg chg="modSp del">
        <pc:chgData name="Brauda, Pamela T." userId="84fd4989-2b49-471a-9a61-f177abea8ce3" providerId="ADAL" clId="{889FDB1F-0183-48FA-8063-76C6D6815A7B}" dt="2023-02-10T03:05:48.464" v="33" actId="2696"/>
        <pc:sldMkLst>
          <pc:docMk/>
          <pc:sldMk cId="2271044469" sldId="372"/>
        </pc:sldMkLst>
        <pc:spChg chg="mod">
          <ac:chgData name="Brauda, Pamela T." userId="84fd4989-2b49-471a-9a61-f177abea8ce3" providerId="ADAL" clId="{889FDB1F-0183-48FA-8063-76C6D6815A7B}" dt="2023-02-09T21:49:04.103" v="3"/>
          <ac:spMkLst>
            <pc:docMk/>
            <pc:sldMk cId="2271044469" sldId="372"/>
            <ac:spMk id="5" creationId="{00000000-0000-0000-0000-000000000000}"/>
          </ac:spMkLst>
        </pc:spChg>
      </pc:sldChg>
      <pc:sldChg chg="modSp del">
        <pc:chgData name="Brauda, Pamela T." userId="84fd4989-2b49-471a-9a61-f177abea8ce3" providerId="ADAL" clId="{889FDB1F-0183-48FA-8063-76C6D6815A7B}" dt="2023-02-10T03:05:51.384" v="34" actId="2696"/>
        <pc:sldMkLst>
          <pc:docMk/>
          <pc:sldMk cId="894323946" sldId="373"/>
        </pc:sldMkLst>
        <pc:spChg chg="mod">
          <ac:chgData name="Brauda, Pamela T." userId="84fd4989-2b49-471a-9a61-f177abea8ce3" providerId="ADAL" clId="{889FDB1F-0183-48FA-8063-76C6D6815A7B}" dt="2023-02-09T21:49:04.103" v="3"/>
          <ac:spMkLst>
            <pc:docMk/>
            <pc:sldMk cId="894323946" sldId="373"/>
            <ac:spMk id="5" creationId="{00000000-0000-0000-0000-000000000000}"/>
          </ac:spMkLst>
        </pc:spChg>
      </pc:sldChg>
      <pc:sldChg chg="modSp del">
        <pc:chgData name="Brauda, Pamela T." userId="84fd4989-2b49-471a-9a61-f177abea8ce3" providerId="ADAL" clId="{889FDB1F-0183-48FA-8063-76C6D6815A7B}" dt="2023-02-10T03:04:17.141" v="28" actId="2696"/>
        <pc:sldMkLst>
          <pc:docMk/>
          <pc:sldMk cId="3540612658" sldId="374"/>
        </pc:sldMkLst>
        <pc:spChg chg="mod">
          <ac:chgData name="Brauda, Pamela T." userId="84fd4989-2b49-471a-9a61-f177abea8ce3" providerId="ADAL" clId="{889FDB1F-0183-48FA-8063-76C6D6815A7B}" dt="2023-02-09T21:49:04.103" v="3"/>
          <ac:spMkLst>
            <pc:docMk/>
            <pc:sldMk cId="3540612658" sldId="374"/>
            <ac:spMk id="5" creationId="{00000000-0000-0000-0000-000000000000}"/>
          </ac:spMkLst>
        </pc:spChg>
      </pc:sldChg>
      <pc:sldChg chg="modSp del">
        <pc:chgData name="Brauda, Pamela T." userId="84fd4989-2b49-471a-9a61-f177abea8ce3" providerId="ADAL" clId="{889FDB1F-0183-48FA-8063-76C6D6815A7B}" dt="2023-02-10T03:05:30.666" v="29" actId="2696"/>
        <pc:sldMkLst>
          <pc:docMk/>
          <pc:sldMk cId="2454917241" sldId="375"/>
        </pc:sldMkLst>
        <pc:spChg chg="mod">
          <ac:chgData name="Brauda, Pamela T." userId="84fd4989-2b49-471a-9a61-f177abea8ce3" providerId="ADAL" clId="{889FDB1F-0183-48FA-8063-76C6D6815A7B}" dt="2023-02-09T21:49:04.103" v="3"/>
          <ac:spMkLst>
            <pc:docMk/>
            <pc:sldMk cId="2454917241" sldId="375"/>
            <ac:spMk id="4" creationId="{00000000-0000-0000-0000-000000000000}"/>
          </ac:spMkLst>
        </pc:spChg>
      </pc:sldChg>
      <pc:sldChg chg="modSp del">
        <pc:chgData name="Brauda, Pamela T." userId="84fd4989-2b49-471a-9a61-f177abea8ce3" providerId="ADAL" clId="{889FDB1F-0183-48FA-8063-76C6D6815A7B}" dt="2023-02-10T03:05:35.715" v="30" actId="2696"/>
        <pc:sldMkLst>
          <pc:docMk/>
          <pc:sldMk cId="2148867481" sldId="376"/>
        </pc:sldMkLst>
        <pc:spChg chg="mod">
          <ac:chgData name="Brauda, Pamela T." userId="84fd4989-2b49-471a-9a61-f177abea8ce3" providerId="ADAL" clId="{889FDB1F-0183-48FA-8063-76C6D6815A7B}" dt="2023-02-09T21:49:04.103" v="3"/>
          <ac:spMkLst>
            <pc:docMk/>
            <pc:sldMk cId="2148867481" sldId="376"/>
            <ac:spMk id="4" creationId="{00000000-0000-0000-0000-000000000000}"/>
          </ac:spMkLst>
        </pc:spChg>
      </pc:sldChg>
      <pc:sldChg chg="modSp del">
        <pc:chgData name="Brauda, Pamela T." userId="84fd4989-2b49-471a-9a61-f177abea8ce3" providerId="ADAL" clId="{889FDB1F-0183-48FA-8063-76C6D6815A7B}" dt="2023-02-10T03:05:39.764" v="31" actId="2696"/>
        <pc:sldMkLst>
          <pc:docMk/>
          <pc:sldMk cId="115837863" sldId="377"/>
        </pc:sldMkLst>
        <pc:spChg chg="mod">
          <ac:chgData name="Brauda, Pamela T." userId="84fd4989-2b49-471a-9a61-f177abea8ce3" providerId="ADAL" clId="{889FDB1F-0183-48FA-8063-76C6D6815A7B}" dt="2023-02-09T21:49:04.103" v="3"/>
          <ac:spMkLst>
            <pc:docMk/>
            <pc:sldMk cId="115837863" sldId="377"/>
            <ac:spMk id="4" creationId="{00000000-0000-0000-0000-000000000000}"/>
          </ac:spMkLst>
        </pc:spChg>
      </pc:sldChg>
      <pc:sldChg chg="modSp del">
        <pc:chgData name="Brauda, Pamela T." userId="84fd4989-2b49-471a-9a61-f177abea8ce3" providerId="ADAL" clId="{889FDB1F-0183-48FA-8063-76C6D6815A7B}" dt="2023-02-10T03:05:43.037" v="32" actId="2696"/>
        <pc:sldMkLst>
          <pc:docMk/>
          <pc:sldMk cId="1542877483" sldId="378"/>
        </pc:sldMkLst>
        <pc:spChg chg="mod">
          <ac:chgData name="Brauda, Pamela T." userId="84fd4989-2b49-471a-9a61-f177abea8ce3" providerId="ADAL" clId="{889FDB1F-0183-48FA-8063-76C6D6815A7B}" dt="2023-02-09T21:49:04.103" v="3"/>
          <ac:spMkLst>
            <pc:docMk/>
            <pc:sldMk cId="1542877483" sldId="378"/>
            <ac:spMk id="2" creationId="{00000000-0000-0000-0000-000000000000}"/>
          </ac:spMkLst>
        </pc:spChg>
      </pc:sldChg>
      <pc:sldChg chg="modSp">
        <pc:chgData name="Brauda, Pamela T." userId="84fd4989-2b49-471a-9a61-f177abea8ce3" providerId="ADAL" clId="{889FDB1F-0183-48FA-8063-76C6D6815A7B}" dt="2023-02-09T21:49:04.103" v="3"/>
        <pc:sldMkLst>
          <pc:docMk/>
          <pc:sldMk cId="3754865852" sldId="408"/>
        </pc:sldMkLst>
        <pc:spChg chg="mod">
          <ac:chgData name="Brauda, Pamela T." userId="84fd4989-2b49-471a-9a61-f177abea8ce3" providerId="ADAL" clId="{889FDB1F-0183-48FA-8063-76C6D6815A7B}" dt="2023-02-09T21:49:04.103" v="3"/>
          <ac:spMkLst>
            <pc:docMk/>
            <pc:sldMk cId="3754865852" sldId="408"/>
            <ac:spMk id="4" creationId="{00000000-0000-0000-0000-000000000000}"/>
          </ac:spMkLst>
        </pc:spChg>
      </pc:sldChg>
      <pc:sldChg chg="modSp">
        <pc:chgData name="Brauda, Pamela T." userId="84fd4989-2b49-471a-9a61-f177abea8ce3" providerId="ADAL" clId="{889FDB1F-0183-48FA-8063-76C6D6815A7B}" dt="2023-02-09T21:49:04.103" v="3"/>
        <pc:sldMkLst>
          <pc:docMk/>
          <pc:sldMk cId="1332873636" sldId="409"/>
        </pc:sldMkLst>
        <pc:spChg chg="mod">
          <ac:chgData name="Brauda, Pamela T." userId="84fd4989-2b49-471a-9a61-f177abea8ce3" providerId="ADAL" clId="{889FDB1F-0183-48FA-8063-76C6D6815A7B}" dt="2023-02-09T21:49:04.103" v="3"/>
          <ac:spMkLst>
            <pc:docMk/>
            <pc:sldMk cId="1332873636" sldId="409"/>
            <ac:spMk id="4" creationId="{00000000-0000-0000-0000-000000000000}"/>
          </ac:spMkLst>
        </pc:spChg>
      </pc:sldChg>
      <pc:sldChg chg="modSp">
        <pc:chgData name="Brauda, Pamela T." userId="84fd4989-2b49-471a-9a61-f177abea8ce3" providerId="ADAL" clId="{889FDB1F-0183-48FA-8063-76C6D6815A7B}" dt="2023-02-09T21:49:04.103" v="3"/>
        <pc:sldMkLst>
          <pc:docMk/>
          <pc:sldMk cId="1046900234" sldId="411"/>
        </pc:sldMkLst>
        <pc:spChg chg="mod">
          <ac:chgData name="Brauda, Pamela T." userId="84fd4989-2b49-471a-9a61-f177abea8ce3" providerId="ADAL" clId="{889FDB1F-0183-48FA-8063-76C6D6815A7B}" dt="2023-02-09T21:49:04.103" v="3"/>
          <ac:spMkLst>
            <pc:docMk/>
            <pc:sldMk cId="1046900234" sldId="411"/>
            <ac:spMk id="4" creationId="{00000000-0000-0000-0000-000000000000}"/>
          </ac:spMkLst>
        </pc:spChg>
      </pc:sldChg>
      <pc:sldChg chg="modSp">
        <pc:chgData name="Brauda, Pamela T." userId="84fd4989-2b49-471a-9a61-f177abea8ce3" providerId="ADAL" clId="{889FDB1F-0183-48FA-8063-76C6D6815A7B}" dt="2023-02-09T21:49:04.103" v="3"/>
        <pc:sldMkLst>
          <pc:docMk/>
          <pc:sldMk cId="983992831" sldId="413"/>
        </pc:sldMkLst>
        <pc:spChg chg="mod">
          <ac:chgData name="Brauda, Pamela T." userId="84fd4989-2b49-471a-9a61-f177abea8ce3" providerId="ADAL" clId="{889FDB1F-0183-48FA-8063-76C6D6815A7B}" dt="2023-02-09T21:49:04.103" v="3"/>
          <ac:spMkLst>
            <pc:docMk/>
            <pc:sldMk cId="983992831" sldId="413"/>
            <ac:spMk id="4" creationId="{00000000-0000-0000-0000-000000000000}"/>
          </ac:spMkLst>
        </pc:spChg>
      </pc:sldChg>
      <pc:sldChg chg="modSp">
        <pc:chgData name="Brauda, Pamela T." userId="84fd4989-2b49-471a-9a61-f177abea8ce3" providerId="ADAL" clId="{889FDB1F-0183-48FA-8063-76C6D6815A7B}" dt="2023-02-09T21:49:04.103" v="3"/>
        <pc:sldMkLst>
          <pc:docMk/>
          <pc:sldMk cId="3864555709" sldId="414"/>
        </pc:sldMkLst>
        <pc:spChg chg="mod">
          <ac:chgData name="Brauda, Pamela T." userId="84fd4989-2b49-471a-9a61-f177abea8ce3" providerId="ADAL" clId="{889FDB1F-0183-48FA-8063-76C6D6815A7B}" dt="2023-02-09T21:49:04.103" v="3"/>
          <ac:spMkLst>
            <pc:docMk/>
            <pc:sldMk cId="3864555709" sldId="414"/>
            <ac:spMk id="4" creationId="{00000000-0000-0000-0000-000000000000}"/>
          </ac:spMkLst>
        </pc:spChg>
      </pc:sldChg>
      <pc:sldChg chg="modSp">
        <pc:chgData name="Brauda, Pamela T." userId="84fd4989-2b49-471a-9a61-f177abea8ce3" providerId="ADAL" clId="{889FDB1F-0183-48FA-8063-76C6D6815A7B}" dt="2023-02-09T21:49:04.103" v="3"/>
        <pc:sldMkLst>
          <pc:docMk/>
          <pc:sldMk cId="1425696274" sldId="415"/>
        </pc:sldMkLst>
        <pc:spChg chg="mod">
          <ac:chgData name="Brauda, Pamela T." userId="84fd4989-2b49-471a-9a61-f177abea8ce3" providerId="ADAL" clId="{889FDB1F-0183-48FA-8063-76C6D6815A7B}" dt="2023-02-09T21:49:04.103" v="3"/>
          <ac:spMkLst>
            <pc:docMk/>
            <pc:sldMk cId="1425696274" sldId="415"/>
            <ac:spMk id="4" creationId="{00000000-0000-0000-0000-000000000000}"/>
          </ac:spMkLst>
        </pc:spChg>
      </pc:sldChg>
      <pc:sldChg chg="modSp">
        <pc:chgData name="Brauda, Pamela T." userId="84fd4989-2b49-471a-9a61-f177abea8ce3" providerId="ADAL" clId="{889FDB1F-0183-48FA-8063-76C6D6815A7B}" dt="2023-02-09T21:49:04.103" v="3"/>
        <pc:sldMkLst>
          <pc:docMk/>
          <pc:sldMk cId="2836466046" sldId="416"/>
        </pc:sldMkLst>
        <pc:spChg chg="mod">
          <ac:chgData name="Brauda, Pamela T." userId="84fd4989-2b49-471a-9a61-f177abea8ce3" providerId="ADAL" clId="{889FDB1F-0183-48FA-8063-76C6D6815A7B}" dt="2023-02-09T21:49:04.103" v="3"/>
          <ac:spMkLst>
            <pc:docMk/>
            <pc:sldMk cId="2836466046" sldId="416"/>
            <ac:spMk id="4" creationId="{00000000-0000-0000-0000-000000000000}"/>
          </ac:spMkLst>
        </pc:spChg>
      </pc:sldChg>
      <pc:sldChg chg="modSp">
        <pc:chgData name="Brauda, Pamela T." userId="84fd4989-2b49-471a-9a61-f177abea8ce3" providerId="ADAL" clId="{889FDB1F-0183-48FA-8063-76C6D6815A7B}" dt="2023-02-09T21:49:04.103" v="3"/>
        <pc:sldMkLst>
          <pc:docMk/>
          <pc:sldMk cId="1739762702" sldId="417"/>
        </pc:sldMkLst>
        <pc:spChg chg="mod">
          <ac:chgData name="Brauda, Pamela T." userId="84fd4989-2b49-471a-9a61-f177abea8ce3" providerId="ADAL" clId="{889FDB1F-0183-48FA-8063-76C6D6815A7B}" dt="2023-02-09T21:49:04.103" v="3"/>
          <ac:spMkLst>
            <pc:docMk/>
            <pc:sldMk cId="1739762702" sldId="417"/>
            <ac:spMk id="4" creationId="{00000000-0000-0000-0000-000000000000}"/>
          </ac:spMkLst>
        </pc:spChg>
      </pc:sldChg>
      <pc:sldChg chg="modSp">
        <pc:chgData name="Brauda, Pamela T." userId="84fd4989-2b49-471a-9a61-f177abea8ce3" providerId="ADAL" clId="{889FDB1F-0183-48FA-8063-76C6D6815A7B}" dt="2023-02-09T21:49:04.103" v="3"/>
        <pc:sldMkLst>
          <pc:docMk/>
          <pc:sldMk cId="339030831" sldId="425"/>
        </pc:sldMkLst>
        <pc:spChg chg="mod">
          <ac:chgData name="Brauda, Pamela T." userId="84fd4989-2b49-471a-9a61-f177abea8ce3" providerId="ADAL" clId="{889FDB1F-0183-48FA-8063-76C6D6815A7B}" dt="2023-02-09T21:49:04.103" v="3"/>
          <ac:spMkLst>
            <pc:docMk/>
            <pc:sldMk cId="339030831" sldId="425"/>
            <ac:spMk id="4" creationId="{00000000-0000-0000-0000-000000000000}"/>
          </ac:spMkLst>
        </pc:spChg>
      </pc:sldChg>
      <pc:sldChg chg="modSp">
        <pc:chgData name="Brauda, Pamela T." userId="84fd4989-2b49-471a-9a61-f177abea8ce3" providerId="ADAL" clId="{889FDB1F-0183-48FA-8063-76C6D6815A7B}" dt="2023-02-09T21:49:04.103" v="3"/>
        <pc:sldMkLst>
          <pc:docMk/>
          <pc:sldMk cId="107441270" sldId="426"/>
        </pc:sldMkLst>
        <pc:spChg chg="mod">
          <ac:chgData name="Brauda, Pamela T." userId="84fd4989-2b49-471a-9a61-f177abea8ce3" providerId="ADAL" clId="{889FDB1F-0183-48FA-8063-76C6D6815A7B}" dt="2023-02-09T21:49:04.103" v="3"/>
          <ac:spMkLst>
            <pc:docMk/>
            <pc:sldMk cId="107441270" sldId="426"/>
            <ac:spMk id="4" creationId="{00000000-0000-0000-0000-000000000000}"/>
          </ac:spMkLst>
        </pc:spChg>
      </pc:sldChg>
      <pc:sldChg chg="modSp">
        <pc:chgData name="Brauda, Pamela T." userId="84fd4989-2b49-471a-9a61-f177abea8ce3" providerId="ADAL" clId="{889FDB1F-0183-48FA-8063-76C6D6815A7B}" dt="2023-02-09T21:49:04.103" v="3"/>
        <pc:sldMkLst>
          <pc:docMk/>
          <pc:sldMk cId="2397076543" sldId="427"/>
        </pc:sldMkLst>
        <pc:spChg chg="mod">
          <ac:chgData name="Brauda, Pamela T." userId="84fd4989-2b49-471a-9a61-f177abea8ce3" providerId="ADAL" clId="{889FDB1F-0183-48FA-8063-76C6D6815A7B}" dt="2023-02-09T21:49:04.103" v="3"/>
          <ac:spMkLst>
            <pc:docMk/>
            <pc:sldMk cId="2397076543" sldId="427"/>
            <ac:spMk id="4" creationId="{00000000-0000-0000-0000-000000000000}"/>
          </ac:spMkLst>
        </pc:spChg>
      </pc:sldChg>
      <pc:sldChg chg="modSp">
        <pc:chgData name="Brauda, Pamela T." userId="84fd4989-2b49-471a-9a61-f177abea8ce3" providerId="ADAL" clId="{889FDB1F-0183-48FA-8063-76C6D6815A7B}" dt="2023-02-09T21:49:04.103" v="3"/>
        <pc:sldMkLst>
          <pc:docMk/>
          <pc:sldMk cId="3429913759" sldId="428"/>
        </pc:sldMkLst>
        <pc:spChg chg="mod">
          <ac:chgData name="Brauda, Pamela T." userId="84fd4989-2b49-471a-9a61-f177abea8ce3" providerId="ADAL" clId="{889FDB1F-0183-48FA-8063-76C6D6815A7B}" dt="2023-02-09T21:49:04.103" v="3"/>
          <ac:spMkLst>
            <pc:docMk/>
            <pc:sldMk cId="3429913759" sldId="428"/>
            <ac:spMk id="4" creationId="{00000000-0000-0000-0000-000000000000}"/>
          </ac:spMkLst>
        </pc:spChg>
      </pc:sldChg>
      <pc:sldChg chg="modSp">
        <pc:chgData name="Brauda, Pamela T." userId="84fd4989-2b49-471a-9a61-f177abea8ce3" providerId="ADAL" clId="{889FDB1F-0183-48FA-8063-76C6D6815A7B}" dt="2023-02-09T21:49:04.103" v="3"/>
        <pc:sldMkLst>
          <pc:docMk/>
          <pc:sldMk cId="1848997796" sldId="429"/>
        </pc:sldMkLst>
        <pc:spChg chg="mod">
          <ac:chgData name="Brauda, Pamela T." userId="84fd4989-2b49-471a-9a61-f177abea8ce3" providerId="ADAL" clId="{889FDB1F-0183-48FA-8063-76C6D6815A7B}" dt="2023-02-09T21:49:04.103" v="3"/>
          <ac:spMkLst>
            <pc:docMk/>
            <pc:sldMk cId="1848997796" sldId="429"/>
            <ac:spMk id="4" creationId="{00000000-0000-0000-0000-000000000000}"/>
          </ac:spMkLst>
        </pc:spChg>
      </pc:sldChg>
      <pc:sldChg chg="modSp del">
        <pc:chgData name="Brauda, Pamela T." userId="84fd4989-2b49-471a-9a61-f177abea8ce3" providerId="ADAL" clId="{889FDB1F-0183-48FA-8063-76C6D6815A7B}" dt="2023-02-10T03:03:32.984" v="13" actId="2696"/>
        <pc:sldMkLst>
          <pc:docMk/>
          <pc:sldMk cId="929569994" sldId="437"/>
        </pc:sldMkLst>
        <pc:spChg chg="mod">
          <ac:chgData name="Brauda, Pamela T." userId="84fd4989-2b49-471a-9a61-f177abea8ce3" providerId="ADAL" clId="{889FDB1F-0183-48FA-8063-76C6D6815A7B}" dt="2023-02-09T21:49:04.103" v="3"/>
          <ac:spMkLst>
            <pc:docMk/>
            <pc:sldMk cId="929569994" sldId="437"/>
            <ac:spMk id="2" creationId="{00000000-0000-0000-0000-000000000000}"/>
          </ac:spMkLst>
        </pc:spChg>
      </pc:sldChg>
      <pc:sldChg chg="modSp">
        <pc:chgData name="Brauda, Pamela T." userId="84fd4989-2b49-471a-9a61-f177abea8ce3" providerId="ADAL" clId="{889FDB1F-0183-48FA-8063-76C6D6815A7B}" dt="2023-02-09T21:49:04.103" v="3"/>
        <pc:sldMkLst>
          <pc:docMk/>
          <pc:sldMk cId="1219505349" sldId="439"/>
        </pc:sldMkLst>
        <pc:spChg chg="mod">
          <ac:chgData name="Brauda, Pamela T." userId="84fd4989-2b49-471a-9a61-f177abea8ce3" providerId="ADAL" clId="{889FDB1F-0183-48FA-8063-76C6D6815A7B}" dt="2023-02-09T21:49:04.103" v="3"/>
          <ac:spMkLst>
            <pc:docMk/>
            <pc:sldMk cId="1219505349" sldId="439"/>
            <ac:spMk id="4" creationId="{00000000-0000-0000-0000-000000000000}"/>
          </ac:spMkLst>
        </pc:spChg>
      </pc:sldChg>
      <pc:sldChg chg="modSp">
        <pc:chgData name="Brauda, Pamela T." userId="84fd4989-2b49-471a-9a61-f177abea8ce3" providerId="ADAL" clId="{889FDB1F-0183-48FA-8063-76C6D6815A7B}" dt="2023-02-09T21:49:04.103" v="3"/>
        <pc:sldMkLst>
          <pc:docMk/>
          <pc:sldMk cId="235613845" sldId="440"/>
        </pc:sldMkLst>
        <pc:spChg chg="mod">
          <ac:chgData name="Brauda, Pamela T." userId="84fd4989-2b49-471a-9a61-f177abea8ce3" providerId="ADAL" clId="{889FDB1F-0183-48FA-8063-76C6D6815A7B}" dt="2023-02-09T21:49:04.103" v="3"/>
          <ac:spMkLst>
            <pc:docMk/>
            <pc:sldMk cId="235613845" sldId="440"/>
            <ac:spMk id="4" creationId="{00000000-0000-0000-0000-000000000000}"/>
          </ac:spMkLst>
        </pc:spChg>
      </pc:sldChg>
      <pc:sldChg chg="modSp">
        <pc:chgData name="Brauda, Pamela T." userId="84fd4989-2b49-471a-9a61-f177abea8ce3" providerId="ADAL" clId="{889FDB1F-0183-48FA-8063-76C6D6815A7B}" dt="2023-02-09T21:49:04.103" v="3"/>
        <pc:sldMkLst>
          <pc:docMk/>
          <pc:sldMk cId="3462927618" sldId="441"/>
        </pc:sldMkLst>
        <pc:spChg chg="mod">
          <ac:chgData name="Brauda, Pamela T." userId="84fd4989-2b49-471a-9a61-f177abea8ce3" providerId="ADAL" clId="{889FDB1F-0183-48FA-8063-76C6D6815A7B}" dt="2023-02-09T21:49:04.103" v="3"/>
          <ac:spMkLst>
            <pc:docMk/>
            <pc:sldMk cId="3462927618" sldId="441"/>
            <ac:spMk id="4" creationId="{00000000-0000-0000-0000-000000000000}"/>
          </ac:spMkLst>
        </pc:spChg>
      </pc:sldChg>
      <pc:sldChg chg="modSp">
        <pc:chgData name="Brauda, Pamela T." userId="84fd4989-2b49-471a-9a61-f177abea8ce3" providerId="ADAL" clId="{889FDB1F-0183-48FA-8063-76C6D6815A7B}" dt="2023-02-09T21:49:04.103" v="3"/>
        <pc:sldMkLst>
          <pc:docMk/>
          <pc:sldMk cId="555410901" sldId="442"/>
        </pc:sldMkLst>
        <pc:spChg chg="mod">
          <ac:chgData name="Brauda, Pamela T." userId="84fd4989-2b49-471a-9a61-f177abea8ce3" providerId="ADAL" clId="{889FDB1F-0183-48FA-8063-76C6D6815A7B}" dt="2023-02-09T21:49:04.103" v="3"/>
          <ac:spMkLst>
            <pc:docMk/>
            <pc:sldMk cId="555410901" sldId="442"/>
            <ac:spMk id="4" creationId="{00000000-0000-0000-0000-000000000000}"/>
          </ac:spMkLst>
        </pc:spChg>
      </pc:sldChg>
      <pc:sldChg chg="modSp">
        <pc:chgData name="Brauda, Pamela T." userId="84fd4989-2b49-471a-9a61-f177abea8ce3" providerId="ADAL" clId="{889FDB1F-0183-48FA-8063-76C6D6815A7B}" dt="2023-02-09T21:49:04.103" v="3"/>
        <pc:sldMkLst>
          <pc:docMk/>
          <pc:sldMk cId="514782160" sldId="443"/>
        </pc:sldMkLst>
        <pc:spChg chg="mod">
          <ac:chgData name="Brauda, Pamela T." userId="84fd4989-2b49-471a-9a61-f177abea8ce3" providerId="ADAL" clId="{889FDB1F-0183-48FA-8063-76C6D6815A7B}" dt="2023-02-09T21:49:04.103" v="3"/>
          <ac:spMkLst>
            <pc:docMk/>
            <pc:sldMk cId="514782160" sldId="443"/>
            <ac:spMk id="2" creationId="{B506FF78-9681-4A58-9444-AD3A6B8CE197}"/>
          </ac:spMkLst>
        </pc:spChg>
        <pc:spChg chg="mod">
          <ac:chgData name="Brauda, Pamela T." userId="84fd4989-2b49-471a-9a61-f177abea8ce3" providerId="ADAL" clId="{889FDB1F-0183-48FA-8063-76C6D6815A7B}" dt="2023-02-09T21:49:04.103" v="3"/>
          <ac:spMkLst>
            <pc:docMk/>
            <pc:sldMk cId="514782160" sldId="443"/>
            <ac:spMk id="4" creationId="{3809DD6A-7A75-48E2-9F05-6E9FAC508312}"/>
          </ac:spMkLst>
        </pc:spChg>
      </pc:sldChg>
      <pc:sldChg chg="modSp">
        <pc:chgData name="Brauda, Pamela T." userId="84fd4989-2b49-471a-9a61-f177abea8ce3" providerId="ADAL" clId="{889FDB1F-0183-48FA-8063-76C6D6815A7B}" dt="2023-02-09T21:49:04.103" v="3"/>
        <pc:sldMkLst>
          <pc:docMk/>
          <pc:sldMk cId="2789577920" sldId="444"/>
        </pc:sldMkLst>
        <pc:spChg chg="mod">
          <ac:chgData name="Brauda, Pamela T." userId="84fd4989-2b49-471a-9a61-f177abea8ce3" providerId="ADAL" clId="{889FDB1F-0183-48FA-8063-76C6D6815A7B}" dt="2023-02-09T21:49:04.103" v="3"/>
          <ac:spMkLst>
            <pc:docMk/>
            <pc:sldMk cId="2789577920" sldId="444"/>
            <ac:spMk id="4" creationId="{D9EA7250-609B-4797-A75A-A04ECE3E63CB}"/>
          </ac:spMkLst>
        </pc:spChg>
      </pc:sldChg>
      <pc:sldChg chg="modSp">
        <pc:chgData name="Brauda, Pamela T." userId="84fd4989-2b49-471a-9a61-f177abea8ce3" providerId="ADAL" clId="{889FDB1F-0183-48FA-8063-76C6D6815A7B}" dt="2023-02-09T21:49:04.103" v="3"/>
        <pc:sldMkLst>
          <pc:docMk/>
          <pc:sldMk cId="1674535200" sldId="445"/>
        </pc:sldMkLst>
        <pc:spChg chg="mod">
          <ac:chgData name="Brauda, Pamela T." userId="84fd4989-2b49-471a-9a61-f177abea8ce3" providerId="ADAL" clId="{889FDB1F-0183-48FA-8063-76C6D6815A7B}" dt="2023-02-09T21:49:04.103" v="3"/>
          <ac:spMkLst>
            <pc:docMk/>
            <pc:sldMk cId="1674535200" sldId="445"/>
            <ac:spMk id="4" creationId="{12530F6E-126A-4999-9DC7-5AEE5EECDA47}"/>
          </ac:spMkLst>
        </pc:spChg>
        <pc:spChg chg="mod">
          <ac:chgData name="Brauda, Pamela T." userId="84fd4989-2b49-471a-9a61-f177abea8ce3" providerId="ADAL" clId="{889FDB1F-0183-48FA-8063-76C6D6815A7B}" dt="2023-02-09T21:49:04.103" v="3"/>
          <ac:spMkLst>
            <pc:docMk/>
            <pc:sldMk cId="1674535200" sldId="445"/>
            <ac:spMk id="5" creationId="{DAAB0EAC-7270-4572-A932-B04A979A0FA2}"/>
          </ac:spMkLst>
        </pc:spChg>
      </pc:sldChg>
      <pc:sldChg chg="modSp">
        <pc:chgData name="Brauda, Pamela T." userId="84fd4989-2b49-471a-9a61-f177abea8ce3" providerId="ADAL" clId="{889FDB1F-0183-48FA-8063-76C6D6815A7B}" dt="2023-02-09T21:49:04.103" v="3"/>
        <pc:sldMkLst>
          <pc:docMk/>
          <pc:sldMk cId="3083822286" sldId="446"/>
        </pc:sldMkLst>
        <pc:spChg chg="mod">
          <ac:chgData name="Brauda, Pamela T." userId="84fd4989-2b49-471a-9a61-f177abea8ce3" providerId="ADAL" clId="{889FDB1F-0183-48FA-8063-76C6D6815A7B}" dt="2023-02-09T21:49:04.103" v="3"/>
          <ac:spMkLst>
            <pc:docMk/>
            <pc:sldMk cId="3083822286" sldId="446"/>
            <ac:spMk id="4" creationId="{12530F6E-126A-4999-9DC7-5AEE5EECDA47}"/>
          </ac:spMkLst>
        </pc:spChg>
        <pc:spChg chg="mod">
          <ac:chgData name="Brauda, Pamela T." userId="84fd4989-2b49-471a-9a61-f177abea8ce3" providerId="ADAL" clId="{889FDB1F-0183-48FA-8063-76C6D6815A7B}" dt="2023-02-09T21:49:04.103" v="3"/>
          <ac:spMkLst>
            <pc:docMk/>
            <pc:sldMk cId="3083822286" sldId="446"/>
            <ac:spMk id="5" creationId="{DAAB0EAC-7270-4572-A932-B04A979A0FA2}"/>
          </ac:spMkLst>
        </pc:spChg>
      </pc:sldChg>
      <pc:sldChg chg="modSp mod">
        <pc:chgData name="Brauda, Pamela T." userId="84fd4989-2b49-471a-9a61-f177abea8ce3" providerId="ADAL" clId="{889FDB1F-0183-48FA-8063-76C6D6815A7B}" dt="2023-02-10T03:27:01.306" v="67" actId="1076"/>
        <pc:sldMkLst>
          <pc:docMk/>
          <pc:sldMk cId="2943934334" sldId="447"/>
        </pc:sldMkLst>
        <pc:spChg chg="mod">
          <ac:chgData name="Brauda, Pamela T." userId="84fd4989-2b49-471a-9a61-f177abea8ce3" providerId="ADAL" clId="{889FDB1F-0183-48FA-8063-76C6D6815A7B}" dt="2023-02-10T03:26:46.295" v="64" actId="1076"/>
          <ac:spMkLst>
            <pc:docMk/>
            <pc:sldMk cId="2943934334" sldId="447"/>
            <ac:spMk id="2" creationId="{01335582-3055-4B15-A4B1-33F2C27652C9}"/>
          </ac:spMkLst>
        </pc:spChg>
        <pc:spChg chg="mod">
          <ac:chgData name="Brauda, Pamela T." userId="84fd4989-2b49-471a-9a61-f177abea8ce3" providerId="ADAL" clId="{889FDB1F-0183-48FA-8063-76C6D6815A7B}" dt="2023-02-10T03:27:01.306" v="67" actId="1076"/>
          <ac:spMkLst>
            <pc:docMk/>
            <pc:sldMk cId="2943934334" sldId="447"/>
            <ac:spMk id="3" creationId="{A39D04C2-D6A5-4DFA-B836-9E5F20507329}"/>
          </ac:spMkLst>
        </pc:spChg>
        <pc:spChg chg="mod">
          <ac:chgData name="Brauda, Pamela T." userId="84fd4989-2b49-471a-9a61-f177abea8ce3" providerId="ADAL" clId="{889FDB1F-0183-48FA-8063-76C6D6815A7B}" dt="2023-02-09T21:49:04.103" v="3"/>
          <ac:spMkLst>
            <pc:docMk/>
            <pc:sldMk cId="2943934334" sldId="447"/>
            <ac:spMk id="4" creationId="{F81689E5-597E-48D2-8F90-507B94F79B3F}"/>
          </ac:spMkLst>
        </pc:spChg>
      </pc:sldChg>
      <pc:sldChg chg="modSp del">
        <pc:chgData name="Brauda, Pamela T." userId="84fd4989-2b49-471a-9a61-f177abea8ce3" providerId="ADAL" clId="{889FDB1F-0183-48FA-8063-76C6D6815A7B}" dt="2023-02-10T03:06:02.488" v="36" actId="2696"/>
        <pc:sldMkLst>
          <pc:docMk/>
          <pc:sldMk cId="2785625811" sldId="451"/>
        </pc:sldMkLst>
        <pc:spChg chg="mod">
          <ac:chgData name="Brauda, Pamela T." userId="84fd4989-2b49-471a-9a61-f177abea8ce3" providerId="ADAL" clId="{889FDB1F-0183-48FA-8063-76C6D6815A7B}" dt="2023-02-09T21:49:04.103" v="3"/>
          <ac:spMkLst>
            <pc:docMk/>
            <pc:sldMk cId="2785625811" sldId="451"/>
            <ac:spMk id="4" creationId="{467A6330-8512-4FF0-A478-3B792461A3ED}"/>
          </ac:spMkLst>
        </pc:spChg>
      </pc:sldChg>
      <pc:sldChg chg="modSp">
        <pc:chgData name="Brauda, Pamela T." userId="84fd4989-2b49-471a-9a61-f177abea8ce3" providerId="ADAL" clId="{889FDB1F-0183-48FA-8063-76C6D6815A7B}" dt="2023-02-09T21:49:04.103" v="3"/>
        <pc:sldMkLst>
          <pc:docMk/>
          <pc:sldMk cId="316592957" sldId="452"/>
        </pc:sldMkLst>
        <pc:spChg chg="mod">
          <ac:chgData name="Brauda, Pamela T." userId="84fd4989-2b49-471a-9a61-f177abea8ce3" providerId="ADAL" clId="{889FDB1F-0183-48FA-8063-76C6D6815A7B}" dt="2023-02-09T21:49:04.103" v="3"/>
          <ac:spMkLst>
            <pc:docMk/>
            <pc:sldMk cId="316592957" sldId="452"/>
            <ac:spMk id="4" creationId="{B55A61A0-16E4-4C6E-A9BA-8D25D5391644}"/>
          </ac:spMkLst>
        </pc:spChg>
      </pc:sldChg>
      <pc:sldChg chg="modSp">
        <pc:chgData name="Brauda, Pamela T." userId="84fd4989-2b49-471a-9a61-f177abea8ce3" providerId="ADAL" clId="{889FDB1F-0183-48FA-8063-76C6D6815A7B}" dt="2023-02-09T21:49:04.103" v="3"/>
        <pc:sldMkLst>
          <pc:docMk/>
          <pc:sldMk cId="2354131199" sldId="453"/>
        </pc:sldMkLst>
        <pc:spChg chg="mod">
          <ac:chgData name="Brauda, Pamela T." userId="84fd4989-2b49-471a-9a61-f177abea8ce3" providerId="ADAL" clId="{889FDB1F-0183-48FA-8063-76C6D6815A7B}" dt="2023-02-09T21:49:04.103" v="3"/>
          <ac:spMkLst>
            <pc:docMk/>
            <pc:sldMk cId="2354131199" sldId="453"/>
            <ac:spMk id="4" creationId="{55D41DD7-65E7-4A49-9D36-9FD5D003E065}"/>
          </ac:spMkLst>
        </pc:spChg>
      </pc:sldChg>
      <pc:sldChg chg="modSp">
        <pc:chgData name="Brauda, Pamela T." userId="84fd4989-2b49-471a-9a61-f177abea8ce3" providerId="ADAL" clId="{889FDB1F-0183-48FA-8063-76C6D6815A7B}" dt="2023-02-09T21:49:04.103" v="3"/>
        <pc:sldMkLst>
          <pc:docMk/>
          <pc:sldMk cId="3988788776" sldId="454"/>
        </pc:sldMkLst>
        <pc:spChg chg="mod">
          <ac:chgData name="Brauda, Pamela T." userId="84fd4989-2b49-471a-9a61-f177abea8ce3" providerId="ADAL" clId="{889FDB1F-0183-48FA-8063-76C6D6815A7B}" dt="2023-02-09T21:49:04.103" v="3"/>
          <ac:spMkLst>
            <pc:docMk/>
            <pc:sldMk cId="3988788776" sldId="454"/>
            <ac:spMk id="4" creationId="{1C8793F5-BADD-40F7-84D9-720CF9BBCDA3}"/>
          </ac:spMkLst>
        </pc:spChg>
      </pc:sldChg>
      <pc:sldChg chg="modSp">
        <pc:chgData name="Brauda, Pamela T." userId="84fd4989-2b49-471a-9a61-f177abea8ce3" providerId="ADAL" clId="{889FDB1F-0183-48FA-8063-76C6D6815A7B}" dt="2023-02-09T21:49:04.103" v="3"/>
        <pc:sldMkLst>
          <pc:docMk/>
          <pc:sldMk cId="3154010602" sldId="455"/>
        </pc:sldMkLst>
        <pc:spChg chg="mod">
          <ac:chgData name="Brauda, Pamela T." userId="84fd4989-2b49-471a-9a61-f177abea8ce3" providerId="ADAL" clId="{889FDB1F-0183-48FA-8063-76C6D6815A7B}" dt="2023-02-09T21:49:04.103" v="3"/>
          <ac:spMkLst>
            <pc:docMk/>
            <pc:sldMk cId="3154010602" sldId="455"/>
            <ac:spMk id="4" creationId="{9E0210CB-C55D-46CE-9A55-C97049798A34}"/>
          </ac:spMkLst>
        </pc:spChg>
      </pc:sldChg>
      <pc:sldChg chg="modSp">
        <pc:chgData name="Brauda, Pamela T." userId="84fd4989-2b49-471a-9a61-f177abea8ce3" providerId="ADAL" clId="{889FDB1F-0183-48FA-8063-76C6D6815A7B}" dt="2023-02-09T21:49:04.103" v="3"/>
        <pc:sldMkLst>
          <pc:docMk/>
          <pc:sldMk cId="2367692708" sldId="456"/>
        </pc:sldMkLst>
        <pc:spChg chg="mod">
          <ac:chgData name="Brauda, Pamela T." userId="84fd4989-2b49-471a-9a61-f177abea8ce3" providerId="ADAL" clId="{889FDB1F-0183-48FA-8063-76C6D6815A7B}" dt="2023-02-09T21:49:04.103" v="3"/>
          <ac:spMkLst>
            <pc:docMk/>
            <pc:sldMk cId="2367692708" sldId="456"/>
            <ac:spMk id="4" creationId="{8C8CDB28-A9AA-4CF2-924B-06E874325AD6}"/>
          </ac:spMkLst>
        </pc:spChg>
      </pc:sldChg>
      <pc:sldChg chg="modSp del">
        <pc:chgData name="Brauda, Pamela T." userId="84fd4989-2b49-471a-9a61-f177abea8ce3" providerId="ADAL" clId="{889FDB1F-0183-48FA-8063-76C6D6815A7B}" dt="2023-02-10T03:02:10.693" v="10" actId="2696"/>
        <pc:sldMkLst>
          <pc:docMk/>
          <pc:sldMk cId="1965724477" sldId="457"/>
        </pc:sldMkLst>
        <pc:spChg chg="mod">
          <ac:chgData name="Brauda, Pamela T." userId="84fd4989-2b49-471a-9a61-f177abea8ce3" providerId="ADAL" clId="{889FDB1F-0183-48FA-8063-76C6D6815A7B}" dt="2023-02-09T21:49:04.103" v="3"/>
          <ac:spMkLst>
            <pc:docMk/>
            <pc:sldMk cId="1965724477" sldId="457"/>
            <ac:spMk id="4" creationId="{82A79A46-0E79-498E-88D4-7C5D4D6FC484}"/>
          </ac:spMkLst>
        </pc:spChg>
      </pc:sldChg>
      <pc:sldChg chg="modSp del">
        <pc:chgData name="Brauda, Pamela T." userId="84fd4989-2b49-471a-9a61-f177abea8ce3" providerId="ADAL" clId="{889FDB1F-0183-48FA-8063-76C6D6815A7B}" dt="2023-02-10T03:01:58.279" v="8" actId="2696"/>
        <pc:sldMkLst>
          <pc:docMk/>
          <pc:sldMk cId="3184553881" sldId="458"/>
        </pc:sldMkLst>
        <pc:spChg chg="mod">
          <ac:chgData name="Brauda, Pamela T." userId="84fd4989-2b49-471a-9a61-f177abea8ce3" providerId="ADAL" clId="{889FDB1F-0183-48FA-8063-76C6D6815A7B}" dt="2023-02-09T21:49:04.103" v="3"/>
          <ac:spMkLst>
            <pc:docMk/>
            <pc:sldMk cId="3184553881" sldId="458"/>
            <ac:spMk id="4" creationId="{00000000-0000-0000-0000-000000000000}"/>
          </ac:spMkLst>
        </pc:spChg>
      </pc:sldChg>
      <pc:sldChg chg="modSp del">
        <pc:chgData name="Brauda, Pamela T." userId="84fd4989-2b49-471a-9a61-f177abea8ce3" providerId="ADAL" clId="{889FDB1F-0183-48FA-8063-76C6D6815A7B}" dt="2023-02-10T03:01:52.941" v="7" actId="2696"/>
        <pc:sldMkLst>
          <pc:docMk/>
          <pc:sldMk cId="1772239006" sldId="459"/>
        </pc:sldMkLst>
        <pc:spChg chg="mod">
          <ac:chgData name="Brauda, Pamela T." userId="84fd4989-2b49-471a-9a61-f177abea8ce3" providerId="ADAL" clId="{889FDB1F-0183-48FA-8063-76C6D6815A7B}" dt="2023-02-09T21:49:04.103" v="3"/>
          <ac:spMkLst>
            <pc:docMk/>
            <pc:sldMk cId="1772239006" sldId="459"/>
            <ac:spMk id="4" creationId="{00000000-0000-0000-0000-000000000000}"/>
          </ac:spMkLst>
        </pc:spChg>
      </pc:sldChg>
      <pc:sldChg chg="modSp del">
        <pc:chgData name="Brauda, Pamela T." userId="84fd4989-2b49-471a-9a61-f177abea8ce3" providerId="ADAL" clId="{889FDB1F-0183-48FA-8063-76C6D6815A7B}" dt="2023-02-10T03:02:23.837" v="12" actId="2696"/>
        <pc:sldMkLst>
          <pc:docMk/>
          <pc:sldMk cId="283717374" sldId="460"/>
        </pc:sldMkLst>
        <pc:spChg chg="mod">
          <ac:chgData name="Brauda, Pamela T." userId="84fd4989-2b49-471a-9a61-f177abea8ce3" providerId="ADAL" clId="{889FDB1F-0183-48FA-8063-76C6D6815A7B}" dt="2023-02-09T21:49:04.103" v="3"/>
          <ac:spMkLst>
            <pc:docMk/>
            <pc:sldMk cId="283717374" sldId="460"/>
            <ac:spMk id="4" creationId="{82A79A46-0E79-498E-88D4-7C5D4D6FC484}"/>
          </ac:spMkLst>
        </pc:spChg>
      </pc:sldChg>
      <pc:sldChg chg="modSp del">
        <pc:chgData name="Brauda, Pamela T." userId="84fd4989-2b49-471a-9a61-f177abea8ce3" providerId="ADAL" clId="{889FDB1F-0183-48FA-8063-76C6D6815A7B}" dt="2023-02-10T03:02:17.517" v="11" actId="2696"/>
        <pc:sldMkLst>
          <pc:docMk/>
          <pc:sldMk cId="208725618" sldId="461"/>
        </pc:sldMkLst>
        <pc:spChg chg="mod">
          <ac:chgData name="Brauda, Pamela T." userId="84fd4989-2b49-471a-9a61-f177abea8ce3" providerId="ADAL" clId="{889FDB1F-0183-48FA-8063-76C6D6815A7B}" dt="2023-02-09T21:49:04.103" v="3"/>
          <ac:spMkLst>
            <pc:docMk/>
            <pc:sldMk cId="208725618" sldId="461"/>
            <ac:spMk id="4" creationId="{82A79A46-0E79-498E-88D4-7C5D4D6FC484}"/>
          </ac:spMkLst>
        </pc:spChg>
      </pc:sldChg>
      <pc:sldChg chg="modSp del">
        <pc:chgData name="Brauda, Pamela T." userId="84fd4989-2b49-471a-9a61-f177abea8ce3" providerId="ADAL" clId="{889FDB1F-0183-48FA-8063-76C6D6815A7B}" dt="2023-02-10T03:05:56.461" v="35" actId="2696"/>
        <pc:sldMkLst>
          <pc:docMk/>
          <pc:sldMk cId="3984355811" sldId="463"/>
        </pc:sldMkLst>
        <pc:spChg chg="mod">
          <ac:chgData name="Brauda, Pamela T." userId="84fd4989-2b49-471a-9a61-f177abea8ce3" providerId="ADAL" clId="{889FDB1F-0183-48FA-8063-76C6D6815A7B}" dt="2023-02-09T21:49:04.103" v="3"/>
          <ac:spMkLst>
            <pc:docMk/>
            <pc:sldMk cId="3984355811" sldId="463"/>
            <ac:spMk id="3" creationId="{8925BF6E-2F3E-4F56-AA1F-55B7977A13DC}"/>
          </ac:spMkLst>
        </pc:spChg>
        <pc:spChg chg="mod">
          <ac:chgData name="Brauda, Pamela T." userId="84fd4989-2b49-471a-9a61-f177abea8ce3" providerId="ADAL" clId="{889FDB1F-0183-48FA-8063-76C6D6815A7B}" dt="2023-02-09T21:49:04.103" v="3"/>
          <ac:spMkLst>
            <pc:docMk/>
            <pc:sldMk cId="3984355811" sldId="463"/>
            <ac:spMk id="4" creationId="{06AB5F7D-B0BB-4C1B-857D-20F0C14D6571}"/>
          </ac:spMkLst>
        </pc:spChg>
      </pc:sldChg>
      <pc:sldChg chg="modSp del">
        <pc:chgData name="Brauda, Pamela T." userId="84fd4989-2b49-471a-9a61-f177abea8ce3" providerId="ADAL" clId="{889FDB1F-0183-48FA-8063-76C6D6815A7B}" dt="2023-02-10T03:03:32.984" v="13" actId="2696"/>
        <pc:sldMkLst>
          <pc:docMk/>
          <pc:sldMk cId="3459475152" sldId="464"/>
        </pc:sldMkLst>
        <pc:spChg chg="mod">
          <ac:chgData name="Brauda, Pamela T." userId="84fd4989-2b49-471a-9a61-f177abea8ce3" providerId="ADAL" clId="{889FDB1F-0183-48FA-8063-76C6D6815A7B}" dt="2023-02-09T21:49:04.103" v="3"/>
          <ac:spMkLst>
            <pc:docMk/>
            <pc:sldMk cId="3459475152" sldId="464"/>
            <ac:spMk id="9" creationId="{00000000-0000-0000-0000-000000000000}"/>
          </ac:spMkLst>
        </pc:spChg>
      </pc:sldChg>
      <pc:sldChg chg="modSp mod">
        <pc:chgData name="Brauda, Pamela T." userId="84fd4989-2b49-471a-9a61-f177abea8ce3" providerId="ADAL" clId="{889FDB1F-0183-48FA-8063-76C6D6815A7B}" dt="2023-02-10T03:07:14.963" v="48" actId="20577"/>
        <pc:sldMkLst>
          <pc:docMk/>
          <pc:sldMk cId="3563995092" sldId="465"/>
        </pc:sldMkLst>
        <pc:spChg chg="mod">
          <ac:chgData name="Brauda, Pamela T." userId="84fd4989-2b49-471a-9a61-f177abea8ce3" providerId="ADAL" clId="{889FDB1F-0183-48FA-8063-76C6D6815A7B}" dt="2023-02-10T03:07:14.963" v="48" actId="20577"/>
          <ac:spMkLst>
            <pc:docMk/>
            <pc:sldMk cId="3563995092" sldId="465"/>
            <ac:spMk id="2" creationId="{BC591FF1-E8D9-4394-8B9F-BDB70FED539C}"/>
          </ac:spMkLst>
        </pc:spChg>
        <pc:spChg chg="mod">
          <ac:chgData name="Brauda, Pamela T." userId="84fd4989-2b49-471a-9a61-f177abea8ce3" providerId="ADAL" clId="{889FDB1F-0183-48FA-8063-76C6D6815A7B}" dt="2023-02-09T21:49:04.103" v="3"/>
          <ac:spMkLst>
            <pc:docMk/>
            <pc:sldMk cId="3563995092" sldId="465"/>
            <ac:spMk id="4" creationId="{94CAC59E-CB84-48CE-B157-F8A1F2A69944}"/>
          </ac:spMkLst>
        </pc:spChg>
      </pc:sldChg>
      <pc:sldChg chg="modSp">
        <pc:chgData name="Brauda, Pamela T." userId="84fd4989-2b49-471a-9a61-f177abea8ce3" providerId="ADAL" clId="{889FDB1F-0183-48FA-8063-76C6D6815A7B}" dt="2023-02-09T21:49:04.103" v="3"/>
        <pc:sldMkLst>
          <pc:docMk/>
          <pc:sldMk cId="3722567719" sldId="466"/>
        </pc:sldMkLst>
        <pc:spChg chg="mod">
          <ac:chgData name="Brauda, Pamela T." userId="84fd4989-2b49-471a-9a61-f177abea8ce3" providerId="ADAL" clId="{889FDB1F-0183-48FA-8063-76C6D6815A7B}" dt="2023-02-09T21:49:04.103" v="3"/>
          <ac:spMkLst>
            <pc:docMk/>
            <pc:sldMk cId="3722567719" sldId="466"/>
            <ac:spMk id="2" creationId="{A7F975FF-0378-4180-BFB0-1A30B3DA116F}"/>
          </ac:spMkLst>
        </pc:spChg>
        <pc:spChg chg="mod">
          <ac:chgData name="Brauda, Pamela T." userId="84fd4989-2b49-471a-9a61-f177abea8ce3" providerId="ADAL" clId="{889FDB1F-0183-48FA-8063-76C6D6815A7B}" dt="2023-02-09T21:49:04.103" v="3"/>
          <ac:spMkLst>
            <pc:docMk/>
            <pc:sldMk cId="3722567719" sldId="466"/>
            <ac:spMk id="4" creationId="{8C03EF45-1CE6-44F2-894F-0466BD165A2B}"/>
          </ac:spMkLst>
        </pc:spChg>
      </pc:sldChg>
      <pc:sldChg chg="modSp">
        <pc:chgData name="Brauda, Pamela T." userId="84fd4989-2b49-471a-9a61-f177abea8ce3" providerId="ADAL" clId="{889FDB1F-0183-48FA-8063-76C6D6815A7B}" dt="2023-02-09T21:49:04.103" v="3"/>
        <pc:sldMkLst>
          <pc:docMk/>
          <pc:sldMk cId="899595936" sldId="467"/>
        </pc:sldMkLst>
        <pc:spChg chg="mod">
          <ac:chgData name="Brauda, Pamela T." userId="84fd4989-2b49-471a-9a61-f177abea8ce3" providerId="ADAL" clId="{889FDB1F-0183-48FA-8063-76C6D6815A7B}" dt="2023-02-09T21:49:04.103" v="3"/>
          <ac:spMkLst>
            <pc:docMk/>
            <pc:sldMk cId="899595936" sldId="467"/>
            <ac:spMk id="5" creationId="{00000000-0000-0000-0000-000000000000}"/>
          </ac:spMkLst>
        </pc:spChg>
      </pc:sldChg>
      <pc:sldChg chg="modSp">
        <pc:chgData name="Brauda, Pamela T." userId="84fd4989-2b49-471a-9a61-f177abea8ce3" providerId="ADAL" clId="{889FDB1F-0183-48FA-8063-76C6D6815A7B}" dt="2023-02-09T21:49:04.103" v="3"/>
        <pc:sldMkLst>
          <pc:docMk/>
          <pc:sldMk cId="419956260" sldId="472"/>
        </pc:sldMkLst>
        <pc:spChg chg="mod">
          <ac:chgData name="Brauda, Pamela T." userId="84fd4989-2b49-471a-9a61-f177abea8ce3" providerId="ADAL" clId="{889FDB1F-0183-48FA-8063-76C6D6815A7B}" dt="2023-02-09T21:49:04.103" v="3"/>
          <ac:spMkLst>
            <pc:docMk/>
            <pc:sldMk cId="419956260" sldId="472"/>
            <ac:spMk id="4" creationId="{00000000-0000-0000-0000-000000000000}"/>
          </ac:spMkLst>
        </pc:spChg>
      </pc:sldChg>
      <pc:sldChg chg="modSp">
        <pc:chgData name="Brauda, Pamela T." userId="84fd4989-2b49-471a-9a61-f177abea8ce3" providerId="ADAL" clId="{889FDB1F-0183-48FA-8063-76C6D6815A7B}" dt="2023-02-09T21:49:04.103" v="3"/>
        <pc:sldMkLst>
          <pc:docMk/>
          <pc:sldMk cId="2128543706" sldId="473"/>
        </pc:sldMkLst>
        <pc:spChg chg="mod">
          <ac:chgData name="Brauda, Pamela T." userId="84fd4989-2b49-471a-9a61-f177abea8ce3" providerId="ADAL" clId="{889FDB1F-0183-48FA-8063-76C6D6815A7B}" dt="2023-02-09T21:49:04.103" v="3"/>
          <ac:spMkLst>
            <pc:docMk/>
            <pc:sldMk cId="2128543706" sldId="473"/>
            <ac:spMk id="4" creationId="{84B77457-5A12-471C-B96C-B084C4F709E7}"/>
          </ac:spMkLst>
        </pc:spChg>
      </pc:sldChg>
      <pc:sldChg chg="modSp">
        <pc:chgData name="Brauda, Pamela T." userId="84fd4989-2b49-471a-9a61-f177abea8ce3" providerId="ADAL" clId="{889FDB1F-0183-48FA-8063-76C6D6815A7B}" dt="2023-02-09T21:49:04.103" v="3"/>
        <pc:sldMkLst>
          <pc:docMk/>
          <pc:sldMk cId="4165140846" sldId="474"/>
        </pc:sldMkLst>
        <pc:spChg chg="mod">
          <ac:chgData name="Brauda, Pamela T." userId="84fd4989-2b49-471a-9a61-f177abea8ce3" providerId="ADAL" clId="{889FDB1F-0183-48FA-8063-76C6D6815A7B}" dt="2023-02-09T21:49:04.103" v="3"/>
          <ac:spMkLst>
            <pc:docMk/>
            <pc:sldMk cId="4165140846" sldId="474"/>
            <ac:spMk id="4" creationId="{84B77457-5A12-471C-B96C-B084C4F709E7}"/>
          </ac:spMkLst>
        </pc:spChg>
      </pc:sldChg>
      <pc:sldChg chg="modSp">
        <pc:chgData name="Brauda, Pamela T." userId="84fd4989-2b49-471a-9a61-f177abea8ce3" providerId="ADAL" clId="{889FDB1F-0183-48FA-8063-76C6D6815A7B}" dt="2023-02-09T21:49:04.103" v="3"/>
        <pc:sldMkLst>
          <pc:docMk/>
          <pc:sldMk cId="2291127652" sldId="478"/>
        </pc:sldMkLst>
        <pc:spChg chg="mod">
          <ac:chgData name="Brauda, Pamela T." userId="84fd4989-2b49-471a-9a61-f177abea8ce3" providerId="ADAL" clId="{889FDB1F-0183-48FA-8063-76C6D6815A7B}" dt="2023-02-09T21:49:04.103" v="3"/>
          <ac:spMkLst>
            <pc:docMk/>
            <pc:sldMk cId="2291127652" sldId="478"/>
            <ac:spMk id="4" creationId="{6339B950-219F-446D-B689-F78004473F6F}"/>
          </ac:spMkLst>
        </pc:spChg>
      </pc:sldChg>
      <pc:sldChg chg="modSp">
        <pc:chgData name="Brauda, Pamela T." userId="84fd4989-2b49-471a-9a61-f177abea8ce3" providerId="ADAL" clId="{889FDB1F-0183-48FA-8063-76C6D6815A7B}" dt="2023-02-09T21:49:04.103" v="3"/>
        <pc:sldMkLst>
          <pc:docMk/>
          <pc:sldMk cId="1877347638" sldId="479"/>
        </pc:sldMkLst>
        <pc:spChg chg="mod">
          <ac:chgData name="Brauda, Pamela T." userId="84fd4989-2b49-471a-9a61-f177abea8ce3" providerId="ADAL" clId="{889FDB1F-0183-48FA-8063-76C6D6815A7B}" dt="2023-02-09T21:49:04.103" v="3"/>
          <ac:spMkLst>
            <pc:docMk/>
            <pc:sldMk cId="1877347638" sldId="479"/>
            <ac:spMk id="4" creationId="{B55A61A0-16E4-4C6E-A9BA-8D25D5391644}"/>
          </ac:spMkLst>
        </pc:spChg>
      </pc:sldChg>
      <pc:sldChg chg="modSp">
        <pc:chgData name="Brauda, Pamela T." userId="84fd4989-2b49-471a-9a61-f177abea8ce3" providerId="ADAL" clId="{889FDB1F-0183-48FA-8063-76C6D6815A7B}" dt="2023-02-09T21:49:04.103" v="3"/>
        <pc:sldMkLst>
          <pc:docMk/>
          <pc:sldMk cId="2316674580" sldId="480"/>
        </pc:sldMkLst>
        <pc:spChg chg="mod">
          <ac:chgData name="Brauda, Pamela T." userId="84fd4989-2b49-471a-9a61-f177abea8ce3" providerId="ADAL" clId="{889FDB1F-0183-48FA-8063-76C6D6815A7B}" dt="2023-02-09T21:49:04.103" v="3"/>
          <ac:spMkLst>
            <pc:docMk/>
            <pc:sldMk cId="2316674580" sldId="480"/>
            <ac:spMk id="2" creationId="{37F07B9E-5E7A-49CE-9508-0B04E7B0EDEE}"/>
          </ac:spMkLst>
        </pc:spChg>
        <pc:spChg chg="mod">
          <ac:chgData name="Brauda, Pamela T." userId="84fd4989-2b49-471a-9a61-f177abea8ce3" providerId="ADAL" clId="{889FDB1F-0183-48FA-8063-76C6D6815A7B}" dt="2023-02-09T21:49:04.103" v="3"/>
          <ac:spMkLst>
            <pc:docMk/>
            <pc:sldMk cId="2316674580" sldId="480"/>
            <ac:spMk id="3" creationId="{B813CEC4-B877-4A70-A6C0-E31D19058852}"/>
          </ac:spMkLst>
        </pc:spChg>
        <pc:spChg chg="mod">
          <ac:chgData name="Brauda, Pamela T." userId="84fd4989-2b49-471a-9a61-f177abea8ce3" providerId="ADAL" clId="{889FDB1F-0183-48FA-8063-76C6D6815A7B}" dt="2023-02-09T21:49:04.103" v="3"/>
          <ac:spMkLst>
            <pc:docMk/>
            <pc:sldMk cId="2316674580" sldId="480"/>
            <ac:spMk id="4" creationId="{07459E97-1AD2-4220-AFEC-592F79500F63}"/>
          </ac:spMkLst>
        </pc:spChg>
      </pc:sldChg>
      <pc:sldChg chg="modSp">
        <pc:chgData name="Brauda, Pamela T." userId="84fd4989-2b49-471a-9a61-f177abea8ce3" providerId="ADAL" clId="{889FDB1F-0183-48FA-8063-76C6D6815A7B}" dt="2023-02-09T21:49:04.103" v="3"/>
        <pc:sldMkLst>
          <pc:docMk/>
          <pc:sldMk cId="1575496989" sldId="481"/>
        </pc:sldMkLst>
        <pc:spChg chg="mod">
          <ac:chgData name="Brauda, Pamela T." userId="84fd4989-2b49-471a-9a61-f177abea8ce3" providerId="ADAL" clId="{889FDB1F-0183-48FA-8063-76C6D6815A7B}" dt="2023-02-09T21:49:04.103" v="3"/>
          <ac:spMkLst>
            <pc:docMk/>
            <pc:sldMk cId="1575496989" sldId="481"/>
            <ac:spMk id="4" creationId="{00000000-0000-0000-0000-000000000000}"/>
          </ac:spMkLst>
        </pc:spChg>
      </pc:sldChg>
      <pc:sldChg chg="modSp">
        <pc:chgData name="Brauda, Pamela T." userId="84fd4989-2b49-471a-9a61-f177abea8ce3" providerId="ADAL" clId="{889FDB1F-0183-48FA-8063-76C6D6815A7B}" dt="2023-02-09T21:49:04.103" v="3"/>
        <pc:sldMkLst>
          <pc:docMk/>
          <pc:sldMk cId="602500826" sldId="482"/>
        </pc:sldMkLst>
        <pc:spChg chg="mod">
          <ac:chgData name="Brauda, Pamela T." userId="84fd4989-2b49-471a-9a61-f177abea8ce3" providerId="ADAL" clId="{889FDB1F-0183-48FA-8063-76C6D6815A7B}" dt="2023-02-09T21:49:04.103" v="3"/>
          <ac:spMkLst>
            <pc:docMk/>
            <pc:sldMk cId="602500826" sldId="482"/>
            <ac:spMk id="4" creationId="{00000000-0000-0000-0000-000000000000}"/>
          </ac:spMkLst>
        </pc:spChg>
      </pc:sldChg>
      <pc:sldChg chg="modSp">
        <pc:chgData name="Brauda, Pamela T." userId="84fd4989-2b49-471a-9a61-f177abea8ce3" providerId="ADAL" clId="{889FDB1F-0183-48FA-8063-76C6D6815A7B}" dt="2023-02-09T21:49:04.103" v="3"/>
        <pc:sldMkLst>
          <pc:docMk/>
          <pc:sldMk cId="3845568449" sldId="483"/>
        </pc:sldMkLst>
        <pc:spChg chg="mod">
          <ac:chgData name="Brauda, Pamela T." userId="84fd4989-2b49-471a-9a61-f177abea8ce3" providerId="ADAL" clId="{889FDB1F-0183-48FA-8063-76C6D6815A7B}" dt="2023-02-09T21:49:04.103" v="3"/>
          <ac:spMkLst>
            <pc:docMk/>
            <pc:sldMk cId="3845568449" sldId="483"/>
            <ac:spMk id="4" creationId="{00000000-0000-0000-0000-000000000000}"/>
          </ac:spMkLst>
        </pc:spChg>
      </pc:sldChg>
      <pc:sldChg chg="modSp mod">
        <pc:chgData name="Brauda, Pamela T." userId="84fd4989-2b49-471a-9a61-f177abea8ce3" providerId="ADAL" clId="{889FDB1F-0183-48FA-8063-76C6D6815A7B}" dt="2023-02-09T21:49:04.103" v="3"/>
        <pc:sldMkLst>
          <pc:docMk/>
          <pc:sldMk cId="2426773875" sldId="484"/>
        </pc:sldMkLst>
        <pc:spChg chg="mod">
          <ac:chgData name="Brauda, Pamela T." userId="84fd4989-2b49-471a-9a61-f177abea8ce3" providerId="ADAL" clId="{889FDB1F-0183-48FA-8063-76C6D6815A7B}" dt="2023-02-09T21:49:04.103" v="3"/>
          <ac:spMkLst>
            <pc:docMk/>
            <pc:sldMk cId="2426773875" sldId="484"/>
            <ac:spMk id="2" creationId="{2C5AE89C-7908-4072-8754-CFEB7D7108F8}"/>
          </ac:spMkLst>
        </pc:spChg>
        <pc:spChg chg="mod">
          <ac:chgData name="Brauda, Pamela T." userId="84fd4989-2b49-471a-9a61-f177abea8ce3" providerId="ADAL" clId="{889FDB1F-0183-48FA-8063-76C6D6815A7B}" dt="2023-02-09T21:46:17.564" v="2" actId="20577"/>
          <ac:spMkLst>
            <pc:docMk/>
            <pc:sldMk cId="2426773875" sldId="484"/>
            <ac:spMk id="3" creationId="{1A24002E-18A6-46D7-9C0E-F704B65616D9}"/>
          </ac:spMkLst>
        </pc:spChg>
      </pc:sldChg>
      <pc:sldChg chg="modSp add mod ord">
        <pc:chgData name="Brauda, Pamela T." userId="84fd4989-2b49-471a-9a61-f177abea8ce3" providerId="ADAL" clId="{889FDB1F-0183-48FA-8063-76C6D6815A7B}" dt="2023-02-10T03:29:19.593" v="110" actId="20577"/>
        <pc:sldMkLst>
          <pc:docMk/>
          <pc:sldMk cId="3982495646" sldId="485"/>
        </pc:sldMkLst>
        <pc:spChg chg="mod">
          <ac:chgData name="Brauda, Pamela T." userId="84fd4989-2b49-471a-9a61-f177abea8ce3" providerId="ADAL" clId="{889FDB1F-0183-48FA-8063-76C6D6815A7B}" dt="2023-02-10T03:29:19.593" v="110" actId="20577"/>
          <ac:spMkLst>
            <pc:docMk/>
            <pc:sldMk cId="3982495646" sldId="485"/>
            <ac:spMk id="5" creationId="{DAAB0EAC-7270-4572-A932-B04A979A0FA2}"/>
          </ac:spMkLst>
        </pc:spChg>
      </pc:sldChg>
      <pc:sldChg chg="modSp add mod ord">
        <pc:chgData name="Brauda, Pamela T." userId="84fd4989-2b49-471a-9a61-f177abea8ce3" providerId="ADAL" clId="{889FDB1F-0183-48FA-8063-76C6D6815A7B}" dt="2023-02-10T03:30:15.373" v="154"/>
        <pc:sldMkLst>
          <pc:docMk/>
          <pc:sldMk cId="1762781270" sldId="486"/>
        </pc:sldMkLst>
        <pc:spChg chg="mod">
          <ac:chgData name="Brauda, Pamela T." userId="84fd4989-2b49-471a-9a61-f177abea8ce3" providerId="ADAL" clId="{889FDB1F-0183-48FA-8063-76C6D6815A7B}" dt="2023-02-10T03:29:54.584" v="126" actId="20577"/>
          <ac:spMkLst>
            <pc:docMk/>
            <pc:sldMk cId="1762781270" sldId="486"/>
            <ac:spMk id="5" creationId="{DAAB0EAC-7270-4572-A932-B04A979A0FA2}"/>
          </ac:spMkLst>
        </pc:spChg>
      </pc:sldChg>
      <pc:sldChg chg="modSp add mod ord">
        <pc:chgData name="Brauda, Pamela T." userId="84fd4989-2b49-471a-9a61-f177abea8ce3" providerId="ADAL" clId="{889FDB1F-0183-48FA-8063-76C6D6815A7B}" dt="2023-02-10T03:30:15.373" v="154"/>
        <pc:sldMkLst>
          <pc:docMk/>
          <pc:sldMk cId="294648492" sldId="487"/>
        </pc:sldMkLst>
        <pc:spChg chg="mod">
          <ac:chgData name="Brauda, Pamela T." userId="84fd4989-2b49-471a-9a61-f177abea8ce3" providerId="ADAL" clId="{889FDB1F-0183-48FA-8063-76C6D6815A7B}" dt="2023-02-10T03:30:05.310" v="152" actId="20577"/>
          <ac:spMkLst>
            <pc:docMk/>
            <pc:sldMk cId="294648492" sldId="487"/>
            <ac:spMk id="5" creationId="{DAAB0EAC-7270-4572-A932-B04A979A0FA2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97CF83F-6F6B-4FF9-B18E-9E3825B8F5F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Module 3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967EEB-3234-4871-B9AF-7D96F746EB4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691ABC-A100-4C17-BF44-47B91CE9CCB3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BB9CD2-8343-406C-B5B4-8603CBB9E85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CIS3534C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0BDBCA-52CC-4B36-9A6F-EDF562423E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8B7ACA-9C5A-4A2F-89E0-3A167A16F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8216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Module 3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F2CA2A-B6AE-4222-8A00-A0E4B2FB2BE0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413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73892"/>
            <a:ext cx="5486400" cy="366045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CIS3534C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1FF4D4-D31A-496E-8526-482A07964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For a list of</a:t>
            </a:r>
            <a:r>
              <a:rPr lang="en-US" baseline="0"/>
              <a:t> list methods see Page 167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1FF4D4-D31A-496E-8526-482A07964D56}" type="slidenum">
              <a:rPr lang="en-US" smtClean="0"/>
              <a:t>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63F79B-63D5-437C-81FE-8466CB5060E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CIS3534C</a:t>
            </a:r>
          </a:p>
        </p:txBody>
      </p:sp>
      <p:sp>
        <p:nvSpPr>
          <p:cNvPr id="6" name="Header Placeholder 5">
            <a:extLst>
              <a:ext uri="{FF2B5EF4-FFF2-40B4-BE49-F238E27FC236}">
                <a16:creationId xmlns:a16="http://schemas.microsoft.com/office/drawing/2014/main" id="{6DFEA18C-5646-4D05-9A84-858E20B15B7F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Module 3</a:t>
            </a:r>
          </a:p>
        </p:txBody>
      </p:sp>
    </p:spTree>
    <p:extLst>
      <p:ext uri="{BB962C8B-B14F-4D97-AF65-F5344CB8AC3E}">
        <p14:creationId xmlns:p14="http://schemas.microsoft.com/office/powerpoint/2010/main" val="2077081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7773" y="1295401"/>
            <a:ext cx="100584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4521" y="4267200"/>
            <a:ext cx="861568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68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046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3368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1694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igur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624989"/>
            <a:ext cx="9753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026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6400"/>
            <a:ext cx="10160000" cy="4800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951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5486400"/>
            <a:ext cx="10212916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3852863"/>
            <a:ext cx="8180916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58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28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463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928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928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143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906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764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1" y="5495544"/>
            <a:ext cx="103632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0" y="6096000"/>
            <a:ext cx="103632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06400" y="381000"/>
            <a:ext cx="10363200" cy="494284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21966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5495278"/>
            <a:ext cx="103632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12776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2336" y="6096000"/>
            <a:ext cx="103632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10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160000" cy="4800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>
            <a:spLocks noChangeAspect="1"/>
          </p:cNvSpPr>
          <p:nvPr/>
        </p:nvSpPr>
        <p:spPr>
          <a:xfrm>
            <a:off x="11371870" y="3235577"/>
            <a:ext cx="731520" cy="54864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Slide Number Placeholder 5"/>
          <p:cNvSpPr>
            <a:spLocks noGrp="1" noChangeAspect="1"/>
          </p:cNvSpPr>
          <p:nvPr>
            <p:ph type="sldNum" sz="quarter" idx="4"/>
          </p:nvPr>
        </p:nvSpPr>
        <p:spPr>
          <a:xfrm>
            <a:off x="11451134" y="3398137"/>
            <a:ext cx="506437" cy="27432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E84E2596-301E-4832-9EC0-2653E7A66251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4" name="Picture 3"/>
          <p:cNvPicPr>
            <a:picLocks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327704" y="90175"/>
            <a:ext cx="822960" cy="914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3AD4B6A-5AF3-4A09-A445-3A40ADD5E226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8885" y="6133525"/>
            <a:ext cx="831779" cy="626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414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stdtypes.html#list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ev/peps/pep-0257/" TargetMode="Externa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AE89C-7908-4072-8754-CFEB7D7108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Scripting for</a:t>
            </a:r>
            <a:br>
              <a:rPr lang="en-US"/>
            </a:br>
            <a:r>
              <a:rPr lang="en-US"/>
              <a:t>Network Professionals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24002E-18A6-46D7-9C0E-F704B65616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4521" y="4267199"/>
            <a:ext cx="8615680" cy="1862667"/>
          </a:xfrm>
        </p:spPr>
        <p:txBody>
          <a:bodyPr/>
          <a:lstStyle/>
          <a:p>
            <a:r>
              <a:rPr lang="en-US"/>
              <a:t>National Convergence Technology Center </a:t>
            </a:r>
          </a:p>
          <a:p>
            <a:r>
              <a:rPr lang="en-US"/>
              <a:t>Working Connections Five Fridays</a:t>
            </a:r>
          </a:p>
          <a:p>
            <a:r>
              <a:rPr lang="en-US"/>
              <a:t>February 9, 2023</a:t>
            </a:r>
          </a:p>
          <a:p>
            <a:r>
              <a:rPr lang="en-US"/>
              <a:t>Professors Pamela Brauda &amp; David Singletary</a:t>
            </a:r>
          </a:p>
          <a:p>
            <a:r>
              <a:rPr lang="en-US"/>
              <a:t>Florida State College at Jacksonville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773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73038"/>
            <a:ext cx="10160000" cy="990744"/>
          </a:xfrm>
        </p:spPr>
        <p:txBody>
          <a:bodyPr/>
          <a:lstStyle/>
          <a:p>
            <a:r>
              <a:rPr lang="en-US" sz="4400"/>
              <a:t>Removing Elements From a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697" y="1294410"/>
            <a:ext cx="10416903" cy="5390552"/>
          </a:xfrm>
        </p:spPr>
        <p:txBody>
          <a:bodyPr>
            <a:normAutofit/>
          </a:bodyPr>
          <a:lstStyle/>
          <a:p>
            <a:pPr marL="463550" indent="-349250"/>
            <a:r>
              <a:rPr lang="en-US" sz="4400"/>
              <a:t>The </a:t>
            </a:r>
            <a:r>
              <a:rPr lang="en-US" sz="4400" u="sng"/>
              <a:t>remove</a:t>
            </a:r>
            <a:r>
              <a:rPr lang="en-US" sz="4400"/>
              <a:t> method removes an element from a list by </a:t>
            </a:r>
            <a:r>
              <a:rPr lang="en-US" sz="4400" u="sng"/>
              <a:t>value</a:t>
            </a:r>
          </a:p>
          <a:p>
            <a:pPr marL="760730" lvl="1" indent="-349250"/>
            <a:r>
              <a:rPr lang="en-US" sz="3600"/>
              <a:t>shifts all items left, decreases length by 1</a:t>
            </a:r>
          </a:p>
          <a:p>
            <a:pPr marL="760730" lvl="1" indent="-349250"/>
            <a:r>
              <a:rPr lang="en-US" sz="3600"/>
              <a:t>removes the first item if there are duplicates</a:t>
            </a:r>
            <a:br>
              <a:rPr lang="en-US" sz="3600"/>
            </a:br>
            <a:r>
              <a:rPr lang="en-US" sz="3600"/>
              <a:t>(loop required to remove all duplicated elements)</a:t>
            </a:r>
          </a:p>
          <a:p>
            <a:pPr marL="760730" lvl="1" indent="-349250"/>
            <a:r>
              <a:rPr lang="en-US" sz="3600"/>
              <a:t>if item isn’t found, raises a ValueError</a:t>
            </a:r>
          </a:p>
          <a:p>
            <a:pPr marL="114300" indent="0">
              <a:buNone/>
            </a:pPr>
            <a:endParaRPr lang="en-US" sz="1400"/>
          </a:p>
          <a:p>
            <a:pPr marL="9144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stats = [48.0, 30.5, 20.2, 100.0]</a:t>
            </a:r>
          </a:p>
          <a:p>
            <a:pPr marL="9144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stats.remove(20.2)</a:t>
            </a:r>
          </a:p>
          <a:p>
            <a:pPr marL="9144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print(stats)</a:t>
            </a:r>
            <a:endParaRPr lang="en-US" sz="2000"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FC35C4-8889-4E0D-AD93-A2FD1824D68A}"/>
              </a:ext>
            </a:extLst>
          </p:cNvPr>
          <p:cNvSpPr txBox="1"/>
          <p:nvPr/>
        </p:nvSpPr>
        <p:spPr>
          <a:xfrm>
            <a:off x="8607105" y="6125353"/>
            <a:ext cx="2162495" cy="4001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[48.0, 30.5,  100.0]</a:t>
            </a:r>
          </a:p>
        </p:txBody>
      </p:sp>
    </p:spTree>
    <p:extLst>
      <p:ext uri="{BB962C8B-B14F-4D97-AF65-F5344CB8AC3E}">
        <p14:creationId xmlns:p14="http://schemas.microsoft.com/office/powerpoint/2010/main" val="142569627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697" y="120030"/>
            <a:ext cx="10416903" cy="754425"/>
          </a:xfrm>
        </p:spPr>
        <p:txBody>
          <a:bodyPr/>
          <a:lstStyle/>
          <a:p>
            <a:r>
              <a:rPr lang="en-US" dirty="0"/>
              <a:t>Using a Standard Module: Guess A Number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697" y="967409"/>
            <a:ext cx="10691355" cy="5707711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while True:</a:t>
            </a:r>
          </a:p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guess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(input("Your guess: "))</a:t>
            </a:r>
          </a:p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guess &lt; number:</a:t>
            </a:r>
          </a:p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print("Too low.")</a:t>
            </a:r>
          </a:p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count += 1</a:t>
            </a:r>
          </a:p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guess &gt; number:</a:t>
            </a:r>
          </a:p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print("Too high.")</a:t>
            </a:r>
          </a:p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count += 1</a:t>
            </a:r>
          </a:p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else:</a:t>
            </a:r>
          </a:p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print("You guessed it in " +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(count) + " tries.\n")</a:t>
            </a:r>
          </a:p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637661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911" y="167425"/>
            <a:ext cx="11050072" cy="6507695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def main():</a:t>
            </a:r>
          </a:p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display_title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input("Would you like to play? (y or n): ").lower() == "y":</a:t>
            </a:r>
          </a:p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play_game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print()</a:t>
            </a:r>
          </a:p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print("Bye!")</a:t>
            </a:r>
          </a:p>
          <a:p>
            <a:pPr marL="11430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call the main function</a:t>
            </a:r>
          </a:p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if __name__ == "__main__":</a:t>
            </a:r>
          </a:p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main()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108231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BBEE9B-9227-465A-930B-AE105F238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102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5BAA3C-990B-43BE-AA6C-69FDBA1F71CA}"/>
              </a:ext>
            </a:extLst>
          </p:cNvPr>
          <p:cNvSpPr/>
          <p:nvPr/>
        </p:nvSpPr>
        <p:spPr>
          <a:xfrm>
            <a:off x="613549" y="207163"/>
            <a:ext cx="4391695" cy="618630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/>
              <a:t>Guess a number!</a:t>
            </a:r>
          </a:p>
          <a:p>
            <a:endParaRPr lang="en-US" b="1" dirty="0"/>
          </a:p>
          <a:p>
            <a:r>
              <a:rPr lang="en-US" b="1" dirty="0"/>
              <a:t>Would you like to play? (y or n): y</a:t>
            </a:r>
          </a:p>
          <a:p>
            <a:r>
              <a:rPr lang="en-US" b="1" dirty="0"/>
              <a:t>I'm thinking of a number between 1 and 10</a:t>
            </a:r>
          </a:p>
          <a:p>
            <a:endParaRPr lang="en-US" b="1" dirty="0"/>
          </a:p>
          <a:p>
            <a:r>
              <a:rPr lang="en-US" b="1" dirty="0"/>
              <a:t>Your guess: 5</a:t>
            </a:r>
          </a:p>
          <a:p>
            <a:r>
              <a:rPr lang="en-US" b="1" dirty="0"/>
              <a:t>Too low.</a:t>
            </a:r>
          </a:p>
          <a:p>
            <a:r>
              <a:rPr lang="en-US" b="1" dirty="0"/>
              <a:t>Your guess: 7</a:t>
            </a:r>
          </a:p>
          <a:p>
            <a:r>
              <a:rPr lang="en-US" b="1" dirty="0"/>
              <a:t>Too low.</a:t>
            </a:r>
          </a:p>
          <a:p>
            <a:r>
              <a:rPr lang="en-US" b="1" dirty="0"/>
              <a:t>Your guess: 8</a:t>
            </a:r>
          </a:p>
          <a:p>
            <a:r>
              <a:rPr lang="en-US" b="1" dirty="0"/>
              <a:t>You guessed it in 3 tries.</a:t>
            </a:r>
          </a:p>
          <a:p>
            <a:endParaRPr lang="en-US" b="1" dirty="0"/>
          </a:p>
          <a:p>
            <a:r>
              <a:rPr lang="en-US" b="1" dirty="0"/>
              <a:t>Would you like to play? (y or n): y</a:t>
            </a:r>
          </a:p>
          <a:p>
            <a:r>
              <a:rPr lang="en-US" b="1" dirty="0"/>
              <a:t>I'm thinking of a number between 1 and 10</a:t>
            </a:r>
          </a:p>
          <a:p>
            <a:endParaRPr lang="en-US" b="1" dirty="0"/>
          </a:p>
          <a:p>
            <a:r>
              <a:rPr lang="en-US" b="1" dirty="0"/>
              <a:t>Your guess: 2</a:t>
            </a:r>
          </a:p>
          <a:p>
            <a:r>
              <a:rPr lang="en-US" b="1" dirty="0"/>
              <a:t>Too low.</a:t>
            </a:r>
          </a:p>
          <a:p>
            <a:r>
              <a:rPr lang="en-US" b="1" dirty="0"/>
              <a:t>Your guess: 8</a:t>
            </a:r>
          </a:p>
          <a:p>
            <a:r>
              <a:rPr lang="en-US" b="1" dirty="0"/>
              <a:t>You guessed it in 2 tries.</a:t>
            </a:r>
          </a:p>
          <a:p>
            <a:endParaRPr lang="en-US" b="1" dirty="0"/>
          </a:p>
          <a:p>
            <a:r>
              <a:rPr lang="en-US" b="1" dirty="0"/>
              <a:t>Would you like to play? (y or n): n</a:t>
            </a:r>
          </a:p>
          <a:p>
            <a:r>
              <a:rPr lang="en-US" b="1" dirty="0"/>
              <a:t>Bye!</a:t>
            </a:r>
          </a:p>
        </p:txBody>
      </p:sp>
    </p:spTree>
    <p:extLst>
      <p:ext uri="{BB962C8B-B14F-4D97-AF65-F5344CB8AC3E}">
        <p14:creationId xmlns:p14="http://schemas.microsoft.com/office/powerpoint/2010/main" val="415528025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5FF7B-8811-4593-92C6-A1BF3DF5E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74054"/>
            <a:ext cx="10160000" cy="959802"/>
          </a:xfrm>
        </p:spPr>
        <p:txBody>
          <a:bodyPr/>
          <a:lstStyle/>
          <a:p>
            <a:r>
              <a:rPr lang="en-US" dirty="0"/>
              <a:t>Function Conventions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F9C17-DE5B-4E2E-B0A1-295434B89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71016"/>
            <a:ext cx="10160000" cy="520598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Functions should have descriptive names, and these names should use lowercase letters and underscores or camel-case notation (one or the other, consistently).</a:t>
            </a:r>
          </a:p>
          <a:p>
            <a:pPr lvl="1"/>
            <a:r>
              <a:rPr lang="en-US" dirty="0"/>
              <a:t>Descriptive names help you and others understand what your code is trying to do</a:t>
            </a:r>
          </a:p>
          <a:p>
            <a:pPr lvl="1"/>
            <a:r>
              <a:rPr lang="en-US" dirty="0"/>
              <a:t>Module names should use these conventions as well.</a:t>
            </a:r>
          </a:p>
          <a:p>
            <a:r>
              <a:rPr lang="en-US" dirty="0"/>
              <a:t>Function names should start with a verb, e.g. “show” or “get” (variable names are treated as nouns).</a:t>
            </a:r>
          </a:p>
          <a:p>
            <a:r>
              <a:rPr lang="en-US" dirty="0"/>
              <a:t>Every function should have a comment that explains concisely what the function does. </a:t>
            </a:r>
          </a:p>
          <a:p>
            <a:r>
              <a:rPr lang="en-US" dirty="0"/>
              <a:t>If you specify a default value for a parameter, no spaces should be used on either side of the equal sign:</a:t>
            </a:r>
          </a:p>
          <a:p>
            <a:endParaRPr lang="en-US" sz="1200" dirty="0"/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def 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function_name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(parameter_0, parameter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_1='default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value')</a:t>
            </a:r>
          </a:p>
          <a:p>
            <a:pPr marL="1371600" lvl="1" indent="0">
              <a:buNone/>
            </a:pPr>
            <a:endParaRPr lang="en-US" sz="1100" b="1" dirty="0"/>
          </a:p>
          <a:p>
            <a:r>
              <a:rPr lang="en-US" dirty="0"/>
              <a:t>The same convention should be used for keyword arguments in function calls:</a:t>
            </a:r>
          </a:p>
          <a:p>
            <a:endParaRPr lang="en-US" sz="1200" dirty="0"/>
          </a:p>
          <a:p>
            <a:pPr marL="457200" lvl="1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function_name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(value_0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, argument_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1='value')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B9BF61-8204-4CF3-B145-B8112DD02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297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73038"/>
            <a:ext cx="10160000" cy="990744"/>
          </a:xfrm>
        </p:spPr>
        <p:txBody>
          <a:bodyPr/>
          <a:lstStyle/>
          <a:p>
            <a:r>
              <a:rPr lang="en-US" sz="4400"/>
              <a:t>Removing Elements Using 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697" y="1294410"/>
            <a:ext cx="10416903" cy="5308271"/>
          </a:xfrm>
        </p:spPr>
        <p:txBody>
          <a:bodyPr>
            <a:normAutofit/>
          </a:bodyPr>
          <a:lstStyle/>
          <a:p>
            <a:pPr marL="463550" indent="-349250"/>
            <a:r>
              <a:rPr lang="en-US" sz="4400"/>
              <a:t>The </a:t>
            </a:r>
            <a:r>
              <a:rPr lang="en-US" sz="4400" u="sng"/>
              <a:t>del</a:t>
            </a:r>
            <a:r>
              <a:rPr lang="en-US" sz="4400"/>
              <a:t> statement removes elements by </a:t>
            </a:r>
            <a:r>
              <a:rPr lang="en-US" sz="4400" u="sng"/>
              <a:t>index</a:t>
            </a:r>
          </a:p>
          <a:p>
            <a:pPr marL="114300" indent="0">
              <a:buNone/>
            </a:pPr>
            <a:endParaRPr lang="en-US" sz="1400"/>
          </a:p>
          <a:p>
            <a:pPr marL="9144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stats = [48.0, 30.5, 20.2, 100.0]</a:t>
            </a:r>
          </a:p>
          <a:p>
            <a:pPr marL="9144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del stats[1]</a:t>
            </a:r>
          </a:p>
          <a:p>
            <a:pPr marL="9144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print(stats)</a:t>
            </a:r>
            <a:endParaRPr lang="en-US" sz="2000"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EF8E6E-5E75-4AA9-93EB-EA79DE17F652}"/>
              </a:ext>
            </a:extLst>
          </p:cNvPr>
          <p:cNvSpPr txBox="1"/>
          <p:nvPr/>
        </p:nvSpPr>
        <p:spPr>
          <a:xfrm>
            <a:off x="8607105" y="3672457"/>
            <a:ext cx="2162495" cy="4001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[48.0, 20.2,  100.0]</a:t>
            </a:r>
          </a:p>
        </p:txBody>
      </p:sp>
    </p:spTree>
    <p:extLst>
      <p:ext uri="{BB962C8B-B14F-4D97-AF65-F5344CB8AC3E}">
        <p14:creationId xmlns:p14="http://schemas.microsoft.com/office/powerpoint/2010/main" val="235613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73038"/>
            <a:ext cx="10160000" cy="990744"/>
          </a:xfrm>
        </p:spPr>
        <p:txBody>
          <a:bodyPr/>
          <a:lstStyle/>
          <a:p>
            <a:r>
              <a:rPr lang="en-US" sz="4400"/>
              <a:t>Accessing an Element using index()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697" y="1294410"/>
            <a:ext cx="10416903" cy="5308271"/>
          </a:xfrm>
        </p:spPr>
        <p:txBody>
          <a:bodyPr>
            <a:normAutofit/>
          </a:bodyPr>
          <a:lstStyle/>
          <a:p>
            <a:pPr marL="463550" indent="-349250"/>
            <a:r>
              <a:rPr lang="en-US" sz="3600"/>
              <a:t>Use the </a:t>
            </a:r>
            <a:r>
              <a:rPr lang="en-US" sz="3600" u="sng"/>
              <a:t>index</a:t>
            </a:r>
            <a:r>
              <a:rPr lang="en-US" sz="3600"/>
              <a:t> method to find the index of a specified element</a:t>
            </a:r>
          </a:p>
          <a:p>
            <a:pPr marL="760730" lvl="1" indent="-349250"/>
            <a:r>
              <a:rPr lang="en-US" sz="3600"/>
              <a:t>if item isn’t found, raises a ValueError</a:t>
            </a:r>
          </a:p>
          <a:p>
            <a:pPr marL="114300" indent="0">
              <a:buNone/>
            </a:pPr>
            <a:endParaRPr lang="en-US" sz="1400"/>
          </a:p>
          <a:p>
            <a:pPr marL="9144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stats = [48.0, 30.5, 20.2, 100.0]</a:t>
            </a:r>
          </a:p>
          <a:p>
            <a:pPr marL="9144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i = stats.index(100.0)</a:t>
            </a:r>
          </a:p>
          <a:p>
            <a:pPr marL="9144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#  the index of 100.0</a:t>
            </a:r>
          </a:p>
          <a:p>
            <a:pPr marL="9144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print(i)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B10428-DACD-4652-B195-46FB82ECCD3F}"/>
              </a:ext>
            </a:extLst>
          </p:cNvPr>
          <p:cNvSpPr txBox="1"/>
          <p:nvPr/>
        </p:nvSpPr>
        <p:spPr>
          <a:xfrm>
            <a:off x="9564095" y="4414099"/>
            <a:ext cx="853813" cy="4001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836466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9600" y="173038"/>
            <a:ext cx="10160000" cy="990744"/>
          </a:xfrm>
        </p:spPr>
        <p:txBody>
          <a:bodyPr/>
          <a:lstStyle/>
          <a:p>
            <a:r>
              <a:rPr lang="en-US" sz="4400"/>
              <a:t>Popping an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697" y="1318160"/>
            <a:ext cx="10416903" cy="5284521"/>
          </a:xfrm>
        </p:spPr>
        <p:txBody>
          <a:bodyPr>
            <a:normAutofit fontScale="62500" lnSpcReduction="20000"/>
          </a:bodyPr>
          <a:lstStyle/>
          <a:p>
            <a:pPr marL="463550" indent="-349250"/>
            <a:r>
              <a:rPr lang="en-US" sz="4600"/>
              <a:t>The </a:t>
            </a:r>
            <a:r>
              <a:rPr lang="en-US" sz="4600" u="sng"/>
              <a:t>pop()</a:t>
            </a:r>
            <a:r>
              <a:rPr lang="en-US" sz="4600"/>
              <a:t> method removes an element from the list</a:t>
            </a:r>
          </a:p>
          <a:p>
            <a:pPr marL="760730" lvl="1" indent="-349250"/>
            <a:r>
              <a:rPr lang="en-US" sz="4000"/>
              <a:t>if an index is not provided, removes the last element</a:t>
            </a:r>
          </a:p>
          <a:p>
            <a:pPr marL="1126490" lvl="2" indent="-349250"/>
            <a:r>
              <a:rPr lang="en-US" sz="3400"/>
              <a:t>otherwise the element at the specified index is removed</a:t>
            </a:r>
          </a:p>
          <a:p>
            <a:pPr marL="760730" lvl="1" indent="-349250"/>
            <a:r>
              <a:rPr lang="en-US" sz="4000"/>
              <a:t>decreases length of list by 1</a:t>
            </a:r>
          </a:p>
          <a:p>
            <a:pPr marL="760730" lvl="1" indent="-349250"/>
            <a:r>
              <a:rPr lang="en-US" sz="4000"/>
              <a:t>if item at a specified index is not found, raises an IndexError (“pop index out of range”)</a:t>
            </a:r>
          </a:p>
          <a:p>
            <a:pPr marL="760730" lvl="1" indent="-349250"/>
            <a:r>
              <a:rPr lang="en-US" sz="4000"/>
              <a:t>if list is empty, pop with no index argument raises an IndexError (“IndexError: pop from empty list”)</a:t>
            </a:r>
          </a:p>
          <a:p>
            <a:pPr marL="114300" indent="0">
              <a:buNone/>
            </a:pPr>
            <a:endParaRPr lang="en-US" sz="1400"/>
          </a:p>
          <a:p>
            <a:pPr marL="914400" indent="0">
              <a:buNone/>
            </a:pPr>
            <a:r>
              <a:rPr lang="en-US" sz="3200">
                <a:latin typeface="Courier New" panose="02070309020205020404" pitchFamily="49" charset="0"/>
                <a:cs typeface="Courier New" panose="02070309020205020404" pitchFamily="49" charset="0"/>
              </a:rPr>
              <a:t>stats = [48.0, 30.5, 20.2, 100.0]</a:t>
            </a:r>
          </a:p>
          <a:p>
            <a:pPr marL="914400" indent="0">
              <a:buNone/>
            </a:pPr>
            <a:r>
              <a:rPr lang="en-US" sz="3200">
                <a:latin typeface="Courier New" panose="02070309020205020404" pitchFamily="49" charset="0"/>
                <a:cs typeface="Courier New" panose="02070309020205020404" pitchFamily="49" charset="0"/>
              </a:rPr>
              <a:t># remove 100.0 from end of list</a:t>
            </a:r>
          </a:p>
          <a:p>
            <a:pPr marL="914400" indent="0">
              <a:buNone/>
            </a:pPr>
            <a:r>
              <a:rPr lang="en-US" sz="3200">
                <a:latin typeface="Courier New" panose="02070309020205020404" pitchFamily="49" charset="0"/>
                <a:cs typeface="Courier New" panose="02070309020205020404" pitchFamily="49" charset="0"/>
              </a:rPr>
              <a:t>stats.pop()</a:t>
            </a:r>
          </a:p>
          <a:p>
            <a:pPr marL="914400" indent="0">
              <a:buNone/>
            </a:pPr>
            <a:r>
              <a:rPr lang="en-US" sz="3200">
                <a:latin typeface="Courier New" panose="02070309020205020404" pitchFamily="49" charset="0"/>
                <a:cs typeface="Courier New" panose="02070309020205020404" pitchFamily="49" charset="0"/>
              </a:rPr>
              <a:t># remove 30.5 based on specified index</a:t>
            </a:r>
          </a:p>
          <a:p>
            <a:pPr marL="914400" indent="0">
              <a:buNone/>
            </a:pPr>
            <a:r>
              <a:rPr lang="en-US" sz="3200">
                <a:latin typeface="Courier New" panose="02070309020205020404" pitchFamily="49" charset="0"/>
                <a:cs typeface="Courier New" panose="02070309020205020404" pitchFamily="49" charset="0"/>
              </a:rPr>
              <a:t>stats.pop(1)</a:t>
            </a:r>
          </a:p>
          <a:p>
            <a:pPr marL="914400" indent="0">
              <a:buNone/>
            </a:pPr>
            <a:r>
              <a:rPr lang="en-US" sz="3200">
                <a:latin typeface="Courier New" panose="02070309020205020404" pitchFamily="49" charset="0"/>
                <a:cs typeface="Courier New" panose="02070309020205020404" pitchFamily="49" charset="0"/>
              </a:rPr>
              <a:t>print(stats)</a:t>
            </a:r>
            <a:endParaRPr lang="en-US" sz="4000" b="1">
              <a:highlight>
                <a:srgbClr val="FFFF00"/>
              </a:highligh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F2B9EE-803E-4D9F-BB55-5FCE2709A532}"/>
              </a:ext>
            </a:extLst>
          </p:cNvPr>
          <p:cNvSpPr txBox="1"/>
          <p:nvPr/>
        </p:nvSpPr>
        <p:spPr>
          <a:xfrm>
            <a:off x="9345336" y="5752927"/>
            <a:ext cx="1424264" cy="4001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[48.0, 20.2]</a:t>
            </a:r>
          </a:p>
        </p:txBody>
      </p:sp>
    </p:spTree>
    <p:extLst>
      <p:ext uri="{BB962C8B-B14F-4D97-AF65-F5344CB8AC3E}">
        <p14:creationId xmlns:p14="http://schemas.microsoft.com/office/powerpoint/2010/main" val="17397627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9600" y="173038"/>
            <a:ext cx="10160000" cy="990744"/>
          </a:xfrm>
        </p:spPr>
        <p:txBody>
          <a:bodyPr/>
          <a:lstStyle/>
          <a:p>
            <a:r>
              <a:rPr lang="en-US" sz="4400"/>
              <a:t>Saving the Popped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697" y="1318160"/>
            <a:ext cx="10416903" cy="5284521"/>
          </a:xfrm>
        </p:spPr>
        <p:txBody>
          <a:bodyPr>
            <a:normAutofit/>
          </a:bodyPr>
          <a:lstStyle/>
          <a:p>
            <a:pPr marL="457200" lvl="1" indent="-349250"/>
            <a:r>
              <a:rPr lang="en-US" sz="4600"/>
              <a:t>pop() returns the popped element, allowing the removed element to be saved in a variable or printed</a:t>
            </a:r>
          </a:p>
          <a:p>
            <a:pPr marL="114300" indent="0">
              <a:buNone/>
            </a:pPr>
            <a:endParaRPr lang="en-US" sz="1400"/>
          </a:p>
          <a:p>
            <a:pPr marL="9144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stats = [48.0, 30.5, 20.2, 100.0]</a:t>
            </a:r>
          </a:p>
          <a:p>
            <a:pPr marL="9144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last_element = stats.pop()</a:t>
            </a:r>
          </a:p>
          <a:p>
            <a:pPr marL="9144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first_element = stats.pop(0)</a:t>
            </a:r>
          </a:p>
          <a:p>
            <a:pPr marL="9144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print(stats)</a:t>
            </a:r>
            <a:endParaRPr lang="en-US" sz="2000"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print(last_element + first_element)</a:t>
            </a:r>
            <a:endParaRPr lang="en-US" sz="2000"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678B73-7891-4D50-9F19-65D63EC5AE90}"/>
              </a:ext>
            </a:extLst>
          </p:cNvPr>
          <p:cNvSpPr txBox="1"/>
          <p:nvPr/>
        </p:nvSpPr>
        <p:spPr>
          <a:xfrm>
            <a:off x="9345336" y="4821749"/>
            <a:ext cx="1424264" cy="70788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[30.5, 20.2]</a:t>
            </a:r>
          </a:p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[148.0]</a:t>
            </a:r>
          </a:p>
        </p:txBody>
      </p:sp>
    </p:spTree>
    <p:extLst>
      <p:ext uri="{BB962C8B-B14F-4D97-AF65-F5344CB8AC3E}">
        <p14:creationId xmlns:p14="http://schemas.microsoft.com/office/powerpoint/2010/main" val="34629276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9600" y="173038"/>
            <a:ext cx="10160000" cy="990744"/>
          </a:xfrm>
        </p:spPr>
        <p:txBody>
          <a:bodyPr/>
          <a:lstStyle/>
          <a:p>
            <a:r>
              <a:rPr lang="en-US" sz="4400"/>
              <a:t>Sorting a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697" y="1318160"/>
            <a:ext cx="10416903" cy="5284521"/>
          </a:xfrm>
        </p:spPr>
        <p:txBody>
          <a:bodyPr>
            <a:normAutofit fontScale="92500" lnSpcReduction="10000"/>
          </a:bodyPr>
          <a:lstStyle/>
          <a:p>
            <a:pPr marL="457200" indent="-350838"/>
            <a:r>
              <a:rPr lang="en-US" sz="2800"/>
              <a:t>the sorted() </a:t>
            </a:r>
            <a:r>
              <a:rPr lang="en-US" sz="2800" u="sng"/>
              <a:t>function</a:t>
            </a:r>
            <a:r>
              <a:rPr lang="en-US" sz="2800"/>
              <a:t> (not method) returns a sorted copy of the list</a:t>
            </a:r>
          </a:p>
          <a:p>
            <a:pPr marL="914400" indent="-287338"/>
            <a:r>
              <a:rPr lang="en-US" sz="2800"/>
              <a:t>does not modify the original list</a:t>
            </a:r>
          </a:p>
          <a:p>
            <a:pPr marL="914400" lvl="1" indent="-287338"/>
            <a:r>
              <a:rPr lang="en-US" sz="2800"/>
              <a:t>copy can be assigned to a variable</a:t>
            </a:r>
          </a:p>
          <a:p>
            <a:pPr marL="914400" lvl="1" indent="0">
              <a:buNone/>
            </a:pPr>
            <a:br>
              <a:rPr lang="en-US" sz="1200"/>
            </a:b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sorted_stats = sorted(stats)</a:t>
            </a:r>
          </a:p>
          <a:p>
            <a:pPr marL="914400" lvl="1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print(stats) </a:t>
            </a:r>
          </a:p>
          <a:p>
            <a:pPr marL="914400" lvl="1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print(sorted(stats))</a:t>
            </a:r>
            <a:endParaRPr lang="en-US" sz="2400"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1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print(sorted_stats)</a:t>
            </a:r>
          </a:p>
          <a:p>
            <a:pPr marL="914400" lvl="1" indent="0">
              <a:buNone/>
            </a:pPr>
            <a:endParaRPr 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-349250"/>
            <a:r>
              <a:rPr lang="en-US" sz="2800"/>
              <a:t>the sort() method sorts a list in place ("permanently")</a:t>
            </a:r>
          </a:p>
          <a:p>
            <a:pPr marL="114300" indent="0">
              <a:buNone/>
            </a:pPr>
            <a:endParaRPr lang="en-US" sz="1100"/>
          </a:p>
          <a:p>
            <a:pPr marL="91440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stats = [48.0, 30.5, 20.2, 100.0]</a:t>
            </a:r>
          </a:p>
          <a:p>
            <a:pPr marL="91440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stats.sort()</a:t>
            </a:r>
          </a:p>
          <a:p>
            <a:pPr marL="91440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print(stats)</a:t>
            </a:r>
            <a:endParaRPr lang="en-US" sz="1200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15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166D65-E167-412E-9552-EB9B6BF659D1}"/>
              </a:ext>
            </a:extLst>
          </p:cNvPr>
          <p:cNvSpPr txBox="1"/>
          <p:nvPr/>
        </p:nvSpPr>
        <p:spPr>
          <a:xfrm>
            <a:off x="7386620" y="5801667"/>
            <a:ext cx="2900727" cy="4001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[20.2, 30.5, 48.0, 100.0]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9B18B1-8F75-4962-8FDA-6AADCCF99122}"/>
              </a:ext>
            </a:extLst>
          </p:cNvPr>
          <p:cNvSpPr txBox="1"/>
          <p:nvPr/>
        </p:nvSpPr>
        <p:spPr>
          <a:xfrm>
            <a:off x="7386619" y="3027465"/>
            <a:ext cx="2900727" cy="10156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[48.0, 30.5, 20.2, 100.0]</a:t>
            </a:r>
          </a:p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[20.2, 30.5, 48.0, 100.0]</a:t>
            </a:r>
          </a:p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[20.2, 30.5, 48.0, 100.0]</a:t>
            </a:r>
          </a:p>
        </p:txBody>
      </p:sp>
    </p:spTree>
    <p:extLst>
      <p:ext uri="{BB962C8B-B14F-4D97-AF65-F5344CB8AC3E}">
        <p14:creationId xmlns:p14="http://schemas.microsoft.com/office/powerpoint/2010/main" val="5554109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6FF78-9681-4A58-9444-AD3A6B8CE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Reversing a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F223C-1482-4942-B2B1-8D23772AC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39702"/>
            <a:ext cx="10160000" cy="5137298"/>
          </a:xfrm>
        </p:spPr>
        <p:txBody>
          <a:bodyPr/>
          <a:lstStyle/>
          <a:p>
            <a:r>
              <a:rPr lang="en-US" sz="2800"/>
              <a:t>Use the reverse() method to reverse a list's order</a:t>
            </a:r>
          </a:p>
          <a:p>
            <a:pPr lvl="1"/>
            <a:r>
              <a:rPr lang="en-US" sz="2800"/>
              <a:t>modifies the original list</a:t>
            </a:r>
          </a:p>
          <a:p>
            <a:pPr lvl="1"/>
            <a:r>
              <a:rPr lang="en-US" sz="2800"/>
              <a:t>does not sort</a:t>
            </a:r>
          </a:p>
          <a:p>
            <a:pPr lvl="1"/>
            <a:r>
              <a:rPr lang="en-US" sz="2800"/>
              <a:t>to restore to original, just call reverse() again</a:t>
            </a:r>
          </a:p>
          <a:p>
            <a:endParaRPr lang="en-US" sz="1200"/>
          </a:p>
          <a:p>
            <a:pPr marL="9144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stats = [48.0, 30.5, 20.2, 100.0]</a:t>
            </a:r>
          </a:p>
          <a:p>
            <a:pPr marL="9144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# reverse the list</a:t>
            </a:r>
          </a:p>
          <a:p>
            <a:pPr marL="9144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stats.reverse()</a:t>
            </a:r>
          </a:p>
          <a:p>
            <a:pPr marL="9144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print(stats) </a:t>
            </a:r>
          </a:p>
          <a:p>
            <a:pPr marL="9144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# restore original order</a:t>
            </a:r>
          </a:p>
          <a:p>
            <a:pPr marL="9144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stats.reverse()</a:t>
            </a:r>
          </a:p>
          <a:p>
            <a:pPr marL="9144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print(stats)                 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09DD6A-7A75-48E2-9F05-6E9FAC508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16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26F679-8654-46E7-92B1-413E952F5FB0}"/>
              </a:ext>
            </a:extLst>
          </p:cNvPr>
          <p:cNvSpPr txBox="1"/>
          <p:nvPr/>
        </p:nvSpPr>
        <p:spPr>
          <a:xfrm>
            <a:off x="7065005" y="4916332"/>
            <a:ext cx="2900727" cy="70788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[100.0, 20.2, 30.5, 48.0]</a:t>
            </a:r>
          </a:p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[48.0, 30.5, 20.2, 100.0]</a:t>
            </a:r>
          </a:p>
        </p:txBody>
      </p:sp>
    </p:spTree>
    <p:extLst>
      <p:ext uri="{BB962C8B-B14F-4D97-AF65-F5344CB8AC3E}">
        <p14:creationId xmlns:p14="http://schemas.microsoft.com/office/powerpoint/2010/main" val="5147821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C063B-42BD-442F-A44C-0173D2D00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93885"/>
            <a:ext cx="10160000" cy="873678"/>
          </a:xfrm>
        </p:spPr>
        <p:txBody>
          <a:bodyPr/>
          <a:lstStyle/>
          <a:p>
            <a:r>
              <a:rPr lang="en-US"/>
              <a:t>Length of a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8177C-D1D8-428F-87D1-51569B3D3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63256"/>
            <a:ext cx="10160000" cy="5413744"/>
          </a:xfrm>
        </p:spPr>
        <p:txBody>
          <a:bodyPr/>
          <a:lstStyle/>
          <a:p>
            <a:r>
              <a:rPr lang="en-US" sz="3200"/>
              <a:t>Use the len() function to obtain the length of a list</a:t>
            </a:r>
          </a:p>
          <a:p>
            <a:endParaRPr lang="en-US" sz="1200"/>
          </a:p>
          <a:p>
            <a:pPr marL="9144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stats = [48.0, 30.5, 20.2, 100.0] </a:t>
            </a:r>
          </a:p>
          <a:p>
            <a:pPr marL="9144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print(len(stats))</a:t>
            </a:r>
          </a:p>
          <a:p>
            <a:pPr marL="9144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movie = ["The Holy Grail", 1975, 9.99]</a:t>
            </a:r>
          </a:p>
          <a:p>
            <a:pPr marL="9144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print(len(movie))</a:t>
            </a:r>
          </a:p>
          <a:p>
            <a:pPr marL="9144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movie.remove(9.99)</a:t>
            </a:r>
          </a:p>
          <a:p>
            <a:pPr marL="9144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print(movie) </a:t>
            </a:r>
          </a:p>
          <a:p>
            <a:pPr marL="9144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print(len(movie))                 </a:t>
            </a:r>
          </a:p>
          <a:p>
            <a:pPr marL="9144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stats.pop()</a:t>
            </a:r>
          </a:p>
          <a:p>
            <a:pPr marL="9144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print(stats) </a:t>
            </a:r>
          </a:p>
          <a:p>
            <a:pPr marL="9144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print(len(stats))      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EA7250-609B-4797-A75A-A04ECE3E6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C506B4-E092-4B92-BA73-EAED076FF8C3}"/>
              </a:ext>
            </a:extLst>
          </p:cNvPr>
          <p:cNvSpPr txBox="1"/>
          <p:nvPr/>
        </p:nvSpPr>
        <p:spPr>
          <a:xfrm>
            <a:off x="7868873" y="3535297"/>
            <a:ext cx="2900727" cy="19389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['The Holy Grail', 1975]</a:t>
            </a:r>
          </a:p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[48.0, 30.5, 20.2]</a:t>
            </a:r>
          </a:p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7895779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722889"/>
          </a:xfrm>
        </p:spPr>
        <p:txBody>
          <a:bodyPr/>
          <a:lstStyle/>
          <a:p>
            <a:r>
              <a:rPr lang="en-US"/>
              <a:t>Lists of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41912"/>
            <a:ext cx="10160000" cy="5135088"/>
          </a:xfrm>
        </p:spPr>
        <p:txBody>
          <a:bodyPr/>
          <a:lstStyle/>
          <a:p>
            <a:r>
              <a:rPr lang="en-US" sz="3200"/>
              <a:t>A </a:t>
            </a:r>
            <a:r>
              <a:rPr lang="en-US" sz="3200" u="sng"/>
              <a:t>two-dimensional</a:t>
            </a:r>
            <a:r>
              <a:rPr lang="en-US" sz="3200"/>
              <a:t> list is a "list of lists“</a:t>
            </a:r>
          </a:p>
          <a:p>
            <a:pPr marL="114300" indent="0">
              <a:buNone/>
            </a:pPr>
            <a:endParaRPr 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# create a 3-row, 4-column list of student scores</a:t>
            </a:r>
          </a:p>
          <a:p>
            <a:pPr marL="1143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students = [["Joel", 85, 95, 70],</a:t>
            </a:r>
          </a:p>
          <a:p>
            <a:pPr marL="1143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           ["Anne", 95, 100, 100],</a:t>
            </a:r>
          </a:p>
          <a:p>
            <a:pPr marL="1143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           ["Mike", 77, 70, 80]]</a:t>
            </a:r>
          </a:p>
          <a:p>
            <a:pPr marL="1143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print(students)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18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216459" y="4248725"/>
            <a:ext cx="6553141" cy="4001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/>
              <a:t>[['Joel', 85, 95, 70], ['Anne', 95, 100, 100], ['Mike', 77, 70, 80]]</a:t>
            </a:r>
          </a:p>
        </p:txBody>
      </p:sp>
    </p:spTree>
    <p:extLst>
      <p:ext uri="{BB962C8B-B14F-4D97-AF65-F5344CB8AC3E}">
        <p14:creationId xmlns:p14="http://schemas.microsoft.com/office/powerpoint/2010/main" val="3390308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722889"/>
          </a:xfrm>
        </p:spPr>
        <p:txBody>
          <a:bodyPr/>
          <a:lstStyle/>
          <a:p>
            <a:r>
              <a:rPr lang="en-US"/>
              <a:t>Accessing Individual Elements in Two-Dimensional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60665"/>
            <a:ext cx="10160000" cy="4956958"/>
          </a:xfrm>
        </p:spPr>
        <p:txBody>
          <a:bodyPr>
            <a:normAutofit/>
          </a:bodyPr>
          <a:lstStyle/>
          <a:p>
            <a:pPr marL="914400" indent="0">
              <a:buNone/>
            </a:pPr>
            <a:endParaRPr lang="en-US" sz="3200" b="1"/>
          </a:p>
          <a:p>
            <a:pPr marL="9144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print(students)</a:t>
            </a:r>
          </a:p>
          <a:p>
            <a:pPr marL="9144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print(students[0])</a:t>
            </a:r>
          </a:p>
          <a:p>
            <a:pPr marL="9144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print(students[0][1])</a:t>
            </a:r>
          </a:p>
          <a:p>
            <a:pPr marL="9144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# Change one score</a:t>
            </a:r>
          </a:p>
          <a:p>
            <a:pPr marL="9144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students[0][1]=95</a:t>
            </a:r>
          </a:p>
          <a:p>
            <a:pPr marL="9144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print(students[0][1])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19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DFAC73-CBB8-439C-98F2-AA00101D745D}"/>
              </a:ext>
            </a:extLst>
          </p:cNvPr>
          <p:cNvSpPr/>
          <p:nvPr/>
        </p:nvSpPr>
        <p:spPr>
          <a:xfrm>
            <a:off x="4216459" y="4327808"/>
            <a:ext cx="6553141" cy="132343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/>
              <a:t>[['Joel', 85, 95, 70], ['Anne', 95, 100, 100], ['Mike', 77, 70, 80]]</a:t>
            </a:r>
          </a:p>
          <a:p>
            <a:r>
              <a:rPr lang="en-US" sz="2000"/>
              <a:t>['Joel', 85, 95, 70]</a:t>
            </a:r>
          </a:p>
          <a:p>
            <a:r>
              <a:rPr lang="en-US" sz="2000"/>
              <a:t>85</a:t>
            </a:r>
          </a:p>
          <a:p>
            <a:r>
              <a:rPr lang="en-US" sz="2000"/>
              <a:t>95</a:t>
            </a:r>
          </a:p>
        </p:txBody>
      </p:sp>
    </p:spTree>
    <p:extLst>
      <p:ext uri="{BB962C8B-B14F-4D97-AF65-F5344CB8AC3E}">
        <p14:creationId xmlns:p14="http://schemas.microsoft.com/office/powerpoint/2010/main" val="107441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35582-3055-4B15-A4B1-33F2C2765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9"/>
            <a:ext cx="10160000" cy="761682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D04C2-D6A5-4DFA-B836-9E5F20507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24128"/>
            <a:ext cx="10160000" cy="5933872"/>
          </a:xfrm>
        </p:spPr>
        <p:txBody>
          <a:bodyPr>
            <a:normAutofit/>
          </a:bodyPr>
          <a:lstStyle/>
          <a:p>
            <a:r>
              <a:rPr lang="en-US" sz="2000"/>
              <a:t>Describe Python lists and tuples and associated operations</a:t>
            </a:r>
          </a:p>
          <a:p>
            <a:r>
              <a:rPr lang="en-US" sz="2000"/>
              <a:t>Use a list in a Python program</a:t>
            </a:r>
          </a:p>
          <a:p>
            <a:r>
              <a:rPr lang="en-US" sz="2000"/>
              <a:t>Unpack a tuple into separate variables</a:t>
            </a:r>
          </a:p>
          <a:p>
            <a:r>
              <a:rPr lang="en-US" sz="2000"/>
              <a:t>Use a while loop in a Python program to process a list</a:t>
            </a:r>
          </a:p>
          <a:p>
            <a:r>
              <a:rPr lang="en-US" sz="2000"/>
              <a:t>Describe a Python dictionary.</a:t>
            </a:r>
          </a:p>
          <a:p>
            <a:r>
              <a:rPr lang="en-US" sz="2000"/>
              <a:t>Create a dictionary.</a:t>
            </a:r>
          </a:p>
          <a:p>
            <a:r>
              <a:rPr lang="en-US" sz="2000"/>
              <a:t>Add, modify, and delete keys, values, and key-value pairs in dictionaries.</a:t>
            </a:r>
          </a:p>
          <a:p>
            <a:r>
              <a:rPr lang="en-US" sz="2000"/>
              <a:t>Use a loop to navigate a dictionary.</a:t>
            </a:r>
          </a:p>
          <a:p>
            <a:r>
              <a:rPr lang="en-US" sz="2000"/>
              <a:t>Describe nested lists in dictionaries and nested dictionaries.</a:t>
            </a:r>
          </a:p>
          <a:p>
            <a:r>
              <a:rPr lang="en-US" sz="2000"/>
              <a:t>Write a Python program using dictionaries.</a:t>
            </a:r>
          </a:p>
          <a:p>
            <a:r>
              <a:rPr lang="en-US" sz="2000"/>
              <a:t>Write custom functions that accept arguments.</a:t>
            </a:r>
          </a:p>
          <a:p>
            <a:r>
              <a:rPr lang="en-US" sz="2000"/>
              <a:t>Pass arguments to custom functions.</a:t>
            </a:r>
          </a:p>
          <a:p>
            <a:r>
              <a:rPr lang="en-US" sz="2000"/>
              <a:t>Use positional, keyword, and arbitrary arguments.</a:t>
            </a:r>
          </a:p>
          <a:p>
            <a:r>
              <a:rPr lang="en-US" sz="2000"/>
              <a:t>Write custom functions which use lists and dictionaries as parameters.</a:t>
            </a:r>
          </a:p>
          <a:p>
            <a:r>
              <a:rPr lang="en-US" sz="2000"/>
              <a:t>Write custom functions which are used by if statements and loops.</a:t>
            </a:r>
          </a:p>
          <a:p>
            <a:r>
              <a:rPr lang="en-US" sz="2000"/>
              <a:t>Write custom functions which follow design conventions.</a:t>
            </a:r>
          </a:p>
          <a:p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1689E5-597E-48D2-8F90-507B94F79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9343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1114775"/>
          </a:xfrm>
        </p:spPr>
        <p:txBody>
          <a:bodyPr/>
          <a:lstStyle/>
          <a:p>
            <a:r>
              <a:rPr lang="en-US"/>
              <a:t>Appending an Element to a Two-Dimensional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86296"/>
            <a:ext cx="10160000" cy="4956958"/>
          </a:xfrm>
        </p:spPr>
        <p:txBody>
          <a:bodyPr>
            <a:normAutofit/>
          </a:bodyPr>
          <a:lstStyle/>
          <a:p>
            <a:pPr marL="914400" indent="0">
              <a:buNone/>
            </a:pPr>
            <a:endParaRPr lang="en-US" sz="1200" b="1"/>
          </a:p>
          <a:p>
            <a:pPr marL="914400" indent="0">
              <a:buNone/>
            </a:pPr>
            <a:endParaRPr 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print(students)</a:t>
            </a:r>
          </a:p>
          <a:p>
            <a:pPr marL="9144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# create an empty student list</a:t>
            </a:r>
          </a:p>
          <a:p>
            <a:pPr marL="9144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student = []</a:t>
            </a:r>
          </a:p>
          <a:p>
            <a:pPr marL="9144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student.append("Mary")</a:t>
            </a:r>
          </a:p>
          <a:p>
            <a:pPr marL="9144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student.append(100)</a:t>
            </a:r>
          </a:p>
          <a:p>
            <a:pPr marL="9144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student.append(85)</a:t>
            </a:r>
          </a:p>
          <a:p>
            <a:pPr marL="9144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student.append(87)</a:t>
            </a:r>
          </a:p>
          <a:p>
            <a:pPr marL="9144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students.append(student)</a:t>
            </a:r>
          </a:p>
          <a:p>
            <a:pPr marL="9144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print(students)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20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72080" y="5810045"/>
            <a:ext cx="8697520" cy="70788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[['Joel’, 95, 95, 70], ['Anne', 95, 100, 100], ['Mike', 77, 70, 80]]</a:t>
            </a:r>
          </a:p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[['Joel', 95, 95, 70], ['Anne', 95, 100, 100], ['Mike', 77, 70, 80], ['Mary', 100, 85, 87]]</a:t>
            </a:r>
          </a:p>
        </p:txBody>
      </p:sp>
    </p:spTree>
    <p:extLst>
      <p:ext uri="{BB962C8B-B14F-4D97-AF65-F5344CB8AC3E}">
        <p14:creationId xmlns:p14="http://schemas.microsoft.com/office/powerpoint/2010/main" val="23970765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06878"/>
            <a:ext cx="10160000" cy="1282535"/>
          </a:xfrm>
        </p:spPr>
        <p:txBody>
          <a:bodyPr/>
          <a:lstStyle/>
          <a:p>
            <a:r>
              <a:rPr lang="en-US"/>
              <a:t>Inserting an Element into a Two-Dimensional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86296"/>
            <a:ext cx="10160000" cy="4956958"/>
          </a:xfrm>
        </p:spPr>
        <p:txBody>
          <a:bodyPr>
            <a:normAutofit/>
          </a:bodyPr>
          <a:lstStyle/>
          <a:p>
            <a:pPr marL="914400" indent="0">
              <a:buNone/>
            </a:pPr>
            <a:r>
              <a:rPr lang="nl-NL" sz="2000">
                <a:latin typeface="Courier New" panose="02070309020205020404" pitchFamily="49" charset="0"/>
                <a:cs typeface="Courier New" panose="02070309020205020404" pitchFamily="49" charset="0"/>
              </a:rPr>
              <a:t>student2 = []</a:t>
            </a:r>
          </a:p>
          <a:p>
            <a:pPr marL="914400" indent="0">
              <a:buNone/>
            </a:pPr>
            <a:r>
              <a:rPr lang="nl-NL" sz="2000">
                <a:latin typeface="Courier New" panose="02070309020205020404" pitchFamily="49" charset="0"/>
                <a:cs typeface="Courier New" panose="02070309020205020404" pitchFamily="49" charset="0"/>
              </a:rPr>
              <a:t>student2.append("Jamaal")</a:t>
            </a:r>
          </a:p>
          <a:p>
            <a:pPr marL="914400" indent="0">
              <a:buNone/>
            </a:pPr>
            <a:r>
              <a:rPr lang="nl-NL" sz="2000">
                <a:latin typeface="Courier New" panose="02070309020205020404" pitchFamily="49" charset="0"/>
                <a:cs typeface="Courier New" panose="02070309020205020404" pitchFamily="49" charset="0"/>
              </a:rPr>
              <a:t>student2.append(90)</a:t>
            </a:r>
          </a:p>
          <a:p>
            <a:pPr marL="914400" indent="0">
              <a:buNone/>
            </a:pPr>
            <a:r>
              <a:rPr lang="nl-NL" sz="2000">
                <a:latin typeface="Courier New" panose="02070309020205020404" pitchFamily="49" charset="0"/>
                <a:cs typeface="Courier New" panose="02070309020205020404" pitchFamily="49" charset="0"/>
              </a:rPr>
              <a:t>student2.append(92)</a:t>
            </a:r>
          </a:p>
          <a:p>
            <a:pPr marL="914400" indent="0">
              <a:buNone/>
            </a:pPr>
            <a:r>
              <a:rPr lang="nl-NL" sz="2000">
                <a:latin typeface="Courier New" panose="02070309020205020404" pitchFamily="49" charset="0"/>
                <a:cs typeface="Courier New" panose="02070309020205020404" pitchFamily="49" charset="0"/>
              </a:rPr>
              <a:t>student2.append(88)</a:t>
            </a:r>
          </a:p>
          <a:p>
            <a:pPr marL="914400" indent="0">
              <a:buNone/>
            </a:pPr>
            <a:r>
              <a:rPr lang="nl-NL" sz="2000">
                <a:latin typeface="Courier New" panose="02070309020205020404" pitchFamily="49" charset="0"/>
                <a:cs typeface="Courier New" panose="02070309020205020404" pitchFamily="49" charset="0"/>
              </a:rPr>
              <a:t>students.insert(1,student2)</a:t>
            </a:r>
          </a:p>
          <a:p>
            <a:pPr marL="914400" indent="0">
              <a:buNone/>
            </a:pPr>
            <a:r>
              <a:rPr lang="nl-NL" sz="2000">
                <a:latin typeface="Courier New" panose="02070309020205020404" pitchFamily="49" charset="0"/>
                <a:cs typeface="Courier New" panose="02070309020205020404" pitchFamily="49" charset="0"/>
              </a:rPr>
              <a:t>print(students)</a:t>
            </a:r>
            <a:endParaRPr 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21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879665" y="5550867"/>
            <a:ext cx="8889935" cy="70788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b="1"/>
              <a:t>[['Joel', 95, 95, 70], [‘Jamaal', 90, 92, 88], ['Anne', 95, 100, 100], ['Mike', 77, 70, 80], ['Mary', 100, 85, 87]]</a:t>
            </a:r>
          </a:p>
        </p:txBody>
      </p:sp>
    </p:spTree>
    <p:extLst>
      <p:ext uri="{BB962C8B-B14F-4D97-AF65-F5344CB8AC3E}">
        <p14:creationId xmlns:p14="http://schemas.microsoft.com/office/powerpoint/2010/main" val="34299137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06878"/>
            <a:ext cx="10160000" cy="1282535"/>
          </a:xfrm>
        </p:spPr>
        <p:txBody>
          <a:bodyPr/>
          <a:lstStyle/>
          <a:p>
            <a:r>
              <a:rPr lang="en-US"/>
              <a:t>Removing Elements from a Two-Dimensional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86296"/>
            <a:ext cx="10160000" cy="4956958"/>
          </a:xfrm>
        </p:spPr>
        <p:txBody>
          <a:bodyPr>
            <a:normAutofit/>
          </a:bodyPr>
          <a:lstStyle/>
          <a:p>
            <a:pPr marL="914400" indent="0">
              <a:buNone/>
            </a:pPr>
            <a:r>
              <a:rPr lang="nl-NL" sz="2000">
                <a:latin typeface="Courier New" panose="02070309020205020404" pitchFamily="49" charset="0"/>
                <a:cs typeface="Courier New" panose="02070309020205020404" pitchFamily="49" charset="0"/>
              </a:rPr>
              <a:t># pop removes and returns the item with index = 2</a:t>
            </a:r>
          </a:p>
          <a:p>
            <a:pPr marL="914400" indent="0">
              <a:buNone/>
            </a:pPr>
            <a:r>
              <a:rPr lang="nl-NL" sz="2000">
                <a:latin typeface="Courier New" panose="02070309020205020404" pitchFamily="49" charset="0"/>
                <a:cs typeface="Courier New" panose="02070309020205020404" pitchFamily="49" charset="0"/>
              </a:rPr>
              <a:t>students.pop(2)</a:t>
            </a:r>
            <a:endParaRPr 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indent="0">
              <a:buNone/>
            </a:pPr>
            <a:r>
              <a:rPr lang="nl-NL" sz="2000">
                <a:latin typeface="Courier New" panose="02070309020205020404" pitchFamily="49" charset="0"/>
                <a:cs typeface="Courier New" panose="02070309020205020404" pitchFamily="49" charset="0"/>
              </a:rPr>
              <a:t>print(students)</a:t>
            </a:r>
          </a:p>
          <a:p>
            <a:pPr marL="914400" indent="0">
              <a:buNone/>
            </a:pPr>
            <a:r>
              <a:rPr lang="nl-NL" sz="2000">
                <a:latin typeface="Courier New" panose="02070309020205020404" pitchFamily="49" charset="0"/>
                <a:cs typeface="Courier New" panose="02070309020205020404" pitchFamily="49" charset="0"/>
              </a:rPr>
              <a:t>students[2].pop(3)</a:t>
            </a:r>
          </a:p>
          <a:p>
            <a:pPr marL="914400" indent="0">
              <a:buNone/>
            </a:pPr>
            <a:r>
              <a:rPr lang="nl-NL" sz="2000">
                <a:latin typeface="Courier New" panose="02070309020205020404" pitchFamily="49" charset="0"/>
                <a:cs typeface="Courier New" panose="02070309020205020404" pitchFamily="49" charset="0"/>
              </a:rPr>
              <a:t>print(students)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22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79039" y="4164775"/>
            <a:ext cx="9390561" cy="132343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/>
              <a:t>['Anne', 95, 100, 100]</a:t>
            </a:r>
          </a:p>
          <a:p>
            <a:r>
              <a:rPr lang="en-US" sz="2000"/>
              <a:t>[['Joel', 95, 95, 70], ['Jamal', 90, 92, 88], ['Mike', 77, 70, 80], ['Mary', 100, 85, 87]]</a:t>
            </a:r>
          </a:p>
          <a:p>
            <a:r>
              <a:rPr lang="en-US" sz="2000"/>
              <a:t>80</a:t>
            </a:r>
          </a:p>
          <a:p>
            <a:r>
              <a:rPr lang="en-US" sz="2000"/>
              <a:t>[['Joel', 95, 95, 70], ['Jamal', 90, 92, 88], ['Mike', 77, 70], ['Mary', 100, 85, 87]]</a:t>
            </a:r>
          </a:p>
        </p:txBody>
      </p:sp>
    </p:spTree>
    <p:extLst>
      <p:ext uri="{BB962C8B-B14F-4D97-AF65-F5344CB8AC3E}">
        <p14:creationId xmlns:p14="http://schemas.microsoft.com/office/powerpoint/2010/main" val="18489977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AAB0EAC-7270-4572-A932-B04A979A0F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Ch. 4 Working With Lists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530F6E-126A-4999-9DC7-5AEE5EECD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5352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E3507-62DA-42D4-AE76-D7B92ED50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852413"/>
          </a:xfrm>
        </p:spPr>
        <p:txBody>
          <a:bodyPr/>
          <a:lstStyle/>
          <a:p>
            <a:r>
              <a:rPr lang="en-US"/>
              <a:t>Slicing a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CF45D-BA08-4BD6-8265-A39A7B0E0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92865"/>
            <a:ext cx="10160000" cy="5084135"/>
          </a:xfrm>
        </p:spPr>
        <p:txBody>
          <a:bodyPr>
            <a:normAutofit/>
          </a:bodyPr>
          <a:lstStyle/>
          <a:p>
            <a:r>
              <a:rPr lang="en-US" sz="2800"/>
              <a:t>A list </a:t>
            </a:r>
            <a:r>
              <a:rPr lang="en-US" sz="2800" u="sng"/>
              <a:t>slice</a:t>
            </a:r>
            <a:r>
              <a:rPr lang="en-US" sz="2800"/>
              <a:t> is a specific group of items in a list</a:t>
            </a:r>
          </a:p>
          <a:p>
            <a:r>
              <a:rPr lang="en-US" sz="2800"/>
              <a:t>To create a slice, specify the first and last index</a:t>
            </a:r>
          </a:p>
          <a:p>
            <a:pPr lvl="1"/>
            <a:r>
              <a:rPr lang="en-US" sz="2600"/>
              <a:t>As with range(), Python stops one item before the last index</a:t>
            </a:r>
          </a:p>
          <a:p>
            <a:pPr marL="411480" lvl="1" indent="0">
              <a:buNone/>
            </a:pPr>
            <a:endParaRPr lang="en-US" sz="2600"/>
          </a:p>
          <a:p>
            <a:pPr marL="411480" lvl="1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players = [‘charles’,’martina’,’michael’,’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florence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',‘ eli’]</a:t>
            </a:r>
          </a:p>
          <a:p>
            <a:pPr marL="411480" lvl="1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# create a slice that contains elements 0, 1, 2</a:t>
            </a:r>
          </a:p>
          <a:p>
            <a:pPr marL="411480" lvl="1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print(players[0:3])</a:t>
            </a:r>
            <a:endParaRPr lang="en-US">
              <a:highlight>
                <a:srgbClr val="FFFF00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11480" lvl="1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# create a slice that contains elements 1, 2, 3</a:t>
            </a:r>
          </a:p>
          <a:p>
            <a:pPr marL="411480" lvl="1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print(players[1:4])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5A61A0-16E4-4C6E-A9BA-8D25D5391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24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D03DE0-3E1F-474B-B4E0-D919666FA763}"/>
              </a:ext>
            </a:extLst>
          </p:cNvPr>
          <p:cNvSpPr/>
          <p:nvPr/>
        </p:nvSpPr>
        <p:spPr>
          <a:xfrm>
            <a:off x="7347060" y="4974422"/>
            <a:ext cx="3422540" cy="70788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['</a:t>
            </a:r>
            <a:r>
              <a:rPr lang="en-US" sz="2000" err="1">
                <a:latin typeface="Calibri" panose="020F0502020204030204" pitchFamily="34" charset="0"/>
                <a:cs typeface="Calibri" panose="020F0502020204030204" pitchFamily="34" charset="0"/>
              </a:rPr>
              <a:t>charles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', '</a:t>
            </a:r>
            <a:r>
              <a:rPr lang="en-US" sz="2000" err="1">
                <a:latin typeface="Calibri" panose="020F0502020204030204" pitchFamily="34" charset="0"/>
                <a:cs typeface="Calibri" panose="020F0502020204030204" pitchFamily="34" charset="0"/>
              </a:rPr>
              <a:t>martina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', '</a:t>
            </a:r>
            <a:r>
              <a:rPr lang="en-US" sz="2000" err="1">
                <a:latin typeface="Calibri" panose="020F0502020204030204" pitchFamily="34" charset="0"/>
                <a:cs typeface="Calibri" panose="020F0502020204030204" pitchFamily="34" charset="0"/>
              </a:rPr>
              <a:t>michael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’]</a:t>
            </a:r>
          </a:p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['</a:t>
            </a:r>
            <a:r>
              <a:rPr lang="en-US" sz="2000" err="1">
                <a:latin typeface="Calibri" panose="020F0502020204030204" pitchFamily="34" charset="0"/>
                <a:cs typeface="Calibri" panose="020F0502020204030204" pitchFamily="34" charset="0"/>
              </a:rPr>
              <a:t>martina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', '</a:t>
            </a:r>
            <a:r>
              <a:rPr lang="en-US" sz="2000" err="1">
                <a:latin typeface="Calibri" panose="020F0502020204030204" pitchFamily="34" charset="0"/>
                <a:cs typeface="Calibri" panose="020F0502020204030204" pitchFamily="34" charset="0"/>
              </a:rPr>
              <a:t>michael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', '</a:t>
            </a:r>
            <a:r>
              <a:rPr lang="en-US" sz="2000" err="1">
                <a:latin typeface="Calibri" panose="020F0502020204030204" pitchFamily="34" charset="0"/>
                <a:cs typeface="Calibri" panose="020F0502020204030204" pitchFamily="34" charset="0"/>
              </a:rPr>
              <a:t>florence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']</a:t>
            </a:r>
          </a:p>
        </p:txBody>
      </p:sp>
    </p:spTree>
    <p:extLst>
      <p:ext uri="{BB962C8B-B14F-4D97-AF65-F5344CB8AC3E}">
        <p14:creationId xmlns:p14="http://schemas.microsoft.com/office/powerpoint/2010/main" val="18773476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14B4E-94BB-464E-9837-52F8D8F82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7680"/>
            <a:ext cx="10160000" cy="820515"/>
          </a:xfrm>
        </p:spPr>
        <p:txBody>
          <a:bodyPr/>
          <a:lstStyle/>
          <a:p>
            <a:r>
              <a:rPr lang="en-US"/>
              <a:t>More Slice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E2CFE-9D66-4F89-AC6E-F3DD2CF5F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58949"/>
            <a:ext cx="10160000" cy="5318051"/>
          </a:xfrm>
        </p:spPr>
        <p:txBody>
          <a:bodyPr>
            <a:normAutofit/>
          </a:bodyPr>
          <a:lstStyle/>
          <a:p>
            <a:pPr marL="4572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players = [‘charles','martina','michael','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florence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', 'eli']</a:t>
            </a:r>
          </a:p>
          <a:p>
            <a:pPr marL="4572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print(players[:4]) </a:t>
            </a:r>
            <a:r>
              <a:rPr lang="en-US" sz="2000">
                <a:cs typeface="Courier New" panose="02070309020205020404" pitchFamily="49" charset="0"/>
              </a:rPr>
              <a:t># omitting first index starts at beginning of list</a:t>
            </a:r>
          </a:p>
          <a:p>
            <a:pPr marL="457200" indent="0">
              <a:buNone/>
            </a:pPr>
            <a:endParaRPr 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0">
              <a:buNone/>
            </a:pPr>
            <a:endParaRPr 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print(players[2:]) </a:t>
            </a:r>
            <a:r>
              <a:rPr lang="en-US" sz="2000">
                <a:cs typeface="Courier New" panose="02070309020205020404" pitchFamily="49" charset="0"/>
              </a:rPr>
              <a:t># omitting last index continues to end of list</a:t>
            </a:r>
          </a:p>
          <a:p>
            <a:pPr marL="457200" indent="0">
              <a:buNone/>
            </a:pPr>
            <a:endParaRPr 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0">
              <a:buNone/>
            </a:pPr>
            <a:endParaRPr 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print(players[-3:]) 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# use a negative value to display last n elements of a list</a:t>
            </a:r>
            <a:endParaRPr 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0">
              <a:buNone/>
            </a:pPr>
            <a:endParaRPr 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0">
              <a:buNone/>
            </a:pPr>
            <a:endParaRPr 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print(players[0:5:2]) 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# a 3rd value can be included to skip between items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D41DD7-65E7-4A49-9D36-9FD5D003E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25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2E8418-0B37-41C5-BF51-F766239B114F}"/>
              </a:ext>
            </a:extLst>
          </p:cNvPr>
          <p:cNvSpPr/>
          <p:nvPr/>
        </p:nvSpPr>
        <p:spPr>
          <a:xfrm>
            <a:off x="7974572" y="5175095"/>
            <a:ext cx="2771464" cy="4001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['</a:t>
            </a:r>
            <a:r>
              <a:rPr lang="en-US" sz="2000" err="1">
                <a:latin typeface="Calibri" panose="020F0502020204030204" pitchFamily="34" charset="0"/>
                <a:cs typeface="Calibri" panose="020F0502020204030204" pitchFamily="34" charset="0"/>
              </a:rPr>
              <a:t>charles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',  '</a:t>
            </a:r>
            <a:r>
              <a:rPr lang="en-US" sz="2000" err="1">
                <a:latin typeface="Calibri" panose="020F0502020204030204" pitchFamily="34" charset="0"/>
                <a:cs typeface="Calibri" panose="020F0502020204030204" pitchFamily="34" charset="0"/>
              </a:rPr>
              <a:t>michael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’, ‘</a:t>
            </a:r>
            <a:r>
              <a:rPr lang="en-US" sz="2000" err="1">
                <a:latin typeface="Calibri" panose="020F0502020204030204" pitchFamily="34" charset="0"/>
                <a:cs typeface="Calibri" panose="020F0502020204030204" pitchFamily="34" charset="0"/>
              </a:rPr>
              <a:t>eli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’]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58600C-53DE-4371-9593-5158A35B4D60}"/>
              </a:ext>
            </a:extLst>
          </p:cNvPr>
          <p:cNvSpPr/>
          <p:nvPr/>
        </p:nvSpPr>
        <p:spPr>
          <a:xfrm>
            <a:off x="6328320" y="1946745"/>
            <a:ext cx="4441280" cy="4001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['</a:t>
            </a:r>
            <a:r>
              <a:rPr lang="en-US" sz="2000" err="1">
                <a:latin typeface="Calibri" panose="020F0502020204030204" pitchFamily="34" charset="0"/>
                <a:cs typeface="Calibri" panose="020F0502020204030204" pitchFamily="34" charset="0"/>
              </a:rPr>
              <a:t>charles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', '</a:t>
            </a:r>
            <a:r>
              <a:rPr lang="en-US" sz="2000" err="1">
                <a:latin typeface="Calibri" panose="020F0502020204030204" pitchFamily="34" charset="0"/>
                <a:cs typeface="Calibri" panose="020F0502020204030204" pitchFamily="34" charset="0"/>
              </a:rPr>
              <a:t>martina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', '</a:t>
            </a:r>
            <a:r>
              <a:rPr lang="en-US" sz="2000" err="1">
                <a:latin typeface="Calibri" panose="020F0502020204030204" pitchFamily="34" charset="0"/>
                <a:cs typeface="Calibri" panose="020F0502020204030204" pitchFamily="34" charset="0"/>
              </a:rPr>
              <a:t>michael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’, ‘</a:t>
            </a:r>
            <a:r>
              <a:rPr lang="en-US" sz="2000" err="1">
                <a:latin typeface="Calibri" panose="020F0502020204030204" pitchFamily="34" charset="0"/>
                <a:cs typeface="Calibri" panose="020F0502020204030204" pitchFamily="34" charset="0"/>
              </a:rPr>
              <a:t>florence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’]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08FF0E-F390-48B4-ABA1-FFB67A817495}"/>
              </a:ext>
            </a:extLst>
          </p:cNvPr>
          <p:cNvSpPr/>
          <p:nvPr/>
        </p:nvSpPr>
        <p:spPr>
          <a:xfrm>
            <a:off x="7951008" y="3026917"/>
            <a:ext cx="2818592" cy="4001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['</a:t>
            </a:r>
            <a:r>
              <a:rPr lang="en-US" sz="2000" err="1">
                <a:latin typeface="Calibri" panose="020F0502020204030204" pitchFamily="34" charset="0"/>
                <a:cs typeface="Calibri" panose="020F0502020204030204" pitchFamily="34" charset="0"/>
              </a:rPr>
              <a:t>michael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’, ‘</a:t>
            </a:r>
            <a:r>
              <a:rPr lang="en-US" sz="2000" err="1">
                <a:latin typeface="Calibri" panose="020F0502020204030204" pitchFamily="34" charset="0"/>
                <a:cs typeface="Calibri" panose="020F0502020204030204" pitchFamily="34" charset="0"/>
              </a:rPr>
              <a:t>florence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’, ‘</a:t>
            </a:r>
            <a:r>
              <a:rPr lang="en-US" sz="2000" err="1">
                <a:latin typeface="Calibri" panose="020F0502020204030204" pitchFamily="34" charset="0"/>
                <a:cs typeface="Calibri" panose="020F0502020204030204" pitchFamily="34" charset="0"/>
              </a:rPr>
              <a:t>eli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’]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F176BB0-61B3-4A18-A732-CBB743FBAB2B}"/>
              </a:ext>
            </a:extLst>
          </p:cNvPr>
          <p:cNvSpPr/>
          <p:nvPr/>
        </p:nvSpPr>
        <p:spPr>
          <a:xfrm>
            <a:off x="7974572" y="4107089"/>
            <a:ext cx="2818592" cy="4001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['</a:t>
            </a:r>
            <a:r>
              <a:rPr lang="en-US" sz="2000" err="1">
                <a:latin typeface="Calibri" panose="020F0502020204030204" pitchFamily="34" charset="0"/>
                <a:cs typeface="Calibri" panose="020F0502020204030204" pitchFamily="34" charset="0"/>
              </a:rPr>
              <a:t>michael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’, ‘</a:t>
            </a:r>
            <a:r>
              <a:rPr lang="en-US" sz="2000" err="1">
                <a:latin typeface="Calibri" panose="020F0502020204030204" pitchFamily="34" charset="0"/>
                <a:cs typeface="Calibri" panose="020F0502020204030204" pitchFamily="34" charset="0"/>
              </a:rPr>
              <a:t>florence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’, ‘</a:t>
            </a:r>
            <a:r>
              <a:rPr lang="en-US" sz="2000" err="1">
                <a:latin typeface="Calibri" panose="020F0502020204030204" pitchFamily="34" charset="0"/>
                <a:cs typeface="Calibri" panose="020F0502020204030204" pitchFamily="34" charset="0"/>
              </a:rPr>
              <a:t>eli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’]</a:t>
            </a:r>
          </a:p>
        </p:txBody>
      </p:sp>
    </p:spTree>
    <p:extLst>
      <p:ext uri="{BB962C8B-B14F-4D97-AF65-F5344CB8AC3E}">
        <p14:creationId xmlns:p14="http://schemas.microsoft.com/office/powerpoint/2010/main" val="23541311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41B71-FB55-4A91-A823-4AEDEFB07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863046"/>
          </a:xfrm>
        </p:spPr>
        <p:txBody>
          <a:bodyPr/>
          <a:lstStyle/>
          <a:p>
            <a:r>
              <a:rPr lang="en-US"/>
              <a:t>Copying Lists Using Slices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24B3B-AB58-4501-B4AE-572AF87D69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39702"/>
            <a:ext cx="10395098" cy="5137298"/>
          </a:xfrm>
        </p:spPr>
        <p:txBody>
          <a:bodyPr/>
          <a:lstStyle/>
          <a:p>
            <a:r>
              <a:rPr lang="en-US" sz="2800"/>
              <a:t>Slices can be used to make new lists</a:t>
            </a:r>
          </a:p>
          <a:p>
            <a:endParaRPr lang="en-US" sz="1200"/>
          </a:p>
          <a:p>
            <a:pPr marL="4572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my_foods = ['pizza’, 'falafel’, 'carrot cake']</a:t>
            </a:r>
          </a:p>
          <a:p>
            <a:pPr marL="4572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friend_foods = my_foods[:]</a:t>
            </a:r>
          </a:p>
          <a:p>
            <a:pPr marL="4572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print("My favorite foods are:")</a:t>
            </a:r>
          </a:p>
          <a:p>
            <a:pPr marL="4572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print(my_foods)</a:t>
            </a:r>
          </a:p>
          <a:p>
            <a:pPr marL="4572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print("\nMy friend's favorite foods are:")</a:t>
            </a:r>
          </a:p>
          <a:p>
            <a:pPr marL="4572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print(friend_foods)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8793F5-BADD-40F7-84D9-720CF9BBC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26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20093C-8A26-4157-AE98-577FB40E658C}"/>
              </a:ext>
            </a:extLst>
          </p:cNvPr>
          <p:cNvSpPr/>
          <p:nvPr/>
        </p:nvSpPr>
        <p:spPr>
          <a:xfrm>
            <a:off x="6646531" y="4363820"/>
            <a:ext cx="4358167" cy="163121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/>
              <a:t>My favorite foods are:</a:t>
            </a:r>
          </a:p>
          <a:p>
            <a:r>
              <a:rPr lang="en-US" sz="2000"/>
              <a:t>['pizza', 'falafel', 'carrot cake']</a:t>
            </a:r>
          </a:p>
          <a:p>
            <a:endParaRPr lang="en-US" sz="2000"/>
          </a:p>
          <a:p>
            <a:r>
              <a:rPr lang="en-US" sz="2000"/>
              <a:t>My friend's favorite foods are:</a:t>
            </a:r>
          </a:p>
          <a:p>
            <a:r>
              <a:rPr lang="en-US" sz="2000"/>
              <a:t>['pizza', 'falafel', 'carrot cake']</a:t>
            </a:r>
          </a:p>
        </p:txBody>
      </p:sp>
    </p:spTree>
    <p:extLst>
      <p:ext uri="{BB962C8B-B14F-4D97-AF65-F5344CB8AC3E}">
        <p14:creationId xmlns:p14="http://schemas.microsoft.com/office/powerpoint/2010/main" val="39887887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56FCB-4C97-4AA3-99F5-B8BBD8EC1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36415"/>
            <a:ext cx="10160000" cy="831148"/>
          </a:xfrm>
        </p:spPr>
        <p:txBody>
          <a:bodyPr/>
          <a:lstStyle/>
          <a:p>
            <a:r>
              <a:rPr lang="en-US"/>
              <a:t>Copying Lists Using Slices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7D2D4-5476-4ED3-A618-D0097657C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169581"/>
            <a:ext cx="10501423" cy="5454503"/>
          </a:xfrm>
        </p:spPr>
        <p:txBody>
          <a:bodyPr/>
          <a:lstStyle/>
          <a:p>
            <a:r>
              <a:rPr lang="en-US" sz="2800"/>
              <a:t>Individualize each list to show they are indeed copies</a:t>
            </a:r>
          </a:p>
          <a:p>
            <a:endParaRPr lang="en-US" sz="1200"/>
          </a:p>
          <a:p>
            <a:pPr marL="4572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my_foods = ['pizza’, 'falafel’, 'carrot cake']</a:t>
            </a:r>
          </a:p>
          <a:p>
            <a:pPr marL="4572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friend_foods = my_foods[:]</a:t>
            </a:r>
          </a:p>
          <a:p>
            <a:pPr marL="457200" indent="0">
              <a:buNone/>
            </a:pPr>
            <a:endParaRPr 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my_foods.append('cannoli')</a:t>
            </a:r>
          </a:p>
          <a:p>
            <a:pPr marL="4572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friend_foods.append('ice cream')</a:t>
            </a:r>
          </a:p>
          <a:p>
            <a:pPr marL="4572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print("My favorite foods are:")</a:t>
            </a:r>
          </a:p>
          <a:p>
            <a:pPr marL="4572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print(my_foods)</a:t>
            </a:r>
          </a:p>
          <a:p>
            <a:pPr marL="4572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print("\nMy friend's favorite foods are:")</a:t>
            </a:r>
          </a:p>
          <a:p>
            <a:pPr marL="4572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print(friend_foods)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0210CB-C55D-46CE-9A55-C97049798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27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9E704D-E3DD-4F06-8B19-3755EF03E52B}"/>
              </a:ext>
            </a:extLst>
          </p:cNvPr>
          <p:cNvSpPr/>
          <p:nvPr/>
        </p:nvSpPr>
        <p:spPr>
          <a:xfrm>
            <a:off x="5922334" y="4992868"/>
            <a:ext cx="5188688" cy="163121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/>
              <a:t>My favorite foods are:</a:t>
            </a:r>
          </a:p>
          <a:p>
            <a:r>
              <a:rPr lang="en-US" sz="2000"/>
              <a:t>['pizza', 'falafel', 'carrot cake', 'cannoli']</a:t>
            </a:r>
          </a:p>
          <a:p>
            <a:endParaRPr lang="en-US" sz="2000"/>
          </a:p>
          <a:p>
            <a:r>
              <a:rPr lang="en-US" sz="2000"/>
              <a:t>My friend's favorite foods are:</a:t>
            </a:r>
          </a:p>
          <a:p>
            <a:r>
              <a:rPr lang="en-US" sz="2000"/>
              <a:t>['pizza', 'falafel', 'carrot cake', 'ice cream']</a:t>
            </a:r>
          </a:p>
        </p:txBody>
      </p:sp>
    </p:spTree>
    <p:extLst>
      <p:ext uri="{BB962C8B-B14F-4D97-AF65-F5344CB8AC3E}">
        <p14:creationId xmlns:p14="http://schemas.microsoft.com/office/powerpoint/2010/main" val="31540106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07B9E-5E7A-49CE-9508-0B04E7B0E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Copy Lists Using Slices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3CEC4-B877-4A70-A6C0-E31D19058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/>
              <a:t>Simple assignment cannot be used to copy lists</a:t>
            </a:r>
          </a:p>
          <a:p>
            <a:endParaRPr lang="en-US" sz="1200"/>
          </a:p>
          <a:p>
            <a:pPr marL="9144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my_foods = ['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pizza','falafel','carrot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cake']</a:t>
            </a:r>
          </a:p>
          <a:p>
            <a:pPr marL="9144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friend_foods = my_foods  </a:t>
            </a:r>
            <a:r>
              <a:rPr lang="en-US" sz="2000" b="1">
                <a:latin typeface="Calibri" panose="020F0502020204030204" pitchFamily="34" charset="0"/>
                <a:cs typeface="Calibri" panose="020F0502020204030204" pitchFamily="34" charset="0"/>
              </a:rPr>
              <a:t># doesn't work</a:t>
            </a:r>
          </a:p>
          <a:p>
            <a:pPr marL="914400" indent="0">
              <a:buNone/>
            </a:pPr>
            <a:endParaRPr lang="en-US" sz="1200" b="1">
              <a:solidFill>
                <a:srgbClr val="FF0000"/>
              </a:solidFill>
            </a:endParaRPr>
          </a:p>
          <a:p>
            <a:pPr marL="457200" indent="-339725"/>
            <a:r>
              <a:rPr lang="en-US" sz="2800"/>
              <a:t>This assignment creates a second reference to the first list, it doesn't create a copy</a:t>
            </a:r>
          </a:p>
          <a:p>
            <a:pPr marL="457200" indent="-339725"/>
            <a:endParaRPr lang="en-US" sz="1200"/>
          </a:p>
          <a:p>
            <a:pPr marL="9144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my_foods.append('cannoli')</a:t>
            </a:r>
          </a:p>
          <a:p>
            <a:pPr marL="9144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print(friend_foods)      # same list object as my_foods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459E97-1AD2-4220-AFEC-592F79500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28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72F3D6-6EA5-4221-9866-FF5BDD2BE7F1}"/>
              </a:ext>
            </a:extLst>
          </p:cNvPr>
          <p:cNvSpPr/>
          <p:nvPr/>
        </p:nvSpPr>
        <p:spPr>
          <a:xfrm>
            <a:off x="6333688" y="5396762"/>
            <a:ext cx="4435912" cy="4001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/>
              <a:t>['pizza', 'falafel', 'carrot cake', 'cannoli']</a:t>
            </a:r>
          </a:p>
        </p:txBody>
      </p:sp>
    </p:spTree>
    <p:extLst>
      <p:ext uri="{BB962C8B-B14F-4D97-AF65-F5344CB8AC3E}">
        <p14:creationId xmlns:p14="http://schemas.microsoft.com/office/powerpoint/2010/main" val="23166745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AAB0EAC-7270-4572-A932-B04A979A0F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Ch. 4 Tuples (Sec. 5)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530F6E-126A-4999-9DC7-5AEE5EECD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495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AAB0EAC-7270-4572-A932-B04A979A0F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Ch. 3 Introducing Lists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530F6E-126A-4999-9DC7-5AEE5EECD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8222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06879"/>
            <a:ext cx="10160000" cy="950025"/>
          </a:xfrm>
        </p:spPr>
        <p:txBody>
          <a:bodyPr/>
          <a:lstStyle/>
          <a:p>
            <a:r>
              <a:rPr lang="en-US"/>
              <a:t>Tuples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63783"/>
            <a:ext cx="10160000" cy="5479471"/>
          </a:xfrm>
        </p:spPr>
        <p:txBody>
          <a:bodyPr>
            <a:normAutofit/>
          </a:bodyPr>
          <a:lstStyle/>
          <a:p>
            <a:pPr marL="344488" indent="-225425"/>
            <a:r>
              <a:rPr lang="en-US" sz="3200"/>
              <a:t>A Python tuple is similar to a list, but a tuple is </a:t>
            </a:r>
            <a:r>
              <a:rPr lang="en-US" sz="3200" i="1"/>
              <a:t>immutable</a:t>
            </a:r>
            <a:r>
              <a:rPr lang="en-US" sz="3200"/>
              <a:t> (cannot be changed), whereas a list is </a:t>
            </a:r>
            <a:r>
              <a:rPr lang="en-US" sz="3200" i="1"/>
              <a:t>mutable</a:t>
            </a:r>
            <a:r>
              <a:rPr lang="en-US" sz="3200"/>
              <a:t> (can be changed)</a:t>
            </a:r>
          </a:p>
          <a:p>
            <a:pPr marL="641668" lvl="1" indent="-225425"/>
            <a:r>
              <a:rPr lang="en-US" sz="2800"/>
              <a:t>Cannot append to tuples</a:t>
            </a:r>
          </a:p>
          <a:p>
            <a:pPr marL="641668" lvl="1" indent="-225425"/>
            <a:r>
              <a:rPr lang="en-US" sz="2800"/>
              <a:t>Cannot replace tuple elements</a:t>
            </a:r>
          </a:p>
          <a:p>
            <a:pPr marL="641668" lvl="1" indent="-225425"/>
            <a:r>
              <a:rPr lang="en-US" sz="2800"/>
              <a:t>Cannot delete tuple elements</a:t>
            </a:r>
          </a:p>
          <a:p>
            <a:pPr marL="344488" indent="-225425"/>
            <a:r>
              <a:rPr lang="en-US" sz="3200"/>
              <a:t>Advantages:</a:t>
            </a:r>
          </a:p>
          <a:p>
            <a:pPr marL="641668" lvl="1" indent="-225425"/>
            <a:r>
              <a:rPr lang="en-US" sz="2800"/>
              <a:t>faster</a:t>
            </a:r>
          </a:p>
          <a:p>
            <a:pPr marL="641668" lvl="1" indent="-225425"/>
            <a:r>
              <a:rPr lang="en-US" sz="2800"/>
              <a:t>less "side effects" (errors) when coding</a:t>
            </a:r>
            <a:endParaRPr lang="nl-NL" sz="2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4969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80011"/>
            <a:ext cx="10160000" cy="6263244"/>
          </a:xfrm>
        </p:spPr>
        <p:txBody>
          <a:bodyPr>
            <a:normAutofit fontScale="92500" lnSpcReduction="10000"/>
          </a:bodyPr>
          <a:lstStyle/>
          <a:p>
            <a:pPr marL="344488" indent="-225425"/>
            <a:r>
              <a:rPr lang="en-US" sz="3200"/>
              <a:t>Creating a tuple:</a:t>
            </a:r>
          </a:p>
          <a:p>
            <a:pPr marL="641668" lvl="1" indent="-225425"/>
            <a:r>
              <a:rPr lang="en-US" sz="2800"/>
              <a:t>Use </a:t>
            </a:r>
            <a:r>
              <a:rPr lang="en-US" sz="2800" u="sng"/>
              <a:t>parentheses</a:t>
            </a:r>
            <a:r>
              <a:rPr lang="en-US" sz="2800"/>
              <a:t> instead of brackets</a:t>
            </a:r>
          </a:p>
          <a:p>
            <a:pPr marL="416243" lvl="1" indent="0">
              <a:buNone/>
            </a:pPr>
            <a:endParaRPr lang="en-US" sz="1200"/>
          </a:p>
          <a:p>
            <a:pPr marL="9144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stats = 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48.0, 30.5, 20.2, 100.0, 48.0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855663" indent="0">
              <a:buNone/>
            </a:pPr>
            <a:endParaRPr lang="en-US" sz="1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31825" indent="-233363"/>
            <a:r>
              <a:rPr lang="en-US" sz="2800"/>
              <a:t>Tuples can also be created without parentheses but this can lead to ambiguous statements in some cases</a:t>
            </a:r>
          </a:p>
          <a:p>
            <a:pPr marL="398462" indent="0">
              <a:buNone/>
            </a:pPr>
            <a:endParaRPr lang="en-US" sz="1200"/>
          </a:p>
          <a:p>
            <a:pPr marL="914400" indent="0">
              <a:buNone/>
            </a:pPr>
            <a:r>
              <a:rPr lang="nl-NL" sz="2000">
                <a:latin typeface="Courier New" panose="02070309020205020404" pitchFamily="49" charset="0"/>
                <a:cs typeface="Courier New" panose="02070309020205020404" pitchFamily="49" charset="0"/>
              </a:rPr>
              <a:t># legal but not recommended</a:t>
            </a:r>
          </a:p>
          <a:p>
            <a:pPr marL="914400" indent="0">
              <a:buNone/>
            </a:pPr>
            <a:r>
              <a:rPr lang="nl-NL" sz="2000">
                <a:latin typeface="Courier New" panose="02070309020205020404" pitchFamily="49" charset="0"/>
                <a:cs typeface="Courier New" panose="02070309020205020404" pitchFamily="49" charset="0"/>
              </a:rPr>
              <a:t>stats = 48.0, 30.5, 20.2, 100.0, 48.0</a:t>
            </a:r>
          </a:p>
          <a:p>
            <a:pPr marL="119063" indent="0">
              <a:buNone/>
            </a:pPr>
            <a:endParaRPr lang="nl-NL" sz="1200"/>
          </a:p>
          <a:p>
            <a:pPr marL="344488" indent="-225425"/>
            <a:r>
              <a:rPr lang="nl-NL" sz="3200"/>
              <a:t>Accessing elements:</a:t>
            </a:r>
          </a:p>
          <a:p>
            <a:pPr marL="119063" indent="0">
              <a:buNone/>
            </a:pPr>
            <a:endParaRPr lang="nl-NL" sz="1200"/>
          </a:p>
          <a:p>
            <a:pPr marL="914400" indent="0">
              <a:buNone/>
            </a:pPr>
            <a:r>
              <a:rPr lang="nl-NL" sz="2000">
                <a:latin typeface="Courier New" panose="02070309020205020404" pitchFamily="49" charset="0"/>
                <a:cs typeface="Courier New" panose="02070309020205020404" pitchFamily="49" charset="0"/>
              </a:rPr>
              <a:t>scores = ("Jim", 75, 89, 93)</a:t>
            </a:r>
          </a:p>
          <a:p>
            <a:pPr marL="914400" indent="0">
              <a:buNone/>
            </a:pPr>
            <a:r>
              <a:rPr lang="nl-NL" sz="2000">
                <a:latin typeface="Courier New" panose="02070309020205020404" pitchFamily="49" charset="0"/>
                <a:cs typeface="Courier New" panose="02070309020205020404" pitchFamily="49" charset="0"/>
              </a:rPr>
              <a:t>score = scores[0]    # "Jim"</a:t>
            </a:r>
          </a:p>
          <a:p>
            <a:pPr marL="855663" indent="0">
              <a:buNone/>
            </a:pPr>
            <a:endParaRPr lang="nl-NL" sz="1200" b="1"/>
          </a:p>
          <a:p>
            <a:pPr marL="344488" indent="-231775"/>
            <a:r>
              <a:rPr lang="nl-NL" sz="3200"/>
              <a:t>Remember that elements cannot be changed:</a:t>
            </a:r>
            <a:endParaRPr lang="nl-NL" sz="3200" b="1"/>
          </a:p>
          <a:p>
            <a:pPr marL="914400" indent="0">
              <a:buNone/>
            </a:pPr>
            <a:r>
              <a:rPr lang="nl-NL" sz="2000">
                <a:latin typeface="Courier New" panose="02070309020205020404" pitchFamily="49" charset="0"/>
                <a:cs typeface="Courier New" panose="02070309020205020404" pitchFamily="49" charset="0"/>
              </a:rPr>
              <a:t>scores[1] = 97</a:t>
            </a:r>
            <a:r>
              <a:rPr lang="nl-NL" sz="2800" b="1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/>
              <a:t># TypeError: 'tuple' object does not support item assignment</a:t>
            </a:r>
          </a:p>
          <a:p>
            <a:pPr marL="119063" indent="0">
              <a:buNone/>
            </a:pPr>
            <a:endParaRPr lang="en-US" sz="32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5008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80011"/>
            <a:ext cx="10160000" cy="6263244"/>
          </a:xfrm>
        </p:spPr>
        <p:txBody>
          <a:bodyPr>
            <a:normAutofit/>
          </a:bodyPr>
          <a:lstStyle/>
          <a:p>
            <a:pPr marL="641668" lvl="1" indent="-225425"/>
            <a:r>
              <a:rPr lang="en-US" sz="2800"/>
              <a:t>An empty tuple is created using empty parentheses</a:t>
            </a:r>
          </a:p>
          <a:p>
            <a:pPr marL="641668" lvl="1" indent="-225425"/>
            <a:endParaRPr lang="en-US" sz="1200"/>
          </a:p>
          <a:p>
            <a:pPr marL="914400" lvl="1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empty_tuple = ()</a:t>
            </a:r>
          </a:p>
          <a:p>
            <a:pPr marL="641668" lvl="1" indent="-225425"/>
            <a:endParaRPr lang="en-US" sz="1200"/>
          </a:p>
          <a:p>
            <a:pPr marL="641668" lvl="1" indent="-225425"/>
            <a:r>
              <a:rPr lang="en-US" sz="2800"/>
              <a:t>A single element tuple requires a trailing comma:</a:t>
            </a:r>
          </a:p>
          <a:p>
            <a:pPr marL="416243" lvl="1" indent="0">
              <a:buNone/>
            </a:pPr>
            <a:endParaRPr lang="en-US" sz="1200"/>
          </a:p>
          <a:p>
            <a:pPr marL="914400" lvl="1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(10) is not a tuple</a:t>
            </a:r>
          </a:p>
          <a:p>
            <a:pPr marL="914400" lvl="1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(10,) is a tuple</a:t>
            </a:r>
          </a:p>
          <a:p>
            <a:pPr marL="914400" lvl="1" indent="0">
              <a:buNone/>
            </a:pPr>
            <a:endParaRPr 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1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("Hello") is not a tuple</a:t>
            </a:r>
          </a:p>
          <a:p>
            <a:pPr marL="914400" lvl="1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("Hello",) is a tuple</a:t>
            </a:r>
          </a:p>
          <a:p>
            <a:pPr marL="914400" lvl="1" indent="0">
              <a:buNone/>
            </a:pPr>
            <a:endParaRPr 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1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3.14,   is a tuple</a:t>
            </a:r>
            <a:endParaRPr lang="nl-NL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9063" indent="0">
              <a:buNone/>
            </a:pPr>
            <a:endParaRPr lang="en-US" sz="32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562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80011"/>
            <a:ext cx="10160000" cy="6263244"/>
          </a:xfrm>
        </p:spPr>
        <p:txBody>
          <a:bodyPr>
            <a:normAutofit/>
          </a:bodyPr>
          <a:lstStyle/>
          <a:p>
            <a:pPr marL="344488" indent="-225425"/>
            <a:r>
              <a:rPr lang="en-US" sz="3600"/>
              <a:t>A tuple can be </a:t>
            </a:r>
            <a:r>
              <a:rPr lang="en-US" sz="3600" u="sng"/>
              <a:t>unpacked</a:t>
            </a:r>
            <a:r>
              <a:rPr lang="en-US" sz="3600"/>
              <a:t> using a </a:t>
            </a:r>
            <a:r>
              <a:rPr lang="en-US" sz="3600" u="sng"/>
              <a:t>multiple assignment statement</a:t>
            </a:r>
          </a:p>
          <a:p>
            <a:pPr marL="344488" indent="-225425"/>
            <a:r>
              <a:rPr lang="en-US" sz="3200"/>
              <a:t>Given this tuple:</a:t>
            </a:r>
          </a:p>
          <a:p>
            <a:pPr marL="119063" indent="0">
              <a:buNone/>
            </a:pPr>
            <a:r>
              <a:rPr lang="en-US" sz="36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400">
                <a:latin typeface="Courier New" panose="02070309020205020404" pitchFamily="49" charset="0"/>
                <a:cs typeface="Courier New" panose="02070309020205020404" pitchFamily="49" charset="0"/>
              </a:rPr>
              <a:t>scores = ("Jim", 75, 89, 93)</a:t>
            </a:r>
            <a:endParaRPr 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4488" indent="-225425"/>
            <a:r>
              <a:rPr lang="en-US" sz="3200" u="sng"/>
              <a:t>Unpack it as follows</a:t>
            </a:r>
            <a:endParaRPr lang="en-US" sz="3200"/>
          </a:p>
          <a:p>
            <a:pPr marL="119063" indent="0">
              <a:buNone/>
            </a:pPr>
            <a:r>
              <a:rPr lang="en-US" sz="40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# assign each tuple element to a separate variable</a:t>
            </a:r>
          </a:p>
          <a:p>
            <a:pPr marL="119063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name, score1, score2, score3 = scores</a:t>
            </a:r>
          </a:p>
          <a:p>
            <a:pPr marL="119063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print(name)</a:t>
            </a:r>
          </a:p>
          <a:p>
            <a:pPr marL="119063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print(score1)</a:t>
            </a:r>
          </a:p>
          <a:p>
            <a:pPr marL="119063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print(score2)</a:t>
            </a:r>
          </a:p>
          <a:p>
            <a:pPr marL="119063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print(score3)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33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689600" y="4703877"/>
            <a:ext cx="1387421" cy="156966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2400"/>
              <a:t>Jim</a:t>
            </a:r>
          </a:p>
          <a:p>
            <a:r>
              <a:rPr lang="fr-FR" sz="2400"/>
              <a:t>75</a:t>
            </a:r>
          </a:p>
          <a:p>
            <a:r>
              <a:rPr lang="fr-FR" sz="2400"/>
              <a:t>89</a:t>
            </a:r>
          </a:p>
          <a:p>
            <a:r>
              <a:rPr lang="fr-FR" sz="2400"/>
              <a:t>93</a:t>
            </a:r>
          </a:p>
        </p:txBody>
      </p:sp>
    </p:spTree>
    <p:extLst>
      <p:ext uri="{BB962C8B-B14F-4D97-AF65-F5344CB8AC3E}">
        <p14:creationId xmlns:p14="http://schemas.microsoft.com/office/powerpoint/2010/main" val="38455684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91FF1-E8D9-4394-8B9F-BDB70FED5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 Loops and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44EF1-3F3A-4A2C-BB8A-2B8CF1EA7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17638"/>
            <a:ext cx="10160000" cy="5059362"/>
          </a:xfrm>
        </p:spPr>
        <p:txBody>
          <a:bodyPr/>
          <a:lstStyle/>
          <a:p>
            <a:pPr marL="1143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magicians = [‘alice', 'david', ‘carolina']</a:t>
            </a:r>
          </a:p>
          <a:p>
            <a:pPr marL="1143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for magician in magicians:</a:t>
            </a:r>
          </a:p>
          <a:p>
            <a:pPr marL="1143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print(magician)</a:t>
            </a:r>
          </a:p>
          <a:p>
            <a:pPr marL="114300" indent="0">
              <a:buNone/>
            </a:pPr>
            <a:endParaRPr 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endParaRPr 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endParaRPr 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for magician in magicians:</a:t>
            </a:r>
          </a:p>
          <a:p>
            <a:pPr marL="1143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print(f"{magician.title()}, that was a great trick!")</a:t>
            </a:r>
          </a:p>
          <a:p>
            <a:pPr marL="114300" indent="0">
              <a:buNone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CAC59E-CB84-48CE-B157-F8A1F2A69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34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D721DB-100D-4B0C-B356-6B4CB8B6CA46}"/>
              </a:ext>
            </a:extLst>
          </p:cNvPr>
          <p:cNvSpPr/>
          <p:nvPr/>
        </p:nvSpPr>
        <p:spPr>
          <a:xfrm>
            <a:off x="9270407" y="2382474"/>
            <a:ext cx="1499193" cy="10156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/>
              <a:t>alice</a:t>
            </a:r>
          </a:p>
          <a:p>
            <a:r>
              <a:rPr lang="en-US" sz="2000"/>
              <a:t>david</a:t>
            </a:r>
          </a:p>
          <a:p>
            <a:r>
              <a:rPr lang="en-US" sz="2000"/>
              <a:t>carolina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63D1DF-4153-407B-A32D-591FA67B7AFC}"/>
              </a:ext>
            </a:extLst>
          </p:cNvPr>
          <p:cNvSpPr/>
          <p:nvPr/>
        </p:nvSpPr>
        <p:spPr>
          <a:xfrm>
            <a:off x="7290032" y="4609800"/>
            <a:ext cx="3479567" cy="10156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/>
              <a:t>Alice, that was a great trick!</a:t>
            </a:r>
          </a:p>
          <a:p>
            <a:r>
              <a:rPr lang="en-US" sz="2000"/>
              <a:t>David, that was a great trick!</a:t>
            </a:r>
          </a:p>
          <a:p>
            <a:r>
              <a:rPr lang="en-US" sz="2000"/>
              <a:t>Carolina, that was a great trick!</a:t>
            </a:r>
          </a:p>
        </p:txBody>
      </p:sp>
    </p:spTree>
    <p:extLst>
      <p:ext uri="{BB962C8B-B14F-4D97-AF65-F5344CB8AC3E}">
        <p14:creationId xmlns:p14="http://schemas.microsoft.com/office/powerpoint/2010/main" val="35639950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975FF-0378-4180-BFB0-1A30B3DA1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for Loop Examples/Common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4809B-9C75-4BC8-A224-99DC22DCF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99191"/>
            <a:ext cx="10160000" cy="4977809"/>
          </a:xfrm>
        </p:spPr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# calculate squares from 1 to 10, insert into list</a:t>
            </a:r>
          </a:p>
          <a:p>
            <a:pPr marL="1143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# create an empty list</a:t>
            </a:r>
          </a:p>
          <a:p>
            <a:pPr marL="1143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squares = [] </a:t>
            </a:r>
          </a:p>
          <a:p>
            <a:pPr marL="1143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for value in range(1,11):</a:t>
            </a:r>
          </a:p>
          <a:p>
            <a:pPr marL="1143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squares.append(value ** 2)     # append square to list</a:t>
            </a:r>
          </a:p>
          <a:p>
            <a:pPr marL="114300" indent="0">
              <a:buNone/>
            </a:pPr>
            <a:endParaRPr 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print(squares)</a:t>
            </a:r>
          </a:p>
          <a:p>
            <a:pPr marL="114300" indent="0">
              <a:buNone/>
            </a:pPr>
            <a:endParaRPr lang="en-US"/>
          </a:p>
          <a:p>
            <a:r>
              <a:rPr lang="en-US" sz="3200"/>
              <a:t>Common for Loop Errors</a:t>
            </a:r>
          </a:p>
          <a:p>
            <a:pPr lvl="1"/>
            <a:r>
              <a:rPr lang="en-US" sz="2800"/>
              <a:t>Forgetting to indent </a:t>
            </a:r>
            <a:r>
              <a:rPr lang="en-US" sz="2800" u="sng"/>
              <a:t>all</a:t>
            </a:r>
            <a:r>
              <a:rPr lang="en-US" sz="2800"/>
              <a:t> statements in the loop body</a:t>
            </a:r>
          </a:p>
          <a:p>
            <a:pPr lvl="1"/>
            <a:r>
              <a:rPr lang="en-US" sz="2800"/>
              <a:t>Indenting a statement that should not be in the loop body</a:t>
            </a:r>
          </a:p>
          <a:p>
            <a:pPr lvl="1"/>
            <a:r>
              <a:rPr lang="en-US" sz="2800"/>
              <a:t>Forgetting the colon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03EF45-1CE6-44F2-894F-0466BD165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35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7AE540-3277-4E8F-89D1-C163F6142184}"/>
              </a:ext>
            </a:extLst>
          </p:cNvPr>
          <p:cNvSpPr/>
          <p:nvPr/>
        </p:nvSpPr>
        <p:spPr>
          <a:xfrm>
            <a:off x="6994207" y="3429000"/>
            <a:ext cx="3775393" cy="4001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/>
              <a:t>[1, 4, 9, 16, 25, 36, 49, 64, 81, 100]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8F2B04B-E886-4D74-9C7F-C6FA18CE6394}"/>
              </a:ext>
            </a:extLst>
          </p:cNvPr>
          <p:cNvCxnSpPr/>
          <p:nvPr/>
        </p:nvCxnSpPr>
        <p:spPr>
          <a:xfrm>
            <a:off x="797442" y="4231758"/>
            <a:ext cx="9643730" cy="0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25677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4763"/>
            <a:ext cx="10160000" cy="838438"/>
          </a:xfrm>
        </p:spPr>
        <p:txBody>
          <a:bodyPr/>
          <a:lstStyle/>
          <a:p>
            <a:r>
              <a:rPr lang="en-US"/>
              <a:t>Nested For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135" y="1180407"/>
            <a:ext cx="10836316" cy="5486400"/>
          </a:xfrm>
        </p:spPr>
        <p:txBody>
          <a:bodyPr>
            <a:normAutofit/>
          </a:bodyPr>
          <a:lstStyle/>
          <a:p>
            <a:pPr marL="111125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# get 2 scores for 3 tests</a:t>
            </a:r>
          </a:p>
          <a:p>
            <a:pPr marL="111125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PROMPT = "Enter test score for test “ #constant</a:t>
            </a:r>
          </a:p>
          <a:p>
            <a:pPr marL="111125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MAX_TESTS = 3</a:t>
            </a:r>
          </a:p>
          <a:p>
            <a:pPr marL="111125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MAX_SCORES = 2</a:t>
            </a:r>
          </a:p>
          <a:p>
            <a:pPr marL="111125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test_scores = []</a:t>
            </a:r>
          </a:p>
          <a:p>
            <a:pPr marL="111125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for test in range(1, MAX_TESTS+1):</a:t>
            </a:r>
          </a:p>
          <a:p>
            <a:pPr marL="111125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for score in range(MAX_SCORES): #0, 1</a:t>
            </a:r>
          </a:p>
          <a:p>
            <a:pPr marL="111125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  one_score = int(input(PROMPT + str(test) + “ :"))</a:t>
            </a:r>
          </a:p>
          <a:p>
            <a:pPr marL="111125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  test_scores.append(one_score)</a:t>
            </a:r>
          </a:p>
          <a:p>
            <a:pPr marL="111125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print("Test scores:", test_scores)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36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279573" y="6233127"/>
            <a:ext cx="3905877" cy="4001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/>
              <a:t>Test scores: [60, 70, 90, 95, 100, 80]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979459-74AC-42F1-9C29-F953DDAC826F}"/>
              </a:ext>
            </a:extLst>
          </p:cNvPr>
          <p:cNvSpPr/>
          <p:nvPr/>
        </p:nvSpPr>
        <p:spPr>
          <a:xfrm>
            <a:off x="7761089" y="4176929"/>
            <a:ext cx="3424362" cy="19389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/>
              <a:t>Enter test score for test 1:60</a:t>
            </a:r>
          </a:p>
          <a:p>
            <a:r>
              <a:rPr lang="en-US" sz="2000"/>
              <a:t>Enter test score for test 1:70</a:t>
            </a:r>
          </a:p>
          <a:p>
            <a:r>
              <a:rPr lang="en-US" sz="2000"/>
              <a:t>Enter test score for test 2:90</a:t>
            </a:r>
          </a:p>
          <a:p>
            <a:r>
              <a:rPr lang="en-US" sz="2000"/>
              <a:t>Enter test score for test 2:95</a:t>
            </a:r>
          </a:p>
          <a:p>
            <a:r>
              <a:rPr lang="en-US" sz="2000"/>
              <a:t>Enter test score for test 3:100</a:t>
            </a:r>
          </a:p>
          <a:p>
            <a:r>
              <a:rPr lang="en-US" sz="2000"/>
              <a:t>Enter test score for test 3:80</a:t>
            </a:r>
          </a:p>
        </p:txBody>
      </p:sp>
    </p:spTree>
    <p:extLst>
      <p:ext uri="{BB962C8B-B14F-4D97-AF65-F5344CB8AC3E}">
        <p14:creationId xmlns:p14="http://schemas.microsoft.com/office/powerpoint/2010/main" val="8995959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CDB11-F87E-4106-83F0-B6517591C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92342"/>
            <a:ext cx="10160000" cy="996378"/>
          </a:xfrm>
        </p:spPr>
        <p:txBody>
          <a:bodyPr/>
          <a:lstStyle/>
          <a:p>
            <a:r>
              <a:rPr lang="en-US" sz="4400" dirty="0"/>
              <a:t>While Loops and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71BD6-8821-4F5B-8702-342428B4A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429" y="1188720"/>
            <a:ext cx="10815863" cy="5288280"/>
          </a:xfrm>
        </p:spPr>
        <p:txBody>
          <a:bodyPr>
            <a:normAutofit/>
          </a:bodyPr>
          <a:lstStyle/>
          <a:p>
            <a:pPr marL="45720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 move users from one list to another list</a:t>
            </a:r>
          </a:p>
          <a:p>
            <a:pPr marL="45720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unconfirmed_users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['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brian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', 'candace']</a:t>
            </a:r>
          </a:p>
          <a:p>
            <a:pPr marL="45720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confirmed_users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[]</a:t>
            </a:r>
          </a:p>
          <a:p>
            <a:pPr marL="45720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unconfirmed_users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:  #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move each user to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confirmed_users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list</a:t>
            </a:r>
          </a:p>
          <a:p>
            <a:pPr marL="457200" indent="0"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  current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_user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unconfirmed_users.pop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457200" indent="0"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  print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f"Verifying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user: {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current_user.title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()}")</a:t>
            </a:r>
          </a:p>
          <a:p>
            <a:pPr marL="457200" indent="0"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  confirmed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_users.append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current_user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 display all confirmed users.</a:t>
            </a:r>
          </a:p>
          <a:p>
            <a:pPr marL="45720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print("\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nThe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following users have been confirmed:")</a:t>
            </a:r>
          </a:p>
          <a:p>
            <a:pPr marL="45720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confirmed_user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confirmed_users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457200" indent="0"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  print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confirmed_user.title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B77457-5A12-471C-B96C-B084C4F70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37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D8A396-21A8-4309-B352-2AC66C5C0FA3}"/>
              </a:ext>
            </a:extLst>
          </p:cNvPr>
          <p:cNvSpPr/>
          <p:nvPr/>
        </p:nvSpPr>
        <p:spPr>
          <a:xfrm>
            <a:off x="8314565" y="3672457"/>
            <a:ext cx="2538984" cy="20313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/>
              <a:t>Verifying user: Candace</a:t>
            </a:r>
          </a:p>
          <a:p>
            <a:r>
              <a:rPr lang="en-US" sz="1400" b="1" dirty="0"/>
              <a:t>Verifying user: Brian</a:t>
            </a:r>
          </a:p>
          <a:p>
            <a:r>
              <a:rPr lang="en-US" sz="1400" b="1" dirty="0"/>
              <a:t>Verifying user: Alice</a:t>
            </a:r>
          </a:p>
          <a:p>
            <a:endParaRPr lang="en-US" sz="1400" b="1" dirty="0"/>
          </a:p>
          <a:p>
            <a:r>
              <a:rPr lang="en-US" sz="1400" b="1" dirty="0"/>
              <a:t>The following users have been confirmed:</a:t>
            </a:r>
          </a:p>
          <a:p>
            <a:r>
              <a:rPr lang="en-US" sz="1400" b="1" dirty="0"/>
              <a:t>Candace</a:t>
            </a:r>
          </a:p>
          <a:p>
            <a:r>
              <a:rPr lang="en-US" sz="1400" b="1" dirty="0"/>
              <a:t>Brian</a:t>
            </a:r>
          </a:p>
          <a:p>
            <a:r>
              <a:rPr lang="en-US" sz="1400" b="1" dirty="0"/>
              <a:t>Alice</a:t>
            </a:r>
          </a:p>
        </p:txBody>
      </p:sp>
    </p:spTree>
    <p:extLst>
      <p:ext uri="{BB962C8B-B14F-4D97-AF65-F5344CB8AC3E}">
        <p14:creationId xmlns:p14="http://schemas.microsoft.com/office/powerpoint/2010/main" val="21285437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CDB11-F87E-4106-83F0-B6517591C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92342"/>
            <a:ext cx="10160000" cy="996378"/>
          </a:xfrm>
        </p:spPr>
        <p:txBody>
          <a:bodyPr/>
          <a:lstStyle/>
          <a:p>
            <a:r>
              <a:rPr lang="en-US" sz="4400" dirty="0"/>
              <a:t>While Loops and Lists </a:t>
            </a:r>
            <a:r>
              <a:rPr lang="en-US" sz="4400"/>
              <a:t>(cont.)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71BD6-8821-4F5B-8702-342428B4A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88720"/>
            <a:ext cx="10487186" cy="5288280"/>
          </a:xfrm>
        </p:spPr>
        <p:txBody>
          <a:bodyPr/>
          <a:lstStyle/>
          <a:p>
            <a:pPr marL="4572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loop until all occurrences of 'cats' have been removed</a:t>
            </a:r>
          </a:p>
          <a:p>
            <a:pPr marL="45720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pets = ['dog', 'cat', 'dog', 'goldfish', 'cat', 'rabbit', 'cat']</a:t>
            </a:r>
          </a:p>
          <a:p>
            <a:pPr marL="4572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print(pets)</a:t>
            </a:r>
          </a:p>
          <a:p>
            <a:pPr marL="45720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while 'cat' in pets:</a:t>
            </a:r>
          </a:p>
          <a:p>
            <a:pPr marL="4572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pets.remove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('cat')</a:t>
            </a:r>
          </a:p>
          <a:p>
            <a:pPr marL="45720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print(pets)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B77457-5A12-471C-B96C-B084C4F70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38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D8A396-21A8-4309-B352-2AC66C5C0FA3}"/>
              </a:ext>
            </a:extLst>
          </p:cNvPr>
          <p:cNvSpPr/>
          <p:nvPr/>
        </p:nvSpPr>
        <p:spPr>
          <a:xfrm>
            <a:off x="4460240" y="4372832"/>
            <a:ext cx="6309360" cy="83099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['dog', 'cat', 'dog', 'goldfish', 'cat', 'rabbit', 'cat']</a:t>
            </a:r>
          </a:p>
          <a:p>
            <a:r>
              <a:rPr lang="en-US" sz="2400" b="1" dirty="0"/>
              <a:t>['dog', 'dog', 'goldfish', 'rabbit']</a:t>
            </a:r>
          </a:p>
        </p:txBody>
      </p:sp>
    </p:spTree>
    <p:extLst>
      <p:ext uri="{BB962C8B-B14F-4D97-AF65-F5344CB8AC3E}">
        <p14:creationId xmlns:p14="http://schemas.microsoft.com/office/powerpoint/2010/main" val="41651408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E3507-62DA-42D4-AE76-D7B92ED50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00210"/>
            <a:ext cx="10160000" cy="948106"/>
          </a:xfrm>
        </p:spPr>
        <p:txBody>
          <a:bodyPr/>
          <a:lstStyle/>
          <a:p>
            <a:r>
              <a:rPr lang="en-US"/>
              <a:t>Looping Through a Slice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CF45D-BA08-4BD6-8265-A39A7B0E0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60967"/>
            <a:ext cx="10160000" cy="5116033"/>
          </a:xfrm>
        </p:spPr>
        <p:txBody>
          <a:bodyPr>
            <a:normAutofit/>
          </a:bodyPr>
          <a:lstStyle/>
          <a:p>
            <a:r>
              <a:rPr lang="en-US" sz="2800"/>
              <a:t>A slice can be used in a for loop</a:t>
            </a:r>
          </a:p>
          <a:p>
            <a:pPr marL="114300" indent="0">
              <a:buNone/>
            </a:pPr>
            <a:endParaRPr 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players = ['charles’, 'martina’, 'michael’, ’florence', 'eli’]</a:t>
            </a:r>
          </a:p>
          <a:p>
            <a:pPr marL="1143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print("Here are the first three players on my team:")</a:t>
            </a:r>
          </a:p>
          <a:p>
            <a:pPr marL="1143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for player in players[:3]:     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# be careful with the colons</a:t>
            </a:r>
          </a:p>
          <a:p>
            <a:pPr marL="1143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print(player.title())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5A61A0-16E4-4C6E-A9BA-8D25D5391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39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C05630-4452-4363-B632-E17CDF532E25}"/>
              </a:ext>
            </a:extLst>
          </p:cNvPr>
          <p:cNvSpPr/>
          <p:nvPr/>
        </p:nvSpPr>
        <p:spPr>
          <a:xfrm>
            <a:off x="5942245" y="4286943"/>
            <a:ext cx="4827355" cy="132343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/>
              <a:t>Here are the first three players on my team:</a:t>
            </a:r>
          </a:p>
          <a:p>
            <a:r>
              <a:rPr lang="en-US" sz="2000"/>
              <a:t>Charles</a:t>
            </a:r>
          </a:p>
          <a:p>
            <a:r>
              <a:rPr lang="en-US" sz="2000"/>
              <a:t>Martina</a:t>
            </a:r>
          </a:p>
          <a:p>
            <a:r>
              <a:rPr lang="en-US" sz="2000"/>
              <a:t>Michael</a:t>
            </a:r>
          </a:p>
        </p:txBody>
      </p:sp>
    </p:spTree>
    <p:extLst>
      <p:ext uri="{BB962C8B-B14F-4D97-AF65-F5344CB8AC3E}">
        <p14:creationId xmlns:p14="http://schemas.microsoft.com/office/powerpoint/2010/main" val="316592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73038"/>
            <a:ext cx="10160000" cy="1295154"/>
          </a:xfrm>
        </p:spPr>
        <p:txBody>
          <a:bodyPr/>
          <a:lstStyle/>
          <a:p>
            <a:r>
              <a:rPr lang="en-US" sz="6000"/>
              <a:t>Lists</a:t>
            </a:r>
            <a:br>
              <a:rPr lang="en-US" sz="3200"/>
            </a:br>
            <a:r>
              <a:rPr lang="en-US" sz="240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https://docs.python.org/3/library/stdtypes.html#list</a:t>
            </a:r>
            <a:endParaRPr lang="en-US" sz="320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697" y="1738647"/>
            <a:ext cx="10416903" cy="4864033"/>
          </a:xfrm>
        </p:spPr>
        <p:txBody>
          <a:bodyPr>
            <a:normAutofit fontScale="40000" lnSpcReduction="20000"/>
          </a:bodyPr>
          <a:lstStyle/>
          <a:p>
            <a:pPr marL="347663" indent="-233363"/>
            <a:r>
              <a:rPr lang="en-US" sz="8000"/>
              <a:t>A </a:t>
            </a:r>
            <a:r>
              <a:rPr lang="en-US" sz="8000" u="sng"/>
              <a:t>list</a:t>
            </a:r>
            <a:r>
              <a:rPr lang="en-US" sz="8000"/>
              <a:t> stores a list of items</a:t>
            </a:r>
            <a:endParaRPr lang="en-US" sz="3000"/>
          </a:p>
          <a:p>
            <a:pPr marL="463550" lvl="1" indent="-246063"/>
            <a:r>
              <a:rPr lang="en-US" sz="8000"/>
              <a:t>lists are </a:t>
            </a:r>
            <a:r>
              <a:rPr lang="en-US" sz="8000" u="sng"/>
              <a:t>built-in</a:t>
            </a:r>
            <a:r>
              <a:rPr lang="en-US" sz="8000"/>
              <a:t> data types in a category known as </a:t>
            </a:r>
            <a:r>
              <a:rPr lang="en-US" sz="8000" u="sng"/>
              <a:t>sequences</a:t>
            </a:r>
          </a:p>
          <a:p>
            <a:pPr marL="760730" lvl="1" indent="-349250"/>
            <a:endParaRPr lang="en-US" sz="2500" u="sng"/>
          </a:p>
          <a:p>
            <a:pPr marL="829310" lvl="2" indent="-349250"/>
            <a:r>
              <a:rPr lang="en-US" sz="7000"/>
              <a:t>square brackets [] denote a list</a:t>
            </a:r>
          </a:p>
          <a:p>
            <a:pPr marL="829310" lvl="2" indent="-349250"/>
            <a:r>
              <a:rPr lang="en-US" sz="7000"/>
              <a:t>elements are comma-separated</a:t>
            </a:r>
          </a:p>
          <a:p>
            <a:pPr marL="829310" lvl="2" indent="-349250"/>
            <a:r>
              <a:rPr lang="en-US" sz="7000"/>
              <a:t>items are stored in the order in which they are added</a:t>
            </a:r>
          </a:p>
          <a:p>
            <a:pPr marL="829310" lvl="2" indent="-349250"/>
            <a:r>
              <a:rPr lang="en-US" sz="7000"/>
              <a:t>lists are similar to arrays in other programming languages, but</a:t>
            </a:r>
            <a:br>
              <a:rPr lang="en-US" sz="7000"/>
            </a:br>
            <a:r>
              <a:rPr lang="en-US" sz="7000"/>
              <a:t>lists </a:t>
            </a:r>
            <a:r>
              <a:rPr lang="en-US" sz="7000" u="sng"/>
              <a:t>do</a:t>
            </a:r>
            <a:r>
              <a:rPr lang="en-US" sz="7000"/>
              <a:t> </a:t>
            </a:r>
            <a:r>
              <a:rPr lang="en-US" sz="7000" u="sng"/>
              <a:t>not </a:t>
            </a:r>
            <a:r>
              <a:rPr lang="en-US" sz="7000"/>
              <a:t>require homogeneity (elements of the same type)</a:t>
            </a:r>
          </a:p>
          <a:p>
            <a:pPr marL="480060" lvl="2" indent="0">
              <a:buNone/>
            </a:pPr>
            <a:endParaRPr lang="en-US" sz="3000"/>
          </a:p>
          <a:p>
            <a:pPr lvl="1"/>
            <a:endParaRPr lang="en-US" sz="2500"/>
          </a:p>
          <a:p>
            <a:pPr marL="457200" lvl="1" indent="0">
              <a:buNone/>
            </a:pPr>
            <a:r>
              <a:rPr lang="en-US" sz="5000">
                <a:latin typeface="Courier New" panose="02070309020205020404" pitchFamily="49" charset="0"/>
                <a:cs typeface="Courier New" panose="02070309020205020404" pitchFamily="49" charset="0"/>
              </a:rPr>
              <a:t># a list of 5 elements</a:t>
            </a:r>
          </a:p>
          <a:p>
            <a:pPr marL="457200" lvl="1" indent="0">
              <a:buNone/>
            </a:pPr>
            <a:r>
              <a:rPr lang="en-US" sz="5000">
                <a:latin typeface="Courier New" panose="02070309020205020404" pitchFamily="49" charset="0"/>
                <a:cs typeface="Courier New" panose="02070309020205020404" pitchFamily="49" charset="0"/>
              </a:rPr>
              <a:t>temps = [48.0, 35.0, 20.2, 100.0, 42.0]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8658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E8B19-DADC-48A6-958D-3C7CE2005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820515"/>
          </a:xfrm>
        </p:spPr>
        <p:txBody>
          <a:bodyPr/>
          <a:lstStyle/>
          <a:p>
            <a:r>
              <a:rPr lang="en-US"/>
              <a:t>More Tuple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B0EB9-71D4-4905-B5A8-88DEFEAA03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65274"/>
            <a:ext cx="10160000" cy="5211726"/>
          </a:xfrm>
        </p:spPr>
        <p:txBody>
          <a:bodyPr/>
          <a:lstStyle/>
          <a:p>
            <a:r>
              <a:rPr lang="en-US" sz="2800"/>
              <a:t>As with lists, for loops can be used with tuples</a:t>
            </a:r>
          </a:p>
          <a:p>
            <a:pPr marL="1143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dimensions = (200, 50)</a:t>
            </a:r>
          </a:p>
          <a:p>
            <a:pPr marL="1143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for dimension in dimensions:</a:t>
            </a:r>
          </a:p>
          <a:p>
            <a:pPr marL="1143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 print(dimension)</a:t>
            </a:r>
          </a:p>
          <a:p>
            <a:pPr marL="114300" indent="0">
              <a:buNone/>
            </a:pPr>
            <a:endParaRPr 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indent="0">
              <a:buNone/>
            </a:pPr>
            <a:endParaRPr lang="en-US" sz="1200" b="1"/>
          </a:p>
          <a:p>
            <a:r>
              <a:rPr lang="en-US" sz="2800"/>
              <a:t>Although tuples cannot be modified, they can be reassigned</a:t>
            </a:r>
          </a:p>
          <a:p>
            <a:pPr marL="1143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# reassign after initial assignment (above)</a:t>
            </a:r>
          </a:p>
          <a:p>
            <a:pPr marL="1143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dimensions = (400, 100)</a:t>
            </a:r>
          </a:p>
          <a:p>
            <a:pPr marL="1143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for dimension in dimensions:</a:t>
            </a:r>
          </a:p>
          <a:p>
            <a:pPr marL="1143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 print(dimension)   # new tuple, new values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8CDB28-A9AA-4CF2-924B-06E874325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40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83C4B0-DB62-4959-B7D4-8E0B8C7A2564}"/>
              </a:ext>
            </a:extLst>
          </p:cNvPr>
          <p:cNvSpPr/>
          <p:nvPr/>
        </p:nvSpPr>
        <p:spPr>
          <a:xfrm>
            <a:off x="9907398" y="2474893"/>
            <a:ext cx="862202" cy="70788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/>
              <a:t>200</a:t>
            </a:r>
          </a:p>
          <a:p>
            <a:r>
              <a:rPr lang="en-US" sz="2000"/>
              <a:t>50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036762-7E24-458C-AA83-1178162F1F0F}"/>
              </a:ext>
            </a:extLst>
          </p:cNvPr>
          <p:cNvSpPr/>
          <p:nvPr/>
        </p:nvSpPr>
        <p:spPr>
          <a:xfrm>
            <a:off x="9823508" y="4533117"/>
            <a:ext cx="946092" cy="70788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/>
              <a:t>400</a:t>
            </a:r>
          </a:p>
          <a:p>
            <a:r>
              <a:rPr lang="en-US" sz="2000"/>
              <a:t>100</a:t>
            </a:r>
          </a:p>
        </p:txBody>
      </p:sp>
    </p:spTree>
    <p:extLst>
      <p:ext uri="{BB962C8B-B14F-4D97-AF65-F5344CB8AC3E}">
        <p14:creationId xmlns:p14="http://schemas.microsoft.com/office/powerpoint/2010/main" val="23676927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1AC27-8560-428D-A777-BE6E9B5A5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884311"/>
          </a:xfrm>
        </p:spPr>
        <p:txBody>
          <a:bodyPr/>
          <a:lstStyle/>
          <a:p>
            <a:r>
              <a:rPr lang="en-US"/>
              <a:t>List Comprehensions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9AFCD-DA21-45B8-B9D7-57BB23553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34416"/>
            <a:ext cx="10160000" cy="5059362"/>
          </a:xfrm>
        </p:spPr>
        <p:txBody>
          <a:bodyPr>
            <a:normAutofit/>
          </a:bodyPr>
          <a:lstStyle/>
          <a:p>
            <a:r>
              <a:rPr lang="en-US" sz="2800"/>
              <a:t>A </a:t>
            </a:r>
            <a:r>
              <a:rPr lang="en-US" sz="2800" u="sng"/>
              <a:t>list</a:t>
            </a:r>
            <a:r>
              <a:rPr lang="en-US" sz="2800"/>
              <a:t> </a:t>
            </a:r>
            <a:r>
              <a:rPr lang="en-US" sz="2800" u="sng"/>
              <a:t>comprehension</a:t>
            </a:r>
            <a:r>
              <a:rPr lang="en-US" sz="2800"/>
              <a:t> allows more efficient coding by combining the for loop and creation of list elements into a single line </a:t>
            </a:r>
          </a:p>
          <a:p>
            <a:pPr marL="114300" indent="0">
              <a:buNone/>
            </a:pPr>
            <a:endParaRPr lang="en-US" sz="200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squares = [value**2 for value in range(1, 11)] </a:t>
            </a:r>
            <a:r>
              <a:rPr lang="en-US" sz="2000" b="1">
                <a:cs typeface="Courier New" panose="02070309020205020404" pitchFamily="49" charset="0"/>
              </a:rPr>
              <a:t># no colon after for!</a:t>
            </a:r>
          </a:p>
          <a:p>
            <a:pPr marL="1143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print(squares)</a:t>
            </a:r>
          </a:p>
          <a:p>
            <a:pPr marL="1143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# print first initial of each name in list</a:t>
            </a:r>
          </a:p>
          <a:p>
            <a:pPr marL="1143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list_of_names = ["Tom", "David", "Sally", "Pamela", "Robert"]</a:t>
            </a:r>
          </a:p>
          <a:p>
            <a:pPr marL="1143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# take first letter of each name</a:t>
            </a:r>
          </a:p>
          <a:p>
            <a:pPr marL="1143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initials = [name[0] for name in list_of_names]</a:t>
            </a:r>
          </a:p>
          <a:p>
            <a:pPr marL="1143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print(initials)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39B950-219F-446D-B689-F78004473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41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6F837A-3F47-4883-B0EC-2131B742E6FB}"/>
              </a:ext>
            </a:extLst>
          </p:cNvPr>
          <p:cNvSpPr/>
          <p:nvPr/>
        </p:nvSpPr>
        <p:spPr>
          <a:xfrm>
            <a:off x="6994207" y="3128918"/>
            <a:ext cx="3775393" cy="4001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/>
              <a:t>[1, 4, 9, 16, 25, 36, 49, 64, 81, 100]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2B252F-4D87-469F-B940-DFBA8807E544}"/>
              </a:ext>
            </a:extLst>
          </p:cNvPr>
          <p:cNvSpPr/>
          <p:nvPr/>
        </p:nvSpPr>
        <p:spPr>
          <a:xfrm>
            <a:off x="8262870" y="4611293"/>
            <a:ext cx="2063385" cy="4001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/>
              <a:t>['T', 'D', 'S', 'P', 'R']</a:t>
            </a:r>
          </a:p>
        </p:txBody>
      </p:sp>
    </p:spTree>
    <p:extLst>
      <p:ext uri="{BB962C8B-B14F-4D97-AF65-F5344CB8AC3E}">
        <p14:creationId xmlns:p14="http://schemas.microsoft.com/office/powerpoint/2010/main" val="22911276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AAB0EAC-7270-4572-A932-B04A979A0F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Ch. 6 Dictionaries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530F6E-126A-4999-9DC7-5AEE5EECD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7812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82562"/>
            <a:ext cx="10160000" cy="995997"/>
          </a:xfrm>
        </p:spPr>
        <p:txBody>
          <a:bodyPr/>
          <a:lstStyle/>
          <a:p>
            <a:r>
              <a:rPr lang="en-US" sz="4800" dirty="0"/>
              <a:t>Dictionaries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06EB490-0DCC-4860-8FE2-47202B981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58900"/>
            <a:ext cx="10160000" cy="5118100"/>
          </a:xfrm>
        </p:spPr>
        <p:txBody>
          <a:bodyPr>
            <a:normAutofit/>
          </a:bodyPr>
          <a:lstStyle/>
          <a:p>
            <a:r>
              <a:rPr lang="en-US" sz="3000" dirty="0"/>
              <a:t>A Python </a:t>
            </a:r>
            <a:r>
              <a:rPr lang="en-US" sz="3000" u="sng" dirty="0"/>
              <a:t>dictionary</a:t>
            </a:r>
            <a:r>
              <a:rPr lang="en-US" sz="3000" dirty="0"/>
              <a:t> is a form of </a:t>
            </a:r>
            <a:r>
              <a:rPr lang="en-US" sz="3000" u="sng" dirty="0"/>
              <a:t>associative</a:t>
            </a:r>
            <a:r>
              <a:rPr lang="en-US" sz="3000" dirty="0"/>
              <a:t> </a:t>
            </a:r>
            <a:r>
              <a:rPr lang="en-US" sz="3000" u="sng" dirty="0"/>
              <a:t>array</a:t>
            </a:r>
            <a:br>
              <a:rPr lang="en-US" sz="3000" dirty="0"/>
            </a:br>
            <a:r>
              <a:rPr lang="en-US" sz="3000" dirty="0"/>
              <a:t>(also known as a </a:t>
            </a:r>
            <a:r>
              <a:rPr lang="en-US" sz="3000" u="sng" dirty="0"/>
              <a:t>map</a:t>
            </a:r>
            <a:r>
              <a:rPr lang="en-US" sz="3000" dirty="0"/>
              <a:t>)</a:t>
            </a:r>
          </a:p>
          <a:p>
            <a:pPr marL="393383"/>
            <a:r>
              <a:rPr lang="en-US" sz="3000" dirty="0"/>
              <a:t>Each </a:t>
            </a:r>
            <a:r>
              <a:rPr lang="en-US" sz="3000"/>
              <a:t>entry contains </a:t>
            </a:r>
            <a:r>
              <a:rPr lang="en-US" sz="3000" dirty="0" err="1"/>
              <a:t>a</a:t>
            </a:r>
            <a:r>
              <a:rPr lang="en-US" sz="3000" dirty="0"/>
              <a:t> key and a value</a:t>
            </a:r>
          </a:p>
          <a:p>
            <a:pPr marL="1371600" lvl="1" indent="0">
              <a:buNone/>
            </a:pPr>
            <a:r>
              <a:rPr lang="en-US" dirty="0" err="1">
                <a:cs typeface="Courier New" panose="02070309020205020404" pitchFamily="49" charset="0"/>
              </a:rPr>
              <a:t>dictionary_name</a:t>
            </a:r>
            <a:r>
              <a:rPr lang="en-US" dirty="0">
                <a:cs typeface="Courier New" panose="02070309020205020404" pitchFamily="49" charset="0"/>
              </a:rPr>
              <a:t> = { key1 : value1, key2 : value2, ... }</a:t>
            </a:r>
          </a:p>
          <a:p>
            <a:r>
              <a:rPr lang="en-US" sz="3000" dirty="0"/>
              <a:t>To create a dictionary:</a:t>
            </a:r>
          </a:p>
          <a:p>
            <a:pPr marL="13716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alien_0 = { 'color' : 'green', 'points' : 5 }</a:t>
            </a:r>
          </a:p>
          <a:p>
            <a:pPr marL="346075" indent="-233363"/>
            <a:r>
              <a:rPr lang="en-US" sz="3000" dirty="0"/>
              <a:t>A value can be looked up using the key</a:t>
            </a:r>
          </a:p>
          <a:p>
            <a:pPr marL="13716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print(alien_0['color'])</a:t>
            </a:r>
          </a:p>
          <a:p>
            <a:pPr marL="13716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print(alien_0['points'])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E74CFA-F6ED-4AF0-86EB-5A2D7BFE76D9}"/>
              </a:ext>
            </a:extLst>
          </p:cNvPr>
          <p:cNvSpPr/>
          <p:nvPr/>
        </p:nvSpPr>
        <p:spPr>
          <a:xfrm>
            <a:off x="9601200" y="4676847"/>
            <a:ext cx="1168400" cy="70788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green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737528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F6638-6881-46E0-9011-5C11606EC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080" y="101918"/>
            <a:ext cx="10160000" cy="964882"/>
          </a:xfrm>
        </p:spPr>
        <p:txBody>
          <a:bodyPr/>
          <a:lstStyle/>
          <a:p>
            <a:r>
              <a:rPr lang="en-US" dirty="0"/>
              <a:t>Key-Value Pairs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8AD86-66E4-4E1D-ACC7-FCD9C4E18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98880"/>
            <a:ext cx="10160000" cy="5278120"/>
          </a:xfrm>
        </p:spPr>
        <p:txBody>
          <a:bodyPr/>
          <a:lstStyle/>
          <a:p>
            <a:r>
              <a:rPr lang="en-US" sz="3200" dirty="0"/>
              <a:t>Dictionaries store </a:t>
            </a:r>
            <a:r>
              <a:rPr lang="en-US" sz="3200" b="1" dirty="0"/>
              <a:t>key-value pairs</a:t>
            </a:r>
          </a:p>
          <a:p>
            <a:pPr lvl="1"/>
            <a:r>
              <a:rPr lang="en-US" sz="2800" dirty="0"/>
              <a:t>Each key is connected to (associated with) a value</a:t>
            </a:r>
          </a:p>
          <a:p>
            <a:pPr lvl="1"/>
            <a:r>
              <a:rPr lang="en-US" sz="2800" dirty="0"/>
              <a:t>A key must be of an immutable data type such as a string, number, or tuple</a:t>
            </a:r>
          </a:p>
          <a:p>
            <a:pPr lvl="1"/>
            <a:r>
              <a:rPr lang="en-US" sz="2800" dirty="0"/>
              <a:t>Values can be of any type, including  lists and other dictionaries</a:t>
            </a:r>
          </a:p>
          <a:p>
            <a:pPr lvl="1"/>
            <a:r>
              <a:rPr lang="en-US" sz="2800" dirty="0"/>
              <a:t>Keys are unique within a dictionary, values are not</a:t>
            </a:r>
          </a:p>
          <a:p>
            <a:pPr marL="411480" lvl="1" indent="0">
              <a:buNone/>
            </a:pPr>
            <a:endParaRPr lang="en-US" dirty="0"/>
          </a:p>
          <a:p>
            <a:pPr marL="9144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alien_0 = { 'color' : 'green', 'points' : 5 }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710703-A299-4EEB-8B76-EE46063EA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4E2596-301E-4832-9EC0-2653E7A66251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F0BB1B-30DD-48C6-951B-E6137373671D}"/>
              </a:ext>
            </a:extLst>
          </p:cNvPr>
          <p:cNvSpPr txBox="1"/>
          <p:nvPr/>
        </p:nvSpPr>
        <p:spPr>
          <a:xfrm>
            <a:off x="3963269" y="5537129"/>
            <a:ext cx="1767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key : value pair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617A6E-BCF1-4E53-B444-5797CB6B10DF}"/>
              </a:ext>
            </a:extLst>
          </p:cNvPr>
          <p:cNvSpPr txBox="1"/>
          <p:nvPr/>
        </p:nvSpPr>
        <p:spPr>
          <a:xfrm>
            <a:off x="6692675" y="5537129"/>
            <a:ext cx="169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key : value pair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584155B-1CDA-4EBD-9742-FD1353363571}"/>
              </a:ext>
            </a:extLst>
          </p:cNvPr>
          <p:cNvCxnSpPr>
            <a:cxnSpLocks/>
          </p:cNvCxnSpPr>
          <p:nvPr/>
        </p:nvCxnSpPr>
        <p:spPr>
          <a:xfrm>
            <a:off x="3561080" y="5081801"/>
            <a:ext cx="243460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D9F8EEE-5C74-45FE-9670-8CF85936F1A5}"/>
              </a:ext>
            </a:extLst>
          </p:cNvPr>
          <p:cNvCxnSpPr>
            <a:cxnSpLocks/>
          </p:cNvCxnSpPr>
          <p:nvPr/>
        </p:nvCxnSpPr>
        <p:spPr>
          <a:xfrm>
            <a:off x="6406732" y="5081801"/>
            <a:ext cx="185759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5B9E1D2-4654-4A96-980D-D7DEAB89F66A}"/>
              </a:ext>
            </a:extLst>
          </p:cNvPr>
          <p:cNvCxnSpPr>
            <a:cxnSpLocks/>
          </p:cNvCxnSpPr>
          <p:nvPr/>
        </p:nvCxnSpPr>
        <p:spPr>
          <a:xfrm flipV="1">
            <a:off x="4898149" y="5164781"/>
            <a:ext cx="0" cy="3723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D33DB63-D89D-4751-A394-DB67C883DAF7}"/>
              </a:ext>
            </a:extLst>
          </p:cNvPr>
          <p:cNvCxnSpPr>
            <a:cxnSpLocks/>
          </p:cNvCxnSpPr>
          <p:nvPr/>
        </p:nvCxnSpPr>
        <p:spPr>
          <a:xfrm flipV="1">
            <a:off x="7422748" y="5164781"/>
            <a:ext cx="0" cy="3723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327801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79CF70F-F755-4E35-8EA9-F7BA12E7C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367" y="955040"/>
            <a:ext cx="10665235" cy="554228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233363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strings as keys and values</a:t>
            </a:r>
          </a:p>
          <a:p>
            <a:pPr marL="233363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countries 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= {"CA": "Canada", "US":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"United 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States", "MX":"Mexico"}</a:t>
            </a:r>
          </a:p>
          <a:p>
            <a:pPr marL="233363" indent="0">
              <a:spcBef>
                <a:spcPts val="0"/>
              </a:spcBef>
              <a:buNone/>
            </a:pPr>
            <a:endParaRPr lang="en-US" sz="2000" b="1"/>
          </a:p>
          <a:p>
            <a:pPr marL="233363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# numbers as keys, strings as values</a:t>
            </a:r>
          </a:p>
          <a:p>
            <a:pPr marL="233363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numbers = {1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"One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", 2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"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Two", 3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"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Three", 4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"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Four", 5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"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Five"}</a:t>
            </a:r>
          </a:p>
          <a:p>
            <a:pPr marL="233363" indent="0">
              <a:buNone/>
            </a:pPr>
            <a:endParaRPr 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33363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# strings as keys, values of mixed types </a:t>
            </a:r>
          </a:p>
          <a:p>
            <a:pPr marL="233363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movie = { "name": "The Holy Grail", "year": 1975, "price": 9.99}</a:t>
            </a:r>
          </a:p>
          <a:p>
            <a:pPr marL="233363" indent="0">
              <a:buNone/>
            </a:pPr>
            <a:endParaRPr 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33363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# an empty dictionary</a:t>
            </a:r>
          </a:p>
          <a:p>
            <a:pPr marL="233363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book_catalog = {}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98002A3-C18E-47DF-B0DE-6A08694B6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040" y="101918"/>
            <a:ext cx="10480040" cy="853122"/>
          </a:xfrm>
        </p:spPr>
        <p:txBody>
          <a:bodyPr/>
          <a:lstStyle/>
          <a:p>
            <a:r>
              <a:rPr lang="en-US" dirty="0"/>
              <a:t>Key-Value Pair Data Types</a:t>
            </a:r>
          </a:p>
        </p:txBody>
      </p:sp>
    </p:spTree>
    <p:extLst>
      <p:ext uri="{BB962C8B-B14F-4D97-AF65-F5344CB8AC3E}">
        <p14:creationId xmlns:p14="http://schemas.microsoft.com/office/powerpoint/2010/main" val="423412229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3496185-6109-4DA5-9682-35597ACCA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19514"/>
            <a:ext cx="10160000" cy="5157486"/>
          </a:xfrm>
        </p:spPr>
        <p:txBody>
          <a:bodyPr/>
          <a:lstStyle/>
          <a:p>
            <a:pPr marL="0" indent="0">
              <a:buNone/>
            </a:pPr>
            <a:endParaRPr 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print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(countries)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362DA3B-B422-4760-8F98-810A4DE737D9}"/>
              </a:ext>
            </a:extLst>
          </p:cNvPr>
          <p:cNvSpPr/>
          <p:nvPr/>
        </p:nvSpPr>
        <p:spPr>
          <a:xfrm>
            <a:off x="5092861" y="1674860"/>
            <a:ext cx="5676739" cy="4001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{'MX': 'Mexico', 'CA': 'Canada', 'US': 'United States'}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1A68FE4-9A8E-4DD3-B477-90CE8F44F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82562"/>
            <a:ext cx="10160000" cy="995997"/>
          </a:xfrm>
        </p:spPr>
        <p:txBody>
          <a:bodyPr/>
          <a:lstStyle/>
          <a:p>
            <a:r>
              <a:rPr lang="en-US" sz="4800"/>
              <a:t>Printing a Dictionary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97485685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47B4280-7EEC-408D-994E-48BEE450A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22238"/>
            <a:ext cx="10160000" cy="1058862"/>
          </a:xfrm>
        </p:spPr>
        <p:txBody>
          <a:bodyPr/>
          <a:lstStyle/>
          <a:p>
            <a:r>
              <a:rPr lang="en-US" dirty="0"/>
              <a:t>Accessing Dictionary Values Using Keys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C5DB8A5-D3FD-404F-8D5E-C0A32716D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82700"/>
            <a:ext cx="10160000" cy="5453062"/>
          </a:xfrm>
        </p:spPr>
        <p:txBody>
          <a:bodyPr>
            <a:normAutofit fontScale="92500" lnSpcReduction="10000"/>
          </a:bodyPr>
          <a:lstStyle/>
          <a:p>
            <a:r>
              <a:rPr lang="en-US" sz="2600" i="1" dirty="0" err="1"/>
              <a:t>dictionary_name</a:t>
            </a:r>
            <a:r>
              <a:rPr lang="en-US" sz="2600" dirty="0"/>
              <a:t>[</a:t>
            </a:r>
            <a:r>
              <a:rPr lang="en-US" sz="2600" i="1" dirty="0"/>
              <a:t>key</a:t>
            </a:r>
            <a:r>
              <a:rPr lang="en-US" sz="2600" dirty="0"/>
              <a:t>] is used to access a value associated with "key"</a:t>
            </a:r>
          </a:p>
          <a:p>
            <a:pPr marL="914400" indent="0">
              <a:buNone/>
            </a:pPr>
            <a:endParaRPr lang="en-US" sz="1200" dirty="0"/>
          </a:p>
          <a:p>
            <a:pPr marL="4572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countries = {"CA": "Canada",</a:t>
            </a:r>
          </a:p>
          <a:p>
            <a:pPr marL="457200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         "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US": "United States",</a:t>
            </a:r>
          </a:p>
          <a:p>
            <a:pPr marL="457200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         "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GB": "Great Britain",</a:t>
            </a:r>
          </a:p>
          <a:p>
            <a:pPr marL="457200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         "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MX": "Mexico"}</a:t>
            </a:r>
          </a:p>
          <a:p>
            <a:pPr marL="457200" indent="0">
              <a:buNone/>
            </a:pPr>
            <a:endParaRPr lang="en-US" sz="1200" b="1" dirty="0"/>
          </a:p>
          <a:p>
            <a:pPr marL="4572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print(countries["MX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"]) </a:t>
            </a:r>
          </a:p>
          <a:p>
            <a:pPr marL="457200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(countries["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IE"])</a:t>
            </a:r>
          </a:p>
          <a:p>
            <a:pPr marL="914400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endParaRPr lang="en-US" sz="2600" b="1" dirty="0"/>
          </a:p>
          <a:p>
            <a:pPr marL="914400" indent="0">
              <a:buNone/>
            </a:pPr>
            <a:endParaRPr lang="en-US" sz="1300" b="1" dirty="0"/>
          </a:p>
          <a:p>
            <a:r>
              <a:rPr lang="en-US" sz="2600" dirty="0"/>
              <a:t>If a key is already present, we can modify the existing value:</a:t>
            </a:r>
          </a:p>
          <a:p>
            <a:endParaRPr lang="en-US" sz="1300" dirty="0"/>
          </a:p>
          <a:p>
            <a:pPr marL="4572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countries["GB"] = "United Kingdom"</a:t>
            </a:r>
          </a:p>
          <a:p>
            <a:pPr marL="914400" indent="0">
              <a:buNone/>
            </a:pPr>
            <a:endParaRPr lang="en-US" sz="1300" b="1" dirty="0"/>
          </a:p>
          <a:p>
            <a:r>
              <a:rPr lang="en-US" sz="2600" dirty="0"/>
              <a:t>If a key is not present, we can add a key/value pair:</a:t>
            </a:r>
          </a:p>
          <a:p>
            <a:endParaRPr lang="en-US" sz="1300" dirty="0"/>
          </a:p>
          <a:p>
            <a:pPr marL="4572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countries["FR"] = "France"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23CAC6-CC98-4C2B-A2C4-3DA886939601}"/>
              </a:ext>
            </a:extLst>
          </p:cNvPr>
          <p:cNvSpPr/>
          <p:nvPr/>
        </p:nvSpPr>
        <p:spPr>
          <a:xfrm>
            <a:off x="7743463" y="3109782"/>
            <a:ext cx="3026137" cy="10156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Mexico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2F2B2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Traceback</a:t>
            </a:r>
            <a:b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KeyError: 'IE'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2F2B2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391054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73038"/>
            <a:ext cx="10160000" cy="969962"/>
          </a:xfrm>
        </p:spPr>
        <p:txBody>
          <a:bodyPr/>
          <a:lstStyle/>
          <a:p>
            <a:r>
              <a:rPr lang="en-US" dirty="0"/>
              <a:t>Checking if a Key Exists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2D5090E-443F-4DFD-89E9-71D3519BA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84300"/>
            <a:ext cx="10160000" cy="5207000"/>
          </a:xfrm>
        </p:spPr>
        <p:txBody>
          <a:bodyPr/>
          <a:lstStyle/>
          <a:p>
            <a:pPr marL="4572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code = "IE"</a:t>
            </a:r>
          </a:p>
          <a:p>
            <a:pPr marL="4572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if code in countries:</a:t>
            </a:r>
          </a:p>
          <a:p>
            <a:pPr marL="4572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country = countries[code]</a:t>
            </a:r>
          </a:p>
          <a:p>
            <a:pPr marL="4572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print(country)</a:t>
            </a:r>
          </a:p>
          <a:p>
            <a:pPr marL="4572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 marL="4572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print("There is no country for this code: " + code)</a:t>
            </a:r>
          </a:p>
        </p:txBody>
      </p:sp>
    </p:spTree>
    <p:extLst>
      <p:ext uri="{BB962C8B-B14F-4D97-AF65-F5344CB8AC3E}">
        <p14:creationId xmlns:p14="http://schemas.microsoft.com/office/powerpoint/2010/main" val="333545257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get() Method with a Dictionary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90C783A-10A0-4AEF-BE2C-BC57000D2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74800"/>
            <a:ext cx="10160000" cy="4902200"/>
          </a:xfrm>
        </p:spPr>
        <p:txBody>
          <a:bodyPr/>
          <a:lstStyle/>
          <a:p>
            <a:r>
              <a:rPr lang="en-US" sz="3200" dirty="0"/>
              <a:t>get() returns the value of the item with the </a:t>
            </a:r>
            <a:r>
              <a:rPr lang="en-US" sz="3200"/>
              <a:t>specified key</a:t>
            </a:r>
          </a:p>
          <a:p>
            <a:pPr marL="114300" indent="0">
              <a:buNone/>
            </a:pPr>
            <a:r>
              <a:rPr lang="en-US" sz="2000">
                <a:cs typeface="Courier New" panose="02070309020205020404" pitchFamily="49" charset="0"/>
              </a:rPr>
              <a:t>        </a:t>
            </a:r>
            <a:r>
              <a:rPr lang="en-US" sz="2000" i="1">
                <a:cs typeface="Courier New" panose="02070309020205020404" pitchFamily="49" charset="0"/>
              </a:rPr>
              <a:t>dictionary_name</a:t>
            </a:r>
            <a:r>
              <a:rPr lang="en-US" sz="2000">
                <a:cs typeface="Courier New" panose="02070309020205020404" pitchFamily="49" charset="0"/>
              </a:rPr>
              <a:t>.get</a:t>
            </a:r>
            <a:r>
              <a:rPr lang="en-US" sz="2000" dirty="0">
                <a:cs typeface="Courier New" panose="02070309020205020404" pitchFamily="49" charset="0"/>
              </a:rPr>
              <a:t>( key [, </a:t>
            </a:r>
            <a:r>
              <a:rPr lang="en-US" sz="2000" dirty="0" err="1">
                <a:cs typeface="Courier New" panose="02070309020205020404" pitchFamily="49" charset="0"/>
              </a:rPr>
              <a:t>default_value</a:t>
            </a:r>
            <a:r>
              <a:rPr lang="en-US" sz="2000" dirty="0">
                <a:cs typeface="Courier New" panose="02070309020205020404" pitchFamily="49" charset="0"/>
              </a:rPr>
              <a:t>] )</a:t>
            </a:r>
          </a:p>
          <a:p>
            <a:pPr marL="457200" indent="0">
              <a:buNone/>
            </a:pPr>
            <a:endParaRPr lang="en-US" sz="3200" dirty="0"/>
          </a:p>
          <a:p>
            <a:pPr marL="4572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countries.get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MX"))</a:t>
            </a:r>
          </a:p>
          <a:p>
            <a:pPr marL="4572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countries.get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IE"))</a:t>
            </a:r>
            <a:endParaRPr lang="en-US" sz="3200" b="1" dirty="0">
              <a:highlight>
                <a:srgbClr val="FFFF00"/>
              </a:highlight>
            </a:endParaRPr>
          </a:p>
          <a:p>
            <a:pPr marL="4572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countries.get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("IE", "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Unknown"))</a:t>
            </a:r>
            <a:endParaRPr lang="en-US" sz="3200" b="1" dirty="0">
              <a:highlight>
                <a:srgbClr val="FFFF00"/>
              </a:highligh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9C3CE9-476B-4CA9-AC44-4C488C8138A3}"/>
              </a:ext>
            </a:extLst>
          </p:cNvPr>
          <p:cNvSpPr/>
          <p:nvPr/>
        </p:nvSpPr>
        <p:spPr>
          <a:xfrm>
            <a:off x="8426370" y="3109786"/>
            <a:ext cx="2343230" cy="10156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Mexico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None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Unknown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2F2B2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7760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78945"/>
            <a:ext cx="10160000" cy="756720"/>
          </a:xfrm>
        </p:spPr>
        <p:txBody>
          <a:bodyPr/>
          <a:lstStyle/>
          <a:p>
            <a:r>
              <a:rPr lang="en-US" sz="6000"/>
              <a:t>Lists</a:t>
            </a:r>
            <a:endParaRPr lang="en-US" sz="320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5E09AC5-0079-4D3D-B804-947E98E96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33377"/>
            <a:ext cx="10160000" cy="5445678"/>
          </a:xfrm>
        </p:spPr>
        <p:txBody>
          <a:bodyPr>
            <a:normAutofit fontScale="92500" lnSpcReduction="20000"/>
          </a:bodyPr>
          <a:lstStyle/>
          <a:p>
            <a:pPr marL="233363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# a list of 4 string elements</a:t>
            </a:r>
          </a:p>
          <a:p>
            <a:pPr marL="233363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inventory = [“hat”, “shirt”, “pants”, “shoes” ]</a:t>
            </a:r>
          </a:p>
          <a:p>
            <a:pPr marL="233363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# a list of 3 different elements: string, int, float</a:t>
            </a:r>
          </a:p>
          <a:p>
            <a:pPr marL="233363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movie = [“The Holy Grail”, 1975, 9.99] </a:t>
            </a:r>
          </a:p>
          <a:p>
            <a:pPr marL="233363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# an empty list</a:t>
            </a:r>
          </a:p>
          <a:p>
            <a:pPr marL="233363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test_scores = [] </a:t>
            </a:r>
          </a:p>
          <a:p>
            <a:pPr marL="233363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print(movie)</a:t>
            </a:r>
          </a:p>
          <a:p>
            <a:pPr marL="233363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# don't need print() in IDLE</a:t>
            </a:r>
          </a:p>
          <a:p>
            <a:pPr marL="233363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movie</a:t>
            </a:r>
          </a:p>
          <a:p>
            <a:pPr marL="114300" indent="0">
              <a:buNone/>
            </a:pPr>
            <a:endParaRPr lang="en-US" sz="1200" b="1"/>
          </a:p>
          <a:p>
            <a:r>
              <a:rPr lang="en-US" sz="2800"/>
              <a:t>Individual elements of a list can be accessed by inserting a 0-based numeric index in square brackets following the name of the list</a:t>
            </a:r>
          </a:p>
          <a:p>
            <a:endParaRPr lang="en-US" sz="1200"/>
          </a:p>
          <a:p>
            <a:pPr marL="233363" indent="0">
              <a:buNone/>
            </a:pPr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temps = [48.0, 35.0, 20.2, 100.0, 42.0]</a:t>
            </a:r>
          </a:p>
          <a:p>
            <a:pPr marL="233363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print(temps[0]) </a:t>
            </a:r>
          </a:p>
          <a:p>
            <a:pPr marL="233363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print(temps[4])</a:t>
            </a:r>
            <a:endParaRPr lang="en-US"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33363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print(movie[0].upper())</a:t>
            </a:r>
            <a:endParaRPr lang="en-US"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4A5BDF-9FA0-4799-83A3-1426E6C2E5DB}"/>
              </a:ext>
            </a:extLst>
          </p:cNvPr>
          <p:cNvSpPr txBox="1"/>
          <p:nvPr/>
        </p:nvSpPr>
        <p:spPr>
          <a:xfrm>
            <a:off x="7624661" y="2940553"/>
            <a:ext cx="3135618" cy="10156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['The Holy Grail', 1975, 9.99]</a:t>
            </a:r>
          </a:p>
          <a:p>
            <a:endParaRPr 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['The Holy Grail', 1975, 9.99]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7C41E8-2EC6-4602-872C-553893EDD321}"/>
              </a:ext>
            </a:extLst>
          </p:cNvPr>
          <p:cNvSpPr txBox="1"/>
          <p:nvPr/>
        </p:nvSpPr>
        <p:spPr>
          <a:xfrm>
            <a:off x="8866231" y="5258070"/>
            <a:ext cx="1894048" cy="10156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48.0</a:t>
            </a:r>
          </a:p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42.0</a:t>
            </a:r>
          </a:p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THE HOLY GRAIL</a:t>
            </a:r>
          </a:p>
        </p:txBody>
      </p:sp>
    </p:spTree>
    <p:extLst>
      <p:ext uri="{BB962C8B-B14F-4D97-AF65-F5344CB8AC3E}">
        <p14:creationId xmlns:p14="http://schemas.microsoft.com/office/powerpoint/2010/main" val="121950534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11AD2-2984-4754-B070-786C3450A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73038"/>
            <a:ext cx="10160000" cy="925453"/>
          </a:xfrm>
        </p:spPr>
        <p:txBody>
          <a:bodyPr/>
          <a:lstStyle/>
          <a:p>
            <a:r>
              <a:rPr lang="en-US" dirty="0"/>
              <a:t>Difference Between get() and Brackets [ 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D29DA-B374-4F65-924A-C1C6497AD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00091"/>
            <a:ext cx="10160000" cy="5276909"/>
          </a:xfrm>
        </p:spPr>
        <p:txBody>
          <a:bodyPr>
            <a:normAutofit/>
          </a:bodyPr>
          <a:lstStyle/>
          <a:p>
            <a:r>
              <a:rPr lang="en-US" sz="2800" dirty="0"/>
              <a:t>The difference while using get() vs. square brackets [] is that get() returns </a:t>
            </a:r>
            <a:r>
              <a:rPr lang="en-US" sz="2800" u="sng" dirty="0"/>
              <a:t>None</a:t>
            </a:r>
            <a:r>
              <a:rPr lang="en-US" sz="2800" dirty="0"/>
              <a:t> instead of raising a </a:t>
            </a:r>
            <a:r>
              <a:rPr lang="en-US" sz="2800" u="sng" dirty="0" err="1"/>
              <a:t>KeyError</a:t>
            </a:r>
            <a:r>
              <a:rPr lang="en-US" sz="2800" dirty="0"/>
              <a:t>, if the key is not found</a:t>
            </a:r>
            <a:endParaRPr lang="en-US" sz="2400" dirty="0"/>
          </a:p>
          <a:p>
            <a:pPr marL="114300" indent="0">
              <a:buNone/>
            </a:pPr>
            <a:endParaRPr lang="en-US" sz="1400" dirty="0"/>
          </a:p>
          <a:p>
            <a:pPr marL="91440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country = countries["IE"]</a:t>
            </a:r>
          </a:p>
          <a:p>
            <a:pPr marL="914400" indent="0">
              <a:buNone/>
            </a:pPr>
            <a:endParaRPr lang="en-US" sz="1200" b="1" dirty="0"/>
          </a:p>
          <a:p>
            <a:pPr marL="914400" indent="0">
              <a:buNone/>
            </a:pPr>
            <a:endParaRPr 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indent="0">
              <a:buNone/>
            </a:pPr>
            <a:endParaRPr 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indent="0">
              <a:buNone/>
            </a:pPr>
            <a:endParaRPr 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indent="0">
              <a:buNone/>
            </a:pPr>
            <a:endParaRPr 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indent="0">
              <a:buNone/>
            </a:pPr>
            <a:endParaRPr 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country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countries.get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("IE")</a:t>
            </a:r>
          </a:p>
          <a:p>
            <a:pPr marL="91440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country)</a:t>
            </a:r>
            <a:endParaRPr lang="en-US" sz="2800" b="1" dirty="0">
              <a:highlight>
                <a:srgbClr val="FFFF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D8A8DD-DE36-49B3-924A-B458093F3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4E2596-301E-4832-9EC0-2653E7A66251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36339E-4617-4DA7-87F4-3D8A52A15C44}"/>
              </a:ext>
            </a:extLst>
          </p:cNvPr>
          <p:cNvSpPr/>
          <p:nvPr/>
        </p:nvSpPr>
        <p:spPr>
          <a:xfrm>
            <a:off x="6096000" y="5566666"/>
            <a:ext cx="2377954" cy="4001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None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9E4E85-E2D8-41A2-B7BA-F533E88D5097}"/>
              </a:ext>
            </a:extLst>
          </p:cNvPr>
          <p:cNvSpPr/>
          <p:nvPr/>
        </p:nvSpPr>
        <p:spPr>
          <a:xfrm>
            <a:off x="6096000" y="2856849"/>
            <a:ext cx="4472973" cy="163121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Traceback (most recent call last):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File "&lt;pyshell#3&gt;", line 1, in &lt;module&gt;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country = countries["IE"]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KeyError: 'IE'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2F2B2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35188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11AD2-2984-4754-B070-786C3450A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73038"/>
            <a:ext cx="10160000" cy="925453"/>
          </a:xfrm>
        </p:spPr>
        <p:txBody>
          <a:bodyPr/>
          <a:lstStyle/>
          <a:p>
            <a:r>
              <a:rPr lang="en-US"/>
              <a:t>The None Keyword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D29DA-B374-4F65-924A-C1C6497AD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00091"/>
            <a:ext cx="10160000" cy="5276909"/>
          </a:xfrm>
        </p:spPr>
        <p:txBody>
          <a:bodyPr>
            <a:normAutofit/>
          </a:bodyPr>
          <a:lstStyle/>
          <a:p>
            <a:r>
              <a:rPr lang="en-US" sz="2800"/>
              <a:t>The None keyword is used to define a </a:t>
            </a:r>
            <a:r>
              <a:rPr lang="en-US" sz="2800" b="1"/>
              <a:t>null</a:t>
            </a:r>
            <a:r>
              <a:rPr lang="en-US" sz="2800"/>
              <a:t> value (no value at all).</a:t>
            </a:r>
          </a:p>
          <a:p>
            <a:r>
              <a:rPr lang="en-US" sz="2800"/>
              <a:t>None is not the same as 0, False, or an empty string. None is a data type of its own (NoneType) and only None can be None.</a:t>
            </a:r>
          </a:p>
          <a:p>
            <a:endParaRPr lang="en-US" sz="1200"/>
          </a:p>
          <a:p>
            <a:pPr marL="509588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x = None</a:t>
            </a:r>
          </a:p>
          <a:p>
            <a:pPr marL="509588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if x:</a:t>
            </a:r>
          </a:p>
          <a:p>
            <a:pPr marL="509588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print("Do you think None is True?")</a:t>
            </a:r>
          </a:p>
          <a:p>
            <a:pPr marL="509588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elif x is False:</a:t>
            </a:r>
          </a:p>
          <a:p>
            <a:pPr marL="509588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print ("Do you think None is False?")</a:t>
            </a:r>
          </a:p>
          <a:p>
            <a:pPr marL="509588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 marL="509588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print("None is not True, or False, None is just None...")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D8A8DD-DE36-49B3-924A-B458093F3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4E2596-301E-4832-9EC0-2653E7A66251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9E4E85-E2D8-41A2-B7BA-F533E88D5097}"/>
              </a:ext>
            </a:extLst>
          </p:cNvPr>
          <p:cNvSpPr/>
          <p:nvPr/>
        </p:nvSpPr>
        <p:spPr>
          <a:xfrm>
            <a:off x="1265275" y="5743383"/>
            <a:ext cx="5901069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None is not True, or False, None is just None...</a:t>
            </a:r>
          </a:p>
        </p:txBody>
      </p:sp>
    </p:spTree>
    <p:extLst>
      <p:ext uri="{BB962C8B-B14F-4D97-AF65-F5344CB8AC3E}">
        <p14:creationId xmlns:p14="http://schemas.microsoft.com/office/powerpoint/2010/main" val="320879860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7638"/>
            <a:ext cx="10160000" cy="1008062"/>
          </a:xfrm>
        </p:spPr>
        <p:txBody>
          <a:bodyPr/>
          <a:lstStyle/>
          <a:p>
            <a:r>
              <a:rPr lang="en-US" dirty="0"/>
              <a:t>Deleting an Item from a Dictionary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2410DF5-75D2-4E39-9811-D4F6DB5C6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55700"/>
            <a:ext cx="10160000" cy="5321300"/>
          </a:xfrm>
        </p:spPr>
        <p:txBody>
          <a:bodyPr>
            <a:normAutofit/>
          </a:bodyPr>
          <a:lstStyle/>
          <a:p>
            <a:r>
              <a:rPr lang="en-US" sz="3200" dirty="0"/>
              <a:t>To delete using a key:</a:t>
            </a:r>
          </a:p>
          <a:p>
            <a:endParaRPr lang="en-US" sz="2800" dirty="0"/>
          </a:p>
          <a:p>
            <a:pPr marL="9144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del countries["MX"]</a:t>
            </a:r>
          </a:p>
          <a:p>
            <a:pPr marL="9144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del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countries["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IE"]</a:t>
            </a:r>
            <a:endParaRPr lang="en-US" sz="3200" b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2FDB55-CBDC-4FF4-9EB0-B9D4CAFDBFF5}"/>
              </a:ext>
            </a:extLst>
          </p:cNvPr>
          <p:cNvSpPr/>
          <p:nvPr/>
        </p:nvSpPr>
        <p:spPr>
          <a:xfrm>
            <a:off x="5256925" y="2637466"/>
            <a:ext cx="3176607" cy="70788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Traceback: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KeyError: 'IE'</a:t>
            </a:r>
          </a:p>
        </p:txBody>
      </p:sp>
    </p:spTree>
    <p:extLst>
      <p:ext uri="{BB962C8B-B14F-4D97-AF65-F5344CB8AC3E}">
        <p14:creationId xmlns:p14="http://schemas.microsoft.com/office/powerpoint/2010/main" val="108370466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72F37-F340-4D0F-8FE6-5BF91834C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46622"/>
            <a:ext cx="10160000" cy="758634"/>
          </a:xfrm>
        </p:spPr>
        <p:txBody>
          <a:bodyPr/>
          <a:lstStyle/>
          <a:p>
            <a:r>
              <a:rPr lang="en-US" dirty="0"/>
              <a:t>While Loops and Dictionaries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50A5CF-71CB-4C56-942E-A970A09BB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4E2596-301E-4832-9EC0-2653E7A66251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DD15F1-3133-47EE-A8D1-327D11A4ECCA}"/>
              </a:ext>
            </a:extLst>
          </p:cNvPr>
          <p:cNvSpPr/>
          <p:nvPr/>
        </p:nvSpPr>
        <p:spPr>
          <a:xfrm>
            <a:off x="723014" y="1228397"/>
            <a:ext cx="10046586" cy="440120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# poll user for mountain climbing interests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responses = {}   # start with empty dictionary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# Set a flag to indicate that polling is active.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polling_active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True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2F2B2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while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polling_active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# prompt for the name and response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name = input("\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nWhat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is your name? ")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response = input("Which mountain would you like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to climb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           someday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? ")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2F2B2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# store the response in dictionary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responses[name] = response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2F2B2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022432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460D7-DDC3-4665-88F5-A303DDDA4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536"/>
            <a:ext cx="10160000" cy="934230"/>
          </a:xfrm>
        </p:spPr>
        <p:txBody>
          <a:bodyPr/>
          <a:lstStyle/>
          <a:p>
            <a:r>
              <a:rPr lang="en-US"/>
              <a:t>While Loops and Dictionaries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76A3B-1CFC-4DAA-B098-A2C39A2EC1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853" y="1115878"/>
            <a:ext cx="10444747" cy="5361122"/>
          </a:xfrm>
        </p:spPr>
        <p:txBody>
          <a:bodyPr/>
          <a:lstStyle/>
          <a:p>
            <a:pPr marL="1143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# find out if anyone else is going to take the poll</a:t>
            </a:r>
          </a:p>
          <a:p>
            <a:pPr marL="1143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repeat = input("Would you like to let another person respond?</a:t>
            </a:r>
          </a:p>
          <a:p>
            <a:pPr marL="1143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          (yes/ no) ")</a:t>
            </a:r>
          </a:p>
          <a:p>
            <a:pPr marL="1143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if repeat == 'no':</a:t>
            </a:r>
          </a:p>
          <a:p>
            <a:pPr marL="1143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    polling_active = False</a:t>
            </a:r>
          </a:p>
          <a:p>
            <a:pPr marL="114300" indent="0">
              <a:buNone/>
            </a:pPr>
            <a:endParaRPr 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# polling is complete. Show the results</a:t>
            </a:r>
          </a:p>
          <a:p>
            <a:pPr marL="1143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print("\n--- Poll Results ---")</a:t>
            </a:r>
          </a:p>
          <a:p>
            <a:pPr marL="1143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for name, response in responses.items():</a:t>
            </a:r>
          </a:p>
          <a:p>
            <a:pPr marL="1143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    print(f"{name} would like to climb {response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}.")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F168FC-AF1F-4D15-809B-523293293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4E2596-301E-4832-9EC0-2653E7A66251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574079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795DF-FF64-4F1C-A9E3-0DB270C47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4801"/>
            <a:ext cx="10160000" cy="873574"/>
          </a:xfrm>
        </p:spPr>
        <p:txBody>
          <a:bodyPr/>
          <a:lstStyle/>
          <a:p>
            <a:r>
              <a:rPr lang="en-US" dirty="0"/>
              <a:t>While Loops and Dictionaries </a:t>
            </a:r>
            <a:r>
              <a:rPr lang="en-US"/>
              <a:t>(cont.)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97E3AC-5096-4A3B-838B-A64BB1673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4E2596-301E-4832-9EC0-2653E7A66251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535F94-723F-44E1-B5C7-2EEA4047002A}"/>
              </a:ext>
            </a:extLst>
          </p:cNvPr>
          <p:cNvSpPr/>
          <p:nvPr/>
        </p:nvSpPr>
        <p:spPr>
          <a:xfrm>
            <a:off x="378154" y="1452985"/>
            <a:ext cx="5311446" cy="49244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What is your name? Samuel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Which mountain would you like to climb someday? Diablo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Would you like to let another person respond? (yes/ no) yes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2F2B2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--- Poll Results ---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Samuel would like to climb Diablo.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2F2B2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What is your name? Robert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Which mountain would you like to climb someday? Fuji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Would you like to let another person respond? (yes/ no) yes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2F2B2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--- Poll Results ---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Samuel would like to climb Diablo.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Robert would like to climb Fuji.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2F2B2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What is your name? Sarah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Which mountain would you like to climb someday? K2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Would you like to let another person respond? (yes/ no) yes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2F2B2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22CA8A-EDE7-4456-A996-1F90B75525EF}"/>
              </a:ext>
            </a:extLst>
          </p:cNvPr>
          <p:cNvSpPr/>
          <p:nvPr/>
        </p:nvSpPr>
        <p:spPr>
          <a:xfrm>
            <a:off x="5838750" y="2837980"/>
            <a:ext cx="5205170" cy="35394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--- Poll Results ---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Samuel would like to climb Diablo.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Robert would like to climb Fuji.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Sarah would like to climb K2.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2F2B2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What is your name? Jevon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Which mountain would you like to climb someday?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Ranier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2F2B2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Would you like to let another person respond? (yes/ no) no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2F2B2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--- Poll Results ---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Samuel would like to climb Diablo.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Robert would like to climb Fuji.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Sarah would like to climb K2.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Jevon would like to climb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Ranier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8080809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AAB0EAC-7270-4572-A932-B04A979A0F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Ch. 8 Functions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530F6E-126A-4999-9DC7-5AEE5EECD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4849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73038"/>
            <a:ext cx="10160000" cy="805370"/>
          </a:xfrm>
        </p:spPr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17600"/>
            <a:ext cx="10160000" cy="53594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800" dirty="0"/>
              <a:t>A </a:t>
            </a:r>
            <a:r>
              <a:rPr lang="en-US" sz="2800" u="sng" dirty="0"/>
              <a:t>function</a:t>
            </a:r>
            <a:r>
              <a:rPr lang="en-US" sz="2800" dirty="0"/>
              <a:t> is a unit of code that performs a task.</a:t>
            </a:r>
          </a:p>
          <a:p>
            <a:pPr lvl="1">
              <a:lnSpc>
                <a:spcPct val="120000"/>
              </a:lnSpc>
            </a:pPr>
            <a:r>
              <a:rPr lang="en-US" sz="2800" dirty="0"/>
              <a:t>Functions allow us to divide (“modularize”) our code into manageable pieces</a:t>
            </a:r>
          </a:p>
          <a:p>
            <a:pPr lvl="1">
              <a:lnSpc>
                <a:spcPct val="120000"/>
              </a:lnSpc>
            </a:pPr>
            <a:r>
              <a:rPr lang="en-US" sz="2800" dirty="0"/>
              <a:t>Every function should have one specific job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Defining a function: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57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1B3B73D-D9AC-4632-B0AD-293B34DD4E6F}"/>
              </a:ext>
            </a:extLst>
          </p:cNvPr>
          <p:cNvGrpSpPr/>
          <p:nvPr/>
        </p:nvGrpSpPr>
        <p:grpSpPr>
          <a:xfrm>
            <a:off x="5689600" y="3694176"/>
            <a:ext cx="4802124" cy="2542032"/>
            <a:chOff x="5515864" y="4014216"/>
            <a:chExt cx="4802124" cy="254203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59C004C-036C-480D-B45F-C1704BAC4263}"/>
                </a:ext>
              </a:extLst>
            </p:cNvPr>
            <p:cNvSpPr/>
            <p:nvPr/>
          </p:nvSpPr>
          <p:spPr>
            <a:xfrm>
              <a:off x="7858252" y="4014216"/>
              <a:ext cx="2459736" cy="2542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"""String""" is a </a:t>
              </a:r>
              <a:r>
                <a:rPr lang="en-US" u="sng" dirty="0">
                  <a:solidFill>
                    <a:schemeClr val="tx1"/>
                  </a:solidFill>
                </a:rPr>
                <a:t>docstring</a:t>
              </a:r>
              <a:r>
                <a:rPr lang="en-US" dirty="0">
                  <a:solidFill>
                    <a:schemeClr val="tx1"/>
                  </a:solidFill>
                </a:rPr>
                <a:t> which is used to document the function and can be used to display documentation via help(function)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https://www.python.org/dev/peps/pep-0257/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D4F69C40-4098-4A52-94B5-0E7C4463F703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 flipH="1">
              <a:off x="5515864" y="5285232"/>
              <a:ext cx="2342388" cy="4594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919713BC-1685-47E3-99D6-404A92CEA098}"/>
              </a:ext>
            </a:extLst>
          </p:cNvPr>
          <p:cNvSpPr/>
          <p:nvPr/>
        </p:nvSpPr>
        <p:spPr>
          <a:xfrm>
            <a:off x="1096391" y="4188447"/>
            <a:ext cx="6448806" cy="193899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greeter.py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#!/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/bin/env python3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greet_user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(name):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"""Display a simple greeting"""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print("Hello,", name, end="!")</a:t>
            </a:r>
          </a:p>
        </p:txBody>
      </p:sp>
    </p:spTree>
    <p:extLst>
      <p:ext uri="{BB962C8B-B14F-4D97-AF65-F5344CB8AC3E}">
        <p14:creationId xmlns:p14="http://schemas.microsoft.com/office/powerpoint/2010/main" val="219777154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73038"/>
            <a:ext cx="10160000" cy="944562"/>
          </a:xfrm>
        </p:spPr>
        <p:txBody>
          <a:bodyPr/>
          <a:lstStyle/>
          <a:p>
            <a:r>
              <a:rPr lang="en-US" dirty="0"/>
              <a:t>Calling a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17600"/>
            <a:ext cx="10160000" cy="5359400"/>
          </a:xfrm>
        </p:spPr>
        <p:txBody>
          <a:bodyPr>
            <a:normAutofit fontScale="92500" lnSpcReduction="20000"/>
          </a:bodyPr>
          <a:lstStyle/>
          <a:p>
            <a:pPr marL="1828800" indent="0">
              <a:buNone/>
            </a:pPr>
            <a:endParaRPr lang="en-US" sz="1700" b="1" dirty="0"/>
          </a:p>
          <a:p>
            <a:pPr marL="347663"/>
            <a:r>
              <a:rPr lang="en-US" sz="3800" dirty="0"/>
              <a:t>Functions are called by specifying the name, followed by a parenthesized </a:t>
            </a:r>
            <a:r>
              <a:rPr lang="en-US" sz="3800" u="sng" dirty="0"/>
              <a:t>argument list</a:t>
            </a:r>
          </a:p>
          <a:p>
            <a:pPr marL="347663"/>
            <a:endParaRPr lang="en-US" sz="3800" dirty="0"/>
          </a:p>
          <a:p>
            <a:pPr marL="457200" indent="0">
              <a:buNone/>
            </a:pPr>
            <a:r>
              <a:rPr lang="en-US" sz="3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greet_user</a:t>
            </a:r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("Sarah") # don’t forget the () !</a:t>
            </a:r>
          </a:p>
          <a:p>
            <a:pPr marL="914400" indent="0">
              <a:buNone/>
            </a:pPr>
            <a:endParaRPr lang="en-US" sz="4000" b="1" dirty="0"/>
          </a:p>
          <a:p>
            <a:pPr marL="347663"/>
            <a:endParaRPr lang="en-US" sz="4000" dirty="0"/>
          </a:p>
          <a:p>
            <a:pPr marL="347663"/>
            <a:endParaRPr lang="en-US" sz="4000" dirty="0"/>
          </a:p>
          <a:p>
            <a:pPr marL="347663"/>
            <a:r>
              <a:rPr lang="en-US" sz="3800" dirty="0"/>
              <a:t>The argument list may be empty, or may contain multiple comma-separated arguments</a:t>
            </a:r>
          </a:p>
          <a:p>
            <a:pPr marL="914400" indent="0">
              <a:buNone/>
            </a:pPr>
            <a:endParaRPr lang="en-US" sz="4000" b="1" dirty="0"/>
          </a:p>
          <a:p>
            <a:pPr marL="914400" indent="0">
              <a:buNone/>
            </a:pPr>
            <a:endParaRPr lang="en-US" sz="4000" b="1" dirty="0"/>
          </a:p>
          <a:p>
            <a:pPr marL="914400" indent="0">
              <a:buNone/>
            </a:pPr>
            <a:endParaRPr lang="en-US" sz="3600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58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E67A4C-71FE-4B6B-9849-440E9B2635FE}"/>
              </a:ext>
            </a:extLst>
          </p:cNvPr>
          <p:cNvSpPr/>
          <p:nvPr/>
        </p:nvSpPr>
        <p:spPr>
          <a:xfrm>
            <a:off x="1085596" y="3797300"/>
            <a:ext cx="9208008" cy="5847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3200" b="1" dirty="0"/>
              <a:t>Hello, Sarah!</a:t>
            </a:r>
          </a:p>
        </p:txBody>
      </p:sp>
    </p:spTree>
    <p:extLst>
      <p:ext uri="{BB962C8B-B14F-4D97-AF65-F5344CB8AC3E}">
        <p14:creationId xmlns:p14="http://schemas.microsoft.com/office/powerpoint/2010/main" val="219968036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84C5-3074-48F4-9D22-2B4AA41DA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95617"/>
            <a:ext cx="10160000" cy="863374"/>
          </a:xfrm>
        </p:spPr>
        <p:txBody>
          <a:bodyPr/>
          <a:lstStyle/>
          <a:p>
            <a:r>
              <a:rPr lang="en-US" dirty="0"/>
              <a:t>Defining a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152DB-2F32-49BF-A687-7958FB532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07008"/>
            <a:ext cx="10160000" cy="5123688"/>
          </a:xfrm>
        </p:spPr>
        <p:txBody>
          <a:bodyPr>
            <a:normAutofit/>
          </a:bodyPr>
          <a:lstStyle/>
          <a:p>
            <a:r>
              <a:rPr lang="en-US" sz="2800" dirty="0"/>
              <a:t>The </a:t>
            </a:r>
            <a:r>
              <a:rPr lang="en-US" sz="2800" b="1" dirty="0"/>
              <a:t>def</a:t>
            </a:r>
            <a:r>
              <a:rPr lang="en-US" sz="2800" dirty="0"/>
              <a:t> keyword defines a Python function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F6FB97-A168-4587-8338-3E3E2A92A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59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8EBA07-D0AB-4065-9D77-DF0B70863888}"/>
              </a:ext>
            </a:extLst>
          </p:cNvPr>
          <p:cNvSpPr/>
          <p:nvPr/>
        </p:nvSpPr>
        <p:spPr>
          <a:xfrm>
            <a:off x="2545080" y="1996077"/>
            <a:ext cx="54833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greet_user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(name):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19958EA-A290-4990-A0C3-213ACA9CCD13}"/>
              </a:ext>
            </a:extLst>
          </p:cNvPr>
          <p:cNvSpPr txBox="1">
            <a:spLocks/>
          </p:cNvSpPr>
          <p:nvPr/>
        </p:nvSpPr>
        <p:spPr>
          <a:xfrm>
            <a:off x="735584" y="2785146"/>
            <a:ext cx="9341104" cy="332304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A function definition includes a </a:t>
            </a:r>
            <a:r>
              <a:rPr lang="en-US" sz="2800" b="1" dirty="0"/>
              <a:t>function name</a:t>
            </a:r>
          </a:p>
          <a:p>
            <a:endParaRPr lang="en-US" sz="2800" dirty="0"/>
          </a:p>
          <a:p>
            <a:pPr marL="114300" indent="0">
              <a:buNone/>
            </a:pPr>
            <a:endParaRPr lang="en-US" sz="2800" dirty="0"/>
          </a:p>
          <a:p>
            <a:pPr marL="347663" indent="0">
              <a:buNone/>
            </a:pPr>
            <a:r>
              <a:rPr lang="en-US" sz="2800" dirty="0"/>
              <a:t>and a </a:t>
            </a:r>
            <a:r>
              <a:rPr lang="en-US" sz="2800" b="1" dirty="0"/>
              <a:t>parameter list</a:t>
            </a:r>
            <a:r>
              <a:rPr lang="en-US" sz="2800" dirty="0"/>
              <a:t> (possibly empty)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095482-7900-4708-93CA-98F5969005AF}"/>
              </a:ext>
            </a:extLst>
          </p:cNvPr>
          <p:cNvSpPr/>
          <p:nvPr/>
        </p:nvSpPr>
        <p:spPr>
          <a:xfrm>
            <a:off x="2545080" y="3476464"/>
            <a:ext cx="54193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greet_user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(name):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DDECBB-3A43-4BD2-930A-EC65365AA808}"/>
              </a:ext>
            </a:extLst>
          </p:cNvPr>
          <p:cNvSpPr/>
          <p:nvPr/>
        </p:nvSpPr>
        <p:spPr>
          <a:xfrm>
            <a:off x="2545080" y="5054602"/>
            <a:ext cx="53553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greet_user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(name)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970856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73038"/>
            <a:ext cx="10160000" cy="754425"/>
          </a:xfrm>
        </p:spPr>
        <p:txBody>
          <a:bodyPr/>
          <a:lstStyle/>
          <a:p>
            <a:r>
              <a:rPr lang="en-US" sz="5400"/>
              <a:t>List Indexes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697" y="1140031"/>
            <a:ext cx="10416903" cy="5462650"/>
          </a:xfrm>
        </p:spPr>
        <p:txBody>
          <a:bodyPr>
            <a:normAutofit fontScale="62500" lnSpcReduction="20000"/>
          </a:bodyPr>
          <a:lstStyle/>
          <a:p>
            <a:pPr marL="457200" lvl="2" indent="-349250"/>
            <a:r>
              <a:rPr lang="en-US" sz="5100"/>
              <a:t>a list index cannot be larger than the size of the list (number of elements) minus 1</a:t>
            </a:r>
            <a:br>
              <a:rPr lang="en-US" sz="4900"/>
            </a:br>
            <a:endParaRPr lang="en-US" sz="1900"/>
          </a:p>
          <a:p>
            <a:pPr marL="463550" indent="-349250"/>
            <a:endParaRPr lang="en-US" sz="1400"/>
          </a:p>
          <a:p>
            <a:pPr marL="463550" indent="0">
              <a:buNone/>
            </a:pPr>
            <a:r>
              <a:rPr lang="en-US" sz="3200">
                <a:latin typeface="Courier New" panose="02070309020205020404" pitchFamily="49" charset="0"/>
                <a:cs typeface="Courier New" panose="02070309020205020404" pitchFamily="49" charset="0"/>
              </a:rPr>
              <a:t>temps = [48.0, 30.5, 20.2, 100.0, 42.0]</a:t>
            </a:r>
          </a:p>
          <a:p>
            <a:pPr marL="463550" indent="0">
              <a:buNone/>
            </a:pPr>
            <a:r>
              <a:rPr lang="en-US" sz="3200">
                <a:latin typeface="Courier New" panose="02070309020205020404" pitchFamily="49" charset="0"/>
                <a:cs typeface="Courier New" panose="02070309020205020404" pitchFamily="49" charset="0"/>
              </a:rPr>
              <a:t>print(temps[5])</a:t>
            </a:r>
          </a:p>
          <a:p>
            <a:pPr marL="463550" indent="0">
              <a:buNone/>
            </a:pPr>
            <a:endParaRPr lang="en-US" sz="1900" b="1"/>
          </a:p>
          <a:p>
            <a:pPr marL="457200" indent="-333375"/>
            <a:r>
              <a:rPr lang="en-US" sz="5100"/>
              <a:t>In Python an index can also be </a:t>
            </a:r>
            <a:r>
              <a:rPr lang="en-US" sz="5100" i="1"/>
              <a:t>negative</a:t>
            </a:r>
          </a:p>
          <a:p>
            <a:pPr marL="463550" indent="0">
              <a:buNone/>
            </a:pPr>
            <a:endParaRPr lang="en-US" sz="1900" b="1"/>
          </a:p>
          <a:p>
            <a:pPr marL="463550" indent="0">
              <a:buNone/>
            </a:pPr>
            <a:r>
              <a:rPr lang="en-US" sz="3200">
                <a:latin typeface="Courier New" panose="02070309020205020404" pitchFamily="49" charset="0"/>
                <a:cs typeface="Courier New" panose="02070309020205020404" pitchFamily="49" charset="0"/>
              </a:rPr>
              <a:t># -1 is always the last element</a:t>
            </a:r>
          </a:p>
          <a:p>
            <a:pPr marL="463550" indent="0">
              <a:buNone/>
            </a:pPr>
            <a:r>
              <a:rPr lang="en-US" sz="3200">
                <a:latin typeface="Courier New" panose="02070309020205020404" pitchFamily="49" charset="0"/>
                <a:cs typeface="Courier New" panose="02070309020205020404" pitchFamily="49" charset="0"/>
              </a:rPr>
              <a:t>print(temps[-1])</a:t>
            </a:r>
          </a:p>
          <a:p>
            <a:pPr marL="463550" indent="0">
              <a:buNone/>
            </a:pPr>
            <a:r>
              <a:rPr lang="en-US" sz="3200">
                <a:latin typeface="Courier New" panose="02070309020205020404" pitchFamily="49" charset="0"/>
                <a:cs typeface="Courier New" panose="02070309020205020404" pitchFamily="49" charset="0"/>
              </a:rPr>
              <a:t># the first element</a:t>
            </a:r>
          </a:p>
          <a:p>
            <a:pPr marL="463550" indent="0">
              <a:buNone/>
            </a:pPr>
            <a:r>
              <a:rPr lang="en-US" sz="3200">
                <a:latin typeface="Courier New" panose="02070309020205020404" pitchFamily="49" charset="0"/>
                <a:cs typeface="Courier New" panose="02070309020205020404" pitchFamily="49" charset="0"/>
              </a:rPr>
              <a:t>print(temps[-5])</a:t>
            </a:r>
          </a:p>
          <a:p>
            <a:pPr marL="463550" indent="0">
              <a:buNone/>
            </a:pPr>
            <a:r>
              <a:rPr lang="en-US" sz="3200">
                <a:latin typeface="Courier New" panose="02070309020205020404" pitchFamily="49" charset="0"/>
                <a:cs typeface="Courier New" panose="02070309020205020404" pitchFamily="49" charset="0"/>
              </a:rPr>
              <a:t>print(temps[-6]) </a:t>
            </a:r>
          </a:p>
          <a:p>
            <a:pPr marL="463550" indent="0">
              <a:buNone/>
            </a:pPr>
            <a:endParaRPr lang="en-US" sz="3600"/>
          </a:p>
          <a:p>
            <a:pPr marL="463550" indent="0">
              <a:buNone/>
            </a:pPr>
            <a:r>
              <a:rPr lang="en-US" sz="5100"/>
              <a:t>Use -1 as an index to the last element in a list (will still return an error if the list is empty)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7F716C-FE0F-428A-A020-C080BD8D4543}"/>
              </a:ext>
            </a:extLst>
          </p:cNvPr>
          <p:cNvSpPr txBox="1"/>
          <p:nvPr/>
        </p:nvSpPr>
        <p:spPr>
          <a:xfrm>
            <a:off x="6978708" y="2543029"/>
            <a:ext cx="3790892" cy="4001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/>
              <a:t>IndexError: list index out of range</a:t>
            </a:r>
            <a:endParaRPr 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CA16DD-9DEA-4F3D-A35B-13D6883BEC9C}"/>
              </a:ext>
            </a:extLst>
          </p:cNvPr>
          <p:cNvSpPr txBox="1"/>
          <p:nvPr/>
        </p:nvSpPr>
        <p:spPr>
          <a:xfrm>
            <a:off x="6978708" y="4159658"/>
            <a:ext cx="3790892" cy="10156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/>
              <a:t>42.0</a:t>
            </a:r>
          </a:p>
          <a:p>
            <a:r>
              <a:rPr lang="en-US" sz="2000"/>
              <a:t>48.0</a:t>
            </a:r>
          </a:p>
          <a:p>
            <a:r>
              <a:rPr lang="en-US" sz="2000"/>
              <a:t>IndexError: list index out of range</a:t>
            </a:r>
            <a:endParaRPr 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87363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84C5-3074-48F4-9D22-2B4AA41DA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95617"/>
            <a:ext cx="10160000" cy="863374"/>
          </a:xfrm>
        </p:spPr>
        <p:txBody>
          <a:bodyPr/>
          <a:lstStyle/>
          <a:p>
            <a:r>
              <a:rPr lang="en-US" dirty="0"/>
              <a:t>Defining a Function: Function 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152DB-2F32-49BF-A687-7958FB532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07008"/>
            <a:ext cx="10160000" cy="5123688"/>
          </a:xfrm>
        </p:spPr>
        <p:txBody>
          <a:bodyPr>
            <a:normAutofit/>
          </a:bodyPr>
          <a:lstStyle/>
          <a:p>
            <a:pPr marL="228600"/>
            <a:r>
              <a:rPr lang="en-US" sz="2800" dirty="0"/>
              <a:t>function names usually indicate actions and are named accordingly</a:t>
            </a:r>
          </a:p>
          <a:p>
            <a:pPr marL="914400" indent="0">
              <a:buNone/>
            </a:pPr>
            <a:r>
              <a:rPr lang="en-US" sz="2800" b="1" dirty="0"/>
              <a:t>e.g. </a:t>
            </a:r>
            <a:r>
              <a:rPr lang="en-US" sz="2800" b="1" dirty="0" err="1"/>
              <a:t>greet_user</a:t>
            </a:r>
            <a:r>
              <a:rPr lang="en-US" sz="2800" b="1" dirty="0"/>
              <a:t>, </a:t>
            </a:r>
            <a:r>
              <a:rPr lang="en-US" sz="2800" b="1" dirty="0" err="1"/>
              <a:t>calculateTotal</a:t>
            </a:r>
            <a:r>
              <a:rPr lang="en-US" sz="2800" b="1" dirty="0"/>
              <a:t>, </a:t>
            </a:r>
            <a:r>
              <a:rPr lang="en-US" sz="2800" b="1" dirty="0" err="1"/>
              <a:t>read_input</a:t>
            </a:r>
            <a:r>
              <a:rPr lang="en-US" sz="2800" b="1" dirty="0"/>
              <a:t>, eval, filter, format</a:t>
            </a:r>
          </a:p>
          <a:p>
            <a:pPr lvl="1"/>
            <a:r>
              <a:rPr lang="en-US" sz="2800" dirty="0"/>
              <a:t>variable names usually indicate nouns</a:t>
            </a:r>
          </a:p>
          <a:p>
            <a:pPr marL="914400" lvl="1" indent="0">
              <a:buNone/>
            </a:pPr>
            <a:r>
              <a:rPr lang="en-US" sz="2800" b="1" dirty="0"/>
              <a:t>e.g. invoice, column, color, name</a:t>
            </a:r>
          </a:p>
          <a:p>
            <a:pPr marL="617220" indent="0">
              <a:buNone/>
            </a:pPr>
            <a:endParaRPr lang="en-US" sz="1800" dirty="0"/>
          </a:p>
          <a:p>
            <a:pPr marL="228600"/>
            <a:r>
              <a:rPr lang="en-US" sz="2800" dirty="0"/>
              <a:t>The function definition must be terminated with a colon (surprise!) which follows the parameter list</a:t>
            </a:r>
            <a:endParaRPr lang="en-US" sz="2800" b="1" dirty="0"/>
          </a:p>
          <a:p>
            <a:pPr marL="114300" indent="0">
              <a:buNone/>
            </a:pP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F6FB97-A168-4587-8338-3E3E2A92A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60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E050D9-E3FA-463D-98E6-E4C15FC8458A}"/>
              </a:ext>
            </a:extLst>
          </p:cNvPr>
          <p:cNvSpPr/>
          <p:nvPr/>
        </p:nvSpPr>
        <p:spPr>
          <a:xfrm>
            <a:off x="2706624" y="4917442"/>
            <a:ext cx="55412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greet_user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(name)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36659507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84C5-3074-48F4-9D22-2B4AA41DA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95617"/>
            <a:ext cx="10160000" cy="863374"/>
          </a:xfrm>
        </p:spPr>
        <p:txBody>
          <a:bodyPr/>
          <a:lstStyle/>
          <a:p>
            <a:r>
              <a:rPr lang="en-US" dirty="0"/>
              <a:t>Defining a Function: Parameter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152DB-2F32-49BF-A687-7958FB532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07008"/>
            <a:ext cx="10160000" cy="5123688"/>
          </a:xfrm>
        </p:spPr>
        <p:txBody>
          <a:bodyPr>
            <a:normAutofit/>
          </a:bodyPr>
          <a:lstStyle/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3200" dirty="0"/>
              <a:t>"parameter" and "argument" are frequently used interchangeably, but </a:t>
            </a:r>
            <a:r>
              <a:rPr lang="en-US" sz="3200" u="sng" dirty="0"/>
              <a:t>parameter</a:t>
            </a:r>
            <a:r>
              <a:rPr lang="en-US" sz="3200" dirty="0"/>
              <a:t> is the correct term for the name of a value which is </a:t>
            </a:r>
            <a:r>
              <a:rPr lang="en-US" sz="3200" u="sng" dirty="0"/>
              <a:t>received by</a:t>
            </a:r>
            <a:r>
              <a:rPr lang="en-US" sz="3200" dirty="0"/>
              <a:t> a function; </a:t>
            </a:r>
            <a:r>
              <a:rPr lang="en-US" sz="3200" u="sng" dirty="0"/>
              <a:t>argument</a:t>
            </a:r>
            <a:r>
              <a:rPr lang="en-US" sz="3200" dirty="0"/>
              <a:t> is the correct term for variables and literals that are </a:t>
            </a:r>
            <a:r>
              <a:rPr lang="en-US" sz="3200" u="sng" dirty="0"/>
              <a:t>passed </a:t>
            </a:r>
            <a:r>
              <a:rPr lang="en-US" sz="3200" i="1" u="sng" dirty="0"/>
              <a:t>to</a:t>
            </a:r>
            <a:r>
              <a:rPr lang="en-US" sz="3200" dirty="0"/>
              <a:t> a function.</a:t>
            </a:r>
          </a:p>
          <a:p>
            <a:pPr lvl="1"/>
            <a:r>
              <a:rPr lang="en-US" sz="2800" dirty="0"/>
              <a:t>Avoid arguing this point, it's not worth losing friends over</a:t>
            </a:r>
          </a:p>
          <a:p>
            <a:pPr lvl="1"/>
            <a:r>
              <a:rPr lang="en-US" sz="2800" dirty="0"/>
              <a:t>But you'd be right</a:t>
            </a:r>
          </a:p>
          <a:p>
            <a:pPr marL="114300" indent="0">
              <a:buNone/>
            </a:pP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F6FB97-A168-4587-8338-3E3E2A92A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61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203C1C-0892-40EE-B108-50822F01EDDB}"/>
              </a:ext>
            </a:extLst>
          </p:cNvPr>
          <p:cNvSpPr/>
          <p:nvPr/>
        </p:nvSpPr>
        <p:spPr>
          <a:xfrm>
            <a:off x="2654808" y="1531730"/>
            <a:ext cx="58125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greet_user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(name):</a:t>
            </a:r>
          </a:p>
        </p:txBody>
      </p:sp>
    </p:spTree>
    <p:extLst>
      <p:ext uri="{BB962C8B-B14F-4D97-AF65-F5344CB8AC3E}">
        <p14:creationId xmlns:p14="http://schemas.microsoft.com/office/powerpoint/2010/main" val="286746671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84C5-3074-48F4-9D22-2B4AA41DA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852074"/>
          </a:xfrm>
        </p:spPr>
        <p:txBody>
          <a:bodyPr/>
          <a:lstStyle/>
          <a:p>
            <a:r>
              <a:rPr lang="en-US" dirty="0"/>
              <a:t>Defining a Function: The Function Body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152DB-2F32-49BF-A687-7958FB532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62456"/>
            <a:ext cx="10160000" cy="5114544"/>
          </a:xfrm>
        </p:spPr>
        <p:txBody>
          <a:bodyPr>
            <a:normAutofit/>
          </a:bodyPr>
          <a:lstStyle/>
          <a:p>
            <a:r>
              <a:rPr lang="en-US" sz="3200" dirty="0"/>
              <a:t>The executable statements of a function are known as the </a:t>
            </a:r>
            <a:r>
              <a:rPr lang="en-US" sz="3200" u="sng" dirty="0"/>
              <a:t>body</a:t>
            </a:r>
            <a:r>
              <a:rPr lang="en-US" sz="3200" dirty="0"/>
              <a:t> of the function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F6FB97-A168-4587-8338-3E3E2A92A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62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8EBA07-D0AB-4065-9D77-DF0B70863888}"/>
              </a:ext>
            </a:extLst>
          </p:cNvPr>
          <p:cNvSpPr/>
          <p:nvPr/>
        </p:nvSpPr>
        <p:spPr>
          <a:xfrm>
            <a:off x="1200912" y="2776345"/>
            <a:ext cx="797052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greet_user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(name):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"""Display a simple greeting"""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print("Hello,", name, end="!")</a:t>
            </a:r>
          </a:p>
          <a:p>
            <a:endParaRPr lang="en-US" sz="28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269591-4861-4549-AA69-CB495611A0C2}"/>
              </a:ext>
            </a:extLst>
          </p:cNvPr>
          <p:cNvSpPr/>
          <p:nvPr/>
        </p:nvSpPr>
        <p:spPr>
          <a:xfrm>
            <a:off x="1816937" y="3164098"/>
            <a:ext cx="6326165" cy="8557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FD8E2F-38BA-4ED9-B574-BF179A8FDCFC}"/>
              </a:ext>
            </a:extLst>
          </p:cNvPr>
          <p:cNvSpPr/>
          <p:nvPr/>
        </p:nvSpPr>
        <p:spPr>
          <a:xfrm>
            <a:off x="7935757" y="3279265"/>
            <a:ext cx="2295144" cy="512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Function Body</a:t>
            </a:r>
          </a:p>
        </p:txBody>
      </p:sp>
    </p:spTree>
    <p:extLst>
      <p:ext uri="{BB962C8B-B14F-4D97-AF65-F5344CB8AC3E}">
        <p14:creationId xmlns:p14="http://schemas.microsoft.com/office/powerpoint/2010/main" val="322113544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FABC8-F20C-4A55-978D-8CC1BC9DF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74054"/>
            <a:ext cx="10160000" cy="850074"/>
          </a:xfrm>
        </p:spPr>
        <p:txBody>
          <a:bodyPr/>
          <a:lstStyle/>
          <a:p>
            <a:r>
              <a:rPr lang="en-US" dirty="0"/>
              <a:t>Positional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B6951-7978-4B05-97B5-FE5580757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06424"/>
            <a:ext cx="10160000" cy="5370576"/>
          </a:xfrm>
        </p:spPr>
        <p:txBody>
          <a:bodyPr/>
          <a:lstStyle/>
          <a:p>
            <a:r>
              <a:rPr lang="en-US" dirty="0"/>
              <a:t>A function can be called using </a:t>
            </a:r>
            <a:r>
              <a:rPr lang="en-US" u="sng" dirty="0"/>
              <a:t>positional</a:t>
            </a:r>
            <a:r>
              <a:rPr lang="en-US" dirty="0"/>
              <a:t> arguments, which need to be in the same order in which the parameters are declared</a:t>
            </a:r>
          </a:p>
          <a:p>
            <a:pPr lvl="1"/>
            <a:r>
              <a:rPr lang="en-US" dirty="0"/>
              <a:t>Consider a function that displays information about pets which tells us what kind of animal each pet is and the pet’s name, as shown below</a:t>
            </a:r>
          </a:p>
          <a:p>
            <a:pPr lvl="1"/>
            <a:r>
              <a:rPr lang="en-US" dirty="0"/>
              <a:t>When we call </a:t>
            </a:r>
            <a:r>
              <a:rPr lang="en-US" dirty="0" err="1"/>
              <a:t>describe_pet</a:t>
            </a:r>
            <a:r>
              <a:rPr lang="en-US" dirty="0"/>
              <a:t>(), we need to provide an animal type and a name, </a:t>
            </a:r>
            <a:r>
              <a:rPr lang="en-US" u="sng" dirty="0"/>
              <a:t>in that order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872891-BF37-472C-A120-F5D015EF2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63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1B03C6-B077-4227-90E5-A8B1816B23A3}"/>
              </a:ext>
            </a:extLst>
          </p:cNvPr>
          <p:cNvSpPr/>
          <p:nvPr/>
        </p:nvSpPr>
        <p:spPr>
          <a:xfrm>
            <a:off x="1254760" y="5629833"/>
            <a:ext cx="8869680" cy="70788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/>
              <a:t>I have a hamster.</a:t>
            </a:r>
          </a:p>
          <a:p>
            <a:r>
              <a:rPr lang="en-US" sz="2000" b="1" dirty="0"/>
              <a:t>My hamster's name is Harry.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A2D719-379A-4436-BD98-365AA8D91D50}"/>
              </a:ext>
            </a:extLst>
          </p:cNvPr>
          <p:cNvSpPr/>
          <p:nvPr/>
        </p:nvSpPr>
        <p:spPr>
          <a:xfrm>
            <a:off x="1254760" y="3383064"/>
            <a:ext cx="8869680" cy="175432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describe_pet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animal_type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pet_name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"""Display information about a pet."""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print(f"\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have a {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animal_type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}.")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f"My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animal_type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}'s name is {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pet_name.title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()}.")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describe_pet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'hamster', 'harry'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7987851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444CA-8570-4757-BDA6-C8098EA24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74054"/>
            <a:ext cx="10160000" cy="850074"/>
          </a:xfrm>
        </p:spPr>
        <p:txBody>
          <a:bodyPr/>
          <a:lstStyle/>
          <a:p>
            <a:r>
              <a:rPr lang="en-US" dirty="0"/>
              <a:t>Keyword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FB09A-4312-4144-AFD4-07DD6817D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88720"/>
            <a:ext cx="10160000" cy="5288280"/>
          </a:xfrm>
        </p:spPr>
        <p:txBody>
          <a:bodyPr>
            <a:normAutofit/>
          </a:bodyPr>
          <a:lstStyle/>
          <a:p>
            <a:r>
              <a:rPr lang="en-US" sz="2800" dirty="0"/>
              <a:t>A </a:t>
            </a:r>
            <a:r>
              <a:rPr lang="en-US" sz="2800" u="sng" dirty="0"/>
              <a:t>keyword</a:t>
            </a:r>
            <a:r>
              <a:rPr lang="en-US" sz="2800" dirty="0"/>
              <a:t> </a:t>
            </a:r>
            <a:r>
              <a:rPr lang="en-US" sz="2800" u="sng" dirty="0"/>
              <a:t>argument</a:t>
            </a:r>
            <a:r>
              <a:rPr lang="en-US" sz="2800" dirty="0"/>
              <a:t> is a name-value pair passed to a function</a:t>
            </a:r>
          </a:p>
          <a:p>
            <a:pPr lvl="1"/>
            <a:r>
              <a:rPr lang="en-US" sz="2800" dirty="0"/>
              <a:t>The value is associated with the name</a:t>
            </a:r>
          </a:p>
          <a:p>
            <a:pPr lvl="1"/>
            <a:r>
              <a:rPr lang="en-US" sz="2800" dirty="0"/>
              <a:t>Keyword arguments do not require positional ordering</a:t>
            </a:r>
          </a:p>
          <a:p>
            <a:pPr lvl="1"/>
            <a:r>
              <a:rPr lang="en-US" sz="2800" dirty="0"/>
              <a:t>They clarify the role of each argument in the function call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91B024-97FC-4E01-B8F8-B2E41A784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64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C8BBA0-A57C-4B3B-BC1C-15DEEFAB31D3}"/>
              </a:ext>
            </a:extLst>
          </p:cNvPr>
          <p:cNvSpPr/>
          <p:nvPr/>
        </p:nvSpPr>
        <p:spPr>
          <a:xfrm>
            <a:off x="911860" y="3429000"/>
            <a:ext cx="9704324" cy="224676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describe_pet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animal_type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pet_name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"""Display information about a pet."""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print(f"\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have a 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animal_type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}.")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f"My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animal_type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}'s name is 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pet_name.title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()}.")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describe_pet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lang="en-US" sz="2000" b="1" err="1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type='hamster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pet_name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='harry'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describe_pet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pet_name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='fluffy',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animal_type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='cat'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3209150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488BE-DC3F-49AF-AC82-2BEA578E3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74054"/>
            <a:ext cx="10160000" cy="895794"/>
          </a:xfrm>
        </p:spPr>
        <p:txBody>
          <a:bodyPr/>
          <a:lstStyle/>
          <a:p>
            <a:r>
              <a:rPr lang="en-US" dirty="0"/>
              <a:t>Default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107AC-F81D-4D98-AA92-E9702BBA5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88720"/>
            <a:ext cx="10160000" cy="5260848"/>
          </a:xfrm>
        </p:spPr>
        <p:txBody>
          <a:bodyPr/>
          <a:lstStyle/>
          <a:p>
            <a:r>
              <a:rPr lang="en-US" u="sng" dirty="0"/>
              <a:t>default</a:t>
            </a:r>
            <a:r>
              <a:rPr lang="en-US" dirty="0"/>
              <a:t> </a:t>
            </a:r>
            <a:r>
              <a:rPr lang="en-US" u="sng" dirty="0"/>
              <a:t>values</a:t>
            </a:r>
            <a:r>
              <a:rPr lang="en-US" dirty="0"/>
              <a:t> can be defined for parameters</a:t>
            </a:r>
          </a:p>
          <a:p>
            <a:pPr lvl="1"/>
            <a:r>
              <a:rPr lang="en-US" dirty="0"/>
              <a:t>If an argument for a parameter is provided in the function call, Python uses the argument value</a:t>
            </a:r>
          </a:p>
          <a:p>
            <a:pPr lvl="1"/>
            <a:r>
              <a:rPr lang="en-US" dirty="0"/>
              <a:t>If no argument is provided, Python uses the parameter’s default value </a:t>
            </a:r>
          </a:p>
          <a:p>
            <a:r>
              <a:rPr lang="en-US" dirty="0"/>
              <a:t>For example, if most of the calls to </a:t>
            </a:r>
            <a:r>
              <a:rPr lang="en-US" dirty="0" err="1"/>
              <a:t>describe_pet</a:t>
            </a:r>
            <a:r>
              <a:rPr lang="en-US" dirty="0"/>
              <a:t>() are being used to describe dogs, set the default value of </a:t>
            </a:r>
            <a:r>
              <a:rPr lang="en-US" dirty="0" err="1"/>
              <a:t>animal_type</a:t>
            </a:r>
            <a:r>
              <a:rPr lang="en-US" dirty="0"/>
              <a:t> to 'dog' and that argument can be omitted if desired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41735F-1493-4C91-8521-63A17F6F8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65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BEC5CB-8543-4672-8FE8-9C9E6815DF0A}"/>
              </a:ext>
            </a:extLst>
          </p:cNvPr>
          <p:cNvSpPr/>
          <p:nvPr/>
        </p:nvSpPr>
        <p:spPr>
          <a:xfrm>
            <a:off x="960120" y="4001641"/>
            <a:ext cx="9582912" cy="193899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describe_pet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pet_name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animal_type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='dog'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"""Display information about a pet."""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print(f"\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have a 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animal_type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}.")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f"My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animal_type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}'s name is 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pet_name.title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()}.")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describe_pet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pet_name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='willie')   # no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animal_type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49687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488BE-DC3F-49AF-AC82-2BEA578E3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74054"/>
            <a:ext cx="10160000" cy="895794"/>
          </a:xfrm>
        </p:spPr>
        <p:txBody>
          <a:bodyPr/>
          <a:lstStyle/>
          <a:p>
            <a:r>
              <a:rPr lang="en-US" dirty="0"/>
              <a:t>Default Values: Ordering Matters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107AC-F81D-4D98-AA92-E9702BBA5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88720"/>
            <a:ext cx="10160000" cy="5260848"/>
          </a:xfrm>
        </p:spPr>
        <p:txBody>
          <a:bodyPr>
            <a:normAutofit/>
          </a:bodyPr>
          <a:lstStyle/>
          <a:p>
            <a:r>
              <a:rPr lang="en-US" sz="2800" dirty="0">
                <a:cs typeface="Courier New" panose="02070309020205020404" pitchFamily="49" charset="0"/>
              </a:rPr>
              <a:t>Notice that the parameter order was changed for the default value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41735F-1493-4C91-8521-63A17F6F8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66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908FC6-03A6-4BDB-B040-DA375A8412EF}"/>
              </a:ext>
            </a:extLst>
          </p:cNvPr>
          <p:cNvSpPr/>
          <p:nvPr/>
        </p:nvSpPr>
        <p:spPr>
          <a:xfrm>
            <a:off x="1422400" y="2412738"/>
            <a:ext cx="86645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describe_pet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pet_name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animal_type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='dog'):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9BF0E0-2F77-4A46-99A8-1D324B91976C}"/>
              </a:ext>
            </a:extLst>
          </p:cNvPr>
          <p:cNvSpPr/>
          <p:nvPr/>
        </p:nvSpPr>
        <p:spPr>
          <a:xfrm>
            <a:off x="674675" y="3218979"/>
            <a:ext cx="10160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7663" indent="-285750">
              <a:buFont typeface="Arial" panose="020B0604020202020204" pitchFamily="34" charset="0"/>
              <a:buChar char="•"/>
            </a:pPr>
            <a:r>
              <a:rPr lang="en-US" sz="2400" dirty="0"/>
              <a:t>When default values are used, any parameter with a default value needs to be listed </a:t>
            </a:r>
            <a:r>
              <a:rPr lang="en-US" sz="2400" u="sng" dirty="0"/>
              <a:t>after</a:t>
            </a:r>
            <a:r>
              <a:rPr lang="en-US" sz="2400" dirty="0"/>
              <a:t> all parameters that don’t have default values</a:t>
            </a:r>
          </a:p>
          <a:p>
            <a:pPr marL="347663" indent="-285750">
              <a:buFont typeface="Arial" panose="020B0604020202020204" pitchFamily="34" charset="0"/>
              <a:buChar char="•"/>
            </a:pPr>
            <a:r>
              <a:rPr lang="en-US" sz="2400" dirty="0"/>
              <a:t>This allows Python to continue interpreting positional arguments correctly</a:t>
            </a:r>
          </a:p>
        </p:txBody>
      </p:sp>
    </p:spTree>
    <p:extLst>
      <p:ext uri="{BB962C8B-B14F-4D97-AF65-F5344CB8AC3E}">
        <p14:creationId xmlns:p14="http://schemas.microsoft.com/office/powerpoint/2010/main" val="296922781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0B0D3-9808-4378-B3F4-F3A591315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37478"/>
            <a:ext cx="10160000" cy="804354"/>
          </a:xfrm>
        </p:spPr>
        <p:txBody>
          <a:bodyPr/>
          <a:lstStyle/>
          <a:p>
            <a:r>
              <a:rPr lang="en-US" dirty="0"/>
              <a:t>Return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31086-079A-4EA7-8803-FB9B1471F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88136"/>
            <a:ext cx="10160000" cy="5388864"/>
          </a:xfrm>
        </p:spPr>
        <p:txBody>
          <a:bodyPr/>
          <a:lstStyle/>
          <a:p>
            <a:r>
              <a:rPr lang="en-US" dirty="0"/>
              <a:t>A function can process data and then return a value or set of values known as a </a:t>
            </a:r>
            <a:r>
              <a:rPr lang="en-US" u="sng" dirty="0"/>
              <a:t>return</a:t>
            </a:r>
            <a:r>
              <a:rPr lang="en-US" dirty="0"/>
              <a:t> </a:t>
            </a:r>
            <a:r>
              <a:rPr lang="en-US" u="sng" dirty="0"/>
              <a:t>value</a:t>
            </a:r>
          </a:p>
          <a:p>
            <a:r>
              <a:rPr lang="en-US" dirty="0"/>
              <a:t>The return </a:t>
            </a:r>
            <a:r>
              <a:rPr lang="en-US" u="sng" dirty="0"/>
              <a:t>statement</a:t>
            </a:r>
            <a:r>
              <a:rPr lang="en-US" dirty="0"/>
              <a:t> takes a value from a function and "sends it back" to the caller of the function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EA2FB3-7899-41B7-A38A-7A738398F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67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3B9D15-A07E-4728-BA02-C99C0C8EEF19}"/>
              </a:ext>
            </a:extLst>
          </p:cNvPr>
          <p:cNvSpPr/>
          <p:nvPr/>
        </p:nvSpPr>
        <p:spPr>
          <a:xfrm>
            <a:off x="1591056" y="2824818"/>
            <a:ext cx="8485632" cy="224676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get_formatted_name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"""Return a full name, neatly formatted."""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f"{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 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}"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full_name.title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musician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get_formatted_</a:t>
            </a:r>
            <a:r>
              <a:rPr lang="en-US" sz="2000" b="1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('eric', 'clapton')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(musician)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ABC065-771D-49D5-A180-FE57A7311DB0}"/>
              </a:ext>
            </a:extLst>
          </p:cNvPr>
          <p:cNvSpPr/>
          <p:nvPr/>
        </p:nvSpPr>
        <p:spPr>
          <a:xfrm>
            <a:off x="1511925" y="5409324"/>
            <a:ext cx="8485631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/>
              <a:t>Eric Clapton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44279577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EC1C2-2785-43F4-B862-11EE796CF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00902"/>
            <a:ext cx="10160000" cy="813498"/>
          </a:xfrm>
        </p:spPr>
        <p:txBody>
          <a:bodyPr/>
          <a:lstStyle/>
          <a:p>
            <a:r>
              <a:rPr lang="en-US" dirty="0"/>
              <a:t>Optional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B6DEE-D12C-40B7-8A63-3EF9FFF60B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05840"/>
            <a:ext cx="10160000" cy="5471160"/>
          </a:xfrm>
        </p:spPr>
        <p:txBody>
          <a:bodyPr/>
          <a:lstStyle/>
          <a:p>
            <a:r>
              <a:rPr lang="en-US" dirty="0"/>
              <a:t>To make an argument optional, provide an "empty" default value and use an If statement to execute the appropriate 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071995-2966-4237-A9EC-BD484AEA3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68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2981C0-812A-4523-BBE9-5DFE9EA75A24}"/>
              </a:ext>
            </a:extLst>
          </p:cNvPr>
          <p:cNvSpPr/>
          <p:nvPr/>
        </p:nvSpPr>
        <p:spPr>
          <a:xfrm>
            <a:off x="859535" y="1881842"/>
            <a:ext cx="9750657" cy="378565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get_formatted_name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middle_name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=''):</a:t>
            </a:r>
          </a:p>
          <a:p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"""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Return a full name, neatly formatted."""</a:t>
            </a:r>
          </a:p>
          <a:p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middle_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:  # if middle name exists</a:t>
            </a:r>
          </a:p>
          <a:p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    full_name = f"{first_name} {middle_name} {last_name}"</a:t>
            </a:r>
          </a:p>
          <a:p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f"{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 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}"</a:t>
            </a:r>
          </a:p>
          <a:p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full_name.title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musician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get_formatted_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('eric', 'clapton')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print(musician)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musician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get_formatted_name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('john', 'hooker',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'lee')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print(musician)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CA0D3C-8A3C-4981-AD90-00CBEB526D3C}"/>
              </a:ext>
            </a:extLst>
          </p:cNvPr>
          <p:cNvSpPr/>
          <p:nvPr/>
        </p:nvSpPr>
        <p:spPr>
          <a:xfrm>
            <a:off x="859535" y="5860554"/>
            <a:ext cx="9445752" cy="70788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b="1"/>
              <a:t>Eric Clapton</a:t>
            </a:r>
            <a:endParaRPr lang="en-US" sz="2000" b="1" dirty="0"/>
          </a:p>
          <a:p>
            <a:r>
              <a:rPr lang="en-US" sz="2000" b="1" dirty="0"/>
              <a:t>John Lee Hooker</a:t>
            </a:r>
          </a:p>
        </p:txBody>
      </p:sp>
    </p:spTree>
    <p:extLst>
      <p:ext uri="{BB962C8B-B14F-4D97-AF65-F5344CB8AC3E}">
        <p14:creationId xmlns:p14="http://schemas.microsoft.com/office/powerpoint/2010/main" val="376769989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C74BD-C668-408B-9722-779ADCD43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37478"/>
            <a:ext cx="10160000" cy="776922"/>
          </a:xfrm>
        </p:spPr>
        <p:txBody>
          <a:bodyPr/>
          <a:lstStyle/>
          <a:p>
            <a:r>
              <a:rPr lang="en-US" dirty="0"/>
              <a:t>Passing a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B87A7-0AD6-45DD-8AEB-CCC71642DF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33856"/>
            <a:ext cx="10160000" cy="5343144"/>
          </a:xfrm>
        </p:spPr>
        <p:txBody>
          <a:bodyPr/>
          <a:lstStyle/>
          <a:p>
            <a:r>
              <a:rPr lang="en-US" dirty="0"/>
              <a:t>When you pass a list to a function, </a:t>
            </a:r>
            <a:r>
              <a:rPr lang="en-US" u="sng" dirty="0"/>
              <a:t>the function gets direct access to the contents of the list</a:t>
            </a:r>
          </a:p>
          <a:p>
            <a:pPr lvl="1"/>
            <a:r>
              <a:rPr lang="en-US" dirty="0"/>
              <a:t>The following example sends a list of names to a function called </a:t>
            </a:r>
            <a:r>
              <a:rPr lang="en-US" dirty="0" err="1"/>
              <a:t>greet_users</a:t>
            </a:r>
            <a:r>
              <a:rPr lang="en-US" dirty="0"/>
              <a:t>(), which greets each person in the list individually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407399-51FB-4A31-8F80-12FDE5A3E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69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07D640-A1EE-4563-8881-316D79B48A95}"/>
              </a:ext>
            </a:extLst>
          </p:cNvPr>
          <p:cNvSpPr/>
          <p:nvPr/>
        </p:nvSpPr>
        <p:spPr>
          <a:xfrm>
            <a:off x="950976" y="5425267"/>
            <a:ext cx="9244584" cy="9233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it-IT" b="1" dirty="0"/>
              <a:t>Hello, Hannah!</a:t>
            </a:r>
          </a:p>
          <a:p>
            <a:r>
              <a:rPr lang="it-IT" b="1" dirty="0"/>
              <a:t>Hello, Ty!</a:t>
            </a:r>
          </a:p>
          <a:p>
            <a:r>
              <a:rPr lang="it-IT" b="1" dirty="0"/>
              <a:t>Hello, Margot!</a:t>
            </a:r>
            <a:endParaRPr lang="en-US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8F353A-DEDE-416E-B67E-522DCA94A80A}"/>
              </a:ext>
            </a:extLst>
          </p:cNvPr>
          <p:cNvSpPr/>
          <p:nvPr/>
        </p:nvSpPr>
        <p:spPr>
          <a:xfrm>
            <a:off x="950976" y="2651266"/>
            <a:ext cx="9244584" cy="255454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greet_users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(names):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"""Print a simple greeting to each user in the list."""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name in names: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msg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f"Hello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name.title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()}!"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print(msg)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usernames = ['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hannah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', 'ty', '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margot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greet_users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(usernames)</a:t>
            </a:r>
          </a:p>
        </p:txBody>
      </p:sp>
    </p:spTree>
    <p:extLst>
      <p:ext uri="{BB962C8B-B14F-4D97-AF65-F5344CB8AC3E}">
        <p14:creationId xmlns:p14="http://schemas.microsoft.com/office/powerpoint/2010/main" val="708140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73038"/>
            <a:ext cx="10160000" cy="754425"/>
          </a:xfrm>
        </p:spPr>
        <p:txBody>
          <a:bodyPr/>
          <a:lstStyle/>
          <a:p>
            <a:r>
              <a:rPr lang="en-US" sz="5400"/>
              <a:t>Modifying List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697" y="1140031"/>
            <a:ext cx="10416903" cy="5462650"/>
          </a:xfrm>
        </p:spPr>
        <p:txBody>
          <a:bodyPr>
            <a:normAutofit/>
          </a:bodyPr>
          <a:lstStyle/>
          <a:p>
            <a:pPr marL="463550" indent="-349250"/>
            <a:r>
              <a:rPr lang="en-US" sz="3200"/>
              <a:t>Modifying elements is similar to accessing them</a:t>
            </a:r>
          </a:p>
          <a:p>
            <a:pPr marL="760730" lvl="1" indent="-349250"/>
            <a:r>
              <a:rPr lang="en-US" sz="3000"/>
              <a:t>use a 0-based index for assignment</a:t>
            </a:r>
          </a:p>
          <a:p>
            <a:pPr marL="463550" indent="-349250"/>
            <a:endParaRPr lang="en-US" sz="1200"/>
          </a:p>
          <a:p>
            <a:pPr marL="9144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# set fourth element</a:t>
            </a:r>
          </a:p>
          <a:p>
            <a:pPr marL="9144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temps[3] = 98.0</a:t>
            </a:r>
          </a:p>
          <a:p>
            <a:pPr marL="9144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# set second element</a:t>
            </a:r>
          </a:p>
          <a:p>
            <a:pPr marL="9144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inventory[1] = “socks”</a:t>
            </a:r>
          </a:p>
          <a:p>
            <a:pPr marL="463550" indent="0">
              <a:buNone/>
            </a:pPr>
            <a:endParaRPr lang="en-US" sz="1200" b="1"/>
          </a:p>
          <a:p>
            <a:pPr marL="457200" indent="-333375"/>
            <a:r>
              <a:rPr lang="en-US" sz="3200"/>
              <a:t>The asterisk acts as a repetition operator when creating (and initializing) lists</a:t>
            </a:r>
          </a:p>
          <a:p>
            <a:pPr marL="463550" indent="0">
              <a:buNone/>
            </a:pPr>
            <a:endParaRPr lang="en-US" sz="1200" b="1"/>
          </a:p>
          <a:p>
            <a:pPr marL="9144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scores = [0] * 5     # same as scores = [0, 0, 0, 0, 0]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90023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EA0EB-5B33-44EE-B932-8EEEF4154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10046"/>
            <a:ext cx="10160000" cy="676338"/>
          </a:xfrm>
        </p:spPr>
        <p:txBody>
          <a:bodyPr/>
          <a:lstStyle/>
          <a:p>
            <a:r>
              <a:rPr lang="en-US" dirty="0"/>
              <a:t>Modifying a List in a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38151-4C11-4764-86FF-F5AB5AFB9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05840"/>
            <a:ext cx="10160000" cy="5471160"/>
          </a:xfrm>
        </p:spPr>
        <p:txBody>
          <a:bodyPr/>
          <a:lstStyle/>
          <a:p>
            <a:r>
              <a:rPr lang="en-US" dirty="0"/>
              <a:t>Any changes made to a list argument by a function are "permanent" (seen by the caller)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A73B20-DC62-4E15-9529-0A6CBF414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70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5C632B-9EFD-4386-94A6-5A5AA7181C9B}"/>
              </a:ext>
            </a:extLst>
          </p:cNvPr>
          <p:cNvSpPr/>
          <p:nvPr/>
        </p:nvSpPr>
        <p:spPr>
          <a:xfrm>
            <a:off x="877329" y="1869114"/>
            <a:ext cx="9712411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manage lists of 3D 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printer models   # pass by reference</a:t>
            </a:r>
          </a:p>
          <a:p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def print_models(unprinted_designs, completed_models):</a:t>
            </a:r>
          </a:p>
          <a:p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"""Simulate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printing each design, until none are left.</a:t>
            </a:r>
          </a:p>
          <a:p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   Move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each design to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completed_models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after 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printing."""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unprinted_designs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    current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_design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unprinted_designs.pop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    print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f"Printing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model: 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current_design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}")</a:t>
            </a:r>
          </a:p>
          <a:p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    completed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_models.append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current_design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show_completed_models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completed_models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"""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Show all the models that were printed."""</a:t>
            </a:r>
          </a:p>
          <a:p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print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nThe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following models have been printed:")</a:t>
            </a:r>
          </a:p>
          <a:p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completed_model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completed_models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    print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completed_model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3650258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EA0EB-5B33-44EE-B932-8EEEF4154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10046"/>
            <a:ext cx="10160000" cy="676338"/>
          </a:xfrm>
        </p:spPr>
        <p:txBody>
          <a:bodyPr/>
          <a:lstStyle/>
          <a:p>
            <a:r>
              <a:rPr lang="en-US" dirty="0"/>
              <a:t>Modifying a List in a Function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38151-4C11-4764-86FF-F5AB5AFB9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05840"/>
            <a:ext cx="10160000" cy="5471160"/>
          </a:xfrm>
        </p:spPr>
        <p:txBody>
          <a:bodyPr/>
          <a:lstStyle/>
          <a:p>
            <a:pPr marL="11430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A73B20-DC62-4E15-9529-0A6CBF414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71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5C632B-9EFD-4386-94A6-5A5AA7181C9B}"/>
              </a:ext>
            </a:extLst>
          </p:cNvPr>
          <p:cNvSpPr/>
          <p:nvPr/>
        </p:nvSpPr>
        <p:spPr>
          <a:xfrm>
            <a:off x="850392" y="1346737"/>
            <a:ext cx="9537192" cy="147732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unprinted_designs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['phone case', 'robot pendant', 'dodecahedron']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completed_models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[]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print_models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unprinted_designs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completed_models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show_completed_models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completed_models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5D966D-A0FB-4B25-81ED-6A0E700BA92B}"/>
              </a:ext>
            </a:extLst>
          </p:cNvPr>
          <p:cNvSpPr/>
          <p:nvPr/>
        </p:nvSpPr>
        <p:spPr>
          <a:xfrm>
            <a:off x="850392" y="3672457"/>
            <a:ext cx="9537192" cy="255454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/>
              <a:t>Printing model: dodecahedron</a:t>
            </a:r>
          </a:p>
          <a:p>
            <a:r>
              <a:rPr lang="en-US" sz="2000" b="1" dirty="0"/>
              <a:t>Printing model: robot pendant</a:t>
            </a:r>
          </a:p>
          <a:p>
            <a:r>
              <a:rPr lang="en-US" sz="2000" b="1" dirty="0"/>
              <a:t>Printing model: phone case</a:t>
            </a:r>
          </a:p>
          <a:p>
            <a:endParaRPr lang="en-US" sz="2000" b="1" dirty="0"/>
          </a:p>
          <a:p>
            <a:r>
              <a:rPr lang="en-US" sz="2000" b="1" dirty="0"/>
              <a:t>The following models have been printed:</a:t>
            </a:r>
          </a:p>
          <a:p>
            <a:r>
              <a:rPr lang="en-US" sz="2000" b="1" dirty="0"/>
              <a:t>dodecahedron</a:t>
            </a:r>
          </a:p>
          <a:p>
            <a:r>
              <a:rPr lang="en-US" sz="2000" b="1" dirty="0"/>
              <a:t>robot pendant</a:t>
            </a:r>
          </a:p>
          <a:p>
            <a:r>
              <a:rPr lang="en-US" sz="2000" b="1" dirty="0"/>
              <a:t>phone case</a:t>
            </a:r>
          </a:p>
        </p:txBody>
      </p:sp>
    </p:spTree>
    <p:extLst>
      <p:ext uri="{BB962C8B-B14F-4D97-AF65-F5344CB8AC3E}">
        <p14:creationId xmlns:p14="http://schemas.microsoft.com/office/powerpoint/2010/main" val="142985134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08781-C12F-4509-B493-3D9B637F0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64910"/>
            <a:ext cx="10586720" cy="776922"/>
          </a:xfrm>
        </p:spPr>
        <p:txBody>
          <a:bodyPr/>
          <a:lstStyle/>
          <a:p>
            <a:r>
              <a:rPr lang="en-US" dirty="0"/>
              <a:t>Preventing a Function from Modifying a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D2471-168A-4543-A183-AE3F6B8E0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43000"/>
            <a:ext cx="10160000" cy="5334000"/>
          </a:xfrm>
        </p:spPr>
        <p:txBody>
          <a:bodyPr/>
          <a:lstStyle/>
          <a:p>
            <a:r>
              <a:rPr lang="en-US" dirty="0"/>
              <a:t>To prevent a function from modifying a list, send a copy of the list</a:t>
            </a:r>
          </a:p>
          <a:p>
            <a:endParaRPr lang="en-US" sz="1600" dirty="0"/>
          </a:p>
          <a:p>
            <a:pPr marL="1828800" indent="0">
              <a:buNone/>
            </a:pPr>
            <a:r>
              <a:rPr lang="en-US" sz="2400" b="1" dirty="0" err="1"/>
              <a:t>function_name</a:t>
            </a:r>
            <a:r>
              <a:rPr lang="en-US" sz="2400" b="1" dirty="0"/>
              <a:t>(</a:t>
            </a:r>
            <a:r>
              <a:rPr lang="en-US" sz="2400" b="1" dirty="0" err="1"/>
              <a:t>list_name</a:t>
            </a:r>
            <a:r>
              <a:rPr lang="en-US" sz="2400" b="1" dirty="0"/>
              <a:t>[:])</a:t>
            </a:r>
          </a:p>
          <a:p>
            <a:pPr marL="114300" indent="0">
              <a:buNone/>
            </a:pPr>
            <a:endParaRPr lang="en-US" sz="1600" b="1" dirty="0"/>
          </a:p>
          <a:p>
            <a:r>
              <a:rPr lang="en-US" dirty="0"/>
              <a:t>The slice notation [:] makes a copy instead of using the original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US" dirty="0"/>
              <a:t>To avoid modifying the </a:t>
            </a:r>
            <a:r>
              <a:rPr lang="en-US" dirty="0" err="1"/>
              <a:t>unprinted_designs</a:t>
            </a:r>
            <a:r>
              <a:rPr lang="en-US" dirty="0"/>
              <a:t> list in the 3D model list manager, call </a:t>
            </a:r>
            <a:r>
              <a:rPr lang="en-US" dirty="0" err="1"/>
              <a:t>print_models</a:t>
            </a:r>
            <a:r>
              <a:rPr lang="en-US" dirty="0"/>
              <a:t>() like this:</a:t>
            </a:r>
          </a:p>
          <a:p>
            <a:endParaRPr lang="en-US" sz="1600" dirty="0"/>
          </a:p>
          <a:p>
            <a:pPr marL="1828800" indent="0">
              <a:buNone/>
            </a:pPr>
            <a:r>
              <a:rPr lang="en-US" sz="2400" b="1" dirty="0" err="1"/>
              <a:t>print_models</a:t>
            </a:r>
            <a:r>
              <a:rPr lang="en-US" sz="2400" b="1" dirty="0"/>
              <a:t>(</a:t>
            </a:r>
            <a:r>
              <a:rPr lang="en-US" sz="2400" b="1" dirty="0" err="1"/>
              <a:t>unprinted_designs</a:t>
            </a:r>
            <a:r>
              <a:rPr lang="en-US" sz="2400" b="1" dirty="0"/>
              <a:t>[:], </a:t>
            </a:r>
            <a:r>
              <a:rPr lang="en-US" sz="2400" b="1" dirty="0" err="1"/>
              <a:t>completed_models</a:t>
            </a:r>
            <a:r>
              <a:rPr lang="en-US" sz="2400" b="1" dirty="0"/>
              <a:t>)</a:t>
            </a:r>
          </a:p>
          <a:p>
            <a:pPr marL="114300" indent="0">
              <a:buNone/>
            </a:pPr>
            <a:endParaRPr lang="en-US" sz="1600" b="1" dirty="0"/>
          </a:p>
          <a:p>
            <a:r>
              <a:rPr lang="en-US" dirty="0"/>
              <a:t>The </a:t>
            </a:r>
            <a:r>
              <a:rPr lang="en-US" dirty="0" err="1"/>
              <a:t>print_models</a:t>
            </a:r>
            <a:r>
              <a:rPr lang="en-US" dirty="0"/>
              <a:t>() function receives the a copy of the list, so any modifications are not propagated to the original list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C4F17B-9C51-4F40-98AA-DD25C2E1D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48503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51291-A56A-47F9-9F1A-6308D92C7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37478"/>
            <a:ext cx="10160000" cy="904938"/>
          </a:xfrm>
        </p:spPr>
        <p:txBody>
          <a:bodyPr/>
          <a:lstStyle/>
          <a:p>
            <a:r>
              <a:rPr lang="en-US" dirty="0"/>
              <a:t>Returning </a:t>
            </a:r>
            <a:r>
              <a:rPr lang="en-US"/>
              <a:t>a Dictionary from a Function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E55DD-7AED-4A93-B9B2-8590907D8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61872"/>
            <a:ext cx="10160000" cy="5215128"/>
          </a:xfrm>
        </p:spPr>
        <p:txBody>
          <a:bodyPr/>
          <a:lstStyle/>
          <a:p>
            <a:r>
              <a:rPr lang="en-US" dirty="0"/>
              <a:t>A function can return any kind of value, including more complicated data structures like lists and dictionaries.</a:t>
            </a:r>
          </a:p>
          <a:p>
            <a:pPr lvl="1"/>
            <a:r>
              <a:rPr lang="en-US" dirty="0"/>
              <a:t>The following function takes in parts of a name and returns a dictionary representing a person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9B21B5-C97F-427E-86F5-4CC8663BE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4E2596-301E-4832-9EC0-2653E7A66251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73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B281B8-1DF9-4D82-8043-CEAC0447B844}"/>
              </a:ext>
            </a:extLst>
          </p:cNvPr>
          <p:cNvSpPr/>
          <p:nvPr/>
        </p:nvSpPr>
        <p:spPr>
          <a:xfrm>
            <a:off x="694944" y="2806452"/>
            <a:ext cx="9985248" cy="224676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def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build_person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first_name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,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last_name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"""Return a dictionary of information about a person."""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person = {'first':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first_name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, 'last':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last_name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return person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2F2B2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musician =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build_</a:t>
            </a:r>
            <a:r>
              <a:rPr kumimoji="0" lang="en-US" sz="2000" b="0" i="0" u="none" strike="noStrike" kern="1200" cap="none" spc="0" normalizeH="0" baseline="0" noProof="0" err="1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person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('eric', 'clapton')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2F2B2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print(musician)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E4B2BA-D859-4AED-9637-EA438DD992FF}"/>
              </a:ext>
            </a:extLst>
          </p:cNvPr>
          <p:cNvSpPr/>
          <p:nvPr/>
        </p:nvSpPr>
        <p:spPr>
          <a:xfrm>
            <a:off x="694944" y="5414546"/>
            <a:ext cx="9985248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{'first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': 'eric',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'last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': 'clapton'}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2F2B2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986480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B9E1F-4568-498A-8E28-D08532106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37478"/>
            <a:ext cx="10485120" cy="987234"/>
          </a:xfrm>
        </p:spPr>
        <p:txBody>
          <a:bodyPr/>
          <a:lstStyle/>
          <a:p>
            <a:r>
              <a:rPr lang="en-US" dirty="0"/>
              <a:t>Passing an Arbitrary Number of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69841-B5D7-4C8E-8AE9-6277E576C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62456"/>
            <a:ext cx="10160000" cy="5114544"/>
          </a:xfrm>
        </p:spPr>
        <p:txBody>
          <a:bodyPr/>
          <a:lstStyle/>
          <a:p>
            <a:r>
              <a:rPr lang="en-US" dirty="0"/>
              <a:t>Python allows a function to collect an arbitrary number of arguments from the calling statement.</a:t>
            </a:r>
          </a:p>
          <a:p>
            <a:pPr lvl="1"/>
            <a:r>
              <a:rPr lang="en-US" dirty="0"/>
              <a:t>The function in the following example has one parameter, *toppings, but this parameter collects as many arguments as the calling line provides: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70DC4B-CC69-454B-8EEE-0E741B4B8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74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9A0327-6083-4A84-85F6-DCBB7185A599}"/>
              </a:ext>
            </a:extLst>
          </p:cNvPr>
          <p:cNvSpPr/>
          <p:nvPr/>
        </p:nvSpPr>
        <p:spPr>
          <a:xfrm>
            <a:off x="795528" y="3188869"/>
            <a:ext cx="9820656" cy="193899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make_pizza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(*toppings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"""Print the list of toppings that have been requested."""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print(toppings)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make_pizza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('pepperoni')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make_pizza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('mushrooms', 'green peppers', 'extra cheese')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F36C91-EB5C-4B80-9D4E-7A9A7F3885AD}"/>
              </a:ext>
            </a:extLst>
          </p:cNvPr>
          <p:cNvSpPr/>
          <p:nvPr/>
        </p:nvSpPr>
        <p:spPr>
          <a:xfrm>
            <a:off x="795528" y="5495544"/>
            <a:ext cx="9820656" cy="83099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('pepperoni',)</a:t>
            </a:r>
          </a:p>
          <a:p>
            <a:r>
              <a:rPr lang="en-US" sz="2400" b="1" dirty="0"/>
              <a:t>('mushrooms', 'green peppers', 'extra cheese')</a:t>
            </a:r>
          </a:p>
        </p:txBody>
      </p:sp>
    </p:spTree>
    <p:extLst>
      <p:ext uri="{BB962C8B-B14F-4D97-AF65-F5344CB8AC3E}">
        <p14:creationId xmlns:p14="http://schemas.microsoft.com/office/powerpoint/2010/main" val="170323619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B9E1F-4568-498A-8E28-D08532106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37478"/>
            <a:ext cx="10485120" cy="987234"/>
          </a:xfrm>
        </p:spPr>
        <p:txBody>
          <a:bodyPr/>
          <a:lstStyle/>
          <a:p>
            <a:r>
              <a:rPr lang="en-US" dirty="0"/>
              <a:t>Passing an Arbitrary Number of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69841-B5D7-4C8E-8AE9-6277E576C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62456"/>
            <a:ext cx="10160000" cy="5114544"/>
          </a:xfrm>
        </p:spPr>
        <p:txBody>
          <a:bodyPr>
            <a:normAutofit/>
          </a:bodyPr>
          <a:lstStyle/>
          <a:p>
            <a:r>
              <a:rPr lang="en-US" sz="2400" dirty="0"/>
              <a:t>The asterisk in the parameter name *toppings tells Python to make an empty tuple and pack whatever values it receives into this tuple</a:t>
            </a:r>
          </a:p>
          <a:p>
            <a:r>
              <a:rPr lang="en-US" sz="2400" dirty="0"/>
              <a:t>It </a:t>
            </a:r>
            <a:r>
              <a:rPr lang="en-US" sz="2400"/>
              <a:t>will pack </a:t>
            </a:r>
            <a:r>
              <a:rPr lang="en-US" sz="2400" dirty="0"/>
              <a:t>the arguments into a tuple, even if the function receives only one value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70DC4B-CC69-454B-8EEE-0E741B4B8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75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9A0327-6083-4A84-85F6-DCBB7185A599}"/>
              </a:ext>
            </a:extLst>
          </p:cNvPr>
          <p:cNvSpPr/>
          <p:nvPr/>
        </p:nvSpPr>
        <p:spPr>
          <a:xfrm>
            <a:off x="779272" y="3288560"/>
            <a:ext cx="9820656" cy="193899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make_pizza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(*toppings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"""Print the list of toppings that have been requested."""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print(toppings)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make_pizza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('pepperoni')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make_pizza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('mushrooms', 'green peppers', 'extra cheese')</a:t>
            </a:r>
          </a:p>
        </p:txBody>
      </p:sp>
    </p:spTree>
    <p:extLst>
      <p:ext uri="{BB962C8B-B14F-4D97-AF65-F5344CB8AC3E}">
        <p14:creationId xmlns:p14="http://schemas.microsoft.com/office/powerpoint/2010/main" val="22245277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65738-8ADE-4A78-9A12-264A2CA7A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46622"/>
            <a:ext cx="10424160" cy="1143000"/>
          </a:xfrm>
        </p:spPr>
        <p:txBody>
          <a:bodyPr/>
          <a:lstStyle/>
          <a:p>
            <a:r>
              <a:rPr lang="en-US" dirty="0"/>
              <a:t>Mixing Positional and Arbitrary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1F163-F200-4F20-B50E-E70F87AEB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26464"/>
            <a:ext cx="10160000" cy="5050536"/>
          </a:xfrm>
        </p:spPr>
        <p:txBody>
          <a:bodyPr>
            <a:normAutofit/>
          </a:bodyPr>
          <a:lstStyle/>
          <a:p>
            <a:r>
              <a:rPr lang="en-US" sz="2400" dirty="0"/>
              <a:t>For a function to accept several different kinds of arguments, the parameter that accepts an arbitrary number of arguments must be placed </a:t>
            </a:r>
            <a:r>
              <a:rPr lang="en-US" sz="2400" u="sng" dirty="0"/>
              <a:t>last</a:t>
            </a:r>
            <a:r>
              <a:rPr lang="en-US" sz="2400" dirty="0"/>
              <a:t> in the function definition</a:t>
            </a:r>
          </a:p>
          <a:p>
            <a:pPr lvl="1"/>
            <a:r>
              <a:rPr lang="en-US" sz="2400" dirty="0"/>
              <a:t>Python matches positional and keyword arguments first and then collects any remaining arguments in the final parameter.</a:t>
            </a:r>
          </a:p>
          <a:p>
            <a:r>
              <a:rPr lang="en-US" sz="2600" dirty="0"/>
              <a:t>For example, if the function needs to take in a size for the pizza, that parameter must come before the parameter *toppings: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5D9808-F2CA-469D-8760-FC0509777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76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A162EE-485E-4CCF-A3E4-76D2B92C4E95}"/>
              </a:ext>
            </a:extLst>
          </p:cNvPr>
          <p:cNvSpPr/>
          <p:nvPr/>
        </p:nvSpPr>
        <p:spPr>
          <a:xfrm>
            <a:off x="1422400" y="4605145"/>
            <a:ext cx="78729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make_pizza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size, *toppings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</p:txBody>
      </p:sp>
    </p:spTree>
    <p:extLst>
      <p:ext uri="{BB962C8B-B14F-4D97-AF65-F5344CB8AC3E}">
        <p14:creationId xmlns:p14="http://schemas.microsoft.com/office/powerpoint/2010/main" val="176394229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53AFC-8A96-441B-B2A0-920DD9FEC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83198"/>
            <a:ext cx="10160000" cy="932370"/>
          </a:xfrm>
        </p:spPr>
        <p:txBody>
          <a:bodyPr/>
          <a:lstStyle/>
          <a:p>
            <a:r>
              <a:rPr lang="en-US" dirty="0"/>
              <a:t>Using Arbitrary Keyword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8F37E-CA79-4418-85A2-96CDF1EFC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16736"/>
            <a:ext cx="10160000" cy="5160264"/>
          </a:xfrm>
        </p:spPr>
        <p:txBody>
          <a:bodyPr>
            <a:normAutofit/>
          </a:bodyPr>
          <a:lstStyle/>
          <a:p>
            <a:r>
              <a:rPr lang="en-US" sz="2800" dirty="0"/>
              <a:t>If a function should accept an arbitrary number of arguments, but it isn't known what will be received in advance, write it so that it accepts as many key-value pairs as the calling statement provides</a:t>
            </a:r>
          </a:p>
          <a:p>
            <a:pPr lvl="2"/>
            <a:r>
              <a:rPr lang="en-US" sz="2400" dirty="0"/>
              <a:t>e.g. when building user profiles, you know you’ll get information about a user, but you’re not sure what kind of information you’ll receive</a:t>
            </a:r>
          </a:p>
          <a:p>
            <a:r>
              <a:rPr lang="en-US" sz="2800" dirty="0"/>
              <a:t>The function </a:t>
            </a:r>
            <a:r>
              <a:rPr lang="en-US" sz="2800" dirty="0" err="1"/>
              <a:t>build_profile</a:t>
            </a:r>
            <a:r>
              <a:rPr lang="en-US" sz="2800" dirty="0"/>
              <a:t>() in the following example always takes in a first and last name, but it accepts an arbitrary number of keyword arguments as well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C89FBD-6BCD-4036-A7CB-78022E3F7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77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ED64D9-3500-4B4E-8DD6-DCF4D7B2760D}"/>
              </a:ext>
            </a:extLst>
          </p:cNvPr>
          <p:cNvSpPr/>
          <p:nvPr/>
        </p:nvSpPr>
        <p:spPr>
          <a:xfrm>
            <a:off x="771144" y="5147161"/>
            <a:ext cx="98369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build_profile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first, last, **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user_info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</p:txBody>
      </p:sp>
    </p:spTree>
    <p:extLst>
      <p:ext uri="{BB962C8B-B14F-4D97-AF65-F5344CB8AC3E}">
        <p14:creationId xmlns:p14="http://schemas.microsoft.com/office/powerpoint/2010/main" val="123243358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53AFC-8A96-441B-B2A0-920DD9FEC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83198"/>
            <a:ext cx="10160000" cy="932370"/>
          </a:xfrm>
        </p:spPr>
        <p:txBody>
          <a:bodyPr/>
          <a:lstStyle/>
          <a:p>
            <a:r>
              <a:rPr lang="en-US" dirty="0"/>
              <a:t>Using Arbitrary Keyword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8F37E-CA79-4418-85A2-96CDF1EFC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16736"/>
            <a:ext cx="10160000" cy="5160264"/>
          </a:xfrm>
        </p:spPr>
        <p:txBody>
          <a:bodyPr/>
          <a:lstStyle/>
          <a:p>
            <a:pPr marL="11430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C89FBD-6BCD-4036-A7CB-78022E3F7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78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F1AC18-AB49-4436-8ABE-D5B47BA7FA61}"/>
              </a:ext>
            </a:extLst>
          </p:cNvPr>
          <p:cNvSpPr/>
          <p:nvPr/>
        </p:nvSpPr>
        <p:spPr>
          <a:xfrm>
            <a:off x="832104" y="1447836"/>
            <a:ext cx="9482328" cy="409342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build_profile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(first, last, **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user_info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"""Build a profile with all available information."""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profile = {}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profile['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'] = first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profile['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'] = last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key, value in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user_info.items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profile[key] = value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profile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user_profile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build_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profile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('albert', 'einstein',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location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princeton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field='physics')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user_profile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D73505-D44D-4851-BD2D-9AA0F3E0BEA0}"/>
              </a:ext>
            </a:extLst>
          </p:cNvPr>
          <p:cNvSpPr/>
          <p:nvPr/>
        </p:nvSpPr>
        <p:spPr>
          <a:xfrm>
            <a:off x="832104" y="5742432"/>
            <a:ext cx="9482328" cy="4001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/>
              <a:t>{'</a:t>
            </a:r>
            <a:r>
              <a:rPr lang="en-US" sz="2000" b="1" dirty="0" err="1"/>
              <a:t>first_name</a:t>
            </a:r>
            <a:r>
              <a:rPr lang="en-US" sz="2000" b="1" dirty="0"/>
              <a:t>': 'albert', '</a:t>
            </a:r>
            <a:r>
              <a:rPr lang="en-US" sz="2000" b="1" dirty="0" err="1"/>
              <a:t>last_name</a:t>
            </a:r>
            <a:r>
              <a:rPr lang="en-US" sz="2000" b="1" dirty="0"/>
              <a:t>': '</a:t>
            </a:r>
            <a:r>
              <a:rPr lang="en-US" sz="2000" b="1" dirty="0" err="1"/>
              <a:t>einstein</a:t>
            </a:r>
            <a:r>
              <a:rPr lang="en-US" sz="2000" b="1" dirty="0"/>
              <a:t>', 'location': '</a:t>
            </a:r>
            <a:r>
              <a:rPr lang="en-US" sz="2000" b="1" dirty="0" err="1"/>
              <a:t>princeton</a:t>
            </a:r>
            <a:r>
              <a:rPr lang="en-US" sz="2000" b="1" dirty="0"/>
              <a:t>', 'field': 'physics'}</a:t>
            </a:r>
          </a:p>
        </p:txBody>
      </p:sp>
    </p:spTree>
    <p:extLst>
      <p:ext uri="{BB962C8B-B14F-4D97-AF65-F5344CB8AC3E}">
        <p14:creationId xmlns:p14="http://schemas.microsoft.com/office/powerpoint/2010/main" val="191517534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53AFC-8A96-441B-B2A0-920DD9FEC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83198"/>
            <a:ext cx="10160000" cy="932370"/>
          </a:xfrm>
        </p:spPr>
        <p:txBody>
          <a:bodyPr/>
          <a:lstStyle/>
          <a:p>
            <a:r>
              <a:rPr lang="en-US" dirty="0"/>
              <a:t>Using Arbitrary Keyword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8F37E-CA79-4418-85A2-96CDF1EFC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16736"/>
            <a:ext cx="10160000" cy="5160264"/>
          </a:xfrm>
        </p:spPr>
        <p:txBody>
          <a:bodyPr>
            <a:normAutofit/>
          </a:bodyPr>
          <a:lstStyle/>
          <a:p>
            <a:r>
              <a:rPr lang="en-US" sz="2800" dirty="0"/>
              <a:t>The definition of </a:t>
            </a:r>
            <a:r>
              <a:rPr lang="en-US" sz="2800" dirty="0" err="1"/>
              <a:t>build_profile</a:t>
            </a:r>
            <a:r>
              <a:rPr lang="en-US" sz="2800" dirty="0"/>
              <a:t>() expects a first and last name, and then it allows the user to pass in as many name-value pairs as they want</a:t>
            </a:r>
          </a:p>
          <a:p>
            <a:r>
              <a:rPr lang="en-US" sz="2800" dirty="0"/>
              <a:t>The double asterisks before the parameter </a:t>
            </a:r>
            <a:r>
              <a:rPr lang="en-US" sz="2800" b="1" dirty="0" err="1"/>
              <a:t>user_info</a:t>
            </a:r>
            <a:r>
              <a:rPr lang="en-US" sz="2800" b="1" dirty="0"/>
              <a:t> </a:t>
            </a:r>
            <a:r>
              <a:rPr lang="en-US" sz="2800" dirty="0"/>
              <a:t>cause Python to create an empty dictionary called </a:t>
            </a:r>
            <a:r>
              <a:rPr lang="en-US" sz="2800" dirty="0" err="1"/>
              <a:t>user_info</a:t>
            </a:r>
            <a:r>
              <a:rPr lang="en-US" sz="2800" dirty="0"/>
              <a:t> and pack whatever name-value pairs it receives into this dictionary</a:t>
            </a:r>
          </a:p>
          <a:p>
            <a:pPr lvl="1"/>
            <a:r>
              <a:rPr lang="en-US" sz="2600" dirty="0"/>
              <a:t>Within the function, you can access the name-value pairs in </a:t>
            </a:r>
            <a:r>
              <a:rPr lang="en-US" sz="2600" dirty="0" err="1"/>
              <a:t>user_info</a:t>
            </a:r>
            <a:r>
              <a:rPr lang="en-US" sz="2600" dirty="0"/>
              <a:t> just as you would for any dictionary.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C89FBD-6BCD-4036-A7CB-78022E3F7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79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ED64D9-3500-4B4E-8DD6-DCF4D7B2760D}"/>
              </a:ext>
            </a:extLst>
          </p:cNvPr>
          <p:cNvSpPr/>
          <p:nvPr/>
        </p:nvSpPr>
        <p:spPr>
          <a:xfrm>
            <a:off x="609600" y="5357473"/>
            <a:ext cx="98369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build_profile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first, last, **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user_info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</p:txBody>
      </p:sp>
    </p:spTree>
    <p:extLst>
      <p:ext uri="{BB962C8B-B14F-4D97-AF65-F5344CB8AC3E}">
        <p14:creationId xmlns:p14="http://schemas.microsoft.com/office/powerpoint/2010/main" val="543524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73038"/>
            <a:ext cx="10160000" cy="990744"/>
          </a:xfrm>
        </p:spPr>
        <p:txBody>
          <a:bodyPr/>
          <a:lstStyle/>
          <a:p>
            <a:r>
              <a:rPr lang="en-US" sz="4400"/>
              <a:t>Adding Elements to a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697" y="1294410"/>
            <a:ext cx="10416903" cy="5308271"/>
          </a:xfrm>
        </p:spPr>
        <p:txBody>
          <a:bodyPr>
            <a:normAutofit/>
          </a:bodyPr>
          <a:lstStyle/>
          <a:p>
            <a:pPr marL="463550" indent="-349250"/>
            <a:r>
              <a:rPr lang="en-US" sz="3600"/>
              <a:t>The </a:t>
            </a:r>
            <a:r>
              <a:rPr lang="en-US" sz="3600" u="sng"/>
              <a:t>append</a:t>
            </a:r>
            <a:r>
              <a:rPr lang="en-US" sz="3600"/>
              <a:t> method adds items to the </a:t>
            </a:r>
            <a:r>
              <a:rPr lang="en-US" sz="3600" u="sng"/>
              <a:t>end</a:t>
            </a:r>
            <a:r>
              <a:rPr lang="en-US" sz="3600"/>
              <a:t> of a list</a:t>
            </a:r>
          </a:p>
          <a:p>
            <a:pPr marL="760730" lvl="1" indent="-349250"/>
            <a:r>
              <a:rPr lang="en-US" sz="3600"/>
              <a:t>increases length by 1</a:t>
            </a:r>
          </a:p>
          <a:p>
            <a:pPr marL="114300" indent="0">
              <a:buNone/>
            </a:pPr>
            <a:endParaRPr lang="en-US" sz="1400"/>
          </a:p>
          <a:p>
            <a:pPr marL="9144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stats = [48.0, 30.5, 20.2, 100.0]</a:t>
            </a:r>
          </a:p>
          <a:p>
            <a:pPr marL="9144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stats.append(99.5)</a:t>
            </a:r>
          </a:p>
          <a:p>
            <a:pPr marL="9144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print(stats)</a:t>
            </a:r>
          </a:p>
          <a:p>
            <a:pPr marL="914400" indent="0">
              <a:buNone/>
            </a:pPr>
            <a:endParaRPr lang="en-US" sz="1600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E887B4-6CD7-4F49-8890-AAF5576FFD03}"/>
              </a:ext>
            </a:extLst>
          </p:cNvPr>
          <p:cNvSpPr txBox="1"/>
          <p:nvPr/>
        </p:nvSpPr>
        <p:spPr>
          <a:xfrm>
            <a:off x="7457813" y="3548435"/>
            <a:ext cx="3311787" cy="4001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[48.0, 30.5, 20.2, 100.0, 99.5]</a:t>
            </a:r>
          </a:p>
        </p:txBody>
      </p:sp>
    </p:spTree>
    <p:extLst>
      <p:ext uri="{BB962C8B-B14F-4D97-AF65-F5344CB8AC3E}">
        <p14:creationId xmlns:p14="http://schemas.microsoft.com/office/powerpoint/2010/main" val="98399283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600" y="173038"/>
            <a:ext cx="10160000" cy="832802"/>
          </a:xfrm>
        </p:spPr>
        <p:txBody>
          <a:bodyPr/>
          <a:lstStyle/>
          <a:p>
            <a:r>
              <a:rPr lang="en-US" dirty="0"/>
              <a:t>Scope, Local and Global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80160"/>
            <a:ext cx="10160000" cy="5196839"/>
          </a:xfrm>
        </p:spPr>
        <p:txBody>
          <a:bodyPr>
            <a:normAutofit/>
          </a:bodyPr>
          <a:lstStyle/>
          <a:p>
            <a:pPr lvl="0"/>
            <a:r>
              <a:rPr lang="en-US" sz="3200" u="sng" dirty="0"/>
              <a:t>scope</a:t>
            </a:r>
            <a:r>
              <a:rPr lang="en-US" sz="3200" dirty="0"/>
              <a:t> refers to the visibility of variables and functions, including where they can and cannot be used</a:t>
            </a:r>
          </a:p>
          <a:p>
            <a:pPr lvl="0"/>
            <a:r>
              <a:rPr lang="en-US" sz="3200" u="sng" dirty="0"/>
              <a:t>global</a:t>
            </a:r>
            <a:r>
              <a:rPr lang="en-US" sz="3200" dirty="0"/>
              <a:t> variables have global scope: they can be used anywhere, including in functions they are not passed to</a:t>
            </a:r>
          </a:p>
          <a:p>
            <a:pPr lvl="0"/>
            <a:r>
              <a:rPr lang="en-US" sz="3200" u="sng" dirty="0"/>
              <a:t>local</a:t>
            </a:r>
            <a:r>
              <a:rPr lang="en-US" sz="3200" dirty="0"/>
              <a:t> variables have local scope: they are defined within a function, and can </a:t>
            </a:r>
            <a:r>
              <a:rPr lang="en-US" sz="3200" u="sng" dirty="0"/>
              <a:t>only</a:t>
            </a:r>
            <a:r>
              <a:rPr lang="en-US" sz="3200" dirty="0"/>
              <a:t> be used within that function</a:t>
            </a:r>
          </a:p>
          <a:p>
            <a:pPr lvl="0"/>
            <a:r>
              <a:rPr lang="en-US" sz="3200" dirty="0"/>
              <a:t>global variables should be avoided since they can complicate program maintenance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69588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600" y="173038"/>
            <a:ext cx="10160000" cy="832802"/>
          </a:xfrm>
        </p:spPr>
        <p:txBody>
          <a:bodyPr/>
          <a:lstStyle/>
          <a:p>
            <a:r>
              <a:rPr lang="en-US" dirty="0"/>
              <a:t>Functions With Local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80160"/>
            <a:ext cx="10160000" cy="5196839"/>
          </a:xfrm>
        </p:spPr>
        <p:txBody>
          <a:bodyPr>
            <a:normAutofit/>
          </a:bodyPr>
          <a:lstStyle/>
          <a:p>
            <a:pPr marL="114300" lv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calc_tax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(amount,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tax_rate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):    </a:t>
            </a:r>
          </a:p>
          <a:p>
            <a:pPr marL="114300" lv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tax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amount *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tax_rate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# tax is a local variable in this function</a:t>
            </a:r>
          </a:p>
          <a:p>
            <a:pPr marL="114300" lv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tax                #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return is necessary</a:t>
            </a:r>
          </a:p>
          <a:p>
            <a:pPr marL="114300" lv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lv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def main():</a:t>
            </a:r>
          </a:p>
          <a:p>
            <a:pPr marL="114300" lvl="0" indent="0"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u="sng">
                <a:latin typeface="Courier New" panose="02070309020205020404" pitchFamily="49" charset="0"/>
                <a:cs typeface="Courier New" panose="02070309020205020404" pitchFamily="49" charset="0"/>
              </a:rPr>
              <a:t>tax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calc_tax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(85.0, .05)   # tax is a local variable in main</a:t>
            </a:r>
          </a:p>
          <a:p>
            <a:pPr marL="114300" lv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print("Tax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:", tax)          #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4.25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91785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600" y="173037"/>
            <a:ext cx="10160000" cy="1329191"/>
          </a:xfrm>
        </p:spPr>
        <p:txBody>
          <a:bodyPr/>
          <a:lstStyle/>
          <a:p>
            <a:r>
              <a:rPr lang="en-US" dirty="0"/>
              <a:t>A Function That Uses A Global Variable </a:t>
            </a:r>
            <a:br>
              <a:rPr lang="en-US" dirty="0"/>
            </a:br>
            <a:r>
              <a:rPr lang="en-US" dirty="0"/>
              <a:t>(Not Recommended)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98171"/>
            <a:ext cx="10160000" cy="4778828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1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tax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0.0                        # tax is a global variable</a:t>
            </a:r>
          </a:p>
          <a:p>
            <a:pPr marL="11430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430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calc_tax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(amount,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tax_rate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114300" indent="0"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i="1">
                <a:latin typeface="Courier New" panose="02070309020205020404" pitchFamily="49" charset="0"/>
                <a:cs typeface="Courier New" panose="02070309020205020404" pitchFamily="49" charset="0"/>
              </a:rPr>
              <a:t>global tax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 use global variable (keyword is required)</a:t>
            </a:r>
          </a:p>
          <a:p>
            <a:pPr marL="11430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tax = amount *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tax_</a:t>
            </a:r>
            <a:r>
              <a:rPr lang="en-US" sz="1800" err="1">
                <a:latin typeface="Courier New" panose="02070309020205020404" pitchFamily="49" charset="0"/>
                <a:cs typeface="Courier New" panose="02070309020205020404" pitchFamily="49" charset="0"/>
              </a:rPr>
              <a:t>rate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#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changes global variable</a:t>
            </a:r>
          </a:p>
          <a:p>
            <a:pPr marL="11430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430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def main():</a:t>
            </a:r>
          </a:p>
          <a:p>
            <a:pPr marL="11430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calc_tax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(85.0, .05)    	   </a:t>
            </a:r>
          </a:p>
          <a:p>
            <a:pPr marL="11430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print("Tax:", </a:t>
            </a:r>
            <a:r>
              <a:rPr lang="en-US" sz="1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tax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)       #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4.25 (global)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29688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600" y="173038"/>
            <a:ext cx="10160000" cy="911180"/>
          </a:xfrm>
        </p:spPr>
        <p:txBody>
          <a:bodyPr/>
          <a:lstStyle/>
          <a:p>
            <a:r>
              <a:rPr lang="en-US" dirty="0"/>
              <a:t>Shadowing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607" y="1384663"/>
            <a:ext cx="10594427" cy="5092336"/>
          </a:xfrm>
        </p:spPr>
        <p:txBody>
          <a:bodyPr>
            <a:normAutofit fontScale="92500"/>
          </a:bodyPr>
          <a:lstStyle/>
          <a:p>
            <a:r>
              <a:rPr lang="en-US" sz="3200" dirty="0"/>
              <a:t>Using a local variable with the same name as a global variable </a:t>
            </a:r>
            <a:r>
              <a:rPr lang="en-US" sz="3200" u="sng" dirty="0"/>
              <a:t>shadows</a:t>
            </a:r>
            <a:r>
              <a:rPr lang="en-US" sz="3200" dirty="0"/>
              <a:t> the global variable</a:t>
            </a:r>
          </a:p>
          <a:p>
            <a:pPr lvl="1"/>
            <a:r>
              <a:rPr lang="en-US" sz="2800" dirty="0"/>
              <a:t>This is another practice that is discouraged due to the maintenance problems it can raise</a:t>
            </a:r>
          </a:p>
          <a:p>
            <a:pPr lvl="1"/>
            <a:endParaRPr lang="en-US" sz="1300" dirty="0"/>
          </a:p>
          <a:p>
            <a:pPr marL="274320" indent="0">
              <a:buNone/>
            </a:pPr>
            <a:r>
              <a:rPr lang="en-US" sz="1900" i="1" dirty="0">
                <a:latin typeface="Courier New" panose="02070309020205020404" pitchFamily="49" charset="0"/>
                <a:cs typeface="Courier New" panose="02070309020205020404" pitchFamily="49" charset="0"/>
              </a:rPr>
              <a:t>tax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0.0                                 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# tax is a </a:t>
            </a:r>
            <a:r>
              <a:rPr lang="en-US" sz="19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global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variable</a:t>
            </a:r>
          </a:p>
          <a:p>
            <a:pPr marL="27432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27432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calc_tax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(amount,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tax_rate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27432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9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tax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= amount *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tax_</a:t>
            </a:r>
            <a:r>
              <a:rPr lang="en-US" sz="1900" err="1">
                <a:latin typeface="Courier New" panose="02070309020205020404" pitchFamily="49" charset="0"/>
                <a:cs typeface="Courier New" panose="02070309020205020404" pitchFamily="49" charset="0"/>
              </a:rPr>
              <a:t>rate</a:t>
            </a:r>
            <a:r>
              <a:rPr 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                #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tax is a </a:t>
            </a:r>
            <a:r>
              <a:rPr lang="en-US" sz="19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local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variable</a:t>
            </a:r>
          </a:p>
          <a:p>
            <a:pPr marL="27432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print("Tax:", tax</a:t>
            </a:r>
            <a:r>
              <a:rPr 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)                     #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4.25 (local)</a:t>
            </a:r>
          </a:p>
          <a:p>
            <a:pPr marL="27432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27432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def main():</a:t>
            </a:r>
          </a:p>
          <a:p>
            <a:pPr marL="27432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calc_tax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(85.0, .05)</a:t>
            </a:r>
          </a:p>
          <a:p>
            <a:pPr marL="27432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print("Tax:", </a:t>
            </a:r>
            <a:r>
              <a:rPr lang="en-US" sz="1900" i="1" dirty="0">
                <a:latin typeface="Courier New" panose="02070309020205020404" pitchFamily="49" charset="0"/>
                <a:cs typeface="Courier New" panose="02070309020205020404" pitchFamily="49" charset="0"/>
              </a:rPr>
              <a:t>tax</a:t>
            </a:r>
            <a:r>
              <a:rPr 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)  # 0.0(global–the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local variable </a:t>
            </a:r>
            <a:r>
              <a:rPr 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is out of scope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73682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600" y="173038"/>
            <a:ext cx="10160000" cy="911180"/>
          </a:xfrm>
        </p:spPr>
        <p:txBody>
          <a:bodyPr/>
          <a:lstStyle/>
          <a:p>
            <a:r>
              <a:rPr lang="en-US" dirty="0"/>
              <a:t>Global </a:t>
            </a:r>
            <a:r>
              <a:rPr lang="en-US" u="sng" dirty="0"/>
              <a:t>Constants</a:t>
            </a:r>
            <a:r>
              <a:rPr lang="en-US" dirty="0"/>
              <a:t> are Fine!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84663"/>
            <a:ext cx="10160000" cy="5092336"/>
          </a:xfrm>
        </p:spPr>
        <p:txBody>
          <a:bodyPr>
            <a:normAutofit fontScale="92500"/>
          </a:bodyPr>
          <a:lstStyle/>
          <a:p>
            <a:r>
              <a:rPr lang="en-US" sz="4000" dirty="0"/>
              <a:t>Using </a:t>
            </a:r>
            <a:r>
              <a:rPr lang="en-US" sz="4000" dirty="0" err="1"/>
              <a:t>globals</a:t>
            </a:r>
            <a:r>
              <a:rPr lang="en-US" sz="4000" dirty="0"/>
              <a:t> for constants is encouraged!</a:t>
            </a:r>
          </a:p>
          <a:p>
            <a:pPr lvl="1"/>
            <a:r>
              <a:rPr lang="en-US" sz="3500" u="sng" dirty="0"/>
              <a:t>Do</a:t>
            </a:r>
            <a:r>
              <a:rPr lang="en-US" sz="3500" dirty="0"/>
              <a:t> </a:t>
            </a:r>
            <a:r>
              <a:rPr lang="en-US" sz="3500" u="sng" dirty="0"/>
              <a:t>not</a:t>
            </a:r>
            <a:r>
              <a:rPr lang="en-US" sz="3500" dirty="0"/>
              <a:t> specify the </a:t>
            </a:r>
            <a:r>
              <a:rPr lang="en-US" sz="3500" u="sng" dirty="0"/>
              <a:t>global</a:t>
            </a:r>
            <a:r>
              <a:rPr lang="en-US" sz="3500" dirty="0"/>
              <a:t> keyword, otherwise the value could be modified</a:t>
            </a:r>
          </a:p>
          <a:p>
            <a:pPr lvl="1"/>
            <a:r>
              <a:rPr lang="en-US" sz="3500" dirty="0"/>
              <a:t>Remember to use all upper case names </a:t>
            </a:r>
            <a:r>
              <a:rPr lang="en-US" sz="3500" u="sng" dirty="0"/>
              <a:t>by convention </a:t>
            </a:r>
            <a:r>
              <a:rPr lang="en-US" sz="3500" dirty="0"/>
              <a:t>to help clarify their purpose </a:t>
            </a:r>
          </a:p>
          <a:p>
            <a:endParaRPr lang="en-US" sz="3200" dirty="0"/>
          </a:p>
          <a:p>
            <a:pPr marL="914400" indent="0">
              <a:buNone/>
            </a:pP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TAX_RATE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0.05        # TAX_RATE is a global constant</a:t>
            </a:r>
          </a:p>
          <a:p>
            <a:pPr marL="9144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calc_tax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(amount):    </a:t>
            </a:r>
          </a:p>
          <a:p>
            <a:pPr marL="9144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tax = amount * 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TAX_RATE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# use it here</a:t>
            </a:r>
          </a:p>
          <a:p>
            <a:pPr marL="9144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tax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11034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600" y="173038"/>
            <a:ext cx="10160000" cy="855662"/>
          </a:xfrm>
        </p:spPr>
        <p:txBody>
          <a:bodyPr/>
          <a:lstStyle/>
          <a:p>
            <a:r>
              <a:rPr lang="en-US" dirty="0"/>
              <a:t>The main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81100"/>
            <a:ext cx="10160000" cy="5295900"/>
          </a:xfrm>
        </p:spPr>
        <p:txBody>
          <a:bodyPr>
            <a:normAutofit/>
          </a:bodyPr>
          <a:lstStyle/>
          <a:p>
            <a:r>
              <a:rPr lang="en-US" sz="3600" dirty="0"/>
              <a:t>When using functions in a Python program, the primary code which starts the program is stored in a function named </a:t>
            </a:r>
            <a:r>
              <a:rPr lang="en-US" sz="3600" u="sng" dirty="0"/>
              <a:t>main</a:t>
            </a:r>
          </a:p>
          <a:p>
            <a:pPr lvl="1"/>
            <a:r>
              <a:rPr lang="en-US" sz="2800" dirty="0"/>
              <a:t>We can call the main function directly to start execution of the program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85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8C4A44-EC53-4B6E-9A27-11E650B390EC}"/>
              </a:ext>
            </a:extLst>
          </p:cNvPr>
          <p:cNvSpPr/>
          <p:nvPr/>
        </p:nvSpPr>
        <p:spPr>
          <a:xfrm>
            <a:off x="1117092" y="4016278"/>
            <a:ext cx="9472649" cy="224676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main():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# display a welcome message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print("The Future Value Calculator\n")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# must include this call to start the program</a:t>
            </a:r>
          </a:p>
        </p:txBody>
      </p:sp>
    </p:spTree>
    <p:extLst>
      <p:ext uri="{BB962C8B-B14F-4D97-AF65-F5344CB8AC3E}">
        <p14:creationId xmlns:p14="http://schemas.microsoft.com/office/powerpoint/2010/main" val="352942755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17500"/>
            <a:ext cx="10160000" cy="6159500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#!/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python3</a:t>
            </a:r>
          </a:p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futurevalue2.py</a:t>
            </a:r>
          </a:p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</a:p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calculate_future_value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monthly_investment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yearly_interest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years):</a:t>
            </a:r>
          </a:p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# convert yearly values to monthly values</a:t>
            </a:r>
          </a:p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monthly_interest_rate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yearly_interest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/ 12 / 100</a:t>
            </a:r>
          </a:p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months = years * 12</a:t>
            </a:r>
          </a:p>
          <a:p>
            <a:pPr marL="11430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# calculate future value</a:t>
            </a:r>
          </a:p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future_value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0.0</a:t>
            </a:r>
          </a:p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i in range(0, months):</a:t>
            </a:r>
          </a:p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future_value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monthly_investment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monthly_interest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future_value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monthly_interest_rate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future_value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monthly_interest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future_value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79575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282" y="0"/>
            <a:ext cx="10565377" cy="6858000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main():</a:t>
            </a:r>
          </a:p>
          <a:p>
            <a:pPr marL="11430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choice = "y"</a:t>
            </a:r>
          </a:p>
          <a:p>
            <a:pPr marL="11430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choice.lower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 == "y":</a:t>
            </a:r>
          </a:p>
          <a:p>
            <a:pPr marL="11430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# get input from the user</a:t>
            </a:r>
          </a:p>
          <a:p>
            <a:pPr marL="11430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monthly_investment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float(input("Enter monthly investment: "))</a:t>
            </a:r>
          </a:p>
          <a:p>
            <a:pPr marL="11430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yearly_interest_rate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float(input("Enter yearly interest rate: "))</a:t>
            </a:r>
          </a:p>
          <a:p>
            <a:pPr marL="11430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years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(input("Enter number of years: "))</a:t>
            </a:r>
          </a:p>
          <a:p>
            <a:pPr marL="11430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# get and display future value</a:t>
            </a:r>
          </a:p>
          <a:p>
            <a:pPr marL="11430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future_value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calculate_future_value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monthly_investment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11430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yearly_interest_rate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years)</a:t>
            </a:r>
          </a:p>
          <a:p>
            <a:pPr marL="11430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print("Future value: " +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(round(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future_value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2)))</a:t>
            </a:r>
          </a:p>
          <a:p>
            <a:pPr marL="11430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print()</a:t>
            </a:r>
          </a:p>
          <a:p>
            <a:pPr marL="11430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# see if the user wants to continue</a:t>
            </a:r>
          </a:p>
          <a:p>
            <a:pPr marL="11430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choice = input("Continue? (y/n): ")</a:t>
            </a:r>
          </a:p>
          <a:p>
            <a:pPr marL="11430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print()</a:t>
            </a:r>
          </a:p>
          <a:p>
            <a:pPr marL="11430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print("Bye!")</a:t>
            </a:r>
          </a:p>
          <a:p>
            <a:pPr marL="11430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11430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224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17500"/>
            <a:ext cx="10160000" cy="6159500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US" sz="2000" b="1" dirty="0"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88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7BF1D2C-AC75-4F36-A9BC-6DCCDAD14BD5}"/>
              </a:ext>
            </a:extLst>
          </p:cNvPr>
          <p:cNvSpPr/>
          <p:nvPr/>
        </p:nvSpPr>
        <p:spPr>
          <a:xfrm>
            <a:off x="1338072" y="581094"/>
            <a:ext cx="6096000" cy="563231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sz="2400" b="1" dirty="0"/>
              <a:t>Enter monthly investment: 100</a:t>
            </a:r>
          </a:p>
          <a:p>
            <a:r>
              <a:rPr lang="en-US" sz="2400" b="1" dirty="0"/>
              <a:t>Enter yearly interest rate: 5</a:t>
            </a:r>
          </a:p>
          <a:p>
            <a:r>
              <a:rPr lang="en-US" sz="2400" b="1" dirty="0"/>
              <a:t>Enter number of years: 10</a:t>
            </a:r>
          </a:p>
          <a:p>
            <a:r>
              <a:rPr lang="en-US" sz="2400" b="1" dirty="0"/>
              <a:t>Future value: 15592.93</a:t>
            </a:r>
          </a:p>
          <a:p>
            <a:endParaRPr lang="en-US" sz="2400" b="1" dirty="0"/>
          </a:p>
          <a:p>
            <a:r>
              <a:rPr lang="en-US" sz="2400" b="1" dirty="0"/>
              <a:t>Continue? (y/n): y</a:t>
            </a:r>
          </a:p>
          <a:p>
            <a:endParaRPr lang="en-US" sz="2400" b="1" dirty="0"/>
          </a:p>
          <a:p>
            <a:r>
              <a:rPr lang="en-US" sz="2400" b="1" dirty="0"/>
              <a:t>Enter monthly investment: 200</a:t>
            </a:r>
          </a:p>
          <a:p>
            <a:r>
              <a:rPr lang="en-US" sz="2400" b="1" dirty="0"/>
              <a:t>Enter yearly interest rate: 4</a:t>
            </a:r>
          </a:p>
          <a:p>
            <a:r>
              <a:rPr lang="en-US" sz="2400" b="1" dirty="0"/>
              <a:t>Enter number of years: 10</a:t>
            </a:r>
          </a:p>
          <a:p>
            <a:r>
              <a:rPr lang="en-US" sz="2400" b="1" dirty="0"/>
              <a:t>Future value: 29548.13</a:t>
            </a:r>
          </a:p>
          <a:p>
            <a:endParaRPr lang="en-US" sz="2400" b="1" dirty="0"/>
          </a:p>
          <a:p>
            <a:r>
              <a:rPr lang="en-US" sz="2400" b="1" dirty="0"/>
              <a:t>Continue? (y/n): n</a:t>
            </a:r>
          </a:p>
          <a:p>
            <a:endParaRPr lang="en-US" sz="2400" b="1" dirty="0"/>
          </a:p>
          <a:p>
            <a:r>
              <a:rPr lang="en-US" sz="2400" b="1" dirty="0"/>
              <a:t>Bye!</a:t>
            </a:r>
          </a:p>
        </p:txBody>
      </p:sp>
    </p:spTree>
    <p:extLst>
      <p:ext uri="{BB962C8B-B14F-4D97-AF65-F5344CB8AC3E}">
        <p14:creationId xmlns:p14="http://schemas.microsoft.com/office/powerpoint/2010/main" val="183002821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73038"/>
            <a:ext cx="10160000" cy="754425"/>
          </a:xfrm>
        </p:spPr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697" y="1071154"/>
            <a:ext cx="10416903" cy="5603966"/>
          </a:xfrm>
        </p:spPr>
        <p:txBody>
          <a:bodyPr>
            <a:normAutofit fontScale="32500" lnSpcReduction="20000"/>
          </a:bodyPr>
          <a:lstStyle/>
          <a:p>
            <a:endParaRPr lang="en-US" sz="3700" dirty="0"/>
          </a:p>
          <a:p>
            <a:r>
              <a:rPr lang="en-US" sz="11200" dirty="0"/>
              <a:t>A Python </a:t>
            </a:r>
            <a:r>
              <a:rPr lang="en-US" sz="11200" u="sng" dirty="0"/>
              <a:t>module</a:t>
            </a:r>
            <a:r>
              <a:rPr lang="en-US" sz="11200" dirty="0"/>
              <a:t> is a file containing reusable code (which can include functions)</a:t>
            </a:r>
          </a:p>
          <a:p>
            <a:pPr lvl="1"/>
            <a:r>
              <a:rPr lang="en-US" sz="9600" dirty="0"/>
              <a:t>e.g. temperature.py is a Python module containing two functions and a main function to test them</a:t>
            </a:r>
          </a:p>
          <a:p>
            <a:pPr lvl="2"/>
            <a:r>
              <a:rPr lang="en-US" sz="9400" dirty="0"/>
              <a:t>The main function is only used to test the functions</a:t>
            </a:r>
          </a:p>
          <a:p>
            <a:pPr lvl="1"/>
            <a:endParaRPr lang="en-US" sz="3700" dirty="0"/>
          </a:p>
          <a:p>
            <a:pPr marL="292100" lvl="1" indent="-292100"/>
            <a:r>
              <a:rPr lang="en-US" sz="11200" dirty="0"/>
              <a:t>The module is imported using the </a:t>
            </a:r>
            <a:r>
              <a:rPr lang="en-US" sz="11200" u="sng" dirty="0"/>
              <a:t>import</a:t>
            </a:r>
            <a:r>
              <a:rPr lang="en-US" sz="11200" dirty="0"/>
              <a:t> statement</a:t>
            </a:r>
          </a:p>
          <a:p>
            <a:pPr marL="292100" lvl="1" indent="-292100"/>
            <a:endParaRPr lang="en-US" sz="3700" dirty="0"/>
          </a:p>
          <a:p>
            <a:pPr marL="1828800" lvl="1" indent="0">
              <a:buNone/>
            </a:pPr>
            <a:r>
              <a:rPr lang="en-US" sz="7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temperature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340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73038"/>
            <a:ext cx="10160000" cy="990744"/>
          </a:xfrm>
        </p:spPr>
        <p:txBody>
          <a:bodyPr/>
          <a:lstStyle/>
          <a:p>
            <a:r>
              <a:rPr lang="en-US" sz="4400"/>
              <a:t>Inserting Elements in a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697" y="1294410"/>
            <a:ext cx="10416903" cy="5308271"/>
          </a:xfrm>
        </p:spPr>
        <p:txBody>
          <a:bodyPr>
            <a:normAutofit/>
          </a:bodyPr>
          <a:lstStyle/>
          <a:p>
            <a:pPr marL="463550" indent="-349250"/>
            <a:r>
              <a:rPr lang="en-US" sz="4400"/>
              <a:t>The </a:t>
            </a:r>
            <a:r>
              <a:rPr lang="en-US" sz="4400" u="sng"/>
              <a:t>insert</a:t>
            </a:r>
            <a:r>
              <a:rPr lang="en-US" sz="4400"/>
              <a:t> method inserts an item anywhere in a list</a:t>
            </a:r>
          </a:p>
          <a:p>
            <a:pPr marL="760730" lvl="1" indent="-349250"/>
            <a:r>
              <a:rPr lang="en-US" sz="3600"/>
              <a:t>shifts all items right, increases length by 1</a:t>
            </a:r>
          </a:p>
          <a:p>
            <a:pPr marL="114300" indent="0">
              <a:buNone/>
            </a:pPr>
            <a:endParaRPr lang="en-US" sz="1400"/>
          </a:p>
          <a:p>
            <a:pPr marL="9144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stats = [48.0, 30.5, 20.2, 100.0]</a:t>
            </a:r>
          </a:p>
          <a:p>
            <a:pPr marL="9144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# insert(index, data)</a:t>
            </a:r>
          </a:p>
          <a:p>
            <a:pPr marL="9144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stats.insert(1, 37.5)</a:t>
            </a:r>
          </a:p>
          <a:p>
            <a:pPr marL="91440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print(stats)</a:t>
            </a:r>
            <a:endParaRPr lang="en-US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15FF59-D9EB-460C-B486-D89D03338642}"/>
              </a:ext>
            </a:extLst>
          </p:cNvPr>
          <p:cNvSpPr txBox="1"/>
          <p:nvPr/>
        </p:nvSpPr>
        <p:spPr>
          <a:xfrm>
            <a:off x="7550092" y="4748061"/>
            <a:ext cx="3219508" cy="4001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[48.0, 37.5, 30.5, 20.2, 100.0]</a:t>
            </a:r>
          </a:p>
        </p:txBody>
      </p:sp>
    </p:spTree>
    <p:extLst>
      <p:ext uri="{BB962C8B-B14F-4D97-AF65-F5344CB8AC3E}">
        <p14:creationId xmlns:p14="http://schemas.microsoft.com/office/powerpoint/2010/main" val="386455570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697" y="450576"/>
            <a:ext cx="10416903" cy="6261120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20000"/>
              </a:lnSpc>
            </a:pPr>
            <a:r>
              <a:rPr lang="en-US" sz="9600" dirty="0"/>
              <a:t>To use a module with other programs, store the module file in the same folder as other Python programs</a:t>
            </a:r>
          </a:p>
          <a:p>
            <a:pPr marL="2743200" indent="0">
              <a:lnSpc>
                <a:spcPct val="120000"/>
              </a:lnSpc>
              <a:buNone/>
            </a:pPr>
            <a:r>
              <a:rPr lang="en-US" sz="9600" b="1" dirty="0"/>
              <a:t>…or</a:t>
            </a:r>
            <a:endParaRPr lang="en-US" sz="9600" dirty="0"/>
          </a:p>
          <a:p>
            <a:pPr>
              <a:lnSpc>
                <a:spcPct val="120000"/>
              </a:lnSpc>
            </a:pPr>
            <a:r>
              <a:rPr lang="en-US" sz="9600" dirty="0"/>
              <a:t>Store the module file in a central location and add that location to your search path (varies based on operating system)</a:t>
            </a:r>
          </a:p>
          <a:p>
            <a:pPr>
              <a:lnSpc>
                <a:spcPct val="120000"/>
              </a:lnSpc>
            </a:pPr>
            <a:r>
              <a:rPr lang="en-US" sz="9600" dirty="0"/>
              <a:t>To help Python distinguish between an executable Python program and an imported module, use the following </a:t>
            </a:r>
            <a:r>
              <a:rPr lang="en-US" sz="9600" u="sng" dirty="0"/>
              <a:t>top level scope</a:t>
            </a:r>
            <a:r>
              <a:rPr lang="en-US" sz="9600" dirty="0"/>
              <a:t> check at the bottom of your files:</a:t>
            </a:r>
            <a:endParaRPr lang="en-US" sz="4800" dirty="0"/>
          </a:p>
          <a:p>
            <a:pPr marL="1828800" indent="0">
              <a:lnSpc>
                <a:spcPct val="120000"/>
              </a:lnSpc>
              <a:buNone/>
            </a:pPr>
            <a:r>
              <a:rPr lang="en-US" sz="9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__name__ </a:t>
            </a:r>
            <a:r>
              <a:rPr lang="en-US" sz="9600" b="1">
                <a:latin typeface="Courier New" panose="02070309020205020404" pitchFamily="49" charset="0"/>
                <a:cs typeface="Courier New" panose="02070309020205020404" pitchFamily="49" charset="0"/>
              </a:rPr>
              <a:t>== '__main__':</a:t>
            </a:r>
            <a:endParaRPr lang="en-US" sz="9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28800" indent="0">
              <a:lnSpc>
                <a:spcPct val="120000"/>
              </a:lnSpc>
              <a:buNone/>
            </a:pPr>
            <a:r>
              <a:rPr lang="en-US" sz="9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main()</a:t>
            </a:r>
          </a:p>
          <a:p>
            <a:pPr marL="1828800" indent="0">
              <a:lnSpc>
                <a:spcPct val="120000"/>
              </a:lnSpc>
              <a:buNone/>
            </a:pPr>
            <a:endParaRPr lang="en-US" sz="4800" b="1" dirty="0"/>
          </a:p>
          <a:p>
            <a:pPr marL="347663">
              <a:lnSpc>
                <a:spcPct val="120000"/>
              </a:lnSpc>
            </a:pPr>
            <a:r>
              <a:rPr lang="en-US" sz="9600" dirty="0">
                <a:latin typeface="Courier New" panose="02070309020205020404" pitchFamily="49" charset="0"/>
                <a:cs typeface="Courier New" panose="02070309020205020404" pitchFamily="49" charset="0"/>
              </a:rPr>
              <a:t>__name__ </a:t>
            </a:r>
            <a:r>
              <a:rPr lang="en-US" sz="9600" dirty="0"/>
              <a:t>is a special variable used by Python</a:t>
            </a:r>
          </a:p>
          <a:p>
            <a:pPr marL="644843" lvl="1">
              <a:lnSpc>
                <a:spcPct val="120000"/>
              </a:lnSpc>
            </a:pPr>
            <a:r>
              <a:rPr lang="en-US" sz="8000" dirty="0"/>
              <a:t>If your file is run explicitly (your main is in scope), __name__ will be set to "__main__" and your main function will be executed; otherwise only the code outside of your main function will be available to another program</a:t>
            </a:r>
          </a:p>
          <a:p>
            <a:pPr marL="644843" lvl="1">
              <a:lnSpc>
                <a:spcPct val="120000"/>
              </a:lnSpc>
            </a:pPr>
            <a:r>
              <a:rPr lang="en-US" sz="8000" dirty="0"/>
              <a:t>This is an effective way to include unit tests in your source code!</a:t>
            </a:r>
          </a:p>
          <a:p>
            <a:pPr marL="411480" lvl="1" indent="0">
              <a:buNone/>
            </a:pPr>
            <a:endParaRPr lang="en-US" sz="3600" b="1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14261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2069"/>
            <a:ext cx="10160000" cy="6254931"/>
          </a:xfrm>
        </p:spPr>
        <p:txBody>
          <a:bodyPr>
            <a:normAutofit fontScale="32500" lnSpcReduction="20000"/>
          </a:bodyPr>
          <a:lstStyle/>
          <a:p>
            <a:pPr marL="457200" indent="0">
              <a:buNone/>
            </a:pPr>
            <a:r>
              <a:rPr lang="en-US" sz="450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4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to_celsius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4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fahrenheit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457200" indent="0">
              <a:buNone/>
            </a:pP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4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celsius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sz="4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fahrenheit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 - 32) * 5/9</a:t>
            </a:r>
          </a:p>
          <a:p>
            <a:pPr marL="457200" indent="0">
              <a:buNone/>
            </a:pP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4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celsius</a:t>
            </a:r>
            <a:endParaRPr lang="en-US" sz="4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0">
              <a:buNone/>
            </a:pPr>
            <a:endParaRPr lang="en-US" sz="4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0">
              <a:buNone/>
            </a:pP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4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to_fahrenheit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4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celsius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457200" indent="0">
              <a:buNone/>
            </a:pP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4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fahrenheit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4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celsius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 * 9/5 + 32</a:t>
            </a:r>
          </a:p>
          <a:p>
            <a:pPr marL="457200" indent="0">
              <a:buNone/>
            </a:pP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4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fahrenheit</a:t>
            </a:r>
            <a:endParaRPr lang="en-US" sz="4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0">
              <a:buNone/>
            </a:pPr>
            <a:endParaRPr lang="en-US" sz="4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0">
              <a:buNone/>
            </a:pP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# the main function is used to unit test the other functions</a:t>
            </a:r>
          </a:p>
          <a:p>
            <a:pPr marL="457200" indent="0">
              <a:buNone/>
            </a:pP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# this code isn't run if this module isn't the "main module"</a:t>
            </a:r>
          </a:p>
          <a:p>
            <a:pPr marL="457200" indent="0">
              <a:buNone/>
            </a:pP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def main():</a:t>
            </a:r>
          </a:p>
          <a:p>
            <a:pPr marL="457200" indent="0">
              <a:buNone/>
            </a:pP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temp in range(0, 212, 40):</a:t>
            </a:r>
          </a:p>
          <a:p>
            <a:pPr marL="457200" indent="0">
              <a:buNone/>
            </a:pP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print(temp, "Fahrenheit =", round(</a:t>
            </a:r>
            <a:r>
              <a:rPr lang="en-US" sz="4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to_celsius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(temp), 2),</a:t>
            </a:r>
          </a:p>
          <a:p>
            <a:pPr marL="457200" indent="0">
              <a:buNone/>
            </a:pP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"Celsius")</a:t>
            </a:r>
          </a:p>
          <a:p>
            <a:pPr marL="457200" indent="0">
              <a:buNone/>
            </a:pP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457200" indent="0">
              <a:buNone/>
            </a:pP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temp in range(0, 100, 20):</a:t>
            </a:r>
          </a:p>
          <a:p>
            <a:pPr marL="457200" indent="0">
              <a:buNone/>
            </a:pP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print(temp, "Celsius =", round(</a:t>
            </a:r>
            <a:r>
              <a:rPr lang="en-US" sz="4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to_fahrenheit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(temp), 2),</a:t>
            </a:r>
          </a:p>
          <a:p>
            <a:pPr marL="457200" indent="0">
              <a:buNone/>
            </a:pP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"Fahrenheit")</a:t>
            </a:r>
          </a:p>
          <a:p>
            <a:pPr marL="457200" indent="0">
              <a:buNone/>
            </a:pPr>
            <a:endParaRPr lang="en-US" sz="4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0">
              <a:buNone/>
            </a:pPr>
            <a:r>
              <a:rPr lang="en-US" sz="45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if this module is the main module, call the main function</a:t>
            </a:r>
          </a:p>
          <a:p>
            <a:pPr marL="457200" indent="0">
              <a:buNone/>
            </a:pPr>
            <a:r>
              <a:rPr lang="en-US" sz="45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to unit test the local functions</a:t>
            </a:r>
          </a:p>
          <a:p>
            <a:pPr marL="457200" indent="0">
              <a:buNone/>
            </a:pPr>
            <a:r>
              <a:rPr lang="en-US" sz="45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__name__ == "__main__":</a:t>
            </a:r>
          </a:p>
          <a:p>
            <a:pPr marL="457200" indent="0">
              <a:buNone/>
            </a:pPr>
            <a:r>
              <a:rPr lang="en-US" sz="4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main()</a:t>
            </a:r>
          </a:p>
          <a:p>
            <a:endParaRPr lang="en-US" sz="3600" b="1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70636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2069"/>
            <a:ext cx="10160000" cy="6254931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1014112" y="523992"/>
            <a:ext cx="5798167" cy="41549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0 Fahrenheit = -17.78 Celsius</a:t>
            </a:r>
          </a:p>
          <a:p>
            <a:r>
              <a:rPr lang="en-US" sz="2400" b="1" dirty="0"/>
              <a:t>40 Fahrenheit = 4.44 Celsius</a:t>
            </a:r>
          </a:p>
          <a:p>
            <a:r>
              <a:rPr lang="en-US" sz="2400" b="1" dirty="0"/>
              <a:t>80 Fahrenheit = 26.67 Celsius</a:t>
            </a:r>
          </a:p>
          <a:p>
            <a:r>
              <a:rPr lang="en-US" sz="2400" b="1" dirty="0"/>
              <a:t>120 Fahrenheit = 48.89 Celsius</a:t>
            </a:r>
          </a:p>
          <a:p>
            <a:r>
              <a:rPr lang="en-US" sz="2400" b="1" dirty="0"/>
              <a:t>160 Fahrenheit = 71.11 Celsius</a:t>
            </a:r>
          </a:p>
          <a:p>
            <a:r>
              <a:rPr lang="en-US" sz="2400" b="1" dirty="0"/>
              <a:t>200 Fahrenheit = 93.33 Celsius</a:t>
            </a:r>
          </a:p>
          <a:p>
            <a:r>
              <a:rPr lang="en-US" sz="2400" b="1" dirty="0"/>
              <a:t>0 Celsius = 32.0 Fahrenheit</a:t>
            </a:r>
          </a:p>
          <a:p>
            <a:r>
              <a:rPr lang="en-US" sz="2400" b="1" dirty="0"/>
              <a:t>20 Celsius = 68.0 Fahrenheit</a:t>
            </a:r>
          </a:p>
          <a:p>
            <a:r>
              <a:rPr lang="en-US" sz="2400" b="1" dirty="0"/>
              <a:t>40 Celsius = 104.0 Fahrenheit</a:t>
            </a:r>
          </a:p>
          <a:p>
            <a:r>
              <a:rPr lang="en-US" sz="2400" b="1" dirty="0"/>
              <a:t>60 Celsius = 140.0 Fahrenheit</a:t>
            </a:r>
          </a:p>
          <a:p>
            <a:r>
              <a:rPr lang="en-US" sz="2400" b="1" dirty="0"/>
              <a:t>80 Celsius = 176.0 Fahrenheit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53064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4DFF6-EDA6-4CBB-9BBA-76901CE3F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01486"/>
            <a:ext cx="10160000" cy="868362"/>
          </a:xfrm>
        </p:spPr>
        <p:txBody>
          <a:bodyPr/>
          <a:lstStyle/>
          <a:p>
            <a:r>
              <a:rPr lang="en-US" dirty="0"/>
              <a:t>Storing Functions in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E5E68-4386-4DCB-83F0-AA232080F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07592"/>
            <a:ext cx="10160000" cy="5169408"/>
          </a:xfrm>
        </p:spPr>
        <p:txBody>
          <a:bodyPr>
            <a:normAutofit/>
          </a:bodyPr>
          <a:lstStyle/>
          <a:p>
            <a:r>
              <a:rPr lang="en-US" sz="3200" dirty="0"/>
              <a:t>Storing functions in a separate </a:t>
            </a:r>
            <a:r>
              <a:rPr lang="en-US" sz="3200"/>
              <a:t>file supports </a:t>
            </a:r>
            <a:r>
              <a:rPr lang="en-US" sz="3200" dirty="0"/>
              <a:t>code reuse </a:t>
            </a:r>
          </a:p>
          <a:p>
            <a:r>
              <a:rPr lang="en-US" sz="3200"/>
              <a:t>Other programmers can share your functions without </a:t>
            </a:r>
            <a:r>
              <a:rPr lang="en-US" sz="3200" dirty="0"/>
              <a:t>having to share the entire program</a:t>
            </a:r>
          </a:p>
          <a:p>
            <a:r>
              <a:rPr lang="en-US" sz="3200" dirty="0"/>
              <a:t>Import modules and functions allows you to use libraries of functions that other programmers have written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5228B0-3ADE-4569-9D5B-F421376BF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6049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73038"/>
            <a:ext cx="10160000" cy="754425"/>
          </a:xfrm>
        </p:spPr>
        <p:txBody>
          <a:bodyPr/>
          <a:lstStyle/>
          <a:p>
            <a:r>
              <a:rPr lang="en-US" dirty="0"/>
              <a:t>Importing 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697" y="1071154"/>
            <a:ext cx="10416903" cy="5603966"/>
          </a:xfrm>
        </p:spPr>
        <p:txBody>
          <a:bodyPr>
            <a:normAutofit/>
          </a:bodyPr>
          <a:lstStyle/>
          <a:p>
            <a:pPr marL="292100" indent="-292100"/>
            <a:endParaRPr lang="en-US" sz="1200" dirty="0"/>
          </a:p>
          <a:p>
            <a:pPr marL="292100" lvl="1" indent="-292100"/>
            <a:endParaRPr lang="en-US" sz="1200" dirty="0"/>
          </a:p>
          <a:p>
            <a:pPr marL="2286000" lvl="1" indent="0">
              <a:buNone/>
              <a:tabLst>
                <a:tab pos="2057400" algn="l"/>
              </a:tabLst>
            </a:pPr>
            <a:r>
              <a:rPr lang="en-US" sz="2800" b="1" dirty="0"/>
              <a:t>import temperature</a:t>
            </a:r>
          </a:p>
          <a:p>
            <a:pPr marL="1828800" lvl="1" indent="0">
              <a:buNone/>
            </a:pPr>
            <a:endParaRPr lang="en-US" sz="1050" b="1" dirty="0"/>
          </a:p>
          <a:p>
            <a:pPr marL="292100" lvl="1" indent="-292100"/>
            <a:r>
              <a:rPr lang="en-US" sz="2800" dirty="0"/>
              <a:t>Python imports modules into a </a:t>
            </a:r>
            <a:r>
              <a:rPr lang="en-US" sz="2800" u="sng" dirty="0"/>
              <a:t>namespace</a:t>
            </a:r>
          </a:p>
          <a:p>
            <a:pPr marL="657860" lvl="2" indent="-292100"/>
            <a:r>
              <a:rPr lang="en-US" sz="2400" dirty="0"/>
              <a:t>by default the namespace has the same name as the module</a:t>
            </a:r>
            <a:endParaRPr lang="en-US" sz="1050" dirty="0"/>
          </a:p>
          <a:p>
            <a:pPr marL="292100" lvl="1" indent="-292100"/>
            <a:r>
              <a:rPr lang="en-US" sz="2800" dirty="0"/>
              <a:t>To use the functions from a different file, prefix the function name with the namespace name and a dot</a:t>
            </a:r>
          </a:p>
          <a:p>
            <a:pPr marL="292100" lvl="1" indent="-292100"/>
            <a:endParaRPr lang="en-US" sz="4400" dirty="0"/>
          </a:p>
          <a:p>
            <a:pPr marL="292100" indent="-292100"/>
            <a:endParaRPr lang="en-US" sz="7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94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A81A9E-BBFF-40C6-B99C-6898C9C524DD}"/>
              </a:ext>
            </a:extLst>
          </p:cNvPr>
          <p:cNvSpPr/>
          <p:nvPr/>
        </p:nvSpPr>
        <p:spPr>
          <a:xfrm>
            <a:off x="1809496" y="4401851"/>
            <a:ext cx="7760208" cy="156966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import temperature</a:t>
            </a:r>
          </a:p>
          <a:p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f = 212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 =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temperature.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to_celsius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(f)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 =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temperature.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to_fahrenheit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109072294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697" y="397565"/>
            <a:ext cx="10416903" cy="6277555"/>
          </a:xfrm>
          <a:ln>
            <a:noFill/>
          </a:ln>
        </p:spPr>
        <p:txBody>
          <a:bodyPr>
            <a:normAutofit/>
          </a:bodyPr>
          <a:lstStyle/>
          <a:p>
            <a:pPr marL="1828800" lvl="1" indent="0">
              <a:buNone/>
            </a:pPr>
            <a:endParaRPr lang="en-US" sz="1400" b="1" dirty="0"/>
          </a:p>
          <a:p>
            <a:pPr marL="292100" lvl="1" indent="-292100"/>
            <a:r>
              <a:rPr lang="en-US" sz="4000" dirty="0"/>
              <a:t>We can specify a different (shorter) name for the name space using “as”</a:t>
            </a:r>
            <a:endParaRPr lang="en-US" sz="4400" dirty="0"/>
          </a:p>
          <a:p>
            <a:pPr marL="292100" lvl="1" indent="-292100"/>
            <a:endParaRPr lang="en-US" sz="4400" dirty="0"/>
          </a:p>
          <a:p>
            <a:pPr marL="292100" indent="-292100"/>
            <a:endParaRPr lang="en-US" sz="7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95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F7CF32-95FD-43D2-8129-A568CF8BEC86}"/>
              </a:ext>
            </a:extLst>
          </p:cNvPr>
          <p:cNvSpPr/>
          <p:nvPr/>
        </p:nvSpPr>
        <p:spPr>
          <a:xfrm>
            <a:off x="2325624" y="3003911"/>
            <a:ext cx="6096000" cy="1569660"/>
          </a:xfrm>
          <a:prstGeom prst="rect">
            <a:avLst/>
          </a:prstGeom>
          <a:ln>
            <a:noFill/>
          </a:ln>
        </p:spPr>
        <p:txBody>
          <a:bodyPr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import temperature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</a:p>
          <a:p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f = 212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 =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.to_celsius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(f)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 =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.to_fahrenheit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311508670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697" y="397565"/>
            <a:ext cx="10416903" cy="6277555"/>
          </a:xfrm>
        </p:spPr>
        <p:txBody>
          <a:bodyPr>
            <a:normAutofit/>
          </a:bodyPr>
          <a:lstStyle/>
          <a:p>
            <a:pPr marL="1828800" lvl="1" indent="0">
              <a:buNone/>
            </a:pPr>
            <a:endParaRPr lang="en-US" sz="1400" b="1" dirty="0"/>
          </a:p>
          <a:p>
            <a:pPr marL="292100" lvl="1" indent="-292100"/>
            <a:r>
              <a:rPr lang="en-US" sz="3200" dirty="0"/>
              <a:t>We can import a single function into the “global” namespace to avoid the need to use the namespace name when using the functions:</a:t>
            </a:r>
            <a:endParaRPr lang="en-US" sz="3600" dirty="0"/>
          </a:p>
          <a:p>
            <a:pPr marL="292100" lvl="1" indent="-292100"/>
            <a:endParaRPr lang="en-US" sz="4400" dirty="0"/>
          </a:p>
          <a:p>
            <a:pPr marL="292100" indent="-292100"/>
            <a:endParaRPr lang="en-US" sz="7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96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AB8E61-2118-4F55-9F98-B109C83D1809}"/>
              </a:ext>
            </a:extLst>
          </p:cNvPr>
          <p:cNvSpPr/>
          <p:nvPr/>
        </p:nvSpPr>
        <p:spPr>
          <a:xfrm>
            <a:off x="676656" y="2828836"/>
            <a:ext cx="988466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 import one function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 temperature import </a:t>
            </a:r>
            <a:r>
              <a:rPr lang="en-US" sz="2400" b="1" err="1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_celsius</a:t>
            </a:r>
          </a:p>
          <a:p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f = 212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to_celsius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(f)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to_fahrenheit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(c) 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error: not imported</a:t>
            </a:r>
          </a:p>
        </p:txBody>
      </p:sp>
    </p:spTree>
    <p:extLst>
      <p:ext uri="{BB962C8B-B14F-4D97-AF65-F5344CB8AC3E}">
        <p14:creationId xmlns:p14="http://schemas.microsoft.com/office/powerpoint/2010/main" val="49952163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697" y="397565"/>
            <a:ext cx="10416903" cy="6277555"/>
          </a:xfrm>
        </p:spPr>
        <p:txBody>
          <a:bodyPr>
            <a:normAutofit/>
          </a:bodyPr>
          <a:lstStyle/>
          <a:p>
            <a:pPr marL="1828800" lvl="1" indent="0">
              <a:buNone/>
            </a:pPr>
            <a:endParaRPr lang="en-US" sz="1200" b="1" dirty="0"/>
          </a:p>
          <a:p>
            <a:pPr marL="292100" lvl="1" indent="-292100"/>
            <a:r>
              <a:rPr lang="en-US" sz="3200" dirty="0"/>
              <a:t>Import everything:</a:t>
            </a:r>
            <a:endParaRPr lang="en-US" sz="1100" dirty="0"/>
          </a:p>
          <a:p>
            <a:pPr marL="292100" lvl="1" indent="-292100"/>
            <a:endParaRPr lang="en-US" sz="1300" b="1" dirty="0"/>
          </a:p>
          <a:p>
            <a:pPr marL="292100" lvl="1" indent="-292100"/>
            <a:endParaRPr lang="en-US" sz="1300" b="1" dirty="0"/>
          </a:p>
          <a:p>
            <a:pPr marL="292100" lvl="1" indent="-292100"/>
            <a:endParaRPr lang="en-US" sz="1300" b="1" dirty="0"/>
          </a:p>
          <a:p>
            <a:pPr marL="292100" lvl="1" indent="-292100"/>
            <a:endParaRPr lang="en-US" sz="1300" b="1" dirty="0"/>
          </a:p>
          <a:p>
            <a:pPr marL="292100" lvl="1" indent="-292100"/>
            <a:endParaRPr lang="en-US" sz="1300" b="1" dirty="0"/>
          </a:p>
          <a:p>
            <a:pPr marL="292100" lvl="1" indent="-292100"/>
            <a:endParaRPr lang="en-US" sz="1300" b="1" dirty="0"/>
          </a:p>
          <a:p>
            <a:pPr marL="292100" lvl="1" indent="-292100"/>
            <a:endParaRPr lang="en-US" sz="1300" b="1" dirty="0"/>
          </a:p>
          <a:p>
            <a:pPr marL="292100" lvl="1" indent="-292100"/>
            <a:endParaRPr lang="en-US" sz="1300" b="1" dirty="0"/>
          </a:p>
          <a:p>
            <a:pPr marL="292100" lvl="1" indent="-292100"/>
            <a:endParaRPr lang="en-US" sz="1200" b="1" dirty="0"/>
          </a:p>
          <a:p>
            <a:pPr marL="292100" lvl="1" indent="-292100"/>
            <a:endParaRPr lang="en-US" sz="3200" dirty="0"/>
          </a:p>
          <a:p>
            <a:pPr marL="292100" lvl="1" indent="-292100"/>
            <a:endParaRPr lang="en-US" sz="3200" dirty="0"/>
          </a:p>
          <a:p>
            <a:pPr marL="292100" lvl="1" indent="-292100"/>
            <a:r>
              <a:rPr lang="en-US" sz="3200" dirty="0"/>
              <a:t>Importing into the global namespace can be problematic if two functions from different modules have the same name</a:t>
            </a:r>
          </a:p>
          <a:p>
            <a:pPr marL="657860" lvl="2" indent="-292100"/>
            <a:r>
              <a:rPr lang="en-US" sz="2800" u="sng" dirty="0"/>
              <a:t>name</a:t>
            </a:r>
            <a:r>
              <a:rPr lang="en-US" sz="2800" dirty="0"/>
              <a:t> </a:t>
            </a:r>
            <a:r>
              <a:rPr lang="en-US" sz="2800" u="sng" dirty="0"/>
              <a:t>collisions</a:t>
            </a:r>
            <a:r>
              <a:rPr lang="en-US" sz="2800" dirty="0"/>
              <a:t> can be difficult to debug</a:t>
            </a:r>
            <a:endParaRPr lang="en-US" sz="4000" dirty="0"/>
          </a:p>
          <a:p>
            <a:pPr marL="292100" indent="-292100"/>
            <a:endParaRPr lang="en-US" sz="7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97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038CDF-4D1D-44E4-B7AA-D77CBC76985C}"/>
              </a:ext>
            </a:extLst>
          </p:cNvPr>
          <p:cNvSpPr/>
          <p:nvPr/>
        </p:nvSpPr>
        <p:spPr>
          <a:xfrm>
            <a:off x="960120" y="1667548"/>
            <a:ext cx="849477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 import everything from temperature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 temperature 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import *</a:t>
            </a:r>
          </a:p>
          <a:p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f = 212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to_celsius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(f)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to_fahrenheit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234081813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0030"/>
            <a:ext cx="10160000" cy="754425"/>
          </a:xfrm>
        </p:spPr>
        <p:txBody>
          <a:bodyPr/>
          <a:lstStyle/>
          <a:p>
            <a:r>
              <a:rPr lang="en-US"/>
              <a:t>Standard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697" y="967409"/>
            <a:ext cx="10416903" cy="5707711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800"/>
              <a:t> 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6202018" y="1097441"/>
            <a:ext cx="4320208" cy="526297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b="1" dirty="0"/>
              <a:t>&gt;&gt;&gt; import math</a:t>
            </a:r>
          </a:p>
          <a:p>
            <a:r>
              <a:rPr lang="en-US" sz="1200" b="1" dirty="0"/>
              <a:t>&gt;&gt;&gt; help(math)</a:t>
            </a:r>
          </a:p>
          <a:p>
            <a:r>
              <a:rPr lang="en-US" sz="1200" b="1" dirty="0"/>
              <a:t>Help on built-in module math:</a:t>
            </a:r>
          </a:p>
          <a:p>
            <a:endParaRPr lang="en-US" sz="1200" b="1" dirty="0"/>
          </a:p>
          <a:p>
            <a:r>
              <a:rPr lang="en-US" sz="1200" b="1" dirty="0"/>
              <a:t>NAME</a:t>
            </a:r>
          </a:p>
          <a:p>
            <a:r>
              <a:rPr lang="en-US" sz="1200" b="1" dirty="0"/>
              <a:t>    math</a:t>
            </a:r>
          </a:p>
          <a:p>
            <a:endParaRPr lang="en-US" sz="1200" b="1" dirty="0"/>
          </a:p>
          <a:p>
            <a:r>
              <a:rPr lang="en-US" sz="1200" b="1" dirty="0"/>
              <a:t>DESCRIPTION</a:t>
            </a:r>
          </a:p>
          <a:p>
            <a:r>
              <a:rPr lang="en-US" sz="1200" b="1" dirty="0"/>
              <a:t>    This module is always available.  It provides access to the</a:t>
            </a:r>
          </a:p>
          <a:p>
            <a:r>
              <a:rPr lang="en-US" sz="1200" b="1" dirty="0"/>
              <a:t>    mathematical functions defined by the C standard.</a:t>
            </a:r>
          </a:p>
          <a:p>
            <a:endParaRPr lang="en-US" sz="1200" b="1" dirty="0"/>
          </a:p>
          <a:p>
            <a:r>
              <a:rPr lang="en-US" sz="1200" b="1" dirty="0"/>
              <a:t>FUNCTIONS</a:t>
            </a:r>
          </a:p>
          <a:p>
            <a:r>
              <a:rPr lang="en-US" sz="1200" b="1" dirty="0"/>
              <a:t>    </a:t>
            </a:r>
            <a:r>
              <a:rPr lang="en-US" sz="1200" b="1" dirty="0" err="1"/>
              <a:t>acos</a:t>
            </a:r>
            <a:r>
              <a:rPr lang="en-US" sz="1200" b="1" dirty="0"/>
              <a:t>(...)</a:t>
            </a:r>
          </a:p>
          <a:p>
            <a:r>
              <a:rPr lang="en-US" sz="1200" b="1" dirty="0"/>
              <a:t>        </a:t>
            </a:r>
            <a:r>
              <a:rPr lang="en-US" sz="1200" b="1" dirty="0" err="1"/>
              <a:t>acos</a:t>
            </a:r>
            <a:r>
              <a:rPr lang="en-US" sz="1200" b="1" dirty="0"/>
              <a:t>(x)</a:t>
            </a:r>
          </a:p>
          <a:p>
            <a:r>
              <a:rPr lang="en-US" sz="1200" b="1" dirty="0"/>
              <a:t>        </a:t>
            </a:r>
          </a:p>
          <a:p>
            <a:r>
              <a:rPr lang="en-US" sz="1200" b="1" dirty="0"/>
              <a:t>        Return the arc cosine (measured in radians) of x.</a:t>
            </a:r>
          </a:p>
          <a:p>
            <a:r>
              <a:rPr lang="en-US" sz="1200" b="1" dirty="0"/>
              <a:t>     …</a:t>
            </a:r>
          </a:p>
          <a:p>
            <a:endParaRPr lang="en-US" sz="1200" b="1" dirty="0"/>
          </a:p>
          <a:p>
            <a:r>
              <a:rPr lang="en-US" sz="1200" b="1" dirty="0"/>
              <a:t>DATA</a:t>
            </a:r>
          </a:p>
          <a:p>
            <a:r>
              <a:rPr lang="en-US" sz="1200" b="1" dirty="0"/>
              <a:t>    e = 2.718281828459045</a:t>
            </a:r>
          </a:p>
          <a:p>
            <a:r>
              <a:rPr lang="en-US" sz="1200" b="1" dirty="0"/>
              <a:t>    </a:t>
            </a:r>
            <a:r>
              <a:rPr lang="en-US" sz="1200" b="1" dirty="0" err="1"/>
              <a:t>inf</a:t>
            </a:r>
            <a:r>
              <a:rPr lang="en-US" sz="1200" b="1" dirty="0"/>
              <a:t> = </a:t>
            </a:r>
            <a:r>
              <a:rPr lang="en-US" sz="1200" b="1" dirty="0" err="1"/>
              <a:t>inf</a:t>
            </a:r>
            <a:endParaRPr lang="en-US" sz="1200" b="1" dirty="0"/>
          </a:p>
          <a:p>
            <a:r>
              <a:rPr lang="en-US" sz="1200" b="1" dirty="0"/>
              <a:t>    nan = nan</a:t>
            </a:r>
          </a:p>
          <a:p>
            <a:r>
              <a:rPr lang="en-US" sz="1200" b="1" dirty="0"/>
              <a:t>    pi = 3.141592653589793</a:t>
            </a:r>
          </a:p>
          <a:p>
            <a:r>
              <a:rPr lang="en-US" sz="1200" b="1" dirty="0"/>
              <a:t>    tau = 6.283185307179586</a:t>
            </a:r>
          </a:p>
          <a:p>
            <a:endParaRPr lang="en-US" sz="1200" b="1" dirty="0"/>
          </a:p>
          <a:p>
            <a:r>
              <a:rPr lang="en-US" sz="1200" b="1" dirty="0"/>
              <a:t>FILE</a:t>
            </a:r>
          </a:p>
          <a:p>
            <a:r>
              <a:rPr lang="en-US" sz="1200" b="1" dirty="0"/>
              <a:t>    (built-in)</a:t>
            </a:r>
          </a:p>
          <a:p>
            <a:r>
              <a:rPr lang="en-US" sz="1200" b="1" dirty="0"/>
              <a:t>&gt;&gt;&gt; 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52697" y="967409"/>
            <a:ext cx="4815048" cy="56888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Standard modules are included with the Python language.</a:t>
            </a:r>
          </a:p>
          <a:p>
            <a:pPr lvl="1"/>
            <a:r>
              <a:rPr lang="en-US" sz="2600" dirty="0"/>
              <a:t>Import and call the functions as with custom modules.</a:t>
            </a:r>
          </a:p>
          <a:p>
            <a:endParaRPr lang="en-US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09601" y="3346980"/>
          <a:ext cx="5233060" cy="30574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8111">
                  <a:extLst>
                    <a:ext uri="{9D8B030D-6E8A-4147-A177-3AD203B41FA5}">
                      <a16:colId xmlns:a16="http://schemas.microsoft.com/office/drawing/2014/main" val="4188016821"/>
                    </a:ext>
                  </a:extLst>
                </a:gridCol>
                <a:gridCol w="2964949">
                  <a:extLst>
                    <a:ext uri="{9D8B030D-6E8A-4147-A177-3AD203B41FA5}">
                      <a16:colId xmlns:a16="http://schemas.microsoft.com/office/drawing/2014/main" val="1438117965"/>
                    </a:ext>
                  </a:extLst>
                </a:gridCol>
              </a:tblGrid>
              <a:tr h="618073">
                <a:tc>
                  <a:txBody>
                    <a:bodyPr/>
                    <a:lstStyle/>
                    <a:p>
                      <a:r>
                        <a:rPr lang="en-US" b="1" dirty="0"/>
                        <a:t>Standard Python</a:t>
                      </a:r>
                      <a:br>
                        <a:rPr lang="en-US" b="1" dirty="0"/>
                      </a:br>
                      <a:r>
                        <a:rPr lang="en-US" b="1" dirty="0"/>
                        <a:t>Module Examples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975126"/>
                  </a:ext>
                </a:extLst>
              </a:tr>
              <a:tr h="444323">
                <a:tc>
                  <a:txBody>
                    <a:bodyPr/>
                    <a:lstStyle/>
                    <a:p>
                      <a:r>
                        <a:rPr lang="en-US" b="1" dirty="0"/>
                        <a:t>math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math operations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73515"/>
                  </a:ext>
                </a:extLst>
              </a:tr>
              <a:tr h="444323">
                <a:tc>
                  <a:txBody>
                    <a:bodyPr/>
                    <a:lstStyle/>
                    <a:p>
                      <a:r>
                        <a:rPr lang="en-US" b="1" dirty="0"/>
                        <a:t>random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random numbers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197385"/>
                  </a:ext>
                </a:extLst>
              </a:tr>
              <a:tr h="444323">
                <a:tc>
                  <a:txBody>
                    <a:bodyPr/>
                    <a:lstStyle/>
                    <a:p>
                      <a:r>
                        <a:rPr lang="en-US" b="1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decimal numbers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058094"/>
                  </a:ext>
                </a:extLst>
              </a:tr>
              <a:tr h="618073">
                <a:tc>
                  <a:txBody>
                    <a:bodyPr/>
                    <a:lstStyle/>
                    <a:p>
                      <a:r>
                        <a:rPr lang="en-US" b="1" dirty="0"/>
                        <a:t>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comma-separated-value</a:t>
                      </a:r>
                    </a:p>
                    <a:p>
                      <a:r>
                        <a:rPr lang="en-US" dirty="0"/>
                        <a:t>file operations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99016"/>
                  </a:ext>
                </a:extLst>
              </a:tr>
              <a:tr h="444323">
                <a:tc>
                  <a:txBody>
                    <a:bodyPr/>
                    <a:lstStyle/>
                    <a:p>
                      <a:r>
                        <a:rPr lang="en-US" b="1" dirty="0"/>
                        <a:t>pickle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persistent storage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069813"/>
                  </a:ext>
                </a:extLst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663116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697" y="120030"/>
            <a:ext cx="10416903" cy="754425"/>
          </a:xfrm>
        </p:spPr>
        <p:txBody>
          <a:bodyPr/>
          <a:lstStyle/>
          <a:p>
            <a:r>
              <a:rPr lang="en-US" dirty="0"/>
              <a:t>Using a Standard Module: Guess A Number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697" y="967409"/>
            <a:ext cx="10691355" cy="5707711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/bin/env python3</a:t>
            </a:r>
          </a:p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guess_a_number.py</a:t>
            </a:r>
          </a:p>
          <a:p>
            <a:pPr marL="11430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random</a:t>
            </a:r>
          </a:p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LIMIT = 10</a:t>
            </a:r>
          </a:p>
          <a:p>
            <a:pPr marL="11430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display_title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print("Guess a number!")</a:t>
            </a:r>
          </a:p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print()</a:t>
            </a:r>
          </a:p>
          <a:p>
            <a:pPr marL="11430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play_game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number 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(1, LIMIT)</a:t>
            </a:r>
          </a:p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print("I'm thinking of a number between 1 and " +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(LIMIT) + "\n")</a:t>
            </a:r>
          </a:p>
          <a:p>
            <a:pPr marL="11430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count =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2596-301E-4832-9EC0-2653E7A66251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9262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BD1DD32686CE24489424A9170307366" ma:contentTypeVersion="15" ma:contentTypeDescription="Create a new document." ma:contentTypeScope="" ma:versionID="13d377b174b2f529824765938dc2d5b0">
  <xsd:schema xmlns:xsd="http://www.w3.org/2001/XMLSchema" xmlns:xs="http://www.w3.org/2001/XMLSchema" xmlns:p="http://schemas.microsoft.com/office/2006/metadata/properties" xmlns:ns3="81e6d9a0-d199-4fc7-a2c1-6ec51debf725" xmlns:ns4="3512e15b-87ae-4a53-9243-959a2a020a94" targetNamespace="http://schemas.microsoft.com/office/2006/metadata/properties" ma:root="true" ma:fieldsID="5fdaa99288c0db04a9ff91cf3a2a6373" ns3:_="" ns4:_="">
    <xsd:import namespace="81e6d9a0-d199-4fc7-a2c1-6ec51debf725"/>
    <xsd:import namespace="3512e15b-87ae-4a53-9243-959a2a020a94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3:LastSharedByUser" minOccurs="0"/>
                <xsd:element ref="ns3:LastSharedByTime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Location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e6d9a0-d199-4fc7-a2c1-6ec51debf72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internalName="SharingHintHash" ma:readOnly="true">
      <xsd:simpleType>
        <xsd:restriction base="dms:Text"/>
      </xsd:simpleType>
    </xsd:element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12e15b-87ae-4a53-9243-959a2a020a9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7" nillable="true" ma:displayName="MediaServiceLocation" ma:internalName="MediaServiceLocation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672241D-D14A-4F17-BD50-070FD8D31716}">
  <ds:schemaRefs>
    <ds:schemaRef ds:uri="http://purl.org/dc/elements/1.1/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81e6d9a0-d199-4fc7-a2c1-6ec51debf725"/>
    <ds:schemaRef ds:uri="http://schemas.openxmlformats.org/package/2006/metadata/core-properties"/>
    <ds:schemaRef ds:uri="3512e15b-87ae-4a53-9243-959a2a020a94"/>
    <ds:schemaRef ds:uri="http://schemas.microsoft.com/office/2006/metadata/properties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78183D06-9442-4C51-8F5D-52253A080FC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e6d9a0-d199-4fc7-a2c1-6ec51debf725"/>
    <ds:schemaRef ds:uri="3512e15b-87ae-4a53-9243-959a2a020a9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3EF72F5-14D2-47CD-80C7-998C7FE56B5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8958</TotalTime>
  <Words>9255</Words>
  <Application>Microsoft Office PowerPoint</Application>
  <PresentationFormat>Widescreen</PresentationFormat>
  <Paragraphs>1349</Paragraphs>
  <Slides>103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103</vt:i4>
      </vt:variant>
    </vt:vector>
  </HeadingPairs>
  <TitlesOfParts>
    <vt:vector size="108" baseType="lpstr">
      <vt:lpstr>Arial</vt:lpstr>
      <vt:lpstr>Calibri</vt:lpstr>
      <vt:lpstr>Cambria</vt:lpstr>
      <vt:lpstr>Courier New</vt:lpstr>
      <vt:lpstr>Adjacency</vt:lpstr>
      <vt:lpstr>Scripting for Network Professionals</vt:lpstr>
      <vt:lpstr>Objectives</vt:lpstr>
      <vt:lpstr>Ch. 3 Introducing Lists</vt:lpstr>
      <vt:lpstr>Lists https://docs.python.org/3/library/stdtypes.html#list</vt:lpstr>
      <vt:lpstr>Lists</vt:lpstr>
      <vt:lpstr>List Indexes</vt:lpstr>
      <vt:lpstr>Modifying List Elements</vt:lpstr>
      <vt:lpstr>Adding Elements to a List</vt:lpstr>
      <vt:lpstr>Inserting Elements in a List</vt:lpstr>
      <vt:lpstr>Removing Elements From a List</vt:lpstr>
      <vt:lpstr>Removing Elements Using del</vt:lpstr>
      <vt:lpstr>Accessing an Element using index()</vt:lpstr>
      <vt:lpstr>Popping an Element</vt:lpstr>
      <vt:lpstr>Saving the Popped Element</vt:lpstr>
      <vt:lpstr>Sorting a List</vt:lpstr>
      <vt:lpstr>Reversing a List</vt:lpstr>
      <vt:lpstr>Length of a List</vt:lpstr>
      <vt:lpstr>Lists of Lists</vt:lpstr>
      <vt:lpstr>Accessing Individual Elements in Two-Dimensional Lists</vt:lpstr>
      <vt:lpstr>Appending an Element to a Two-Dimensional List</vt:lpstr>
      <vt:lpstr>Inserting an Element into a Two-Dimensional List</vt:lpstr>
      <vt:lpstr>Removing Elements from a Two-Dimensional List</vt:lpstr>
      <vt:lpstr>Ch. 4 Working With Lists</vt:lpstr>
      <vt:lpstr>Slicing a List</vt:lpstr>
      <vt:lpstr>More Slice Examples</vt:lpstr>
      <vt:lpstr>Copying Lists Using Slices</vt:lpstr>
      <vt:lpstr>Copying Lists Using Slices</vt:lpstr>
      <vt:lpstr>Copy Lists Using Slices</vt:lpstr>
      <vt:lpstr>Ch. 4 Tuples (Sec. 5) </vt:lpstr>
      <vt:lpstr>Tuples</vt:lpstr>
      <vt:lpstr>PowerPoint Presentation</vt:lpstr>
      <vt:lpstr>PowerPoint Presentation</vt:lpstr>
      <vt:lpstr>PowerPoint Presentation</vt:lpstr>
      <vt:lpstr>For Loops and Lists</vt:lpstr>
      <vt:lpstr>More for Loop Examples/Common Errors</vt:lpstr>
      <vt:lpstr>Nested For Loops</vt:lpstr>
      <vt:lpstr>While Loops and Lists</vt:lpstr>
      <vt:lpstr>While Loops and Lists (cont.)</vt:lpstr>
      <vt:lpstr>Looping Through a Slice</vt:lpstr>
      <vt:lpstr>More Tuple Operations</vt:lpstr>
      <vt:lpstr>List Comprehensions</vt:lpstr>
      <vt:lpstr>Ch. 6 Dictionaries</vt:lpstr>
      <vt:lpstr>Dictionaries</vt:lpstr>
      <vt:lpstr>Key-Value Pairs</vt:lpstr>
      <vt:lpstr>Key-Value Pair Data Types</vt:lpstr>
      <vt:lpstr>Printing a Dictionary</vt:lpstr>
      <vt:lpstr>Accessing Dictionary Values Using Keys</vt:lpstr>
      <vt:lpstr>Checking if a Key Exists</vt:lpstr>
      <vt:lpstr>Using the get() Method with a Dictionary</vt:lpstr>
      <vt:lpstr>Difference Between get() and Brackets [ ]</vt:lpstr>
      <vt:lpstr>The None Keyword</vt:lpstr>
      <vt:lpstr>Deleting an Item from a Dictionary</vt:lpstr>
      <vt:lpstr>While Loops and Dictionaries</vt:lpstr>
      <vt:lpstr>While Loops and Dictionaries (cont.)</vt:lpstr>
      <vt:lpstr>While Loops and Dictionaries (cont.)</vt:lpstr>
      <vt:lpstr>Ch. 8 Functions </vt:lpstr>
      <vt:lpstr>Functions</vt:lpstr>
      <vt:lpstr>Calling a Function</vt:lpstr>
      <vt:lpstr>Defining a Function</vt:lpstr>
      <vt:lpstr>Defining a Function: Function Names</vt:lpstr>
      <vt:lpstr>Defining a Function: Parameter Lists</vt:lpstr>
      <vt:lpstr>Defining a Function: The Function Body</vt:lpstr>
      <vt:lpstr>Positional Arguments</vt:lpstr>
      <vt:lpstr>Keyword Arguments</vt:lpstr>
      <vt:lpstr>Default Values</vt:lpstr>
      <vt:lpstr>Default Values: Ordering Matters</vt:lpstr>
      <vt:lpstr>Return Values</vt:lpstr>
      <vt:lpstr>Optional Arguments</vt:lpstr>
      <vt:lpstr>Passing a List</vt:lpstr>
      <vt:lpstr>Modifying a List in a Function</vt:lpstr>
      <vt:lpstr>Modifying a List in a Function (cont)</vt:lpstr>
      <vt:lpstr>Preventing a Function from Modifying a List</vt:lpstr>
      <vt:lpstr>Returning a Dictionary from a Function</vt:lpstr>
      <vt:lpstr>Passing an Arbitrary Number of Arguments</vt:lpstr>
      <vt:lpstr>Passing an Arbitrary Number of Arguments</vt:lpstr>
      <vt:lpstr>Mixing Positional and Arbitrary Arguments</vt:lpstr>
      <vt:lpstr>Using Arbitrary Keyword Arguments</vt:lpstr>
      <vt:lpstr>Using Arbitrary Keyword Arguments</vt:lpstr>
      <vt:lpstr>Using Arbitrary Keyword Arguments</vt:lpstr>
      <vt:lpstr>Scope, Local and Global Variables</vt:lpstr>
      <vt:lpstr>Functions With Local Variables</vt:lpstr>
      <vt:lpstr>A Function That Uses A Global Variable  (Not Recommended)</vt:lpstr>
      <vt:lpstr>Shadowing</vt:lpstr>
      <vt:lpstr>Global Constants are Fine!</vt:lpstr>
      <vt:lpstr>The main Function</vt:lpstr>
      <vt:lpstr>PowerPoint Presentation</vt:lpstr>
      <vt:lpstr>PowerPoint Presentation</vt:lpstr>
      <vt:lpstr>PowerPoint Presentation</vt:lpstr>
      <vt:lpstr>Modules</vt:lpstr>
      <vt:lpstr>PowerPoint Presentation</vt:lpstr>
      <vt:lpstr>PowerPoint Presentation</vt:lpstr>
      <vt:lpstr>PowerPoint Presentation</vt:lpstr>
      <vt:lpstr>Storing Functions in Modules</vt:lpstr>
      <vt:lpstr>Importing Modules</vt:lpstr>
      <vt:lpstr>PowerPoint Presentation</vt:lpstr>
      <vt:lpstr>PowerPoint Presentation</vt:lpstr>
      <vt:lpstr>PowerPoint Presentation</vt:lpstr>
      <vt:lpstr>Standard Modules</vt:lpstr>
      <vt:lpstr>Using a Standard Module: Guess A Number</vt:lpstr>
      <vt:lpstr>Using a Standard Module: Guess A Number</vt:lpstr>
      <vt:lpstr>PowerPoint Presentation</vt:lpstr>
      <vt:lpstr>PowerPoint Presentation</vt:lpstr>
      <vt:lpstr>Function Conventions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in Python M5 Pamela Brauda David Singletary</dc:title>
  <dc:subject/>
  <dc:creator>David</dc:creator>
  <cp:keywords/>
  <dc:description/>
  <cp:lastModifiedBy>Singletary, David S.</cp:lastModifiedBy>
  <cp:revision>201</cp:revision>
  <cp:lastPrinted>2022-09-13T21:34:01Z</cp:lastPrinted>
  <dcterms:modified xsi:type="dcterms:W3CDTF">2023-02-17T22:38:37Z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0x010100EBD1DD32686CE24489424A9170307366</vt:lpwstr>
  </property>
</Properties>
</file>