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10"/>
  </p:notesMasterIdLst>
  <p:handoutMasterIdLst>
    <p:handoutMasterId r:id="rId111"/>
  </p:handoutMasterIdLst>
  <p:sldIdLst>
    <p:sldId id="484" r:id="rId5"/>
    <p:sldId id="447" r:id="rId6"/>
    <p:sldId id="446" r:id="rId7"/>
    <p:sldId id="257" r:id="rId8"/>
    <p:sldId id="463" r:id="rId9"/>
    <p:sldId id="426" r:id="rId10"/>
    <p:sldId id="428" r:id="rId11"/>
    <p:sldId id="489" r:id="rId12"/>
    <p:sldId id="427" r:id="rId13"/>
    <p:sldId id="492" r:id="rId14"/>
    <p:sldId id="434" r:id="rId15"/>
    <p:sldId id="490" r:id="rId16"/>
    <p:sldId id="491" r:id="rId17"/>
    <p:sldId id="438" r:id="rId18"/>
    <p:sldId id="439" r:id="rId19"/>
    <p:sldId id="498" r:id="rId20"/>
    <p:sldId id="497" r:id="rId21"/>
    <p:sldId id="499" r:id="rId22"/>
    <p:sldId id="523" r:id="rId23"/>
    <p:sldId id="501" r:id="rId24"/>
    <p:sldId id="429" r:id="rId25"/>
    <p:sldId id="430" r:id="rId26"/>
    <p:sldId id="431" r:id="rId27"/>
    <p:sldId id="432" r:id="rId28"/>
    <p:sldId id="493" r:id="rId29"/>
    <p:sldId id="494" r:id="rId30"/>
    <p:sldId id="495" r:id="rId31"/>
    <p:sldId id="524" r:id="rId32"/>
    <p:sldId id="525" r:id="rId33"/>
    <p:sldId id="526" r:id="rId34"/>
    <p:sldId id="527" r:id="rId35"/>
    <p:sldId id="496" r:id="rId36"/>
    <p:sldId id="528" r:id="rId37"/>
    <p:sldId id="529" r:id="rId38"/>
    <p:sldId id="530" r:id="rId39"/>
    <p:sldId id="531" r:id="rId40"/>
    <p:sldId id="532" r:id="rId41"/>
    <p:sldId id="475" r:id="rId42"/>
    <p:sldId id="533" r:id="rId43"/>
    <p:sldId id="534" r:id="rId44"/>
    <p:sldId id="415" r:id="rId45"/>
    <p:sldId id="535" r:id="rId46"/>
    <p:sldId id="536" r:id="rId47"/>
    <p:sldId id="537" r:id="rId48"/>
    <p:sldId id="538" r:id="rId49"/>
    <p:sldId id="476" r:id="rId50"/>
    <p:sldId id="550" r:id="rId51"/>
    <p:sldId id="539" r:id="rId52"/>
    <p:sldId id="258" r:id="rId53"/>
    <p:sldId id="259" r:id="rId54"/>
    <p:sldId id="261" r:id="rId55"/>
    <p:sldId id="262" r:id="rId56"/>
    <p:sldId id="263" r:id="rId57"/>
    <p:sldId id="264" r:id="rId58"/>
    <p:sldId id="265" r:id="rId59"/>
    <p:sldId id="266" r:id="rId60"/>
    <p:sldId id="267" r:id="rId61"/>
    <p:sldId id="268" r:id="rId62"/>
    <p:sldId id="269" r:id="rId63"/>
    <p:sldId id="270" r:id="rId64"/>
    <p:sldId id="271" r:id="rId65"/>
    <p:sldId id="272" r:id="rId66"/>
    <p:sldId id="273" r:id="rId67"/>
    <p:sldId id="274" r:id="rId68"/>
    <p:sldId id="275" r:id="rId69"/>
    <p:sldId id="276" r:id="rId70"/>
    <p:sldId id="477" r:id="rId71"/>
    <p:sldId id="540" r:id="rId72"/>
    <p:sldId id="541" r:id="rId73"/>
    <p:sldId id="277" r:id="rId74"/>
    <p:sldId id="542" r:id="rId75"/>
    <p:sldId id="543" r:id="rId76"/>
    <p:sldId id="544" r:id="rId77"/>
    <p:sldId id="545" r:id="rId78"/>
    <p:sldId id="546" r:id="rId79"/>
    <p:sldId id="547" r:id="rId80"/>
    <p:sldId id="549" r:id="rId81"/>
    <p:sldId id="500" r:id="rId82"/>
    <p:sldId id="502" r:id="rId83"/>
    <p:sldId id="503" r:id="rId84"/>
    <p:sldId id="504" r:id="rId85"/>
    <p:sldId id="466" r:id="rId86"/>
    <p:sldId id="467" r:id="rId87"/>
    <p:sldId id="505" r:id="rId88"/>
    <p:sldId id="506" r:id="rId89"/>
    <p:sldId id="507" r:id="rId90"/>
    <p:sldId id="508" r:id="rId91"/>
    <p:sldId id="509" r:id="rId92"/>
    <p:sldId id="510" r:id="rId93"/>
    <p:sldId id="481" r:id="rId94"/>
    <p:sldId id="480" r:id="rId95"/>
    <p:sldId id="511" r:id="rId96"/>
    <p:sldId id="512" r:id="rId97"/>
    <p:sldId id="513" r:id="rId98"/>
    <p:sldId id="514" r:id="rId99"/>
    <p:sldId id="515" r:id="rId100"/>
    <p:sldId id="516" r:id="rId101"/>
    <p:sldId id="517" r:id="rId102"/>
    <p:sldId id="468" r:id="rId103"/>
    <p:sldId id="518" r:id="rId104"/>
    <p:sldId id="519" r:id="rId105"/>
    <p:sldId id="548" r:id="rId106"/>
    <p:sldId id="520" r:id="rId107"/>
    <p:sldId id="521" r:id="rId108"/>
    <p:sldId id="522" r:id="rId109"/>
  </p:sldIdLst>
  <p:sldSz cx="12192000" cy="6858000"/>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6A5331A-570A-48D3-AB2C-2C850652C5B8}">
          <p14:sldIdLst>
            <p14:sldId id="484"/>
            <p14:sldId id="447"/>
            <p14:sldId id="446"/>
            <p14:sldId id="257"/>
            <p14:sldId id="463"/>
            <p14:sldId id="426"/>
            <p14:sldId id="428"/>
            <p14:sldId id="489"/>
            <p14:sldId id="427"/>
            <p14:sldId id="492"/>
            <p14:sldId id="434"/>
            <p14:sldId id="490"/>
            <p14:sldId id="491"/>
            <p14:sldId id="438"/>
            <p14:sldId id="439"/>
            <p14:sldId id="498"/>
            <p14:sldId id="497"/>
            <p14:sldId id="499"/>
            <p14:sldId id="523"/>
            <p14:sldId id="501"/>
            <p14:sldId id="429"/>
            <p14:sldId id="430"/>
            <p14:sldId id="431"/>
            <p14:sldId id="432"/>
            <p14:sldId id="493"/>
            <p14:sldId id="494"/>
            <p14:sldId id="495"/>
            <p14:sldId id="524"/>
            <p14:sldId id="525"/>
            <p14:sldId id="526"/>
            <p14:sldId id="527"/>
            <p14:sldId id="496"/>
            <p14:sldId id="528"/>
            <p14:sldId id="529"/>
            <p14:sldId id="530"/>
            <p14:sldId id="531"/>
            <p14:sldId id="532"/>
            <p14:sldId id="475"/>
            <p14:sldId id="533"/>
            <p14:sldId id="534"/>
            <p14:sldId id="415"/>
            <p14:sldId id="535"/>
            <p14:sldId id="536"/>
            <p14:sldId id="537"/>
            <p14:sldId id="538"/>
            <p14:sldId id="476"/>
            <p14:sldId id="550"/>
            <p14:sldId id="539"/>
            <p14:sldId id="258"/>
            <p14:sldId id="259"/>
            <p14:sldId id="261"/>
            <p14:sldId id="262"/>
            <p14:sldId id="263"/>
            <p14:sldId id="264"/>
            <p14:sldId id="265"/>
            <p14:sldId id="266"/>
            <p14:sldId id="267"/>
            <p14:sldId id="268"/>
            <p14:sldId id="269"/>
            <p14:sldId id="270"/>
            <p14:sldId id="271"/>
            <p14:sldId id="272"/>
            <p14:sldId id="273"/>
            <p14:sldId id="274"/>
            <p14:sldId id="275"/>
            <p14:sldId id="276"/>
            <p14:sldId id="477"/>
            <p14:sldId id="540"/>
            <p14:sldId id="541"/>
            <p14:sldId id="277"/>
            <p14:sldId id="542"/>
            <p14:sldId id="543"/>
            <p14:sldId id="544"/>
            <p14:sldId id="545"/>
            <p14:sldId id="546"/>
            <p14:sldId id="547"/>
            <p14:sldId id="549"/>
            <p14:sldId id="500"/>
            <p14:sldId id="502"/>
            <p14:sldId id="503"/>
            <p14:sldId id="504"/>
            <p14:sldId id="466"/>
            <p14:sldId id="467"/>
            <p14:sldId id="505"/>
            <p14:sldId id="506"/>
            <p14:sldId id="507"/>
            <p14:sldId id="508"/>
            <p14:sldId id="509"/>
            <p14:sldId id="510"/>
            <p14:sldId id="481"/>
            <p14:sldId id="480"/>
            <p14:sldId id="511"/>
            <p14:sldId id="512"/>
            <p14:sldId id="513"/>
            <p14:sldId id="514"/>
            <p14:sldId id="515"/>
            <p14:sldId id="516"/>
            <p14:sldId id="517"/>
            <p14:sldId id="468"/>
            <p14:sldId id="518"/>
            <p14:sldId id="519"/>
            <p14:sldId id="548"/>
            <p14:sldId id="520"/>
            <p14:sldId id="521"/>
            <p14:sldId id="52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393D28-8E68-4F11-9AC5-CB3A38367ABF}" v="10" dt="2023-02-17T03:07:09.0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042" autoAdjust="0"/>
    <p:restoredTop sz="94660"/>
  </p:normalViewPr>
  <p:slideViewPr>
    <p:cSldViewPr snapToGrid="0">
      <p:cViewPr varScale="1">
        <p:scale>
          <a:sx n="80" d="100"/>
          <a:sy n="80" d="100"/>
        </p:scale>
        <p:origin x="102" y="6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microsoft.com/office/2015/10/relationships/revisionInfo" Target="revisionInfo.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presProps" Target="presProps.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viewProps" Target="viewProps.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notesMaster" Target="notesMasters/notesMaster1.xml"/><Relationship Id="rId115" Type="http://schemas.openxmlformats.org/officeDocument/2006/relationships/tableStyles" Target="tableStyle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handoutMaster" Target="handoutMasters/handoutMaster1.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auda, Pamela T." userId="84fd4989-2b49-471a-9a61-f177abea8ce3" providerId="ADAL" clId="{E2393D28-8E68-4F11-9AC5-CB3A38367ABF}"/>
    <pc:docChg chg="undo custSel addSld delSld modSld sldOrd modSection">
      <pc:chgData name="Brauda, Pamela T." userId="84fd4989-2b49-471a-9a61-f177abea8ce3" providerId="ADAL" clId="{E2393D28-8E68-4F11-9AC5-CB3A38367ABF}" dt="2023-02-17T03:40:49.076" v="148" actId="20577"/>
      <pc:docMkLst>
        <pc:docMk/>
      </pc:docMkLst>
      <pc:sldChg chg="del">
        <pc:chgData name="Brauda, Pamela T." userId="84fd4989-2b49-471a-9a61-f177abea8ce3" providerId="ADAL" clId="{E2393D28-8E68-4F11-9AC5-CB3A38367ABF}" dt="2023-02-17T02:31:09.217" v="3" actId="2696"/>
        <pc:sldMkLst>
          <pc:docMk/>
          <pc:sldMk cId="3754865852" sldId="408"/>
        </pc:sldMkLst>
      </pc:sldChg>
      <pc:sldChg chg="del">
        <pc:chgData name="Brauda, Pamela T." userId="84fd4989-2b49-471a-9a61-f177abea8ce3" providerId="ADAL" clId="{E2393D28-8E68-4F11-9AC5-CB3A38367ABF}" dt="2023-02-17T02:31:09.217" v="3" actId="2696"/>
        <pc:sldMkLst>
          <pc:docMk/>
          <pc:sldMk cId="1332873636" sldId="409"/>
        </pc:sldMkLst>
      </pc:sldChg>
      <pc:sldChg chg="del">
        <pc:chgData name="Brauda, Pamela T." userId="84fd4989-2b49-471a-9a61-f177abea8ce3" providerId="ADAL" clId="{E2393D28-8E68-4F11-9AC5-CB3A38367ABF}" dt="2023-02-17T02:31:09.217" v="3" actId="2696"/>
        <pc:sldMkLst>
          <pc:docMk/>
          <pc:sldMk cId="1046900234" sldId="411"/>
        </pc:sldMkLst>
      </pc:sldChg>
      <pc:sldChg chg="del">
        <pc:chgData name="Brauda, Pamela T." userId="84fd4989-2b49-471a-9a61-f177abea8ce3" providerId="ADAL" clId="{E2393D28-8E68-4F11-9AC5-CB3A38367ABF}" dt="2023-02-17T02:31:09.217" v="3" actId="2696"/>
        <pc:sldMkLst>
          <pc:docMk/>
          <pc:sldMk cId="983992831" sldId="413"/>
        </pc:sldMkLst>
      </pc:sldChg>
      <pc:sldChg chg="del">
        <pc:chgData name="Brauda, Pamela T." userId="84fd4989-2b49-471a-9a61-f177abea8ce3" providerId="ADAL" clId="{E2393D28-8E68-4F11-9AC5-CB3A38367ABF}" dt="2023-02-17T02:31:09.217" v="3" actId="2696"/>
        <pc:sldMkLst>
          <pc:docMk/>
          <pc:sldMk cId="3864555709" sldId="414"/>
        </pc:sldMkLst>
      </pc:sldChg>
      <pc:sldChg chg="del">
        <pc:chgData name="Brauda, Pamela T." userId="84fd4989-2b49-471a-9a61-f177abea8ce3" providerId="ADAL" clId="{E2393D28-8E68-4F11-9AC5-CB3A38367ABF}" dt="2023-02-17T02:31:09.217" v="3" actId="2696"/>
        <pc:sldMkLst>
          <pc:docMk/>
          <pc:sldMk cId="1425696274" sldId="415"/>
        </pc:sldMkLst>
      </pc:sldChg>
      <pc:sldChg chg="del">
        <pc:chgData name="Brauda, Pamela T." userId="84fd4989-2b49-471a-9a61-f177abea8ce3" providerId="ADAL" clId="{E2393D28-8E68-4F11-9AC5-CB3A38367ABF}" dt="2023-02-17T02:31:09.217" v="3" actId="2696"/>
        <pc:sldMkLst>
          <pc:docMk/>
          <pc:sldMk cId="2836466046" sldId="416"/>
        </pc:sldMkLst>
      </pc:sldChg>
      <pc:sldChg chg="del">
        <pc:chgData name="Brauda, Pamela T." userId="84fd4989-2b49-471a-9a61-f177abea8ce3" providerId="ADAL" clId="{E2393D28-8E68-4F11-9AC5-CB3A38367ABF}" dt="2023-02-17T02:31:09.217" v="3" actId="2696"/>
        <pc:sldMkLst>
          <pc:docMk/>
          <pc:sldMk cId="1739762702" sldId="417"/>
        </pc:sldMkLst>
      </pc:sldChg>
      <pc:sldChg chg="del">
        <pc:chgData name="Brauda, Pamela T." userId="84fd4989-2b49-471a-9a61-f177abea8ce3" providerId="ADAL" clId="{E2393D28-8E68-4F11-9AC5-CB3A38367ABF}" dt="2023-02-17T02:35:25.290" v="8" actId="2696"/>
        <pc:sldMkLst>
          <pc:docMk/>
          <pc:sldMk cId="2213695882" sldId="421"/>
        </pc:sldMkLst>
      </pc:sldChg>
      <pc:sldChg chg="del">
        <pc:chgData name="Brauda, Pamela T." userId="84fd4989-2b49-471a-9a61-f177abea8ce3" providerId="ADAL" clId="{E2393D28-8E68-4F11-9AC5-CB3A38367ABF}" dt="2023-02-17T02:35:25.290" v="8" actId="2696"/>
        <pc:sldMkLst>
          <pc:docMk/>
          <pc:sldMk cId="584917852" sldId="422"/>
        </pc:sldMkLst>
      </pc:sldChg>
      <pc:sldChg chg="del">
        <pc:chgData name="Brauda, Pamela T." userId="84fd4989-2b49-471a-9a61-f177abea8ce3" providerId="ADAL" clId="{E2393D28-8E68-4F11-9AC5-CB3A38367ABF}" dt="2023-02-17T02:35:25.290" v="8" actId="2696"/>
        <pc:sldMkLst>
          <pc:docMk/>
          <pc:sldMk cId="1938296889" sldId="423"/>
        </pc:sldMkLst>
      </pc:sldChg>
      <pc:sldChg chg="del">
        <pc:chgData name="Brauda, Pamela T." userId="84fd4989-2b49-471a-9a61-f177abea8ce3" providerId="ADAL" clId="{E2393D28-8E68-4F11-9AC5-CB3A38367ABF}" dt="2023-02-17T02:35:25.290" v="8" actId="2696"/>
        <pc:sldMkLst>
          <pc:docMk/>
          <pc:sldMk cId="4068736822" sldId="424"/>
        </pc:sldMkLst>
      </pc:sldChg>
      <pc:sldChg chg="del">
        <pc:chgData name="Brauda, Pamela T." userId="84fd4989-2b49-471a-9a61-f177abea8ce3" providerId="ADAL" clId="{E2393D28-8E68-4F11-9AC5-CB3A38367ABF}" dt="2023-02-17T02:31:09.217" v="3" actId="2696"/>
        <pc:sldMkLst>
          <pc:docMk/>
          <pc:sldMk cId="339030831" sldId="425"/>
        </pc:sldMkLst>
      </pc:sldChg>
      <pc:sldChg chg="del">
        <pc:chgData name="Brauda, Pamela T." userId="84fd4989-2b49-471a-9a61-f177abea8ce3" providerId="ADAL" clId="{E2393D28-8E68-4F11-9AC5-CB3A38367ABF}" dt="2023-02-17T02:31:09.217" v="3" actId="2696"/>
        <pc:sldMkLst>
          <pc:docMk/>
          <pc:sldMk cId="107441270" sldId="426"/>
        </pc:sldMkLst>
      </pc:sldChg>
      <pc:sldChg chg="del">
        <pc:chgData name="Brauda, Pamela T." userId="84fd4989-2b49-471a-9a61-f177abea8ce3" providerId="ADAL" clId="{E2393D28-8E68-4F11-9AC5-CB3A38367ABF}" dt="2023-02-17T02:31:09.217" v="3" actId="2696"/>
        <pc:sldMkLst>
          <pc:docMk/>
          <pc:sldMk cId="2397076543" sldId="427"/>
        </pc:sldMkLst>
      </pc:sldChg>
      <pc:sldChg chg="modSp mod ord">
        <pc:chgData name="Brauda, Pamela T." userId="84fd4989-2b49-471a-9a61-f177abea8ce3" providerId="ADAL" clId="{E2393D28-8E68-4F11-9AC5-CB3A38367ABF}" dt="2023-02-17T03:40:49.076" v="148" actId="20577"/>
        <pc:sldMkLst>
          <pc:docMk/>
          <pc:sldMk cId="1793706368" sldId="428"/>
        </pc:sldMkLst>
        <pc:spChg chg="mod">
          <ac:chgData name="Brauda, Pamela T." userId="84fd4989-2b49-471a-9a61-f177abea8ce3" providerId="ADAL" clId="{E2393D28-8E68-4F11-9AC5-CB3A38367ABF}" dt="2023-02-17T03:40:49.076" v="148" actId="20577"/>
          <ac:spMkLst>
            <pc:docMk/>
            <pc:sldMk cId="1793706368" sldId="428"/>
            <ac:spMk id="3" creationId="{00000000-0000-0000-0000-000000000000}"/>
          </ac:spMkLst>
        </pc:spChg>
      </pc:sldChg>
      <pc:sldChg chg="del">
        <pc:chgData name="Brauda, Pamela T." userId="84fd4989-2b49-471a-9a61-f177abea8ce3" providerId="ADAL" clId="{E2393D28-8E68-4F11-9AC5-CB3A38367ABF}" dt="2023-02-17T02:31:09.217" v="3" actId="2696"/>
        <pc:sldMkLst>
          <pc:docMk/>
          <pc:sldMk cId="3429913759" sldId="428"/>
        </pc:sldMkLst>
      </pc:sldChg>
      <pc:sldChg chg="ord">
        <pc:chgData name="Brauda, Pamela T." userId="84fd4989-2b49-471a-9a61-f177abea8ce3" providerId="ADAL" clId="{E2393D28-8E68-4F11-9AC5-CB3A38367ABF}" dt="2023-02-17T03:14:59.595" v="131"/>
        <pc:sldMkLst>
          <pc:docMk/>
          <pc:sldMk cId="1090722949" sldId="429"/>
        </pc:sldMkLst>
      </pc:sldChg>
      <pc:sldChg chg="del">
        <pc:chgData name="Brauda, Pamela T." userId="84fd4989-2b49-471a-9a61-f177abea8ce3" providerId="ADAL" clId="{E2393D28-8E68-4F11-9AC5-CB3A38367ABF}" dt="2023-02-17T02:31:09.217" v="3" actId="2696"/>
        <pc:sldMkLst>
          <pc:docMk/>
          <pc:sldMk cId="1848997796" sldId="429"/>
        </pc:sldMkLst>
      </pc:sldChg>
      <pc:sldChg chg="del">
        <pc:chgData name="Brauda, Pamela T." userId="84fd4989-2b49-471a-9a61-f177abea8ce3" providerId="ADAL" clId="{E2393D28-8E68-4F11-9AC5-CB3A38367ABF}" dt="2023-02-17T02:36:44.698" v="12" actId="2696"/>
        <pc:sldMkLst>
          <pc:docMk/>
          <pc:sldMk cId="3115086706" sldId="430"/>
        </pc:sldMkLst>
      </pc:sldChg>
      <pc:sldChg chg="del">
        <pc:chgData name="Brauda, Pamela T." userId="84fd4989-2b49-471a-9a61-f177abea8ce3" providerId="ADAL" clId="{E2393D28-8E68-4F11-9AC5-CB3A38367ABF}" dt="2023-02-17T02:36:44.698" v="12" actId="2696"/>
        <pc:sldMkLst>
          <pc:docMk/>
          <pc:sldMk cId="499521630" sldId="431"/>
        </pc:sldMkLst>
      </pc:sldChg>
      <pc:sldChg chg="del">
        <pc:chgData name="Brauda, Pamela T." userId="84fd4989-2b49-471a-9a61-f177abea8ce3" providerId="ADAL" clId="{E2393D28-8E68-4F11-9AC5-CB3A38367ABF}" dt="2023-02-17T02:36:44.698" v="12" actId="2696"/>
        <pc:sldMkLst>
          <pc:docMk/>
          <pc:sldMk cId="2340818138" sldId="432"/>
        </pc:sldMkLst>
      </pc:sldChg>
      <pc:sldChg chg="del">
        <pc:chgData name="Brauda, Pamela T." userId="84fd4989-2b49-471a-9a61-f177abea8ce3" providerId="ADAL" clId="{E2393D28-8E68-4F11-9AC5-CB3A38367ABF}" dt="2023-02-17T02:36:44.698" v="12" actId="2696"/>
        <pc:sldMkLst>
          <pc:docMk/>
          <pc:sldMk cId="1062663116" sldId="434"/>
        </pc:sldMkLst>
      </pc:sldChg>
      <pc:sldChg chg="del">
        <pc:chgData name="Brauda, Pamela T." userId="84fd4989-2b49-471a-9a61-f177abea8ce3" providerId="ADAL" clId="{E2393D28-8E68-4F11-9AC5-CB3A38367ABF}" dt="2023-02-17T02:31:09.217" v="3" actId="2696"/>
        <pc:sldMkLst>
          <pc:docMk/>
          <pc:sldMk cId="73752834" sldId="435"/>
        </pc:sldMkLst>
      </pc:sldChg>
      <pc:sldChg chg="del">
        <pc:chgData name="Brauda, Pamela T." userId="84fd4989-2b49-471a-9a61-f177abea8ce3" providerId="ADAL" clId="{E2393D28-8E68-4F11-9AC5-CB3A38367ABF}" dt="2023-02-17T02:31:09.217" v="3" actId="2696"/>
        <pc:sldMkLst>
          <pc:docMk/>
          <pc:sldMk cId="4234122292" sldId="436"/>
        </pc:sldMkLst>
      </pc:sldChg>
      <pc:sldChg chg="modSp mod">
        <pc:chgData name="Brauda, Pamela T." userId="84fd4989-2b49-471a-9a61-f177abea8ce3" providerId="ADAL" clId="{E2393D28-8E68-4F11-9AC5-CB3A38367ABF}" dt="2023-02-17T03:16:07.359" v="135" actId="255"/>
        <pc:sldMkLst>
          <pc:docMk/>
          <pc:sldMk cId="1899533784" sldId="438"/>
        </pc:sldMkLst>
        <pc:spChg chg="mod">
          <ac:chgData name="Brauda, Pamela T." userId="84fd4989-2b49-471a-9a61-f177abea8ce3" providerId="ADAL" clId="{E2393D28-8E68-4F11-9AC5-CB3A38367ABF}" dt="2023-02-17T03:16:07.359" v="135" actId="255"/>
          <ac:spMkLst>
            <pc:docMk/>
            <pc:sldMk cId="1899533784" sldId="438"/>
            <ac:spMk id="3" creationId="{00000000-0000-0000-0000-000000000000}"/>
          </ac:spMkLst>
        </pc:spChg>
      </pc:sldChg>
      <pc:sldChg chg="del">
        <pc:chgData name="Brauda, Pamela T." userId="84fd4989-2b49-471a-9a61-f177abea8ce3" providerId="ADAL" clId="{E2393D28-8E68-4F11-9AC5-CB3A38367ABF}" dt="2023-02-17T02:31:09.217" v="3" actId="2696"/>
        <pc:sldMkLst>
          <pc:docMk/>
          <pc:sldMk cId="3913910544" sldId="438"/>
        </pc:sldMkLst>
      </pc:sldChg>
      <pc:sldChg chg="del">
        <pc:chgData name="Brauda, Pamela T." userId="84fd4989-2b49-471a-9a61-f177abea8ce3" providerId="ADAL" clId="{E2393D28-8E68-4F11-9AC5-CB3A38367ABF}" dt="2023-02-17T02:31:09.217" v="3" actId="2696"/>
        <pc:sldMkLst>
          <pc:docMk/>
          <pc:sldMk cId="1219505349" sldId="439"/>
        </pc:sldMkLst>
      </pc:sldChg>
      <pc:sldChg chg="del">
        <pc:chgData name="Brauda, Pamela T." userId="84fd4989-2b49-471a-9a61-f177abea8ce3" providerId="ADAL" clId="{E2393D28-8E68-4F11-9AC5-CB3A38367ABF}" dt="2023-02-17T02:31:09.217" v="3" actId="2696"/>
        <pc:sldMkLst>
          <pc:docMk/>
          <pc:sldMk cId="235613845" sldId="440"/>
        </pc:sldMkLst>
      </pc:sldChg>
      <pc:sldChg chg="del">
        <pc:chgData name="Brauda, Pamela T." userId="84fd4989-2b49-471a-9a61-f177abea8ce3" providerId="ADAL" clId="{E2393D28-8E68-4F11-9AC5-CB3A38367ABF}" dt="2023-02-17T02:31:09.217" v="3" actId="2696"/>
        <pc:sldMkLst>
          <pc:docMk/>
          <pc:sldMk cId="3462927618" sldId="441"/>
        </pc:sldMkLst>
      </pc:sldChg>
      <pc:sldChg chg="del">
        <pc:chgData name="Brauda, Pamela T." userId="84fd4989-2b49-471a-9a61-f177abea8ce3" providerId="ADAL" clId="{E2393D28-8E68-4F11-9AC5-CB3A38367ABF}" dt="2023-02-17T02:31:09.217" v="3" actId="2696"/>
        <pc:sldMkLst>
          <pc:docMk/>
          <pc:sldMk cId="555410901" sldId="442"/>
        </pc:sldMkLst>
      </pc:sldChg>
      <pc:sldChg chg="del">
        <pc:chgData name="Brauda, Pamela T." userId="84fd4989-2b49-471a-9a61-f177abea8ce3" providerId="ADAL" clId="{E2393D28-8E68-4F11-9AC5-CB3A38367ABF}" dt="2023-02-17T02:31:09.217" v="3" actId="2696"/>
        <pc:sldMkLst>
          <pc:docMk/>
          <pc:sldMk cId="514782160" sldId="443"/>
        </pc:sldMkLst>
      </pc:sldChg>
      <pc:sldChg chg="del">
        <pc:chgData name="Brauda, Pamela T." userId="84fd4989-2b49-471a-9a61-f177abea8ce3" providerId="ADAL" clId="{E2393D28-8E68-4F11-9AC5-CB3A38367ABF}" dt="2023-02-17T02:31:09.217" v="3" actId="2696"/>
        <pc:sldMkLst>
          <pc:docMk/>
          <pc:sldMk cId="2789577920" sldId="444"/>
        </pc:sldMkLst>
      </pc:sldChg>
      <pc:sldChg chg="del">
        <pc:chgData name="Brauda, Pamela T." userId="84fd4989-2b49-471a-9a61-f177abea8ce3" providerId="ADAL" clId="{E2393D28-8E68-4F11-9AC5-CB3A38367ABF}" dt="2023-02-17T02:31:09.217" v="3" actId="2696"/>
        <pc:sldMkLst>
          <pc:docMk/>
          <pc:sldMk cId="1674535200" sldId="445"/>
        </pc:sldMkLst>
      </pc:sldChg>
      <pc:sldChg chg="modSp add del mod">
        <pc:chgData name="Brauda, Pamela T." userId="84fd4989-2b49-471a-9a61-f177abea8ce3" providerId="ADAL" clId="{E2393D28-8E68-4F11-9AC5-CB3A38367ABF}" dt="2023-02-17T03:08:21.152" v="125" actId="20577"/>
        <pc:sldMkLst>
          <pc:docMk/>
          <pc:sldMk cId="3083822286" sldId="446"/>
        </pc:sldMkLst>
        <pc:spChg chg="mod">
          <ac:chgData name="Brauda, Pamela T." userId="84fd4989-2b49-471a-9a61-f177abea8ce3" providerId="ADAL" clId="{E2393D28-8E68-4F11-9AC5-CB3A38367ABF}" dt="2023-02-17T03:08:21.152" v="125" actId="20577"/>
          <ac:spMkLst>
            <pc:docMk/>
            <pc:sldMk cId="3083822286" sldId="446"/>
            <ac:spMk id="5" creationId="{DAAB0EAC-7270-4572-A932-B04A979A0FA2}"/>
          </ac:spMkLst>
        </pc:spChg>
      </pc:sldChg>
      <pc:sldChg chg="modSp mod">
        <pc:chgData name="Brauda, Pamela T." userId="84fd4989-2b49-471a-9a61-f177abea8ce3" providerId="ADAL" clId="{E2393D28-8E68-4F11-9AC5-CB3A38367ABF}" dt="2023-02-17T02:59:31.212" v="28" actId="255"/>
        <pc:sldMkLst>
          <pc:docMk/>
          <pc:sldMk cId="2943934334" sldId="447"/>
        </pc:sldMkLst>
        <pc:spChg chg="mod">
          <ac:chgData name="Brauda, Pamela T." userId="84fd4989-2b49-471a-9a61-f177abea8ce3" providerId="ADAL" clId="{E2393D28-8E68-4F11-9AC5-CB3A38367ABF}" dt="2023-02-17T02:59:31.212" v="28" actId="255"/>
          <ac:spMkLst>
            <pc:docMk/>
            <pc:sldMk cId="2943934334" sldId="447"/>
            <ac:spMk id="3" creationId="{A39D04C2-D6A5-4DFA-B836-9E5F20507329}"/>
          </ac:spMkLst>
        </pc:spChg>
      </pc:sldChg>
      <pc:sldChg chg="del">
        <pc:chgData name="Brauda, Pamela T." userId="84fd4989-2b49-471a-9a61-f177abea8ce3" providerId="ADAL" clId="{E2393D28-8E68-4F11-9AC5-CB3A38367ABF}" dt="2023-02-17T02:31:09.217" v="3" actId="2696"/>
        <pc:sldMkLst>
          <pc:docMk/>
          <pc:sldMk cId="316592957" sldId="452"/>
        </pc:sldMkLst>
      </pc:sldChg>
      <pc:sldChg chg="del">
        <pc:chgData name="Brauda, Pamela T." userId="84fd4989-2b49-471a-9a61-f177abea8ce3" providerId="ADAL" clId="{E2393D28-8E68-4F11-9AC5-CB3A38367ABF}" dt="2023-02-17T02:31:09.217" v="3" actId="2696"/>
        <pc:sldMkLst>
          <pc:docMk/>
          <pc:sldMk cId="2354131199" sldId="453"/>
        </pc:sldMkLst>
      </pc:sldChg>
      <pc:sldChg chg="del">
        <pc:chgData name="Brauda, Pamela T." userId="84fd4989-2b49-471a-9a61-f177abea8ce3" providerId="ADAL" clId="{E2393D28-8E68-4F11-9AC5-CB3A38367ABF}" dt="2023-02-17T02:31:09.217" v="3" actId="2696"/>
        <pc:sldMkLst>
          <pc:docMk/>
          <pc:sldMk cId="3988788776" sldId="454"/>
        </pc:sldMkLst>
      </pc:sldChg>
      <pc:sldChg chg="del">
        <pc:chgData name="Brauda, Pamela T." userId="84fd4989-2b49-471a-9a61-f177abea8ce3" providerId="ADAL" clId="{E2393D28-8E68-4F11-9AC5-CB3A38367ABF}" dt="2023-02-17T02:31:09.217" v="3" actId="2696"/>
        <pc:sldMkLst>
          <pc:docMk/>
          <pc:sldMk cId="3154010602" sldId="455"/>
        </pc:sldMkLst>
      </pc:sldChg>
      <pc:sldChg chg="del">
        <pc:chgData name="Brauda, Pamela T." userId="84fd4989-2b49-471a-9a61-f177abea8ce3" providerId="ADAL" clId="{E2393D28-8E68-4F11-9AC5-CB3A38367ABF}" dt="2023-02-17T02:31:09.217" v="3" actId="2696"/>
        <pc:sldMkLst>
          <pc:docMk/>
          <pc:sldMk cId="2367692708" sldId="456"/>
        </pc:sldMkLst>
      </pc:sldChg>
      <pc:sldChg chg="del">
        <pc:chgData name="Brauda, Pamela T." userId="84fd4989-2b49-471a-9a61-f177abea8ce3" providerId="ADAL" clId="{E2393D28-8E68-4F11-9AC5-CB3A38367ABF}" dt="2023-02-17T02:35:25.290" v="8" actId="2696"/>
        <pc:sldMkLst>
          <pc:docMk/>
          <pc:sldMk cId="708140356" sldId="457"/>
        </pc:sldMkLst>
      </pc:sldChg>
      <pc:sldChg chg="del">
        <pc:chgData name="Brauda, Pamela T." userId="84fd4989-2b49-471a-9a61-f177abea8ce3" providerId="ADAL" clId="{E2393D28-8E68-4F11-9AC5-CB3A38367ABF}" dt="2023-02-17T02:35:25.290" v="8" actId="2696"/>
        <pc:sldMkLst>
          <pc:docMk/>
          <pc:sldMk cId="3336502589" sldId="458"/>
        </pc:sldMkLst>
      </pc:sldChg>
      <pc:sldChg chg="del">
        <pc:chgData name="Brauda, Pamela T." userId="84fd4989-2b49-471a-9a61-f177abea8ce3" providerId="ADAL" clId="{E2393D28-8E68-4F11-9AC5-CB3A38367ABF}" dt="2023-02-17T02:35:25.290" v="8" actId="2696"/>
        <pc:sldMkLst>
          <pc:docMk/>
          <pc:sldMk cId="970485038" sldId="459"/>
        </pc:sldMkLst>
      </pc:sldChg>
      <pc:sldChg chg="del">
        <pc:chgData name="Brauda, Pamela T." userId="84fd4989-2b49-471a-9a61-f177abea8ce3" providerId="ADAL" clId="{E2393D28-8E68-4F11-9AC5-CB3A38367ABF}" dt="2023-02-17T02:35:25.290" v="8" actId="2696"/>
        <pc:sldMkLst>
          <pc:docMk/>
          <pc:sldMk cId="1703236193" sldId="460"/>
        </pc:sldMkLst>
      </pc:sldChg>
      <pc:sldChg chg="del">
        <pc:chgData name="Brauda, Pamela T." userId="84fd4989-2b49-471a-9a61-f177abea8ce3" providerId="ADAL" clId="{E2393D28-8E68-4F11-9AC5-CB3A38367ABF}" dt="2023-02-17T02:35:25.290" v="8" actId="2696"/>
        <pc:sldMkLst>
          <pc:docMk/>
          <pc:sldMk cId="1763942298" sldId="461"/>
        </pc:sldMkLst>
      </pc:sldChg>
      <pc:sldChg chg="del">
        <pc:chgData name="Brauda, Pamela T." userId="84fd4989-2b49-471a-9a61-f177abea8ce3" providerId="ADAL" clId="{E2393D28-8E68-4F11-9AC5-CB3A38367ABF}" dt="2023-02-17T02:35:25.290" v="8" actId="2696"/>
        <pc:sldMkLst>
          <pc:docMk/>
          <pc:sldMk cId="1232433587" sldId="462"/>
        </pc:sldMkLst>
      </pc:sldChg>
      <pc:sldChg chg="del">
        <pc:chgData name="Brauda, Pamela T." userId="84fd4989-2b49-471a-9a61-f177abea8ce3" providerId="ADAL" clId="{E2393D28-8E68-4F11-9AC5-CB3A38367ABF}" dt="2023-02-17T02:31:09.217" v="3" actId="2696"/>
        <pc:sldMkLst>
          <pc:docMk/>
          <pc:sldMk cId="1974856858" sldId="463"/>
        </pc:sldMkLst>
      </pc:sldChg>
      <pc:sldChg chg="ord">
        <pc:chgData name="Brauda, Pamela T." userId="84fd4989-2b49-471a-9a61-f177abea8ce3" providerId="ADAL" clId="{E2393D28-8E68-4F11-9AC5-CB3A38367ABF}" dt="2023-02-17T03:18:42.063" v="145"/>
        <pc:sldMkLst>
          <pc:docMk/>
          <pc:sldMk cId="3407560497" sldId="463"/>
        </pc:sldMkLst>
      </pc:sldChg>
      <pc:sldChg chg="del">
        <pc:chgData name="Brauda, Pamela T." userId="84fd4989-2b49-471a-9a61-f177abea8ce3" providerId="ADAL" clId="{E2393D28-8E68-4F11-9AC5-CB3A38367ABF}" dt="2023-02-17T02:31:09.217" v="3" actId="2696"/>
        <pc:sldMkLst>
          <pc:docMk/>
          <pc:sldMk cId="3335452577" sldId="464"/>
        </pc:sldMkLst>
      </pc:sldChg>
      <pc:sldChg chg="del">
        <pc:chgData name="Brauda, Pamela T." userId="84fd4989-2b49-471a-9a61-f177abea8ce3" providerId="ADAL" clId="{E2393D28-8E68-4F11-9AC5-CB3A38367ABF}" dt="2023-02-17T02:31:09.217" v="3" actId="2696"/>
        <pc:sldMkLst>
          <pc:docMk/>
          <pc:sldMk cId="3563995092" sldId="465"/>
        </pc:sldMkLst>
      </pc:sldChg>
      <pc:sldChg chg="add ord">
        <pc:chgData name="Brauda, Pamela T." userId="84fd4989-2b49-471a-9a61-f177abea8ce3" providerId="ADAL" clId="{E2393D28-8E68-4F11-9AC5-CB3A38367ABF}" dt="2023-02-17T02:46:08.171" v="17"/>
        <pc:sldMkLst>
          <pc:docMk/>
          <pc:sldMk cId="1062788568" sldId="466"/>
        </pc:sldMkLst>
      </pc:sldChg>
      <pc:sldChg chg="del">
        <pc:chgData name="Brauda, Pamela T." userId="84fd4989-2b49-471a-9a61-f177abea8ce3" providerId="ADAL" clId="{E2393D28-8E68-4F11-9AC5-CB3A38367ABF}" dt="2023-02-17T02:31:09.217" v="3" actId="2696"/>
        <pc:sldMkLst>
          <pc:docMk/>
          <pc:sldMk cId="3722567719" sldId="466"/>
        </pc:sldMkLst>
      </pc:sldChg>
      <pc:sldChg chg="del">
        <pc:chgData name="Brauda, Pamela T." userId="84fd4989-2b49-471a-9a61-f177abea8ce3" providerId="ADAL" clId="{E2393D28-8E68-4F11-9AC5-CB3A38367ABF}" dt="2023-02-17T02:31:09.217" v="3" actId="2696"/>
        <pc:sldMkLst>
          <pc:docMk/>
          <pc:sldMk cId="899595936" sldId="467"/>
        </pc:sldMkLst>
      </pc:sldChg>
      <pc:sldChg chg="add">
        <pc:chgData name="Brauda, Pamela T." userId="84fd4989-2b49-471a-9a61-f177abea8ce3" providerId="ADAL" clId="{E2393D28-8E68-4F11-9AC5-CB3A38367ABF}" dt="2023-02-17T02:46:18.495" v="18"/>
        <pc:sldMkLst>
          <pc:docMk/>
          <pc:sldMk cId="2921791901" sldId="467"/>
        </pc:sldMkLst>
      </pc:sldChg>
      <pc:sldChg chg="del ord">
        <pc:chgData name="Brauda, Pamela T." userId="84fd4989-2b49-471a-9a61-f177abea8ce3" providerId="ADAL" clId="{E2393D28-8E68-4F11-9AC5-CB3A38367ABF}" dt="2023-02-17T02:36:25.094" v="11" actId="2696"/>
        <pc:sldMkLst>
          <pc:docMk/>
          <pc:sldMk cId="3861297176" sldId="469"/>
        </pc:sldMkLst>
      </pc:sldChg>
      <pc:sldChg chg="del">
        <pc:chgData name="Brauda, Pamela T." userId="84fd4989-2b49-471a-9a61-f177abea8ce3" providerId="ADAL" clId="{E2393D28-8E68-4F11-9AC5-CB3A38367ABF}" dt="2023-02-17T02:35:25.290" v="8" actId="2696"/>
        <pc:sldMkLst>
          <pc:docMk/>
          <pc:sldMk cId="3221135443" sldId="470"/>
        </pc:sldMkLst>
      </pc:sldChg>
      <pc:sldChg chg="del">
        <pc:chgData name="Brauda, Pamela T." userId="84fd4989-2b49-471a-9a61-f177abea8ce3" providerId="ADAL" clId="{E2393D28-8E68-4F11-9AC5-CB3A38367ABF}" dt="2023-02-17T02:35:25.290" v="8" actId="2696"/>
        <pc:sldMkLst>
          <pc:docMk/>
          <pc:sldMk cId="3970856475" sldId="471"/>
        </pc:sldMkLst>
      </pc:sldChg>
      <pc:sldChg chg="del">
        <pc:chgData name="Brauda, Pamela T." userId="84fd4989-2b49-471a-9a61-f177abea8ce3" providerId="ADAL" clId="{E2393D28-8E68-4F11-9AC5-CB3A38367ABF}" dt="2023-02-17T02:31:09.217" v="3" actId="2696"/>
        <pc:sldMkLst>
          <pc:docMk/>
          <pc:sldMk cId="419956260" sldId="472"/>
        </pc:sldMkLst>
      </pc:sldChg>
      <pc:sldChg chg="del">
        <pc:chgData name="Brauda, Pamela T." userId="84fd4989-2b49-471a-9a61-f177abea8ce3" providerId="ADAL" clId="{E2393D28-8E68-4F11-9AC5-CB3A38367ABF}" dt="2023-02-17T02:31:09.217" v="3" actId="2696"/>
        <pc:sldMkLst>
          <pc:docMk/>
          <pc:sldMk cId="2128543706" sldId="473"/>
        </pc:sldMkLst>
      </pc:sldChg>
      <pc:sldChg chg="del">
        <pc:chgData name="Brauda, Pamela T." userId="84fd4989-2b49-471a-9a61-f177abea8ce3" providerId="ADAL" clId="{E2393D28-8E68-4F11-9AC5-CB3A38367ABF}" dt="2023-02-17T02:31:09.217" v="3" actId="2696"/>
        <pc:sldMkLst>
          <pc:docMk/>
          <pc:sldMk cId="4165140846" sldId="474"/>
        </pc:sldMkLst>
      </pc:sldChg>
      <pc:sldChg chg="del">
        <pc:chgData name="Brauda, Pamela T." userId="84fd4989-2b49-471a-9a61-f177abea8ce3" providerId="ADAL" clId="{E2393D28-8E68-4F11-9AC5-CB3A38367ABF}" dt="2023-02-17T02:31:09.217" v="3" actId="2696"/>
        <pc:sldMkLst>
          <pc:docMk/>
          <pc:sldMk cId="1860224328" sldId="475"/>
        </pc:sldMkLst>
      </pc:sldChg>
      <pc:sldChg chg="del">
        <pc:chgData name="Brauda, Pamela T." userId="84fd4989-2b49-471a-9a61-f177abea8ce3" providerId="ADAL" clId="{E2393D28-8E68-4F11-9AC5-CB3A38367ABF}" dt="2023-02-17T02:31:09.217" v="3" actId="2696"/>
        <pc:sldMkLst>
          <pc:docMk/>
          <pc:sldMk cId="3885740795" sldId="476"/>
        </pc:sldMkLst>
      </pc:sldChg>
      <pc:sldChg chg="del">
        <pc:chgData name="Brauda, Pamela T." userId="84fd4989-2b49-471a-9a61-f177abea8ce3" providerId="ADAL" clId="{E2393D28-8E68-4F11-9AC5-CB3A38367ABF}" dt="2023-02-17T02:31:09.217" v="3" actId="2696"/>
        <pc:sldMkLst>
          <pc:docMk/>
          <pc:sldMk cId="1980808098" sldId="477"/>
        </pc:sldMkLst>
      </pc:sldChg>
      <pc:sldChg chg="del">
        <pc:chgData name="Brauda, Pamela T." userId="84fd4989-2b49-471a-9a61-f177abea8ce3" providerId="ADAL" clId="{E2393D28-8E68-4F11-9AC5-CB3A38367ABF}" dt="2023-02-17T02:31:09.217" v="3" actId="2696"/>
        <pc:sldMkLst>
          <pc:docMk/>
          <pc:sldMk cId="2291127652" sldId="478"/>
        </pc:sldMkLst>
      </pc:sldChg>
      <pc:sldChg chg="del">
        <pc:chgData name="Brauda, Pamela T." userId="84fd4989-2b49-471a-9a61-f177abea8ce3" providerId="ADAL" clId="{E2393D28-8E68-4F11-9AC5-CB3A38367ABF}" dt="2023-02-17T02:31:09.217" v="3" actId="2696"/>
        <pc:sldMkLst>
          <pc:docMk/>
          <pc:sldMk cId="1877347638" sldId="479"/>
        </pc:sldMkLst>
      </pc:sldChg>
      <pc:sldChg chg="del">
        <pc:chgData name="Brauda, Pamela T." userId="84fd4989-2b49-471a-9a61-f177abea8ce3" providerId="ADAL" clId="{E2393D28-8E68-4F11-9AC5-CB3A38367ABF}" dt="2023-02-17T02:31:09.217" v="3" actId="2696"/>
        <pc:sldMkLst>
          <pc:docMk/>
          <pc:sldMk cId="2316674580" sldId="480"/>
        </pc:sldMkLst>
      </pc:sldChg>
      <pc:sldChg chg="del">
        <pc:chgData name="Brauda, Pamela T." userId="84fd4989-2b49-471a-9a61-f177abea8ce3" providerId="ADAL" clId="{E2393D28-8E68-4F11-9AC5-CB3A38367ABF}" dt="2023-02-17T02:31:09.217" v="3" actId="2696"/>
        <pc:sldMkLst>
          <pc:docMk/>
          <pc:sldMk cId="1575496989" sldId="481"/>
        </pc:sldMkLst>
      </pc:sldChg>
      <pc:sldChg chg="del">
        <pc:chgData name="Brauda, Pamela T." userId="84fd4989-2b49-471a-9a61-f177abea8ce3" providerId="ADAL" clId="{E2393D28-8E68-4F11-9AC5-CB3A38367ABF}" dt="2023-02-17T02:31:09.217" v="3" actId="2696"/>
        <pc:sldMkLst>
          <pc:docMk/>
          <pc:sldMk cId="602500826" sldId="482"/>
        </pc:sldMkLst>
      </pc:sldChg>
      <pc:sldChg chg="del">
        <pc:chgData name="Brauda, Pamela T." userId="84fd4989-2b49-471a-9a61-f177abea8ce3" providerId="ADAL" clId="{E2393D28-8E68-4F11-9AC5-CB3A38367ABF}" dt="2023-02-17T02:31:09.217" v="3" actId="2696"/>
        <pc:sldMkLst>
          <pc:docMk/>
          <pc:sldMk cId="3845568449" sldId="483"/>
        </pc:sldMkLst>
      </pc:sldChg>
      <pc:sldChg chg="modSp mod">
        <pc:chgData name="Brauda, Pamela T." userId="84fd4989-2b49-471a-9a61-f177abea8ce3" providerId="ADAL" clId="{E2393D28-8E68-4F11-9AC5-CB3A38367ABF}" dt="2023-02-17T02:27:50.151" v="2" actId="20577"/>
        <pc:sldMkLst>
          <pc:docMk/>
          <pc:sldMk cId="2426773875" sldId="484"/>
        </pc:sldMkLst>
        <pc:spChg chg="mod">
          <ac:chgData name="Brauda, Pamela T." userId="84fd4989-2b49-471a-9a61-f177abea8ce3" providerId="ADAL" clId="{E2393D28-8E68-4F11-9AC5-CB3A38367ABF}" dt="2023-02-17T02:27:50.151" v="2" actId="20577"/>
          <ac:spMkLst>
            <pc:docMk/>
            <pc:sldMk cId="2426773875" sldId="484"/>
            <ac:spMk id="3" creationId="{1A24002E-18A6-46D7-9C0E-F704B65616D9}"/>
          </ac:spMkLst>
        </pc:spChg>
      </pc:sldChg>
      <pc:sldChg chg="del">
        <pc:chgData name="Brauda, Pamela T." userId="84fd4989-2b49-471a-9a61-f177abea8ce3" providerId="ADAL" clId="{E2393D28-8E68-4F11-9AC5-CB3A38367ABF}" dt="2023-02-17T02:31:09.217" v="3" actId="2696"/>
        <pc:sldMkLst>
          <pc:docMk/>
          <pc:sldMk cId="3982495646" sldId="485"/>
        </pc:sldMkLst>
      </pc:sldChg>
      <pc:sldChg chg="del">
        <pc:chgData name="Brauda, Pamela T." userId="84fd4989-2b49-471a-9a61-f177abea8ce3" providerId="ADAL" clId="{E2393D28-8E68-4F11-9AC5-CB3A38367ABF}" dt="2023-02-17T02:31:09.217" v="3" actId="2696"/>
        <pc:sldMkLst>
          <pc:docMk/>
          <pc:sldMk cId="1762781270" sldId="486"/>
        </pc:sldMkLst>
      </pc:sldChg>
      <pc:sldChg chg="del">
        <pc:chgData name="Brauda, Pamela T." userId="84fd4989-2b49-471a-9a61-f177abea8ce3" providerId="ADAL" clId="{E2393D28-8E68-4F11-9AC5-CB3A38367ABF}" dt="2023-02-17T02:35:25.290" v="8" actId="2696"/>
        <pc:sldMkLst>
          <pc:docMk/>
          <pc:sldMk cId="294648492" sldId="487"/>
        </pc:sldMkLst>
      </pc:sldChg>
      <pc:sldChg chg="del">
        <pc:chgData name="Brauda, Pamela T." userId="84fd4989-2b49-471a-9a61-f177abea8ce3" providerId="ADAL" clId="{E2393D28-8E68-4F11-9AC5-CB3A38367ABF}" dt="2023-02-17T02:35:25.290" v="8" actId="2696"/>
        <pc:sldMkLst>
          <pc:docMk/>
          <pc:sldMk cId="2197771548" sldId="488"/>
        </pc:sldMkLst>
      </pc:sldChg>
      <pc:sldChg chg="del">
        <pc:chgData name="Brauda, Pamela T." userId="84fd4989-2b49-471a-9a61-f177abea8ce3" providerId="ADAL" clId="{E2393D28-8E68-4F11-9AC5-CB3A38367ABF}" dt="2023-02-17T02:35:25.290" v="8" actId="2696"/>
        <pc:sldMkLst>
          <pc:docMk/>
          <pc:sldMk cId="2199680364" sldId="489"/>
        </pc:sldMkLst>
      </pc:sldChg>
      <pc:sldChg chg="ord">
        <pc:chgData name="Brauda, Pamela T." userId="84fd4989-2b49-471a-9a61-f177abea8ce3" providerId="ADAL" clId="{E2393D28-8E68-4F11-9AC5-CB3A38367ABF}" dt="2023-02-17T03:17:45.622" v="141"/>
        <pc:sldMkLst>
          <pc:docMk/>
          <pc:sldMk cId="3134530640" sldId="489"/>
        </pc:sldMkLst>
      </pc:sldChg>
      <pc:sldChg chg="del">
        <pc:chgData name="Brauda, Pamela T." userId="84fd4989-2b49-471a-9a61-f177abea8ce3" providerId="ADAL" clId="{E2393D28-8E68-4F11-9AC5-CB3A38367ABF}" dt="2023-02-17T02:35:25.290" v="8" actId="2696"/>
        <pc:sldMkLst>
          <pc:docMk/>
          <pc:sldMk cId="1366595078" sldId="490"/>
        </pc:sldMkLst>
      </pc:sldChg>
      <pc:sldChg chg="modSp mod">
        <pc:chgData name="Brauda, Pamela T." userId="84fd4989-2b49-471a-9a61-f177abea8ce3" providerId="ADAL" clId="{E2393D28-8E68-4F11-9AC5-CB3A38367ABF}" dt="2023-02-17T03:15:46.793" v="133" actId="255"/>
        <pc:sldMkLst>
          <pc:docMk/>
          <pc:sldMk cId="2551130930" sldId="490"/>
        </pc:sldMkLst>
        <pc:spChg chg="mod">
          <ac:chgData name="Brauda, Pamela T." userId="84fd4989-2b49-471a-9a61-f177abea8ce3" providerId="ADAL" clId="{E2393D28-8E68-4F11-9AC5-CB3A38367ABF}" dt="2023-02-17T03:15:46.793" v="133" actId="255"/>
          <ac:spMkLst>
            <pc:docMk/>
            <pc:sldMk cId="2551130930" sldId="490"/>
            <ac:spMk id="3" creationId="{00000000-0000-0000-0000-000000000000}"/>
          </ac:spMkLst>
        </pc:spChg>
      </pc:sldChg>
      <pc:sldChg chg="modSp mod">
        <pc:chgData name="Brauda, Pamela T." userId="84fd4989-2b49-471a-9a61-f177abea8ce3" providerId="ADAL" clId="{E2393D28-8E68-4F11-9AC5-CB3A38367ABF}" dt="2023-02-17T03:15:57.464" v="134" actId="255"/>
        <pc:sldMkLst>
          <pc:docMk/>
          <pc:sldMk cId="191951335" sldId="491"/>
        </pc:sldMkLst>
        <pc:spChg chg="mod">
          <ac:chgData name="Brauda, Pamela T." userId="84fd4989-2b49-471a-9a61-f177abea8ce3" providerId="ADAL" clId="{E2393D28-8E68-4F11-9AC5-CB3A38367ABF}" dt="2023-02-17T03:15:31.480" v="132" actId="255"/>
          <ac:spMkLst>
            <pc:docMk/>
            <pc:sldMk cId="191951335" sldId="491"/>
            <ac:spMk id="2" creationId="{00000000-0000-0000-0000-000000000000}"/>
          </ac:spMkLst>
        </pc:spChg>
        <pc:spChg chg="mod">
          <ac:chgData name="Brauda, Pamela T." userId="84fd4989-2b49-471a-9a61-f177abea8ce3" providerId="ADAL" clId="{E2393D28-8E68-4F11-9AC5-CB3A38367ABF}" dt="2023-02-17T03:15:57.464" v="134" actId="255"/>
          <ac:spMkLst>
            <pc:docMk/>
            <pc:sldMk cId="191951335" sldId="491"/>
            <ac:spMk id="3" creationId="{00000000-0000-0000-0000-000000000000}"/>
          </ac:spMkLst>
        </pc:spChg>
      </pc:sldChg>
      <pc:sldChg chg="del">
        <pc:chgData name="Brauda, Pamela T." userId="84fd4989-2b49-471a-9a61-f177abea8ce3" providerId="ADAL" clId="{E2393D28-8E68-4F11-9AC5-CB3A38367ABF}" dt="2023-02-17T02:35:25.290" v="8" actId="2696"/>
        <pc:sldMkLst>
          <pc:docMk/>
          <pc:sldMk cId="2867466717" sldId="491"/>
        </pc:sldMkLst>
      </pc:sldChg>
      <pc:sldChg chg="del">
        <pc:chgData name="Brauda, Pamela T." userId="84fd4989-2b49-471a-9a61-f177abea8ce3" providerId="ADAL" clId="{E2393D28-8E68-4F11-9AC5-CB3A38367ABF}" dt="2023-02-17T02:35:25.290" v="8" actId="2696"/>
        <pc:sldMkLst>
          <pc:docMk/>
          <pc:sldMk cId="779878519" sldId="492"/>
        </pc:sldMkLst>
      </pc:sldChg>
      <pc:sldChg chg="del">
        <pc:chgData name="Brauda, Pamela T." userId="84fd4989-2b49-471a-9a61-f177abea8ce3" providerId="ADAL" clId="{E2393D28-8E68-4F11-9AC5-CB3A38367ABF}" dt="2023-02-17T02:35:25.290" v="8" actId="2696"/>
        <pc:sldMkLst>
          <pc:docMk/>
          <pc:sldMk cId="1232091500" sldId="493"/>
        </pc:sldMkLst>
      </pc:sldChg>
      <pc:sldChg chg="del">
        <pc:chgData name="Brauda, Pamela T." userId="84fd4989-2b49-471a-9a61-f177abea8ce3" providerId="ADAL" clId="{E2393D28-8E68-4F11-9AC5-CB3A38367ABF}" dt="2023-02-17T02:35:25.290" v="8" actId="2696"/>
        <pc:sldMkLst>
          <pc:docMk/>
          <pc:sldMk cId="1428496874" sldId="494"/>
        </pc:sldMkLst>
      </pc:sldChg>
      <pc:sldChg chg="del">
        <pc:chgData name="Brauda, Pamela T." userId="84fd4989-2b49-471a-9a61-f177abea8ce3" providerId="ADAL" clId="{E2393D28-8E68-4F11-9AC5-CB3A38367ABF}" dt="2023-02-17T02:35:25.290" v="8" actId="2696"/>
        <pc:sldMkLst>
          <pc:docMk/>
          <pc:sldMk cId="2969227816" sldId="495"/>
        </pc:sldMkLst>
      </pc:sldChg>
      <pc:sldChg chg="del">
        <pc:chgData name="Brauda, Pamela T." userId="84fd4989-2b49-471a-9a61-f177abea8ce3" providerId="ADAL" clId="{E2393D28-8E68-4F11-9AC5-CB3A38367ABF}" dt="2023-02-17T02:35:25.290" v="8" actId="2696"/>
        <pc:sldMkLst>
          <pc:docMk/>
          <pc:sldMk cId="3442795770" sldId="496"/>
        </pc:sldMkLst>
      </pc:sldChg>
      <pc:sldChg chg="del">
        <pc:chgData name="Brauda, Pamela T." userId="84fd4989-2b49-471a-9a61-f177abea8ce3" providerId="ADAL" clId="{E2393D28-8E68-4F11-9AC5-CB3A38367ABF}" dt="2023-02-17T02:35:25.290" v="8" actId="2696"/>
        <pc:sldMkLst>
          <pc:docMk/>
          <pc:sldMk cId="3767699896" sldId="497"/>
        </pc:sldMkLst>
      </pc:sldChg>
      <pc:sldChg chg="del">
        <pc:chgData name="Brauda, Pamela T." userId="84fd4989-2b49-471a-9a61-f177abea8ce3" providerId="ADAL" clId="{E2393D28-8E68-4F11-9AC5-CB3A38367ABF}" dt="2023-02-17T02:35:25.290" v="8" actId="2696"/>
        <pc:sldMkLst>
          <pc:docMk/>
          <pc:sldMk cId="1429851342" sldId="498"/>
        </pc:sldMkLst>
      </pc:sldChg>
      <pc:sldChg chg="del">
        <pc:chgData name="Brauda, Pamela T." userId="84fd4989-2b49-471a-9a61-f177abea8ce3" providerId="ADAL" clId="{E2393D28-8E68-4F11-9AC5-CB3A38367ABF}" dt="2023-02-17T02:35:25.290" v="8" actId="2696"/>
        <pc:sldMkLst>
          <pc:docMk/>
          <pc:sldMk cId="222452772" sldId="499"/>
        </pc:sldMkLst>
      </pc:sldChg>
      <pc:sldChg chg="del">
        <pc:chgData name="Brauda, Pamela T." userId="84fd4989-2b49-471a-9a61-f177abea8ce3" providerId="ADAL" clId="{E2393D28-8E68-4F11-9AC5-CB3A38367ABF}" dt="2023-02-17T02:35:25.290" v="8" actId="2696"/>
        <pc:sldMkLst>
          <pc:docMk/>
          <pc:sldMk cId="1915175346" sldId="500"/>
        </pc:sldMkLst>
      </pc:sldChg>
      <pc:sldChg chg="del">
        <pc:chgData name="Brauda, Pamela T." userId="84fd4989-2b49-471a-9a61-f177abea8ce3" providerId="ADAL" clId="{E2393D28-8E68-4F11-9AC5-CB3A38367ABF}" dt="2023-02-17T02:35:25.290" v="8" actId="2696"/>
        <pc:sldMkLst>
          <pc:docMk/>
          <pc:sldMk cId="543524265" sldId="501"/>
        </pc:sldMkLst>
      </pc:sldChg>
      <pc:sldChg chg="del">
        <pc:chgData name="Brauda, Pamela T." userId="84fd4989-2b49-471a-9a61-f177abea8ce3" providerId="ADAL" clId="{E2393D28-8E68-4F11-9AC5-CB3A38367ABF}" dt="2023-02-17T02:35:25.290" v="8" actId="2696"/>
        <pc:sldMkLst>
          <pc:docMk/>
          <pc:sldMk cId="1270110345" sldId="502"/>
        </pc:sldMkLst>
      </pc:sldChg>
      <pc:sldChg chg="del">
        <pc:chgData name="Brauda, Pamela T." userId="84fd4989-2b49-471a-9a61-f177abea8ce3" providerId="ADAL" clId="{E2393D28-8E68-4F11-9AC5-CB3A38367ABF}" dt="2023-02-17T02:35:25.290" v="8" actId="2696"/>
        <pc:sldMkLst>
          <pc:docMk/>
          <pc:sldMk cId="3529427553" sldId="503"/>
        </pc:sldMkLst>
      </pc:sldChg>
      <pc:sldChg chg="del">
        <pc:chgData name="Brauda, Pamela T." userId="84fd4989-2b49-471a-9a61-f177abea8ce3" providerId="ADAL" clId="{E2393D28-8E68-4F11-9AC5-CB3A38367ABF}" dt="2023-02-17T02:35:25.290" v="8" actId="2696"/>
        <pc:sldMkLst>
          <pc:docMk/>
          <pc:sldMk cId="3317795756" sldId="504"/>
        </pc:sldMkLst>
      </pc:sldChg>
      <pc:sldChg chg="del">
        <pc:chgData name="Brauda, Pamela T." userId="84fd4989-2b49-471a-9a61-f177abea8ce3" providerId="ADAL" clId="{E2393D28-8E68-4F11-9AC5-CB3A38367ABF}" dt="2023-02-17T02:35:25.290" v="8" actId="2696"/>
        <pc:sldMkLst>
          <pc:docMk/>
          <pc:sldMk cId="24752245" sldId="505"/>
        </pc:sldMkLst>
      </pc:sldChg>
      <pc:sldChg chg="addSp delSp del mod">
        <pc:chgData name="Brauda, Pamela T." userId="84fd4989-2b49-471a-9a61-f177abea8ce3" providerId="ADAL" clId="{E2393D28-8E68-4F11-9AC5-CB3A38367ABF}" dt="2023-02-17T02:35:25.290" v="8" actId="2696"/>
        <pc:sldMkLst>
          <pc:docMk/>
          <pc:sldMk cId="1830028219" sldId="506"/>
        </pc:sldMkLst>
        <pc:spChg chg="add del">
          <ac:chgData name="Brauda, Pamela T." userId="84fd4989-2b49-471a-9a61-f177abea8ce3" providerId="ADAL" clId="{E2393D28-8E68-4F11-9AC5-CB3A38367ABF}" dt="2023-02-17T02:33:48.923" v="6" actId="22"/>
          <ac:spMkLst>
            <pc:docMk/>
            <pc:sldMk cId="1830028219" sldId="506"/>
            <ac:spMk id="6" creationId="{FD4722CA-0B51-E58C-C2E6-02CD3CBBEEA6}"/>
          </ac:spMkLst>
        </pc:spChg>
      </pc:sldChg>
      <pc:sldChg chg="del">
        <pc:chgData name="Brauda, Pamela T." userId="84fd4989-2b49-471a-9a61-f177abea8ce3" providerId="ADAL" clId="{E2393D28-8E68-4F11-9AC5-CB3A38367ABF}" dt="2023-02-17T02:31:09.217" v="3" actId="2696"/>
        <pc:sldMkLst>
          <pc:docMk/>
          <pc:sldMk cId="453278018" sldId="507"/>
        </pc:sldMkLst>
      </pc:sldChg>
      <pc:sldChg chg="del">
        <pc:chgData name="Brauda, Pamela T." userId="84fd4989-2b49-471a-9a61-f177abea8ce3" providerId="ADAL" clId="{E2393D28-8E68-4F11-9AC5-CB3A38367ABF}" dt="2023-02-17T02:31:09.217" v="3" actId="2696"/>
        <pc:sldMkLst>
          <pc:docMk/>
          <pc:sldMk cId="3747760212" sldId="508"/>
        </pc:sldMkLst>
      </pc:sldChg>
      <pc:sldChg chg="del">
        <pc:chgData name="Brauda, Pamela T." userId="84fd4989-2b49-471a-9a61-f177abea8ce3" providerId="ADAL" clId="{E2393D28-8E68-4F11-9AC5-CB3A38367ABF}" dt="2023-02-17T02:31:09.217" v="3" actId="2696"/>
        <pc:sldMkLst>
          <pc:docMk/>
          <pc:sldMk cId="270351883" sldId="509"/>
        </pc:sldMkLst>
      </pc:sldChg>
      <pc:sldChg chg="del">
        <pc:chgData name="Brauda, Pamela T." userId="84fd4989-2b49-471a-9a61-f177abea8ce3" providerId="ADAL" clId="{E2393D28-8E68-4F11-9AC5-CB3A38367ABF}" dt="2023-02-17T02:31:09.217" v="3" actId="2696"/>
        <pc:sldMkLst>
          <pc:docMk/>
          <pc:sldMk cId="3208798600" sldId="510"/>
        </pc:sldMkLst>
      </pc:sldChg>
      <pc:sldChg chg="del">
        <pc:chgData name="Brauda, Pamela T." userId="84fd4989-2b49-471a-9a61-f177abea8ce3" providerId="ADAL" clId="{E2393D28-8E68-4F11-9AC5-CB3A38367ABF}" dt="2023-02-17T02:31:09.217" v="3" actId="2696"/>
        <pc:sldMkLst>
          <pc:docMk/>
          <pc:sldMk cId="1083704666" sldId="511"/>
        </pc:sldMkLst>
      </pc:sldChg>
      <pc:sldChg chg="del">
        <pc:chgData name="Brauda, Pamela T." userId="84fd4989-2b49-471a-9a61-f177abea8ce3" providerId="ADAL" clId="{E2393D28-8E68-4F11-9AC5-CB3A38367ABF}" dt="2023-02-17T02:35:25.290" v="8" actId="2696"/>
        <pc:sldMkLst>
          <pc:docMk/>
          <pc:sldMk cId="1179864806" sldId="512"/>
        </pc:sldMkLst>
      </pc:sldChg>
      <pc:sldChg chg="del">
        <pc:chgData name="Brauda, Pamela T." userId="84fd4989-2b49-471a-9a61-f177abea8ce3" providerId="ADAL" clId="{E2393D28-8E68-4F11-9AC5-CB3A38367ABF}" dt="2023-02-17T02:35:25.290" v="8" actId="2696"/>
        <pc:sldMkLst>
          <pc:docMk/>
          <pc:sldMk cId="942340911" sldId="513"/>
        </pc:sldMkLst>
      </pc:sldChg>
      <pc:sldChg chg="del">
        <pc:chgData name="Brauda, Pamela T." userId="84fd4989-2b49-471a-9a61-f177abea8ce3" providerId="ADAL" clId="{E2393D28-8E68-4F11-9AC5-CB3A38367ABF}" dt="2023-02-17T02:35:25.290" v="8" actId="2696"/>
        <pc:sldMkLst>
          <pc:docMk/>
          <pc:sldMk cId="1590142610" sldId="514"/>
        </pc:sldMkLst>
      </pc:sldChg>
      <pc:sldChg chg="del">
        <pc:chgData name="Brauda, Pamela T." userId="84fd4989-2b49-471a-9a61-f177abea8ce3" providerId="ADAL" clId="{E2393D28-8E68-4F11-9AC5-CB3A38367ABF}" dt="2023-02-17T02:35:25.290" v="8" actId="2696"/>
        <pc:sldMkLst>
          <pc:docMk/>
          <pc:sldMk cId="1793706368" sldId="515"/>
        </pc:sldMkLst>
      </pc:sldChg>
      <pc:sldChg chg="del">
        <pc:chgData name="Brauda, Pamela T." userId="84fd4989-2b49-471a-9a61-f177abea8ce3" providerId="ADAL" clId="{E2393D28-8E68-4F11-9AC5-CB3A38367ABF}" dt="2023-02-17T02:35:25.290" v="8" actId="2696"/>
        <pc:sldMkLst>
          <pc:docMk/>
          <pc:sldMk cId="3134530640" sldId="516"/>
        </pc:sldMkLst>
      </pc:sldChg>
      <pc:sldChg chg="del">
        <pc:chgData name="Brauda, Pamela T." userId="84fd4989-2b49-471a-9a61-f177abea8ce3" providerId="ADAL" clId="{E2393D28-8E68-4F11-9AC5-CB3A38367ABF}" dt="2023-02-17T02:36:44.698" v="12" actId="2696"/>
        <pc:sldMkLst>
          <pc:docMk/>
          <pc:sldMk cId="3407560497" sldId="517"/>
        </pc:sldMkLst>
      </pc:sldChg>
      <pc:sldChg chg="del">
        <pc:chgData name="Brauda, Pamela T." userId="84fd4989-2b49-471a-9a61-f177abea8ce3" providerId="ADAL" clId="{E2393D28-8E68-4F11-9AC5-CB3A38367ABF}" dt="2023-02-17T02:36:44.698" v="12" actId="2696"/>
        <pc:sldMkLst>
          <pc:docMk/>
          <pc:sldMk cId="1090722949" sldId="518"/>
        </pc:sldMkLst>
      </pc:sldChg>
      <pc:sldChg chg="del">
        <pc:chgData name="Brauda, Pamela T." userId="84fd4989-2b49-471a-9a61-f177abea8ce3" providerId="ADAL" clId="{E2393D28-8E68-4F11-9AC5-CB3A38367ABF}" dt="2023-02-17T02:36:44.698" v="12" actId="2696"/>
        <pc:sldMkLst>
          <pc:docMk/>
          <pc:sldMk cId="1569926245" sldId="519"/>
        </pc:sldMkLst>
      </pc:sldChg>
      <pc:sldChg chg="del">
        <pc:chgData name="Brauda, Pamela T." userId="84fd4989-2b49-471a-9a61-f177abea8ce3" providerId="ADAL" clId="{E2393D28-8E68-4F11-9AC5-CB3A38367ABF}" dt="2023-02-17T02:36:44.698" v="12" actId="2696"/>
        <pc:sldMkLst>
          <pc:docMk/>
          <pc:sldMk cId="3856637661" sldId="520"/>
        </pc:sldMkLst>
      </pc:sldChg>
      <pc:sldChg chg="del">
        <pc:chgData name="Brauda, Pamela T." userId="84fd4989-2b49-471a-9a61-f177abea8ce3" providerId="ADAL" clId="{E2393D28-8E68-4F11-9AC5-CB3A38367ABF}" dt="2023-02-17T02:36:44.698" v="12" actId="2696"/>
        <pc:sldMkLst>
          <pc:docMk/>
          <pc:sldMk cId="591108231" sldId="521"/>
        </pc:sldMkLst>
      </pc:sldChg>
      <pc:sldChg chg="del">
        <pc:chgData name="Brauda, Pamela T." userId="84fd4989-2b49-471a-9a61-f177abea8ce3" providerId="ADAL" clId="{E2393D28-8E68-4F11-9AC5-CB3A38367ABF}" dt="2023-02-17T02:36:44.698" v="12" actId="2696"/>
        <pc:sldMkLst>
          <pc:docMk/>
          <pc:sldMk cId="4155280256" sldId="522"/>
        </pc:sldMkLst>
      </pc:sldChg>
      <pc:sldChg chg="new del">
        <pc:chgData name="Brauda, Pamela T." userId="84fd4989-2b49-471a-9a61-f177abea8ce3" providerId="ADAL" clId="{E2393D28-8E68-4F11-9AC5-CB3A38367ABF}" dt="2023-02-17T02:34:18.658" v="7" actId="2696"/>
        <pc:sldMkLst>
          <pc:docMk/>
          <pc:sldMk cId="3024497857" sldId="523"/>
        </pc:sldMkLst>
      </pc:sldChg>
      <pc:sldChg chg="del">
        <pc:chgData name="Brauda, Pamela T." userId="84fd4989-2b49-471a-9a61-f177abea8ce3" providerId="ADAL" clId="{E2393D28-8E68-4F11-9AC5-CB3A38367ABF}" dt="2023-02-17T02:35:25.290" v="8" actId="2696"/>
        <pc:sldMkLst>
          <pc:docMk/>
          <pc:sldMk cId="752733734" sldId="524"/>
        </pc:sldMkLst>
      </pc:sldChg>
      <pc:sldChg chg="add">
        <pc:chgData name="Brauda, Pamela T." userId="84fd4989-2b49-471a-9a61-f177abea8ce3" providerId="ADAL" clId="{E2393D28-8E68-4F11-9AC5-CB3A38367ABF}" dt="2023-02-17T02:47:28.351" v="19"/>
        <pc:sldMkLst>
          <pc:docMk/>
          <pc:sldMk cId="1804945665" sldId="548"/>
        </pc:sldMkLst>
      </pc:sldChg>
      <pc:sldChg chg="modSp mod">
        <pc:chgData name="Brauda, Pamela T." userId="84fd4989-2b49-471a-9a61-f177abea8ce3" providerId="ADAL" clId="{E2393D28-8E68-4F11-9AC5-CB3A38367ABF}" dt="2023-02-17T03:06:45.669" v="87" actId="6549"/>
        <pc:sldMkLst>
          <pc:docMk/>
          <pc:sldMk cId="1975521998" sldId="549"/>
        </pc:sldMkLst>
        <pc:spChg chg="mod">
          <ac:chgData name="Brauda, Pamela T." userId="84fd4989-2b49-471a-9a61-f177abea8ce3" providerId="ADAL" clId="{E2393D28-8E68-4F11-9AC5-CB3A38367ABF}" dt="2023-02-17T03:06:45.669" v="87" actId="6549"/>
          <ac:spMkLst>
            <pc:docMk/>
            <pc:sldMk cId="1975521998" sldId="549"/>
            <ac:spMk id="5" creationId="{DAAB0EAC-7270-4572-A932-B04A979A0FA2}"/>
          </ac:spMkLst>
        </pc:spChg>
      </pc:sldChg>
      <pc:sldChg chg="modSp mod">
        <pc:chgData name="Brauda, Pamela T." userId="84fd4989-2b49-471a-9a61-f177abea8ce3" providerId="ADAL" clId="{E2393D28-8E68-4F11-9AC5-CB3A38367ABF}" dt="2023-02-17T03:07:18.040" v="101" actId="6549"/>
        <pc:sldMkLst>
          <pc:docMk/>
          <pc:sldMk cId="414050958" sldId="550"/>
        </pc:sldMkLst>
        <pc:spChg chg="mod">
          <ac:chgData name="Brauda, Pamela T." userId="84fd4989-2b49-471a-9a61-f177abea8ce3" providerId="ADAL" clId="{E2393D28-8E68-4F11-9AC5-CB3A38367ABF}" dt="2023-02-17T03:07:18.040" v="101" actId="6549"/>
          <ac:spMkLst>
            <pc:docMk/>
            <pc:sldMk cId="414050958" sldId="550"/>
            <ac:spMk id="5" creationId="{DAAB0EAC-7270-4572-A932-B04A979A0FA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97CF83F-6F6B-4FF9-B18E-9E3825B8F5F4}"/>
              </a:ext>
            </a:extLst>
          </p:cNvPr>
          <p:cNvSpPr>
            <a:spLocks noGrp="1"/>
          </p:cNvSpPr>
          <p:nvPr>
            <p:ph type="hdr" sz="quarter"/>
          </p:nvPr>
        </p:nvSpPr>
        <p:spPr>
          <a:xfrm>
            <a:off x="0" y="0"/>
            <a:ext cx="2971800" cy="466434"/>
          </a:xfrm>
          <a:prstGeom prst="rect">
            <a:avLst/>
          </a:prstGeom>
        </p:spPr>
        <p:txBody>
          <a:bodyPr vert="horz" lIns="91440" tIns="45720" rIns="91440" bIns="45720" rtlCol="0"/>
          <a:lstStyle>
            <a:lvl1pPr algn="l">
              <a:defRPr sz="1200"/>
            </a:lvl1pPr>
          </a:lstStyle>
          <a:p>
            <a:r>
              <a:rPr lang="en-US"/>
              <a:t>Module 3</a:t>
            </a:r>
          </a:p>
        </p:txBody>
      </p:sp>
      <p:sp>
        <p:nvSpPr>
          <p:cNvPr id="3" name="Date Placeholder 2">
            <a:extLst>
              <a:ext uri="{FF2B5EF4-FFF2-40B4-BE49-F238E27FC236}">
                <a16:creationId xmlns:a16="http://schemas.microsoft.com/office/drawing/2014/main" id="{5B967EEB-3234-4871-B9AF-7D96F746EB43}"/>
              </a:ext>
            </a:extLst>
          </p:cNvPr>
          <p:cNvSpPr>
            <a:spLocks noGrp="1"/>
          </p:cNvSpPr>
          <p:nvPr>
            <p:ph type="dt" sz="quarter" idx="1"/>
          </p:nvPr>
        </p:nvSpPr>
        <p:spPr>
          <a:xfrm>
            <a:off x="3884613" y="0"/>
            <a:ext cx="2971800" cy="466434"/>
          </a:xfrm>
          <a:prstGeom prst="rect">
            <a:avLst/>
          </a:prstGeom>
        </p:spPr>
        <p:txBody>
          <a:bodyPr vert="horz" lIns="91440" tIns="45720" rIns="91440" bIns="45720" rtlCol="0"/>
          <a:lstStyle>
            <a:lvl1pPr algn="r">
              <a:defRPr sz="1200"/>
            </a:lvl1pPr>
          </a:lstStyle>
          <a:p>
            <a:fld id="{3B691ABC-A100-4C17-BF44-47B91CE9CCB3}" type="datetimeFigureOut">
              <a:rPr lang="en-US" smtClean="0"/>
              <a:t>2/17/2023</a:t>
            </a:fld>
            <a:endParaRPr lang="en-US"/>
          </a:p>
        </p:txBody>
      </p:sp>
      <p:sp>
        <p:nvSpPr>
          <p:cNvPr id="4" name="Footer Placeholder 3">
            <a:extLst>
              <a:ext uri="{FF2B5EF4-FFF2-40B4-BE49-F238E27FC236}">
                <a16:creationId xmlns:a16="http://schemas.microsoft.com/office/drawing/2014/main" id="{B4BB9CD2-8343-406C-B5B4-8603CBB9E852}"/>
              </a:ext>
            </a:extLst>
          </p:cNvPr>
          <p:cNvSpPr>
            <a:spLocks noGrp="1"/>
          </p:cNvSpPr>
          <p:nvPr>
            <p:ph type="ftr" sz="quarter" idx="2"/>
          </p:nvPr>
        </p:nvSpPr>
        <p:spPr>
          <a:xfrm>
            <a:off x="0" y="8829967"/>
            <a:ext cx="2971800" cy="466433"/>
          </a:xfrm>
          <a:prstGeom prst="rect">
            <a:avLst/>
          </a:prstGeom>
        </p:spPr>
        <p:txBody>
          <a:bodyPr vert="horz" lIns="91440" tIns="45720" rIns="91440" bIns="45720" rtlCol="0" anchor="b"/>
          <a:lstStyle>
            <a:lvl1pPr algn="l">
              <a:defRPr sz="1200"/>
            </a:lvl1pPr>
          </a:lstStyle>
          <a:p>
            <a:r>
              <a:rPr lang="en-US"/>
              <a:t>CIS3534C</a:t>
            </a:r>
          </a:p>
        </p:txBody>
      </p:sp>
      <p:sp>
        <p:nvSpPr>
          <p:cNvPr id="5" name="Slide Number Placeholder 4">
            <a:extLst>
              <a:ext uri="{FF2B5EF4-FFF2-40B4-BE49-F238E27FC236}">
                <a16:creationId xmlns:a16="http://schemas.microsoft.com/office/drawing/2014/main" id="{420BDBCA-52CC-4B36-9A6F-EDF562423ED8}"/>
              </a:ext>
            </a:extLst>
          </p:cNvPr>
          <p:cNvSpPr>
            <a:spLocks noGrp="1"/>
          </p:cNvSpPr>
          <p:nvPr>
            <p:ph type="sldNum" sz="quarter" idx="3"/>
          </p:nvPr>
        </p:nvSpPr>
        <p:spPr>
          <a:xfrm>
            <a:off x="3884613" y="8829967"/>
            <a:ext cx="2971800" cy="466433"/>
          </a:xfrm>
          <a:prstGeom prst="rect">
            <a:avLst/>
          </a:prstGeom>
        </p:spPr>
        <p:txBody>
          <a:bodyPr vert="horz" lIns="91440" tIns="45720" rIns="91440" bIns="45720" rtlCol="0" anchor="b"/>
          <a:lstStyle>
            <a:lvl1pPr algn="r">
              <a:defRPr sz="1200"/>
            </a:lvl1pPr>
          </a:lstStyle>
          <a:p>
            <a:fld id="{A18B7ACA-9C5A-4A2F-89E0-3A167A16F1B7}" type="slidenum">
              <a:rPr lang="en-US" smtClean="0"/>
              <a:t>‹#›</a:t>
            </a:fld>
            <a:endParaRPr lang="en-US"/>
          </a:p>
        </p:txBody>
      </p:sp>
    </p:spTree>
    <p:extLst>
      <p:ext uri="{BB962C8B-B14F-4D97-AF65-F5344CB8AC3E}">
        <p14:creationId xmlns:p14="http://schemas.microsoft.com/office/powerpoint/2010/main" val="2591582163"/>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1440" tIns="45720" rIns="91440" bIns="45720" rtlCol="0"/>
          <a:lstStyle>
            <a:lvl1pPr algn="l">
              <a:defRPr sz="1200"/>
            </a:lvl1pPr>
          </a:lstStyle>
          <a:p>
            <a:r>
              <a:rPr lang="en-US"/>
              <a:t>Module 3</a:t>
            </a:r>
          </a:p>
        </p:txBody>
      </p:sp>
      <p:sp>
        <p:nvSpPr>
          <p:cNvPr id="3" name="Date Placeholder 2"/>
          <p:cNvSpPr>
            <a:spLocks noGrp="1"/>
          </p:cNvSpPr>
          <p:nvPr>
            <p:ph type="dt" idx="1"/>
          </p:nvPr>
        </p:nvSpPr>
        <p:spPr>
          <a:xfrm>
            <a:off x="3884613" y="0"/>
            <a:ext cx="2971800" cy="466434"/>
          </a:xfrm>
          <a:prstGeom prst="rect">
            <a:avLst/>
          </a:prstGeom>
        </p:spPr>
        <p:txBody>
          <a:bodyPr vert="horz" lIns="91440" tIns="45720" rIns="91440" bIns="45720" rtlCol="0"/>
          <a:lstStyle>
            <a:lvl1pPr algn="r">
              <a:defRPr sz="1200"/>
            </a:lvl1pPr>
          </a:lstStyle>
          <a:p>
            <a:fld id="{D3F2CA2A-B6AE-4222-8A00-A0E4B2FB2BE0}" type="datetimeFigureOut">
              <a:rPr lang="en-US" smtClean="0"/>
              <a:t>2/17/2023</a:t>
            </a:fld>
            <a:endParaRPr lang="en-US"/>
          </a:p>
        </p:txBody>
      </p:sp>
      <p:sp>
        <p:nvSpPr>
          <p:cNvPr id="4" name="Slide Image Placeholder 3"/>
          <p:cNvSpPr>
            <a:spLocks noGrp="1" noRot="1" noChangeAspect="1"/>
          </p:cNvSpPr>
          <p:nvPr>
            <p:ph type="sldImg" idx="2"/>
          </p:nvPr>
        </p:nvSpPr>
        <p:spPr>
          <a:xfrm>
            <a:off x="6413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73892"/>
            <a:ext cx="5486400" cy="366045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2971800" cy="466433"/>
          </a:xfrm>
          <a:prstGeom prst="rect">
            <a:avLst/>
          </a:prstGeom>
        </p:spPr>
        <p:txBody>
          <a:bodyPr vert="horz" lIns="91440" tIns="45720" rIns="91440" bIns="45720" rtlCol="0" anchor="b"/>
          <a:lstStyle>
            <a:lvl1pPr algn="l">
              <a:defRPr sz="1200"/>
            </a:lvl1pPr>
          </a:lstStyle>
          <a:p>
            <a:r>
              <a:rPr lang="en-US"/>
              <a:t>CIS3534C</a:t>
            </a:r>
          </a:p>
        </p:txBody>
      </p:sp>
      <p:sp>
        <p:nvSpPr>
          <p:cNvPr id="7" name="Slide Number Placeholder 6"/>
          <p:cNvSpPr>
            <a:spLocks noGrp="1"/>
          </p:cNvSpPr>
          <p:nvPr>
            <p:ph type="sldNum" sz="quarter" idx="5"/>
          </p:nvPr>
        </p:nvSpPr>
        <p:spPr>
          <a:xfrm>
            <a:off x="3884613" y="8829967"/>
            <a:ext cx="2971800" cy="466433"/>
          </a:xfrm>
          <a:prstGeom prst="rect">
            <a:avLst/>
          </a:prstGeom>
        </p:spPr>
        <p:txBody>
          <a:bodyPr vert="horz" lIns="91440" tIns="45720" rIns="91440" bIns="45720" rtlCol="0" anchor="b"/>
          <a:lstStyle>
            <a:lvl1pPr algn="r">
              <a:defRPr sz="1200"/>
            </a:lvl1pPr>
          </a:lstStyle>
          <a:p>
            <a:fld id="{931FF4D4-D31A-496E-8526-482A07964D56}"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1FF4D4-D31A-496E-8526-482A07964D56}" type="slidenum">
              <a:rPr lang="en-US" smtClean="0"/>
              <a:t>4</a:t>
            </a:fld>
            <a:endParaRPr lang="en-US"/>
          </a:p>
        </p:txBody>
      </p:sp>
    </p:spTree>
    <p:extLst>
      <p:ext uri="{BB962C8B-B14F-4D97-AF65-F5344CB8AC3E}">
        <p14:creationId xmlns:p14="http://schemas.microsoft.com/office/powerpoint/2010/main" val="2835879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1FF4D4-D31A-496E-8526-482A07964D56}" type="slidenum">
              <a:rPr lang="en-US" smtClean="0"/>
              <a:t>48</a:t>
            </a:fld>
            <a:endParaRPr lang="en-US"/>
          </a:p>
        </p:txBody>
      </p:sp>
    </p:spTree>
    <p:extLst>
      <p:ext uri="{BB962C8B-B14F-4D97-AF65-F5344CB8AC3E}">
        <p14:creationId xmlns:p14="http://schemas.microsoft.com/office/powerpoint/2010/main" val="2835879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1FF4D4-D31A-496E-8526-482A07964D56}" type="slidenum">
              <a:rPr lang="en-US" smtClean="0"/>
              <a:t>49</a:t>
            </a:fld>
            <a:endParaRPr lang="en-US"/>
          </a:p>
        </p:txBody>
      </p:sp>
    </p:spTree>
    <p:extLst>
      <p:ext uri="{BB962C8B-B14F-4D97-AF65-F5344CB8AC3E}">
        <p14:creationId xmlns:p14="http://schemas.microsoft.com/office/powerpoint/2010/main" val="1421785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1FF4D4-D31A-496E-8526-482A07964D56}" type="slidenum">
              <a:rPr lang="en-US" smtClean="0"/>
              <a:t>50</a:t>
            </a:fld>
            <a:endParaRPr lang="en-US"/>
          </a:p>
        </p:txBody>
      </p:sp>
    </p:spTree>
    <p:extLst>
      <p:ext uri="{BB962C8B-B14F-4D97-AF65-F5344CB8AC3E}">
        <p14:creationId xmlns:p14="http://schemas.microsoft.com/office/powerpoint/2010/main" val="2436895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1FF4D4-D31A-496E-8526-482A07964D56}" type="slidenum">
              <a:rPr lang="en-US" smtClean="0"/>
              <a:t>51</a:t>
            </a:fld>
            <a:endParaRPr lang="en-US"/>
          </a:p>
        </p:txBody>
      </p:sp>
    </p:spTree>
    <p:extLst>
      <p:ext uri="{BB962C8B-B14F-4D97-AF65-F5344CB8AC3E}">
        <p14:creationId xmlns:p14="http://schemas.microsoft.com/office/powerpoint/2010/main" val="201802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1FF4D4-D31A-496E-8526-482A07964D56}" type="slidenum">
              <a:rPr lang="en-US" smtClean="0"/>
              <a:t>52</a:t>
            </a:fld>
            <a:endParaRPr lang="en-US"/>
          </a:p>
        </p:txBody>
      </p:sp>
    </p:spTree>
    <p:extLst>
      <p:ext uri="{BB962C8B-B14F-4D97-AF65-F5344CB8AC3E}">
        <p14:creationId xmlns:p14="http://schemas.microsoft.com/office/powerpoint/2010/main" val="1383604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07773" y="1295401"/>
            <a:ext cx="10058400" cy="2593975"/>
          </a:xfrm>
        </p:spPr>
        <p:txBody>
          <a:bodyPr anchor="b"/>
          <a:lstStyle>
            <a:lvl1pPr>
              <a:defRPr sz="6600">
                <a:ln>
                  <a:noFill/>
                </a:ln>
                <a:solidFill>
                  <a:schemeClr val="tx2"/>
                </a:solidFill>
              </a:defRPr>
            </a:lvl1pPr>
          </a:lstStyle>
          <a:p>
            <a:r>
              <a:rPr lang="en-US"/>
              <a:t>Click to edit Master title style</a:t>
            </a:r>
          </a:p>
        </p:txBody>
      </p:sp>
      <p:sp>
        <p:nvSpPr>
          <p:cNvPr id="3" name="Subtitle 2"/>
          <p:cNvSpPr>
            <a:spLocks noGrp="1"/>
          </p:cNvSpPr>
          <p:nvPr>
            <p:ph type="subTitle" idx="1"/>
          </p:nvPr>
        </p:nvSpPr>
        <p:spPr>
          <a:xfrm>
            <a:off x="894521" y="4267200"/>
            <a:ext cx="861568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6" name="Slide Number Placeholder 5"/>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21386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2749046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1444169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igur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1219200" y="624989"/>
            <a:ext cx="9753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p>
        </p:txBody>
      </p:sp>
      <p:sp>
        <p:nvSpPr>
          <p:cNvPr id="3" name="Date Placeholder 1"/>
          <p:cNvSpPr>
            <a:spLocks noGrp="1"/>
          </p:cNvSpPr>
          <p:nvPr>
            <p:ph type="dt" sz="half" idx="10"/>
          </p:nvPr>
        </p:nvSpPr>
        <p:spPr>
          <a:ln/>
        </p:spPr>
        <p:txBody>
          <a:bodyPr/>
          <a:lstStyle>
            <a:lvl1pPr>
              <a:defRPr sz="1800"/>
            </a:lvl1pPr>
          </a:lstStyle>
          <a:p>
            <a:pPr>
              <a:defRPr/>
            </a:pPr>
            <a:endParaRPr lang="en-US"/>
          </a:p>
        </p:txBody>
      </p:sp>
      <p:sp>
        <p:nvSpPr>
          <p:cNvPr id="4" name="Footer Placeholder 2"/>
          <p:cNvSpPr>
            <a:spLocks noGrp="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32026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676400"/>
            <a:ext cx="10160000" cy="4800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753951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n-US"/>
              <a:t>Click to edit Master title style</a:t>
            </a:r>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Slide Number Placeholder 5"/>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330358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1491463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496143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1751906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2927764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n-US"/>
              <a:t>Click to edit Master title style</a:t>
            </a:r>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Slide Number Placeholder 6"/>
          <p:cNvSpPr>
            <a:spLocks noGrp="1"/>
          </p:cNvSpPr>
          <p:nvPr>
            <p:ph type="sldNum" sz="quarter" idx="12"/>
          </p:nvPr>
        </p:nvSpPr>
        <p:spPr/>
        <p:txBody>
          <a:bodyPr/>
          <a:lstStyle/>
          <a:p>
            <a:fld id="{E84E2596-301E-4832-9EC0-2653E7A66251}" type="slidenum">
              <a:rPr lang="en-US" smtClean="0"/>
              <a:t>‹#›</a:t>
            </a:fld>
            <a:endParaRPr lang="en-US"/>
          </a:p>
        </p:txBody>
      </p:sp>
      <p:sp>
        <p:nvSpPr>
          <p:cNvPr id="9" name="Content Placeholder 8"/>
          <p:cNvSpPr>
            <a:spLocks noGrp="1"/>
          </p:cNvSpPr>
          <p:nvPr>
            <p:ph sz="quarter" idx="13"/>
          </p:nvPr>
        </p:nvSpPr>
        <p:spPr>
          <a:xfrm>
            <a:off x="406400" y="381000"/>
            <a:ext cx="10363200" cy="494284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21966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n-US"/>
              <a:t>Click to edit Master title style</a:t>
            </a:r>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Slide Number Placeholder 8"/>
          <p:cNvSpPr>
            <a:spLocks noGrp="1"/>
          </p:cNvSpPr>
          <p:nvPr>
            <p:ph type="sldNum" sz="quarter" idx="11"/>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815110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160000" cy="1143000"/>
          </a:xfrm>
          <a:prstGeom prst="rect">
            <a:avLst/>
          </a:prstGeom>
          <a:noFill/>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609600" y="1600200"/>
            <a:ext cx="10160000" cy="4800600"/>
          </a:xfrm>
          <a:prstGeom prst="rect">
            <a:avLst/>
          </a:prstGeom>
          <a:solidFill>
            <a:schemeClr val="accent2">
              <a:lumMod val="60000"/>
              <a:lumOff val="40000"/>
            </a:schemeClr>
          </a:solidFill>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11277600" y="0"/>
            <a:ext cx="914400"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a:spLocks noChangeAspect="1"/>
          </p:cNvSpPr>
          <p:nvPr/>
        </p:nvSpPr>
        <p:spPr>
          <a:xfrm>
            <a:off x="11371870" y="3235577"/>
            <a:ext cx="731520" cy="54864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5"/>
          <p:cNvSpPr>
            <a:spLocks noGrp="1" noChangeAspect="1"/>
          </p:cNvSpPr>
          <p:nvPr>
            <p:ph type="sldNum" sz="quarter" idx="4"/>
          </p:nvPr>
        </p:nvSpPr>
        <p:spPr>
          <a:xfrm>
            <a:off x="11451134" y="3398137"/>
            <a:ext cx="506437" cy="27432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E84E2596-301E-4832-9EC0-2653E7A66251}" type="slidenum">
              <a:rPr lang="en-US" smtClean="0"/>
              <a:t>‹#›</a:t>
            </a:fld>
            <a:endParaRPr lang="en-US" dirty="0"/>
          </a:p>
        </p:txBody>
      </p:sp>
      <p:pic>
        <p:nvPicPr>
          <p:cNvPr id="4" name="Picture 3"/>
          <p:cNvPicPr>
            <a:picLocks/>
          </p:cNvPicPr>
          <p:nvPr userDrawn="1"/>
        </p:nvPicPr>
        <p:blipFill>
          <a:blip r:embed="rId14"/>
          <a:stretch>
            <a:fillRect/>
          </a:stretch>
        </p:blipFill>
        <p:spPr>
          <a:xfrm>
            <a:off x="11327704" y="90175"/>
            <a:ext cx="822960" cy="914400"/>
          </a:xfrm>
          <a:prstGeom prst="rect">
            <a:avLst/>
          </a:prstGeom>
        </p:spPr>
      </p:pic>
      <p:pic>
        <p:nvPicPr>
          <p:cNvPr id="12" name="Picture 11">
            <a:extLst>
              <a:ext uri="{FF2B5EF4-FFF2-40B4-BE49-F238E27FC236}">
                <a16:creationId xmlns:a16="http://schemas.microsoft.com/office/drawing/2014/main" id="{23AD4B6A-5AF3-4A09-A445-3A40ADD5E226}"/>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1318885" y="6133525"/>
            <a:ext cx="831779" cy="626660"/>
          </a:xfrm>
          <a:prstGeom prst="rect">
            <a:avLst/>
          </a:prstGeom>
        </p:spPr>
      </p:pic>
    </p:spTree>
    <p:extLst>
      <p:ext uri="{BB962C8B-B14F-4D97-AF65-F5344CB8AC3E}">
        <p14:creationId xmlns:p14="http://schemas.microsoft.com/office/powerpoint/2010/main" val="23734141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tx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tx1"/>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tx1"/>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tx1"/>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tx1"/>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ocs.python.org/3/library/index.html" TargetMode="Externa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pypi.org/"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packaging.python.org/tutorials/packaging-projects/" TargetMode="External"/><Relationship Id="rId2" Type="http://schemas.openxmlformats.org/officeDocument/2006/relationships/hyperlink" Target="https://packaging.python.org/overview/"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www.asciitable.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hyperlink" Target="https://docs.python.org/3/library/stdtypes.html#string-methods"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hyperlink" Target="https://docs.python.org/3/library/inspect.html" TargetMode="Externa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AE89C-7908-4072-8754-CFEB7D7108F8}"/>
              </a:ext>
            </a:extLst>
          </p:cNvPr>
          <p:cNvSpPr>
            <a:spLocks noGrp="1"/>
          </p:cNvSpPr>
          <p:nvPr>
            <p:ph type="ctrTitle"/>
          </p:nvPr>
        </p:nvSpPr>
        <p:spPr/>
        <p:txBody>
          <a:bodyPr/>
          <a:lstStyle/>
          <a:p>
            <a:r>
              <a:rPr lang="en-US"/>
              <a:t>Scripting for</a:t>
            </a:r>
            <a:br>
              <a:rPr lang="en-US"/>
            </a:br>
            <a:r>
              <a:rPr lang="en-US"/>
              <a:t>Network Professionals</a:t>
            </a:r>
          </a:p>
        </p:txBody>
      </p:sp>
      <p:sp>
        <p:nvSpPr>
          <p:cNvPr id="3" name="Subtitle 2">
            <a:extLst>
              <a:ext uri="{FF2B5EF4-FFF2-40B4-BE49-F238E27FC236}">
                <a16:creationId xmlns:a16="http://schemas.microsoft.com/office/drawing/2014/main" id="{1A24002E-18A6-46D7-9C0E-F704B65616D9}"/>
              </a:ext>
            </a:extLst>
          </p:cNvPr>
          <p:cNvSpPr>
            <a:spLocks noGrp="1"/>
          </p:cNvSpPr>
          <p:nvPr>
            <p:ph type="subTitle" idx="1"/>
          </p:nvPr>
        </p:nvSpPr>
        <p:spPr>
          <a:xfrm>
            <a:off x="894521" y="4267199"/>
            <a:ext cx="8615680" cy="1862667"/>
          </a:xfrm>
        </p:spPr>
        <p:txBody>
          <a:bodyPr/>
          <a:lstStyle/>
          <a:p>
            <a:r>
              <a:rPr lang="en-US"/>
              <a:t>National Convergence Technology Center </a:t>
            </a:r>
          </a:p>
          <a:p>
            <a:r>
              <a:rPr lang="en-US"/>
              <a:t>Working Connections Five Fridays</a:t>
            </a:r>
          </a:p>
          <a:p>
            <a:r>
              <a:rPr lang="en-US"/>
              <a:t>February 17, 2023</a:t>
            </a:r>
          </a:p>
          <a:p>
            <a:r>
              <a:rPr lang="en-US"/>
              <a:t>Professors Pamela Brauda &amp; David Singletary</a:t>
            </a:r>
          </a:p>
          <a:p>
            <a:r>
              <a:rPr lang="en-US"/>
              <a:t>Florida State College at Jacksonville</a:t>
            </a:r>
          </a:p>
          <a:p>
            <a:endParaRPr lang="en-US"/>
          </a:p>
          <a:p>
            <a:endParaRPr lang="en-US"/>
          </a:p>
          <a:p>
            <a:endParaRPr lang="en-US"/>
          </a:p>
        </p:txBody>
      </p:sp>
    </p:spTree>
    <p:extLst>
      <p:ext uri="{BB962C8B-B14F-4D97-AF65-F5344CB8AC3E}">
        <p14:creationId xmlns:p14="http://schemas.microsoft.com/office/powerpoint/2010/main" val="2426773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4DFF6-EDA6-4CBB-9BBA-76901CE3F863}"/>
              </a:ext>
            </a:extLst>
          </p:cNvPr>
          <p:cNvSpPr>
            <a:spLocks noGrp="1"/>
          </p:cNvSpPr>
          <p:nvPr>
            <p:ph type="title"/>
          </p:nvPr>
        </p:nvSpPr>
        <p:spPr>
          <a:xfrm>
            <a:off x="609600" y="201486"/>
            <a:ext cx="10160000" cy="868362"/>
          </a:xfrm>
        </p:spPr>
        <p:txBody>
          <a:bodyPr/>
          <a:lstStyle/>
          <a:p>
            <a:r>
              <a:rPr lang="en-US"/>
              <a:t>Built-In Functions and Modules</a:t>
            </a:r>
            <a:endParaRPr lang="en-US" dirty="0"/>
          </a:p>
        </p:txBody>
      </p:sp>
      <p:sp>
        <p:nvSpPr>
          <p:cNvPr id="3" name="Content Placeholder 2">
            <a:extLst>
              <a:ext uri="{FF2B5EF4-FFF2-40B4-BE49-F238E27FC236}">
                <a16:creationId xmlns:a16="http://schemas.microsoft.com/office/drawing/2014/main" id="{A7FE5E68-4386-4DCB-83F0-AA232080F15E}"/>
              </a:ext>
            </a:extLst>
          </p:cNvPr>
          <p:cNvSpPr>
            <a:spLocks noGrp="1"/>
          </p:cNvSpPr>
          <p:nvPr>
            <p:ph idx="1"/>
          </p:nvPr>
        </p:nvSpPr>
        <p:spPr>
          <a:xfrm>
            <a:off x="609600" y="1307592"/>
            <a:ext cx="10160000" cy="5169408"/>
          </a:xfrm>
        </p:spPr>
        <p:txBody>
          <a:bodyPr>
            <a:normAutofit/>
          </a:bodyPr>
          <a:lstStyle/>
          <a:p>
            <a:r>
              <a:rPr lang="en-US" sz="3200"/>
              <a:t>Many modules are included in the Python language installation</a:t>
            </a:r>
          </a:p>
          <a:p>
            <a:r>
              <a:rPr lang="en-US" sz="3200"/>
              <a:t>All these modules, along with the built-in functions, form the Python </a:t>
            </a:r>
            <a:r>
              <a:rPr lang="en-US" sz="3200" b="1"/>
              <a:t>standard library</a:t>
            </a:r>
          </a:p>
          <a:p>
            <a:r>
              <a:rPr lang="en-US" sz="3200"/>
              <a:t>Here is a list of all of the standard library functions and modules that are included:</a:t>
            </a:r>
          </a:p>
          <a:p>
            <a:pPr marL="914400"/>
            <a:r>
              <a:rPr lang="en-US" sz="3200">
                <a:hlinkClick r:id="rId2"/>
              </a:rPr>
              <a:t>https://docs.python.org/3/library/index.html</a:t>
            </a:r>
            <a:r>
              <a:rPr lang="en-US" sz="3200"/>
              <a:t> </a:t>
            </a:r>
            <a:endParaRPr lang="en-US" sz="3200" dirty="0"/>
          </a:p>
        </p:txBody>
      </p:sp>
      <p:sp>
        <p:nvSpPr>
          <p:cNvPr id="4" name="Slide Number Placeholder 3">
            <a:extLst>
              <a:ext uri="{FF2B5EF4-FFF2-40B4-BE49-F238E27FC236}">
                <a16:creationId xmlns:a16="http://schemas.microsoft.com/office/drawing/2014/main" id="{F45228B0-3ADE-4569-9D5B-F421376BF0EE}"/>
              </a:ext>
            </a:extLst>
          </p:cNvPr>
          <p:cNvSpPr>
            <a:spLocks noGrp="1"/>
          </p:cNvSpPr>
          <p:nvPr>
            <p:ph type="sldNum" sz="quarter" idx="12"/>
          </p:nvPr>
        </p:nvSpPr>
        <p:spPr/>
        <p:txBody>
          <a:bodyPr/>
          <a:lstStyle/>
          <a:p>
            <a:fld id="{E84E2596-301E-4832-9EC0-2653E7A66251}" type="slidenum">
              <a:rPr lang="en-US" smtClean="0"/>
              <a:t>10</a:t>
            </a:fld>
            <a:endParaRPr lang="en-US"/>
          </a:p>
        </p:txBody>
      </p:sp>
    </p:spTree>
    <p:extLst>
      <p:ext uri="{BB962C8B-B14F-4D97-AF65-F5344CB8AC3E}">
        <p14:creationId xmlns:p14="http://schemas.microsoft.com/office/powerpoint/2010/main" val="232549525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73038"/>
            <a:ext cx="10160000" cy="754425"/>
          </a:xfrm>
        </p:spPr>
        <p:txBody>
          <a:bodyPr/>
          <a:lstStyle/>
          <a:p>
            <a:r>
              <a:rPr lang="en-US" dirty="0"/>
              <a:t>Raising Exceptions</a:t>
            </a:r>
          </a:p>
        </p:txBody>
      </p:sp>
      <p:sp>
        <p:nvSpPr>
          <p:cNvPr id="3" name="Content Placeholder 2"/>
          <p:cNvSpPr>
            <a:spLocks noGrp="1"/>
          </p:cNvSpPr>
          <p:nvPr>
            <p:ph idx="1"/>
          </p:nvPr>
        </p:nvSpPr>
        <p:spPr>
          <a:xfrm>
            <a:off x="352697" y="1140030"/>
            <a:ext cx="10655729" cy="5569527"/>
          </a:xfrm>
        </p:spPr>
        <p:txBody>
          <a:bodyPr>
            <a:normAutofit fontScale="92500" lnSpcReduction="20000"/>
          </a:bodyPr>
          <a:lstStyle/>
          <a:p>
            <a:r>
              <a:rPr lang="en-US" sz="2800" dirty="0"/>
              <a:t>Programs can </a:t>
            </a:r>
            <a:r>
              <a:rPr lang="en-US" sz="2800" b="1"/>
              <a:t>raise</a:t>
            </a:r>
            <a:r>
              <a:rPr lang="en-US" sz="2800"/>
              <a:t> (or </a:t>
            </a:r>
            <a:r>
              <a:rPr lang="en-US" sz="2800" b="1"/>
              <a:t>throw</a:t>
            </a:r>
            <a:r>
              <a:rPr lang="en-US" sz="2800" dirty="0"/>
              <a:t>) their own exceptions, for instance when a function you've written has been passed invalid parameters</a:t>
            </a:r>
          </a:p>
          <a:p>
            <a:endParaRPr lang="en-US" sz="1200" dirty="0"/>
          </a:p>
          <a:p>
            <a:pPr marL="463550" indent="0">
              <a:buNone/>
            </a:pPr>
            <a:endParaRPr lang="en-US" sz="2400" dirty="0">
              <a:latin typeface="Courier New" panose="02070309020205020404" pitchFamily="49" charset="0"/>
              <a:cs typeface="Courier New" panose="02070309020205020404" pitchFamily="49" charset="0"/>
            </a:endParaRPr>
          </a:p>
          <a:p>
            <a:pPr marL="463550" indent="0">
              <a:buNone/>
            </a:pPr>
            <a:r>
              <a:rPr lang="en-US" sz="2400" dirty="0">
                <a:latin typeface="Courier New" panose="02070309020205020404" pitchFamily="49" charset="0"/>
                <a:cs typeface="Courier New" panose="02070309020205020404" pitchFamily="49" charset="0"/>
              </a:rPr>
              <a:t>def </a:t>
            </a:r>
            <a:r>
              <a:rPr lang="en-US" sz="2400" dirty="0" err="1">
                <a:latin typeface="Courier New" panose="02070309020205020404" pitchFamily="49" charset="0"/>
                <a:cs typeface="Courier New" panose="02070309020205020404" pitchFamily="49" charset="0"/>
              </a:rPr>
              <a:t>get_movies</a:t>
            </a:r>
            <a:r>
              <a:rPr lang="en-US" sz="2400" dirty="0">
                <a:latin typeface="Courier New" panose="02070309020205020404" pitchFamily="49" charset="0"/>
                <a:cs typeface="Courier New" panose="02070309020205020404" pitchFamily="49" charset="0"/>
              </a:rPr>
              <a:t>(filename):</a:t>
            </a:r>
          </a:p>
          <a:p>
            <a:pPr marL="463550" indent="0">
              <a:buNone/>
            </a:pPr>
            <a:r>
              <a:rPr lang="en-US" sz="2400" dirty="0">
                <a:latin typeface="Courier New" panose="02070309020205020404" pitchFamily="49" charset="0"/>
                <a:cs typeface="Courier New" panose="02070309020205020404" pitchFamily="49" charset="0"/>
              </a:rPr>
              <a:t>    if </a:t>
            </a:r>
            <a:r>
              <a:rPr lang="en-US" sz="2400" dirty="0" err="1">
                <a:latin typeface="Courier New" panose="02070309020205020404" pitchFamily="49" charset="0"/>
                <a:cs typeface="Courier New" panose="02070309020205020404" pitchFamily="49" charset="0"/>
              </a:rPr>
              <a:t>len</a:t>
            </a:r>
            <a:r>
              <a:rPr lang="en-US" sz="2400" dirty="0">
                <a:latin typeface="Courier New" panose="02070309020205020404" pitchFamily="49" charset="0"/>
                <a:cs typeface="Courier New" panose="02070309020205020404" pitchFamily="49" charset="0"/>
              </a:rPr>
              <a:t>(filename) == 0:</a:t>
            </a:r>
          </a:p>
          <a:p>
            <a:pPr marL="463550" indent="0">
              <a:buNone/>
            </a:pPr>
            <a:r>
              <a:rPr lang="en-US" sz="2400" dirty="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raise </a:t>
            </a:r>
            <a:r>
              <a:rPr lang="en-US" sz="2400" b="1" err="1">
                <a:latin typeface="Courier New" panose="02070309020205020404" pitchFamily="49" charset="0"/>
                <a:cs typeface="Courier New" panose="02070309020205020404" pitchFamily="49" charset="0"/>
              </a:rPr>
              <a:t>ValueError</a:t>
            </a:r>
            <a:r>
              <a:rPr lang="en-US" sz="2400" b="1">
                <a:latin typeface="Courier New" panose="02070309020205020404" pitchFamily="49" charset="0"/>
                <a:cs typeface="Courier New" panose="02070309020205020404" pitchFamily="49" charset="0"/>
              </a:rPr>
              <a:t>(</a:t>
            </a:r>
          </a:p>
          <a:p>
            <a:pPr marL="463550" indent="0">
              <a:buNone/>
            </a:pPr>
            <a:r>
              <a:rPr lang="en-US" sz="2400" b="1">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The filename argument is required.")</a:t>
            </a:r>
          </a:p>
          <a:p>
            <a:pPr marL="463550" indent="0">
              <a:buNone/>
            </a:pPr>
            <a:r>
              <a:rPr lang="en-US" sz="2400" dirty="0">
                <a:latin typeface="Courier New" panose="02070309020205020404" pitchFamily="49" charset="0"/>
                <a:cs typeface="Courier New" panose="02070309020205020404" pitchFamily="49" charset="0"/>
              </a:rPr>
              <a:t>    with open(filename, newline="") as file:</a:t>
            </a:r>
          </a:p>
          <a:p>
            <a:pPr marL="463550" indent="0">
              <a:buNone/>
            </a:pPr>
            <a:r>
              <a:rPr lang="en-US" sz="2400" dirty="0">
                <a:latin typeface="Courier New" panose="02070309020205020404" pitchFamily="49" charset="0"/>
                <a:cs typeface="Courier New" panose="02070309020205020404" pitchFamily="49" charset="0"/>
              </a:rPr>
              <a:t>        …</a:t>
            </a:r>
          </a:p>
          <a:p>
            <a:pPr marL="463550" indent="0">
              <a:buNone/>
            </a:pPr>
            <a:endParaRPr lang="en-US" sz="2400" dirty="0">
              <a:latin typeface="Courier New" panose="02070309020205020404" pitchFamily="49" charset="0"/>
              <a:cs typeface="Courier New" panose="02070309020205020404" pitchFamily="49" charset="0"/>
            </a:endParaRPr>
          </a:p>
          <a:p>
            <a:pPr marL="463550" indent="0">
              <a:buNone/>
            </a:pPr>
            <a:r>
              <a:rPr lang="en-US" sz="2400" dirty="0">
                <a:latin typeface="Courier New" panose="02070309020205020404" pitchFamily="49" charset="0"/>
                <a:cs typeface="Courier New" panose="02070309020205020404" pitchFamily="49" charset="0"/>
              </a:rPr>
              <a:t>def main():</a:t>
            </a:r>
          </a:p>
          <a:p>
            <a:pPr marL="463550" indent="0">
              <a:buNone/>
            </a:pPr>
            <a:r>
              <a:rPr lang="en-US" sz="2400" dirty="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try:</a:t>
            </a:r>
          </a:p>
          <a:p>
            <a:pPr marL="463550"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get_movies</a:t>
            </a:r>
            <a:r>
              <a:rPr lang="en-US" sz="2400" dirty="0">
                <a:latin typeface="Courier New" panose="02070309020205020404" pitchFamily="49" charset="0"/>
                <a:cs typeface="Courier New" panose="02070309020205020404" pitchFamily="49" charset="0"/>
              </a:rPr>
              <a:t>()</a:t>
            </a:r>
          </a:p>
          <a:p>
            <a:pPr marL="463550" indent="0">
              <a:buNone/>
            </a:pPr>
            <a:r>
              <a:rPr lang="en-US" sz="2400" dirty="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except </a:t>
            </a:r>
            <a:r>
              <a:rPr lang="en-US" sz="2400" b="1" dirty="0" err="1">
                <a:latin typeface="Courier New" panose="02070309020205020404" pitchFamily="49" charset="0"/>
                <a:cs typeface="Courier New" panose="02070309020205020404" pitchFamily="49" charset="0"/>
              </a:rPr>
              <a:t>ValueError</a:t>
            </a:r>
            <a:r>
              <a:rPr lang="en-US" sz="2400" b="1" dirty="0">
                <a:latin typeface="Courier New" panose="02070309020205020404" pitchFamily="49" charset="0"/>
                <a:cs typeface="Courier New" panose="02070309020205020404" pitchFamily="49" charset="0"/>
              </a:rPr>
              <a:t> as </a:t>
            </a:r>
            <a:r>
              <a:rPr lang="en-US" sz="2400" b="1" err="1">
                <a:latin typeface="Courier New" panose="02070309020205020404" pitchFamily="49" charset="0"/>
                <a:cs typeface="Courier New" panose="02070309020205020404" pitchFamily="49" charset="0"/>
              </a:rPr>
              <a:t>ve</a:t>
            </a:r>
            <a:r>
              <a:rPr lang="en-US" sz="2400" b="1">
                <a:latin typeface="Courier New" panose="02070309020205020404" pitchFamily="49" charset="0"/>
                <a:cs typeface="Courier New" panose="02070309020205020404" pitchFamily="49" charset="0"/>
              </a:rPr>
              <a:t>: # ve is the exception object</a:t>
            </a:r>
            <a:endParaRPr lang="en-US" sz="2400" b="1" dirty="0">
              <a:latin typeface="Courier New" panose="02070309020205020404" pitchFamily="49" charset="0"/>
              <a:cs typeface="Courier New" panose="02070309020205020404" pitchFamily="49" charset="0"/>
            </a:endParaRPr>
          </a:p>
          <a:p>
            <a:pPr marL="463550" indent="0">
              <a:buNone/>
            </a:pPr>
            <a:r>
              <a:rPr lang="en-US" sz="2400" dirty="0">
                <a:latin typeface="Courier New" panose="02070309020205020404" pitchFamily="49" charset="0"/>
                <a:cs typeface="Courier New" panose="02070309020205020404" pitchFamily="49" charset="0"/>
              </a:rPr>
              <a:t>        </a:t>
            </a:r>
            <a:r>
              <a:rPr lang="en-US" sz="2400">
                <a:latin typeface="Courier New" panose="02070309020205020404" pitchFamily="49" charset="0"/>
                <a:cs typeface="Courier New" panose="02070309020205020404" pitchFamily="49" charset="0"/>
              </a:rPr>
              <a:t>print(ve)</a:t>
            </a:r>
            <a:endParaRPr lang="en-US" sz="33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E84E2596-301E-4832-9EC0-2653E7A66251}" type="slidenum">
              <a:rPr lang="en-US" smtClean="0"/>
              <a:t>100</a:t>
            </a:fld>
            <a:endParaRPr lang="en-US"/>
          </a:p>
        </p:txBody>
      </p:sp>
    </p:spTree>
    <p:extLst>
      <p:ext uri="{BB962C8B-B14F-4D97-AF65-F5344CB8AC3E}">
        <p14:creationId xmlns:p14="http://schemas.microsoft.com/office/powerpoint/2010/main" val="124132937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73038"/>
            <a:ext cx="10160000" cy="754425"/>
          </a:xfrm>
        </p:spPr>
        <p:txBody>
          <a:bodyPr/>
          <a:lstStyle/>
          <a:p>
            <a:r>
              <a:rPr lang="en-US" dirty="0"/>
              <a:t>Raising Exceptions</a:t>
            </a:r>
          </a:p>
        </p:txBody>
      </p:sp>
      <p:sp>
        <p:nvSpPr>
          <p:cNvPr id="3" name="Content Placeholder 2"/>
          <p:cNvSpPr>
            <a:spLocks noGrp="1"/>
          </p:cNvSpPr>
          <p:nvPr>
            <p:ph idx="1"/>
          </p:nvPr>
        </p:nvSpPr>
        <p:spPr>
          <a:xfrm>
            <a:off x="352697" y="1140030"/>
            <a:ext cx="10655729" cy="5569527"/>
          </a:xfrm>
        </p:spPr>
        <p:txBody>
          <a:bodyPr>
            <a:normAutofit fontScale="77500" lnSpcReduction="20000"/>
          </a:bodyPr>
          <a:lstStyle/>
          <a:p>
            <a:r>
              <a:rPr lang="en-US" sz="3400"/>
              <a:t>Raise can be used without an exception to "re-raise" the same exception being handled.</a:t>
            </a:r>
          </a:p>
          <a:p>
            <a:r>
              <a:rPr lang="en-US" sz="3400"/>
              <a:t>This can be used to distribute the exception handling to multiple parts of the code.</a:t>
            </a:r>
            <a:endParaRPr lang="en-US" sz="3400" dirty="0"/>
          </a:p>
          <a:p>
            <a:endParaRPr lang="en-US" sz="1200" dirty="0"/>
          </a:p>
          <a:p>
            <a:pPr marL="463550" indent="0">
              <a:buNone/>
            </a:pPr>
            <a:endParaRPr lang="en-US" sz="1400" dirty="0">
              <a:latin typeface="Courier New" panose="02070309020205020404" pitchFamily="49" charset="0"/>
              <a:cs typeface="Courier New" panose="02070309020205020404" pitchFamily="49" charset="0"/>
            </a:endParaRPr>
          </a:p>
          <a:p>
            <a:pPr marL="914400" indent="0">
              <a:buNone/>
            </a:pPr>
            <a:r>
              <a:rPr lang="en-US" sz="2400" b="1">
                <a:latin typeface="Courier New" panose="02070309020205020404" pitchFamily="49" charset="0"/>
                <a:cs typeface="Courier New" panose="02070309020205020404" pitchFamily="49" charset="0"/>
              </a:rPr>
              <a:t>def bad_fun(n):</a:t>
            </a:r>
          </a:p>
          <a:p>
            <a:pPr marL="914400" indent="0">
              <a:buNone/>
            </a:pPr>
            <a:r>
              <a:rPr lang="en-US" sz="2400" b="1">
                <a:latin typeface="Courier New" panose="02070309020205020404" pitchFamily="49" charset="0"/>
                <a:cs typeface="Courier New" panose="02070309020205020404" pitchFamily="49" charset="0"/>
              </a:rPr>
              <a:t>    try:</a:t>
            </a:r>
          </a:p>
          <a:p>
            <a:pPr marL="914400" indent="0">
              <a:buNone/>
            </a:pPr>
            <a:r>
              <a:rPr lang="en-US" sz="2400" b="1">
                <a:latin typeface="Courier New" panose="02070309020205020404" pitchFamily="49" charset="0"/>
                <a:cs typeface="Courier New" panose="02070309020205020404" pitchFamily="49" charset="0"/>
              </a:rPr>
              <a:t>        return n / 0</a:t>
            </a:r>
          </a:p>
          <a:p>
            <a:pPr marL="914400" indent="0">
              <a:buNone/>
            </a:pPr>
            <a:r>
              <a:rPr lang="en-US" sz="2400" b="1">
                <a:latin typeface="Courier New" panose="02070309020205020404" pitchFamily="49" charset="0"/>
                <a:cs typeface="Courier New" panose="02070309020205020404" pitchFamily="49" charset="0"/>
              </a:rPr>
              <a:t>    except:</a:t>
            </a:r>
          </a:p>
          <a:p>
            <a:pPr marL="914400" indent="0">
              <a:buNone/>
            </a:pPr>
            <a:r>
              <a:rPr lang="en-US" sz="2400" b="1">
                <a:latin typeface="Courier New" panose="02070309020205020404" pitchFamily="49" charset="0"/>
                <a:cs typeface="Courier New" panose="02070309020205020404" pitchFamily="49" charset="0"/>
              </a:rPr>
              <a:t>        print("I did it again!")</a:t>
            </a:r>
          </a:p>
          <a:p>
            <a:pPr marL="914400" indent="0">
              <a:buNone/>
            </a:pPr>
            <a:r>
              <a:rPr lang="en-US" sz="2400" b="1">
                <a:latin typeface="Courier New" panose="02070309020205020404" pitchFamily="49" charset="0"/>
                <a:cs typeface="Courier New" panose="02070309020205020404" pitchFamily="49" charset="0"/>
              </a:rPr>
              <a:t>        </a:t>
            </a:r>
            <a:r>
              <a:rPr lang="en-US" sz="2400" b="1">
                <a:solidFill>
                  <a:srgbClr val="FF0000"/>
                </a:solidFill>
                <a:latin typeface="Courier New" panose="02070309020205020404" pitchFamily="49" charset="0"/>
                <a:cs typeface="Courier New" panose="02070309020205020404" pitchFamily="49" charset="0"/>
              </a:rPr>
              <a:t>raise</a:t>
            </a:r>
          </a:p>
          <a:p>
            <a:pPr marL="914400" indent="0">
              <a:buNone/>
            </a:pPr>
            <a:endParaRPr lang="en-US" sz="2400" b="1">
              <a:latin typeface="Courier New" panose="02070309020205020404" pitchFamily="49" charset="0"/>
              <a:cs typeface="Courier New" panose="02070309020205020404" pitchFamily="49" charset="0"/>
            </a:endParaRPr>
          </a:p>
          <a:p>
            <a:pPr marL="914400" indent="0">
              <a:buNone/>
            </a:pPr>
            <a:r>
              <a:rPr lang="en-US" sz="2400" b="1">
                <a:latin typeface="Courier New" panose="02070309020205020404" pitchFamily="49" charset="0"/>
                <a:cs typeface="Courier New" panose="02070309020205020404" pitchFamily="49" charset="0"/>
              </a:rPr>
              <a:t>try:</a:t>
            </a:r>
          </a:p>
          <a:p>
            <a:pPr marL="914400" indent="0">
              <a:buNone/>
            </a:pPr>
            <a:r>
              <a:rPr lang="en-US" sz="2400" b="1">
                <a:latin typeface="Courier New" panose="02070309020205020404" pitchFamily="49" charset="0"/>
                <a:cs typeface="Courier New" panose="02070309020205020404" pitchFamily="49" charset="0"/>
              </a:rPr>
              <a:t>    bad_fun(0)</a:t>
            </a:r>
          </a:p>
          <a:p>
            <a:pPr marL="914400" indent="0">
              <a:buNone/>
            </a:pPr>
            <a:r>
              <a:rPr lang="en-US" sz="2400" b="1">
                <a:latin typeface="Courier New" panose="02070309020205020404" pitchFamily="49" charset="0"/>
                <a:cs typeface="Courier New" panose="02070309020205020404" pitchFamily="49" charset="0"/>
              </a:rPr>
              <a:t>except ArithmeticError:</a:t>
            </a:r>
          </a:p>
          <a:p>
            <a:pPr marL="914400" indent="0">
              <a:buNone/>
            </a:pPr>
            <a:r>
              <a:rPr lang="en-US" sz="2400" b="1">
                <a:latin typeface="Courier New" panose="02070309020205020404" pitchFamily="49" charset="0"/>
                <a:cs typeface="Courier New" panose="02070309020205020404" pitchFamily="49" charset="0"/>
              </a:rPr>
              <a:t>    print("I see!")</a:t>
            </a:r>
          </a:p>
          <a:p>
            <a:pPr marL="914400" indent="0">
              <a:buNone/>
            </a:pPr>
            <a:endParaRPr lang="en-US" sz="2400" b="1">
              <a:latin typeface="Courier New" panose="02070309020205020404" pitchFamily="49" charset="0"/>
              <a:cs typeface="Courier New" panose="02070309020205020404" pitchFamily="49" charset="0"/>
            </a:endParaRPr>
          </a:p>
          <a:p>
            <a:pPr marL="914400" indent="0">
              <a:buNone/>
            </a:pPr>
            <a:r>
              <a:rPr lang="en-US" sz="2400" b="1">
                <a:latin typeface="Courier New" panose="02070309020205020404" pitchFamily="49" charset="0"/>
                <a:cs typeface="Courier New" panose="02070309020205020404" pitchFamily="49" charset="0"/>
              </a:rPr>
              <a:t>print("THE END.")</a:t>
            </a:r>
            <a:endParaRPr lang="en-US" sz="3300" b="1"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E84E2596-301E-4832-9EC0-2653E7A66251}" type="slidenum">
              <a:rPr lang="en-US" smtClean="0"/>
              <a:t>101</a:t>
            </a:fld>
            <a:endParaRPr lang="en-US"/>
          </a:p>
        </p:txBody>
      </p:sp>
    </p:spTree>
    <p:extLst>
      <p:ext uri="{BB962C8B-B14F-4D97-AF65-F5344CB8AC3E}">
        <p14:creationId xmlns:p14="http://schemas.microsoft.com/office/powerpoint/2010/main" val="367440470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73038"/>
            <a:ext cx="10160000" cy="754425"/>
          </a:xfrm>
        </p:spPr>
        <p:txBody>
          <a:bodyPr/>
          <a:lstStyle/>
          <a:p>
            <a:r>
              <a:rPr lang="en-US"/>
              <a:t>Assert</a:t>
            </a:r>
            <a:endParaRPr lang="en-US" dirty="0"/>
          </a:p>
        </p:txBody>
      </p:sp>
      <p:sp>
        <p:nvSpPr>
          <p:cNvPr id="3" name="Content Placeholder 2"/>
          <p:cNvSpPr>
            <a:spLocks noGrp="1"/>
          </p:cNvSpPr>
          <p:nvPr>
            <p:ph idx="1"/>
          </p:nvPr>
        </p:nvSpPr>
        <p:spPr>
          <a:xfrm>
            <a:off x="352697" y="1140030"/>
            <a:ext cx="10655729" cy="5569527"/>
          </a:xfrm>
        </p:spPr>
        <p:txBody>
          <a:bodyPr>
            <a:normAutofit fontScale="92500" lnSpcReduction="20000"/>
          </a:bodyPr>
          <a:lstStyle/>
          <a:p>
            <a:r>
              <a:rPr lang="en-US" sz="2600" b="1"/>
              <a:t>assert</a:t>
            </a:r>
            <a:r>
              <a:rPr lang="en-US" sz="2600"/>
              <a:t> can be used to intentionally raise an exception based on a test expression</a:t>
            </a:r>
          </a:p>
          <a:p>
            <a:r>
              <a:rPr lang="en-US" sz="2600"/>
              <a:t>It is frequently used in unit testing and for debugging, usually not used in deployed code</a:t>
            </a:r>
          </a:p>
          <a:p>
            <a:r>
              <a:rPr lang="en-US" sz="2600"/>
              <a:t>Assert evaluates an expression</a:t>
            </a:r>
          </a:p>
          <a:p>
            <a:pPr lvl="1"/>
            <a:r>
              <a:rPr lang="en-US" sz="2200"/>
              <a:t>if the expression evaluates to True, or a non-zero numerical value, or a non-empty string, or any other value different than </a:t>
            </a:r>
            <a:r>
              <a:rPr lang="en-US" sz="2200" b="1"/>
              <a:t>None</a:t>
            </a:r>
            <a:r>
              <a:rPr lang="en-US" sz="2200"/>
              <a:t>, it won't do anything else</a:t>
            </a:r>
          </a:p>
          <a:p>
            <a:pPr lvl="1"/>
            <a:r>
              <a:rPr lang="en-US" sz="2200"/>
              <a:t>otherwise, it automatically and immediately raises an exception named AssertionError (we say "the assertion has failed")</a:t>
            </a:r>
          </a:p>
          <a:p>
            <a:pPr lvl="1"/>
            <a:endParaRPr lang="en-US" sz="2400"/>
          </a:p>
          <a:p>
            <a:pPr marL="914400" indent="0">
              <a:buNone/>
            </a:pPr>
            <a:r>
              <a:rPr lang="en-US" b="1">
                <a:latin typeface="Courier New" panose="02070309020205020404" pitchFamily="49" charset="0"/>
                <a:cs typeface="Courier New" panose="02070309020205020404" pitchFamily="49" charset="0"/>
              </a:rPr>
              <a:t>import math</a:t>
            </a:r>
          </a:p>
          <a:p>
            <a:pPr marL="914400" indent="0">
              <a:buNone/>
            </a:pPr>
            <a:r>
              <a:rPr lang="en-US" b="1">
                <a:latin typeface="Courier New" panose="02070309020205020404" pitchFamily="49" charset="0"/>
                <a:cs typeface="Courier New" panose="02070309020205020404" pitchFamily="49" charset="0"/>
              </a:rPr>
              <a:t>x = float(input("Enter a number: "))</a:t>
            </a:r>
          </a:p>
          <a:p>
            <a:pPr marL="914400" indent="0">
              <a:buNone/>
            </a:pPr>
            <a:r>
              <a:rPr lang="en-US" b="1">
                <a:latin typeface="Courier New" panose="02070309020205020404" pitchFamily="49" charset="0"/>
                <a:cs typeface="Courier New" panose="02070309020205020404" pitchFamily="49" charset="0"/>
              </a:rPr>
              <a:t>assert x &gt;= 0.0</a:t>
            </a:r>
          </a:p>
          <a:p>
            <a:pPr marL="914400" indent="0">
              <a:buNone/>
            </a:pPr>
            <a:r>
              <a:rPr lang="en-US" b="1">
                <a:latin typeface="Courier New" panose="02070309020205020404" pitchFamily="49" charset="0"/>
                <a:cs typeface="Courier New" panose="02070309020205020404" pitchFamily="49" charset="0"/>
              </a:rPr>
              <a:t>x = math.sqrt(x)</a:t>
            </a:r>
          </a:p>
          <a:p>
            <a:pPr marL="914400" indent="0">
              <a:buNone/>
            </a:pPr>
            <a:r>
              <a:rPr lang="en-US" b="1">
                <a:latin typeface="Courier New" panose="02070309020205020404" pitchFamily="49" charset="0"/>
                <a:cs typeface="Courier New" panose="02070309020205020404" pitchFamily="49" charset="0"/>
              </a:rPr>
              <a:t>print(x)</a:t>
            </a:r>
          </a:p>
          <a:p>
            <a:pPr marL="114300" indent="0">
              <a:buNone/>
            </a:pPr>
            <a:endParaRPr lang="en-US" sz="2400"/>
          </a:p>
          <a:p>
            <a:r>
              <a:rPr lang="en-US" sz="2600"/>
              <a:t>Assertions should not be used in place of exceptions or data validation, they are supplements</a:t>
            </a:r>
          </a:p>
        </p:txBody>
      </p:sp>
      <p:sp>
        <p:nvSpPr>
          <p:cNvPr id="4" name="Slide Number Placeholder 3"/>
          <p:cNvSpPr>
            <a:spLocks noGrp="1"/>
          </p:cNvSpPr>
          <p:nvPr>
            <p:ph type="sldNum" sz="quarter" idx="12"/>
          </p:nvPr>
        </p:nvSpPr>
        <p:spPr/>
        <p:txBody>
          <a:bodyPr/>
          <a:lstStyle/>
          <a:p>
            <a:fld id="{E84E2596-301E-4832-9EC0-2653E7A66251}" type="slidenum">
              <a:rPr lang="en-US" smtClean="0"/>
              <a:t>102</a:t>
            </a:fld>
            <a:endParaRPr lang="en-US"/>
          </a:p>
        </p:txBody>
      </p:sp>
    </p:spTree>
    <p:extLst>
      <p:ext uri="{BB962C8B-B14F-4D97-AF65-F5344CB8AC3E}">
        <p14:creationId xmlns:p14="http://schemas.microsoft.com/office/powerpoint/2010/main" val="180494566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1070"/>
            <a:ext cx="10160000" cy="923967"/>
          </a:xfrm>
        </p:spPr>
        <p:txBody>
          <a:bodyPr/>
          <a:lstStyle/>
          <a:p>
            <a:r>
              <a:rPr lang="en-US"/>
              <a:t>Try </a:t>
            </a:r>
            <a:r>
              <a:rPr lang="en-US" dirty="0"/>
              <a:t>with </a:t>
            </a:r>
            <a:r>
              <a:rPr lang="en-US" u="sng" dirty="0"/>
              <a:t>else</a:t>
            </a:r>
          </a:p>
        </p:txBody>
      </p:sp>
      <p:sp>
        <p:nvSpPr>
          <p:cNvPr id="3" name="Content Placeholder 2"/>
          <p:cNvSpPr>
            <a:spLocks noGrp="1"/>
          </p:cNvSpPr>
          <p:nvPr>
            <p:ph idx="1"/>
          </p:nvPr>
        </p:nvSpPr>
        <p:spPr>
          <a:xfrm>
            <a:off x="609600" y="1173892"/>
            <a:ext cx="10160000" cy="5449330"/>
          </a:xfrm>
        </p:spPr>
        <p:txBody>
          <a:bodyPr>
            <a:normAutofit/>
          </a:bodyPr>
          <a:lstStyle/>
          <a:p>
            <a:r>
              <a:rPr lang="en-US" sz="2800" dirty="0"/>
              <a:t>The try statement has an optional </a:t>
            </a:r>
            <a:r>
              <a:rPr lang="en-US" sz="2800" b="1" dirty="0"/>
              <a:t>else</a:t>
            </a:r>
            <a:r>
              <a:rPr lang="en-US" sz="2800" dirty="0"/>
              <a:t> clause, which, </a:t>
            </a:r>
            <a:r>
              <a:rPr lang="en-US" sz="2800"/>
              <a:t>when used, </a:t>
            </a:r>
            <a:r>
              <a:rPr lang="en-US" sz="2800" u="sng" dirty="0"/>
              <a:t>must follow all except clauses</a:t>
            </a:r>
            <a:r>
              <a:rPr lang="en-US" sz="2800" dirty="0"/>
              <a:t>.</a:t>
            </a:r>
          </a:p>
          <a:p>
            <a:pPr lvl="1"/>
            <a:r>
              <a:rPr lang="en-US" sz="2600" dirty="0"/>
              <a:t>It is useful for code that must be executed if the try clause </a:t>
            </a:r>
            <a:r>
              <a:rPr lang="en-US" sz="2600" u="sng" dirty="0"/>
              <a:t>does not</a:t>
            </a:r>
            <a:r>
              <a:rPr lang="en-US" sz="2600" dirty="0"/>
              <a:t> raise an exception.</a:t>
            </a:r>
          </a:p>
          <a:p>
            <a:pPr marL="114300" indent="0">
              <a:buNone/>
            </a:pPr>
            <a:endParaRPr lang="en-US" sz="2400" dirty="0"/>
          </a:p>
          <a:p>
            <a:pPr marL="914400" indent="0">
              <a:buNone/>
            </a:pPr>
            <a:r>
              <a:rPr lang="en-US" sz="2000" dirty="0">
                <a:latin typeface="Courier New" panose="02070309020205020404" pitchFamily="49" charset="0"/>
                <a:cs typeface="Courier New" panose="02070309020205020404" pitchFamily="49" charset="0"/>
              </a:rPr>
              <a:t>for </a:t>
            </a:r>
            <a:r>
              <a:rPr lang="en-US" sz="2000" dirty="0" err="1">
                <a:latin typeface="Courier New" panose="02070309020205020404" pitchFamily="49" charset="0"/>
                <a:cs typeface="Courier New" panose="02070309020205020404" pitchFamily="49" charset="0"/>
              </a:rPr>
              <a:t>arg</a:t>
            </a:r>
            <a:r>
              <a:rPr lang="en-US" sz="2000" dirty="0">
                <a:latin typeface="Courier New" panose="02070309020205020404" pitchFamily="49" charset="0"/>
                <a:cs typeface="Courier New" panose="02070309020205020404" pitchFamily="49" charset="0"/>
              </a:rPr>
              <a:t> in </a:t>
            </a:r>
            <a:r>
              <a:rPr lang="en-US" sz="2000" dirty="0" err="1">
                <a:latin typeface="Courier New" panose="02070309020205020404" pitchFamily="49" charset="0"/>
                <a:cs typeface="Courier New" panose="02070309020205020404" pitchFamily="49" charset="0"/>
              </a:rPr>
              <a:t>sys.argv</a:t>
            </a:r>
            <a:r>
              <a:rPr lang="en-US" sz="2000" dirty="0">
                <a:latin typeface="Courier New" panose="02070309020205020404" pitchFamily="49" charset="0"/>
                <a:cs typeface="Courier New" panose="02070309020205020404" pitchFamily="49" charset="0"/>
              </a:rPr>
              <a:t>[1:]:</a:t>
            </a:r>
          </a:p>
          <a:p>
            <a:pPr marL="914400" indent="0">
              <a:buNone/>
            </a:pPr>
            <a:r>
              <a:rPr lang="en-US" sz="2000" dirty="0">
                <a:latin typeface="Courier New" panose="02070309020205020404" pitchFamily="49" charset="0"/>
                <a:cs typeface="Courier New" panose="02070309020205020404" pitchFamily="49" charset="0"/>
              </a:rPr>
              <a:t>    try:</a:t>
            </a:r>
          </a:p>
          <a:p>
            <a:pPr marL="914400" indent="0">
              <a:buNone/>
            </a:pPr>
            <a:r>
              <a:rPr lang="en-US" sz="2000" dirty="0">
                <a:latin typeface="Courier New" panose="02070309020205020404" pitchFamily="49" charset="0"/>
                <a:cs typeface="Courier New" panose="02070309020205020404" pitchFamily="49" charset="0"/>
              </a:rPr>
              <a:t>        f = open(</a:t>
            </a:r>
            <a:r>
              <a:rPr lang="en-US" sz="2000" dirty="0" err="1">
                <a:latin typeface="Courier New" panose="02070309020205020404" pitchFamily="49" charset="0"/>
                <a:cs typeface="Courier New" panose="02070309020205020404" pitchFamily="49" charset="0"/>
              </a:rPr>
              <a:t>arg</a:t>
            </a:r>
            <a:r>
              <a:rPr lang="en-US" sz="2000" dirty="0">
                <a:latin typeface="Courier New" panose="02070309020205020404" pitchFamily="49" charset="0"/>
                <a:cs typeface="Courier New" panose="02070309020205020404" pitchFamily="49" charset="0"/>
              </a:rPr>
              <a:t>, 'r')</a:t>
            </a:r>
          </a:p>
          <a:p>
            <a:pPr marL="914400" indent="0">
              <a:buNone/>
            </a:pPr>
            <a:r>
              <a:rPr lang="en-US" sz="2000" dirty="0">
                <a:latin typeface="Courier New" panose="02070309020205020404" pitchFamily="49" charset="0"/>
                <a:cs typeface="Courier New" panose="02070309020205020404" pitchFamily="49" charset="0"/>
              </a:rPr>
              <a:t>    except </a:t>
            </a:r>
            <a:r>
              <a:rPr lang="en-US" sz="2000" dirty="0" err="1">
                <a:latin typeface="Courier New" panose="02070309020205020404" pitchFamily="49" charset="0"/>
                <a:cs typeface="Courier New" panose="02070309020205020404" pitchFamily="49" charset="0"/>
              </a:rPr>
              <a:t>OSError</a:t>
            </a:r>
            <a:r>
              <a:rPr lang="en-US" sz="2000" dirty="0">
                <a:latin typeface="Courier New" panose="02070309020205020404" pitchFamily="49" charset="0"/>
                <a:cs typeface="Courier New" panose="02070309020205020404" pitchFamily="49" charset="0"/>
              </a:rPr>
              <a:t>:</a:t>
            </a:r>
          </a:p>
          <a:p>
            <a:pPr marL="914400" indent="0">
              <a:buNone/>
            </a:pPr>
            <a:r>
              <a:rPr lang="en-US" sz="2000" dirty="0">
                <a:latin typeface="Courier New" panose="02070309020205020404" pitchFamily="49" charset="0"/>
                <a:cs typeface="Courier New" panose="02070309020205020404" pitchFamily="49" charset="0"/>
              </a:rPr>
              <a:t>        print('cannot open', </a:t>
            </a:r>
            <a:r>
              <a:rPr lang="en-US" sz="2000" dirty="0" err="1">
                <a:latin typeface="Courier New" panose="02070309020205020404" pitchFamily="49" charset="0"/>
                <a:cs typeface="Courier New" panose="02070309020205020404" pitchFamily="49" charset="0"/>
              </a:rPr>
              <a:t>arg</a:t>
            </a:r>
            <a:r>
              <a:rPr lang="en-US" sz="2000" dirty="0">
                <a:latin typeface="Courier New" panose="02070309020205020404" pitchFamily="49" charset="0"/>
                <a:cs typeface="Courier New" panose="02070309020205020404" pitchFamily="49" charset="0"/>
              </a:rPr>
              <a:t>)</a:t>
            </a:r>
          </a:p>
          <a:p>
            <a:pPr marL="914400" indent="0">
              <a:buNone/>
            </a:pP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else:</a:t>
            </a:r>
          </a:p>
          <a:p>
            <a:pPr marL="914400" indent="0">
              <a:buNone/>
            </a:pPr>
            <a:r>
              <a:rPr lang="en-US" sz="2000" dirty="0">
                <a:latin typeface="Courier New" panose="02070309020205020404" pitchFamily="49" charset="0"/>
                <a:cs typeface="Courier New" panose="02070309020205020404" pitchFamily="49" charset="0"/>
              </a:rPr>
              <a:t>        print(</a:t>
            </a:r>
            <a:r>
              <a:rPr lang="en-US" sz="2000" dirty="0" err="1">
                <a:latin typeface="Courier New" panose="02070309020205020404" pitchFamily="49" charset="0"/>
                <a:cs typeface="Courier New" panose="02070309020205020404" pitchFamily="49" charset="0"/>
              </a:rPr>
              <a:t>arg</a:t>
            </a:r>
            <a:r>
              <a:rPr lang="en-US" sz="2000" dirty="0">
                <a:latin typeface="Courier New" panose="02070309020205020404" pitchFamily="49" charset="0"/>
                <a:cs typeface="Courier New" panose="02070309020205020404" pitchFamily="49" charset="0"/>
              </a:rPr>
              <a:t>, 'has', </a:t>
            </a:r>
            <a:r>
              <a:rPr lang="en-US" sz="2000" dirty="0" err="1">
                <a:latin typeface="Courier New" panose="02070309020205020404" pitchFamily="49" charset="0"/>
                <a:cs typeface="Courier New" panose="02070309020205020404" pitchFamily="49" charset="0"/>
              </a:rPr>
              <a:t>len</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f.readlines</a:t>
            </a:r>
            <a:r>
              <a:rPr lang="en-US" sz="2000" dirty="0">
                <a:latin typeface="Courier New" panose="02070309020205020404" pitchFamily="49" charset="0"/>
                <a:cs typeface="Courier New" panose="02070309020205020404" pitchFamily="49" charset="0"/>
              </a:rPr>
              <a:t>()), 'lines')</a:t>
            </a:r>
          </a:p>
          <a:p>
            <a:pPr marL="91440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f.close</a:t>
            </a:r>
            <a:r>
              <a:rPr lang="en-US" sz="2000" dirty="0">
                <a:latin typeface="Courier New" panose="02070309020205020404" pitchFamily="49" charset="0"/>
                <a:cs typeface="Courier New" panose="02070309020205020404" pitchFamily="49" charset="0"/>
              </a:rPr>
              <a:t>()</a:t>
            </a:r>
          </a:p>
        </p:txBody>
      </p:sp>
      <p:sp>
        <p:nvSpPr>
          <p:cNvPr id="4" name="Slide Number Placeholder 3"/>
          <p:cNvSpPr>
            <a:spLocks noGrp="1"/>
          </p:cNvSpPr>
          <p:nvPr>
            <p:ph type="sldNum" sz="quarter" idx="12"/>
          </p:nvPr>
        </p:nvSpPr>
        <p:spPr/>
        <p:txBody>
          <a:bodyPr/>
          <a:lstStyle/>
          <a:p>
            <a:fld id="{E84E2596-301E-4832-9EC0-2653E7A66251}" type="slidenum">
              <a:rPr lang="en-US" smtClean="0"/>
              <a:t>103</a:t>
            </a:fld>
            <a:endParaRPr lang="en-US"/>
          </a:p>
        </p:txBody>
      </p:sp>
    </p:spTree>
    <p:extLst>
      <p:ext uri="{BB962C8B-B14F-4D97-AF65-F5344CB8AC3E}">
        <p14:creationId xmlns:p14="http://schemas.microsoft.com/office/powerpoint/2010/main" val="87153162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1070"/>
            <a:ext cx="10160000" cy="923967"/>
          </a:xfrm>
        </p:spPr>
        <p:txBody>
          <a:bodyPr/>
          <a:lstStyle/>
          <a:p>
            <a:r>
              <a:rPr lang="en-US" dirty="0"/>
              <a:t>Optional: try with </a:t>
            </a:r>
            <a:r>
              <a:rPr lang="en-US" u="sng" dirty="0"/>
              <a:t>finally</a:t>
            </a:r>
          </a:p>
        </p:txBody>
      </p:sp>
      <p:sp>
        <p:nvSpPr>
          <p:cNvPr id="3" name="Content Placeholder 2"/>
          <p:cNvSpPr>
            <a:spLocks noGrp="1"/>
          </p:cNvSpPr>
          <p:nvPr>
            <p:ph idx="1"/>
          </p:nvPr>
        </p:nvSpPr>
        <p:spPr>
          <a:xfrm>
            <a:off x="609600" y="1173892"/>
            <a:ext cx="10160000" cy="5449330"/>
          </a:xfrm>
        </p:spPr>
        <p:txBody>
          <a:bodyPr>
            <a:normAutofit/>
          </a:bodyPr>
          <a:lstStyle/>
          <a:p>
            <a:r>
              <a:rPr lang="en-US" sz="2400" dirty="0"/>
              <a:t>The try statement also has an optional </a:t>
            </a:r>
            <a:r>
              <a:rPr lang="en-US" sz="2400" u="sng" dirty="0"/>
              <a:t>finally</a:t>
            </a:r>
            <a:r>
              <a:rPr lang="en-US" sz="2400" dirty="0"/>
              <a:t> clause which is intended to define clean-up actions that must be executed under all circumstances.</a:t>
            </a:r>
          </a:p>
          <a:p>
            <a:pPr marL="114300" indent="0">
              <a:buNone/>
            </a:pPr>
            <a:endParaRPr lang="en-US" sz="2400" dirty="0"/>
          </a:p>
          <a:p>
            <a:pPr marL="914400" indent="0">
              <a:buNone/>
            </a:pPr>
            <a:r>
              <a:rPr lang="en-US" sz="2000" dirty="0">
                <a:latin typeface="Courier New" panose="02070309020205020404" pitchFamily="49" charset="0"/>
                <a:cs typeface="Courier New" panose="02070309020205020404" pitchFamily="49" charset="0"/>
              </a:rPr>
              <a:t> try:</a:t>
            </a:r>
          </a:p>
          <a:p>
            <a:pPr marL="914400" indent="0">
              <a:buNone/>
            </a:pPr>
            <a:r>
              <a:rPr lang="en-US" sz="2000" dirty="0">
                <a:latin typeface="Courier New" panose="02070309020205020404" pitchFamily="49" charset="0"/>
                <a:cs typeface="Courier New" panose="02070309020205020404" pitchFamily="49" charset="0"/>
              </a:rPr>
              <a:t>       x = y / z</a:t>
            </a:r>
          </a:p>
          <a:p>
            <a:pPr marL="914400" indent="0">
              <a:buNone/>
            </a:pPr>
            <a:r>
              <a:rPr lang="en-US" sz="2000" dirty="0">
                <a:latin typeface="Courier New" panose="02070309020205020404" pitchFamily="49" charset="0"/>
                <a:cs typeface="Courier New" panose="02070309020205020404" pitchFamily="49" charset="0"/>
              </a:rPr>
              <a:t> except </a:t>
            </a:r>
            <a:r>
              <a:rPr lang="en-US" sz="2000" dirty="0" err="1">
                <a:latin typeface="Courier New" panose="02070309020205020404" pitchFamily="49" charset="0"/>
                <a:cs typeface="Courier New" panose="02070309020205020404" pitchFamily="49" charset="0"/>
              </a:rPr>
              <a:t>ZeroDivisionError</a:t>
            </a:r>
            <a:r>
              <a:rPr lang="en-US" sz="2000" dirty="0">
                <a:latin typeface="Courier New" panose="02070309020205020404" pitchFamily="49" charset="0"/>
                <a:cs typeface="Courier New" panose="02070309020205020404" pitchFamily="49" charset="0"/>
              </a:rPr>
              <a:t>:</a:t>
            </a:r>
          </a:p>
          <a:p>
            <a:pPr marL="914400" indent="0">
              <a:buNone/>
            </a:pPr>
            <a:r>
              <a:rPr lang="en-US" sz="2000" dirty="0">
                <a:latin typeface="Courier New" panose="02070309020205020404" pitchFamily="49" charset="0"/>
                <a:cs typeface="Courier New" panose="02070309020205020404" pitchFamily="49" charset="0"/>
              </a:rPr>
              <a:t>       print("Error!")</a:t>
            </a:r>
          </a:p>
          <a:p>
            <a:pPr marL="914400" indent="0">
              <a:buNone/>
            </a:pP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finally:</a:t>
            </a:r>
          </a:p>
          <a:p>
            <a:pPr marL="914400" indent="0">
              <a:buNone/>
            </a:pPr>
            <a:r>
              <a:rPr lang="en-US" sz="2000" dirty="0">
                <a:latin typeface="Courier New" panose="02070309020205020404" pitchFamily="49" charset="0"/>
                <a:cs typeface="Courier New" panose="02070309020205020404" pitchFamily="49" charset="0"/>
              </a:rPr>
              <a:t>     print('Goodbye, world!')  # executes either way</a:t>
            </a:r>
          </a:p>
        </p:txBody>
      </p:sp>
      <p:sp>
        <p:nvSpPr>
          <p:cNvPr id="4" name="Slide Number Placeholder 3"/>
          <p:cNvSpPr>
            <a:spLocks noGrp="1"/>
          </p:cNvSpPr>
          <p:nvPr>
            <p:ph type="sldNum" sz="quarter" idx="12"/>
          </p:nvPr>
        </p:nvSpPr>
        <p:spPr/>
        <p:txBody>
          <a:bodyPr/>
          <a:lstStyle/>
          <a:p>
            <a:fld id="{E84E2596-301E-4832-9EC0-2653E7A66251}" type="slidenum">
              <a:rPr lang="en-US" smtClean="0"/>
              <a:t>104</a:t>
            </a:fld>
            <a:endParaRPr lang="en-US"/>
          </a:p>
        </p:txBody>
      </p:sp>
    </p:spTree>
    <p:extLst>
      <p:ext uri="{BB962C8B-B14F-4D97-AF65-F5344CB8AC3E}">
        <p14:creationId xmlns:p14="http://schemas.microsoft.com/office/powerpoint/2010/main" val="244658362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1070"/>
            <a:ext cx="10160000" cy="923967"/>
          </a:xfrm>
        </p:spPr>
        <p:txBody>
          <a:bodyPr/>
          <a:lstStyle/>
          <a:p>
            <a:r>
              <a:rPr lang="en-US" dirty="0"/>
              <a:t>More try with </a:t>
            </a:r>
            <a:r>
              <a:rPr lang="en-US" u="sng" dirty="0"/>
              <a:t>finally</a:t>
            </a:r>
          </a:p>
        </p:txBody>
      </p:sp>
      <p:sp>
        <p:nvSpPr>
          <p:cNvPr id="3" name="Content Placeholder 2"/>
          <p:cNvSpPr>
            <a:spLocks noGrp="1"/>
          </p:cNvSpPr>
          <p:nvPr>
            <p:ph idx="1"/>
          </p:nvPr>
        </p:nvSpPr>
        <p:spPr>
          <a:xfrm>
            <a:off x="609600" y="1173892"/>
            <a:ext cx="10160000" cy="5449330"/>
          </a:xfrm>
        </p:spPr>
        <p:txBody>
          <a:bodyPr>
            <a:normAutofit fontScale="92500" lnSpcReduction="10000"/>
          </a:bodyPr>
          <a:lstStyle/>
          <a:p>
            <a:r>
              <a:rPr lang="en-US" sz="2400" dirty="0"/>
              <a:t>A finally clause is always executed before leaving the try statement, whether an exception has occurred or not.</a:t>
            </a:r>
          </a:p>
          <a:p>
            <a:r>
              <a:rPr lang="en-US" sz="2400" dirty="0"/>
              <a:t>In real world applications, the finally clause is useful for releasing external resources (such as files or network connections), regardless of whether the use of the resource was successful.</a:t>
            </a:r>
          </a:p>
          <a:p>
            <a:pPr marL="114300" indent="0">
              <a:buNone/>
            </a:pPr>
            <a:endParaRPr lang="en-US" sz="2400" b="1" dirty="0"/>
          </a:p>
          <a:p>
            <a:pPr marL="914400" indent="0">
              <a:buNone/>
            </a:pPr>
            <a:r>
              <a:rPr lang="en-US" sz="2400" dirty="0" err="1">
                <a:latin typeface="Courier New" panose="02070309020205020404" pitchFamily="49" charset="0"/>
                <a:cs typeface="Courier New" panose="02070309020205020404" pitchFamily="49" charset="0"/>
              </a:rPr>
              <a:t>def</a:t>
            </a:r>
            <a:r>
              <a:rPr lang="en-US" sz="2400" dirty="0">
                <a:latin typeface="Courier New" panose="02070309020205020404" pitchFamily="49" charset="0"/>
                <a:cs typeface="Courier New" panose="02070309020205020404" pitchFamily="49" charset="0"/>
              </a:rPr>
              <a:t> divide(x, y):</a:t>
            </a:r>
          </a:p>
          <a:p>
            <a:pPr marL="914400" indent="0">
              <a:buNone/>
            </a:pPr>
            <a:r>
              <a:rPr lang="en-US" sz="2400" dirty="0">
                <a:latin typeface="Courier New" panose="02070309020205020404" pitchFamily="49" charset="0"/>
                <a:cs typeface="Courier New" panose="02070309020205020404" pitchFamily="49" charset="0"/>
              </a:rPr>
              <a:t>     try:</a:t>
            </a:r>
          </a:p>
          <a:p>
            <a:pPr marL="914400" indent="0">
              <a:buNone/>
            </a:pPr>
            <a:r>
              <a:rPr lang="en-US" sz="2400" dirty="0">
                <a:latin typeface="Courier New" panose="02070309020205020404" pitchFamily="49" charset="0"/>
                <a:cs typeface="Courier New" panose="02070309020205020404" pitchFamily="49" charset="0"/>
              </a:rPr>
              <a:t>         result = x / y</a:t>
            </a:r>
          </a:p>
          <a:p>
            <a:pPr marL="914400" indent="0">
              <a:buNone/>
            </a:pPr>
            <a:r>
              <a:rPr lang="en-US" sz="2400" dirty="0">
                <a:latin typeface="Courier New" panose="02070309020205020404" pitchFamily="49" charset="0"/>
                <a:cs typeface="Courier New" panose="02070309020205020404" pitchFamily="49" charset="0"/>
              </a:rPr>
              <a:t>     except </a:t>
            </a:r>
            <a:r>
              <a:rPr lang="en-US" sz="2400" dirty="0" err="1">
                <a:latin typeface="Courier New" panose="02070309020205020404" pitchFamily="49" charset="0"/>
                <a:cs typeface="Courier New" panose="02070309020205020404" pitchFamily="49" charset="0"/>
              </a:rPr>
              <a:t>ZeroDivisionError</a:t>
            </a:r>
            <a:r>
              <a:rPr lang="en-US" sz="2400" dirty="0">
                <a:latin typeface="Courier New" panose="02070309020205020404" pitchFamily="49" charset="0"/>
                <a:cs typeface="Courier New" panose="02070309020205020404" pitchFamily="49" charset="0"/>
              </a:rPr>
              <a:t>:</a:t>
            </a:r>
          </a:p>
          <a:p>
            <a:pPr marL="914400" indent="0">
              <a:buNone/>
            </a:pPr>
            <a:r>
              <a:rPr lang="en-US" sz="2400" dirty="0">
                <a:latin typeface="Courier New" panose="02070309020205020404" pitchFamily="49" charset="0"/>
                <a:cs typeface="Courier New" panose="02070309020205020404" pitchFamily="49" charset="0"/>
              </a:rPr>
              <a:t>         print("division by zero!")</a:t>
            </a:r>
          </a:p>
          <a:p>
            <a:pPr marL="914400" indent="0">
              <a:buNone/>
            </a:pPr>
            <a:r>
              <a:rPr lang="en-US" sz="2400" dirty="0">
                <a:latin typeface="Courier New" panose="02070309020205020404" pitchFamily="49" charset="0"/>
                <a:cs typeface="Courier New" panose="02070309020205020404" pitchFamily="49" charset="0"/>
              </a:rPr>
              <a:t>     else:</a:t>
            </a:r>
          </a:p>
          <a:p>
            <a:pPr marL="914400" indent="0">
              <a:buNone/>
            </a:pPr>
            <a:r>
              <a:rPr lang="en-US" sz="2400" dirty="0">
                <a:latin typeface="Courier New" panose="02070309020205020404" pitchFamily="49" charset="0"/>
                <a:cs typeface="Courier New" panose="02070309020205020404" pitchFamily="49" charset="0"/>
              </a:rPr>
              <a:t>         print("result is", result)</a:t>
            </a:r>
          </a:p>
          <a:p>
            <a:pPr marL="914400" indent="0">
              <a:buNone/>
            </a:pPr>
            <a:r>
              <a:rPr lang="en-US" sz="2400" dirty="0">
                <a:latin typeface="Courier New" panose="02070309020205020404" pitchFamily="49" charset="0"/>
                <a:cs typeface="Courier New" panose="02070309020205020404" pitchFamily="49" charset="0"/>
              </a:rPr>
              <a:t>     finally:</a:t>
            </a:r>
          </a:p>
          <a:p>
            <a:pPr marL="914400" indent="0">
              <a:buNone/>
            </a:pPr>
            <a:r>
              <a:rPr lang="en-US" sz="2400" dirty="0">
                <a:latin typeface="Courier New" panose="02070309020205020404" pitchFamily="49" charset="0"/>
                <a:cs typeface="Courier New" panose="02070309020205020404" pitchFamily="49" charset="0"/>
              </a:rPr>
              <a:t>         print("executing finally </a:t>
            </a:r>
            <a:r>
              <a:rPr lang="en-US" sz="2400">
                <a:latin typeface="Courier New" panose="02070309020205020404" pitchFamily="49" charset="0"/>
                <a:cs typeface="Courier New" panose="02070309020205020404" pitchFamily="49" charset="0"/>
              </a:rPr>
              <a:t>clause")</a:t>
            </a:r>
            <a:endParaRPr lang="en-US" sz="24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E84E2596-301E-4832-9EC0-2653E7A66251}" type="slidenum">
              <a:rPr lang="en-US" smtClean="0"/>
              <a:t>105</a:t>
            </a:fld>
            <a:endParaRPr lang="en-US"/>
          </a:p>
        </p:txBody>
      </p:sp>
    </p:spTree>
    <p:extLst>
      <p:ext uri="{BB962C8B-B14F-4D97-AF65-F5344CB8AC3E}">
        <p14:creationId xmlns:p14="http://schemas.microsoft.com/office/powerpoint/2010/main" val="162574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20030"/>
            <a:ext cx="10160000" cy="754425"/>
          </a:xfrm>
        </p:spPr>
        <p:txBody>
          <a:bodyPr/>
          <a:lstStyle/>
          <a:p>
            <a:r>
              <a:rPr lang="en-US"/>
              <a:t>Standard Modules</a:t>
            </a:r>
            <a:endParaRPr lang="en-US" dirty="0"/>
          </a:p>
        </p:txBody>
      </p:sp>
      <p:sp>
        <p:nvSpPr>
          <p:cNvPr id="3" name="Content Placeholder 2"/>
          <p:cNvSpPr>
            <a:spLocks noGrp="1"/>
          </p:cNvSpPr>
          <p:nvPr>
            <p:ph idx="1"/>
          </p:nvPr>
        </p:nvSpPr>
        <p:spPr>
          <a:xfrm>
            <a:off x="352697" y="967409"/>
            <a:ext cx="10416903" cy="5707711"/>
          </a:xfrm>
        </p:spPr>
        <p:txBody>
          <a:bodyPr>
            <a:normAutofit/>
          </a:bodyPr>
          <a:lstStyle/>
          <a:p>
            <a:pPr marL="114300" indent="0">
              <a:buNone/>
            </a:pPr>
            <a:r>
              <a:rPr lang="en-US" sz="2800"/>
              <a:t> </a:t>
            </a:r>
            <a:endParaRPr lang="en-US" sz="2800" dirty="0"/>
          </a:p>
        </p:txBody>
      </p:sp>
      <p:sp>
        <p:nvSpPr>
          <p:cNvPr id="5" name="Rectangle 4"/>
          <p:cNvSpPr/>
          <p:nvPr/>
        </p:nvSpPr>
        <p:spPr>
          <a:xfrm>
            <a:off x="6202018" y="1097441"/>
            <a:ext cx="4320208" cy="5262979"/>
          </a:xfrm>
          <a:prstGeom prst="rect">
            <a:avLst/>
          </a:prstGeom>
          <a:solidFill>
            <a:schemeClr val="accent3">
              <a:lumMod val="40000"/>
              <a:lumOff val="60000"/>
            </a:schemeClr>
          </a:solidFill>
          <a:ln>
            <a:solidFill>
              <a:schemeClr val="tx1"/>
            </a:solidFill>
          </a:ln>
        </p:spPr>
        <p:txBody>
          <a:bodyPr wrap="square">
            <a:spAutoFit/>
          </a:bodyPr>
          <a:lstStyle/>
          <a:p>
            <a:r>
              <a:rPr lang="en-US" sz="1200" b="1" dirty="0"/>
              <a:t>&gt;&gt;&gt; import math</a:t>
            </a:r>
          </a:p>
          <a:p>
            <a:r>
              <a:rPr lang="en-US" sz="1200" b="1" dirty="0"/>
              <a:t>&gt;&gt;&gt; help(math)</a:t>
            </a:r>
          </a:p>
          <a:p>
            <a:r>
              <a:rPr lang="en-US" sz="1200" b="1" dirty="0"/>
              <a:t>Help on built-in module math:</a:t>
            </a:r>
          </a:p>
          <a:p>
            <a:endParaRPr lang="en-US" sz="1200" b="1" dirty="0"/>
          </a:p>
          <a:p>
            <a:r>
              <a:rPr lang="en-US" sz="1200" b="1" dirty="0"/>
              <a:t>NAME</a:t>
            </a:r>
          </a:p>
          <a:p>
            <a:r>
              <a:rPr lang="en-US" sz="1200" b="1" dirty="0"/>
              <a:t>    math</a:t>
            </a:r>
          </a:p>
          <a:p>
            <a:endParaRPr lang="en-US" sz="1200" b="1" dirty="0"/>
          </a:p>
          <a:p>
            <a:r>
              <a:rPr lang="en-US" sz="1200" b="1" dirty="0"/>
              <a:t>DESCRIPTION</a:t>
            </a:r>
          </a:p>
          <a:p>
            <a:r>
              <a:rPr lang="en-US" sz="1200" b="1" dirty="0"/>
              <a:t>    This module is always available.  It provides access to the</a:t>
            </a:r>
          </a:p>
          <a:p>
            <a:r>
              <a:rPr lang="en-US" sz="1200" b="1" dirty="0"/>
              <a:t>    mathematical functions defined by the C standard.</a:t>
            </a:r>
          </a:p>
          <a:p>
            <a:endParaRPr lang="en-US" sz="1200" b="1" dirty="0"/>
          </a:p>
          <a:p>
            <a:r>
              <a:rPr lang="en-US" sz="1200" b="1" dirty="0"/>
              <a:t>FUNCTIONS</a:t>
            </a:r>
          </a:p>
          <a:p>
            <a:r>
              <a:rPr lang="en-US" sz="1200" b="1" dirty="0"/>
              <a:t>    </a:t>
            </a:r>
            <a:r>
              <a:rPr lang="en-US" sz="1200" b="1" dirty="0" err="1"/>
              <a:t>acos</a:t>
            </a:r>
            <a:r>
              <a:rPr lang="en-US" sz="1200" b="1" dirty="0"/>
              <a:t>(...)</a:t>
            </a:r>
          </a:p>
          <a:p>
            <a:r>
              <a:rPr lang="en-US" sz="1200" b="1" dirty="0"/>
              <a:t>        </a:t>
            </a:r>
            <a:r>
              <a:rPr lang="en-US" sz="1200" b="1" dirty="0" err="1"/>
              <a:t>acos</a:t>
            </a:r>
            <a:r>
              <a:rPr lang="en-US" sz="1200" b="1" dirty="0"/>
              <a:t>(x)</a:t>
            </a:r>
          </a:p>
          <a:p>
            <a:r>
              <a:rPr lang="en-US" sz="1200" b="1" dirty="0"/>
              <a:t>        </a:t>
            </a:r>
          </a:p>
          <a:p>
            <a:r>
              <a:rPr lang="en-US" sz="1200" b="1" dirty="0"/>
              <a:t>        Return the arc cosine (measured in radians) of x.</a:t>
            </a:r>
          </a:p>
          <a:p>
            <a:r>
              <a:rPr lang="en-US" sz="1200" b="1" dirty="0"/>
              <a:t>     …</a:t>
            </a:r>
          </a:p>
          <a:p>
            <a:endParaRPr lang="en-US" sz="1200" b="1" dirty="0"/>
          </a:p>
          <a:p>
            <a:r>
              <a:rPr lang="en-US" sz="1200" b="1" dirty="0"/>
              <a:t>DATA</a:t>
            </a:r>
          </a:p>
          <a:p>
            <a:r>
              <a:rPr lang="en-US" sz="1200" b="1" dirty="0"/>
              <a:t>    e = 2.718281828459045</a:t>
            </a:r>
          </a:p>
          <a:p>
            <a:r>
              <a:rPr lang="en-US" sz="1200" b="1" dirty="0"/>
              <a:t>    </a:t>
            </a:r>
            <a:r>
              <a:rPr lang="en-US" sz="1200" b="1" dirty="0" err="1"/>
              <a:t>inf</a:t>
            </a:r>
            <a:r>
              <a:rPr lang="en-US" sz="1200" b="1" dirty="0"/>
              <a:t> = </a:t>
            </a:r>
            <a:r>
              <a:rPr lang="en-US" sz="1200" b="1" dirty="0" err="1"/>
              <a:t>inf</a:t>
            </a:r>
            <a:endParaRPr lang="en-US" sz="1200" b="1" dirty="0"/>
          </a:p>
          <a:p>
            <a:r>
              <a:rPr lang="en-US" sz="1200" b="1" dirty="0"/>
              <a:t>    nan = nan</a:t>
            </a:r>
          </a:p>
          <a:p>
            <a:r>
              <a:rPr lang="en-US" sz="1200" b="1" dirty="0"/>
              <a:t>    pi = 3.141592653589793</a:t>
            </a:r>
          </a:p>
          <a:p>
            <a:r>
              <a:rPr lang="en-US" sz="1200" b="1" dirty="0"/>
              <a:t>    tau = 6.283185307179586</a:t>
            </a:r>
          </a:p>
          <a:p>
            <a:endParaRPr lang="en-US" sz="1200" b="1" dirty="0"/>
          </a:p>
          <a:p>
            <a:r>
              <a:rPr lang="en-US" sz="1200" b="1" dirty="0"/>
              <a:t>FILE</a:t>
            </a:r>
          </a:p>
          <a:p>
            <a:r>
              <a:rPr lang="en-US" sz="1200" b="1" dirty="0"/>
              <a:t>    (built-in)</a:t>
            </a:r>
          </a:p>
          <a:p>
            <a:r>
              <a:rPr lang="en-US" sz="1200" b="1" dirty="0"/>
              <a:t>&gt;&gt;&gt; </a:t>
            </a:r>
          </a:p>
        </p:txBody>
      </p:sp>
      <p:sp>
        <p:nvSpPr>
          <p:cNvPr id="6" name="Content Placeholder 2"/>
          <p:cNvSpPr txBox="1">
            <a:spLocks/>
          </p:cNvSpPr>
          <p:nvPr/>
        </p:nvSpPr>
        <p:spPr>
          <a:xfrm>
            <a:off x="352697" y="967409"/>
            <a:ext cx="4815048" cy="5688871"/>
          </a:xfrm>
          <a:prstGeom prst="rect">
            <a:avLst/>
          </a:prstGeom>
          <a:solidFill>
            <a:schemeClr val="accent2">
              <a:lumMod val="60000"/>
              <a:lumOff val="40000"/>
            </a:schemeClr>
          </a:solidFill>
        </p:spPr>
        <p:txBody>
          <a:bodyPr vert="horz" lIns="91440" tIns="45720" rIns="91440" bIns="45720" rtlCol="0">
            <a:normAutofit/>
          </a:bodyPr>
          <a:lstStyle>
            <a:lvl1pPr marL="342900" indent="-228600" algn="l" defTabSz="914400" rtl="0" eaLnBrk="1" latinLnBrk="0" hangingPunct="1">
              <a:spcBef>
                <a:spcPct val="20000"/>
              </a:spcBef>
              <a:buClr>
                <a:schemeClr val="tx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tx1"/>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tx1"/>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tx1"/>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tx1"/>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en-US" sz="2800" dirty="0"/>
              <a:t>Standard modules are included with the Python language.</a:t>
            </a:r>
          </a:p>
          <a:p>
            <a:pPr lvl="1"/>
            <a:r>
              <a:rPr lang="en-US" sz="2600" dirty="0"/>
              <a:t>Import and call the functions as with custom modules.</a:t>
            </a:r>
          </a:p>
          <a:p>
            <a:endParaRPr lang="en-US" sz="2800" dirty="0"/>
          </a:p>
        </p:txBody>
      </p:sp>
      <p:graphicFrame>
        <p:nvGraphicFramePr>
          <p:cNvPr id="4" name="Table 3"/>
          <p:cNvGraphicFramePr>
            <a:graphicFrameLocks noGrp="1"/>
          </p:cNvGraphicFramePr>
          <p:nvPr/>
        </p:nvGraphicFramePr>
        <p:xfrm>
          <a:off x="609601" y="3346980"/>
          <a:ext cx="5233060" cy="3057452"/>
        </p:xfrm>
        <a:graphic>
          <a:graphicData uri="http://schemas.openxmlformats.org/drawingml/2006/table">
            <a:tbl>
              <a:tblPr firstRow="1" bandRow="1">
                <a:tableStyleId>{5C22544A-7EE6-4342-B048-85BDC9FD1C3A}</a:tableStyleId>
              </a:tblPr>
              <a:tblGrid>
                <a:gridCol w="2268111">
                  <a:extLst>
                    <a:ext uri="{9D8B030D-6E8A-4147-A177-3AD203B41FA5}">
                      <a16:colId xmlns:a16="http://schemas.microsoft.com/office/drawing/2014/main" val="4188016821"/>
                    </a:ext>
                  </a:extLst>
                </a:gridCol>
                <a:gridCol w="2964949">
                  <a:extLst>
                    <a:ext uri="{9D8B030D-6E8A-4147-A177-3AD203B41FA5}">
                      <a16:colId xmlns:a16="http://schemas.microsoft.com/office/drawing/2014/main" val="1438117965"/>
                    </a:ext>
                  </a:extLst>
                </a:gridCol>
              </a:tblGrid>
              <a:tr h="618073">
                <a:tc>
                  <a:txBody>
                    <a:bodyPr/>
                    <a:lstStyle/>
                    <a:p>
                      <a:r>
                        <a:rPr lang="en-US" b="1" dirty="0"/>
                        <a:t>Standard Python</a:t>
                      </a:r>
                      <a:br>
                        <a:rPr lang="en-US" b="1" dirty="0"/>
                      </a:br>
                      <a:r>
                        <a:rPr lang="en-US" b="1" dirty="0"/>
                        <a:t>Module Examples</a:t>
                      </a:r>
                    </a:p>
                  </a:txBody>
                  <a:tcPr/>
                </a:tc>
                <a:tc>
                  <a:txBody>
                    <a:bodyPr/>
                    <a:lstStyle/>
                    <a:p>
                      <a:r>
                        <a:rPr lang="en-US" dirty="0"/>
                        <a:t>Description</a:t>
                      </a:r>
                    </a:p>
                  </a:txBody>
                  <a:tcPr/>
                </a:tc>
                <a:extLst>
                  <a:ext uri="{0D108BD9-81ED-4DB2-BD59-A6C34878D82A}">
                    <a16:rowId xmlns:a16="http://schemas.microsoft.com/office/drawing/2014/main" val="3524975126"/>
                  </a:ext>
                </a:extLst>
              </a:tr>
              <a:tr h="444323">
                <a:tc>
                  <a:txBody>
                    <a:bodyPr/>
                    <a:lstStyle/>
                    <a:p>
                      <a:r>
                        <a:rPr lang="en-US" b="1" dirty="0"/>
                        <a:t>math</a:t>
                      </a:r>
                    </a:p>
                  </a:txBody>
                  <a:tcPr/>
                </a:tc>
                <a:tc>
                  <a:txBody>
                    <a:bodyPr/>
                    <a:lstStyle/>
                    <a:p>
                      <a:r>
                        <a:rPr lang="en-US" dirty="0"/>
                        <a:t>math operations</a:t>
                      </a:r>
                    </a:p>
                  </a:txBody>
                  <a:tcPr/>
                </a:tc>
                <a:extLst>
                  <a:ext uri="{0D108BD9-81ED-4DB2-BD59-A6C34878D82A}">
                    <a16:rowId xmlns:a16="http://schemas.microsoft.com/office/drawing/2014/main" val="263373515"/>
                  </a:ext>
                </a:extLst>
              </a:tr>
              <a:tr h="444323">
                <a:tc>
                  <a:txBody>
                    <a:bodyPr/>
                    <a:lstStyle/>
                    <a:p>
                      <a:r>
                        <a:rPr lang="en-US" b="1" dirty="0"/>
                        <a:t>random</a:t>
                      </a:r>
                    </a:p>
                  </a:txBody>
                  <a:tcPr/>
                </a:tc>
                <a:tc>
                  <a:txBody>
                    <a:bodyPr/>
                    <a:lstStyle/>
                    <a:p>
                      <a:r>
                        <a:rPr lang="en-US" dirty="0"/>
                        <a:t>random numbers</a:t>
                      </a:r>
                    </a:p>
                  </a:txBody>
                  <a:tcPr/>
                </a:tc>
                <a:extLst>
                  <a:ext uri="{0D108BD9-81ED-4DB2-BD59-A6C34878D82A}">
                    <a16:rowId xmlns:a16="http://schemas.microsoft.com/office/drawing/2014/main" val="2629197385"/>
                  </a:ext>
                </a:extLst>
              </a:tr>
              <a:tr h="444323">
                <a:tc>
                  <a:txBody>
                    <a:bodyPr/>
                    <a:lstStyle/>
                    <a:p>
                      <a:r>
                        <a:rPr lang="en-US" b="1" dirty="0"/>
                        <a:t>decimal</a:t>
                      </a:r>
                    </a:p>
                  </a:txBody>
                  <a:tcPr/>
                </a:tc>
                <a:tc>
                  <a:txBody>
                    <a:bodyPr/>
                    <a:lstStyle/>
                    <a:p>
                      <a:r>
                        <a:rPr lang="en-US" dirty="0"/>
                        <a:t>decimal numbers</a:t>
                      </a:r>
                    </a:p>
                  </a:txBody>
                  <a:tcPr/>
                </a:tc>
                <a:extLst>
                  <a:ext uri="{0D108BD9-81ED-4DB2-BD59-A6C34878D82A}">
                    <a16:rowId xmlns:a16="http://schemas.microsoft.com/office/drawing/2014/main" val="184058094"/>
                  </a:ext>
                </a:extLst>
              </a:tr>
              <a:tr h="618073">
                <a:tc>
                  <a:txBody>
                    <a:bodyPr/>
                    <a:lstStyle/>
                    <a:p>
                      <a:r>
                        <a:rPr lang="en-US" b="1" dirty="0"/>
                        <a:t>csv</a:t>
                      </a:r>
                    </a:p>
                  </a:txBody>
                  <a:tcPr/>
                </a:tc>
                <a:tc>
                  <a:txBody>
                    <a:bodyPr/>
                    <a:lstStyle/>
                    <a:p>
                      <a:r>
                        <a:rPr lang="en-US" dirty="0"/>
                        <a:t>comma-separated-value</a:t>
                      </a:r>
                    </a:p>
                    <a:p>
                      <a:r>
                        <a:rPr lang="en-US" dirty="0"/>
                        <a:t>file operations</a:t>
                      </a:r>
                    </a:p>
                  </a:txBody>
                  <a:tcPr/>
                </a:tc>
                <a:extLst>
                  <a:ext uri="{0D108BD9-81ED-4DB2-BD59-A6C34878D82A}">
                    <a16:rowId xmlns:a16="http://schemas.microsoft.com/office/drawing/2014/main" val="175399016"/>
                  </a:ext>
                </a:extLst>
              </a:tr>
              <a:tr h="444323">
                <a:tc>
                  <a:txBody>
                    <a:bodyPr/>
                    <a:lstStyle/>
                    <a:p>
                      <a:r>
                        <a:rPr lang="en-US" b="1" dirty="0"/>
                        <a:t>pickle</a:t>
                      </a:r>
                    </a:p>
                  </a:txBody>
                  <a:tcPr/>
                </a:tc>
                <a:tc>
                  <a:txBody>
                    <a:bodyPr/>
                    <a:lstStyle/>
                    <a:p>
                      <a:r>
                        <a:rPr lang="en-US" dirty="0"/>
                        <a:t>persistent storage</a:t>
                      </a:r>
                    </a:p>
                  </a:txBody>
                  <a:tcPr/>
                </a:tc>
                <a:extLst>
                  <a:ext uri="{0D108BD9-81ED-4DB2-BD59-A6C34878D82A}">
                    <a16:rowId xmlns:a16="http://schemas.microsoft.com/office/drawing/2014/main" val="2469069813"/>
                  </a:ext>
                </a:extLst>
              </a:tr>
            </a:tbl>
          </a:graphicData>
        </a:graphic>
      </p:graphicFrame>
      <p:sp>
        <p:nvSpPr>
          <p:cNvPr id="7" name="Slide Number Placeholder 6"/>
          <p:cNvSpPr>
            <a:spLocks noGrp="1"/>
          </p:cNvSpPr>
          <p:nvPr>
            <p:ph type="sldNum" sz="quarter" idx="12"/>
          </p:nvPr>
        </p:nvSpPr>
        <p:spPr/>
        <p:txBody>
          <a:bodyPr/>
          <a:lstStyle/>
          <a:p>
            <a:fld id="{E84E2596-301E-4832-9EC0-2653E7A66251}" type="slidenum">
              <a:rPr lang="en-US" smtClean="0"/>
              <a:t>11</a:t>
            </a:fld>
            <a:endParaRPr lang="en-US"/>
          </a:p>
        </p:txBody>
      </p:sp>
    </p:spTree>
    <p:extLst>
      <p:ext uri="{BB962C8B-B14F-4D97-AF65-F5344CB8AC3E}">
        <p14:creationId xmlns:p14="http://schemas.microsoft.com/office/powerpoint/2010/main" val="3154321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697" y="120030"/>
            <a:ext cx="10416903" cy="754425"/>
          </a:xfrm>
        </p:spPr>
        <p:txBody>
          <a:bodyPr/>
          <a:lstStyle/>
          <a:p>
            <a:r>
              <a:rPr lang="en-US" sz="3600"/>
              <a:t>Using the Standard Random Module</a:t>
            </a:r>
            <a:r>
              <a:rPr lang="en-US" sz="3600" dirty="0"/>
              <a:t>: Guess A Number</a:t>
            </a:r>
          </a:p>
        </p:txBody>
      </p:sp>
      <p:sp>
        <p:nvSpPr>
          <p:cNvPr id="3" name="Content Placeholder 2"/>
          <p:cNvSpPr>
            <a:spLocks noGrp="1"/>
          </p:cNvSpPr>
          <p:nvPr>
            <p:ph idx="1"/>
          </p:nvPr>
        </p:nvSpPr>
        <p:spPr>
          <a:xfrm>
            <a:off x="352697" y="967409"/>
            <a:ext cx="10691355" cy="5707711"/>
          </a:xfrm>
        </p:spPr>
        <p:txBody>
          <a:bodyPr>
            <a:noAutofit/>
          </a:bodyPr>
          <a:lstStyle/>
          <a:p>
            <a:pPr marL="114300" indent="0">
              <a:buNone/>
            </a:pP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usr</a:t>
            </a:r>
            <a:r>
              <a:rPr lang="en-US" sz="1800" dirty="0">
                <a:latin typeface="Courier New" panose="02070309020205020404" pitchFamily="49" charset="0"/>
                <a:cs typeface="Courier New" panose="02070309020205020404" pitchFamily="49" charset="0"/>
              </a:rPr>
              <a:t>/bin/env python3</a:t>
            </a:r>
          </a:p>
          <a:p>
            <a:pPr marL="114300" indent="0">
              <a:buNone/>
            </a:pPr>
            <a:r>
              <a:rPr lang="en-US" sz="1800" dirty="0">
                <a:latin typeface="Courier New" panose="02070309020205020404" pitchFamily="49" charset="0"/>
                <a:cs typeface="Courier New" panose="02070309020205020404" pitchFamily="49" charset="0"/>
              </a:rPr>
              <a:t># guess_a_number.py</a:t>
            </a:r>
          </a:p>
          <a:p>
            <a:pPr marL="114300" indent="0">
              <a:buNone/>
            </a:pPr>
            <a:endParaRPr lang="en-US" sz="1800" dirty="0">
              <a:latin typeface="Courier New" panose="02070309020205020404" pitchFamily="49" charset="0"/>
              <a:cs typeface="Courier New" panose="02070309020205020404" pitchFamily="49" charset="0"/>
            </a:endParaRPr>
          </a:p>
          <a:p>
            <a:pPr marL="114300" indent="0">
              <a:buNone/>
            </a:pPr>
            <a:r>
              <a:rPr lang="en-US" sz="1800" b="1" dirty="0">
                <a:latin typeface="Courier New" panose="02070309020205020404" pitchFamily="49" charset="0"/>
                <a:cs typeface="Courier New" panose="02070309020205020404" pitchFamily="49" charset="0"/>
              </a:rPr>
              <a:t>import random</a:t>
            </a:r>
          </a:p>
          <a:p>
            <a:pPr marL="114300" indent="0">
              <a:buNone/>
            </a:pPr>
            <a:r>
              <a:rPr lang="en-US" sz="1800" dirty="0">
                <a:latin typeface="Courier New" panose="02070309020205020404" pitchFamily="49" charset="0"/>
                <a:cs typeface="Courier New" panose="02070309020205020404" pitchFamily="49" charset="0"/>
              </a:rPr>
              <a:t>LIMIT = 10</a:t>
            </a:r>
          </a:p>
          <a:p>
            <a:pPr marL="114300" indent="0">
              <a:buNone/>
            </a:pPr>
            <a:endParaRPr lang="en-US" sz="1800" dirty="0">
              <a:latin typeface="Courier New" panose="02070309020205020404" pitchFamily="49" charset="0"/>
              <a:cs typeface="Courier New" panose="02070309020205020404" pitchFamily="49" charset="0"/>
            </a:endParaRPr>
          </a:p>
          <a:p>
            <a:pPr marL="114300" indent="0">
              <a:buNone/>
            </a:pPr>
            <a:r>
              <a:rPr lang="en-US" sz="1800" dirty="0">
                <a:latin typeface="Courier New" panose="02070309020205020404" pitchFamily="49" charset="0"/>
                <a:cs typeface="Courier New" panose="02070309020205020404" pitchFamily="49" charset="0"/>
              </a:rPr>
              <a:t>def </a:t>
            </a:r>
            <a:r>
              <a:rPr lang="en-US" sz="1800" dirty="0" err="1">
                <a:latin typeface="Courier New" panose="02070309020205020404" pitchFamily="49" charset="0"/>
                <a:cs typeface="Courier New" panose="02070309020205020404" pitchFamily="49" charset="0"/>
              </a:rPr>
              <a:t>display_title</a:t>
            </a:r>
            <a:r>
              <a:rPr lang="en-US" sz="1800" dirty="0">
                <a:latin typeface="Courier New" panose="02070309020205020404" pitchFamily="49" charset="0"/>
                <a:cs typeface="Courier New" panose="02070309020205020404" pitchFamily="49" charset="0"/>
              </a:rPr>
              <a:t>():</a:t>
            </a:r>
          </a:p>
          <a:p>
            <a:pPr marL="114300" indent="0">
              <a:buNone/>
            </a:pPr>
            <a:r>
              <a:rPr lang="en-US" sz="1800" dirty="0">
                <a:latin typeface="Courier New" panose="02070309020205020404" pitchFamily="49" charset="0"/>
                <a:cs typeface="Courier New" panose="02070309020205020404" pitchFamily="49" charset="0"/>
              </a:rPr>
              <a:t>    print("Guess a number!")</a:t>
            </a:r>
          </a:p>
          <a:p>
            <a:pPr marL="114300" indent="0">
              <a:buNone/>
            </a:pPr>
            <a:r>
              <a:rPr lang="en-US" sz="1800" dirty="0">
                <a:latin typeface="Courier New" panose="02070309020205020404" pitchFamily="49" charset="0"/>
                <a:cs typeface="Courier New" panose="02070309020205020404" pitchFamily="49" charset="0"/>
              </a:rPr>
              <a:t>    print()</a:t>
            </a:r>
          </a:p>
          <a:p>
            <a:pPr marL="114300" indent="0">
              <a:buNone/>
            </a:pPr>
            <a:endParaRPr lang="en-US" sz="1800" dirty="0">
              <a:latin typeface="Courier New" panose="02070309020205020404" pitchFamily="49" charset="0"/>
              <a:cs typeface="Courier New" panose="02070309020205020404" pitchFamily="49" charset="0"/>
            </a:endParaRPr>
          </a:p>
          <a:p>
            <a:pPr marL="114300" indent="0">
              <a:buNone/>
            </a:pPr>
            <a:r>
              <a:rPr lang="en-US" sz="1800" dirty="0">
                <a:latin typeface="Courier New" panose="02070309020205020404" pitchFamily="49" charset="0"/>
                <a:cs typeface="Courier New" panose="02070309020205020404" pitchFamily="49" charset="0"/>
              </a:rPr>
              <a:t>def </a:t>
            </a:r>
            <a:r>
              <a:rPr lang="en-US" sz="1800" dirty="0" err="1">
                <a:latin typeface="Courier New" panose="02070309020205020404" pitchFamily="49" charset="0"/>
                <a:cs typeface="Courier New" panose="02070309020205020404" pitchFamily="49" charset="0"/>
              </a:rPr>
              <a:t>play_game</a:t>
            </a:r>
            <a:r>
              <a:rPr lang="en-US" sz="1800" dirty="0">
                <a:latin typeface="Courier New" panose="02070309020205020404" pitchFamily="49" charset="0"/>
                <a:cs typeface="Courier New" panose="02070309020205020404" pitchFamily="49" charset="0"/>
              </a:rPr>
              <a:t>():</a:t>
            </a:r>
          </a:p>
          <a:p>
            <a:pPr marL="114300" indent="0">
              <a:buNone/>
            </a:pPr>
            <a:r>
              <a:rPr lang="en-US" sz="1800" dirty="0">
                <a:latin typeface="Courier New" panose="02070309020205020404" pitchFamily="49" charset="0"/>
                <a:cs typeface="Courier New" panose="02070309020205020404" pitchFamily="49" charset="0"/>
              </a:rPr>
              <a:t>    number = </a:t>
            </a:r>
            <a:r>
              <a:rPr lang="en-US" sz="1800" b="1" dirty="0" err="1">
                <a:latin typeface="Courier New" panose="02070309020205020404" pitchFamily="49" charset="0"/>
                <a:cs typeface="Courier New" panose="02070309020205020404" pitchFamily="49" charset="0"/>
              </a:rPr>
              <a:t>random.randint</a:t>
            </a:r>
            <a:r>
              <a:rPr lang="en-US" sz="1800" dirty="0">
                <a:latin typeface="Courier New" panose="02070309020205020404" pitchFamily="49" charset="0"/>
                <a:cs typeface="Courier New" panose="02070309020205020404" pitchFamily="49" charset="0"/>
              </a:rPr>
              <a:t>(1, LIMIT)</a:t>
            </a:r>
          </a:p>
          <a:p>
            <a:pPr marL="114300" indent="0">
              <a:buNone/>
            </a:pPr>
            <a:r>
              <a:rPr lang="en-US" sz="1800" dirty="0">
                <a:latin typeface="Courier New" panose="02070309020205020404" pitchFamily="49" charset="0"/>
                <a:cs typeface="Courier New" panose="02070309020205020404" pitchFamily="49" charset="0"/>
              </a:rPr>
              <a:t>    print("I'm thinking of a number between 1 and " + </a:t>
            </a:r>
            <a:r>
              <a:rPr lang="en-US" sz="1800" dirty="0" err="1">
                <a:latin typeface="Courier New" panose="02070309020205020404" pitchFamily="49" charset="0"/>
                <a:cs typeface="Courier New" panose="02070309020205020404" pitchFamily="49" charset="0"/>
              </a:rPr>
              <a:t>str</a:t>
            </a:r>
            <a:r>
              <a:rPr lang="en-US" sz="1800" dirty="0">
                <a:latin typeface="Courier New" panose="02070309020205020404" pitchFamily="49" charset="0"/>
                <a:cs typeface="Courier New" panose="02070309020205020404" pitchFamily="49" charset="0"/>
              </a:rPr>
              <a:t>(LIMIT) + "\n")</a:t>
            </a:r>
          </a:p>
          <a:p>
            <a:pPr marL="114300" indent="0">
              <a:buNone/>
            </a:pPr>
            <a:r>
              <a:rPr lang="en-US" sz="1800" dirty="0">
                <a:latin typeface="Courier New" panose="02070309020205020404" pitchFamily="49" charset="0"/>
                <a:cs typeface="Courier New" panose="02070309020205020404" pitchFamily="49" charset="0"/>
              </a:rPr>
              <a:t>    count = 1</a:t>
            </a:r>
          </a:p>
        </p:txBody>
      </p:sp>
      <p:sp>
        <p:nvSpPr>
          <p:cNvPr id="4" name="Slide Number Placeholder 3"/>
          <p:cNvSpPr>
            <a:spLocks noGrp="1"/>
          </p:cNvSpPr>
          <p:nvPr>
            <p:ph type="sldNum" sz="quarter" idx="12"/>
          </p:nvPr>
        </p:nvSpPr>
        <p:spPr/>
        <p:txBody>
          <a:bodyPr/>
          <a:lstStyle/>
          <a:p>
            <a:fld id="{E84E2596-301E-4832-9EC0-2653E7A66251}" type="slidenum">
              <a:rPr lang="en-US" smtClean="0"/>
              <a:t>12</a:t>
            </a:fld>
            <a:endParaRPr lang="en-US"/>
          </a:p>
        </p:txBody>
      </p:sp>
    </p:spTree>
    <p:extLst>
      <p:ext uri="{BB962C8B-B14F-4D97-AF65-F5344CB8AC3E}">
        <p14:creationId xmlns:p14="http://schemas.microsoft.com/office/powerpoint/2010/main" val="2551130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697" y="120030"/>
            <a:ext cx="10416903" cy="754425"/>
          </a:xfrm>
        </p:spPr>
        <p:txBody>
          <a:bodyPr/>
          <a:lstStyle/>
          <a:p>
            <a:r>
              <a:rPr lang="en-US" sz="3600" dirty="0"/>
              <a:t>Using a Standard Module: Guess A Number</a:t>
            </a:r>
          </a:p>
        </p:txBody>
      </p:sp>
      <p:sp>
        <p:nvSpPr>
          <p:cNvPr id="3" name="Content Placeholder 2"/>
          <p:cNvSpPr>
            <a:spLocks noGrp="1"/>
          </p:cNvSpPr>
          <p:nvPr>
            <p:ph idx="1"/>
          </p:nvPr>
        </p:nvSpPr>
        <p:spPr>
          <a:xfrm>
            <a:off x="352697" y="967409"/>
            <a:ext cx="10691355" cy="5707711"/>
          </a:xfrm>
        </p:spPr>
        <p:txBody>
          <a:bodyPr>
            <a:noAutofit/>
          </a:bodyPr>
          <a:lstStyle/>
          <a:p>
            <a:pPr marL="114300" indent="0">
              <a:buNone/>
            </a:pPr>
            <a:r>
              <a:rPr lang="en-US" sz="1800" dirty="0">
                <a:latin typeface="Courier New" panose="02070309020205020404" pitchFamily="49" charset="0"/>
                <a:cs typeface="Courier New" panose="02070309020205020404" pitchFamily="49" charset="0"/>
              </a:rPr>
              <a:t>    while True:</a:t>
            </a:r>
          </a:p>
          <a:p>
            <a:pPr marL="114300" indent="0">
              <a:buNone/>
            </a:pPr>
            <a:r>
              <a:rPr lang="en-US" sz="1800" dirty="0">
                <a:latin typeface="Courier New" panose="02070309020205020404" pitchFamily="49" charset="0"/>
                <a:cs typeface="Courier New" panose="02070309020205020404" pitchFamily="49" charset="0"/>
              </a:rPr>
              <a:t>        guess =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(input("Your guess: "))</a:t>
            </a:r>
          </a:p>
          <a:p>
            <a:pPr marL="114300" indent="0">
              <a:buNone/>
            </a:pPr>
            <a:r>
              <a:rPr lang="en-US" sz="1800" dirty="0">
                <a:latin typeface="Courier New" panose="02070309020205020404" pitchFamily="49" charset="0"/>
                <a:cs typeface="Courier New" panose="02070309020205020404" pitchFamily="49" charset="0"/>
              </a:rPr>
              <a:t>        if guess &lt; number:</a:t>
            </a:r>
          </a:p>
          <a:p>
            <a:pPr marL="114300" indent="0">
              <a:buNone/>
            </a:pPr>
            <a:r>
              <a:rPr lang="en-US" sz="1800" dirty="0">
                <a:latin typeface="Courier New" panose="02070309020205020404" pitchFamily="49" charset="0"/>
                <a:cs typeface="Courier New" panose="02070309020205020404" pitchFamily="49" charset="0"/>
              </a:rPr>
              <a:t>            print("Too low.")</a:t>
            </a:r>
          </a:p>
          <a:p>
            <a:pPr marL="114300" indent="0">
              <a:buNone/>
            </a:pPr>
            <a:r>
              <a:rPr lang="en-US" sz="1800" dirty="0">
                <a:latin typeface="Courier New" panose="02070309020205020404" pitchFamily="49" charset="0"/>
                <a:cs typeface="Courier New" panose="02070309020205020404" pitchFamily="49" charset="0"/>
              </a:rPr>
              <a:t>            count += 1</a:t>
            </a:r>
          </a:p>
          <a:p>
            <a:pPr marL="114300"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elif</a:t>
            </a:r>
            <a:r>
              <a:rPr lang="en-US" sz="1800" dirty="0">
                <a:latin typeface="Courier New" panose="02070309020205020404" pitchFamily="49" charset="0"/>
                <a:cs typeface="Courier New" panose="02070309020205020404" pitchFamily="49" charset="0"/>
              </a:rPr>
              <a:t> guess &gt; number:</a:t>
            </a:r>
          </a:p>
          <a:p>
            <a:pPr marL="114300" indent="0">
              <a:buNone/>
            </a:pPr>
            <a:r>
              <a:rPr lang="en-US" sz="1800" dirty="0">
                <a:latin typeface="Courier New" panose="02070309020205020404" pitchFamily="49" charset="0"/>
                <a:cs typeface="Courier New" panose="02070309020205020404" pitchFamily="49" charset="0"/>
              </a:rPr>
              <a:t>            print("Too high.")</a:t>
            </a:r>
          </a:p>
          <a:p>
            <a:pPr marL="114300" indent="0">
              <a:buNone/>
            </a:pPr>
            <a:r>
              <a:rPr lang="en-US" sz="1800" dirty="0">
                <a:latin typeface="Courier New" panose="02070309020205020404" pitchFamily="49" charset="0"/>
                <a:cs typeface="Courier New" panose="02070309020205020404" pitchFamily="49" charset="0"/>
              </a:rPr>
              <a:t>            count += 1</a:t>
            </a:r>
          </a:p>
          <a:p>
            <a:pPr marL="114300" indent="0">
              <a:buNone/>
            </a:pPr>
            <a:r>
              <a:rPr lang="en-US" sz="1800" dirty="0">
                <a:latin typeface="Courier New" panose="02070309020205020404" pitchFamily="49" charset="0"/>
                <a:cs typeface="Courier New" panose="02070309020205020404" pitchFamily="49" charset="0"/>
              </a:rPr>
              <a:t>        else:</a:t>
            </a:r>
          </a:p>
          <a:p>
            <a:pPr marL="114300" indent="0">
              <a:buNone/>
            </a:pPr>
            <a:r>
              <a:rPr lang="en-US" sz="1800" dirty="0">
                <a:latin typeface="Courier New" panose="02070309020205020404" pitchFamily="49" charset="0"/>
                <a:cs typeface="Courier New" panose="02070309020205020404" pitchFamily="49" charset="0"/>
              </a:rPr>
              <a:t>            print("You guessed it in " + </a:t>
            </a:r>
            <a:r>
              <a:rPr lang="en-US" sz="1800" dirty="0" err="1">
                <a:latin typeface="Courier New" panose="02070309020205020404" pitchFamily="49" charset="0"/>
                <a:cs typeface="Courier New" panose="02070309020205020404" pitchFamily="49" charset="0"/>
              </a:rPr>
              <a:t>str</a:t>
            </a:r>
            <a:r>
              <a:rPr lang="en-US" sz="1800" dirty="0">
                <a:latin typeface="Courier New" panose="02070309020205020404" pitchFamily="49" charset="0"/>
                <a:cs typeface="Courier New" panose="02070309020205020404" pitchFamily="49" charset="0"/>
              </a:rPr>
              <a:t>(count) + " tries.\n")</a:t>
            </a:r>
          </a:p>
          <a:p>
            <a:pPr marL="114300" indent="0">
              <a:buNone/>
            </a:pPr>
            <a:r>
              <a:rPr lang="en-US" sz="1800" dirty="0">
                <a:latin typeface="Courier New" panose="02070309020205020404" pitchFamily="49" charset="0"/>
                <a:cs typeface="Courier New" panose="02070309020205020404" pitchFamily="49" charset="0"/>
              </a:rPr>
              <a:t>            return</a:t>
            </a:r>
          </a:p>
        </p:txBody>
      </p:sp>
      <p:sp>
        <p:nvSpPr>
          <p:cNvPr id="4" name="Slide Number Placeholder 3"/>
          <p:cNvSpPr>
            <a:spLocks noGrp="1"/>
          </p:cNvSpPr>
          <p:nvPr>
            <p:ph type="sldNum" sz="quarter" idx="12"/>
          </p:nvPr>
        </p:nvSpPr>
        <p:spPr/>
        <p:txBody>
          <a:bodyPr/>
          <a:lstStyle/>
          <a:p>
            <a:fld id="{E84E2596-301E-4832-9EC0-2653E7A66251}" type="slidenum">
              <a:rPr lang="en-US" smtClean="0"/>
              <a:t>13</a:t>
            </a:fld>
            <a:endParaRPr lang="en-US"/>
          </a:p>
        </p:txBody>
      </p:sp>
    </p:spTree>
    <p:extLst>
      <p:ext uri="{BB962C8B-B14F-4D97-AF65-F5344CB8AC3E}">
        <p14:creationId xmlns:p14="http://schemas.microsoft.com/office/powerpoint/2010/main" val="191951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911" y="167425"/>
            <a:ext cx="11050072" cy="6507695"/>
          </a:xfrm>
        </p:spPr>
        <p:txBody>
          <a:bodyPr>
            <a:normAutofit/>
          </a:bodyPr>
          <a:lstStyle/>
          <a:p>
            <a:pPr marL="114300" indent="0">
              <a:buNone/>
            </a:pPr>
            <a:r>
              <a:rPr lang="en-US" sz="1800" dirty="0">
                <a:latin typeface="Courier New" panose="02070309020205020404" pitchFamily="49" charset="0"/>
                <a:cs typeface="Courier New" panose="02070309020205020404" pitchFamily="49" charset="0"/>
              </a:rPr>
              <a:t>def main():</a:t>
            </a:r>
          </a:p>
          <a:p>
            <a:pPr marL="114300"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display_title</a:t>
            </a:r>
            <a:r>
              <a:rPr lang="en-US" sz="1800" dirty="0">
                <a:latin typeface="Courier New" panose="02070309020205020404" pitchFamily="49" charset="0"/>
                <a:cs typeface="Courier New" panose="02070309020205020404" pitchFamily="49" charset="0"/>
              </a:rPr>
              <a:t>()</a:t>
            </a:r>
          </a:p>
          <a:p>
            <a:pPr marL="114300" indent="0">
              <a:buNone/>
            </a:pPr>
            <a:r>
              <a:rPr lang="en-US" sz="1800" dirty="0">
                <a:latin typeface="Courier New" panose="02070309020205020404" pitchFamily="49" charset="0"/>
                <a:cs typeface="Courier New" panose="02070309020205020404" pitchFamily="49" charset="0"/>
              </a:rPr>
              <a:t>    while input("Would you like to play? (y or n): ").lower() == "y":</a:t>
            </a:r>
          </a:p>
          <a:p>
            <a:pPr marL="114300"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play_game</a:t>
            </a:r>
            <a:r>
              <a:rPr lang="en-US" sz="1800" dirty="0">
                <a:latin typeface="Courier New" panose="02070309020205020404" pitchFamily="49" charset="0"/>
                <a:cs typeface="Courier New" panose="02070309020205020404" pitchFamily="49" charset="0"/>
              </a:rPr>
              <a:t>()</a:t>
            </a:r>
          </a:p>
          <a:p>
            <a:pPr marL="114300" indent="0">
              <a:buNone/>
            </a:pPr>
            <a:r>
              <a:rPr lang="en-US" sz="1800" dirty="0">
                <a:latin typeface="Courier New" panose="02070309020205020404" pitchFamily="49" charset="0"/>
                <a:cs typeface="Courier New" panose="02070309020205020404" pitchFamily="49" charset="0"/>
              </a:rPr>
              <a:t>        print()</a:t>
            </a:r>
          </a:p>
          <a:p>
            <a:pPr marL="114300" indent="0">
              <a:buNone/>
            </a:pPr>
            <a:r>
              <a:rPr lang="en-US" sz="1800" dirty="0">
                <a:latin typeface="Courier New" panose="02070309020205020404" pitchFamily="49" charset="0"/>
                <a:cs typeface="Courier New" panose="02070309020205020404" pitchFamily="49" charset="0"/>
              </a:rPr>
              <a:t>    print("Bye!")</a:t>
            </a:r>
          </a:p>
          <a:p>
            <a:pPr marL="114300" indent="0">
              <a:buNone/>
            </a:pPr>
            <a:endParaRPr lang="en-US" sz="1800" dirty="0">
              <a:latin typeface="Courier New" panose="02070309020205020404" pitchFamily="49" charset="0"/>
              <a:cs typeface="Courier New" panose="02070309020205020404" pitchFamily="49" charset="0"/>
            </a:endParaRPr>
          </a:p>
          <a:p>
            <a:pPr marL="114300" indent="0">
              <a:buNone/>
            </a:pPr>
            <a:r>
              <a:rPr lang="en-US" sz="1800" dirty="0">
                <a:latin typeface="Courier New" panose="02070309020205020404" pitchFamily="49" charset="0"/>
                <a:cs typeface="Courier New" panose="02070309020205020404" pitchFamily="49" charset="0"/>
              </a:rPr>
              <a:t># call the main function</a:t>
            </a:r>
          </a:p>
          <a:p>
            <a:pPr marL="114300" indent="0">
              <a:buNone/>
            </a:pPr>
            <a:r>
              <a:rPr lang="en-US" sz="1800" dirty="0">
                <a:latin typeface="Courier New" panose="02070309020205020404" pitchFamily="49" charset="0"/>
                <a:cs typeface="Courier New" panose="02070309020205020404" pitchFamily="49" charset="0"/>
              </a:rPr>
              <a:t>if __name__ == "__main__":</a:t>
            </a:r>
          </a:p>
          <a:p>
            <a:pPr marL="114300" indent="0">
              <a:buNone/>
            </a:pPr>
            <a:r>
              <a:rPr lang="en-US" sz="1800" dirty="0">
                <a:latin typeface="Courier New" panose="02070309020205020404" pitchFamily="49" charset="0"/>
                <a:cs typeface="Courier New" panose="02070309020205020404" pitchFamily="49" charset="0"/>
              </a:rPr>
              <a:t>    main()</a:t>
            </a:r>
          </a:p>
        </p:txBody>
      </p:sp>
      <p:sp>
        <p:nvSpPr>
          <p:cNvPr id="2" name="Slide Number Placeholder 1"/>
          <p:cNvSpPr>
            <a:spLocks noGrp="1"/>
          </p:cNvSpPr>
          <p:nvPr>
            <p:ph type="sldNum" sz="quarter" idx="12"/>
          </p:nvPr>
        </p:nvSpPr>
        <p:spPr/>
        <p:txBody>
          <a:bodyPr/>
          <a:lstStyle/>
          <a:p>
            <a:fld id="{E84E2596-301E-4832-9EC0-2653E7A66251}" type="slidenum">
              <a:rPr lang="en-US" smtClean="0"/>
              <a:t>14</a:t>
            </a:fld>
            <a:endParaRPr lang="en-US"/>
          </a:p>
        </p:txBody>
      </p:sp>
    </p:spTree>
    <p:extLst>
      <p:ext uri="{BB962C8B-B14F-4D97-AF65-F5344CB8AC3E}">
        <p14:creationId xmlns:p14="http://schemas.microsoft.com/office/powerpoint/2010/main" val="1899533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EBBEE9B-9227-465A-930B-AE105F238AE4}"/>
              </a:ext>
            </a:extLst>
          </p:cNvPr>
          <p:cNvSpPr>
            <a:spLocks noGrp="1"/>
          </p:cNvSpPr>
          <p:nvPr>
            <p:ph type="sldNum" sz="quarter" idx="12"/>
          </p:nvPr>
        </p:nvSpPr>
        <p:spPr/>
        <p:txBody>
          <a:bodyPr/>
          <a:lstStyle/>
          <a:p>
            <a:fld id="{E84E2596-301E-4832-9EC0-2653E7A66251}" type="slidenum">
              <a:rPr lang="en-US" smtClean="0"/>
              <a:t>15</a:t>
            </a:fld>
            <a:endParaRPr lang="en-US"/>
          </a:p>
        </p:txBody>
      </p:sp>
      <p:sp>
        <p:nvSpPr>
          <p:cNvPr id="7" name="Rectangle 6">
            <a:extLst>
              <a:ext uri="{FF2B5EF4-FFF2-40B4-BE49-F238E27FC236}">
                <a16:creationId xmlns:a16="http://schemas.microsoft.com/office/drawing/2014/main" id="{6F5BAA3C-990B-43BE-AA6C-69FDBA1F71CA}"/>
              </a:ext>
            </a:extLst>
          </p:cNvPr>
          <p:cNvSpPr/>
          <p:nvPr/>
        </p:nvSpPr>
        <p:spPr>
          <a:xfrm>
            <a:off x="613549" y="207163"/>
            <a:ext cx="4391695" cy="6186309"/>
          </a:xfrm>
          <a:prstGeom prst="rect">
            <a:avLst/>
          </a:prstGeom>
          <a:solidFill>
            <a:schemeClr val="accent3">
              <a:lumMod val="40000"/>
              <a:lumOff val="60000"/>
            </a:schemeClr>
          </a:solidFill>
          <a:ln>
            <a:solidFill>
              <a:schemeClr val="tx1"/>
            </a:solidFill>
          </a:ln>
        </p:spPr>
        <p:txBody>
          <a:bodyPr wrap="square">
            <a:spAutoFit/>
          </a:bodyPr>
          <a:lstStyle/>
          <a:p>
            <a:r>
              <a:rPr lang="en-US" b="1" dirty="0"/>
              <a:t>Guess a number!</a:t>
            </a:r>
          </a:p>
          <a:p>
            <a:endParaRPr lang="en-US" b="1" dirty="0"/>
          </a:p>
          <a:p>
            <a:r>
              <a:rPr lang="en-US" b="1" dirty="0"/>
              <a:t>Would you like to play? (y or n): y</a:t>
            </a:r>
          </a:p>
          <a:p>
            <a:r>
              <a:rPr lang="en-US" b="1" dirty="0"/>
              <a:t>I'm thinking of a number between 1 and 10</a:t>
            </a:r>
          </a:p>
          <a:p>
            <a:endParaRPr lang="en-US" b="1" dirty="0"/>
          </a:p>
          <a:p>
            <a:r>
              <a:rPr lang="en-US" b="1" dirty="0"/>
              <a:t>Your guess: 5</a:t>
            </a:r>
          </a:p>
          <a:p>
            <a:r>
              <a:rPr lang="en-US" b="1" dirty="0"/>
              <a:t>Too low.</a:t>
            </a:r>
          </a:p>
          <a:p>
            <a:r>
              <a:rPr lang="en-US" b="1" dirty="0"/>
              <a:t>Your guess: 7</a:t>
            </a:r>
          </a:p>
          <a:p>
            <a:r>
              <a:rPr lang="en-US" b="1" dirty="0"/>
              <a:t>Too low.</a:t>
            </a:r>
          </a:p>
          <a:p>
            <a:r>
              <a:rPr lang="en-US" b="1" dirty="0"/>
              <a:t>Your guess: 8</a:t>
            </a:r>
          </a:p>
          <a:p>
            <a:r>
              <a:rPr lang="en-US" b="1" dirty="0"/>
              <a:t>You guessed it in 3 tries.</a:t>
            </a:r>
          </a:p>
          <a:p>
            <a:endParaRPr lang="en-US" b="1" dirty="0"/>
          </a:p>
          <a:p>
            <a:r>
              <a:rPr lang="en-US" b="1" dirty="0"/>
              <a:t>Would you like to play? (y or n): y</a:t>
            </a:r>
          </a:p>
          <a:p>
            <a:r>
              <a:rPr lang="en-US" b="1" dirty="0"/>
              <a:t>I'm thinking of a number between 1 and 10</a:t>
            </a:r>
          </a:p>
          <a:p>
            <a:endParaRPr lang="en-US" b="1" dirty="0"/>
          </a:p>
          <a:p>
            <a:r>
              <a:rPr lang="en-US" b="1" dirty="0"/>
              <a:t>Your guess: 2</a:t>
            </a:r>
          </a:p>
          <a:p>
            <a:r>
              <a:rPr lang="en-US" b="1" dirty="0"/>
              <a:t>Too low.</a:t>
            </a:r>
          </a:p>
          <a:p>
            <a:r>
              <a:rPr lang="en-US" b="1" dirty="0"/>
              <a:t>Your guess: 8</a:t>
            </a:r>
          </a:p>
          <a:p>
            <a:r>
              <a:rPr lang="en-US" b="1" dirty="0"/>
              <a:t>You guessed it in 2 tries.</a:t>
            </a:r>
          </a:p>
          <a:p>
            <a:endParaRPr lang="en-US" b="1" dirty="0"/>
          </a:p>
          <a:p>
            <a:r>
              <a:rPr lang="en-US" b="1" dirty="0"/>
              <a:t>Would you like to play? (y or n): n</a:t>
            </a:r>
          </a:p>
          <a:p>
            <a:r>
              <a:rPr lang="en-US" b="1" dirty="0"/>
              <a:t>Bye!</a:t>
            </a:r>
          </a:p>
        </p:txBody>
      </p:sp>
    </p:spTree>
    <p:extLst>
      <p:ext uri="{BB962C8B-B14F-4D97-AF65-F5344CB8AC3E}">
        <p14:creationId xmlns:p14="http://schemas.microsoft.com/office/powerpoint/2010/main" val="104361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4DFF6-EDA6-4CBB-9BBA-76901CE3F863}"/>
              </a:ext>
            </a:extLst>
          </p:cNvPr>
          <p:cNvSpPr>
            <a:spLocks noGrp="1"/>
          </p:cNvSpPr>
          <p:nvPr>
            <p:ph type="title"/>
          </p:nvPr>
        </p:nvSpPr>
        <p:spPr>
          <a:xfrm>
            <a:off x="609600" y="201486"/>
            <a:ext cx="10160000" cy="868362"/>
          </a:xfrm>
        </p:spPr>
        <p:txBody>
          <a:bodyPr/>
          <a:lstStyle/>
          <a:p>
            <a:r>
              <a:rPr lang="en-US"/>
              <a:t>Notes on the random Module</a:t>
            </a:r>
            <a:endParaRPr lang="en-US" dirty="0"/>
          </a:p>
        </p:txBody>
      </p:sp>
      <p:sp>
        <p:nvSpPr>
          <p:cNvPr id="3" name="Content Placeholder 2">
            <a:extLst>
              <a:ext uri="{FF2B5EF4-FFF2-40B4-BE49-F238E27FC236}">
                <a16:creationId xmlns:a16="http://schemas.microsoft.com/office/drawing/2014/main" id="{A7FE5E68-4386-4DCB-83F0-AA232080F15E}"/>
              </a:ext>
            </a:extLst>
          </p:cNvPr>
          <p:cNvSpPr>
            <a:spLocks noGrp="1"/>
          </p:cNvSpPr>
          <p:nvPr>
            <p:ph idx="1"/>
          </p:nvPr>
        </p:nvSpPr>
        <p:spPr>
          <a:xfrm>
            <a:off x="609600" y="1307592"/>
            <a:ext cx="10160000" cy="5169408"/>
          </a:xfrm>
        </p:spPr>
        <p:txBody>
          <a:bodyPr>
            <a:normAutofit/>
          </a:bodyPr>
          <a:lstStyle/>
          <a:p>
            <a:r>
              <a:rPr lang="en-US" sz="2400"/>
              <a:t>The random module provides </a:t>
            </a:r>
            <a:r>
              <a:rPr lang="en-US" sz="2400" b="1"/>
              <a:t>pseudo</a:t>
            </a:r>
            <a:r>
              <a:rPr lang="en-US" sz="2400"/>
              <a:t>-random numbers</a:t>
            </a:r>
          </a:p>
          <a:p>
            <a:pPr lvl="1"/>
            <a:r>
              <a:rPr lang="en-US" sz="2200"/>
              <a:t>Numbers generated by the module may look random in the sense that you cannot predict their subsequent values, but they all are calculated using algorithms that are not random</a:t>
            </a:r>
          </a:p>
          <a:p>
            <a:r>
              <a:rPr lang="en-US" sz="2400"/>
              <a:t>A random number generator takes a value called a </a:t>
            </a:r>
            <a:r>
              <a:rPr lang="en-US" sz="2400" b="1"/>
              <a:t>seed</a:t>
            </a:r>
            <a:r>
              <a:rPr lang="en-US" sz="2400"/>
              <a:t>, treats it as an input value, and calculates a "random" number sequence based on it </a:t>
            </a:r>
          </a:p>
          <a:p>
            <a:pPr lvl="1"/>
            <a:r>
              <a:rPr lang="en-US" sz="2200"/>
              <a:t>Sooner or later the generated values will repeat</a:t>
            </a:r>
          </a:p>
          <a:p>
            <a:r>
              <a:rPr lang="en-US" sz="2400"/>
              <a:t>The initial seed value, set during the program start, determines the order in which the generated values will appear</a:t>
            </a:r>
          </a:p>
          <a:p>
            <a:pPr lvl="1"/>
            <a:r>
              <a:rPr lang="en-US" sz="2200"/>
              <a:t>The seed is frequently set using a number representing the current time, which will help  ensure that each program launch will start from a different seed value and produce a sequence of numbers</a:t>
            </a:r>
          </a:p>
          <a:p>
            <a:pPr lvl="1"/>
            <a:r>
              <a:rPr lang="en-US" sz="2200"/>
              <a:t>Seed initialization is done by Python during module import</a:t>
            </a:r>
            <a:endParaRPr lang="en-US" sz="2200" dirty="0"/>
          </a:p>
        </p:txBody>
      </p:sp>
      <p:sp>
        <p:nvSpPr>
          <p:cNvPr id="4" name="Slide Number Placeholder 3">
            <a:extLst>
              <a:ext uri="{FF2B5EF4-FFF2-40B4-BE49-F238E27FC236}">
                <a16:creationId xmlns:a16="http://schemas.microsoft.com/office/drawing/2014/main" id="{F45228B0-3ADE-4569-9D5B-F421376BF0EE}"/>
              </a:ext>
            </a:extLst>
          </p:cNvPr>
          <p:cNvSpPr>
            <a:spLocks noGrp="1"/>
          </p:cNvSpPr>
          <p:nvPr>
            <p:ph type="sldNum" sz="quarter" idx="12"/>
          </p:nvPr>
        </p:nvSpPr>
        <p:spPr/>
        <p:txBody>
          <a:bodyPr/>
          <a:lstStyle/>
          <a:p>
            <a:fld id="{E84E2596-301E-4832-9EC0-2653E7A66251}" type="slidenum">
              <a:rPr lang="en-US" smtClean="0"/>
              <a:t>16</a:t>
            </a:fld>
            <a:endParaRPr lang="en-US"/>
          </a:p>
        </p:txBody>
      </p:sp>
    </p:spTree>
    <p:extLst>
      <p:ext uri="{BB962C8B-B14F-4D97-AF65-F5344CB8AC3E}">
        <p14:creationId xmlns:p14="http://schemas.microsoft.com/office/powerpoint/2010/main" val="1668994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4DFF6-EDA6-4CBB-9BBA-76901CE3F863}"/>
              </a:ext>
            </a:extLst>
          </p:cNvPr>
          <p:cNvSpPr>
            <a:spLocks noGrp="1"/>
          </p:cNvSpPr>
          <p:nvPr>
            <p:ph type="title"/>
          </p:nvPr>
        </p:nvSpPr>
        <p:spPr>
          <a:xfrm>
            <a:off x="609600" y="201486"/>
            <a:ext cx="10160000" cy="868362"/>
          </a:xfrm>
        </p:spPr>
        <p:txBody>
          <a:bodyPr/>
          <a:lstStyle/>
          <a:p>
            <a:r>
              <a:rPr lang="en-US"/>
              <a:t>The random( ) function</a:t>
            </a:r>
            <a:endParaRPr lang="en-US" dirty="0"/>
          </a:p>
        </p:txBody>
      </p:sp>
      <p:sp>
        <p:nvSpPr>
          <p:cNvPr id="3" name="Content Placeholder 2">
            <a:extLst>
              <a:ext uri="{FF2B5EF4-FFF2-40B4-BE49-F238E27FC236}">
                <a16:creationId xmlns:a16="http://schemas.microsoft.com/office/drawing/2014/main" id="{A7FE5E68-4386-4DCB-83F0-AA232080F15E}"/>
              </a:ext>
            </a:extLst>
          </p:cNvPr>
          <p:cNvSpPr>
            <a:spLocks noGrp="1"/>
          </p:cNvSpPr>
          <p:nvPr>
            <p:ph idx="1"/>
          </p:nvPr>
        </p:nvSpPr>
        <p:spPr>
          <a:xfrm>
            <a:off x="609600" y="1307592"/>
            <a:ext cx="10160000" cy="5169408"/>
          </a:xfrm>
        </p:spPr>
        <p:txBody>
          <a:bodyPr>
            <a:normAutofit/>
          </a:bodyPr>
          <a:lstStyle/>
          <a:p>
            <a:r>
              <a:rPr lang="en-US" sz="2400"/>
              <a:t>The most general function in the random module is named random() (not to be confused with the module's name); it produces a float value in the range (0.0, 1.0) - in other words: (0.0 &lt;= x &lt; 1.0)</a:t>
            </a:r>
          </a:p>
          <a:p>
            <a:r>
              <a:rPr lang="en-US" sz="2400"/>
              <a:t>The example program below will produce five pseudorandom values - as their values are determined by the current (unpredictable) seed value, you can't guess them.</a:t>
            </a:r>
          </a:p>
          <a:p>
            <a:r>
              <a:rPr lang="en-US" sz="2400"/>
              <a:t>Run the program more than once to observe this behavior</a:t>
            </a:r>
          </a:p>
          <a:p>
            <a:endParaRPr lang="en-US" sz="1200"/>
          </a:p>
          <a:p>
            <a:pPr marL="1371600" indent="0">
              <a:buNone/>
            </a:pPr>
            <a:r>
              <a:rPr lang="en-US" sz="2400">
                <a:latin typeface="Courier New" panose="02070309020205020404" pitchFamily="49" charset="0"/>
                <a:cs typeface="Courier New" panose="02070309020205020404" pitchFamily="49" charset="0"/>
              </a:rPr>
              <a:t>from random import random</a:t>
            </a:r>
          </a:p>
          <a:p>
            <a:pPr marL="1371600" indent="0">
              <a:buNone/>
            </a:pPr>
            <a:endParaRPr lang="en-US" sz="2400">
              <a:latin typeface="Courier New" panose="02070309020205020404" pitchFamily="49" charset="0"/>
              <a:cs typeface="Courier New" panose="02070309020205020404" pitchFamily="49" charset="0"/>
            </a:endParaRPr>
          </a:p>
          <a:p>
            <a:pPr marL="1371600" indent="0">
              <a:buNone/>
            </a:pPr>
            <a:r>
              <a:rPr lang="en-US" sz="2400">
                <a:latin typeface="Courier New" panose="02070309020205020404" pitchFamily="49" charset="0"/>
                <a:cs typeface="Courier New" panose="02070309020205020404" pitchFamily="49" charset="0"/>
              </a:rPr>
              <a:t>for i in range(5):</a:t>
            </a:r>
          </a:p>
          <a:p>
            <a:pPr marL="1371600" indent="0">
              <a:buNone/>
            </a:pPr>
            <a:r>
              <a:rPr lang="en-US" sz="2400">
                <a:latin typeface="Courier New" panose="02070309020205020404" pitchFamily="49" charset="0"/>
                <a:cs typeface="Courier New" panose="02070309020205020404" pitchFamily="49" charset="0"/>
              </a:rPr>
              <a:t>    print(random())</a:t>
            </a:r>
          </a:p>
        </p:txBody>
      </p:sp>
      <p:sp>
        <p:nvSpPr>
          <p:cNvPr id="4" name="Slide Number Placeholder 3">
            <a:extLst>
              <a:ext uri="{FF2B5EF4-FFF2-40B4-BE49-F238E27FC236}">
                <a16:creationId xmlns:a16="http://schemas.microsoft.com/office/drawing/2014/main" id="{F45228B0-3ADE-4569-9D5B-F421376BF0EE}"/>
              </a:ext>
            </a:extLst>
          </p:cNvPr>
          <p:cNvSpPr>
            <a:spLocks noGrp="1"/>
          </p:cNvSpPr>
          <p:nvPr>
            <p:ph type="sldNum" sz="quarter" idx="12"/>
          </p:nvPr>
        </p:nvSpPr>
        <p:spPr/>
        <p:txBody>
          <a:bodyPr/>
          <a:lstStyle/>
          <a:p>
            <a:fld id="{E84E2596-301E-4832-9EC0-2653E7A66251}" type="slidenum">
              <a:rPr lang="en-US" smtClean="0"/>
              <a:t>17</a:t>
            </a:fld>
            <a:endParaRPr lang="en-US"/>
          </a:p>
        </p:txBody>
      </p:sp>
    </p:spTree>
    <p:extLst>
      <p:ext uri="{BB962C8B-B14F-4D97-AF65-F5344CB8AC3E}">
        <p14:creationId xmlns:p14="http://schemas.microsoft.com/office/powerpoint/2010/main" val="23863541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4DFF6-EDA6-4CBB-9BBA-76901CE3F863}"/>
              </a:ext>
            </a:extLst>
          </p:cNvPr>
          <p:cNvSpPr>
            <a:spLocks noGrp="1"/>
          </p:cNvSpPr>
          <p:nvPr>
            <p:ph type="title"/>
          </p:nvPr>
        </p:nvSpPr>
        <p:spPr>
          <a:xfrm>
            <a:off x="609600" y="201486"/>
            <a:ext cx="10160000" cy="868362"/>
          </a:xfrm>
        </p:spPr>
        <p:txBody>
          <a:bodyPr/>
          <a:lstStyle/>
          <a:p>
            <a:r>
              <a:rPr lang="en-US"/>
              <a:t>The seed( ) function</a:t>
            </a:r>
            <a:endParaRPr lang="en-US" dirty="0"/>
          </a:p>
        </p:txBody>
      </p:sp>
      <p:sp>
        <p:nvSpPr>
          <p:cNvPr id="3" name="Content Placeholder 2">
            <a:extLst>
              <a:ext uri="{FF2B5EF4-FFF2-40B4-BE49-F238E27FC236}">
                <a16:creationId xmlns:a16="http://schemas.microsoft.com/office/drawing/2014/main" id="{A7FE5E68-4386-4DCB-83F0-AA232080F15E}"/>
              </a:ext>
            </a:extLst>
          </p:cNvPr>
          <p:cNvSpPr>
            <a:spLocks noGrp="1"/>
          </p:cNvSpPr>
          <p:nvPr>
            <p:ph idx="1"/>
          </p:nvPr>
        </p:nvSpPr>
        <p:spPr>
          <a:xfrm>
            <a:off x="609600" y="1139371"/>
            <a:ext cx="10160000" cy="5337629"/>
          </a:xfrm>
        </p:spPr>
        <p:txBody>
          <a:bodyPr>
            <a:normAutofit lnSpcReduction="10000"/>
          </a:bodyPr>
          <a:lstStyle/>
          <a:p>
            <a:r>
              <a:rPr lang="en-US" sz="2400"/>
              <a:t>The seed() function is able to directly set the random number generator's seed; there are two variants:</a:t>
            </a:r>
          </a:p>
          <a:p>
            <a:pPr marL="688975" indent="-227013"/>
            <a:r>
              <a:rPr lang="en-US" sz="2400" b="1"/>
              <a:t>seed() </a:t>
            </a:r>
            <a:r>
              <a:rPr lang="en-US" sz="2400"/>
              <a:t>sets the seed with the current time</a:t>
            </a:r>
          </a:p>
          <a:p>
            <a:pPr marL="1146175"/>
            <a:r>
              <a:rPr lang="en-US" sz="2400"/>
              <a:t>because this approach is commonly used in real-world programs, Python provides it as a convenience</a:t>
            </a:r>
          </a:p>
          <a:p>
            <a:pPr marL="688975" indent="-227013"/>
            <a:r>
              <a:rPr lang="en-US" sz="2400" b="1"/>
              <a:t>seed(int_value) </a:t>
            </a:r>
            <a:r>
              <a:rPr lang="en-US" sz="2400"/>
              <a:t>sets the seed with the integer value int_value</a:t>
            </a:r>
          </a:p>
          <a:p>
            <a:r>
              <a:rPr lang="en-US" sz="2400"/>
              <a:t>Change the previous program as shown here, then run the program multiple times again.</a:t>
            </a:r>
          </a:p>
          <a:p>
            <a:pPr marL="1828800" indent="0">
              <a:buNone/>
            </a:pPr>
            <a:r>
              <a:rPr lang="en-US" sz="2000">
                <a:latin typeface="Courier New" panose="02070309020205020404" pitchFamily="49" charset="0"/>
                <a:cs typeface="Courier New" panose="02070309020205020404" pitchFamily="49" charset="0"/>
              </a:rPr>
              <a:t>from random import random</a:t>
            </a:r>
            <a:r>
              <a:rPr lang="en-US" sz="2000" b="1">
                <a:latin typeface="Courier New" panose="02070309020205020404" pitchFamily="49" charset="0"/>
                <a:cs typeface="Courier New" panose="02070309020205020404" pitchFamily="49" charset="0"/>
              </a:rPr>
              <a:t>, seed</a:t>
            </a:r>
          </a:p>
          <a:p>
            <a:pPr marL="1828800" indent="0">
              <a:buNone/>
            </a:pPr>
            <a:r>
              <a:rPr lang="en-US" sz="2000" b="1">
                <a:latin typeface="Courier New" panose="02070309020205020404" pitchFamily="49" charset="0"/>
                <a:cs typeface="Courier New" panose="02070309020205020404" pitchFamily="49" charset="0"/>
              </a:rPr>
              <a:t>seed(0)</a:t>
            </a:r>
            <a:endParaRPr lang="en-US" sz="2000">
              <a:latin typeface="Courier New" panose="02070309020205020404" pitchFamily="49" charset="0"/>
              <a:cs typeface="Courier New" panose="02070309020205020404" pitchFamily="49" charset="0"/>
            </a:endParaRPr>
          </a:p>
          <a:p>
            <a:pPr marL="1828800" indent="0">
              <a:buNone/>
            </a:pPr>
            <a:r>
              <a:rPr lang="en-US" sz="2000">
                <a:latin typeface="Courier New" panose="02070309020205020404" pitchFamily="49" charset="0"/>
                <a:cs typeface="Courier New" panose="02070309020205020404" pitchFamily="49" charset="0"/>
              </a:rPr>
              <a:t>for i in range(5):</a:t>
            </a:r>
          </a:p>
          <a:p>
            <a:pPr marL="1828800" indent="0">
              <a:buNone/>
            </a:pPr>
            <a:r>
              <a:rPr lang="en-US" sz="2000">
                <a:latin typeface="Courier New" panose="02070309020205020404" pitchFamily="49" charset="0"/>
                <a:cs typeface="Courier New" panose="02070309020205020404" pitchFamily="49" charset="0"/>
              </a:rPr>
              <a:t>    print(random())</a:t>
            </a:r>
            <a:endParaRPr lang="en-US" sz="2000"/>
          </a:p>
          <a:p>
            <a:r>
              <a:rPr lang="en-US" sz="2400"/>
              <a:t>Since the seed is always set with the same value, the sequence of generated values will be the same</a:t>
            </a:r>
            <a:endParaRPr lang="en-US" sz="240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F45228B0-3ADE-4569-9D5B-F421376BF0EE}"/>
              </a:ext>
            </a:extLst>
          </p:cNvPr>
          <p:cNvSpPr>
            <a:spLocks noGrp="1"/>
          </p:cNvSpPr>
          <p:nvPr>
            <p:ph type="sldNum" sz="quarter" idx="12"/>
          </p:nvPr>
        </p:nvSpPr>
        <p:spPr/>
        <p:txBody>
          <a:bodyPr/>
          <a:lstStyle/>
          <a:p>
            <a:fld id="{E84E2596-301E-4832-9EC0-2653E7A66251}" type="slidenum">
              <a:rPr lang="en-US" smtClean="0"/>
              <a:t>18</a:t>
            </a:fld>
            <a:endParaRPr lang="en-US"/>
          </a:p>
        </p:txBody>
      </p:sp>
    </p:spTree>
    <p:extLst>
      <p:ext uri="{BB962C8B-B14F-4D97-AF65-F5344CB8AC3E}">
        <p14:creationId xmlns:p14="http://schemas.microsoft.com/office/powerpoint/2010/main" val="39867118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4DFF6-EDA6-4CBB-9BBA-76901CE3F863}"/>
              </a:ext>
            </a:extLst>
          </p:cNvPr>
          <p:cNvSpPr>
            <a:spLocks noGrp="1"/>
          </p:cNvSpPr>
          <p:nvPr>
            <p:ph type="title"/>
          </p:nvPr>
        </p:nvSpPr>
        <p:spPr>
          <a:xfrm>
            <a:off x="609600" y="201486"/>
            <a:ext cx="10160000" cy="868362"/>
          </a:xfrm>
        </p:spPr>
        <p:txBody>
          <a:bodyPr/>
          <a:lstStyle/>
          <a:p>
            <a:r>
              <a:rPr lang="en-US"/>
              <a:t>The randrange( )  and randint() Functions</a:t>
            </a:r>
            <a:endParaRPr lang="en-US" dirty="0"/>
          </a:p>
        </p:txBody>
      </p:sp>
      <p:sp>
        <p:nvSpPr>
          <p:cNvPr id="3" name="Content Placeholder 2">
            <a:extLst>
              <a:ext uri="{FF2B5EF4-FFF2-40B4-BE49-F238E27FC236}">
                <a16:creationId xmlns:a16="http://schemas.microsoft.com/office/drawing/2014/main" id="{A7FE5E68-4386-4DCB-83F0-AA232080F15E}"/>
              </a:ext>
            </a:extLst>
          </p:cNvPr>
          <p:cNvSpPr>
            <a:spLocks noGrp="1"/>
          </p:cNvSpPr>
          <p:nvPr>
            <p:ph idx="1"/>
          </p:nvPr>
        </p:nvSpPr>
        <p:spPr>
          <a:xfrm>
            <a:off x="660400" y="1132114"/>
            <a:ext cx="10160000" cy="5337629"/>
          </a:xfrm>
        </p:spPr>
        <p:txBody>
          <a:bodyPr>
            <a:normAutofit/>
          </a:bodyPr>
          <a:lstStyle/>
          <a:p>
            <a:r>
              <a:rPr lang="en-US" sz="2400"/>
              <a:t>randrange() generates an integer taken from the specified range, using the normal range parameters that we have used previously (end – 1)</a:t>
            </a:r>
          </a:p>
          <a:p>
            <a:endParaRPr lang="en-US" sz="1100"/>
          </a:p>
          <a:p>
            <a:pPr marL="1371600"/>
            <a:r>
              <a:rPr lang="en-US" sz="2400"/>
              <a:t>randrange(end)</a:t>
            </a:r>
          </a:p>
          <a:p>
            <a:pPr marL="1371600"/>
            <a:r>
              <a:rPr lang="en-US" sz="2400"/>
              <a:t>randrange(beg, end)</a:t>
            </a:r>
          </a:p>
          <a:p>
            <a:pPr marL="1371600"/>
            <a:r>
              <a:rPr lang="en-US" sz="2400"/>
              <a:t>randrange(beg, end, step)</a:t>
            </a:r>
          </a:p>
          <a:p>
            <a:pPr marL="1371600"/>
            <a:endParaRPr lang="en-US" sz="1100"/>
          </a:p>
          <a:p>
            <a:pPr marL="1143000" indent="0">
              <a:buNone/>
            </a:pPr>
            <a:r>
              <a:rPr lang="en-US" sz="2400" b="1">
                <a:latin typeface="Courier New" panose="02070309020205020404" pitchFamily="49" charset="0"/>
                <a:cs typeface="Courier New" panose="02070309020205020404" pitchFamily="49" charset="0"/>
              </a:rPr>
              <a:t>print(random.randrange(0, 5))</a:t>
            </a:r>
          </a:p>
          <a:p>
            <a:pPr marL="1371600"/>
            <a:endParaRPr lang="en-US" sz="1200"/>
          </a:p>
          <a:p>
            <a:pPr marL="341313"/>
            <a:r>
              <a:rPr lang="en-US" sz="2400"/>
              <a:t>randint( ) generates an integer taken from the specified range </a:t>
            </a:r>
            <a:r>
              <a:rPr lang="en-US" sz="2400" b="1"/>
              <a:t>inclusive of the end value</a:t>
            </a:r>
            <a:r>
              <a:rPr lang="en-US" sz="2400"/>
              <a:t>, i.e. range(left, right + 1)</a:t>
            </a:r>
          </a:p>
          <a:p>
            <a:pPr marL="341313"/>
            <a:endParaRPr lang="en-US" sz="1100"/>
          </a:p>
          <a:p>
            <a:pPr marL="1371600"/>
            <a:r>
              <a:rPr lang="en-US" sz="2400"/>
              <a:t>randint(left, right)</a:t>
            </a:r>
          </a:p>
          <a:p>
            <a:pPr marL="1371600"/>
            <a:endParaRPr lang="en-US" sz="1100"/>
          </a:p>
          <a:p>
            <a:pPr marL="1143000" indent="0">
              <a:buNone/>
            </a:pPr>
            <a:r>
              <a:rPr lang="en-US" sz="2400" b="1">
                <a:latin typeface="Courier New" panose="02070309020205020404" pitchFamily="49" charset="0"/>
                <a:cs typeface="Courier New" panose="02070309020205020404" pitchFamily="49" charset="0"/>
              </a:rPr>
              <a:t>print(random.randint(0,5))</a:t>
            </a:r>
          </a:p>
        </p:txBody>
      </p:sp>
      <p:sp>
        <p:nvSpPr>
          <p:cNvPr id="4" name="Slide Number Placeholder 3">
            <a:extLst>
              <a:ext uri="{FF2B5EF4-FFF2-40B4-BE49-F238E27FC236}">
                <a16:creationId xmlns:a16="http://schemas.microsoft.com/office/drawing/2014/main" id="{F45228B0-3ADE-4569-9D5B-F421376BF0EE}"/>
              </a:ext>
            </a:extLst>
          </p:cNvPr>
          <p:cNvSpPr>
            <a:spLocks noGrp="1"/>
          </p:cNvSpPr>
          <p:nvPr>
            <p:ph type="sldNum" sz="quarter" idx="12"/>
          </p:nvPr>
        </p:nvSpPr>
        <p:spPr/>
        <p:txBody>
          <a:bodyPr/>
          <a:lstStyle/>
          <a:p>
            <a:fld id="{E84E2596-301E-4832-9EC0-2653E7A66251}" type="slidenum">
              <a:rPr lang="en-US" smtClean="0"/>
              <a:t>19</a:t>
            </a:fld>
            <a:endParaRPr lang="en-US"/>
          </a:p>
        </p:txBody>
      </p:sp>
    </p:spTree>
    <p:extLst>
      <p:ext uri="{BB962C8B-B14F-4D97-AF65-F5344CB8AC3E}">
        <p14:creationId xmlns:p14="http://schemas.microsoft.com/office/powerpoint/2010/main" val="543342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35582-3055-4B15-A4B1-33F2C27652C9}"/>
              </a:ext>
            </a:extLst>
          </p:cNvPr>
          <p:cNvSpPr>
            <a:spLocks noGrp="1"/>
          </p:cNvSpPr>
          <p:nvPr>
            <p:ph type="title"/>
          </p:nvPr>
        </p:nvSpPr>
        <p:spPr>
          <a:xfrm>
            <a:off x="609600" y="159"/>
            <a:ext cx="10160000" cy="761682"/>
          </a:xfrm>
        </p:spPr>
        <p:txBody>
          <a:bodyPr/>
          <a:lstStyle/>
          <a:p>
            <a:r>
              <a:rPr lang="en-US" dirty="0"/>
              <a:t>Objectives</a:t>
            </a:r>
          </a:p>
        </p:txBody>
      </p:sp>
      <p:sp>
        <p:nvSpPr>
          <p:cNvPr id="3" name="Content Placeholder 2">
            <a:extLst>
              <a:ext uri="{FF2B5EF4-FFF2-40B4-BE49-F238E27FC236}">
                <a16:creationId xmlns:a16="http://schemas.microsoft.com/office/drawing/2014/main" id="{A39D04C2-D6A5-4DFA-B836-9E5F20507329}"/>
              </a:ext>
            </a:extLst>
          </p:cNvPr>
          <p:cNvSpPr>
            <a:spLocks noGrp="1"/>
          </p:cNvSpPr>
          <p:nvPr>
            <p:ph idx="1"/>
          </p:nvPr>
        </p:nvSpPr>
        <p:spPr>
          <a:xfrm>
            <a:off x="609600" y="924128"/>
            <a:ext cx="10160000" cy="5933872"/>
          </a:xfrm>
        </p:spPr>
        <p:txBody>
          <a:bodyPr>
            <a:normAutofit/>
          </a:bodyPr>
          <a:lstStyle/>
          <a:p>
            <a:r>
              <a:rPr lang="en-US" sz="2400"/>
              <a:t>Import an existing Python module into a program.</a:t>
            </a:r>
          </a:p>
          <a:p>
            <a:r>
              <a:rPr lang="en-US" sz="2400"/>
              <a:t>Create a Python module.</a:t>
            </a:r>
          </a:p>
          <a:p>
            <a:r>
              <a:rPr lang="en-US" sz="2400"/>
              <a:t>Import a user-defined module into a Python program.</a:t>
            </a:r>
          </a:p>
          <a:p>
            <a:r>
              <a:rPr lang="en-US" sz="2400"/>
              <a:t>Create a user-defined package with one or more modules.</a:t>
            </a:r>
          </a:p>
          <a:p>
            <a:r>
              <a:rPr lang="en-US" sz="2400"/>
              <a:t>Describe the installation of pip (preferred installer program).</a:t>
            </a:r>
          </a:p>
          <a:p>
            <a:r>
              <a:rPr lang="en-US" sz="2400"/>
              <a:t>Use pip to install a specific package.</a:t>
            </a:r>
          </a:p>
          <a:p>
            <a:r>
              <a:rPr lang="en-US" sz="2400"/>
              <a:t>Distinguish between characters and strings.</a:t>
            </a:r>
          </a:p>
          <a:p>
            <a:r>
              <a:rPr lang="en-US" sz="2400"/>
              <a:t>Describe the similarities and differences between strings and lists.</a:t>
            </a:r>
          </a:p>
          <a:p>
            <a:r>
              <a:rPr lang="en-US" sz="2400"/>
              <a:t>Use string and list methods in a Python program.</a:t>
            </a:r>
          </a:p>
          <a:p>
            <a:r>
              <a:rPr lang="en-US" sz="2400"/>
              <a:t>Write a Python program that utilizes try and except to handle errors and exceptions.</a:t>
            </a:r>
          </a:p>
          <a:p>
            <a:endParaRPr lang="en-US" sz="2000"/>
          </a:p>
        </p:txBody>
      </p:sp>
      <p:sp>
        <p:nvSpPr>
          <p:cNvPr id="4" name="Slide Number Placeholder 3">
            <a:extLst>
              <a:ext uri="{FF2B5EF4-FFF2-40B4-BE49-F238E27FC236}">
                <a16:creationId xmlns:a16="http://schemas.microsoft.com/office/drawing/2014/main" id="{F81689E5-597E-48D2-8F90-507B94F79B3F}"/>
              </a:ext>
            </a:extLst>
          </p:cNvPr>
          <p:cNvSpPr>
            <a:spLocks noGrp="1"/>
          </p:cNvSpPr>
          <p:nvPr>
            <p:ph type="sldNum" sz="quarter" idx="12"/>
          </p:nvPr>
        </p:nvSpPr>
        <p:spPr/>
        <p:txBody>
          <a:bodyPr/>
          <a:lstStyle/>
          <a:p>
            <a:fld id="{E84E2596-301E-4832-9EC0-2653E7A66251}" type="slidenum">
              <a:rPr lang="en-US" smtClean="0"/>
              <a:t>2</a:t>
            </a:fld>
            <a:endParaRPr lang="en-US"/>
          </a:p>
        </p:txBody>
      </p:sp>
    </p:spTree>
    <p:extLst>
      <p:ext uri="{BB962C8B-B14F-4D97-AF65-F5344CB8AC3E}">
        <p14:creationId xmlns:p14="http://schemas.microsoft.com/office/powerpoint/2010/main" val="2943934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4DFF6-EDA6-4CBB-9BBA-76901CE3F863}"/>
              </a:ext>
            </a:extLst>
          </p:cNvPr>
          <p:cNvSpPr>
            <a:spLocks noGrp="1"/>
          </p:cNvSpPr>
          <p:nvPr>
            <p:ph type="title"/>
          </p:nvPr>
        </p:nvSpPr>
        <p:spPr>
          <a:xfrm>
            <a:off x="609600" y="201486"/>
            <a:ext cx="10160000" cy="868362"/>
          </a:xfrm>
        </p:spPr>
        <p:txBody>
          <a:bodyPr/>
          <a:lstStyle/>
          <a:p>
            <a:r>
              <a:rPr lang="en-US"/>
              <a:t>The choice( ) and select( ) Functions</a:t>
            </a:r>
            <a:endParaRPr lang="en-US" dirty="0"/>
          </a:p>
        </p:txBody>
      </p:sp>
      <p:sp>
        <p:nvSpPr>
          <p:cNvPr id="3" name="Content Placeholder 2">
            <a:extLst>
              <a:ext uri="{FF2B5EF4-FFF2-40B4-BE49-F238E27FC236}">
                <a16:creationId xmlns:a16="http://schemas.microsoft.com/office/drawing/2014/main" id="{A7FE5E68-4386-4DCB-83F0-AA232080F15E}"/>
              </a:ext>
            </a:extLst>
          </p:cNvPr>
          <p:cNvSpPr>
            <a:spLocks noGrp="1"/>
          </p:cNvSpPr>
          <p:nvPr>
            <p:ph idx="1"/>
          </p:nvPr>
        </p:nvSpPr>
        <p:spPr>
          <a:xfrm>
            <a:off x="660400" y="1132114"/>
            <a:ext cx="10160000" cy="5337629"/>
          </a:xfrm>
        </p:spPr>
        <p:txBody>
          <a:bodyPr>
            <a:normAutofit/>
          </a:bodyPr>
          <a:lstStyle/>
          <a:p>
            <a:r>
              <a:rPr lang="en-US" sz="2400"/>
              <a:t>The </a:t>
            </a:r>
            <a:r>
              <a:rPr lang="en-US" sz="2400" b="1"/>
              <a:t>choice( ) </a:t>
            </a:r>
            <a:r>
              <a:rPr lang="en-US" sz="2400"/>
              <a:t>function chooses a random value from a list</a:t>
            </a:r>
          </a:p>
          <a:p>
            <a:endParaRPr lang="en-US" sz="1000"/>
          </a:p>
          <a:p>
            <a:pPr marL="1828800" indent="0">
              <a:buNone/>
            </a:pPr>
            <a:r>
              <a:rPr lang="en-US">
                <a:latin typeface="Courier New" panose="02070309020205020404" pitchFamily="49" charset="0"/>
                <a:cs typeface="Courier New" panose="02070309020205020404" pitchFamily="49" charset="0"/>
              </a:rPr>
              <a:t>from random import choice, sample </a:t>
            </a:r>
          </a:p>
          <a:p>
            <a:pPr marL="1828800" indent="0">
              <a:buNone/>
            </a:pPr>
            <a:r>
              <a:rPr lang="en-US">
                <a:latin typeface="Courier New" panose="02070309020205020404" pitchFamily="49" charset="0"/>
                <a:cs typeface="Courier New" panose="02070309020205020404" pitchFamily="49" charset="0"/>
              </a:rPr>
              <a:t>my_list = [1, 2, 3, 4, 5, 6, 7, 8, 9, 10] </a:t>
            </a:r>
          </a:p>
          <a:p>
            <a:pPr marL="1828800" indent="0">
              <a:buNone/>
            </a:pPr>
            <a:r>
              <a:rPr lang="en-US">
                <a:latin typeface="Courier New" panose="02070309020205020404" pitchFamily="49" charset="0"/>
                <a:cs typeface="Courier New" panose="02070309020205020404" pitchFamily="49" charset="0"/>
              </a:rPr>
              <a:t>print(choice(my_list))</a:t>
            </a:r>
          </a:p>
          <a:p>
            <a:pPr marL="114300" indent="0">
              <a:buNone/>
            </a:pPr>
            <a:endParaRPr lang="en-US" sz="1000"/>
          </a:p>
          <a:p>
            <a:r>
              <a:rPr lang="en-US" sz="2400"/>
              <a:t>Using the standard random functions can result in repeated values</a:t>
            </a:r>
          </a:p>
          <a:p>
            <a:pPr lvl="1"/>
            <a:r>
              <a:rPr lang="en-US"/>
              <a:t>The </a:t>
            </a:r>
            <a:r>
              <a:rPr lang="en-US" b="1"/>
              <a:t>select() </a:t>
            </a:r>
            <a:r>
              <a:rPr lang="en-US"/>
              <a:t>function selects a unique sequence from a list of values (think about choosing lottery numbers – there is no repetition)</a:t>
            </a:r>
          </a:p>
          <a:p>
            <a:endParaRPr lang="en-US" sz="1000"/>
          </a:p>
          <a:p>
            <a:endParaRPr lang="en-US" sz="1100"/>
          </a:p>
          <a:p>
            <a:pPr marL="1828800" indent="0">
              <a:buNone/>
            </a:pPr>
            <a:r>
              <a:rPr lang="en-US">
                <a:latin typeface="Courier New" panose="02070309020205020404" pitchFamily="49" charset="0"/>
                <a:cs typeface="Courier New" panose="02070309020205020404" pitchFamily="49" charset="0"/>
              </a:rPr>
              <a:t>from random import choice, sample</a:t>
            </a:r>
          </a:p>
          <a:p>
            <a:pPr marL="1828800" indent="0">
              <a:buNone/>
            </a:pPr>
            <a:r>
              <a:rPr lang="en-US">
                <a:latin typeface="Courier New" panose="02070309020205020404" pitchFamily="49" charset="0"/>
                <a:cs typeface="Courier New" panose="02070309020205020404" pitchFamily="49" charset="0"/>
              </a:rPr>
              <a:t>my_list = [1, 2, 3, 4, 5, 6, 7, 8, 9, 10]</a:t>
            </a:r>
          </a:p>
          <a:p>
            <a:pPr marL="1828800" indent="0">
              <a:buNone/>
            </a:pPr>
            <a:r>
              <a:rPr lang="en-US">
                <a:latin typeface="Courier New" panose="02070309020205020404" pitchFamily="49" charset="0"/>
                <a:cs typeface="Courier New" panose="02070309020205020404" pitchFamily="49" charset="0"/>
              </a:rPr>
              <a:t>print(sample(my_list, 5))</a:t>
            </a:r>
          </a:p>
          <a:p>
            <a:pPr marL="1828800" indent="0">
              <a:buNone/>
            </a:pPr>
            <a:r>
              <a:rPr lang="en-US">
                <a:latin typeface="Courier New" panose="02070309020205020404" pitchFamily="49" charset="0"/>
                <a:cs typeface="Courier New" panose="02070309020205020404" pitchFamily="49" charset="0"/>
              </a:rPr>
              <a:t>print(sample(my_list, 10))</a:t>
            </a:r>
            <a:endParaRPr lang="en-US" b="1">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F45228B0-3ADE-4569-9D5B-F421376BF0EE}"/>
              </a:ext>
            </a:extLst>
          </p:cNvPr>
          <p:cNvSpPr>
            <a:spLocks noGrp="1"/>
          </p:cNvSpPr>
          <p:nvPr>
            <p:ph type="sldNum" sz="quarter" idx="12"/>
          </p:nvPr>
        </p:nvSpPr>
        <p:spPr/>
        <p:txBody>
          <a:bodyPr/>
          <a:lstStyle/>
          <a:p>
            <a:fld id="{E84E2596-301E-4832-9EC0-2653E7A66251}" type="slidenum">
              <a:rPr lang="en-US" smtClean="0"/>
              <a:t>20</a:t>
            </a:fld>
            <a:endParaRPr lang="en-US"/>
          </a:p>
        </p:txBody>
      </p:sp>
    </p:spTree>
    <p:extLst>
      <p:ext uri="{BB962C8B-B14F-4D97-AF65-F5344CB8AC3E}">
        <p14:creationId xmlns:p14="http://schemas.microsoft.com/office/powerpoint/2010/main" val="5600050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73038"/>
            <a:ext cx="10160000" cy="754425"/>
          </a:xfrm>
        </p:spPr>
        <p:txBody>
          <a:bodyPr/>
          <a:lstStyle/>
          <a:p>
            <a:r>
              <a:rPr lang="en-US" dirty="0"/>
              <a:t>Importing Modules</a:t>
            </a:r>
          </a:p>
        </p:txBody>
      </p:sp>
      <p:sp>
        <p:nvSpPr>
          <p:cNvPr id="3" name="Content Placeholder 2"/>
          <p:cNvSpPr>
            <a:spLocks noGrp="1"/>
          </p:cNvSpPr>
          <p:nvPr>
            <p:ph idx="1"/>
          </p:nvPr>
        </p:nvSpPr>
        <p:spPr>
          <a:xfrm>
            <a:off x="352697" y="1071154"/>
            <a:ext cx="10416903" cy="5603966"/>
          </a:xfrm>
        </p:spPr>
        <p:txBody>
          <a:bodyPr>
            <a:normAutofit/>
          </a:bodyPr>
          <a:lstStyle/>
          <a:p>
            <a:pPr marL="0" lvl="1" indent="0">
              <a:buNone/>
            </a:pPr>
            <a:endParaRPr lang="en-US" sz="1200" dirty="0"/>
          </a:p>
          <a:p>
            <a:pPr marL="2286000" lvl="1" indent="0">
              <a:buNone/>
              <a:tabLst>
                <a:tab pos="2057400" algn="l"/>
              </a:tabLst>
            </a:pPr>
            <a:r>
              <a:rPr lang="en-US" sz="2800" b="1" dirty="0"/>
              <a:t>import temperature</a:t>
            </a:r>
          </a:p>
          <a:p>
            <a:pPr marL="1828800" lvl="1" indent="0">
              <a:buNone/>
            </a:pPr>
            <a:endParaRPr lang="en-US" sz="1100" b="1" dirty="0"/>
          </a:p>
          <a:p>
            <a:pPr marL="292100" lvl="1" indent="-292100"/>
            <a:r>
              <a:rPr lang="en-US" sz="2400" dirty="0"/>
              <a:t>Python imports modules into </a:t>
            </a:r>
            <a:r>
              <a:rPr lang="en-US" sz="2400"/>
              <a:t>a </a:t>
            </a:r>
            <a:r>
              <a:rPr lang="en-US" sz="2400" u="sng"/>
              <a:t>namespace</a:t>
            </a:r>
          </a:p>
          <a:p>
            <a:pPr marL="292100" lvl="1" indent="-292100"/>
            <a:r>
              <a:rPr lang="en-US" sz="2400"/>
              <a:t>A </a:t>
            </a:r>
            <a:r>
              <a:rPr lang="en-US" sz="2400" b="1"/>
              <a:t>namespace</a:t>
            </a:r>
            <a:r>
              <a:rPr lang="en-US" sz="2400"/>
              <a:t> is a virtual space in which some names exist and the names don't conflict with each other (i.e., there are not two different objects of the same name)</a:t>
            </a:r>
            <a:endParaRPr lang="en-US" sz="2400" u="sng" dirty="0"/>
          </a:p>
          <a:p>
            <a:pPr marL="657860" lvl="2" indent="-292100"/>
            <a:r>
              <a:rPr lang="en-US" sz="2400" dirty="0"/>
              <a:t>B</a:t>
            </a:r>
            <a:r>
              <a:rPr lang="en-US" sz="2400"/>
              <a:t>y </a:t>
            </a:r>
            <a:r>
              <a:rPr lang="en-US" sz="2400" dirty="0"/>
              <a:t>default the namespace has the same name as the module</a:t>
            </a:r>
          </a:p>
          <a:p>
            <a:pPr marL="292100" lvl="1" indent="-292100"/>
            <a:r>
              <a:rPr lang="en-US" sz="2400" dirty="0"/>
              <a:t>To use the functions from a different file, prefix the function name with the namespace name and </a:t>
            </a:r>
            <a:r>
              <a:rPr lang="en-US" sz="2400"/>
              <a:t>a dot</a:t>
            </a:r>
            <a:endParaRPr lang="en-US" sz="2400" dirty="0"/>
          </a:p>
        </p:txBody>
      </p:sp>
      <p:sp>
        <p:nvSpPr>
          <p:cNvPr id="4" name="Slide Number Placeholder 3"/>
          <p:cNvSpPr>
            <a:spLocks noGrp="1"/>
          </p:cNvSpPr>
          <p:nvPr>
            <p:ph type="sldNum" sz="quarter" idx="12"/>
          </p:nvPr>
        </p:nvSpPr>
        <p:spPr/>
        <p:txBody>
          <a:bodyPr/>
          <a:lstStyle/>
          <a:p>
            <a:fld id="{E84E2596-301E-4832-9EC0-2653E7A66251}" type="slidenum">
              <a:rPr lang="en-US" smtClean="0"/>
              <a:t>21</a:t>
            </a:fld>
            <a:endParaRPr lang="en-US"/>
          </a:p>
        </p:txBody>
      </p:sp>
      <p:sp>
        <p:nvSpPr>
          <p:cNvPr id="5" name="Rectangle 4">
            <a:extLst>
              <a:ext uri="{FF2B5EF4-FFF2-40B4-BE49-F238E27FC236}">
                <a16:creationId xmlns:a16="http://schemas.microsoft.com/office/drawing/2014/main" id="{CFA81A9E-BBFF-40C6-B99C-6898C9C524DD}"/>
              </a:ext>
            </a:extLst>
          </p:cNvPr>
          <p:cNvSpPr/>
          <p:nvPr/>
        </p:nvSpPr>
        <p:spPr>
          <a:xfrm>
            <a:off x="1911095" y="5186681"/>
            <a:ext cx="7760208" cy="1200329"/>
          </a:xfrm>
          <a:prstGeom prst="rect">
            <a:avLst/>
          </a:prstGeom>
          <a:ln>
            <a:solidFill>
              <a:schemeClr val="tx1"/>
            </a:solidFill>
          </a:ln>
        </p:spPr>
        <p:txBody>
          <a:bodyPr wrap="square">
            <a:spAutoFit/>
          </a:bodyPr>
          <a:lstStyle/>
          <a:p>
            <a:r>
              <a:rPr lang="en-US" sz="2400" dirty="0">
                <a:latin typeface="Courier New" panose="02070309020205020404" pitchFamily="49" charset="0"/>
                <a:cs typeface="Courier New" panose="02070309020205020404" pitchFamily="49" charset="0"/>
              </a:rPr>
              <a:t>import temperature</a:t>
            </a:r>
          </a:p>
          <a:p>
            <a:r>
              <a:rPr lang="en-US" sz="2400" dirty="0">
                <a:latin typeface="Courier New" panose="02070309020205020404" pitchFamily="49" charset="0"/>
                <a:cs typeface="Courier New" panose="02070309020205020404" pitchFamily="49" charset="0"/>
              </a:rPr>
              <a:t>c = </a:t>
            </a:r>
            <a:r>
              <a:rPr lang="en-US" sz="2400" b="1" dirty="0" err="1">
                <a:latin typeface="Courier New" panose="02070309020205020404" pitchFamily="49" charset="0"/>
                <a:cs typeface="Courier New" panose="02070309020205020404" pitchFamily="49" charset="0"/>
              </a:rPr>
              <a:t>temperature.</a:t>
            </a:r>
            <a:r>
              <a:rPr lang="en-US" sz="2400" dirty="0" err="1">
                <a:latin typeface="Courier New" panose="02070309020205020404" pitchFamily="49" charset="0"/>
                <a:cs typeface="Courier New" panose="02070309020205020404" pitchFamily="49" charset="0"/>
              </a:rPr>
              <a:t>to_celsius</a:t>
            </a:r>
            <a:r>
              <a:rPr lang="en-US" sz="2400" dirty="0">
                <a:latin typeface="Courier New" panose="02070309020205020404" pitchFamily="49" charset="0"/>
                <a:cs typeface="Courier New" panose="02070309020205020404" pitchFamily="49" charset="0"/>
              </a:rPr>
              <a:t>(f)</a:t>
            </a:r>
          </a:p>
          <a:p>
            <a:r>
              <a:rPr lang="en-US" sz="2400" dirty="0">
                <a:latin typeface="Courier New" panose="02070309020205020404" pitchFamily="49" charset="0"/>
                <a:cs typeface="Courier New" panose="02070309020205020404" pitchFamily="49" charset="0"/>
              </a:rPr>
              <a:t>f = </a:t>
            </a:r>
            <a:r>
              <a:rPr lang="en-US" sz="2400" b="1" dirty="0" err="1">
                <a:latin typeface="Courier New" panose="02070309020205020404" pitchFamily="49" charset="0"/>
                <a:cs typeface="Courier New" panose="02070309020205020404" pitchFamily="49" charset="0"/>
              </a:rPr>
              <a:t>temperature.</a:t>
            </a:r>
            <a:r>
              <a:rPr lang="en-US" sz="2400" dirty="0" err="1">
                <a:latin typeface="Courier New" panose="02070309020205020404" pitchFamily="49" charset="0"/>
                <a:cs typeface="Courier New" panose="02070309020205020404" pitchFamily="49" charset="0"/>
              </a:rPr>
              <a:t>to_fahrenheit</a:t>
            </a:r>
            <a:r>
              <a:rPr lang="en-US" sz="2400" dirty="0">
                <a:latin typeface="Courier New" panose="02070309020205020404" pitchFamily="49" charset="0"/>
                <a:cs typeface="Courier New" panose="02070309020205020404" pitchFamily="49" charset="0"/>
              </a:rPr>
              <a:t>(c)</a:t>
            </a:r>
          </a:p>
        </p:txBody>
      </p:sp>
    </p:spTree>
    <p:extLst>
      <p:ext uri="{BB962C8B-B14F-4D97-AF65-F5344CB8AC3E}">
        <p14:creationId xmlns:p14="http://schemas.microsoft.com/office/powerpoint/2010/main" val="10907229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2697" y="397565"/>
            <a:ext cx="10416903" cy="6277555"/>
          </a:xfrm>
          <a:ln>
            <a:noFill/>
          </a:ln>
        </p:spPr>
        <p:txBody>
          <a:bodyPr>
            <a:normAutofit/>
          </a:bodyPr>
          <a:lstStyle/>
          <a:p>
            <a:pPr marL="292100" lvl="1" indent="-292100"/>
            <a:r>
              <a:rPr lang="en-US" sz="2800"/>
              <a:t>The import clause contains the import keyword and the name of the module which is subject to import.</a:t>
            </a:r>
          </a:p>
          <a:p>
            <a:pPr marL="292100" lvl="1" indent="-292100"/>
            <a:r>
              <a:rPr lang="en-US" sz="2800"/>
              <a:t>The instruction may be located anywhere in your code, but </a:t>
            </a:r>
            <a:r>
              <a:rPr lang="en-US" sz="2800" b="1"/>
              <a:t>it must be placed before the first use of any of the module's entities</a:t>
            </a:r>
            <a:r>
              <a:rPr lang="en-US" sz="2800"/>
              <a:t>.</a:t>
            </a:r>
          </a:p>
          <a:p>
            <a:pPr marL="292100" lvl="1" indent="-292100"/>
            <a:r>
              <a:rPr lang="en-US" sz="2800"/>
              <a:t>We </a:t>
            </a:r>
            <a:r>
              <a:rPr lang="en-US" sz="2800" dirty="0"/>
              <a:t>can specify a different (shorter) name for the name space using “as”</a:t>
            </a:r>
          </a:p>
          <a:p>
            <a:pPr marL="292100" lvl="1" indent="-292100"/>
            <a:endParaRPr lang="en-US" sz="4400" dirty="0"/>
          </a:p>
          <a:p>
            <a:pPr marL="292100" indent="-292100"/>
            <a:endParaRPr lang="en-US" sz="700" dirty="0"/>
          </a:p>
        </p:txBody>
      </p:sp>
      <p:sp>
        <p:nvSpPr>
          <p:cNvPr id="2" name="Slide Number Placeholder 1"/>
          <p:cNvSpPr>
            <a:spLocks noGrp="1"/>
          </p:cNvSpPr>
          <p:nvPr>
            <p:ph type="sldNum" sz="quarter" idx="12"/>
          </p:nvPr>
        </p:nvSpPr>
        <p:spPr/>
        <p:txBody>
          <a:bodyPr/>
          <a:lstStyle/>
          <a:p>
            <a:fld id="{E84E2596-301E-4832-9EC0-2653E7A66251}" type="slidenum">
              <a:rPr lang="en-US" smtClean="0"/>
              <a:t>22</a:t>
            </a:fld>
            <a:endParaRPr lang="en-US"/>
          </a:p>
        </p:txBody>
      </p:sp>
      <p:sp>
        <p:nvSpPr>
          <p:cNvPr id="4" name="Rectangle 3">
            <a:extLst>
              <a:ext uri="{FF2B5EF4-FFF2-40B4-BE49-F238E27FC236}">
                <a16:creationId xmlns:a16="http://schemas.microsoft.com/office/drawing/2014/main" id="{2FF7CF32-95FD-43D2-8129-A568CF8BEC86}"/>
              </a:ext>
            </a:extLst>
          </p:cNvPr>
          <p:cNvSpPr/>
          <p:nvPr/>
        </p:nvSpPr>
        <p:spPr>
          <a:xfrm>
            <a:off x="2122424" y="3535297"/>
            <a:ext cx="6096000" cy="1200329"/>
          </a:xfrm>
          <a:prstGeom prst="rect">
            <a:avLst/>
          </a:prstGeom>
          <a:ln>
            <a:solidFill>
              <a:schemeClr val="tx1"/>
            </a:solidFill>
          </a:ln>
        </p:spPr>
        <p:txBody>
          <a:bodyPr>
            <a:spAutoFit/>
          </a:bodyPr>
          <a:lstStyle/>
          <a:p>
            <a:r>
              <a:rPr lang="en-US" sz="2400" dirty="0">
                <a:latin typeface="Courier New" panose="02070309020205020404" pitchFamily="49" charset="0"/>
                <a:cs typeface="Courier New" panose="02070309020205020404" pitchFamily="49" charset="0"/>
              </a:rPr>
              <a:t>import temperature as </a:t>
            </a:r>
            <a:r>
              <a:rPr lang="en-US" sz="2400" b="1" dirty="0">
                <a:latin typeface="Courier New" panose="02070309020205020404" pitchFamily="49" charset="0"/>
                <a:cs typeface="Courier New" panose="02070309020205020404" pitchFamily="49" charset="0"/>
              </a:rPr>
              <a:t>temp</a:t>
            </a:r>
          </a:p>
          <a:p>
            <a:r>
              <a:rPr lang="en-US" sz="2400" dirty="0">
                <a:latin typeface="Courier New" panose="02070309020205020404" pitchFamily="49" charset="0"/>
                <a:cs typeface="Courier New" panose="02070309020205020404" pitchFamily="49" charset="0"/>
              </a:rPr>
              <a:t>c = </a:t>
            </a:r>
            <a:r>
              <a:rPr lang="en-US" sz="2400" b="1" dirty="0" err="1">
                <a:latin typeface="Courier New" panose="02070309020205020404" pitchFamily="49" charset="0"/>
                <a:cs typeface="Courier New" panose="02070309020205020404" pitchFamily="49" charset="0"/>
              </a:rPr>
              <a:t>temp</a:t>
            </a:r>
            <a:r>
              <a:rPr lang="en-US" sz="2400" dirty="0" err="1">
                <a:latin typeface="Courier New" panose="02070309020205020404" pitchFamily="49" charset="0"/>
                <a:cs typeface="Courier New" panose="02070309020205020404" pitchFamily="49" charset="0"/>
              </a:rPr>
              <a:t>.to_celsius</a:t>
            </a:r>
            <a:r>
              <a:rPr lang="en-US" sz="2400" dirty="0">
                <a:latin typeface="Courier New" panose="02070309020205020404" pitchFamily="49" charset="0"/>
                <a:cs typeface="Courier New" panose="02070309020205020404" pitchFamily="49" charset="0"/>
              </a:rPr>
              <a:t>(f)</a:t>
            </a:r>
          </a:p>
          <a:p>
            <a:r>
              <a:rPr lang="en-US" sz="2400" dirty="0">
                <a:latin typeface="Courier New" panose="02070309020205020404" pitchFamily="49" charset="0"/>
                <a:cs typeface="Courier New" panose="02070309020205020404" pitchFamily="49" charset="0"/>
              </a:rPr>
              <a:t>f = </a:t>
            </a:r>
            <a:r>
              <a:rPr lang="en-US" sz="2400" b="1" dirty="0" err="1">
                <a:latin typeface="Courier New" panose="02070309020205020404" pitchFamily="49" charset="0"/>
                <a:cs typeface="Courier New" panose="02070309020205020404" pitchFamily="49" charset="0"/>
              </a:rPr>
              <a:t>temp</a:t>
            </a:r>
            <a:r>
              <a:rPr lang="en-US" sz="2400" dirty="0" err="1">
                <a:latin typeface="Courier New" panose="02070309020205020404" pitchFamily="49" charset="0"/>
                <a:cs typeface="Courier New" panose="02070309020205020404" pitchFamily="49" charset="0"/>
              </a:rPr>
              <a:t>.to_fahrenheit</a:t>
            </a:r>
            <a:r>
              <a:rPr lang="en-US" sz="2400" dirty="0">
                <a:latin typeface="Courier New" panose="02070309020205020404" pitchFamily="49" charset="0"/>
                <a:cs typeface="Courier New" panose="02070309020205020404" pitchFamily="49" charset="0"/>
              </a:rPr>
              <a:t>(c)</a:t>
            </a:r>
          </a:p>
        </p:txBody>
      </p:sp>
    </p:spTree>
    <p:extLst>
      <p:ext uri="{BB962C8B-B14F-4D97-AF65-F5344CB8AC3E}">
        <p14:creationId xmlns:p14="http://schemas.microsoft.com/office/powerpoint/2010/main" val="31150867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2697" y="397565"/>
            <a:ext cx="10416903" cy="6277555"/>
          </a:xfrm>
        </p:spPr>
        <p:txBody>
          <a:bodyPr>
            <a:normAutofit/>
          </a:bodyPr>
          <a:lstStyle/>
          <a:p>
            <a:pPr marL="292100" lvl="1" indent="-292100"/>
            <a:r>
              <a:rPr lang="en-US" sz="2800"/>
              <a:t>We </a:t>
            </a:r>
            <a:r>
              <a:rPr lang="en-US" sz="2800" dirty="0"/>
              <a:t>can import a single function into the “global” namespace to avoid the need to use the </a:t>
            </a:r>
            <a:r>
              <a:rPr lang="en-US" sz="2800"/>
              <a:t>namespace (qualified) name </a:t>
            </a:r>
            <a:r>
              <a:rPr lang="en-US" sz="2800" dirty="0"/>
              <a:t>when using the </a:t>
            </a:r>
            <a:r>
              <a:rPr lang="en-US" sz="2800"/>
              <a:t>functions:</a:t>
            </a:r>
          </a:p>
          <a:p>
            <a:pPr marL="292100" lvl="1" indent="-292100"/>
            <a:endParaRPr lang="en-US" sz="2800"/>
          </a:p>
          <a:p>
            <a:pPr marL="292100" lvl="1" indent="-292100"/>
            <a:endParaRPr lang="en-US" sz="2800"/>
          </a:p>
          <a:p>
            <a:pPr marL="292100" lvl="1" indent="-292100"/>
            <a:endParaRPr lang="en-US" sz="2800"/>
          </a:p>
          <a:p>
            <a:pPr marL="292100" lvl="1" indent="-292100"/>
            <a:endParaRPr lang="en-US" sz="2800"/>
          </a:p>
          <a:p>
            <a:pPr marL="292100" lvl="1" indent="-292100"/>
            <a:r>
              <a:rPr lang="en-US" sz="2800"/>
              <a:t>We can rename individual entities, and use "as" multiple times:</a:t>
            </a:r>
            <a:endParaRPr lang="en-US" sz="4400" dirty="0"/>
          </a:p>
        </p:txBody>
      </p:sp>
      <p:sp>
        <p:nvSpPr>
          <p:cNvPr id="2" name="Slide Number Placeholder 1"/>
          <p:cNvSpPr>
            <a:spLocks noGrp="1"/>
          </p:cNvSpPr>
          <p:nvPr>
            <p:ph type="sldNum" sz="quarter" idx="12"/>
          </p:nvPr>
        </p:nvSpPr>
        <p:spPr/>
        <p:txBody>
          <a:bodyPr/>
          <a:lstStyle/>
          <a:p>
            <a:fld id="{E84E2596-301E-4832-9EC0-2653E7A66251}" type="slidenum">
              <a:rPr lang="en-US" smtClean="0"/>
              <a:t>23</a:t>
            </a:fld>
            <a:endParaRPr lang="en-US"/>
          </a:p>
        </p:txBody>
      </p:sp>
      <p:sp>
        <p:nvSpPr>
          <p:cNvPr id="4" name="Rectangle 3">
            <a:extLst>
              <a:ext uri="{FF2B5EF4-FFF2-40B4-BE49-F238E27FC236}">
                <a16:creationId xmlns:a16="http://schemas.microsoft.com/office/drawing/2014/main" id="{8BAB8E61-2118-4F55-9F98-B109C83D1809}"/>
              </a:ext>
            </a:extLst>
          </p:cNvPr>
          <p:cNvSpPr/>
          <p:nvPr/>
        </p:nvSpPr>
        <p:spPr>
          <a:xfrm>
            <a:off x="972022" y="2039993"/>
            <a:ext cx="9884664" cy="1569660"/>
          </a:xfrm>
          <a:prstGeom prst="rect">
            <a:avLst/>
          </a:prstGeom>
          <a:ln>
            <a:solidFill>
              <a:schemeClr val="tx1"/>
            </a:solidFill>
          </a:ln>
        </p:spPr>
        <p:txBody>
          <a:bodyPr wrap="square">
            <a:spAutoFit/>
          </a:bodyPr>
          <a:lstStyle/>
          <a:p>
            <a:r>
              <a:rPr lang="en-US" sz="2400" dirty="0">
                <a:latin typeface="Courier New" panose="02070309020205020404" pitchFamily="49" charset="0"/>
                <a:cs typeface="Courier New" panose="02070309020205020404" pitchFamily="49" charset="0"/>
              </a:rPr>
              <a:t># import one function</a:t>
            </a:r>
          </a:p>
          <a:p>
            <a:r>
              <a:rPr lang="en-US" sz="2400" b="1" dirty="0">
                <a:latin typeface="Courier New" panose="02070309020205020404" pitchFamily="49" charset="0"/>
                <a:cs typeface="Courier New" panose="02070309020205020404" pitchFamily="49" charset="0"/>
              </a:rPr>
              <a:t>from temperature import </a:t>
            </a:r>
            <a:r>
              <a:rPr lang="en-US" sz="2400" b="1" dirty="0" err="1">
                <a:latin typeface="Courier New" panose="02070309020205020404" pitchFamily="49" charset="0"/>
                <a:cs typeface="Courier New" panose="02070309020205020404" pitchFamily="49" charset="0"/>
              </a:rPr>
              <a:t>to_celsius</a:t>
            </a:r>
            <a:endParaRPr lang="en-US" sz="2400" b="1"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c = </a:t>
            </a:r>
            <a:r>
              <a:rPr lang="en-US" sz="2400" dirty="0" err="1">
                <a:latin typeface="Courier New" panose="02070309020205020404" pitchFamily="49" charset="0"/>
                <a:cs typeface="Courier New" panose="02070309020205020404" pitchFamily="49" charset="0"/>
              </a:rPr>
              <a:t>to_celsius</a:t>
            </a:r>
            <a:r>
              <a:rPr lang="en-US" sz="2400" dirty="0">
                <a:latin typeface="Courier New" panose="02070309020205020404" pitchFamily="49" charset="0"/>
                <a:cs typeface="Courier New" panose="02070309020205020404" pitchFamily="49" charset="0"/>
              </a:rPr>
              <a:t>(f)</a:t>
            </a:r>
          </a:p>
          <a:p>
            <a:r>
              <a:rPr lang="en-US" sz="2400" dirty="0">
                <a:latin typeface="Courier New" panose="02070309020205020404" pitchFamily="49" charset="0"/>
                <a:cs typeface="Courier New" panose="02070309020205020404" pitchFamily="49" charset="0"/>
              </a:rPr>
              <a:t>f = </a:t>
            </a:r>
            <a:r>
              <a:rPr lang="en-US" sz="2400" dirty="0" err="1">
                <a:latin typeface="Courier New" panose="02070309020205020404" pitchFamily="49" charset="0"/>
                <a:cs typeface="Courier New" panose="02070309020205020404" pitchFamily="49" charset="0"/>
              </a:rPr>
              <a:t>to_fahrenheit</a:t>
            </a:r>
            <a:r>
              <a:rPr lang="en-US" sz="2400" dirty="0">
                <a:latin typeface="Courier New" panose="02070309020205020404" pitchFamily="49" charset="0"/>
                <a:cs typeface="Courier New" panose="02070309020205020404" pitchFamily="49" charset="0"/>
              </a:rPr>
              <a:t>(c)  </a:t>
            </a:r>
            <a:r>
              <a:rPr lang="en-US" sz="2400" b="1" dirty="0">
                <a:latin typeface="Courier New" panose="02070309020205020404" pitchFamily="49" charset="0"/>
                <a:cs typeface="Courier New" panose="02070309020205020404" pitchFamily="49" charset="0"/>
              </a:rPr>
              <a:t># error: not imported</a:t>
            </a:r>
          </a:p>
        </p:txBody>
      </p:sp>
      <p:sp>
        <p:nvSpPr>
          <p:cNvPr id="6" name="TextBox 5">
            <a:extLst>
              <a:ext uri="{FF2B5EF4-FFF2-40B4-BE49-F238E27FC236}">
                <a16:creationId xmlns:a16="http://schemas.microsoft.com/office/drawing/2014/main" id="{279C47EB-FEB1-F306-8999-9592B9C4FAEA}"/>
              </a:ext>
            </a:extLst>
          </p:cNvPr>
          <p:cNvSpPr txBox="1"/>
          <p:nvPr/>
        </p:nvSpPr>
        <p:spPr>
          <a:xfrm>
            <a:off x="776514" y="4803392"/>
            <a:ext cx="9792062" cy="1200329"/>
          </a:xfrm>
          <a:prstGeom prst="rect">
            <a:avLst/>
          </a:prstGeom>
          <a:noFill/>
          <a:ln>
            <a:solidFill>
              <a:schemeClr val="tx1"/>
            </a:solidFill>
          </a:ln>
        </p:spPr>
        <p:txBody>
          <a:bodyPr wrap="square">
            <a:spAutoFit/>
          </a:bodyPr>
          <a:lstStyle/>
          <a:p>
            <a:r>
              <a:rPr lang="en-US" sz="2400">
                <a:latin typeface="Courier New" panose="02070309020205020404" pitchFamily="49" charset="0"/>
                <a:cs typeface="Courier New" panose="02070309020205020404" pitchFamily="49" charset="0"/>
              </a:rPr>
              <a:t>from math import pi </a:t>
            </a:r>
            <a:r>
              <a:rPr lang="en-US" sz="2400" b="1">
                <a:latin typeface="Courier New" panose="02070309020205020404" pitchFamily="49" charset="0"/>
                <a:cs typeface="Courier New" panose="02070309020205020404" pitchFamily="49" charset="0"/>
              </a:rPr>
              <a:t>as PI, sin as sine</a:t>
            </a:r>
          </a:p>
          <a:p>
            <a:endParaRPr lang="en-US" sz="2400">
              <a:latin typeface="Courier New" panose="02070309020205020404" pitchFamily="49" charset="0"/>
              <a:cs typeface="Courier New" panose="02070309020205020404" pitchFamily="49" charset="0"/>
            </a:endParaRPr>
          </a:p>
          <a:p>
            <a:r>
              <a:rPr lang="en-US" sz="2400">
                <a:latin typeface="Courier New" panose="02070309020205020404" pitchFamily="49" charset="0"/>
                <a:cs typeface="Courier New" panose="02070309020205020404" pitchFamily="49" charset="0"/>
              </a:rPr>
              <a:t>print(</a:t>
            </a:r>
            <a:r>
              <a:rPr lang="en-US" sz="2400" b="1">
                <a:latin typeface="Courier New" panose="02070309020205020404" pitchFamily="49" charset="0"/>
                <a:cs typeface="Courier New" panose="02070309020205020404" pitchFamily="49" charset="0"/>
              </a:rPr>
              <a:t>sine(PI/2</a:t>
            </a:r>
            <a:r>
              <a:rPr lang="en-US" sz="2400">
                <a:latin typeface="Courier New" panose="02070309020205020404" pitchFamily="49" charset="0"/>
                <a:cs typeface="Courier New" panose="02070309020205020404" pitchFamily="49" charset="0"/>
              </a:rPr>
              <a:t>) </a:t>
            </a:r>
            <a:r>
              <a:rPr lang="en-US" sz="2400" b="1">
                <a:latin typeface="Courier New" panose="02070309020205020404" pitchFamily="49" charset="0"/>
                <a:cs typeface="Courier New" panose="02070309020205020404" pitchFamily="49" charset="0"/>
              </a:rPr>
              <a:t># PI is now spelled as a constant</a:t>
            </a:r>
          </a:p>
        </p:txBody>
      </p:sp>
    </p:spTree>
    <p:extLst>
      <p:ext uri="{BB962C8B-B14F-4D97-AF65-F5344CB8AC3E}">
        <p14:creationId xmlns:p14="http://schemas.microsoft.com/office/powerpoint/2010/main" val="4995216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2697" y="397565"/>
            <a:ext cx="10416903" cy="6277555"/>
          </a:xfrm>
        </p:spPr>
        <p:txBody>
          <a:bodyPr>
            <a:normAutofit/>
          </a:bodyPr>
          <a:lstStyle/>
          <a:p>
            <a:pPr marL="1828800" lvl="1" indent="0">
              <a:buNone/>
            </a:pPr>
            <a:endParaRPr lang="en-US" sz="1200" b="1" dirty="0"/>
          </a:p>
          <a:p>
            <a:pPr marL="292100" lvl="1" indent="-292100"/>
            <a:r>
              <a:rPr lang="en-US" sz="3200" dirty="0"/>
              <a:t>Import everything:</a:t>
            </a:r>
            <a:endParaRPr lang="en-US" sz="1100" dirty="0"/>
          </a:p>
          <a:p>
            <a:pPr marL="292100" lvl="1" indent="-292100"/>
            <a:endParaRPr lang="en-US" sz="1300" b="1" dirty="0"/>
          </a:p>
          <a:p>
            <a:pPr marL="292100" lvl="1" indent="-292100"/>
            <a:endParaRPr lang="en-US" sz="1300" b="1" dirty="0"/>
          </a:p>
          <a:p>
            <a:pPr marL="292100" lvl="1" indent="-292100"/>
            <a:endParaRPr lang="en-US" sz="1300" b="1" dirty="0"/>
          </a:p>
          <a:p>
            <a:pPr marL="292100" lvl="1" indent="-292100"/>
            <a:endParaRPr lang="en-US" sz="1300" b="1" dirty="0"/>
          </a:p>
          <a:p>
            <a:pPr marL="292100" lvl="1" indent="-292100"/>
            <a:endParaRPr lang="en-US" sz="1300" b="1" dirty="0"/>
          </a:p>
          <a:p>
            <a:pPr marL="292100" lvl="1" indent="-292100"/>
            <a:endParaRPr lang="en-US" sz="1300" b="1" dirty="0"/>
          </a:p>
          <a:p>
            <a:pPr marL="292100" lvl="1" indent="-292100"/>
            <a:endParaRPr lang="en-US" sz="1300" b="1" dirty="0"/>
          </a:p>
          <a:p>
            <a:pPr marL="292100" lvl="1" indent="-292100"/>
            <a:endParaRPr lang="en-US" sz="1300" b="1" dirty="0"/>
          </a:p>
          <a:p>
            <a:pPr marL="0" lvl="1" indent="0">
              <a:buNone/>
            </a:pPr>
            <a:endParaRPr lang="en-US" sz="3200" dirty="0"/>
          </a:p>
          <a:p>
            <a:pPr marL="292100" lvl="1" indent="-292100"/>
            <a:r>
              <a:rPr lang="en-US" sz="3200" dirty="0"/>
              <a:t>Importing into the global namespace </a:t>
            </a:r>
            <a:r>
              <a:rPr lang="en-US" sz="3200"/>
              <a:t>can cause problems </a:t>
            </a:r>
            <a:r>
              <a:rPr lang="en-US" sz="3200" dirty="0"/>
              <a:t>if two functions from different modules have the same name</a:t>
            </a:r>
          </a:p>
          <a:p>
            <a:pPr marL="657860" lvl="2" indent="-292100"/>
            <a:r>
              <a:rPr lang="en-US" sz="2800" u="sng" dirty="0"/>
              <a:t>name</a:t>
            </a:r>
            <a:r>
              <a:rPr lang="en-US" sz="2800" dirty="0"/>
              <a:t> </a:t>
            </a:r>
            <a:r>
              <a:rPr lang="en-US" sz="2800" u="sng" dirty="0"/>
              <a:t>collisions</a:t>
            </a:r>
            <a:r>
              <a:rPr lang="en-US" sz="2800" dirty="0"/>
              <a:t> can be difficult to debug</a:t>
            </a:r>
            <a:endParaRPr lang="en-US" sz="4000" dirty="0"/>
          </a:p>
          <a:p>
            <a:pPr marL="292100" indent="-292100"/>
            <a:endParaRPr lang="en-US" sz="700" dirty="0"/>
          </a:p>
        </p:txBody>
      </p:sp>
      <p:sp>
        <p:nvSpPr>
          <p:cNvPr id="2" name="Slide Number Placeholder 1"/>
          <p:cNvSpPr>
            <a:spLocks noGrp="1"/>
          </p:cNvSpPr>
          <p:nvPr>
            <p:ph type="sldNum" sz="quarter" idx="12"/>
          </p:nvPr>
        </p:nvSpPr>
        <p:spPr/>
        <p:txBody>
          <a:bodyPr/>
          <a:lstStyle/>
          <a:p>
            <a:fld id="{E84E2596-301E-4832-9EC0-2653E7A66251}" type="slidenum">
              <a:rPr lang="en-US" smtClean="0"/>
              <a:t>24</a:t>
            </a:fld>
            <a:endParaRPr lang="en-US"/>
          </a:p>
        </p:txBody>
      </p:sp>
      <p:sp>
        <p:nvSpPr>
          <p:cNvPr id="4" name="Rectangle 3">
            <a:extLst>
              <a:ext uri="{FF2B5EF4-FFF2-40B4-BE49-F238E27FC236}">
                <a16:creationId xmlns:a16="http://schemas.microsoft.com/office/drawing/2014/main" id="{D5038CDF-4D1D-44E4-B7AA-D77CBC76985C}"/>
              </a:ext>
            </a:extLst>
          </p:cNvPr>
          <p:cNvSpPr/>
          <p:nvPr/>
        </p:nvSpPr>
        <p:spPr>
          <a:xfrm>
            <a:off x="960120" y="1667548"/>
            <a:ext cx="8494776" cy="1569660"/>
          </a:xfrm>
          <a:prstGeom prst="rect">
            <a:avLst/>
          </a:prstGeom>
          <a:ln>
            <a:solidFill>
              <a:schemeClr val="tx1"/>
            </a:solidFill>
          </a:ln>
        </p:spPr>
        <p:txBody>
          <a:bodyPr wrap="square">
            <a:spAutoFit/>
          </a:bodyPr>
          <a:lstStyle/>
          <a:p>
            <a:r>
              <a:rPr lang="en-US" sz="2400" dirty="0">
                <a:latin typeface="Courier New" panose="02070309020205020404" pitchFamily="49" charset="0"/>
                <a:cs typeface="Courier New" panose="02070309020205020404" pitchFamily="49" charset="0"/>
              </a:rPr>
              <a:t># import everything from temperature</a:t>
            </a:r>
          </a:p>
          <a:p>
            <a:r>
              <a:rPr lang="en-US" sz="2400" b="1" dirty="0">
                <a:latin typeface="Courier New" panose="02070309020205020404" pitchFamily="49" charset="0"/>
                <a:cs typeface="Courier New" panose="02070309020205020404" pitchFamily="49" charset="0"/>
              </a:rPr>
              <a:t>from temperature import *</a:t>
            </a:r>
          </a:p>
          <a:p>
            <a:r>
              <a:rPr lang="en-US" sz="2400" dirty="0">
                <a:latin typeface="Courier New" panose="02070309020205020404" pitchFamily="49" charset="0"/>
                <a:cs typeface="Courier New" panose="02070309020205020404" pitchFamily="49" charset="0"/>
              </a:rPr>
              <a:t>c = </a:t>
            </a:r>
            <a:r>
              <a:rPr lang="en-US" sz="2400" dirty="0" err="1">
                <a:latin typeface="Courier New" panose="02070309020205020404" pitchFamily="49" charset="0"/>
                <a:cs typeface="Courier New" panose="02070309020205020404" pitchFamily="49" charset="0"/>
              </a:rPr>
              <a:t>to_celsius</a:t>
            </a:r>
            <a:r>
              <a:rPr lang="en-US" sz="2400" dirty="0">
                <a:latin typeface="Courier New" panose="02070309020205020404" pitchFamily="49" charset="0"/>
                <a:cs typeface="Courier New" panose="02070309020205020404" pitchFamily="49" charset="0"/>
              </a:rPr>
              <a:t>(f)</a:t>
            </a:r>
          </a:p>
          <a:p>
            <a:r>
              <a:rPr lang="en-US" sz="2400" dirty="0">
                <a:latin typeface="Courier New" panose="02070309020205020404" pitchFamily="49" charset="0"/>
                <a:cs typeface="Courier New" panose="02070309020205020404" pitchFamily="49" charset="0"/>
              </a:rPr>
              <a:t>f = </a:t>
            </a:r>
            <a:r>
              <a:rPr lang="en-US" sz="2400" dirty="0" err="1">
                <a:latin typeface="Courier New" panose="02070309020205020404" pitchFamily="49" charset="0"/>
                <a:cs typeface="Courier New" panose="02070309020205020404" pitchFamily="49" charset="0"/>
              </a:rPr>
              <a:t>to_fahrenheit</a:t>
            </a:r>
            <a:r>
              <a:rPr lang="en-US" sz="2400" dirty="0">
                <a:latin typeface="Courier New" panose="02070309020205020404" pitchFamily="49" charset="0"/>
                <a:cs typeface="Courier New" panose="02070309020205020404" pitchFamily="49" charset="0"/>
              </a:rPr>
              <a:t>(c)</a:t>
            </a:r>
          </a:p>
        </p:txBody>
      </p:sp>
    </p:spTree>
    <p:extLst>
      <p:ext uri="{BB962C8B-B14F-4D97-AF65-F5344CB8AC3E}">
        <p14:creationId xmlns:p14="http://schemas.microsoft.com/office/powerpoint/2010/main" val="23408181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697" y="120030"/>
            <a:ext cx="10416903" cy="754425"/>
          </a:xfrm>
        </p:spPr>
        <p:txBody>
          <a:bodyPr/>
          <a:lstStyle/>
          <a:p>
            <a:r>
              <a:rPr lang="en-US"/>
              <a:t>Namespaces Can Coexist</a:t>
            </a:r>
            <a:endParaRPr lang="en-US" dirty="0"/>
          </a:p>
        </p:txBody>
      </p:sp>
      <p:sp>
        <p:nvSpPr>
          <p:cNvPr id="3" name="Content Placeholder 2"/>
          <p:cNvSpPr>
            <a:spLocks noGrp="1"/>
          </p:cNvSpPr>
          <p:nvPr>
            <p:ph idx="1"/>
          </p:nvPr>
        </p:nvSpPr>
        <p:spPr>
          <a:xfrm>
            <a:off x="352697" y="967409"/>
            <a:ext cx="10691355" cy="5770561"/>
          </a:xfrm>
        </p:spPr>
        <p:txBody>
          <a:bodyPr>
            <a:noAutofit/>
          </a:bodyPr>
          <a:lstStyle/>
          <a:p>
            <a:r>
              <a:rPr lang="en-US" sz="2400"/>
              <a:t>Two namespaces can coexist</a:t>
            </a:r>
          </a:p>
          <a:p>
            <a:r>
              <a:rPr lang="en-US" sz="2400"/>
              <a:t>This code imports the math module and also declares functions and variables that conflict</a:t>
            </a:r>
          </a:p>
          <a:p>
            <a:pPr lvl="1"/>
            <a:r>
              <a:rPr lang="en-US" sz="2200"/>
              <a:t>The local namespace takes precedence; the imported module components can be accessed by qualifying their names when used</a:t>
            </a:r>
          </a:p>
          <a:p>
            <a:endParaRPr lang="en-US" sz="3200"/>
          </a:p>
          <a:p>
            <a:endParaRPr lang="en-US" sz="3200" dirty="0"/>
          </a:p>
        </p:txBody>
      </p:sp>
      <p:sp>
        <p:nvSpPr>
          <p:cNvPr id="4" name="Slide Number Placeholder 3"/>
          <p:cNvSpPr>
            <a:spLocks noGrp="1"/>
          </p:cNvSpPr>
          <p:nvPr>
            <p:ph type="sldNum" sz="quarter" idx="12"/>
          </p:nvPr>
        </p:nvSpPr>
        <p:spPr/>
        <p:txBody>
          <a:bodyPr/>
          <a:lstStyle/>
          <a:p>
            <a:fld id="{E84E2596-301E-4832-9EC0-2653E7A66251}" type="slidenum">
              <a:rPr lang="en-US" smtClean="0"/>
              <a:t>25</a:t>
            </a:fld>
            <a:endParaRPr lang="en-US"/>
          </a:p>
        </p:txBody>
      </p:sp>
      <p:sp>
        <p:nvSpPr>
          <p:cNvPr id="6" name="TextBox 5">
            <a:extLst>
              <a:ext uri="{FF2B5EF4-FFF2-40B4-BE49-F238E27FC236}">
                <a16:creationId xmlns:a16="http://schemas.microsoft.com/office/drawing/2014/main" id="{F1100B76-05BB-CC3A-45DD-05CF513B3FBC}"/>
              </a:ext>
            </a:extLst>
          </p:cNvPr>
          <p:cNvSpPr txBox="1"/>
          <p:nvPr/>
        </p:nvSpPr>
        <p:spPr>
          <a:xfrm>
            <a:off x="2249713" y="3044651"/>
            <a:ext cx="6096000" cy="3693319"/>
          </a:xfrm>
          <a:prstGeom prst="rect">
            <a:avLst/>
          </a:prstGeom>
          <a:noFill/>
          <a:ln>
            <a:solidFill>
              <a:schemeClr val="tx1"/>
            </a:solidFill>
          </a:ln>
        </p:spPr>
        <p:txBody>
          <a:bodyPr wrap="square">
            <a:spAutoFit/>
          </a:bodyPr>
          <a:lstStyle/>
          <a:p>
            <a:r>
              <a:rPr lang="en-US" b="1">
                <a:latin typeface="Courier New" panose="02070309020205020404" pitchFamily="49" charset="0"/>
                <a:cs typeface="Courier New" panose="02070309020205020404" pitchFamily="49" charset="0"/>
              </a:rPr>
              <a:t>import math</a:t>
            </a:r>
          </a:p>
          <a:p>
            <a:endParaRPr lang="en-US" b="1">
              <a:latin typeface="Courier New" panose="02070309020205020404" pitchFamily="49" charset="0"/>
              <a:cs typeface="Courier New" panose="02070309020205020404" pitchFamily="49" charset="0"/>
            </a:endParaRPr>
          </a:p>
          <a:p>
            <a:r>
              <a:rPr lang="en-US" b="1">
                <a:latin typeface="Courier New" panose="02070309020205020404" pitchFamily="49" charset="0"/>
                <a:cs typeface="Courier New" panose="02070309020205020404" pitchFamily="49" charset="0"/>
              </a:rPr>
              <a:t>def sin(x):</a:t>
            </a:r>
          </a:p>
          <a:p>
            <a:r>
              <a:rPr lang="en-US" b="1">
                <a:latin typeface="Courier New" panose="02070309020205020404" pitchFamily="49" charset="0"/>
                <a:cs typeface="Courier New" panose="02070309020205020404" pitchFamily="49" charset="0"/>
              </a:rPr>
              <a:t>    if 2 * x == pi:</a:t>
            </a:r>
          </a:p>
          <a:p>
            <a:r>
              <a:rPr lang="en-US" b="1">
                <a:latin typeface="Courier New" panose="02070309020205020404" pitchFamily="49" charset="0"/>
                <a:cs typeface="Courier New" panose="02070309020205020404" pitchFamily="49" charset="0"/>
              </a:rPr>
              <a:t>        return 0.99999999</a:t>
            </a:r>
          </a:p>
          <a:p>
            <a:r>
              <a:rPr lang="en-US" b="1">
                <a:latin typeface="Courier New" panose="02070309020205020404" pitchFamily="49" charset="0"/>
                <a:cs typeface="Courier New" panose="02070309020205020404" pitchFamily="49" charset="0"/>
              </a:rPr>
              <a:t>    else:</a:t>
            </a:r>
          </a:p>
          <a:p>
            <a:r>
              <a:rPr lang="en-US" b="1">
                <a:latin typeface="Courier New" panose="02070309020205020404" pitchFamily="49" charset="0"/>
                <a:cs typeface="Courier New" panose="02070309020205020404" pitchFamily="49" charset="0"/>
              </a:rPr>
              <a:t>        return None</a:t>
            </a:r>
          </a:p>
          <a:p>
            <a:endParaRPr lang="en-US" b="1">
              <a:latin typeface="Courier New" panose="02070309020205020404" pitchFamily="49" charset="0"/>
              <a:cs typeface="Courier New" panose="02070309020205020404" pitchFamily="49" charset="0"/>
            </a:endParaRPr>
          </a:p>
          <a:p>
            <a:endParaRPr lang="en-US" b="1">
              <a:latin typeface="Courier New" panose="02070309020205020404" pitchFamily="49" charset="0"/>
              <a:cs typeface="Courier New" panose="02070309020205020404" pitchFamily="49" charset="0"/>
            </a:endParaRPr>
          </a:p>
          <a:p>
            <a:r>
              <a:rPr lang="en-US" b="1">
                <a:latin typeface="Courier New" panose="02070309020205020404" pitchFamily="49" charset="0"/>
                <a:cs typeface="Courier New" panose="02070309020205020404" pitchFamily="49" charset="0"/>
              </a:rPr>
              <a:t>pi = 3.14</a:t>
            </a:r>
          </a:p>
          <a:p>
            <a:endParaRPr lang="en-US" b="1">
              <a:latin typeface="Courier New" panose="02070309020205020404" pitchFamily="49" charset="0"/>
              <a:cs typeface="Courier New" panose="02070309020205020404" pitchFamily="49" charset="0"/>
            </a:endParaRPr>
          </a:p>
          <a:p>
            <a:r>
              <a:rPr lang="en-US" b="1">
                <a:latin typeface="Courier New" panose="02070309020205020404" pitchFamily="49" charset="0"/>
                <a:cs typeface="Courier New" panose="02070309020205020404" pitchFamily="49" charset="0"/>
              </a:rPr>
              <a:t>print(sin(pi/2))</a:t>
            </a:r>
          </a:p>
          <a:p>
            <a:r>
              <a:rPr lang="en-US" b="1">
                <a:latin typeface="Courier New" panose="02070309020205020404" pitchFamily="49" charset="0"/>
                <a:cs typeface="Courier New" panose="02070309020205020404" pitchFamily="49" charset="0"/>
              </a:rPr>
              <a:t>print(</a:t>
            </a:r>
            <a:r>
              <a:rPr lang="en-US" b="1">
                <a:solidFill>
                  <a:srgbClr val="FF0000"/>
                </a:solidFill>
                <a:latin typeface="Courier New" panose="02070309020205020404" pitchFamily="49" charset="0"/>
                <a:cs typeface="Courier New" panose="02070309020205020404" pitchFamily="49" charset="0"/>
              </a:rPr>
              <a:t>math.sin</a:t>
            </a:r>
            <a:r>
              <a:rPr lang="en-US" b="1">
                <a:latin typeface="Courier New" panose="02070309020205020404" pitchFamily="49" charset="0"/>
                <a:cs typeface="Courier New" panose="02070309020205020404" pitchFamily="49" charset="0"/>
              </a:rPr>
              <a:t>(</a:t>
            </a:r>
            <a:r>
              <a:rPr lang="en-US" b="1">
                <a:solidFill>
                  <a:srgbClr val="FF0000"/>
                </a:solidFill>
                <a:latin typeface="Courier New" panose="02070309020205020404" pitchFamily="49" charset="0"/>
                <a:cs typeface="Courier New" panose="02070309020205020404" pitchFamily="49" charset="0"/>
              </a:rPr>
              <a:t>math.pi</a:t>
            </a:r>
            <a:r>
              <a:rPr lang="en-US" b="1">
                <a:latin typeface="Courier New" panose="02070309020205020404" pitchFamily="49" charset="0"/>
                <a:cs typeface="Courier New" panose="02070309020205020404" pitchFamily="49" charset="0"/>
              </a:rPr>
              <a:t>/2))</a:t>
            </a:r>
          </a:p>
        </p:txBody>
      </p:sp>
    </p:spTree>
    <p:extLst>
      <p:ext uri="{BB962C8B-B14F-4D97-AF65-F5344CB8AC3E}">
        <p14:creationId xmlns:p14="http://schemas.microsoft.com/office/powerpoint/2010/main" val="16055047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697" y="120030"/>
            <a:ext cx="10416903" cy="754425"/>
          </a:xfrm>
        </p:spPr>
        <p:txBody>
          <a:bodyPr/>
          <a:lstStyle/>
          <a:p>
            <a:r>
              <a:rPr lang="en-US"/>
              <a:t>Import Behavior: Local Namespace</a:t>
            </a:r>
            <a:endParaRPr lang="en-US" dirty="0"/>
          </a:p>
        </p:txBody>
      </p:sp>
      <p:sp>
        <p:nvSpPr>
          <p:cNvPr id="3" name="Content Placeholder 2"/>
          <p:cNvSpPr>
            <a:spLocks noGrp="1"/>
          </p:cNvSpPr>
          <p:nvPr>
            <p:ph idx="1"/>
          </p:nvPr>
        </p:nvSpPr>
        <p:spPr>
          <a:xfrm>
            <a:off x="352697" y="967409"/>
            <a:ext cx="10691355" cy="5770561"/>
          </a:xfrm>
        </p:spPr>
        <p:txBody>
          <a:bodyPr>
            <a:noAutofit/>
          </a:bodyPr>
          <a:lstStyle/>
          <a:p>
            <a:r>
              <a:rPr lang="en-US" sz="2400"/>
              <a:t>Redefining a symbol in the local namespace supercedes imported definitions</a:t>
            </a:r>
            <a:endParaRPr lang="en-US" sz="3200"/>
          </a:p>
        </p:txBody>
      </p:sp>
      <p:sp>
        <p:nvSpPr>
          <p:cNvPr id="4" name="Slide Number Placeholder 3"/>
          <p:cNvSpPr>
            <a:spLocks noGrp="1"/>
          </p:cNvSpPr>
          <p:nvPr>
            <p:ph type="sldNum" sz="quarter" idx="12"/>
          </p:nvPr>
        </p:nvSpPr>
        <p:spPr/>
        <p:txBody>
          <a:bodyPr/>
          <a:lstStyle/>
          <a:p>
            <a:fld id="{E84E2596-301E-4832-9EC0-2653E7A66251}" type="slidenum">
              <a:rPr lang="en-US" smtClean="0"/>
              <a:t>26</a:t>
            </a:fld>
            <a:endParaRPr lang="en-US"/>
          </a:p>
        </p:txBody>
      </p:sp>
      <p:sp>
        <p:nvSpPr>
          <p:cNvPr id="6" name="TextBox 5">
            <a:extLst>
              <a:ext uri="{FF2B5EF4-FFF2-40B4-BE49-F238E27FC236}">
                <a16:creationId xmlns:a16="http://schemas.microsoft.com/office/drawing/2014/main" id="{F1100B76-05BB-CC3A-45DD-05CF513B3FBC}"/>
              </a:ext>
            </a:extLst>
          </p:cNvPr>
          <p:cNvSpPr txBox="1"/>
          <p:nvPr/>
        </p:nvSpPr>
        <p:spPr>
          <a:xfrm>
            <a:off x="1147948" y="1716594"/>
            <a:ext cx="8764453" cy="4524315"/>
          </a:xfrm>
          <a:prstGeom prst="rect">
            <a:avLst/>
          </a:prstGeom>
          <a:noFill/>
          <a:ln>
            <a:solidFill>
              <a:schemeClr val="tx1"/>
            </a:solidFill>
          </a:ln>
        </p:spPr>
        <p:txBody>
          <a:bodyPr wrap="square">
            <a:spAutoFit/>
          </a:bodyPr>
          <a:lstStyle/>
          <a:p>
            <a:r>
              <a:rPr lang="en-US" b="1">
                <a:latin typeface="Courier New" panose="02070309020205020404" pitchFamily="49" charset="0"/>
                <a:cs typeface="Courier New" panose="02070309020205020404" pitchFamily="49" charset="0"/>
              </a:rPr>
              <a:t>from math import sin, pi     # selective import</a:t>
            </a:r>
          </a:p>
          <a:p>
            <a:endParaRPr lang="en-US" b="1">
              <a:latin typeface="Courier New" panose="02070309020205020404" pitchFamily="49" charset="0"/>
              <a:cs typeface="Courier New" panose="02070309020205020404" pitchFamily="49" charset="0"/>
            </a:endParaRPr>
          </a:p>
          <a:p>
            <a:r>
              <a:rPr lang="en-US" b="1">
                <a:latin typeface="Courier New" panose="02070309020205020404" pitchFamily="49" charset="0"/>
                <a:cs typeface="Courier New" panose="02070309020205020404" pitchFamily="49" charset="0"/>
              </a:rPr>
              <a:t>print(sin(pi / 2))           # use imported entities</a:t>
            </a:r>
          </a:p>
          <a:p>
            <a:endParaRPr lang="en-US" b="1">
              <a:latin typeface="Courier New" panose="02070309020205020404" pitchFamily="49" charset="0"/>
              <a:cs typeface="Courier New" panose="02070309020205020404" pitchFamily="49" charset="0"/>
            </a:endParaRPr>
          </a:p>
          <a:p>
            <a:r>
              <a:rPr lang="en-US" b="1">
                <a:latin typeface="Courier New" panose="02070309020205020404" pitchFamily="49" charset="0"/>
                <a:cs typeface="Courier New" panose="02070309020205020404" pitchFamily="49" charset="0"/>
              </a:rPr>
              <a:t>pi = 3.14                    # this redefines pi</a:t>
            </a:r>
          </a:p>
          <a:p>
            <a:r>
              <a:rPr lang="en-US" b="1">
                <a:latin typeface="Courier New" panose="02070309020205020404" pitchFamily="49" charset="0"/>
                <a:cs typeface="Courier New" panose="02070309020205020404" pitchFamily="49" charset="0"/>
              </a:rPr>
              <a:t>                             # and will now supercede the </a:t>
            </a:r>
          </a:p>
          <a:p>
            <a:r>
              <a:rPr lang="en-US" b="1">
                <a:latin typeface="Courier New" panose="02070309020205020404" pitchFamily="49" charset="0"/>
                <a:cs typeface="Courier New" panose="02070309020205020404" pitchFamily="49" charset="0"/>
              </a:rPr>
              <a:t>                             # imported symbol's value</a:t>
            </a:r>
          </a:p>
          <a:p>
            <a:endParaRPr lang="en-US" b="1">
              <a:latin typeface="Courier New" panose="02070309020205020404" pitchFamily="49" charset="0"/>
              <a:cs typeface="Courier New" panose="02070309020205020404" pitchFamily="49" charset="0"/>
            </a:endParaRPr>
          </a:p>
          <a:p>
            <a:r>
              <a:rPr lang="en-US" b="1">
                <a:latin typeface="Courier New" panose="02070309020205020404" pitchFamily="49" charset="0"/>
                <a:cs typeface="Courier New" panose="02070309020205020404" pitchFamily="49" charset="0"/>
              </a:rPr>
              <a:t>def sin(x):                  # this redefines the sin function</a:t>
            </a:r>
          </a:p>
          <a:p>
            <a:r>
              <a:rPr lang="en-US" b="1">
                <a:latin typeface="Courier New" panose="02070309020205020404" pitchFamily="49" charset="0"/>
                <a:cs typeface="Courier New" panose="02070309020205020404" pitchFamily="49" charset="0"/>
              </a:rPr>
              <a:t>    if 2 * x == pi:          # and will now supercede the </a:t>
            </a:r>
          </a:p>
          <a:p>
            <a:r>
              <a:rPr lang="en-US" b="1">
                <a:latin typeface="Courier New" panose="02070309020205020404" pitchFamily="49" charset="0"/>
                <a:cs typeface="Courier New" panose="02070309020205020404" pitchFamily="49" charset="0"/>
              </a:rPr>
              <a:t>        return 0.99999999    # imported function's behavior</a:t>
            </a:r>
          </a:p>
          <a:p>
            <a:r>
              <a:rPr lang="en-US" b="1">
                <a:latin typeface="Courier New" panose="02070309020205020404" pitchFamily="49" charset="0"/>
                <a:cs typeface="Courier New" panose="02070309020205020404" pitchFamily="49" charset="0"/>
              </a:rPr>
              <a:t>    else:</a:t>
            </a:r>
          </a:p>
          <a:p>
            <a:r>
              <a:rPr lang="en-US" b="1">
                <a:latin typeface="Courier New" panose="02070309020205020404" pitchFamily="49" charset="0"/>
                <a:cs typeface="Courier New" panose="02070309020205020404" pitchFamily="49" charset="0"/>
              </a:rPr>
              <a:t>        return None</a:t>
            </a:r>
          </a:p>
          <a:p>
            <a:endParaRPr lang="en-US" b="1">
              <a:latin typeface="Courier New" panose="02070309020205020404" pitchFamily="49" charset="0"/>
              <a:cs typeface="Courier New" panose="02070309020205020404" pitchFamily="49" charset="0"/>
            </a:endParaRPr>
          </a:p>
          <a:p>
            <a:endParaRPr lang="en-US" b="1">
              <a:latin typeface="Courier New" panose="02070309020205020404" pitchFamily="49" charset="0"/>
              <a:cs typeface="Courier New" panose="02070309020205020404" pitchFamily="49" charset="0"/>
            </a:endParaRPr>
          </a:p>
          <a:p>
            <a:r>
              <a:rPr lang="en-US" b="1">
                <a:latin typeface="Courier New" panose="02070309020205020404" pitchFamily="49" charset="0"/>
                <a:cs typeface="Courier New" panose="02070309020205020404" pitchFamily="49" charset="0"/>
              </a:rPr>
              <a:t>print(sin(pi / 2))</a:t>
            </a:r>
          </a:p>
        </p:txBody>
      </p:sp>
    </p:spTree>
    <p:extLst>
      <p:ext uri="{BB962C8B-B14F-4D97-AF65-F5344CB8AC3E}">
        <p14:creationId xmlns:p14="http://schemas.microsoft.com/office/powerpoint/2010/main" val="36285120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697" y="120030"/>
            <a:ext cx="10416903" cy="754425"/>
          </a:xfrm>
        </p:spPr>
        <p:txBody>
          <a:bodyPr/>
          <a:lstStyle/>
          <a:p>
            <a:r>
              <a:rPr lang="en-US"/>
              <a:t>Import Behavior: Local Namespace</a:t>
            </a:r>
            <a:endParaRPr lang="en-US" dirty="0"/>
          </a:p>
        </p:txBody>
      </p:sp>
      <p:sp>
        <p:nvSpPr>
          <p:cNvPr id="3" name="Content Placeholder 2"/>
          <p:cNvSpPr>
            <a:spLocks noGrp="1"/>
          </p:cNvSpPr>
          <p:nvPr>
            <p:ph idx="1"/>
          </p:nvPr>
        </p:nvSpPr>
        <p:spPr>
          <a:xfrm>
            <a:off x="352697" y="967409"/>
            <a:ext cx="10691355" cy="5770561"/>
          </a:xfrm>
        </p:spPr>
        <p:txBody>
          <a:bodyPr>
            <a:noAutofit/>
          </a:bodyPr>
          <a:lstStyle/>
          <a:p>
            <a:r>
              <a:rPr lang="en-US" sz="2400"/>
              <a:t>Similarly, importing a module can supercede previous local namespace definitions</a:t>
            </a:r>
            <a:endParaRPr lang="en-US" sz="3200"/>
          </a:p>
        </p:txBody>
      </p:sp>
      <p:sp>
        <p:nvSpPr>
          <p:cNvPr id="4" name="Slide Number Placeholder 3"/>
          <p:cNvSpPr>
            <a:spLocks noGrp="1"/>
          </p:cNvSpPr>
          <p:nvPr>
            <p:ph type="sldNum" sz="quarter" idx="12"/>
          </p:nvPr>
        </p:nvSpPr>
        <p:spPr/>
        <p:txBody>
          <a:bodyPr/>
          <a:lstStyle/>
          <a:p>
            <a:fld id="{E84E2596-301E-4832-9EC0-2653E7A66251}" type="slidenum">
              <a:rPr lang="en-US" smtClean="0"/>
              <a:t>27</a:t>
            </a:fld>
            <a:endParaRPr lang="en-US"/>
          </a:p>
        </p:txBody>
      </p:sp>
      <p:sp>
        <p:nvSpPr>
          <p:cNvPr id="6" name="TextBox 5">
            <a:extLst>
              <a:ext uri="{FF2B5EF4-FFF2-40B4-BE49-F238E27FC236}">
                <a16:creationId xmlns:a16="http://schemas.microsoft.com/office/drawing/2014/main" id="{F1100B76-05BB-CC3A-45DD-05CF513B3FBC}"/>
              </a:ext>
            </a:extLst>
          </p:cNvPr>
          <p:cNvSpPr txBox="1"/>
          <p:nvPr/>
        </p:nvSpPr>
        <p:spPr>
          <a:xfrm>
            <a:off x="1147948" y="1898023"/>
            <a:ext cx="8764453" cy="3693319"/>
          </a:xfrm>
          <a:prstGeom prst="rect">
            <a:avLst/>
          </a:prstGeom>
          <a:noFill/>
          <a:ln>
            <a:solidFill>
              <a:schemeClr val="tx1"/>
            </a:solidFill>
          </a:ln>
        </p:spPr>
        <p:txBody>
          <a:bodyPr wrap="square">
            <a:spAutoFit/>
          </a:bodyPr>
          <a:lstStyle/>
          <a:p>
            <a:r>
              <a:rPr lang="en-US" b="1">
                <a:latin typeface="Courier New" panose="02070309020205020404" pitchFamily="49" charset="0"/>
                <a:cs typeface="Courier New" panose="02070309020205020404" pitchFamily="49" charset="0"/>
              </a:rPr>
              <a:t>pi = 3.14</a:t>
            </a:r>
          </a:p>
          <a:p>
            <a:endParaRPr lang="en-US" b="1">
              <a:latin typeface="Courier New" panose="02070309020205020404" pitchFamily="49" charset="0"/>
              <a:cs typeface="Courier New" panose="02070309020205020404" pitchFamily="49" charset="0"/>
            </a:endParaRPr>
          </a:p>
          <a:p>
            <a:r>
              <a:rPr lang="en-US" b="1">
                <a:latin typeface="Courier New" panose="02070309020205020404" pitchFamily="49" charset="0"/>
                <a:cs typeface="Courier New" panose="02070309020205020404" pitchFamily="49" charset="0"/>
              </a:rPr>
              <a:t>def sin(x):</a:t>
            </a:r>
          </a:p>
          <a:p>
            <a:r>
              <a:rPr lang="en-US" b="1">
                <a:latin typeface="Courier New" panose="02070309020205020404" pitchFamily="49" charset="0"/>
                <a:cs typeface="Courier New" panose="02070309020205020404" pitchFamily="49" charset="0"/>
              </a:rPr>
              <a:t>    if 2 * x == pi:</a:t>
            </a:r>
          </a:p>
          <a:p>
            <a:r>
              <a:rPr lang="en-US" b="1">
                <a:latin typeface="Courier New" panose="02070309020205020404" pitchFamily="49" charset="0"/>
                <a:cs typeface="Courier New" panose="02070309020205020404" pitchFamily="49" charset="0"/>
              </a:rPr>
              <a:t>        return 0.99999999</a:t>
            </a:r>
          </a:p>
          <a:p>
            <a:r>
              <a:rPr lang="en-US" b="1">
                <a:latin typeface="Courier New" panose="02070309020205020404" pitchFamily="49" charset="0"/>
                <a:cs typeface="Courier New" panose="02070309020205020404" pitchFamily="49" charset="0"/>
              </a:rPr>
              <a:t>    else:</a:t>
            </a:r>
          </a:p>
          <a:p>
            <a:r>
              <a:rPr lang="en-US" b="1">
                <a:latin typeface="Courier New" panose="02070309020205020404" pitchFamily="49" charset="0"/>
                <a:cs typeface="Courier New" panose="02070309020205020404" pitchFamily="49" charset="0"/>
              </a:rPr>
              <a:t>        return None</a:t>
            </a:r>
          </a:p>
          <a:p>
            <a:endParaRPr lang="en-US" b="1">
              <a:latin typeface="Courier New" panose="02070309020205020404" pitchFamily="49" charset="0"/>
              <a:cs typeface="Courier New" panose="02070309020205020404" pitchFamily="49" charset="0"/>
            </a:endParaRPr>
          </a:p>
          <a:p>
            <a:r>
              <a:rPr lang="en-US" b="1">
                <a:latin typeface="Courier New" panose="02070309020205020404" pitchFamily="49" charset="0"/>
                <a:cs typeface="Courier New" panose="02070309020205020404" pitchFamily="49" charset="0"/>
              </a:rPr>
              <a:t>print(sin(pi / 2))</a:t>
            </a:r>
          </a:p>
          <a:p>
            <a:endParaRPr lang="en-US" b="1">
              <a:latin typeface="Courier New" panose="02070309020205020404" pitchFamily="49" charset="0"/>
              <a:cs typeface="Courier New" panose="02070309020205020404" pitchFamily="49" charset="0"/>
            </a:endParaRPr>
          </a:p>
          <a:p>
            <a:r>
              <a:rPr lang="en-US" b="1">
                <a:latin typeface="Courier New" panose="02070309020205020404" pitchFamily="49" charset="0"/>
                <a:cs typeface="Courier New" panose="02070309020205020404" pitchFamily="49" charset="0"/>
              </a:rPr>
              <a:t>from math import sin, pi     # this will supercede the locals </a:t>
            </a:r>
          </a:p>
          <a:p>
            <a:endParaRPr lang="en-US" b="1">
              <a:latin typeface="Courier New" panose="02070309020205020404" pitchFamily="49" charset="0"/>
              <a:cs typeface="Courier New" panose="02070309020205020404" pitchFamily="49" charset="0"/>
            </a:endParaRPr>
          </a:p>
          <a:p>
            <a:r>
              <a:rPr lang="en-US" b="1">
                <a:latin typeface="Courier New" panose="02070309020205020404" pitchFamily="49" charset="0"/>
                <a:cs typeface="Courier New" panose="02070309020205020404" pitchFamily="49" charset="0"/>
              </a:rPr>
              <a:t>print(sin(pi / 2))</a:t>
            </a:r>
          </a:p>
        </p:txBody>
      </p:sp>
    </p:spTree>
    <p:extLst>
      <p:ext uri="{BB962C8B-B14F-4D97-AF65-F5344CB8AC3E}">
        <p14:creationId xmlns:p14="http://schemas.microsoft.com/office/powerpoint/2010/main" val="33715342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697" y="120030"/>
            <a:ext cx="10416903" cy="754425"/>
          </a:xfrm>
        </p:spPr>
        <p:txBody>
          <a:bodyPr/>
          <a:lstStyle/>
          <a:p>
            <a:r>
              <a:rPr lang="en-US"/>
              <a:t>Import Behavior: __pycache__</a:t>
            </a:r>
            <a:endParaRPr lang="en-US" dirty="0"/>
          </a:p>
        </p:txBody>
      </p:sp>
      <p:sp>
        <p:nvSpPr>
          <p:cNvPr id="3" name="Content Placeholder 2"/>
          <p:cNvSpPr>
            <a:spLocks noGrp="1"/>
          </p:cNvSpPr>
          <p:nvPr>
            <p:ph idx="1"/>
          </p:nvPr>
        </p:nvSpPr>
        <p:spPr>
          <a:xfrm>
            <a:off x="352697" y="967409"/>
            <a:ext cx="10691355" cy="5770561"/>
          </a:xfrm>
        </p:spPr>
        <p:txBody>
          <a:bodyPr>
            <a:noAutofit/>
          </a:bodyPr>
          <a:lstStyle/>
          <a:p>
            <a:r>
              <a:rPr lang="en-US" sz="2800"/>
              <a:t>When you run a program in Python, the interpreter compiles it to bytecode and stores it in the __pycache__ folder</a:t>
            </a:r>
          </a:p>
          <a:p>
            <a:r>
              <a:rPr lang="en-US" sz="2800"/>
              <a:t>If you look in that folder you will find files sharing the names of the .py files in your project's folder, but their extension will be .pyc</a:t>
            </a:r>
          </a:p>
          <a:p>
            <a:r>
              <a:rPr lang="en-US" sz="2800"/>
              <a:t>This is a bytecode-compiled (called "semi-compiled") version of your program's files</a:t>
            </a:r>
          </a:p>
          <a:p>
            <a:r>
              <a:rPr lang="en-US" sz="2800"/>
              <a:t>Python is able to check if the module's source file has been modified (in this case, the pyc file will be rebuilt) or not</a:t>
            </a:r>
          </a:p>
          <a:p>
            <a:r>
              <a:rPr lang="en-US" sz="2800"/>
              <a:t>This process is fully automatic and transparent</a:t>
            </a:r>
          </a:p>
          <a:p>
            <a:r>
              <a:rPr lang="en-US" sz="2800"/>
              <a:t>As a programmer, you can largely just ignore this folder, all it does is make your program start a little faster</a:t>
            </a:r>
          </a:p>
          <a:p>
            <a:endParaRPr lang="en-US" sz="2400"/>
          </a:p>
        </p:txBody>
      </p:sp>
      <p:sp>
        <p:nvSpPr>
          <p:cNvPr id="4" name="Slide Number Placeholder 3"/>
          <p:cNvSpPr>
            <a:spLocks noGrp="1"/>
          </p:cNvSpPr>
          <p:nvPr>
            <p:ph type="sldNum" sz="quarter" idx="12"/>
          </p:nvPr>
        </p:nvSpPr>
        <p:spPr/>
        <p:txBody>
          <a:bodyPr/>
          <a:lstStyle/>
          <a:p>
            <a:fld id="{E84E2596-301E-4832-9EC0-2653E7A66251}" type="slidenum">
              <a:rPr lang="en-US" smtClean="0"/>
              <a:t>28</a:t>
            </a:fld>
            <a:endParaRPr lang="en-US"/>
          </a:p>
        </p:txBody>
      </p:sp>
    </p:spTree>
    <p:extLst>
      <p:ext uri="{BB962C8B-B14F-4D97-AF65-F5344CB8AC3E}">
        <p14:creationId xmlns:p14="http://schemas.microsoft.com/office/powerpoint/2010/main" val="4906981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697" y="120030"/>
            <a:ext cx="10416903" cy="754425"/>
          </a:xfrm>
        </p:spPr>
        <p:txBody>
          <a:bodyPr/>
          <a:lstStyle/>
          <a:p>
            <a:r>
              <a:rPr lang="en-US"/>
              <a:t>Import Behavior: Multiple Imports</a:t>
            </a:r>
            <a:endParaRPr lang="en-US" dirty="0"/>
          </a:p>
        </p:txBody>
      </p:sp>
      <p:sp>
        <p:nvSpPr>
          <p:cNvPr id="3" name="Content Placeholder 2"/>
          <p:cNvSpPr>
            <a:spLocks noGrp="1"/>
          </p:cNvSpPr>
          <p:nvPr>
            <p:ph idx="1"/>
          </p:nvPr>
        </p:nvSpPr>
        <p:spPr>
          <a:xfrm>
            <a:off x="352697" y="967409"/>
            <a:ext cx="10691355" cy="5770561"/>
          </a:xfrm>
        </p:spPr>
        <p:txBody>
          <a:bodyPr>
            <a:noAutofit/>
          </a:bodyPr>
          <a:lstStyle/>
          <a:p>
            <a:r>
              <a:rPr lang="en-US" sz="2400"/>
              <a:t>When a module is imported, its content is implicitly executed by Python</a:t>
            </a:r>
          </a:p>
          <a:p>
            <a:r>
              <a:rPr lang="en-US" sz="2400"/>
              <a:t> It gives the module the chance to initialize some of its internal components (e.g., it may assign some variables with useful values)</a:t>
            </a:r>
          </a:p>
          <a:p>
            <a:pPr lvl="1"/>
            <a:r>
              <a:rPr lang="en-US"/>
              <a:t>Note: this initialization takes place only once, when the first import occurs, so the assignments done by the module aren't repeated unnecessarily.</a:t>
            </a:r>
          </a:p>
          <a:p>
            <a:r>
              <a:rPr lang="en-US" sz="2400"/>
              <a:t>Imagine the following context</a:t>
            </a:r>
          </a:p>
          <a:p>
            <a:pPr lvl="1"/>
            <a:r>
              <a:rPr lang="en-US"/>
              <a:t>there is a module named mod1</a:t>
            </a:r>
          </a:p>
          <a:p>
            <a:pPr lvl="1"/>
            <a:r>
              <a:rPr lang="en-US"/>
              <a:t>there is a module named mod2 which imports mod1</a:t>
            </a:r>
          </a:p>
          <a:p>
            <a:pPr lvl="1"/>
            <a:r>
              <a:rPr lang="en-US"/>
              <a:t>there is a main file which imports mod1 and mod2</a:t>
            </a:r>
          </a:p>
          <a:p>
            <a:endParaRPr lang="en-US" sz="2400"/>
          </a:p>
          <a:p>
            <a:endParaRPr lang="en-US" sz="2400"/>
          </a:p>
          <a:p>
            <a:endParaRPr lang="en-US" sz="2000"/>
          </a:p>
          <a:p>
            <a:r>
              <a:rPr lang="en-US" sz="2000"/>
              <a:t>At first glance, you may think that mod1 will be imported twice, but only the first import occurs; Python remembers the imported modules and silently omits all subsequent imports</a:t>
            </a:r>
          </a:p>
        </p:txBody>
      </p:sp>
      <p:sp>
        <p:nvSpPr>
          <p:cNvPr id="4" name="Slide Number Placeholder 3"/>
          <p:cNvSpPr>
            <a:spLocks noGrp="1"/>
          </p:cNvSpPr>
          <p:nvPr>
            <p:ph type="sldNum" sz="quarter" idx="12"/>
          </p:nvPr>
        </p:nvSpPr>
        <p:spPr/>
        <p:txBody>
          <a:bodyPr/>
          <a:lstStyle/>
          <a:p>
            <a:fld id="{E84E2596-301E-4832-9EC0-2653E7A66251}" type="slidenum">
              <a:rPr lang="en-US" smtClean="0"/>
              <a:t>29</a:t>
            </a:fld>
            <a:endParaRPr lang="en-US"/>
          </a:p>
        </p:txBody>
      </p:sp>
      <p:sp>
        <p:nvSpPr>
          <p:cNvPr id="5" name="Rectangle 4">
            <a:extLst>
              <a:ext uri="{FF2B5EF4-FFF2-40B4-BE49-F238E27FC236}">
                <a16:creationId xmlns:a16="http://schemas.microsoft.com/office/drawing/2014/main" id="{1893AD5C-FDBA-E988-6748-86FCAA58CB24}"/>
              </a:ext>
            </a:extLst>
          </p:cNvPr>
          <p:cNvSpPr/>
          <p:nvPr/>
        </p:nvSpPr>
        <p:spPr>
          <a:xfrm>
            <a:off x="1691144" y="4551556"/>
            <a:ext cx="1787979" cy="4490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mod1.py</a:t>
            </a:r>
          </a:p>
        </p:txBody>
      </p:sp>
      <p:sp>
        <p:nvSpPr>
          <p:cNvPr id="6" name="Rectangle 5">
            <a:extLst>
              <a:ext uri="{FF2B5EF4-FFF2-40B4-BE49-F238E27FC236}">
                <a16:creationId xmlns:a16="http://schemas.microsoft.com/office/drawing/2014/main" id="{3A07F8C1-75C2-945F-9B67-41BB005EDC1A}"/>
              </a:ext>
            </a:extLst>
          </p:cNvPr>
          <p:cNvSpPr/>
          <p:nvPr/>
        </p:nvSpPr>
        <p:spPr>
          <a:xfrm>
            <a:off x="4081054" y="4539307"/>
            <a:ext cx="1787979" cy="8572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mod2.py</a:t>
            </a:r>
          </a:p>
          <a:p>
            <a:endParaRPr lang="en-US"/>
          </a:p>
          <a:p>
            <a:r>
              <a:rPr lang="en-US"/>
              <a:t>import mod1</a:t>
            </a:r>
          </a:p>
        </p:txBody>
      </p:sp>
      <p:sp>
        <p:nvSpPr>
          <p:cNvPr id="7" name="Rectangle 6">
            <a:extLst>
              <a:ext uri="{FF2B5EF4-FFF2-40B4-BE49-F238E27FC236}">
                <a16:creationId xmlns:a16="http://schemas.microsoft.com/office/drawing/2014/main" id="{29E37FFB-70DC-FEF1-4CFD-02F35F14433E}"/>
              </a:ext>
            </a:extLst>
          </p:cNvPr>
          <p:cNvSpPr/>
          <p:nvPr/>
        </p:nvSpPr>
        <p:spPr>
          <a:xfrm>
            <a:off x="6709935" y="4371908"/>
            <a:ext cx="2331174" cy="11920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main.py</a:t>
            </a:r>
          </a:p>
          <a:p>
            <a:endParaRPr lang="en-US"/>
          </a:p>
          <a:p>
            <a:r>
              <a:rPr lang="en-US"/>
              <a:t>import mod1</a:t>
            </a:r>
          </a:p>
          <a:p>
            <a:r>
              <a:rPr lang="en-US"/>
              <a:t>import mod2</a:t>
            </a:r>
          </a:p>
        </p:txBody>
      </p:sp>
    </p:spTree>
    <p:extLst>
      <p:ext uri="{BB962C8B-B14F-4D97-AF65-F5344CB8AC3E}">
        <p14:creationId xmlns:p14="http://schemas.microsoft.com/office/powerpoint/2010/main" val="929711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AAB0EAC-7270-4572-A932-B04A979A0FA2}"/>
              </a:ext>
            </a:extLst>
          </p:cNvPr>
          <p:cNvSpPr>
            <a:spLocks noGrp="1"/>
          </p:cNvSpPr>
          <p:nvPr>
            <p:ph type="ctrTitle"/>
          </p:nvPr>
        </p:nvSpPr>
        <p:spPr/>
        <p:txBody>
          <a:bodyPr/>
          <a:lstStyle/>
          <a:p>
            <a:r>
              <a:rPr lang="en-US"/>
              <a:t>Modules &amp; Packages</a:t>
            </a:r>
          </a:p>
        </p:txBody>
      </p:sp>
      <p:sp>
        <p:nvSpPr>
          <p:cNvPr id="4" name="Slide Number Placeholder 3">
            <a:extLst>
              <a:ext uri="{FF2B5EF4-FFF2-40B4-BE49-F238E27FC236}">
                <a16:creationId xmlns:a16="http://schemas.microsoft.com/office/drawing/2014/main" id="{12530F6E-126A-4999-9DC7-5AEE5EECDA47}"/>
              </a:ext>
            </a:extLst>
          </p:cNvPr>
          <p:cNvSpPr>
            <a:spLocks noGrp="1"/>
          </p:cNvSpPr>
          <p:nvPr>
            <p:ph type="sldNum" sz="quarter" idx="12"/>
          </p:nvPr>
        </p:nvSpPr>
        <p:spPr/>
        <p:txBody>
          <a:bodyPr/>
          <a:lstStyle/>
          <a:p>
            <a:fld id="{E84E2596-301E-4832-9EC0-2653E7A66251}" type="slidenum">
              <a:rPr lang="en-US" smtClean="0"/>
              <a:t>3</a:t>
            </a:fld>
            <a:endParaRPr lang="en-US"/>
          </a:p>
        </p:txBody>
      </p:sp>
    </p:spTree>
    <p:extLst>
      <p:ext uri="{BB962C8B-B14F-4D97-AF65-F5344CB8AC3E}">
        <p14:creationId xmlns:p14="http://schemas.microsoft.com/office/powerpoint/2010/main" val="30838222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697" y="120030"/>
            <a:ext cx="10416903" cy="754425"/>
          </a:xfrm>
        </p:spPr>
        <p:txBody>
          <a:bodyPr/>
          <a:lstStyle/>
          <a:p>
            <a:r>
              <a:rPr lang="en-US"/>
              <a:t>Import Behavior: Variable Access</a:t>
            </a:r>
            <a:endParaRPr lang="en-US" dirty="0"/>
          </a:p>
        </p:txBody>
      </p:sp>
      <p:sp>
        <p:nvSpPr>
          <p:cNvPr id="3" name="Content Placeholder 2"/>
          <p:cNvSpPr>
            <a:spLocks noGrp="1"/>
          </p:cNvSpPr>
          <p:nvPr>
            <p:ph idx="1"/>
          </p:nvPr>
        </p:nvSpPr>
        <p:spPr>
          <a:xfrm>
            <a:off x="352697" y="967409"/>
            <a:ext cx="10691355" cy="5770561"/>
          </a:xfrm>
        </p:spPr>
        <p:txBody>
          <a:bodyPr>
            <a:noAutofit/>
          </a:bodyPr>
          <a:lstStyle/>
          <a:p>
            <a:r>
              <a:rPr lang="en-US" sz="2800"/>
              <a:t>Unlike many other programming languages, Python has no means of allowing you to hide variables from a module's users.</a:t>
            </a:r>
          </a:p>
          <a:p>
            <a:r>
              <a:rPr lang="en-US" sz="2800"/>
              <a:t>You can only inform users that access to a variable is restricted and it should not be modified</a:t>
            </a:r>
          </a:p>
          <a:p>
            <a:r>
              <a:rPr lang="en-US" sz="2800"/>
              <a:t>By </a:t>
            </a:r>
            <a:r>
              <a:rPr lang="en-US" sz="2800" b="1"/>
              <a:t>convention</a:t>
            </a:r>
            <a:r>
              <a:rPr lang="en-US" sz="2800"/>
              <a:t>, this is done by preceding the variable's name with _ (one underscore) or __ (two underscores), but the module's users may choose not to follow this rule</a:t>
            </a:r>
            <a:endParaRPr lang="en-US" sz="2400"/>
          </a:p>
        </p:txBody>
      </p:sp>
      <p:sp>
        <p:nvSpPr>
          <p:cNvPr id="4" name="Slide Number Placeholder 3"/>
          <p:cNvSpPr>
            <a:spLocks noGrp="1"/>
          </p:cNvSpPr>
          <p:nvPr>
            <p:ph type="sldNum" sz="quarter" idx="12"/>
          </p:nvPr>
        </p:nvSpPr>
        <p:spPr/>
        <p:txBody>
          <a:bodyPr/>
          <a:lstStyle/>
          <a:p>
            <a:fld id="{E84E2596-301E-4832-9EC0-2653E7A66251}" type="slidenum">
              <a:rPr lang="en-US" smtClean="0"/>
              <a:t>30</a:t>
            </a:fld>
            <a:endParaRPr lang="en-US"/>
          </a:p>
        </p:txBody>
      </p:sp>
    </p:spTree>
    <p:extLst>
      <p:ext uri="{BB962C8B-B14F-4D97-AF65-F5344CB8AC3E}">
        <p14:creationId xmlns:p14="http://schemas.microsoft.com/office/powerpoint/2010/main" val="30069253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697" y="120030"/>
            <a:ext cx="10416903" cy="754425"/>
          </a:xfrm>
        </p:spPr>
        <p:txBody>
          <a:bodyPr/>
          <a:lstStyle/>
          <a:p>
            <a:r>
              <a:rPr lang="en-US"/>
              <a:t>Import Behavior: Searching for Modules</a:t>
            </a:r>
            <a:endParaRPr lang="en-US" dirty="0"/>
          </a:p>
        </p:txBody>
      </p:sp>
      <p:sp>
        <p:nvSpPr>
          <p:cNvPr id="3" name="Content Placeholder 2"/>
          <p:cNvSpPr>
            <a:spLocks noGrp="1"/>
          </p:cNvSpPr>
          <p:nvPr>
            <p:ph idx="1"/>
          </p:nvPr>
        </p:nvSpPr>
        <p:spPr>
          <a:xfrm>
            <a:off x="352697" y="967409"/>
            <a:ext cx="10691355" cy="5770561"/>
          </a:xfrm>
        </p:spPr>
        <p:txBody>
          <a:bodyPr>
            <a:noAutofit/>
          </a:bodyPr>
          <a:lstStyle/>
          <a:p>
            <a:r>
              <a:rPr lang="en-US" sz="2400"/>
              <a:t>There is a special variable named </a:t>
            </a:r>
            <a:r>
              <a:rPr lang="en-US" sz="2400" b="1"/>
              <a:t>path</a:t>
            </a:r>
            <a:r>
              <a:rPr lang="en-US" sz="2400"/>
              <a:t> which is a list that stores all locations (folders/directories) that are searched in order to find a module which has been requested by an import instruction</a:t>
            </a:r>
          </a:p>
          <a:p>
            <a:pPr lvl="1"/>
            <a:r>
              <a:rPr lang="en-US" sz="2200"/>
              <a:t>Python browses these folders in the order in which they are listed in the list - if the module cannot be found in any of these directories, the import fails.</a:t>
            </a:r>
          </a:p>
          <a:p>
            <a:pPr lvl="1"/>
            <a:r>
              <a:rPr lang="en-US" sz="2200"/>
              <a:t>Otherwise, the first folder containing a module with the desired name will be taken into consideration (if any of the remaining folders contains a module of that name, it will be ignored)</a:t>
            </a:r>
          </a:p>
          <a:p>
            <a:pPr lvl="1"/>
            <a:r>
              <a:rPr lang="en-US" sz="2200"/>
              <a:t>The path variable can be modified inside a Python program for non-standard imports</a:t>
            </a:r>
          </a:p>
          <a:p>
            <a:r>
              <a:rPr lang="en-US" sz="2400"/>
              <a:t>The path variable is accessible through the sys module:</a:t>
            </a:r>
          </a:p>
          <a:p>
            <a:endParaRPr lang="en-US" sz="1000"/>
          </a:p>
          <a:p>
            <a:pPr marL="914400" indent="0">
              <a:buNone/>
            </a:pPr>
            <a:r>
              <a:rPr lang="en-US" sz="2000" b="1">
                <a:latin typeface="Courier New" panose="02070309020205020404" pitchFamily="49" charset="0"/>
                <a:cs typeface="Courier New" panose="02070309020205020404" pitchFamily="49" charset="0"/>
              </a:rPr>
              <a:t>import sys</a:t>
            </a:r>
          </a:p>
          <a:p>
            <a:pPr marL="914400" indent="0">
              <a:buNone/>
            </a:pPr>
            <a:endParaRPr lang="en-US" sz="2000" b="1">
              <a:latin typeface="Courier New" panose="02070309020205020404" pitchFamily="49" charset="0"/>
              <a:cs typeface="Courier New" panose="02070309020205020404" pitchFamily="49" charset="0"/>
            </a:endParaRPr>
          </a:p>
          <a:p>
            <a:pPr marL="914400" indent="0">
              <a:buNone/>
            </a:pPr>
            <a:r>
              <a:rPr lang="en-US" sz="2000" b="1">
                <a:latin typeface="Courier New" panose="02070309020205020404" pitchFamily="49" charset="0"/>
                <a:cs typeface="Courier New" panose="02070309020205020404" pitchFamily="49" charset="0"/>
              </a:rPr>
              <a:t>for p in sys.path:</a:t>
            </a:r>
          </a:p>
          <a:p>
            <a:pPr marL="914400" indent="0">
              <a:buNone/>
            </a:pPr>
            <a:r>
              <a:rPr lang="en-US" sz="2000" b="1">
                <a:latin typeface="Courier New" panose="02070309020205020404" pitchFamily="49" charset="0"/>
                <a:cs typeface="Courier New" panose="02070309020205020404" pitchFamily="49" charset="0"/>
              </a:rPr>
              <a:t>    print(p)</a:t>
            </a:r>
            <a:endParaRPr lang="en-US" sz="1800" b="1">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E84E2596-301E-4832-9EC0-2653E7A66251}" type="slidenum">
              <a:rPr lang="en-US" smtClean="0"/>
              <a:t>31</a:t>
            </a:fld>
            <a:endParaRPr lang="en-US"/>
          </a:p>
        </p:txBody>
      </p:sp>
    </p:spTree>
    <p:extLst>
      <p:ext uri="{BB962C8B-B14F-4D97-AF65-F5344CB8AC3E}">
        <p14:creationId xmlns:p14="http://schemas.microsoft.com/office/powerpoint/2010/main" val="6128473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697" y="120030"/>
            <a:ext cx="10416903" cy="754425"/>
          </a:xfrm>
        </p:spPr>
        <p:txBody>
          <a:bodyPr/>
          <a:lstStyle/>
          <a:p>
            <a:r>
              <a:rPr lang="en-US"/>
              <a:t>Modules and the dir() Function</a:t>
            </a:r>
            <a:endParaRPr lang="en-US" dirty="0"/>
          </a:p>
        </p:txBody>
      </p:sp>
      <p:sp>
        <p:nvSpPr>
          <p:cNvPr id="3" name="Content Placeholder 2"/>
          <p:cNvSpPr>
            <a:spLocks noGrp="1"/>
          </p:cNvSpPr>
          <p:nvPr>
            <p:ph idx="1"/>
          </p:nvPr>
        </p:nvSpPr>
        <p:spPr>
          <a:xfrm>
            <a:off x="352697" y="967409"/>
            <a:ext cx="10691355" cy="5770561"/>
          </a:xfrm>
        </p:spPr>
        <p:txBody>
          <a:bodyPr>
            <a:noAutofit/>
          </a:bodyPr>
          <a:lstStyle/>
          <a:p>
            <a:r>
              <a:rPr lang="en-US" sz="2800"/>
              <a:t>dir() will list all the components of a module</a:t>
            </a:r>
            <a:endParaRPr lang="en-US" sz="3600"/>
          </a:p>
        </p:txBody>
      </p:sp>
      <p:sp>
        <p:nvSpPr>
          <p:cNvPr id="4" name="Slide Number Placeholder 3"/>
          <p:cNvSpPr>
            <a:spLocks noGrp="1"/>
          </p:cNvSpPr>
          <p:nvPr>
            <p:ph type="sldNum" sz="quarter" idx="12"/>
          </p:nvPr>
        </p:nvSpPr>
        <p:spPr/>
        <p:txBody>
          <a:bodyPr/>
          <a:lstStyle/>
          <a:p>
            <a:fld id="{E84E2596-301E-4832-9EC0-2653E7A66251}" type="slidenum">
              <a:rPr lang="en-US" smtClean="0"/>
              <a:t>32</a:t>
            </a:fld>
            <a:endParaRPr lang="en-US"/>
          </a:p>
        </p:txBody>
      </p:sp>
      <p:sp>
        <p:nvSpPr>
          <p:cNvPr id="6" name="TextBox 5">
            <a:extLst>
              <a:ext uri="{FF2B5EF4-FFF2-40B4-BE49-F238E27FC236}">
                <a16:creationId xmlns:a16="http://schemas.microsoft.com/office/drawing/2014/main" id="{F1100B76-05BB-CC3A-45DD-05CF513B3FBC}"/>
              </a:ext>
            </a:extLst>
          </p:cNvPr>
          <p:cNvSpPr txBox="1"/>
          <p:nvPr/>
        </p:nvSpPr>
        <p:spPr>
          <a:xfrm>
            <a:off x="1147948" y="1898023"/>
            <a:ext cx="8764453" cy="1569660"/>
          </a:xfrm>
          <a:prstGeom prst="rect">
            <a:avLst/>
          </a:prstGeom>
          <a:noFill/>
          <a:ln>
            <a:solidFill>
              <a:schemeClr val="tx1"/>
            </a:solidFill>
          </a:ln>
        </p:spPr>
        <p:txBody>
          <a:bodyPr wrap="square">
            <a:spAutoFit/>
          </a:bodyPr>
          <a:lstStyle/>
          <a:p>
            <a:r>
              <a:rPr lang="en-US" sz="2400" b="1">
                <a:latin typeface="Courier New" panose="02070309020205020404" pitchFamily="49" charset="0"/>
                <a:cs typeface="Courier New" panose="02070309020205020404" pitchFamily="49" charset="0"/>
              </a:rPr>
              <a:t>import math</a:t>
            </a:r>
          </a:p>
          <a:p>
            <a:endParaRPr lang="en-US" sz="2400" b="1">
              <a:latin typeface="Courier New" panose="02070309020205020404" pitchFamily="49" charset="0"/>
              <a:cs typeface="Courier New" panose="02070309020205020404" pitchFamily="49" charset="0"/>
            </a:endParaRPr>
          </a:p>
          <a:p>
            <a:r>
              <a:rPr lang="en-US" sz="2400" b="1">
                <a:latin typeface="Courier New" panose="02070309020205020404" pitchFamily="49" charset="0"/>
                <a:cs typeface="Courier New" panose="02070309020205020404" pitchFamily="49" charset="0"/>
              </a:rPr>
              <a:t>for name in dir(math):</a:t>
            </a:r>
          </a:p>
          <a:p>
            <a:r>
              <a:rPr lang="en-US" sz="2400" b="1">
                <a:latin typeface="Courier New" panose="02070309020205020404" pitchFamily="49" charset="0"/>
                <a:cs typeface="Courier New" panose="02070309020205020404" pitchFamily="49" charset="0"/>
              </a:rPr>
              <a:t>    print(name, end="\t")</a:t>
            </a:r>
          </a:p>
        </p:txBody>
      </p:sp>
    </p:spTree>
    <p:extLst>
      <p:ext uri="{BB962C8B-B14F-4D97-AF65-F5344CB8AC3E}">
        <p14:creationId xmlns:p14="http://schemas.microsoft.com/office/powerpoint/2010/main" val="12807135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697" y="120030"/>
            <a:ext cx="10416903" cy="754425"/>
          </a:xfrm>
        </p:spPr>
        <p:txBody>
          <a:bodyPr/>
          <a:lstStyle/>
          <a:p>
            <a:r>
              <a:rPr lang="en-US"/>
              <a:t>More Modules: The platform Module</a:t>
            </a:r>
            <a:endParaRPr lang="en-US" dirty="0"/>
          </a:p>
        </p:txBody>
      </p:sp>
      <p:sp>
        <p:nvSpPr>
          <p:cNvPr id="3" name="Content Placeholder 2"/>
          <p:cNvSpPr>
            <a:spLocks noGrp="1"/>
          </p:cNvSpPr>
          <p:nvPr>
            <p:ph idx="1"/>
          </p:nvPr>
        </p:nvSpPr>
        <p:spPr>
          <a:xfrm>
            <a:off x="352697" y="967409"/>
            <a:ext cx="10691355" cy="5770561"/>
          </a:xfrm>
        </p:spPr>
        <p:txBody>
          <a:bodyPr>
            <a:noAutofit/>
          </a:bodyPr>
          <a:lstStyle/>
          <a:p>
            <a:r>
              <a:rPr lang="en-US" sz="2400"/>
              <a:t>The platform module provides functions which allow you to get information about your platform (i.e. the hardware and operating system you are running Python on)</a:t>
            </a:r>
          </a:p>
          <a:p>
            <a:r>
              <a:rPr lang="en-US" sz="2400"/>
              <a:t>The platform() function returns a string describing the environment</a:t>
            </a:r>
          </a:p>
          <a:p>
            <a:endParaRPr lang="en-US" sz="1050"/>
          </a:p>
          <a:p>
            <a:pPr marL="1143000" indent="0">
              <a:buNone/>
            </a:pPr>
            <a:r>
              <a:rPr lang="en-US" sz="2400" b="1"/>
              <a:t>platform(aliased = False, terse = False)</a:t>
            </a:r>
          </a:p>
          <a:p>
            <a:pPr marL="1143000" indent="0">
              <a:buNone/>
            </a:pPr>
            <a:endParaRPr lang="en-US" sz="1050"/>
          </a:p>
          <a:p>
            <a:pPr marL="1371600"/>
            <a:r>
              <a:rPr lang="en-US" sz="2400"/>
              <a:t>aliased → when set to True (or any non-zero value) it </a:t>
            </a:r>
            <a:r>
              <a:rPr lang="en-US" sz="2400" u="sng"/>
              <a:t>may</a:t>
            </a:r>
            <a:r>
              <a:rPr lang="en-US" sz="2400"/>
              <a:t> cause the function to present alternative underlying names instead of the common ones</a:t>
            </a:r>
          </a:p>
          <a:p>
            <a:pPr marL="1371600"/>
            <a:r>
              <a:rPr lang="en-US" sz="2400"/>
              <a:t>terse → when set to True (or any non-zero value) it </a:t>
            </a:r>
            <a:r>
              <a:rPr lang="en-US" sz="2400" u="sng"/>
              <a:t>may</a:t>
            </a:r>
            <a:r>
              <a:rPr lang="en-US" sz="2400"/>
              <a:t> convince the function to present a briefer form of the result (if possible)</a:t>
            </a:r>
          </a:p>
          <a:p>
            <a:pPr marL="1371600"/>
            <a:endParaRPr lang="en-US" sz="1000"/>
          </a:p>
          <a:p>
            <a:pPr marL="2286000" indent="0">
              <a:buNone/>
            </a:pPr>
            <a:r>
              <a:rPr lang="en-US" sz="2000" b="1">
                <a:latin typeface="Courier New" panose="02070309020205020404" pitchFamily="49" charset="0"/>
                <a:cs typeface="Courier New" panose="02070309020205020404" pitchFamily="49" charset="0"/>
              </a:rPr>
              <a:t>from platform import platform</a:t>
            </a:r>
          </a:p>
          <a:p>
            <a:pPr marL="2286000" indent="0">
              <a:buNone/>
            </a:pPr>
            <a:r>
              <a:rPr lang="en-US" sz="2000" b="1">
                <a:latin typeface="Courier New" panose="02070309020205020404" pitchFamily="49" charset="0"/>
                <a:cs typeface="Courier New" panose="02070309020205020404" pitchFamily="49" charset="0"/>
              </a:rPr>
              <a:t>print(platform())</a:t>
            </a:r>
          </a:p>
          <a:p>
            <a:pPr marL="2286000" indent="0">
              <a:buNone/>
            </a:pPr>
            <a:r>
              <a:rPr lang="en-US" sz="2000" b="1">
                <a:latin typeface="Courier New" panose="02070309020205020404" pitchFamily="49" charset="0"/>
                <a:cs typeface="Courier New" panose="02070309020205020404" pitchFamily="49" charset="0"/>
              </a:rPr>
              <a:t>print(platform(1))</a:t>
            </a:r>
          </a:p>
          <a:p>
            <a:pPr marL="2286000" indent="0">
              <a:buNone/>
            </a:pPr>
            <a:r>
              <a:rPr lang="en-US" sz="2000" b="1">
                <a:latin typeface="Courier New" panose="02070309020205020404" pitchFamily="49" charset="0"/>
                <a:cs typeface="Courier New" panose="02070309020205020404" pitchFamily="49" charset="0"/>
              </a:rPr>
              <a:t>print(platform(0, 1))</a:t>
            </a:r>
          </a:p>
        </p:txBody>
      </p:sp>
      <p:sp>
        <p:nvSpPr>
          <p:cNvPr id="4" name="Slide Number Placeholder 3"/>
          <p:cNvSpPr>
            <a:spLocks noGrp="1"/>
          </p:cNvSpPr>
          <p:nvPr>
            <p:ph type="sldNum" sz="quarter" idx="12"/>
          </p:nvPr>
        </p:nvSpPr>
        <p:spPr/>
        <p:txBody>
          <a:bodyPr/>
          <a:lstStyle/>
          <a:p>
            <a:fld id="{E84E2596-301E-4832-9EC0-2653E7A66251}" type="slidenum">
              <a:rPr lang="en-US" smtClean="0"/>
              <a:t>33</a:t>
            </a:fld>
            <a:endParaRPr lang="en-US"/>
          </a:p>
        </p:txBody>
      </p:sp>
    </p:spTree>
    <p:extLst>
      <p:ext uri="{BB962C8B-B14F-4D97-AF65-F5344CB8AC3E}">
        <p14:creationId xmlns:p14="http://schemas.microsoft.com/office/powerpoint/2010/main" val="39868890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697" y="120030"/>
            <a:ext cx="10416903" cy="754425"/>
          </a:xfrm>
        </p:spPr>
        <p:txBody>
          <a:bodyPr/>
          <a:lstStyle/>
          <a:p>
            <a:r>
              <a:rPr lang="en-US" sz="4000"/>
              <a:t>platform.machine( ) and platform.processor( )</a:t>
            </a:r>
            <a:endParaRPr lang="en-US" sz="4000" dirty="0"/>
          </a:p>
        </p:txBody>
      </p:sp>
      <p:sp>
        <p:nvSpPr>
          <p:cNvPr id="3" name="Content Placeholder 2"/>
          <p:cNvSpPr>
            <a:spLocks noGrp="1"/>
          </p:cNvSpPr>
          <p:nvPr>
            <p:ph idx="1"/>
          </p:nvPr>
        </p:nvSpPr>
        <p:spPr>
          <a:xfrm>
            <a:off x="352697" y="967409"/>
            <a:ext cx="10691355" cy="5770561"/>
          </a:xfrm>
        </p:spPr>
        <p:txBody>
          <a:bodyPr>
            <a:noAutofit/>
          </a:bodyPr>
          <a:lstStyle/>
          <a:p>
            <a:r>
              <a:rPr lang="en-US" sz="2800"/>
              <a:t>machine() returns the generic name of the processor which runs your OS together with Python and your code as a string</a:t>
            </a:r>
          </a:p>
          <a:p>
            <a:endParaRPr lang="en-US" sz="1000"/>
          </a:p>
          <a:p>
            <a:pPr marL="2286000" indent="0">
              <a:buNone/>
            </a:pPr>
            <a:r>
              <a:rPr lang="en-US" sz="2400" b="1">
                <a:latin typeface="Courier New" panose="02070309020205020404" pitchFamily="49" charset="0"/>
                <a:cs typeface="Courier New" panose="02070309020205020404" pitchFamily="49" charset="0"/>
              </a:rPr>
              <a:t>from platform import machine</a:t>
            </a:r>
          </a:p>
          <a:p>
            <a:pPr marL="2286000" indent="0">
              <a:buNone/>
            </a:pPr>
            <a:r>
              <a:rPr lang="en-US" sz="2400" b="1">
                <a:latin typeface="Courier New" panose="02070309020205020404" pitchFamily="49" charset="0"/>
                <a:cs typeface="Courier New" panose="02070309020205020404" pitchFamily="49" charset="0"/>
              </a:rPr>
              <a:t>print(machine())</a:t>
            </a:r>
          </a:p>
          <a:p>
            <a:pPr marL="2286000" indent="0">
              <a:buNone/>
            </a:pPr>
            <a:endParaRPr lang="en-US" sz="2400" b="1">
              <a:latin typeface="Courier New" panose="02070309020205020404" pitchFamily="49" charset="0"/>
              <a:cs typeface="Courier New" panose="02070309020205020404" pitchFamily="49" charset="0"/>
            </a:endParaRPr>
          </a:p>
          <a:p>
            <a:pPr marL="231775" indent="-231775"/>
            <a:r>
              <a:rPr lang="en-US" sz="2400" b="0" i="0">
                <a:solidFill>
                  <a:srgbClr val="222222"/>
                </a:solidFill>
                <a:effectLst/>
                <a:latin typeface="Open Sans" panose="020B0606030504020204" pitchFamily="34" charset="0"/>
              </a:rPr>
              <a:t>processor() returns a string filled with the real processor name (if possible)</a:t>
            </a:r>
            <a:endParaRPr lang="en-US" sz="2800" b="1" i="0">
              <a:solidFill>
                <a:srgbClr val="222222"/>
              </a:solidFill>
              <a:effectLst/>
              <a:latin typeface="Courier New" panose="02070309020205020404" pitchFamily="49" charset="0"/>
              <a:cs typeface="Courier New" panose="02070309020205020404" pitchFamily="49" charset="0"/>
            </a:endParaRPr>
          </a:p>
          <a:p>
            <a:pPr marL="2286000" indent="0">
              <a:buNone/>
            </a:pPr>
            <a:endParaRPr lang="en-US" sz="2400" b="1">
              <a:solidFill>
                <a:srgbClr val="222222"/>
              </a:solidFill>
              <a:latin typeface="Courier New" panose="02070309020205020404" pitchFamily="49" charset="0"/>
              <a:cs typeface="Courier New" panose="02070309020205020404" pitchFamily="49" charset="0"/>
            </a:endParaRPr>
          </a:p>
          <a:p>
            <a:pPr marL="2286000" indent="0">
              <a:buNone/>
            </a:pPr>
            <a:r>
              <a:rPr lang="sv-SE" sz="2400" b="1">
                <a:latin typeface="Courier New" panose="02070309020205020404" pitchFamily="49" charset="0"/>
                <a:cs typeface="Courier New" panose="02070309020205020404" pitchFamily="49" charset="0"/>
              </a:rPr>
              <a:t>from platform import processor</a:t>
            </a:r>
          </a:p>
          <a:p>
            <a:pPr marL="2286000" indent="0">
              <a:buNone/>
            </a:pPr>
            <a:r>
              <a:rPr lang="sv-SE" sz="2400" b="1">
                <a:latin typeface="Courier New" panose="02070309020205020404" pitchFamily="49" charset="0"/>
                <a:cs typeface="Courier New" panose="02070309020205020404" pitchFamily="49" charset="0"/>
              </a:rPr>
              <a:t>print(processor())</a:t>
            </a:r>
            <a:endParaRPr lang="en-US" sz="2400" b="1">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E84E2596-301E-4832-9EC0-2653E7A66251}" type="slidenum">
              <a:rPr lang="en-US" smtClean="0"/>
              <a:t>34</a:t>
            </a:fld>
            <a:endParaRPr lang="en-US"/>
          </a:p>
        </p:txBody>
      </p:sp>
    </p:spTree>
    <p:extLst>
      <p:ext uri="{BB962C8B-B14F-4D97-AF65-F5344CB8AC3E}">
        <p14:creationId xmlns:p14="http://schemas.microsoft.com/office/powerpoint/2010/main" val="12105040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697" y="120030"/>
            <a:ext cx="10416903" cy="754425"/>
          </a:xfrm>
        </p:spPr>
        <p:txBody>
          <a:bodyPr/>
          <a:lstStyle/>
          <a:p>
            <a:r>
              <a:rPr lang="en-US" sz="4000"/>
              <a:t>platform.system( ) and platform.version( )</a:t>
            </a:r>
            <a:endParaRPr lang="en-US" sz="4000" dirty="0"/>
          </a:p>
        </p:txBody>
      </p:sp>
      <p:sp>
        <p:nvSpPr>
          <p:cNvPr id="3" name="Content Placeholder 2"/>
          <p:cNvSpPr>
            <a:spLocks noGrp="1"/>
          </p:cNvSpPr>
          <p:nvPr>
            <p:ph idx="1"/>
          </p:nvPr>
        </p:nvSpPr>
        <p:spPr>
          <a:xfrm>
            <a:off x="352697" y="967409"/>
            <a:ext cx="10691355" cy="5770561"/>
          </a:xfrm>
        </p:spPr>
        <p:txBody>
          <a:bodyPr>
            <a:noAutofit/>
          </a:bodyPr>
          <a:lstStyle/>
          <a:p>
            <a:r>
              <a:rPr lang="en-US" sz="2800"/>
              <a:t>system() returns the generic OS name as a string</a:t>
            </a:r>
          </a:p>
          <a:p>
            <a:endParaRPr lang="en-US" sz="1000"/>
          </a:p>
          <a:p>
            <a:pPr marL="2286000" indent="0">
              <a:buNone/>
            </a:pPr>
            <a:r>
              <a:rPr lang="en-US" sz="2400" b="1">
                <a:latin typeface="Courier New" panose="02070309020205020404" pitchFamily="49" charset="0"/>
                <a:cs typeface="Courier New" panose="02070309020205020404" pitchFamily="49" charset="0"/>
              </a:rPr>
              <a:t>from platform import system</a:t>
            </a:r>
          </a:p>
          <a:p>
            <a:pPr marL="2286000" indent="0">
              <a:buNone/>
            </a:pPr>
            <a:r>
              <a:rPr lang="en-US" sz="2400" b="1">
                <a:latin typeface="Courier New" panose="02070309020205020404" pitchFamily="49" charset="0"/>
                <a:cs typeface="Courier New" panose="02070309020205020404" pitchFamily="49" charset="0"/>
              </a:rPr>
              <a:t>print(system())</a:t>
            </a:r>
          </a:p>
          <a:p>
            <a:pPr marL="2286000" indent="0">
              <a:buNone/>
            </a:pPr>
            <a:endParaRPr lang="en-US" sz="2400" b="1">
              <a:latin typeface="Courier New" panose="02070309020205020404" pitchFamily="49" charset="0"/>
              <a:cs typeface="Courier New" panose="02070309020205020404" pitchFamily="49" charset="0"/>
            </a:endParaRPr>
          </a:p>
          <a:p>
            <a:pPr marL="231775" indent="-231775"/>
            <a:r>
              <a:rPr lang="en-US" sz="2400" b="0" i="0">
                <a:solidFill>
                  <a:srgbClr val="222222"/>
                </a:solidFill>
                <a:effectLst/>
                <a:latin typeface="Open Sans" panose="020B0606030504020204" pitchFamily="34" charset="0"/>
              </a:rPr>
              <a:t>version() returns a string containing the OS version</a:t>
            </a:r>
            <a:endParaRPr lang="en-US" sz="2800" b="1" i="0">
              <a:solidFill>
                <a:srgbClr val="222222"/>
              </a:solidFill>
              <a:effectLst/>
              <a:latin typeface="Courier New" panose="02070309020205020404" pitchFamily="49" charset="0"/>
              <a:cs typeface="Courier New" panose="02070309020205020404" pitchFamily="49" charset="0"/>
            </a:endParaRPr>
          </a:p>
          <a:p>
            <a:pPr marL="2286000" indent="0">
              <a:buNone/>
            </a:pPr>
            <a:endParaRPr lang="en-US" sz="2400" b="1">
              <a:solidFill>
                <a:srgbClr val="222222"/>
              </a:solidFill>
              <a:latin typeface="Courier New" panose="02070309020205020404" pitchFamily="49" charset="0"/>
              <a:cs typeface="Courier New" panose="02070309020205020404" pitchFamily="49" charset="0"/>
            </a:endParaRPr>
          </a:p>
          <a:p>
            <a:pPr marL="2286000" indent="0">
              <a:buNone/>
            </a:pPr>
            <a:r>
              <a:rPr lang="sv-SE" sz="2400" b="1">
                <a:latin typeface="Courier New" panose="02070309020205020404" pitchFamily="49" charset="0"/>
                <a:cs typeface="Courier New" panose="02070309020205020404" pitchFamily="49" charset="0"/>
              </a:rPr>
              <a:t>from platform import version</a:t>
            </a:r>
          </a:p>
          <a:p>
            <a:pPr marL="2286000" indent="0">
              <a:buNone/>
            </a:pPr>
            <a:r>
              <a:rPr lang="sv-SE" sz="2400" b="1">
                <a:latin typeface="Courier New" panose="02070309020205020404" pitchFamily="49" charset="0"/>
                <a:cs typeface="Courier New" panose="02070309020205020404" pitchFamily="49" charset="0"/>
              </a:rPr>
              <a:t>print(version())</a:t>
            </a:r>
            <a:endParaRPr lang="en-US" sz="2400" b="1">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E84E2596-301E-4832-9EC0-2653E7A66251}" type="slidenum">
              <a:rPr lang="en-US" smtClean="0"/>
              <a:t>35</a:t>
            </a:fld>
            <a:endParaRPr lang="en-US"/>
          </a:p>
        </p:txBody>
      </p:sp>
    </p:spTree>
    <p:extLst>
      <p:ext uri="{BB962C8B-B14F-4D97-AF65-F5344CB8AC3E}">
        <p14:creationId xmlns:p14="http://schemas.microsoft.com/office/powerpoint/2010/main" val="7413156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697" y="120030"/>
            <a:ext cx="10416903" cy="1273341"/>
          </a:xfrm>
        </p:spPr>
        <p:txBody>
          <a:bodyPr/>
          <a:lstStyle/>
          <a:p>
            <a:r>
              <a:rPr lang="en-US" sz="4000"/>
              <a:t>platform.python_implementation ( ) and   </a:t>
            </a:r>
            <a:br>
              <a:rPr lang="en-US" sz="4000"/>
            </a:br>
            <a:r>
              <a:rPr lang="en-US" sz="4000"/>
              <a:t>     platform.python_version_tuple ( )</a:t>
            </a:r>
            <a:endParaRPr lang="en-US" sz="4000" dirty="0"/>
          </a:p>
        </p:txBody>
      </p:sp>
      <p:sp>
        <p:nvSpPr>
          <p:cNvPr id="3" name="Content Placeholder 2"/>
          <p:cNvSpPr>
            <a:spLocks noGrp="1"/>
          </p:cNvSpPr>
          <p:nvPr>
            <p:ph idx="1"/>
          </p:nvPr>
        </p:nvSpPr>
        <p:spPr>
          <a:xfrm>
            <a:off x="352697" y="1625601"/>
            <a:ext cx="10691355" cy="5112370"/>
          </a:xfrm>
        </p:spPr>
        <p:txBody>
          <a:bodyPr>
            <a:noAutofit/>
          </a:bodyPr>
          <a:lstStyle/>
          <a:p>
            <a:r>
              <a:rPr lang="en-US" sz="2000"/>
              <a:t>If you need to know what version of Python is running your code, python_implementation() and python_version_tuple() provide this information</a:t>
            </a:r>
          </a:p>
          <a:p>
            <a:pPr marL="914400"/>
            <a:r>
              <a:rPr lang="en-US" sz="2000" b="1"/>
              <a:t>python_implementation() </a:t>
            </a:r>
            <a:r>
              <a:rPr lang="en-US" sz="2000"/>
              <a:t>returns a string denoting the Python implementation</a:t>
            </a:r>
          </a:p>
          <a:p>
            <a:pPr marL="1371600" lvl="1"/>
            <a:r>
              <a:rPr lang="en-US" sz="1800"/>
              <a:t>expect Cpython here, unless you are using a non-canonical ("non-official") Python branch</a:t>
            </a:r>
          </a:p>
          <a:p>
            <a:pPr marL="914400"/>
            <a:r>
              <a:rPr lang="en-US" sz="2000" b="1"/>
              <a:t>python_version_tuple() </a:t>
            </a:r>
            <a:r>
              <a:rPr lang="en-US" sz="2000"/>
              <a:t>returns a three-element tuple filled with:</a:t>
            </a:r>
          </a:p>
          <a:p>
            <a:pPr marL="1371600"/>
            <a:r>
              <a:rPr lang="en-US" sz="2000"/>
              <a:t>the major part of Python's version</a:t>
            </a:r>
          </a:p>
          <a:p>
            <a:pPr marL="1371600"/>
            <a:r>
              <a:rPr lang="en-US" sz="2000"/>
              <a:t>the minor part</a:t>
            </a:r>
          </a:p>
          <a:p>
            <a:pPr marL="1371600"/>
            <a:r>
              <a:rPr lang="en-US" sz="2000"/>
              <a:t>the patch level number</a:t>
            </a:r>
          </a:p>
          <a:p>
            <a:pPr marL="1828800"/>
            <a:endParaRPr lang="en-US" sz="2000" b="1">
              <a:latin typeface="Courier New" panose="02070309020205020404" pitchFamily="49" charset="0"/>
              <a:cs typeface="Courier New" panose="02070309020205020404" pitchFamily="49" charset="0"/>
            </a:endParaRPr>
          </a:p>
          <a:p>
            <a:pPr marL="457200" indent="0">
              <a:buNone/>
            </a:pPr>
            <a:r>
              <a:rPr lang="en-US" sz="1800" b="1">
                <a:latin typeface="Courier New" panose="02070309020205020404" pitchFamily="49" charset="0"/>
                <a:cs typeface="Courier New" panose="02070309020205020404" pitchFamily="49" charset="0"/>
              </a:rPr>
              <a:t>from platform import python_implementation, python_version_tuple</a:t>
            </a:r>
          </a:p>
          <a:p>
            <a:pPr marL="457200" indent="0">
              <a:buNone/>
            </a:pPr>
            <a:r>
              <a:rPr lang="en-US" sz="1800" b="1">
                <a:latin typeface="Courier New" panose="02070309020205020404" pitchFamily="49" charset="0"/>
                <a:cs typeface="Courier New" panose="02070309020205020404" pitchFamily="49" charset="0"/>
              </a:rPr>
              <a:t>print(python_implementation())</a:t>
            </a:r>
          </a:p>
          <a:p>
            <a:pPr marL="457200" indent="0">
              <a:buNone/>
            </a:pPr>
            <a:r>
              <a:rPr lang="en-US" sz="1800" b="1">
                <a:latin typeface="Courier New" panose="02070309020205020404" pitchFamily="49" charset="0"/>
                <a:cs typeface="Courier New" panose="02070309020205020404" pitchFamily="49" charset="0"/>
              </a:rPr>
              <a:t>for atr in python_version_tuple():</a:t>
            </a:r>
          </a:p>
          <a:p>
            <a:pPr marL="457200" indent="0">
              <a:buNone/>
            </a:pPr>
            <a:r>
              <a:rPr lang="en-US" sz="1800" b="1">
                <a:latin typeface="Courier New" panose="02070309020205020404" pitchFamily="49" charset="0"/>
                <a:cs typeface="Courier New" panose="02070309020205020404" pitchFamily="49" charset="0"/>
              </a:rPr>
              <a:t>    print(atr)</a:t>
            </a:r>
          </a:p>
        </p:txBody>
      </p:sp>
      <p:sp>
        <p:nvSpPr>
          <p:cNvPr id="4" name="Slide Number Placeholder 3"/>
          <p:cNvSpPr>
            <a:spLocks noGrp="1"/>
          </p:cNvSpPr>
          <p:nvPr>
            <p:ph type="sldNum" sz="quarter" idx="12"/>
          </p:nvPr>
        </p:nvSpPr>
        <p:spPr/>
        <p:txBody>
          <a:bodyPr/>
          <a:lstStyle/>
          <a:p>
            <a:fld id="{E84E2596-301E-4832-9EC0-2653E7A66251}" type="slidenum">
              <a:rPr lang="en-US" smtClean="0"/>
              <a:t>36</a:t>
            </a:fld>
            <a:endParaRPr lang="en-US"/>
          </a:p>
        </p:txBody>
      </p:sp>
    </p:spTree>
    <p:extLst>
      <p:ext uri="{BB962C8B-B14F-4D97-AF65-F5344CB8AC3E}">
        <p14:creationId xmlns:p14="http://schemas.microsoft.com/office/powerpoint/2010/main" val="35560754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97304-D22F-41E5-BF2A-94FFBBC45A8D}"/>
              </a:ext>
            </a:extLst>
          </p:cNvPr>
          <p:cNvSpPr>
            <a:spLocks noGrp="1"/>
          </p:cNvSpPr>
          <p:nvPr>
            <p:ph type="title"/>
          </p:nvPr>
        </p:nvSpPr>
        <p:spPr>
          <a:xfrm>
            <a:off x="609600" y="136752"/>
            <a:ext cx="10160000" cy="712333"/>
          </a:xfrm>
        </p:spPr>
        <p:txBody>
          <a:bodyPr/>
          <a:lstStyle/>
          <a:p>
            <a:r>
              <a:rPr lang="en-US"/>
              <a:t>Packages</a:t>
            </a:r>
            <a:endParaRPr lang="en-US" dirty="0"/>
          </a:p>
        </p:txBody>
      </p:sp>
      <p:sp>
        <p:nvSpPr>
          <p:cNvPr id="3" name="Content Placeholder 2">
            <a:extLst>
              <a:ext uri="{FF2B5EF4-FFF2-40B4-BE49-F238E27FC236}">
                <a16:creationId xmlns:a16="http://schemas.microsoft.com/office/drawing/2014/main" id="{5520D3A0-6FC1-4662-881B-95B6E732087D}"/>
              </a:ext>
            </a:extLst>
          </p:cNvPr>
          <p:cNvSpPr>
            <a:spLocks noGrp="1"/>
          </p:cNvSpPr>
          <p:nvPr>
            <p:ph idx="1"/>
          </p:nvPr>
        </p:nvSpPr>
        <p:spPr>
          <a:xfrm>
            <a:off x="609600" y="1037771"/>
            <a:ext cx="10160000" cy="5545591"/>
          </a:xfrm>
        </p:spPr>
        <p:txBody>
          <a:bodyPr>
            <a:normAutofit/>
          </a:bodyPr>
          <a:lstStyle/>
          <a:p>
            <a:r>
              <a:rPr lang="en-US" sz="2800"/>
              <a:t>A module is a container filled with functions - you can pack as many functions as you want into one module and distribute it</a:t>
            </a:r>
          </a:p>
          <a:p>
            <a:r>
              <a:rPr lang="en-US" sz="2800"/>
              <a:t>Functions are logically grouped in modules based on their purpose, and named in a clear and intuitive way</a:t>
            </a:r>
          </a:p>
          <a:p>
            <a:r>
              <a:rPr lang="en-US" sz="2800"/>
              <a:t>Modules can also be logically grouped into </a:t>
            </a:r>
            <a:r>
              <a:rPr lang="en-US" sz="2800" b="1"/>
              <a:t>packages</a:t>
            </a:r>
          </a:p>
        </p:txBody>
      </p:sp>
      <p:sp>
        <p:nvSpPr>
          <p:cNvPr id="4" name="Slide Number Placeholder 3">
            <a:extLst>
              <a:ext uri="{FF2B5EF4-FFF2-40B4-BE49-F238E27FC236}">
                <a16:creationId xmlns:a16="http://schemas.microsoft.com/office/drawing/2014/main" id="{A573B1E2-9C1F-4F73-B1D3-A756CBBCDD3A}"/>
              </a:ext>
            </a:extLst>
          </p:cNvPr>
          <p:cNvSpPr>
            <a:spLocks noGrp="1"/>
          </p:cNvSpPr>
          <p:nvPr>
            <p:ph type="sldNum" sz="quarter" idx="12"/>
          </p:nvPr>
        </p:nvSpPr>
        <p:spPr/>
        <p:txBody>
          <a:bodyPr/>
          <a:lstStyle/>
          <a:p>
            <a:fld id="{E84E2596-301E-4832-9EC0-2653E7A66251}" type="slidenum">
              <a:rPr lang="en-US" smtClean="0"/>
              <a:t>37</a:t>
            </a:fld>
            <a:endParaRPr lang="en-US"/>
          </a:p>
        </p:txBody>
      </p:sp>
      <p:pic>
        <p:nvPicPr>
          <p:cNvPr id="6" name="Picture 5">
            <a:extLst>
              <a:ext uri="{FF2B5EF4-FFF2-40B4-BE49-F238E27FC236}">
                <a16:creationId xmlns:a16="http://schemas.microsoft.com/office/drawing/2014/main" id="{FB369049-D7D7-E935-9D3A-02FEA828021F}"/>
              </a:ext>
            </a:extLst>
          </p:cNvPr>
          <p:cNvPicPr>
            <a:picLocks noChangeAspect="1"/>
          </p:cNvPicPr>
          <p:nvPr/>
        </p:nvPicPr>
        <p:blipFill>
          <a:blip r:embed="rId2"/>
          <a:stretch>
            <a:fillRect/>
          </a:stretch>
        </p:blipFill>
        <p:spPr>
          <a:xfrm>
            <a:off x="3537809" y="3951857"/>
            <a:ext cx="3635924" cy="2046568"/>
          </a:xfrm>
          <a:prstGeom prst="rect">
            <a:avLst/>
          </a:prstGeom>
        </p:spPr>
      </p:pic>
    </p:spTree>
    <p:extLst>
      <p:ext uri="{BB962C8B-B14F-4D97-AF65-F5344CB8AC3E}">
        <p14:creationId xmlns:p14="http://schemas.microsoft.com/office/powerpoint/2010/main" val="34609211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97304-D22F-41E5-BF2A-94FFBBC45A8D}"/>
              </a:ext>
            </a:extLst>
          </p:cNvPr>
          <p:cNvSpPr>
            <a:spLocks noGrp="1"/>
          </p:cNvSpPr>
          <p:nvPr>
            <p:ph type="title"/>
          </p:nvPr>
        </p:nvSpPr>
        <p:spPr>
          <a:xfrm>
            <a:off x="609600" y="136752"/>
            <a:ext cx="10160000" cy="712333"/>
          </a:xfrm>
        </p:spPr>
        <p:txBody>
          <a:bodyPr/>
          <a:lstStyle/>
          <a:p>
            <a:r>
              <a:rPr lang="en-US"/>
              <a:t>Packages</a:t>
            </a:r>
            <a:endParaRPr lang="en-US" dirty="0"/>
          </a:p>
        </p:txBody>
      </p:sp>
      <p:sp>
        <p:nvSpPr>
          <p:cNvPr id="3" name="Content Placeholder 2">
            <a:extLst>
              <a:ext uri="{FF2B5EF4-FFF2-40B4-BE49-F238E27FC236}">
                <a16:creationId xmlns:a16="http://schemas.microsoft.com/office/drawing/2014/main" id="{5520D3A0-6FC1-4662-881B-95B6E732087D}"/>
              </a:ext>
            </a:extLst>
          </p:cNvPr>
          <p:cNvSpPr>
            <a:spLocks noGrp="1"/>
          </p:cNvSpPr>
          <p:nvPr>
            <p:ph idx="1"/>
          </p:nvPr>
        </p:nvSpPr>
        <p:spPr>
          <a:xfrm>
            <a:off x="609600" y="1037771"/>
            <a:ext cx="10160000" cy="5545591"/>
          </a:xfrm>
        </p:spPr>
        <p:txBody>
          <a:bodyPr>
            <a:normAutofit/>
          </a:bodyPr>
          <a:lstStyle/>
          <a:p>
            <a:r>
              <a:rPr lang="en-US" sz="2800"/>
              <a:t>Packages are </a:t>
            </a:r>
            <a:r>
              <a:rPr lang="en-US" sz="2800" dirty="0"/>
              <a:t>oriented toward larger software releases, e.g. the Linux OS</a:t>
            </a:r>
          </a:p>
          <a:p>
            <a:r>
              <a:rPr lang="en-US" sz="2800" dirty="0"/>
              <a:t>Installing packages usually requires the ability to run Python and the associated "pip" utility from the command line</a:t>
            </a:r>
          </a:p>
          <a:p>
            <a:r>
              <a:rPr lang="en-US" sz="2800"/>
              <a:t>PyPI (</a:t>
            </a:r>
            <a:r>
              <a:rPr lang="en-US" sz="2800">
                <a:hlinkClick r:id="rId2"/>
              </a:rPr>
              <a:t>https://pypi.org</a:t>
            </a:r>
            <a:r>
              <a:rPr lang="en-US" sz="2800"/>
              <a:t>) (short for Python Package Index) is the primary central repository for Python packages</a:t>
            </a:r>
          </a:p>
          <a:p>
            <a:pPr lvl="1"/>
            <a:r>
              <a:rPr lang="en-US" sz="2600"/>
              <a:t>It is maintained by a group named the Packaging Working Group, a part of the Python Software Foundation, whose main task is to support Python developers in efficient code dissemination.</a:t>
            </a:r>
          </a:p>
          <a:p>
            <a:r>
              <a:rPr lang="en-US" sz="2800"/>
              <a:t>Numbers as of Aug 10,2022:</a:t>
            </a:r>
          </a:p>
          <a:p>
            <a:pPr lvl="1"/>
            <a:r>
              <a:rPr lang="en-US" sz="2600" b="1"/>
              <a:t>393,213</a:t>
            </a:r>
            <a:r>
              <a:rPr lang="en-US" sz="2600"/>
              <a:t> projects </a:t>
            </a:r>
            <a:r>
              <a:rPr lang="en-US" sz="2600" b="1"/>
              <a:t>3,688,002</a:t>
            </a:r>
            <a:r>
              <a:rPr lang="en-US" sz="2600"/>
              <a:t> releases </a:t>
            </a:r>
            <a:r>
              <a:rPr lang="en-US" sz="2600" b="1"/>
              <a:t>6,525,180</a:t>
            </a:r>
            <a:r>
              <a:rPr lang="en-US" sz="2600"/>
              <a:t> files </a:t>
            </a:r>
            <a:r>
              <a:rPr lang="en-US" sz="2600" b="1"/>
              <a:t>614,162</a:t>
            </a:r>
            <a:r>
              <a:rPr lang="en-US" sz="2600"/>
              <a:t> users</a:t>
            </a:r>
            <a:endParaRPr lang="en-US" dirty="0"/>
          </a:p>
        </p:txBody>
      </p:sp>
      <p:sp>
        <p:nvSpPr>
          <p:cNvPr id="4" name="Slide Number Placeholder 3">
            <a:extLst>
              <a:ext uri="{FF2B5EF4-FFF2-40B4-BE49-F238E27FC236}">
                <a16:creationId xmlns:a16="http://schemas.microsoft.com/office/drawing/2014/main" id="{A573B1E2-9C1F-4F73-B1D3-A756CBBCDD3A}"/>
              </a:ext>
            </a:extLst>
          </p:cNvPr>
          <p:cNvSpPr>
            <a:spLocks noGrp="1"/>
          </p:cNvSpPr>
          <p:nvPr>
            <p:ph type="sldNum" sz="quarter" idx="12"/>
          </p:nvPr>
        </p:nvSpPr>
        <p:spPr/>
        <p:txBody>
          <a:bodyPr/>
          <a:lstStyle/>
          <a:p>
            <a:fld id="{E84E2596-301E-4832-9EC0-2653E7A66251}" type="slidenum">
              <a:rPr lang="en-US" smtClean="0"/>
              <a:t>38</a:t>
            </a:fld>
            <a:endParaRPr lang="en-US"/>
          </a:p>
        </p:txBody>
      </p:sp>
    </p:spTree>
    <p:extLst>
      <p:ext uri="{BB962C8B-B14F-4D97-AF65-F5344CB8AC3E}">
        <p14:creationId xmlns:p14="http://schemas.microsoft.com/office/powerpoint/2010/main" val="41257622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97304-D22F-41E5-BF2A-94FFBBC45A8D}"/>
              </a:ext>
            </a:extLst>
          </p:cNvPr>
          <p:cNvSpPr>
            <a:spLocks noGrp="1"/>
          </p:cNvSpPr>
          <p:nvPr>
            <p:ph type="title"/>
          </p:nvPr>
        </p:nvSpPr>
        <p:spPr>
          <a:xfrm>
            <a:off x="609600" y="136752"/>
            <a:ext cx="10160000" cy="712333"/>
          </a:xfrm>
        </p:spPr>
        <p:txBody>
          <a:bodyPr/>
          <a:lstStyle/>
          <a:p>
            <a:r>
              <a:rPr lang="en-US"/>
              <a:t>Package Initialization</a:t>
            </a:r>
            <a:endParaRPr lang="en-US" dirty="0"/>
          </a:p>
        </p:txBody>
      </p:sp>
      <p:sp>
        <p:nvSpPr>
          <p:cNvPr id="3" name="Content Placeholder 2">
            <a:extLst>
              <a:ext uri="{FF2B5EF4-FFF2-40B4-BE49-F238E27FC236}">
                <a16:creationId xmlns:a16="http://schemas.microsoft.com/office/drawing/2014/main" id="{5520D3A0-6FC1-4662-881B-95B6E732087D}"/>
              </a:ext>
            </a:extLst>
          </p:cNvPr>
          <p:cNvSpPr>
            <a:spLocks noGrp="1"/>
          </p:cNvSpPr>
          <p:nvPr>
            <p:ph idx="1"/>
          </p:nvPr>
        </p:nvSpPr>
        <p:spPr>
          <a:xfrm>
            <a:off x="609600" y="1037771"/>
            <a:ext cx="10160000" cy="5545591"/>
          </a:xfrm>
        </p:spPr>
        <p:txBody>
          <a:bodyPr>
            <a:normAutofit fontScale="92500" lnSpcReduction="10000"/>
          </a:bodyPr>
          <a:lstStyle/>
          <a:p>
            <a:r>
              <a:rPr lang="en-US" sz="2800"/>
              <a:t>Packages, like modules, may require initialization.</a:t>
            </a:r>
          </a:p>
          <a:p>
            <a:r>
              <a:rPr lang="en-US" sz="2800"/>
              <a:t>The initialization of a module is done by an </a:t>
            </a:r>
            <a:r>
              <a:rPr lang="en-US" sz="2800" b="1"/>
              <a:t>unbound code </a:t>
            </a:r>
            <a:r>
              <a:rPr lang="en-US" sz="2800"/>
              <a:t>(not a part of any function) located inside the module's file.</a:t>
            </a:r>
          </a:p>
          <a:p>
            <a:pPr lvl="1"/>
            <a:r>
              <a:rPr lang="en-US" sz="2600"/>
              <a:t>A package is not a file, but a structure of multiple files and folders, so  this technique does not work for packages</a:t>
            </a:r>
          </a:p>
          <a:p>
            <a:r>
              <a:rPr lang="en-US" sz="2800"/>
              <a:t>Python expects that there is a file with a unique name inside a  package's folders: </a:t>
            </a:r>
            <a:r>
              <a:rPr lang="en-US" sz="2800" b="1"/>
              <a:t>__init__.py</a:t>
            </a:r>
          </a:p>
          <a:p>
            <a:pPr lvl="1"/>
            <a:r>
              <a:rPr lang="en-US" sz="2600"/>
              <a:t>The contents of this file are executed when any of the package's modules is imported. </a:t>
            </a:r>
          </a:p>
          <a:p>
            <a:pPr lvl="1"/>
            <a:r>
              <a:rPr lang="en-US" sz="2600"/>
              <a:t>If there are no special initializations, the file is left empty, but cannot be omitted</a:t>
            </a:r>
          </a:p>
          <a:p>
            <a:r>
              <a:rPr lang="en-US" sz="2800"/>
              <a:t>Search for __init__.py in your Python install folder – there are a lot of them! </a:t>
            </a:r>
          </a:p>
          <a:p>
            <a:pPr lvl="1"/>
            <a:r>
              <a:rPr lang="en-US" sz="2600"/>
              <a:t>Open open one with IDLE and take a look, but don't modify it!</a:t>
            </a:r>
            <a:endParaRPr lang="en-US" dirty="0"/>
          </a:p>
        </p:txBody>
      </p:sp>
      <p:sp>
        <p:nvSpPr>
          <p:cNvPr id="4" name="Slide Number Placeholder 3">
            <a:extLst>
              <a:ext uri="{FF2B5EF4-FFF2-40B4-BE49-F238E27FC236}">
                <a16:creationId xmlns:a16="http://schemas.microsoft.com/office/drawing/2014/main" id="{A573B1E2-9C1F-4F73-B1D3-A756CBBCDD3A}"/>
              </a:ext>
            </a:extLst>
          </p:cNvPr>
          <p:cNvSpPr>
            <a:spLocks noGrp="1"/>
          </p:cNvSpPr>
          <p:nvPr>
            <p:ph type="sldNum" sz="quarter" idx="12"/>
          </p:nvPr>
        </p:nvSpPr>
        <p:spPr/>
        <p:txBody>
          <a:bodyPr/>
          <a:lstStyle/>
          <a:p>
            <a:fld id="{E84E2596-301E-4832-9EC0-2653E7A66251}" type="slidenum">
              <a:rPr lang="en-US" smtClean="0"/>
              <a:t>39</a:t>
            </a:fld>
            <a:endParaRPr lang="en-US"/>
          </a:p>
        </p:txBody>
      </p:sp>
    </p:spTree>
    <p:extLst>
      <p:ext uri="{BB962C8B-B14F-4D97-AF65-F5344CB8AC3E}">
        <p14:creationId xmlns:p14="http://schemas.microsoft.com/office/powerpoint/2010/main" val="123761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160000" cy="846496"/>
          </a:xfrm>
          <a:solidFill>
            <a:schemeClr val="accent2">
              <a:lumMod val="60000"/>
              <a:lumOff val="40000"/>
            </a:schemeClr>
          </a:solidFill>
        </p:spPr>
        <p:txBody>
          <a:bodyPr/>
          <a:lstStyle/>
          <a:p>
            <a:r>
              <a:rPr lang="en-US" sz="5400"/>
              <a:t>Modules</a:t>
            </a:r>
            <a:endParaRPr lang="en-US" dirty="0"/>
          </a:p>
        </p:txBody>
      </p:sp>
      <p:sp>
        <p:nvSpPr>
          <p:cNvPr id="3" name="Content Placeholder 2">
            <a:extLst>
              <a:ext uri="{FF2B5EF4-FFF2-40B4-BE49-F238E27FC236}">
                <a16:creationId xmlns:a16="http://schemas.microsoft.com/office/drawing/2014/main" id="{FA75B3BE-8368-7E25-F530-CE117F25847E}"/>
              </a:ext>
            </a:extLst>
          </p:cNvPr>
          <p:cNvSpPr>
            <a:spLocks noGrp="1"/>
          </p:cNvSpPr>
          <p:nvPr>
            <p:ph idx="1"/>
          </p:nvPr>
        </p:nvSpPr>
        <p:spPr>
          <a:xfrm>
            <a:off x="609600" y="1176793"/>
            <a:ext cx="10160000" cy="5300207"/>
          </a:xfrm>
        </p:spPr>
        <p:txBody>
          <a:bodyPr>
            <a:normAutofit/>
          </a:bodyPr>
          <a:lstStyle/>
          <a:p>
            <a:r>
              <a:rPr lang="en-US" sz="2800"/>
              <a:t>Large software applications are divided into parts so they are easier to understand, easier to maintain, and allow multiple developers to work on them</a:t>
            </a:r>
          </a:p>
          <a:p>
            <a:r>
              <a:rPr lang="en-US" sz="2800"/>
              <a:t>For example, a project could be divided into two main parts:</a:t>
            </a:r>
          </a:p>
          <a:p>
            <a:pPr marL="1371600"/>
            <a:r>
              <a:rPr lang="en-US" sz="2800"/>
              <a:t>the user interface (for interaction with the user)</a:t>
            </a:r>
          </a:p>
          <a:p>
            <a:pPr marL="1371600"/>
            <a:r>
              <a:rPr lang="en-US" sz="2800"/>
              <a:t>the business logic (for processing data and producing results)</a:t>
            </a:r>
          </a:p>
          <a:p>
            <a:r>
              <a:rPr lang="en-US" sz="2800"/>
              <a:t>Each of these parts can be divided into smaller ones; this is known as </a:t>
            </a:r>
            <a:r>
              <a:rPr lang="en-US" sz="2800" b="1"/>
              <a:t>decomposition</a:t>
            </a:r>
            <a:endParaRPr lang="en-US" sz="2800"/>
          </a:p>
          <a:p>
            <a:r>
              <a:rPr lang="en-US" sz="2800" b="1"/>
              <a:t>Modules</a:t>
            </a:r>
            <a:r>
              <a:rPr lang="en-US" sz="2800"/>
              <a:t> are used to divide a piece of software into separate but cooperating parts</a:t>
            </a:r>
            <a:endParaRPr lang="en-US" sz="2400"/>
          </a:p>
        </p:txBody>
      </p:sp>
      <p:sp>
        <p:nvSpPr>
          <p:cNvPr id="5" name="Slide Number Placeholder 4"/>
          <p:cNvSpPr>
            <a:spLocks noGrp="1"/>
          </p:cNvSpPr>
          <p:nvPr>
            <p:ph type="sldNum" sz="quarter" idx="12"/>
          </p:nvPr>
        </p:nvSpPr>
        <p:spPr/>
        <p:txBody>
          <a:bodyPr/>
          <a:lstStyle/>
          <a:p>
            <a:fld id="{E84E2596-301E-4832-9EC0-2653E7A66251}" type="slidenum">
              <a:rPr lang="en-US" smtClean="0"/>
              <a:t>4</a:t>
            </a:fld>
            <a:endParaRPr lang="en-US"/>
          </a:p>
        </p:txBody>
      </p:sp>
    </p:spTree>
    <p:extLst>
      <p:ext uri="{BB962C8B-B14F-4D97-AF65-F5344CB8AC3E}">
        <p14:creationId xmlns:p14="http://schemas.microsoft.com/office/powerpoint/2010/main" val="19351157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97304-D22F-41E5-BF2A-94FFBBC45A8D}"/>
              </a:ext>
            </a:extLst>
          </p:cNvPr>
          <p:cNvSpPr>
            <a:spLocks noGrp="1"/>
          </p:cNvSpPr>
          <p:nvPr>
            <p:ph type="title"/>
          </p:nvPr>
        </p:nvSpPr>
        <p:spPr>
          <a:xfrm>
            <a:off x="609600" y="136752"/>
            <a:ext cx="10160000" cy="712333"/>
          </a:xfrm>
        </p:spPr>
        <p:txBody>
          <a:bodyPr/>
          <a:lstStyle/>
          <a:p>
            <a:r>
              <a:rPr lang="en-US"/>
              <a:t>PyPI</a:t>
            </a:r>
            <a:endParaRPr lang="en-US" dirty="0"/>
          </a:p>
        </p:txBody>
      </p:sp>
      <p:sp>
        <p:nvSpPr>
          <p:cNvPr id="3" name="Content Placeholder 2">
            <a:extLst>
              <a:ext uri="{FF2B5EF4-FFF2-40B4-BE49-F238E27FC236}">
                <a16:creationId xmlns:a16="http://schemas.microsoft.com/office/drawing/2014/main" id="{5520D3A0-6FC1-4662-881B-95B6E732087D}"/>
              </a:ext>
            </a:extLst>
          </p:cNvPr>
          <p:cNvSpPr>
            <a:spLocks noGrp="1"/>
          </p:cNvSpPr>
          <p:nvPr>
            <p:ph idx="1"/>
          </p:nvPr>
        </p:nvSpPr>
        <p:spPr>
          <a:xfrm>
            <a:off x="609600" y="1037771"/>
            <a:ext cx="10160000" cy="5545591"/>
          </a:xfrm>
        </p:spPr>
        <p:txBody>
          <a:bodyPr>
            <a:normAutofit/>
          </a:bodyPr>
          <a:lstStyle/>
          <a:p>
            <a:r>
              <a:rPr lang="en-US" sz="2800"/>
              <a:t>PyPI is completely free, although there are licensing terms that apply</a:t>
            </a:r>
          </a:p>
          <a:p>
            <a:r>
              <a:rPr lang="en-US" sz="2800"/>
              <a:t>The PyPI repo is sometimes referred to as </a:t>
            </a:r>
            <a:r>
              <a:rPr lang="en-US" sz="2800" b="1"/>
              <a:t>The Cheese Shop</a:t>
            </a:r>
          </a:p>
          <a:p>
            <a:r>
              <a:rPr lang="en-US" sz="2800"/>
              <a:t>The Cheese Shop is one of the most famous Monty Python sketches where an Englishman tries to buy some cheese from "Ye National Cheese Emporium" which, it turns out, has no cheese in stock at all</a:t>
            </a:r>
            <a:endParaRPr lang="en-US" dirty="0"/>
          </a:p>
        </p:txBody>
      </p:sp>
      <p:sp>
        <p:nvSpPr>
          <p:cNvPr id="4" name="Slide Number Placeholder 3">
            <a:extLst>
              <a:ext uri="{FF2B5EF4-FFF2-40B4-BE49-F238E27FC236}">
                <a16:creationId xmlns:a16="http://schemas.microsoft.com/office/drawing/2014/main" id="{A573B1E2-9C1F-4F73-B1D3-A756CBBCDD3A}"/>
              </a:ext>
            </a:extLst>
          </p:cNvPr>
          <p:cNvSpPr>
            <a:spLocks noGrp="1"/>
          </p:cNvSpPr>
          <p:nvPr>
            <p:ph type="sldNum" sz="quarter" idx="12"/>
          </p:nvPr>
        </p:nvSpPr>
        <p:spPr/>
        <p:txBody>
          <a:bodyPr/>
          <a:lstStyle/>
          <a:p>
            <a:fld id="{E84E2596-301E-4832-9EC0-2653E7A66251}" type="slidenum">
              <a:rPr lang="en-US" smtClean="0"/>
              <a:t>40</a:t>
            </a:fld>
            <a:endParaRPr lang="en-US"/>
          </a:p>
        </p:txBody>
      </p:sp>
    </p:spTree>
    <p:extLst>
      <p:ext uri="{BB962C8B-B14F-4D97-AF65-F5344CB8AC3E}">
        <p14:creationId xmlns:p14="http://schemas.microsoft.com/office/powerpoint/2010/main" val="41587428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7AB05E6-BAF9-4441-BE39-EC1CAD3BF69D}"/>
              </a:ext>
            </a:extLst>
          </p:cNvPr>
          <p:cNvPicPr>
            <a:picLocks noChangeAspect="1"/>
          </p:cNvPicPr>
          <p:nvPr/>
        </p:nvPicPr>
        <p:blipFill rotWithShape="1">
          <a:blip r:embed="rId2"/>
          <a:srcRect r="43463" b="64174"/>
          <a:stretch/>
        </p:blipFill>
        <p:spPr>
          <a:xfrm>
            <a:off x="785813" y="3429000"/>
            <a:ext cx="9240638" cy="3062287"/>
          </a:xfrm>
          <a:prstGeom prst="rect">
            <a:avLst/>
          </a:prstGeom>
        </p:spPr>
      </p:pic>
      <p:sp>
        <p:nvSpPr>
          <p:cNvPr id="4" name="Title 3">
            <a:extLst>
              <a:ext uri="{FF2B5EF4-FFF2-40B4-BE49-F238E27FC236}">
                <a16:creationId xmlns:a16="http://schemas.microsoft.com/office/drawing/2014/main" id="{D25E4BC1-9FCC-421B-BFB9-64F1B00CEF04}"/>
              </a:ext>
            </a:extLst>
          </p:cNvPr>
          <p:cNvSpPr>
            <a:spLocks noGrp="1"/>
          </p:cNvSpPr>
          <p:nvPr>
            <p:ph type="title"/>
          </p:nvPr>
        </p:nvSpPr>
        <p:spPr>
          <a:xfrm>
            <a:off x="609600" y="122238"/>
            <a:ext cx="10160000" cy="838200"/>
          </a:xfrm>
        </p:spPr>
        <p:txBody>
          <a:bodyPr/>
          <a:lstStyle/>
          <a:p>
            <a:r>
              <a:rPr lang="en-US" dirty="0"/>
              <a:t>Packing: Managing Packages </a:t>
            </a:r>
            <a:r>
              <a:rPr lang="en-US"/>
              <a:t>with pip</a:t>
            </a:r>
            <a:endParaRPr lang="en-US" dirty="0"/>
          </a:p>
        </p:txBody>
      </p:sp>
      <p:sp>
        <p:nvSpPr>
          <p:cNvPr id="6" name="Content Placeholder 5">
            <a:extLst>
              <a:ext uri="{FF2B5EF4-FFF2-40B4-BE49-F238E27FC236}">
                <a16:creationId xmlns:a16="http://schemas.microsoft.com/office/drawing/2014/main" id="{FE2CA01D-B6E5-4D90-B7D9-385E966D46D6}"/>
              </a:ext>
            </a:extLst>
          </p:cNvPr>
          <p:cNvSpPr>
            <a:spLocks noGrp="1"/>
          </p:cNvSpPr>
          <p:nvPr>
            <p:ph idx="1"/>
          </p:nvPr>
        </p:nvSpPr>
        <p:spPr>
          <a:xfrm>
            <a:off x="609600" y="1104899"/>
            <a:ext cx="10160000" cy="2198739"/>
          </a:xfrm>
        </p:spPr>
        <p:txBody>
          <a:bodyPr>
            <a:normAutofit fontScale="85000" lnSpcReduction="10000"/>
          </a:bodyPr>
          <a:lstStyle/>
          <a:p>
            <a:r>
              <a:rPr lang="en-US" sz="3200" u="sng"/>
              <a:t>pip</a:t>
            </a:r>
            <a:r>
              <a:rPr lang="en-US" sz="3200"/>
              <a:t> is </a:t>
            </a:r>
            <a:r>
              <a:rPr lang="en-US" sz="3200" dirty="0"/>
              <a:t>a package management </a:t>
            </a:r>
            <a:r>
              <a:rPr lang="en-US" sz="3200"/>
              <a:t>system used </a:t>
            </a:r>
            <a:r>
              <a:rPr lang="en-US" sz="3200" dirty="0"/>
              <a:t>to install and manage software packages written in </a:t>
            </a:r>
            <a:r>
              <a:rPr lang="en-US" sz="3200"/>
              <a:t>Python.</a:t>
            </a:r>
          </a:p>
          <a:p>
            <a:pPr lvl="1"/>
            <a:r>
              <a:rPr lang="en-US" sz="3000"/>
              <a:t>pip stands for "Pip Installs Packages", which is a </a:t>
            </a:r>
            <a:r>
              <a:rPr lang="en-US" sz="3000" b="1"/>
              <a:t>recursive</a:t>
            </a:r>
            <a:r>
              <a:rPr lang="en-US" sz="3000"/>
              <a:t> definition</a:t>
            </a:r>
            <a:endParaRPr lang="en-US" sz="3000" dirty="0"/>
          </a:p>
          <a:p>
            <a:pPr lvl="1"/>
            <a:r>
              <a:rPr lang="en-US" sz="3000" dirty="0"/>
              <a:t>Note</a:t>
            </a:r>
            <a:r>
              <a:rPr lang="en-US" sz="3000"/>
              <a:t>: administrator privileges may be required to run pip</a:t>
            </a:r>
            <a:endParaRPr lang="en-US" sz="3000" dirty="0"/>
          </a:p>
          <a:p>
            <a:r>
              <a:rPr lang="en-US" sz="3200" dirty="0"/>
              <a:t>Usage:     </a:t>
            </a:r>
            <a:r>
              <a:rPr lang="en-US" sz="3200" b="1" dirty="0"/>
              <a:t>pip install </a:t>
            </a:r>
            <a:r>
              <a:rPr lang="en-US" sz="3200" b="1" dirty="0" err="1"/>
              <a:t>packageName</a:t>
            </a:r>
            <a:endParaRPr lang="en-US" sz="3200" b="1" dirty="0"/>
          </a:p>
        </p:txBody>
      </p:sp>
    </p:spTree>
    <p:extLst>
      <p:ext uri="{BB962C8B-B14F-4D97-AF65-F5344CB8AC3E}">
        <p14:creationId xmlns:p14="http://schemas.microsoft.com/office/powerpoint/2010/main" val="29862678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97304-D22F-41E5-BF2A-94FFBBC45A8D}"/>
              </a:ext>
            </a:extLst>
          </p:cNvPr>
          <p:cNvSpPr>
            <a:spLocks noGrp="1"/>
          </p:cNvSpPr>
          <p:nvPr>
            <p:ph type="title"/>
          </p:nvPr>
        </p:nvSpPr>
        <p:spPr>
          <a:xfrm>
            <a:off x="609600" y="136752"/>
            <a:ext cx="10160000" cy="712333"/>
          </a:xfrm>
        </p:spPr>
        <p:txBody>
          <a:bodyPr/>
          <a:lstStyle/>
          <a:p>
            <a:r>
              <a:rPr lang="en-US"/>
              <a:t>User vs. Administrator</a:t>
            </a:r>
            <a:endParaRPr lang="en-US" dirty="0"/>
          </a:p>
        </p:txBody>
      </p:sp>
      <p:sp>
        <p:nvSpPr>
          <p:cNvPr id="3" name="Content Placeholder 2">
            <a:extLst>
              <a:ext uri="{FF2B5EF4-FFF2-40B4-BE49-F238E27FC236}">
                <a16:creationId xmlns:a16="http://schemas.microsoft.com/office/drawing/2014/main" id="{5520D3A0-6FC1-4662-881B-95B6E732087D}"/>
              </a:ext>
            </a:extLst>
          </p:cNvPr>
          <p:cNvSpPr>
            <a:spLocks noGrp="1"/>
          </p:cNvSpPr>
          <p:nvPr>
            <p:ph idx="1"/>
          </p:nvPr>
        </p:nvSpPr>
        <p:spPr>
          <a:xfrm>
            <a:off x="609600" y="1037771"/>
            <a:ext cx="10160000" cy="5545591"/>
          </a:xfrm>
        </p:spPr>
        <p:txBody>
          <a:bodyPr>
            <a:normAutofit/>
          </a:bodyPr>
          <a:lstStyle/>
          <a:p>
            <a:pPr marL="228600"/>
            <a:r>
              <a:rPr lang="en-US" sz="2600"/>
              <a:t>There are two possible scenarios for installing packages with pip:</a:t>
            </a:r>
            <a:endParaRPr lang="en-US" b="1">
              <a:latin typeface="Courier New" panose="02070309020205020404" pitchFamily="49" charset="0"/>
              <a:cs typeface="Courier New" panose="02070309020205020404" pitchFamily="49" charset="0"/>
            </a:endParaRPr>
          </a:p>
          <a:p>
            <a:pPr marL="914400" lvl="1" indent="-336550">
              <a:buFont typeface="+mj-lt"/>
              <a:buAutoNum type="arabicPeriod"/>
            </a:pPr>
            <a:r>
              <a:rPr lang="en-US" sz="2400"/>
              <a:t>You want to install a new package for yourself so it won't be available for any other user account on your computer; this is the only option available if you don't have administrator rights</a:t>
            </a:r>
          </a:p>
          <a:p>
            <a:pPr marL="914400" lvl="1" indent="-336550">
              <a:buFont typeface="+mj-lt"/>
              <a:buAutoNum type="arabicPeriod"/>
            </a:pPr>
            <a:r>
              <a:rPr lang="en-US" sz="2400"/>
              <a:t>You want to install a new package system-wide – you have administrative rights and you're not afraid to use them</a:t>
            </a:r>
          </a:p>
          <a:p>
            <a:pPr marL="228600"/>
            <a:r>
              <a:rPr lang="en-US" sz="2600"/>
              <a:t>To distinguish between these two actions, pip provides a </a:t>
            </a:r>
            <a:r>
              <a:rPr lang="en-US" sz="2600" b="1"/>
              <a:t>--user</a:t>
            </a:r>
            <a:r>
              <a:rPr lang="en-US" sz="2600"/>
              <a:t> option (note the double dash) which tells pip to act locally on behalf of your (non-administrative) user ID</a:t>
            </a:r>
          </a:p>
          <a:p>
            <a:pPr marL="228600"/>
            <a:endParaRPr lang="en-US" sz="1000"/>
          </a:p>
          <a:p>
            <a:pPr marL="914400" indent="0">
              <a:buNone/>
            </a:pPr>
            <a:r>
              <a:rPr lang="en-US" sz="2600" b="1">
                <a:latin typeface="Courier New" panose="02070309020205020404" pitchFamily="49" charset="0"/>
                <a:cs typeface="Courier New" panose="02070309020205020404" pitchFamily="49" charset="0"/>
              </a:rPr>
              <a:t>pip install --user packagename</a:t>
            </a:r>
          </a:p>
          <a:p>
            <a:pPr marL="228600"/>
            <a:endParaRPr lang="en-US" sz="1000"/>
          </a:p>
          <a:p>
            <a:pPr marL="228600"/>
            <a:r>
              <a:rPr lang="en-US" sz="2600"/>
              <a:t>If you don’t use this option, pip assumes that you are a system administrator and will do nothing to correct you if you’re not</a:t>
            </a:r>
          </a:p>
        </p:txBody>
      </p:sp>
      <p:sp>
        <p:nvSpPr>
          <p:cNvPr id="4" name="Slide Number Placeholder 3">
            <a:extLst>
              <a:ext uri="{FF2B5EF4-FFF2-40B4-BE49-F238E27FC236}">
                <a16:creationId xmlns:a16="http://schemas.microsoft.com/office/drawing/2014/main" id="{A573B1E2-9C1F-4F73-B1D3-A756CBBCDD3A}"/>
              </a:ext>
            </a:extLst>
          </p:cNvPr>
          <p:cNvSpPr>
            <a:spLocks noGrp="1"/>
          </p:cNvSpPr>
          <p:nvPr>
            <p:ph type="sldNum" sz="quarter" idx="12"/>
          </p:nvPr>
        </p:nvSpPr>
        <p:spPr/>
        <p:txBody>
          <a:bodyPr/>
          <a:lstStyle/>
          <a:p>
            <a:fld id="{E84E2596-301E-4832-9EC0-2653E7A66251}" type="slidenum">
              <a:rPr lang="en-US" smtClean="0"/>
              <a:t>42</a:t>
            </a:fld>
            <a:endParaRPr lang="en-US"/>
          </a:p>
        </p:txBody>
      </p:sp>
    </p:spTree>
    <p:extLst>
      <p:ext uri="{BB962C8B-B14F-4D97-AF65-F5344CB8AC3E}">
        <p14:creationId xmlns:p14="http://schemas.microsoft.com/office/powerpoint/2010/main" val="12343481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97304-D22F-41E5-BF2A-94FFBBC45A8D}"/>
              </a:ext>
            </a:extLst>
          </p:cNvPr>
          <p:cNvSpPr>
            <a:spLocks noGrp="1"/>
          </p:cNvSpPr>
          <p:nvPr>
            <p:ph type="title"/>
          </p:nvPr>
        </p:nvSpPr>
        <p:spPr>
          <a:xfrm>
            <a:off x="609600" y="136752"/>
            <a:ext cx="10160000" cy="712333"/>
          </a:xfrm>
        </p:spPr>
        <p:txBody>
          <a:bodyPr/>
          <a:lstStyle/>
          <a:p>
            <a:r>
              <a:rPr lang="en-US"/>
              <a:t>Other pip Commands</a:t>
            </a:r>
            <a:endParaRPr lang="en-US" dirty="0"/>
          </a:p>
        </p:txBody>
      </p:sp>
      <p:sp>
        <p:nvSpPr>
          <p:cNvPr id="3" name="Content Placeholder 2">
            <a:extLst>
              <a:ext uri="{FF2B5EF4-FFF2-40B4-BE49-F238E27FC236}">
                <a16:creationId xmlns:a16="http://schemas.microsoft.com/office/drawing/2014/main" id="{5520D3A0-6FC1-4662-881B-95B6E732087D}"/>
              </a:ext>
            </a:extLst>
          </p:cNvPr>
          <p:cNvSpPr>
            <a:spLocks noGrp="1"/>
          </p:cNvSpPr>
          <p:nvPr>
            <p:ph idx="1"/>
          </p:nvPr>
        </p:nvSpPr>
        <p:spPr>
          <a:xfrm>
            <a:off x="609600" y="1037771"/>
            <a:ext cx="10160000" cy="5545591"/>
          </a:xfrm>
        </p:spPr>
        <p:txBody>
          <a:bodyPr>
            <a:normAutofit/>
          </a:bodyPr>
          <a:lstStyle/>
          <a:p>
            <a:pPr marL="228600"/>
            <a:r>
              <a:rPr lang="en-US" sz="2400"/>
              <a:t>displays the version of pip:</a:t>
            </a:r>
          </a:p>
          <a:p>
            <a:pPr marL="914400" indent="0">
              <a:buNone/>
            </a:pPr>
            <a:r>
              <a:rPr lang="en-US" b="1">
                <a:latin typeface="Courier New" panose="02070309020205020404" pitchFamily="49" charset="0"/>
                <a:cs typeface="Courier New" panose="02070309020205020404" pitchFamily="49" charset="0"/>
              </a:rPr>
              <a:t>pip --version</a:t>
            </a:r>
          </a:p>
          <a:p>
            <a:pPr marL="228600"/>
            <a:r>
              <a:rPr lang="en-US" sz="2400"/>
              <a:t>displays general help information for pip</a:t>
            </a:r>
          </a:p>
          <a:p>
            <a:pPr marL="914400" indent="0">
              <a:buNone/>
            </a:pPr>
            <a:r>
              <a:rPr lang="en-US" b="1">
                <a:latin typeface="Courier New" panose="02070309020205020404" pitchFamily="49" charset="0"/>
                <a:cs typeface="Courier New" panose="02070309020205020404" pitchFamily="49" charset="0"/>
              </a:rPr>
              <a:t>pip help</a:t>
            </a:r>
          </a:p>
          <a:p>
            <a:r>
              <a:rPr lang="en-US" sz="2400"/>
              <a:t>displays help information for a specific operation</a:t>
            </a:r>
            <a:endParaRPr lang="en-US" sz="1000"/>
          </a:p>
          <a:p>
            <a:pPr marL="914400" indent="0">
              <a:buNone/>
            </a:pPr>
            <a:r>
              <a:rPr lang="en-US" b="1">
                <a:latin typeface="Courier New" panose="02070309020205020404" pitchFamily="49" charset="0"/>
                <a:cs typeface="Courier New" panose="02070309020205020404" pitchFamily="49" charset="0"/>
              </a:rPr>
              <a:t>pip help operation</a:t>
            </a:r>
          </a:p>
          <a:p>
            <a:r>
              <a:rPr lang="en-US" sz="2400"/>
              <a:t>displays Python packages that have been installed</a:t>
            </a:r>
            <a:endParaRPr lang="en-US" sz="1000"/>
          </a:p>
          <a:p>
            <a:pPr marL="914400" indent="0">
              <a:buNone/>
            </a:pPr>
            <a:r>
              <a:rPr lang="en-US" b="1">
                <a:latin typeface="Courier New" panose="02070309020205020404" pitchFamily="49" charset="0"/>
                <a:cs typeface="Courier New" panose="02070309020205020404" pitchFamily="49" charset="0"/>
              </a:rPr>
              <a:t>pip list</a:t>
            </a:r>
          </a:p>
          <a:p>
            <a:r>
              <a:rPr lang="en-US" sz="2400"/>
              <a:t>displays information about a package</a:t>
            </a:r>
            <a:endParaRPr lang="en-US" sz="1000"/>
          </a:p>
          <a:p>
            <a:pPr marL="914400" indent="0">
              <a:buNone/>
            </a:pPr>
            <a:r>
              <a:rPr lang="en-US" b="1">
                <a:latin typeface="Courier New" panose="02070309020205020404" pitchFamily="49" charset="0"/>
                <a:cs typeface="Courier New" panose="02070309020205020404" pitchFamily="49" charset="0"/>
              </a:rPr>
              <a:t>pip show package_name</a:t>
            </a:r>
          </a:p>
          <a:p>
            <a:r>
              <a:rPr lang="en-US" sz="2400"/>
              <a:t>searches PyPI package names and summary strings of all install packages for string</a:t>
            </a:r>
            <a:endParaRPr lang="en-US" sz="1000"/>
          </a:p>
          <a:p>
            <a:pPr marL="914400" indent="0">
              <a:buNone/>
            </a:pPr>
            <a:r>
              <a:rPr lang="en-US" b="1">
                <a:latin typeface="Courier New" panose="02070309020205020404" pitchFamily="49" charset="0"/>
                <a:cs typeface="Courier New" panose="02070309020205020404" pitchFamily="49" charset="0"/>
              </a:rPr>
              <a:t>pip search string</a:t>
            </a:r>
          </a:p>
        </p:txBody>
      </p:sp>
      <p:sp>
        <p:nvSpPr>
          <p:cNvPr id="4" name="Slide Number Placeholder 3">
            <a:extLst>
              <a:ext uri="{FF2B5EF4-FFF2-40B4-BE49-F238E27FC236}">
                <a16:creationId xmlns:a16="http://schemas.microsoft.com/office/drawing/2014/main" id="{A573B1E2-9C1F-4F73-B1D3-A756CBBCDD3A}"/>
              </a:ext>
            </a:extLst>
          </p:cNvPr>
          <p:cNvSpPr>
            <a:spLocks noGrp="1"/>
          </p:cNvSpPr>
          <p:nvPr>
            <p:ph type="sldNum" sz="quarter" idx="12"/>
          </p:nvPr>
        </p:nvSpPr>
        <p:spPr/>
        <p:txBody>
          <a:bodyPr/>
          <a:lstStyle/>
          <a:p>
            <a:fld id="{E84E2596-301E-4832-9EC0-2653E7A66251}" type="slidenum">
              <a:rPr lang="en-US" smtClean="0"/>
              <a:t>43</a:t>
            </a:fld>
            <a:endParaRPr lang="en-US"/>
          </a:p>
        </p:txBody>
      </p:sp>
    </p:spTree>
    <p:extLst>
      <p:ext uri="{BB962C8B-B14F-4D97-AF65-F5344CB8AC3E}">
        <p14:creationId xmlns:p14="http://schemas.microsoft.com/office/powerpoint/2010/main" val="28851677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97304-D22F-41E5-BF2A-94FFBBC45A8D}"/>
              </a:ext>
            </a:extLst>
          </p:cNvPr>
          <p:cNvSpPr>
            <a:spLocks noGrp="1"/>
          </p:cNvSpPr>
          <p:nvPr>
            <p:ph type="title"/>
          </p:nvPr>
        </p:nvSpPr>
        <p:spPr>
          <a:xfrm>
            <a:off x="609600" y="136752"/>
            <a:ext cx="10160000" cy="712333"/>
          </a:xfrm>
        </p:spPr>
        <p:txBody>
          <a:bodyPr/>
          <a:lstStyle/>
          <a:p>
            <a:r>
              <a:rPr lang="en-US"/>
              <a:t>Other pip Commands</a:t>
            </a:r>
            <a:endParaRPr lang="en-US" dirty="0"/>
          </a:p>
        </p:txBody>
      </p:sp>
      <p:sp>
        <p:nvSpPr>
          <p:cNvPr id="3" name="Content Placeholder 2">
            <a:extLst>
              <a:ext uri="{FF2B5EF4-FFF2-40B4-BE49-F238E27FC236}">
                <a16:creationId xmlns:a16="http://schemas.microsoft.com/office/drawing/2014/main" id="{5520D3A0-6FC1-4662-881B-95B6E732087D}"/>
              </a:ext>
            </a:extLst>
          </p:cNvPr>
          <p:cNvSpPr>
            <a:spLocks noGrp="1"/>
          </p:cNvSpPr>
          <p:nvPr>
            <p:ph idx="1"/>
          </p:nvPr>
        </p:nvSpPr>
        <p:spPr>
          <a:xfrm>
            <a:off x="609600" y="1037771"/>
            <a:ext cx="10160000" cy="5545591"/>
          </a:xfrm>
        </p:spPr>
        <p:txBody>
          <a:bodyPr>
            <a:normAutofit fontScale="85000" lnSpcReduction="20000"/>
          </a:bodyPr>
          <a:lstStyle/>
          <a:p>
            <a:pPr marL="282575" indent="-282575"/>
            <a:r>
              <a:rPr lang="en-US" sz="3300"/>
              <a:t>The pip install command has two important additional abilities</a:t>
            </a:r>
          </a:p>
          <a:p>
            <a:pPr marL="282575" indent="-282575"/>
            <a:r>
              <a:rPr lang="en-US" sz="3300"/>
              <a:t>It is able to update a locally installed package:</a:t>
            </a:r>
          </a:p>
          <a:p>
            <a:pPr marL="914400" indent="0">
              <a:buNone/>
            </a:pPr>
            <a:endParaRPr lang="en-US" b="1">
              <a:latin typeface="Courier New" panose="02070309020205020404" pitchFamily="49" charset="0"/>
              <a:cs typeface="Courier New" panose="02070309020205020404" pitchFamily="49" charset="0"/>
            </a:endParaRPr>
          </a:p>
          <a:p>
            <a:pPr marL="914400" indent="0">
              <a:buNone/>
            </a:pPr>
            <a:r>
              <a:rPr lang="en-US" sz="2800" b="1">
                <a:latin typeface="Courier New" panose="02070309020205020404" pitchFamily="49" charset="0"/>
                <a:cs typeface="Courier New" panose="02070309020205020404" pitchFamily="49" charset="0"/>
              </a:rPr>
              <a:t>pip install -U package_name</a:t>
            </a:r>
          </a:p>
          <a:p>
            <a:pPr marL="914400" indent="0">
              <a:buNone/>
            </a:pPr>
            <a:endParaRPr lang="en-US" b="1">
              <a:latin typeface="Courier New" panose="02070309020205020404" pitchFamily="49" charset="0"/>
              <a:cs typeface="Courier New" panose="02070309020205020404" pitchFamily="49" charset="0"/>
            </a:endParaRPr>
          </a:p>
          <a:p>
            <a:pPr marL="282575" indent="0">
              <a:buNone/>
            </a:pPr>
            <a:r>
              <a:rPr lang="en-US" sz="3100"/>
              <a:t>where -U means update</a:t>
            </a:r>
          </a:p>
          <a:p>
            <a:pPr marL="282575" indent="-282575"/>
            <a:endParaRPr lang="en-US" sz="1200"/>
          </a:p>
          <a:p>
            <a:pPr marL="282575" indent="-282575"/>
            <a:r>
              <a:rPr lang="en-US" sz="3100"/>
              <a:t>It is able to install a specific version of a package (pip installs the newest available version by default):</a:t>
            </a:r>
          </a:p>
          <a:p>
            <a:pPr marL="914400" indent="0">
              <a:buNone/>
            </a:pPr>
            <a:endParaRPr lang="en-US" b="1">
              <a:latin typeface="Courier New" panose="02070309020205020404" pitchFamily="49" charset="0"/>
              <a:cs typeface="Courier New" panose="02070309020205020404" pitchFamily="49" charset="0"/>
            </a:endParaRPr>
          </a:p>
          <a:p>
            <a:pPr marL="914400" indent="0">
              <a:buNone/>
            </a:pPr>
            <a:r>
              <a:rPr lang="en-US" sz="2800" b="1">
                <a:latin typeface="Courier New" panose="02070309020205020404" pitchFamily="49" charset="0"/>
                <a:cs typeface="Courier New" panose="02070309020205020404" pitchFamily="49" charset="0"/>
              </a:rPr>
              <a:t>pip install package_name==package_version</a:t>
            </a:r>
          </a:p>
          <a:p>
            <a:pPr marL="914400" indent="0">
              <a:buNone/>
            </a:pPr>
            <a:endParaRPr lang="en-US" b="1">
              <a:latin typeface="Courier New" panose="02070309020205020404" pitchFamily="49" charset="0"/>
              <a:cs typeface="Courier New" panose="02070309020205020404" pitchFamily="49" charset="0"/>
            </a:endParaRPr>
          </a:p>
          <a:p>
            <a:pPr marL="231775" indent="-231775"/>
            <a:r>
              <a:rPr lang="en-US" sz="3500"/>
              <a:t>(note the double equals sign)</a:t>
            </a:r>
          </a:p>
          <a:p>
            <a:pPr marL="914400" indent="0">
              <a:buNone/>
            </a:pPr>
            <a:endParaRPr lang="en-US" b="1">
              <a:latin typeface="Courier New" panose="02070309020205020404" pitchFamily="49" charset="0"/>
              <a:cs typeface="Courier New" panose="02070309020205020404" pitchFamily="49" charset="0"/>
            </a:endParaRPr>
          </a:p>
          <a:p>
            <a:pPr marL="914400" indent="0">
              <a:buNone/>
            </a:pPr>
            <a:r>
              <a:rPr lang="en-US" sz="2800" b="1">
                <a:latin typeface="Courier New" panose="02070309020205020404" pitchFamily="49" charset="0"/>
                <a:cs typeface="Courier New" panose="02070309020205020404" pitchFamily="49" charset="0"/>
              </a:rPr>
              <a:t>pip install pygame==1.9.2</a:t>
            </a:r>
            <a:endParaRPr lang="en-US" sz="3300"/>
          </a:p>
        </p:txBody>
      </p:sp>
      <p:sp>
        <p:nvSpPr>
          <p:cNvPr id="4" name="Slide Number Placeholder 3">
            <a:extLst>
              <a:ext uri="{FF2B5EF4-FFF2-40B4-BE49-F238E27FC236}">
                <a16:creationId xmlns:a16="http://schemas.microsoft.com/office/drawing/2014/main" id="{A573B1E2-9C1F-4F73-B1D3-A756CBBCDD3A}"/>
              </a:ext>
            </a:extLst>
          </p:cNvPr>
          <p:cNvSpPr>
            <a:spLocks noGrp="1"/>
          </p:cNvSpPr>
          <p:nvPr>
            <p:ph type="sldNum" sz="quarter" idx="12"/>
          </p:nvPr>
        </p:nvSpPr>
        <p:spPr/>
        <p:txBody>
          <a:bodyPr/>
          <a:lstStyle/>
          <a:p>
            <a:fld id="{E84E2596-301E-4832-9EC0-2653E7A66251}" type="slidenum">
              <a:rPr lang="en-US" smtClean="0"/>
              <a:t>44</a:t>
            </a:fld>
            <a:endParaRPr lang="en-US"/>
          </a:p>
        </p:txBody>
      </p:sp>
    </p:spTree>
    <p:extLst>
      <p:ext uri="{BB962C8B-B14F-4D97-AF65-F5344CB8AC3E}">
        <p14:creationId xmlns:p14="http://schemas.microsoft.com/office/powerpoint/2010/main" val="14059125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97304-D22F-41E5-BF2A-94FFBBC45A8D}"/>
              </a:ext>
            </a:extLst>
          </p:cNvPr>
          <p:cNvSpPr>
            <a:spLocks noGrp="1"/>
          </p:cNvSpPr>
          <p:nvPr>
            <p:ph type="title"/>
          </p:nvPr>
        </p:nvSpPr>
        <p:spPr>
          <a:xfrm>
            <a:off x="609600" y="136752"/>
            <a:ext cx="10160000" cy="712333"/>
          </a:xfrm>
        </p:spPr>
        <p:txBody>
          <a:bodyPr/>
          <a:lstStyle/>
          <a:p>
            <a:r>
              <a:rPr lang="en-US"/>
              <a:t>Other pip Commands</a:t>
            </a:r>
            <a:endParaRPr lang="en-US" dirty="0"/>
          </a:p>
        </p:txBody>
      </p:sp>
      <p:sp>
        <p:nvSpPr>
          <p:cNvPr id="3" name="Content Placeholder 2">
            <a:extLst>
              <a:ext uri="{FF2B5EF4-FFF2-40B4-BE49-F238E27FC236}">
                <a16:creationId xmlns:a16="http://schemas.microsoft.com/office/drawing/2014/main" id="{5520D3A0-6FC1-4662-881B-95B6E732087D}"/>
              </a:ext>
            </a:extLst>
          </p:cNvPr>
          <p:cNvSpPr>
            <a:spLocks noGrp="1"/>
          </p:cNvSpPr>
          <p:nvPr>
            <p:ph idx="1"/>
          </p:nvPr>
        </p:nvSpPr>
        <p:spPr>
          <a:xfrm>
            <a:off x="609600" y="1037771"/>
            <a:ext cx="10160000" cy="5545591"/>
          </a:xfrm>
        </p:spPr>
        <p:txBody>
          <a:bodyPr>
            <a:normAutofit/>
          </a:bodyPr>
          <a:lstStyle/>
          <a:p>
            <a:pPr marL="282575" indent="-282575"/>
            <a:r>
              <a:rPr lang="en-US" sz="3300"/>
              <a:t>To uninstall a package:</a:t>
            </a:r>
          </a:p>
          <a:p>
            <a:pPr marL="914400" indent="0">
              <a:buNone/>
            </a:pPr>
            <a:endParaRPr lang="en-US" sz="2800" b="1">
              <a:latin typeface="Courier New" panose="02070309020205020404" pitchFamily="49" charset="0"/>
              <a:cs typeface="Courier New" panose="02070309020205020404" pitchFamily="49" charset="0"/>
            </a:endParaRPr>
          </a:p>
          <a:p>
            <a:pPr marL="914400" indent="0">
              <a:buNone/>
            </a:pPr>
            <a:r>
              <a:rPr lang="en-US" sz="2800" b="1">
                <a:latin typeface="Courier New" panose="02070309020205020404" pitchFamily="49" charset="0"/>
                <a:cs typeface="Courier New" panose="02070309020205020404" pitchFamily="49" charset="0"/>
              </a:rPr>
              <a:t>pip uninstall package_name</a:t>
            </a:r>
            <a:endParaRPr lang="en-US" sz="3300"/>
          </a:p>
        </p:txBody>
      </p:sp>
      <p:sp>
        <p:nvSpPr>
          <p:cNvPr id="4" name="Slide Number Placeholder 3">
            <a:extLst>
              <a:ext uri="{FF2B5EF4-FFF2-40B4-BE49-F238E27FC236}">
                <a16:creationId xmlns:a16="http://schemas.microsoft.com/office/drawing/2014/main" id="{A573B1E2-9C1F-4F73-B1D3-A756CBBCDD3A}"/>
              </a:ext>
            </a:extLst>
          </p:cNvPr>
          <p:cNvSpPr>
            <a:spLocks noGrp="1"/>
          </p:cNvSpPr>
          <p:nvPr>
            <p:ph type="sldNum" sz="quarter" idx="12"/>
          </p:nvPr>
        </p:nvSpPr>
        <p:spPr/>
        <p:txBody>
          <a:bodyPr/>
          <a:lstStyle/>
          <a:p>
            <a:fld id="{E84E2596-301E-4832-9EC0-2653E7A66251}" type="slidenum">
              <a:rPr lang="en-US" smtClean="0"/>
              <a:t>45</a:t>
            </a:fld>
            <a:endParaRPr lang="en-US"/>
          </a:p>
        </p:txBody>
      </p:sp>
    </p:spTree>
    <p:extLst>
      <p:ext uri="{BB962C8B-B14F-4D97-AF65-F5344CB8AC3E}">
        <p14:creationId xmlns:p14="http://schemas.microsoft.com/office/powerpoint/2010/main" val="33241880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97304-D22F-41E5-BF2A-94FFBBC45A8D}"/>
              </a:ext>
            </a:extLst>
          </p:cNvPr>
          <p:cNvSpPr>
            <a:spLocks noGrp="1"/>
          </p:cNvSpPr>
          <p:nvPr>
            <p:ph type="title"/>
          </p:nvPr>
        </p:nvSpPr>
        <p:spPr/>
        <p:txBody>
          <a:bodyPr/>
          <a:lstStyle/>
          <a:p>
            <a:r>
              <a:rPr lang="en-US" dirty="0"/>
              <a:t>Packaging: Creating Packages</a:t>
            </a:r>
          </a:p>
        </p:txBody>
      </p:sp>
      <p:sp>
        <p:nvSpPr>
          <p:cNvPr id="3" name="Content Placeholder 2">
            <a:extLst>
              <a:ext uri="{FF2B5EF4-FFF2-40B4-BE49-F238E27FC236}">
                <a16:creationId xmlns:a16="http://schemas.microsoft.com/office/drawing/2014/main" id="{5520D3A0-6FC1-4662-881B-95B6E732087D}"/>
              </a:ext>
            </a:extLst>
          </p:cNvPr>
          <p:cNvSpPr>
            <a:spLocks noGrp="1"/>
          </p:cNvSpPr>
          <p:nvPr>
            <p:ph idx="1"/>
          </p:nvPr>
        </p:nvSpPr>
        <p:spPr>
          <a:xfrm>
            <a:off x="609600" y="1417638"/>
            <a:ext cx="10160000" cy="5059362"/>
          </a:xfrm>
        </p:spPr>
        <p:txBody>
          <a:bodyPr/>
          <a:lstStyle/>
          <a:p>
            <a:r>
              <a:rPr lang="en-US" sz="2800" dirty="0"/>
              <a:t>Packaging an application for distribution requires consideration of many factors</a:t>
            </a:r>
          </a:p>
          <a:p>
            <a:pPr lvl="1"/>
            <a:r>
              <a:rPr lang="en-US" sz="2800" dirty="0"/>
              <a:t>Target users (developers, power users, end users)</a:t>
            </a:r>
          </a:p>
          <a:p>
            <a:pPr lvl="1"/>
            <a:r>
              <a:rPr lang="en-US" sz="2800" dirty="0"/>
              <a:t>Target environment (standalone, server, enterprise, web, mobile)</a:t>
            </a:r>
          </a:p>
          <a:p>
            <a:pPr lvl="1"/>
            <a:r>
              <a:rPr lang="en-US" sz="2800" dirty="0"/>
              <a:t>Tools include </a:t>
            </a:r>
            <a:r>
              <a:rPr lang="en-US" sz="2800" dirty="0" err="1"/>
              <a:t>PyPI</a:t>
            </a:r>
            <a:r>
              <a:rPr lang="en-US" sz="2800" dirty="0"/>
              <a:t>, setup.py, wheel files</a:t>
            </a:r>
          </a:p>
          <a:p>
            <a:r>
              <a:rPr lang="en-US" sz="2800" dirty="0"/>
              <a:t>Refer to </a:t>
            </a:r>
            <a:r>
              <a:rPr lang="en-US" sz="2800" dirty="0">
                <a:hlinkClick r:id="rId2"/>
              </a:rPr>
              <a:t>https://packaging.python.org/overview/</a:t>
            </a:r>
            <a:r>
              <a:rPr lang="en-US" sz="2800" dirty="0"/>
              <a:t> and </a:t>
            </a:r>
            <a:r>
              <a:rPr lang="en-US" sz="2800" dirty="0">
                <a:hlinkClick r:id="rId3"/>
              </a:rPr>
              <a:t>https://packaging.python.org/tutorials/packaging-projects/</a:t>
            </a:r>
            <a:r>
              <a:rPr lang="en-US" sz="2800" dirty="0"/>
              <a:t> for an overview of this process</a:t>
            </a:r>
          </a:p>
        </p:txBody>
      </p:sp>
      <p:sp>
        <p:nvSpPr>
          <p:cNvPr id="4" name="Slide Number Placeholder 3">
            <a:extLst>
              <a:ext uri="{FF2B5EF4-FFF2-40B4-BE49-F238E27FC236}">
                <a16:creationId xmlns:a16="http://schemas.microsoft.com/office/drawing/2014/main" id="{A573B1E2-9C1F-4F73-B1D3-A756CBBCDD3A}"/>
              </a:ext>
            </a:extLst>
          </p:cNvPr>
          <p:cNvSpPr>
            <a:spLocks noGrp="1"/>
          </p:cNvSpPr>
          <p:nvPr>
            <p:ph type="sldNum" sz="quarter" idx="12"/>
          </p:nvPr>
        </p:nvSpPr>
        <p:spPr/>
        <p:txBody>
          <a:bodyPr/>
          <a:lstStyle/>
          <a:p>
            <a:fld id="{E84E2596-301E-4832-9EC0-2653E7A66251}" type="slidenum">
              <a:rPr lang="en-US" smtClean="0"/>
              <a:t>46</a:t>
            </a:fld>
            <a:endParaRPr lang="en-US"/>
          </a:p>
        </p:txBody>
      </p:sp>
    </p:spTree>
    <p:extLst>
      <p:ext uri="{BB962C8B-B14F-4D97-AF65-F5344CB8AC3E}">
        <p14:creationId xmlns:p14="http://schemas.microsoft.com/office/powerpoint/2010/main" val="11554207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AAB0EAC-7270-4572-A932-B04A979A0FA2}"/>
              </a:ext>
            </a:extLst>
          </p:cNvPr>
          <p:cNvSpPr>
            <a:spLocks noGrp="1"/>
          </p:cNvSpPr>
          <p:nvPr>
            <p:ph type="ctrTitle"/>
          </p:nvPr>
        </p:nvSpPr>
        <p:spPr/>
        <p:txBody>
          <a:bodyPr/>
          <a:lstStyle/>
          <a:p>
            <a:r>
              <a:rPr lang="en-US"/>
              <a:t>Strings</a:t>
            </a:r>
          </a:p>
        </p:txBody>
      </p:sp>
      <p:sp>
        <p:nvSpPr>
          <p:cNvPr id="4" name="Slide Number Placeholder 3">
            <a:extLst>
              <a:ext uri="{FF2B5EF4-FFF2-40B4-BE49-F238E27FC236}">
                <a16:creationId xmlns:a16="http://schemas.microsoft.com/office/drawing/2014/main" id="{12530F6E-126A-4999-9DC7-5AEE5EECDA47}"/>
              </a:ext>
            </a:extLst>
          </p:cNvPr>
          <p:cNvSpPr>
            <a:spLocks noGrp="1"/>
          </p:cNvSpPr>
          <p:nvPr>
            <p:ph type="sldNum" sz="quarter" idx="12"/>
          </p:nvPr>
        </p:nvSpPr>
        <p:spPr/>
        <p:txBody>
          <a:bodyPr/>
          <a:lstStyle/>
          <a:p>
            <a:fld id="{E84E2596-301E-4832-9EC0-2653E7A66251}" type="slidenum">
              <a:rPr lang="en-US" smtClean="0"/>
              <a:t>47</a:t>
            </a:fld>
            <a:endParaRPr lang="en-US"/>
          </a:p>
        </p:txBody>
      </p:sp>
    </p:spTree>
    <p:extLst>
      <p:ext uri="{BB962C8B-B14F-4D97-AF65-F5344CB8AC3E}">
        <p14:creationId xmlns:p14="http://schemas.microsoft.com/office/powerpoint/2010/main" val="4140509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160000" cy="846496"/>
          </a:xfrm>
          <a:solidFill>
            <a:schemeClr val="accent2">
              <a:lumMod val="60000"/>
              <a:lumOff val="40000"/>
            </a:schemeClr>
          </a:solidFill>
        </p:spPr>
        <p:txBody>
          <a:bodyPr/>
          <a:lstStyle/>
          <a:p>
            <a:r>
              <a:rPr lang="en-US" sz="5400"/>
              <a:t>Characters vs. Strings</a:t>
            </a:r>
            <a:endParaRPr lang="en-US" dirty="0"/>
          </a:p>
        </p:txBody>
      </p:sp>
      <p:sp>
        <p:nvSpPr>
          <p:cNvPr id="3" name="Content Placeholder 2">
            <a:extLst>
              <a:ext uri="{FF2B5EF4-FFF2-40B4-BE49-F238E27FC236}">
                <a16:creationId xmlns:a16="http://schemas.microsoft.com/office/drawing/2014/main" id="{FA75B3BE-8368-7E25-F530-CE117F25847E}"/>
              </a:ext>
            </a:extLst>
          </p:cNvPr>
          <p:cNvSpPr>
            <a:spLocks noGrp="1"/>
          </p:cNvSpPr>
          <p:nvPr>
            <p:ph idx="1"/>
          </p:nvPr>
        </p:nvSpPr>
        <p:spPr>
          <a:xfrm>
            <a:off x="609600" y="1176793"/>
            <a:ext cx="10160000" cy="5300207"/>
          </a:xfrm>
        </p:spPr>
        <p:txBody>
          <a:bodyPr>
            <a:normAutofit/>
          </a:bodyPr>
          <a:lstStyle/>
          <a:p>
            <a:r>
              <a:rPr lang="en-US" sz="2800"/>
              <a:t>Computers store characters as numbers; every character used by a computer corresponds to a unique number, and vice versa. </a:t>
            </a:r>
          </a:p>
          <a:p>
            <a:r>
              <a:rPr lang="en-US" sz="2800"/>
              <a:t>Some characters are "invisible"; some of these are known as </a:t>
            </a:r>
            <a:r>
              <a:rPr lang="en-US" sz="2800" b="1"/>
              <a:t>whitespace</a:t>
            </a:r>
            <a:r>
              <a:rPr lang="en-US" sz="2800"/>
              <a:t>, while others are known as </a:t>
            </a:r>
            <a:r>
              <a:rPr lang="en-US" sz="2800" b="1"/>
              <a:t>control characters </a:t>
            </a:r>
            <a:r>
              <a:rPr lang="en-US" sz="2800"/>
              <a:t>because their purpose is to control input/output devices.</a:t>
            </a:r>
          </a:p>
          <a:p>
            <a:pPr lvl="1"/>
            <a:r>
              <a:rPr lang="en-US" sz="2400"/>
              <a:t>An example of whitespace that is completely invisible to the naked eye is a special code known as a "newline" used to mark the ends of the lines inside text files.</a:t>
            </a:r>
          </a:p>
          <a:p>
            <a:pPr lvl="1"/>
            <a:r>
              <a:rPr lang="en-US" sz="2400"/>
              <a:t>People do not see this sign (or these signs), but are able to observe the effect of their application where the lines are broken.</a:t>
            </a:r>
          </a:p>
        </p:txBody>
      </p:sp>
      <p:sp>
        <p:nvSpPr>
          <p:cNvPr id="5" name="Slide Number Placeholder 4"/>
          <p:cNvSpPr>
            <a:spLocks noGrp="1"/>
          </p:cNvSpPr>
          <p:nvPr>
            <p:ph type="sldNum" sz="quarter" idx="12"/>
          </p:nvPr>
        </p:nvSpPr>
        <p:spPr/>
        <p:txBody>
          <a:bodyPr/>
          <a:lstStyle/>
          <a:p>
            <a:fld id="{E84E2596-301E-4832-9EC0-2653E7A66251}" type="slidenum">
              <a:rPr lang="en-US" smtClean="0"/>
              <a:t>48</a:t>
            </a:fld>
            <a:endParaRPr lang="en-US"/>
          </a:p>
        </p:txBody>
      </p:sp>
    </p:spTree>
    <p:extLst>
      <p:ext uri="{BB962C8B-B14F-4D97-AF65-F5344CB8AC3E}">
        <p14:creationId xmlns:p14="http://schemas.microsoft.com/office/powerpoint/2010/main" val="3720085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906" y="274638"/>
            <a:ext cx="10427694" cy="846496"/>
          </a:xfrm>
          <a:solidFill>
            <a:schemeClr val="accent2">
              <a:lumMod val="60000"/>
              <a:lumOff val="40000"/>
            </a:schemeClr>
          </a:solidFill>
        </p:spPr>
        <p:txBody>
          <a:bodyPr/>
          <a:lstStyle/>
          <a:p>
            <a:r>
              <a:rPr lang="en-US" sz="5400"/>
              <a:t>ASCII</a:t>
            </a:r>
            <a:endParaRPr lang="en-US" dirty="0"/>
          </a:p>
        </p:txBody>
      </p:sp>
      <p:sp>
        <p:nvSpPr>
          <p:cNvPr id="3" name="Content Placeholder 2">
            <a:extLst>
              <a:ext uri="{FF2B5EF4-FFF2-40B4-BE49-F238E27FC236}">
                <a16:creationId xmlns:a16="http://schemas.microsoft.com/office/drawing/2014/main" id="{FA75B3BE-8368-7E25-F530-CE117F25847E}"/>
              </a:ext>
            </a:extLst>
          </p:cNvPr>
          <p:cNvSpPr>
            <a:spLocks noGrp="1"/>
          </p:cNvSpPr>
          <p:nvPr>
            <p:ph idx="1"/>
          </p:nvPr>
        </p:nvSpPr>
        <p:spPr>
          <a:xfrm>
            <a:off x="341906" y="1176793"/>
            <a:ext cx="3896139" cy="5534108"/>
          </a:xfrm>
        </p:spPr>
        <p:txBody>
          <a:bodyPr>
            <a:normAutofit lnSpcReduction="10000"/>
          </a:bodyPr>
          <a:lstStyle/>
          <a:p>
            <a:r>
              <a:rPr lang="en-US" sz="2400"/>
              <a:t>Computers use a universal and widely accepted encoding standard implemented by (almost) all computers and operating systems all over the world.</a:t>
            </a:r>
          </a:p>
          <a:p>
            <a:r>
              <a:rPr lang="en-US" sz="2400"/>
              <a:t>The original form of this encoding is </a:t>
            </a:r>
            <a:r>
              <a:rPr lang="en-US" sz="2400" b="1"/>
              <a:t>ASCII</a:t>
            </a:r>
            <a:r>
              <a:rPr lang="en-US" sz="2400"/>
              <a:t> (short for American Standard Code for Information Interchange) which uses a single byte to represent up to 256 different characters (we only use 128)</a:t>
            </a:r>
          </a:p>
          <a:p>
            <a:r>
              <a:rPr lang="en-US" sz="2000">
                <a:hlinkClick r:id="rId3"/>
              </a:rPr>
              <a:t>https://www.asciitable.com/</a:t>
            </a:r>
            <a:endParaRPr lang="en-US" sz="2000"/>
          </a:p>
        </p:txBody>
      </p:sp>
      <p:sp>
        <p:nvSpPr>
          <p:cNvPr id="5" name="Slide Number Placeholder 4"/>
          <p:cNvSpPr>
            <a:spLocks noGrp="1"/>
          </p:cNvSpPr>
          <p:nvPr>
            <p:ph type="sldNum" sz="quarter" idx="12"/>
          </p:nvPr>
        </p:nvSpPr>
        <p:spPr/>
        <p:txBody>
          <a:bodyPr/>
          <a:lstStyle/>
          <a:p>
            <a:fld id="{E84E2596-301E-4832-9EC0-2653E7A66251}" type="slidenum">
              <a:rPr lang="en-US" smtClean="0"/>
              <a:t>49</a:t>
            </a:fld>
            <a:endParaRPr lang="en-US"/>
          </a:p>
        </p:txBody>
      </p:sp>
      <p:pic>
        <p:nvPicPr>
          <p:cNvPr id="6" name="Picture 5">
            <a:extLst>
              <a:ext uri="{FF2B5EF4-FFF2-40B4-BE49-F238E27FC236}">
                <a16:creationId xmlns:a16="http://schemas.microsoft.com/office/drawing/2014/main" id="{4045C876-462F-3F4B-B72D-AEEF62BC7B19}"/>
              </a:ext>
            </a:extLst>
          </p:cNvPr>
          <p:cNvPicPr>
            <a:picLocks noChangeAspect="1"/>
          </p:cNvPicPr>
          <p:nvPr/>
        </p:nvPicPr>
        <p:blipFill>
          <a:blip r:embed="rId4"/>
          <a:stretch>
            <a:fillRect/>
          </a:stretch>
        </p:blipFill>
        <p:spPr>
          <a:xfrm>
            <a:off x="4608528" y="1780772"/>
            <a:ext cx="6105413" cy="4023360"/>
          </a:xfrm>
          <a:prstGeom prst="rect">
            <a:avLst/>
          </a:prstGeom>
        </p:spPr>
      </p:pic>
    </p:spTree>
    <p:extLst>
      <p:ext uri="{BB962C8B-B14F-4D97-AF65-F5344CB8AC3E}">
        <p14:creationId xmlns:p14="http://schemas.microsoft.com/office/powerpoint/2010/main" val="3305817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4DFF6-EDA6-4CBB-9BBA-76901CE3F863}"/>
              </a:ext>
            </a:extLst>
          </p:cNvPr>
          <p:cNvSpPr>
            <a:spLocks noGrp="1"/>
          </p:cNvSpPr>
          <p:nvPr>
            <p:ph type="title"/>
          </p:nvPr>
        </p:nvSpPr>
        <p:spPr>
          <a:xfrm>
            <a:off x="609600" y="201486"/>
            <a:ext cx="10160000" cy="868362"/>
          </a:xfrm>
        </p:spPr>
        <p:txBody>
          <a:bodyPr/>
          <a:lstStyle/>
          <a:p>
            <a:r>
              <a:rPr lang="en-US" dirty="0"/>
              <a:t>Storing Functions in Modules</a:t>
            </a:r>
          </a:p>
        </p:txBody>
      </p:sp>
      <p:sp>
        <p:nvSpPr>
          <p:cNvPr id="3" name="Content Placeholder 2">
            <a:extLst>
              <a:ext uri="{FF2B5EF4-FFF2-40B4-BE49-F238E27FC236}">
                <a16:creationId xmlns:a16="http://schemas.microsoft.com/office/drawing/2014/main" id="{A7FE5E68-4386-4DCB-83F0-AA232080F15E}"/>
              </a:ext>
            </a:extLst>
          </p:cNvPr>
          <p:cNvSpPr>
            <a:spLocks noGrp="1"/>
          </p:cNvSpPr>
          <p:nvPr>
            <p:ph idx="1"/>
          </p:nvPr>
        </p:nvSpPr>
        <p:spPr>
          <a:xfrm>
            <a:off x="609600" y="1307592"/>
            <a:ext cx="10160000" cy="5169408"/>
          </a:xfrm>
        </p:spPr>
        <p:txBody>
          <a:bodyPr>
            <a:normAutofit/>
          </a:bodyPr>
          <a:lstStyle/>
          <a:p>
            <a:r>
              <a:rPr lang="en-US" sz="3200" dirty="0"/>
              <a:t>Storing functions in a separate file supports code reuse </a:t>
            </a:r>
          </a:p>
          <a:p>
            <a:r>
              <a:rPr lang="en-US" sz="3200" dirty="0"/>
              <a:t>Other programmers can share your functions without having to share the entire program</a:t>
            </a:r>
          </a:p>
          <a:p>
            <a:r>
              <a:rPr lang="en-US" sz="3200" dirty="0"/>
              <a:t>Import modules and functions allows you to use libraries of functions that other programmers have written</a:t>
            </a:r>
          </a:p>
        </p:txBody>
      </p:sp>
      <p:sp>
        <p:nvSpPr>
          <p:cNvPr id="4" name="Slide Number Placeholder 3">
            <a:extLst>
              <a:ext uri="{FF2B5EF4-FFF2-40B4-BE49-F238E27FC236}">
                <a16:creationId xmlns:a16="http://schemas.microsoft.com/office/drawing/2014/main" id="{F45228B0-3ADE-4569-9D5B-F421376BF0EE}"/>
              </a:ext>
            </a:extLst>
          </p:cNvPr>
          <p:cNvSpPr>
            <a:spLocks noGrp="1"/>
          </p:cNvSpPr>
          <p:nvPr>
            <p:ph type="sldNum" sz="quarter" idx="12"/>
          </p:nvPr>
        </p:nvSpPr>
        <p:spPr/>
        <p:txBody>
          <a:bodyPr/>
          <a:lstStyle/>
          <a:p>
            <a:fld id="{E84E2596-301E-4832-9EC0-2653E7A66251}" type="slidenum">
              <a:rPr lang="en-US" smtClean="0"/>
              <a:t>5</a:t>
            </a:fld>
            <a:endParaRPr lang="en-US"/>
          </a:p>
        </p:txBody>
      </p:sp>
    </p:spTree>
    <p:extLst>
      <p:ext uri="{BB962C8B-B14F-4D97-AF65-F5344CB8AC3E}">
        <p14:creationId xmlns:p14="http://schemas.microsoft.com/office/powerpoint/2010/main" val="34075604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160000" cy="846496"/>
          </a:xfrm>
          <a:solidFill>
            <a:schemeClr val="accent2">
              <a:lumMod val="60000"/>
              <a:lumOff val="40000"/>
            </a:schemeClr>
          </a:solidFill>
        </p:spPr>
        <p:txBody>
          <a:bodyPr/>
          <a:lstStyle/>
          <a:p>
            <a:r>
              <a:rPr lang="en-US" sz="5400"/>
              <a:t>I18N</a:t>
            </a:r>
            <a:endParaRPr lang="en-US" dirty="0"/>
          </a:p>
        </p:txBody>
      </p:sp>
      <p:sp>
        <p:nvSpPr>
          <p:cNvPr id="3" name="Content Placeholder 2">
            <a:extLst>
              <a:ext uri="{FF2B5EF4-FFF2-40B4-BE49-F238E27FC236}">
                <a16:creationId xmlns:a16="http://schemas.microsoft.com/office/drawing/2014/main" id="{FA75B3BE-8368-7E25-F530-CE117F25847E}"/>
              </a:ext>
            </a:extLst>
          </p:cNvPr>
          <p:cNvSpPr>
            <a:spLocks noGrp="1"/>
          </p:cNvSpPr>
          <p:nvPr>
            <p:ph idx="1"/>
          </p:nvPr>
        </p:nvSpPr>
        <p:spPr>
          <a:xfrm>
            <a:off x="609600" y="1176793"/>
            <a:ext cx="10160000" cy="5300207"/>
          </a:xfrm>
        </p:spPr>
        <p:txBody>
          <a:bodyPr>
            <a:normAutofit/>
          </a:bodyPr>
          <a:lstStyle/>
          <a:p>
            <a:r>
              <a:rPr lang="en-US" sz="2400"/>
              <a:t>ASCII is sufficient to represent the Latin alphabet, but does not suffice for the rest of the world.</a:t>
            </a:r>
          </a:p>
          <a:p>
            <a:r>
              <a:rPr lang="en-US" sz="2400"/>
              <a:t>Our code needs to support other languages and dialects, including numbers, punctuation, and other non-alphabetic symbols (in other words it needs to be </a:t>
            </a:r>
            <a:r>
              <a:rPr lang="en-US" sz="2400" b="1"/>
              <a:t>internationalized</a:t>
            </a:r>
            <a:r>
              <a:rPr lang="en-US" sz="2400"/>
              <a:t>).</a:t>
            </a:r>
          </a:p>
          <a:p>
            <a:pPr lvl="1"/>
            <a:r>
              <a:rPr lang="en-US" sz="2200"/>
              <a:t>In programming the word internationalization is commonly shortened to </a:t>
            </a:r>
            <a:r>
              <a:rPr lang="en-US" sz="2200" b="1"/>
              <a:t>I18N</a:t>
            </a:r>
          </a:p>
          <a:p>
            <a:pPr lvl="1"/>
            <a:r>
              <a:rPr lang="en-US" sz="2200"/>
              <a:t>Internationalization start with an I, ends with an N, and has 18 letters.</a:t>
            </a:r>
          </a:p>
          <a:p>
            <a:r>
              <a:rPr lang="en-US" sz="2400"/>
              <a:t>To internationalize our code, we use an encoding known as </a:t>
            </a:r>
            <a:r>
              <a:rPr lang="en-US" sz="2400" b="1"/>
              <a:t>Unicode</a:t>
            </a:r>
            <a:r>
              <a:rPr lang="en-US" sz="2400"/>
              <a:t>.</a:t>
            </a:r>
          </a:p>
          <a:p>
            <a:r>
              <a:rPr lang="en-US" sz="2400"/>
              <a:t>Unicode supports many languages, and by design it includes the ASCII encoding.</a:t>
            </a:r>
          </a:p>
          <a:p>
            <a:pPr lvl="1"/>
            <a:r>
              <a:rPr lang="en-US" sz="2200"/>
              <a:t>This is known as </a:t>
            </a:r>
            <a:r>
              <a:rPr lang="en-US" sz="2200" b="1"/>
              <a:t>backward compatibility </a:t>
            </a:r>
            <a:r>
              <a:rPr lang="en-US" sz="2200"/>
              <a:t>– older programs that use ASCII will not break when they start using Unicode.</a:t>
            </a:r>
          </a:p>
        </p:txBody>
      </p:sp>
      <p:sp>
        <p:nvSpPr>
          <p:cNvPr id="5" name="Slide Number Placeholder 4"/>
          <p:cNvSpPr>
            <a:spLocks noGrp="1"/>
          </p:cNvSpPr>
          <p:nvPr>
            <p:ph type="sldNum" sz="quarter" idx="12"/>
          </p:nvPr>
        </p:nvSpPr>
        <p:spPr/>
        <p:txBody>
          <a:bodyPr/>
          <a:lstStyle/>
          <a:p>
            <a:fld id="{E84E2596-301E-4832-9EC0-2653E7A66251}" type="slidenum">
              <a:rPr lang="en-US" smtClean="0"/>
              <a:t>50</a:t>
            </a:fld>
            <a:endParaRPr lang="en-US"/>
          </a:p>
        </p:txBody>
      </p:sp>
    </p:spTree>
    <p:extLst>
      <p:ext uri="{BB962C8B-B14F-4D97-AF65-F5344CB8AC3E}">
        <p14:creationId xmlns:p14="http://schemas.microsoft.com/office/powerpoint/2010/main" val="36413245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160000" cy="846496"/>
          </a:xfrm>
          <a:solidFill>
            <a:schemeClr val="accent2">
              <a:lumMod val="60000"/>
              <a:lumOff val="40000"/>
            </a:schemeClr>
          </a:solidFill>
        </p:spPr>
        <p:txBody>
          <a:bodyPr/>
          <a:lstStyle/>
          <a:p>
            <a:r>
              <a:rPr lang="en-US" sz="5400"/>
              <a:t>Unicode and Code Points</a:t>
            </a:r>
            <a:endParaRPr lang="en-US" dirty="0"/>
          </a:p>
        </p:txBody>
      </p:sp>
      <p:sp>
        <p:nvSpPr>
          <p:cNvPr id="3" name="Content Placeholder 2">
            <a:extLst>
              <a:ext uri="{FF2B5EF4-FFF2-40B4-BE49-F238E27FC236}">
                <a16:creationId xmlns:a16="http://schemas.microsoft.com/office/drawing/2014/main" id="{FA75B3BE-8368-7E25-F530-CE117F25847E}"/>
              </a:ext>
            </a:extLst>
          </p:cNvPr>
          <p:cNvSpPr>
            <a:spLocks noGrp="1"/>
          </p:cNvSpPr>
          <p:nvPr>
            <p:ph idx="1"/>
          </p:nvPr>
        </p:nvSpPr>
        <p:spPr>
          <a:xfrm>
            <a:off x="609600" y="1176793"/>
            <a:ext cx="10160000" cy="5300207"/>
          </a:xfrm>
        </p:spPr>
        <p:txBody>
          <a:bodyPr>
            <a:normAutofit/>
          </a:bodyPr>
          <a:lstStyle/>
          <a:p>
            <a:r>
              <a:rPr lang="en-US" sz="2800"/>
              <a:t>Unicode uses </a:t>
            </a:r>
            <a:r>
              <a:rPr lang="en-US" sz="2800" b="1"/>
              <a:t>code points</a:t>
            </a:r>
            <a:r>
              <a:rPr lang="en-US" sz="2800"/>
              <a:t>.</a:t>
            </a:r>
          </a:p>
          <a:p>
            <a:r>
              <a:rPr lang="en-US" sz="2800"/>
              <a:t>A code point is a number which represents a character. </a:t>
            </a:r>
          </a:p>
          <a:p>
            <a:r>
              <a:rPr lang="en-US" sz="2800"/>
              <a:t>For example, 32 is a code point which represents a space character in ASCII encoding. </a:t>
            </a:r>
          </a:p>
          <a:p>
            <a:pPr lvl="1"/>
            <a:r>
              <a:rPr lang="en-US" sz="2400"/>
              <a:t>ASCII consists of 128 code points.</a:t>
            </a:r>
          </a:p>
          <a:p>
            <a:r>
              <a:rPr lang="en-US" sz="2800"/>
              <a:t>Unicode assigns unique (unambiguous) characters (letters, hyphens, ideograms, etc.) to </a:t>
            </a:r>
            <a:r>
              <a:rPr lang="en-US" sz="2800" b="1"/>
              <a:t>more than a million</a:t>
            </a:r>
            <a:r>
              <a:rPr lang="en-US" sz="2800"/>
              <a:t> code points. </a:t>
            </a:r>
          </a:p>
          <a:p>
            <a:pPr lvl="1"/>
            <a:r>
              <a:rPr lang="en-US" sz="2400"/>
              <a:t>The first 128 Unicode code points are identical to ASCII</a:t>
            </a:r>
          </a:p>
          <a:p>
            <a:pPr lvl="1"/>
            <a:r>
              <a:rPr lang="en-US" sz="2400"/>
              <a:t>The first 256 Unicode code points are identical to the ISO/IEC 8859-1 code page (a code page designed for western European languages, which includes the ASCII code points).</a:t>
            </a:r>
          </a:p>
        </p:txBody>
      </p:sp>
      <p:sp>
        <p:nvSpPr>
          <p:cNvPr id="5" name="Slide Number Placeholder 4"/>
          <p:cNvSpPr>
            <a:spLocks noGrp="1"/>
          </p:cNvSpPr>
          <p:nvPr>
            <p:ph type="sldNum" sz="quarter" idx="12"/>
          </p:nvPr>
        </p:nvSpPr>
        <p:spPr/>
        <p:txBody>
          <a:bodyPr/>
          <a:lstStyle/>
          <a:p>
            <a:fld id="{E84E2596-301E-4832-9EC0-2653E7A66251}" type="slidenum">
              <a:rPr lang="en-US" smtClean="0"/>
              <a:t>51</a:t>
            </a:fld>
            <a:endParaRPr lang="en-US"/>
          </a:p>
        </p:txBody>
      </p:sp>
    </p:spTree>
    <p:extLst>
      <p:ext uri="{BB962C8B-B14F-4D97-AF65-F5344CB8AC3E}">
        <p14:creationId xmlns:p14="http://schemas.microsoft.com/office/powerpoint/2010/main" val="14030787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160000" cy="846496"/>
          </a:xfrm>
          <a:solidFill>
            <a:schemeClr val="accent2">
              <a:lumMod val="60000"/>
              <a:lumOff val="40000"/>
            </a:schemeClr>
          </a:solidFill>
        </p:spPr>
        <p:txBody>
          <a:bodyPr/>
          <a:lstStyle/>
          <a:p>
            <a:r>
              <a:rPr lang="en-US" sz="5400"/>
              <a:t>UTF-8</a:t>
            </a:r>
            <a:endParaRPr lang="en-US" dirty="0"/>
          </a:p>
        </p:txBody>
      </p:sp>
      <p:sp>
        <p:nvSpPr>
          <p:cNvPr id="3" name="Content Placeholder 2">
            <a:extLst>
              <a:ext uri="{FF2B5EF4-FFF2-40B4-BE49-F238E27FC236}">
                <a16:creationId xmlns:a16="http://schemas.microsoft.com/office/drawing/2014/main" id="{FA75B3BE-8368-7E25-F530-CE117F25847E}"/>
              </a:ext>
            </a:extLst>
          </p:cNvPr>
          <p:cNvSpPr>
            <a:spLocks noGrp="1"/>
          </p:cNvSpPr>
          <p:nvPr>
            <p:ph idx="1"/>
          </p:nvPr>
        </p:nvSpPr>
        <p:spPr>
          <a:xfrm>
            <a:off x="609600" y="1176793"/>
            <a:ext cx="10160000" cy="5300207"/>
          </a:xfrm>
        </p:spPr>
        <p:txBody>
          <a:bodyPr>
            <a:normAutofit fontScale="92500"/>
          </a:bodyPr>
          <a:lstStyle/>
          <a:p>
            <a:r>
              <a:rPr lang="en-US" sz="2800" b="1"/>
              <a:t>UTF-8</a:t>
            </a:r>
            <a:r>
              <a:rPr lang="en-US" sz="2800"/>
              <a:t> (Unicode Transformation Format) is one of the most commonly used encoding standards for Unicode code points.</a:t>
            </a:r>
          </a:p>
          <a:p>
            <a:r>
              <a:rPr lang="en-US" sz="2800"/>
              <a:t>UTF-8 uses as many bits for each of the code points as it really needs to represent them.</a:t>
            </a:r>
          </a:p>
          <a:p>
            <a:r>
              <a:rPr lang="en-US" sz="2800"/>
              <a:t>For example:</a:t>
            </a:r>
          </a:p>
          <a:p>
            <a:pPr lvl="1"/>
            <a:r>
              <a:rPr lang="en-US" sz="2600"/>
              <a:t>all Latin characters (and all standard ASCII characters) occupy eight bits;</a:t>
            </a:r>
          </a:p>
          <a:p>
            <a:pPr lvl="1"/>
            <a:r>
              <a:rPr lang="en-US" sz="2600"/>
              <a:t>non-Latin characters occupy 16 bits;</a:t>
            </a:r>
          </a:p>
          <a:p>
            <a:pPr lvl="1"/>
            <a:r>
              <a:rPr lang="en-US" sz="2600"/>
              <a:t>CJK (China-Japan-Korea) ideographs occupy 24 bits.</a:t>
            </a:r>
            <a:endParaRPr lang="en-US" sz="2800"/>
          </a:p>
          <a:p>
            <a:r>
              <a:rPr lang="en-US" sz="2800"/>
              <a:t>Python 3 fully supports Unicode and UTF-8:</a:t>
            </a:r>
          </a:p>
          <a:p>
            <a:pPr lvl="1"/>
            <a:r>
              <a:rPr lang="en-US" sz="2600"/>
              <a:t>you can use Unicode/UTF-8 encoded characters to name variables and other entities</a:t>
            </a:r>
          </a:p>
          <a:p>
            <a:pPr lvl="1"/>
            <a:r>
              <a:rPr lang="en-US" sz="2600"/>
              <a:t>you can also use them during all input and output.</a:t>
            </a:r>
          </a:p>
        </p:txBody>
      </p:sp>
      <p:sp>
        <p:nvSpPr>
          <p:cNvPr id="5" name="Slide Number Placeholder 4"/>
          <p:cNvSpPr>
            <a:spLocks noGrp="1"/>
          </p:cNvSpPr>
          <p:nvPr>
            <p:ph type="sldNum" sz="quarter" idx="12"/>
          </p:nvPr>
        </p:nvSpPr>
        <p:spPr/>
        <p:txBody>
          <a:bodyPr/>
          <a:lstStyle/>
          <a:p>
            <a:fld id="{E84E2596-301E-4832-9EC0-2653E7A66251}" type="slidenum">
              <a:rPr lang="en-US" smtClean="0"/>
              <a:t>52</a:t>
            </a:fld>
            <a:endParaRPr lang="en-US"/>
          </a:p>
        </p:txBody>
      </p:sp>
    </p:spTree>
    <p:extLst>
      <p:ext uri="{BB962C8B-B14F-4D97-AF65-F5344CB8AC3E}">
        <p14:creationId xmlns:p14="http://schemas.microsoft.com/office/powerpoint/2010/main" val="1244240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15CC8-A3BF-78A1-BB84-778CA8472D21}"/>
              </a:ext>
            </a:extLst>
          </p:cNvPr>
          <p:cNvSpPr>
            <a:spLocks noGrp="1"/>
          </p:cNvSpPr>
          <p:nvPr>
            <p:ph type="title"/>
          </p:nvPr>
        </p:nvSpPr>
        <p:spPr>
          <a:xfrm>
            <a:off x="609600" y="166688"/>
            <a:ext cx="10160000" cy="728662"/>
          </a:xfrm>
        </p:spPr>
        <p:txBody>
          <a:bodyPr/>
          <a:lstStyle/>
          <a:p>
            <a:r>
              <a:rPr lang="en-US"/>
              <a:t>Multiline Strings</a:t>
            </a:r>
          </a:p>
        </p:txBody>
      </p:sp>
      <p:sp>
        <p:nvSpPr>
          <p:cNvPr id="3" name="Content Placeholder 2">
            <a:extLst>
              <a:ext uri="{FF2B5EF4-FFF2-40B4-BE49-F238E27FC236}">
                <a16:creationId xmlns:a16="http://schemas.microsoft.com/office/drawing/2014/main" id="{AF152957-A69B-36DD-E7A0-6FC6CBB7A4A3}"/>
              </a:ext>
            </a:extLst>
          </p:cNvPr>
          <p:cNvSpPr>
            <a:spLocks noGrp="1"/>
          </p:cNvSpPr>
          <p:nvPr>
            <p:ph idx="1"/>
          </p:nvPr>
        </p:nvSpPr>
        <p:spPr>
          <a:xfrm>
            <a:off x="609600" y="1041400"/>
            <a:ext cx="10160000" cy="5435600"/>
          </a:xfrm>
        </p:spPr>
        <p:txBody>
          <a:bodyPr>
            <a:normAutofit fontScale="62500" lnSpcReduction="20000"/>
          </a:bodyPr>
          <a:lstStyle/>
          <a:p>
            <a:r>
              <a:rPr lang="en-US" sz="3200"/>
              <a:t>The following statement is broken up over multiple lines; it produces an error when we try to run it</a:t>
            </a:r>
          </a:p>
          <a:p>
            <a:endParaRPr lang="en-US"/>
          </a:p>
          <a:p>
            <a:pPr marL="914400" indent="0">
              <a:buNone/>
            </a:pPr>
            <a:r>
              <a:rPr lang="en-US" sz="2600">
                <a:latin typeface="Courier New" panose="02070309020205020404" pitchFamily="49" charset="0"/>
                <a:cs typeface="Courier New" panose="02070309020205020404" pitchFamily="49" charset="0"/>
              </a:rPr>
              <a:t>multiline = 'Line #1</a:t>
            </a:r>
          </a:p>
          <a:p>
            <a:pPr marL="914400" indent="0">
              <a:buNone/>
            </a:pPr>
            <a:r>
              <a:rPr lang="en-US" sz="2600">
                <a:latin typeface="Courier New" panose="02070309020205020404" pitchFamily="49" charset="0"/>
                <a:cs typeface="Courier New" panose="02070309020205020404" pitchFamily="49" charset="0"/>
              </a:rPr>
              <a:t>Line #2'</a:t>
            </a:r>
          </a:p>
          <a:p>
            <a:pPr marL="914400" indent="0">
              <a:buNone/>
            </a:pPr>
            <a:r>
              <a:rPr lang="en-US" sz="2600">
                <a:latin typeface="Courier New" panose="02070309020205020404" pitchFamily="49" charset="0"/>
                <a:cs typeface="Courier New" panose="02070309020205020404" pitchFamily="49" charset="0"/>
              </a:rPr>
              <a:t>print(len(multiline))</a:t>
            </a:r>
          </a:p>
          <a:p>
            <a:endParaRPr lang="en-US"/>
          </a:p>
          <a:p>
            <a:endParaRPr lang="en-US"/>
          </a:p>
          <a:p>
            <a:pPr marL="114300" indent="0">
              <a:buNone/>
            </a:pPr>
            <a:endParaRPr lang="en-US"/>
          </a:p>
          <a:p>
            <a:r>
              <a:rPr lang="en-US" sz="3200"/>
              <a:t>Python supports the syntax which allows multiline strings:</a:t>
            </a:r>
          </a:p>
          <a:p>
            <a:endParaRPr lang="en-US" sz="2600"/>
          </a:p>
          <a:p>
            <a:pPr marL="914400" indent="0">
              <a:buNone/>
            </a:pPr>
            <a:r>
              <a:rPr lang="en-US" sz="2900">
                <a:latin typeface="Courier New" panose="02070309020205020404" pitchFamily="49" charset="0"/>
                <a:cs typeface="Courier New" panose="02070309020205020404" pitchFamily="49" charset="0"/>
              </a:rPr>
              <a:t>multiline = '''Line #1</a:t>
            </a:r>
          </a:p>
          <a:p>
            <a:pPr marL="914400" indent="0">
              <a:buNone/>
            </a:pPr>
            <a:r>
              <a:rPr lang="en-US" sz="2900">
                <a:latin typeface="Courier New" panose="02070309020205020404" pitchFamily="49" charset="0"/>
                <a:cs typeface="Courier New" panose="02070309020205020404" pitchFamily="49" charset="0"/>
              </a:rPr>
              <a:t>Line #2'''</a:t>
            </a:r>
          </a:p>
          <a:p>
            <a:pPr marL="914400" indent="0">
              <a:buNone/>
            </a:pPr>
            <a:r>
              <a:rPr lang="en-US" sz="2900">
                <a:latin typeface="Courier New" panose="02070309020205020404" pitchFamily="49" charset="0"/>
                <a:cs typeface="Courier New" panose="02070309020205020404" pitchFamily="49" charset="0"/>
              </a:rPr>
              <a:t>print(len(multiline))</a:t>
            </a:r>
          </a:p>
          <a:p>
            <a:endParaRPr lang="en-US" sz="2600"/>
          </a:p>
          <a:p>
            <a:r>
              <a:rPr lang="en-US" sz="3200"/>
              <a:t>The multiline string starts with three single quotes, not one. The triple quotes are also used to terminate it (double quotes also work here).</a:t>
            </a:r>
          </a:p>
          <a:p>
            <a:pPr lvl="1"/>
            <a:r>
              <a:rPr lang="en-US" sz="2900"/>
              <a:t>The number of text lines that can be included inside this triple-quoted string is arbitrary.</a:t>
            </a:r>
            <a:endParaRPr lang="en-US" sz="2200"/>
          </a:p>
          <a:p>
            <a:r>
              <a:rPr lang="en-US" sz="3200"/>
              <a:t>Note that the output of this code is 15. </a:t>
            </a:r>
          </a:p>
          <a:p>
            <a:pPr lvl="1"/>
            <a:r>
              <a:rPr lang="en-US" sz="2900"/>
              <a:t>Count the characters in the string and see if this is correct; if it isn't, how do you account for the difference?</a:t>
            </a:r>
          </a:p>
        </p:txBody>
      </p:sp>
      <p:sp>
        <p:nvSpPr>
          <p:cNvPr id="4" name="Slide Number Placeholder 3">
            <a:extLst>
              <a:ext uri="{FF2B5EF4-FFF2-40B4-BE49-F238E27FC236}">
                <a16:creationId xmlns:a16="http://schemas.microsoft.com/office/drawing/2014/main" id="{362D24F3-CA82-2422-0830-60CC00D4F159}"/>
              </a:ext>
            </a:extLst>
          </p:cNvPr>
          <p:cNvSpPr>
            <a:spLocks noGrp="1"/>
          </p:cNvSpPr>
          <p:nvPr>
            <p:ph type="sldNum" sz="quarter" idx="12"/>
          </p:nvPr>
        </p:nvSpPr>
        <p:spPr/>
        <p:txBody>
          <a:bodyPr/>
          <a:lstStyle/>
          <a:p>
            <a:fld id="{E84E2596-301E-4832-9EC0-2653E7A66251}" type="slidenum">
              <a:rPr lang="en-US" smtClean="0"/>
              <a:t>53</a:t>
            </a:fld>
            <a:endParaRPr lang="en-US"/>
          </a:p>
        </p:txBody>
      </p:sp>
      <p:pic>
        <p:nvPicPr>
          <p:cNvPr id="6" name="Picture 5">
            <a:extLst>
              <a:ext uri="{FF2B5EF4-FFF2-40B4-BE49-F238E27FC236}">
                <a16:creationId xmlns:a16="http://schemas.microsoft.com/office/drawing/2014/main" id="{F432C75A-D7AB-7AEB-1F44-F5697A6D6302}"/>
              </a:ext>
            </a:extLst>
          </p:cNvPr>
          <p:cNvPicPr>
            <a:picLocks noChangeAspect="1"/>
          </p:cNvPicPr>
          <p:nvPr/>
        </p:nvPicPr>
        <p:blipFill>
          <a:blip r:embed="rId2"/>
          <a:stretch>
            <a:fillRect/>
          </a:stretch>
        </p:blipFill>
        <p:spPr>
          <a:xfrm>
            <a:off x="4774253" y="1516721"/>
            <a:ext cx="2369498" cy="1253947"/>
          </a:xfrm>
          <a:prstGeom prst="rect">
            <a:avLst/>
          </a:prstGeom>
        </p:spPr>
      </p:pic>
    </p:spTree>
    <p:extLst>
      <p:ext uri="{BB962C8B-B14F-4D97-AF65-F5344CB8AC3E}">
        <p14:creationId xmlns:p14="http://schemas.microsoft.com/office/powerpoint/2010/main" val="8098370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3FA89-949A-6ED8-6422-BF533C4AA5BE}"/>
              </a:ext>
            </a:extLst>
          </p:cNvPr>
          <p:cNvSpPr>
            <a:spLocks noGrp="1"/>
          </p:cNvSpPr>
          <p:nvPr>
            <p:ph type="title"/>
          </p:nvPr>
        </p:nvSpPr>
        <p:spPr>
          <a:xfrm>
            <a:off x="609600" y="122238"/>
            <a:ext cx="10160000" cy="760412"/>
          </a:xfrm>
        </p:spPr>
        <p:txBody>
          <a:bodyPr/>
          <a:lstStyle/>
          <a:p>
            <a:r>
              <a:rPr lang="en-US"/>
              <a:t>Operations on Strings</a:t>
            </a:r>
          </a:p>
        </p:txBody>
      </p:sp>
      <p:sp>
        <p:nvSpPr>
          <p:cNvPr id="3" name="Content Placeholder 2">
            <a:extLst>
              <a:ext uri="{FF2B5EF4-FFF2-40B4-BE49-F238E27FC236}">
                <a16:creationId xmlns:a16="http://schemas.microsoft.com/office/drawing/2014/main" id="{EB2A8356-6441-A3C1-1FDC-0DBBA693B263}"/>
              </a:ext>
            </a:extLst>
          </p:cNvPr>
          <p:cNvSpPr>
            <a:spLocks noGrp="1"/>
          </p:cNvSpPr>
          <p:nvPr>
            <p:ph idx="1"/>
          </p:nvPr>
        </p:nvSpPr>
        <p:spPr>
          <a:xfrm>
            <a:off x="609600" y="1009650"/>
            <a:ext cx="10160000" cy="5467350"/>
          </a:xfrm>
        </p:spPr>
        <p:txBody>
          <a:bodyPr>
            <a:normAutofit fontScale="92500" lnSpcReduction="10000"/>
          </a:bodyPr>
          <a:lstStyle/>
          <a:p>
            <a:r>
              <a:rPr lang="en-US" sz="1900"/>
              <a:t>Like other kinds of data, strings have their own set of permissible operations, although they're rather limited compared to numbers. </a:t>
            </a:r>
          </a:p>
          <a:p>
            <a:r>
              <a:rPr lang="en-US" sz="1900"/>
              <a:t>Strings can be concatenated (joined), and replicated.</a:t>
            </a:r>
          </a:p>
          <a:p>
            <a:pPr lvl="1"/>
            <a:r>
              <a:rPr lang="en-US" sz="1700"/>
              <a:t>Concatenation is performed by the + operator while replication is performed by the * operator (note that these are </a:t>
            </a:r>
            <a:r>
              <a:rPr lang="en-US" sz="1700" u="sng"/>
              <a:t>not</a:t>
            </a:r>
            <a:r>
              <a:rPr lang="en-US" sz="1700"/>
              <a:t> arithmetic addition and multiplication operations, although their behavior is roughly similar)</a:t>
            </a:r>
          </a:p>
          <a:p>
            <a:pPr lvl="1"/>
            <a:r>
              <a:rPr lang="en-US" sz="1700"/>
              <a:t>The ability to use the same operator against completely different kinds of data (like numbers vs. strings) is called </a:t>
            </a:r>
            <a:r>
              <a:rPr lang="en-US" sz="1700" b="1"/>
              <a:t>overloading</a:t>
            </a:r>
            <a:r>
              <a:rPr lang="en-US" sz="1700"/>
              <a:t> (the operator is overloaded with different behavior).</a:t>
            </a:r>
          </a:p>
          <a:p>
            <a:endParaRPr lang="en-US" sz="1200"/>
          </a:p>
          <a:p>
            <a:pPr marL="914400" indent="0">
              <a:buNone/>
            </a:pPr>
            <a:r>
              <a:rPr lang="en-US" sz="1500">
                <a:latin typeface="Courier New" panose="02070309020205020404" pitchFamily="49" charset="0"/>
                <a:cs typeface="Courier New" panose="02070309020205020404" pitchFamily="49" charset="0"/>
              </a:rPr>
              <a:t>str1 = 'a'</a:t>
            </a:r>
          </a:p>
          <a:p>
            <a:pPr marL="914400" indent="0">
              <a:buNone/>
            </a:pPr>
            <a:r>
              <a:rPr lang="en-US" sz="1500">
                <a:latin typeface="Courier New" panose="02070309020205020404" pitchFamily="49" charset="0"/>
                <a:cs typeface="Courier New" panose="02070309020205020404" pitchFamily="49" charset="0"/>
              </a:rPr>
              <a:t>str2 = 'b'</a:t>
            </a:r>
          </a:p>
          <a:p>
            <a:pPr marL="914400" indent="0">
              <a:buNone/>
            </a:pPr>
            <a:endParaRPr lang="en-US" sz="1200">
              <a:latin typeface="Courier New" panose="02070309020205020404" pitchFamily="49" charset="0"/>
              <a:cs typeface="Courier New" panose="02070309020205020404" pitchFamily="49" charset="0"/>
            </a:endParaRPr>
          </a:p>
          <a:p>
            <a:pPr marL="914400" indent="0">
              <a:buNone/>
            </a:pPr>
            <a:r>
              <a:rPr lang="en-US" sz="1500">
                <a:latin typeface="Courier New" panose="02070309020205020404" pitchFamily="49" charset="0"/>
                <a:cs typeface="Courier New" panose="02070309020205020404" pitchFamily="49" charset="0"/>
              </a:rPr>
              <a:t>print(str1 + str2)</a:t>
            </a:r>
          </a:p>
          <a:p>
            <a:pPr marL="914400" indent="0">
              <a:buNone/>
            </a:pPr>
            <a:r>
              <a:rPr lang="en-US" sz="1500">
                <a:latin typeface="Courier New" panose="02070309020205020404" pitchFamily="49" charset="0"/>
                <a:cs typeface="Courier New" panose="02070309020205020404" pitchFamily="49" charset="0"/>
              </a:rPr>
              <a:t>print(str2 + str1)</a:t>
            </a:r>
          </a:p>
          <a:p>
            <a:pPr marL="914400" indent="0">
              <a:buNone/>
            </a:pPr>
            <a:r>
              <a:rPr lang="en-US" sz="1500">
                <a:latin typeface="Courier New" panose="02070309020205020404" pitchFamily="49" charset="0"/>
                <a:cs typeface="Courier New" panose="02070309020205020404" pitchFamily="49" charset="0"/>
              </a:rPr>
              <a:t>print(5 * 'a')</a:t>
            </a:r>
          </a:p>
          <a:p>
            <a:pPr marL="914400" indent="0">
              <a:buNone/>
            </a:pPr>
            <a:r>
              <a:rPr lang="en-US" sz="1500">
                <a:latin typeface="Courier New" panose="02070309020205020404" pitchFamily="49" charset="0"/>
                <a:cs typeface="Courier New" panose="02070309020205020404" pitchFamily="49" charset="0"/>
              </a:rPr>
              <a:t>print('b' * 4)</a:t>
            </a:r>
          </a:p>
          <a:p>
            <a:pPr marL="114300" indent="0">
              <a:buNone/>
            </a:pPr>
            <a:endParaRPr lang="en-US" sz="1200"/>
          </a:p>
          <a:p>
            <a:r>
              <a:rPr lang="en-US" sz="1900"/>
              <a:t>The + operator used against two or more strings </a:t>
            </a:r>
            <a:r>
              <a:rPr lang="en-US" sz="1900" b="1"/>
              <a:t>produces a new string </a:t>
            </a:r>
            <a:r>
              <a:rPr lang="en-US" sz="1900"/>
              <a:t>containing all the characters from its arguments (note that he order matters - this overloaded +, in contrast to the arithmetic version, is not </a:t>
            </a:r>
            <a:r>
              <a:rPr lang="en-US" sz="1900" u="sng"/>
              <a:t>commutative</a:t>
            </a:r>
            <a:r>
              <a:rPr lang="en-US" sz="1900"/>
              <a:t>)</a:t>
            </a:r>
          </a:p>
          <a:p>
            <a:r>
              <a:rPr lang="en-US" sz="1900"/>
              <a:t>The * operator needs a string and a number as arguments; in this case, the order doesn't matter - you can put the number before the string, or vice versa, the result will be the same - </a:t>
            </a:r>
            <a:r>
              <a:rPr lang="en-US" sz="1900" b="1"/>
              <a:t>a new string </a:t>
            </a:r>
            <a:r>
              <a:rPr lang="en-US" sz="1900"/>
              <a:t>is</a:t>
            </a:r>
            <a:r>
              <a:rPr lang="en-US" sz="1900" b="1"/>
              <a:t> </a:t>
            </a:r>
            <a:r>
              <a:rPr lang="en-US" sz="1900"/>
              <a:t>created by the nth replication of the argument's string.</a:t>
            </a:r>
          </a:p>
          <a:p>
            <a:endParaRPr lang="en-US" sz="1600"/>
          </a:p>
        </p:txBody>
      </p:sp>
      <p:sp>
        <p:nvSpPr>
          <p:cNvPr id="4" name="Slide Number Placeholder 3">
            <a:extLst>
              <a:ext uri="{FF2B5EF4-FFF2-40B4-BE49-F238E27FC236}">
                <a16:creationId xmlns:a16="http://schemas.microsoft.com/office/drawing/2014/main" id="{B23FD4E6-C3FF-9A73-9EA3-B19FF390F7C3}"/>
              </a:ext>
            </a:extLst>
          </p:cNvPr>
          <p:cNvSpPr>
            <a:spLocks noGrp="1"/>
          </p:cNvSpPr>
          <p:nvPr>
            <p:ph type="sldNum" sz="quarter" idx="12"/>
          </p:nvPr>
        </p:nvSpPr>
        <p:spPr/>
        <p:txBody>
          <a:bodyPr/>
          <a:lstStyle/>
          <a:p>
            <a:fld id="{E84E2596-301E-4832-9EC0-2653E7A66251}" type="slidenum">
              <a:rPr lang="en-US" smtClean="0"/>
              <a:t>54</a:t>
            </a:fld>
            <a:endParaRPr lang="en-US"/>
          </a:p>
        </p:txBody>
      </p:sp>
    </p:spTree>
    <p:extLst>
      <p:ext uri="{BB962C8B-B14F-4D97-AF65-F5344CB8AC3E}">
        <p14:creationId xmlns:p14="http://schemas.microsoft.com/office/powerpoint/2010/main" val="14501952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3FA89-949A-6ED8-6422-BF533C4AA5BE}"/>
              </a:ext>
            </a:extLst>
          </p:cNvPr>
          <p:cNvSpPr>
            <a:spLocks noGrp="1"/>
          </p:cNvSpPr>
          <p:nvPr>
            <p:ph type="title"/>
          </p:nvPr>
        </p:nvSpPr>
        <p:spPr>
          <a:xfrm>
            <a:off x="609600" y="122238"/>
            <a:ext cx="10160000" cy="760412"/>
          </a:xfrm>
        </p:spPr>
        <p:txBody>
          <a:bodyPr/>
          <a:lstStyle/>
          <a:p>
            <a:r>
              <a:rPr lang="en-US"/>
              <a:t>Operations on Strings</a:t>
            </a:r>
          </a:p>
        </p:txBody>
      </p:sp>
      <p:sp>
        <p:nvSpPr>
          <p:cNvPr id="3" name="Content Placeholder 2">
            <a:extLst>
              <a:ext uri="{FF2B5EF4-FFF2-40B4-BE49-F238E27FC236}">
                <a16:creationId xmlns:a16="http://schemas.microsoft.com/office/drawing/2014/main" id="{EB2A8356-6441-A3C1-1FDC-0DBBA693B263}"/>
              </a:ext>
            </a:extLst>
          </p:cNvPr>
          <p:cNvSpPr>
            <a:spLocks noGrp="1"/>
          </p:cNvSpPr>
          <p:nvPr>
            <p:ph idx="1"/>
          </p:nvPr>
        </p:nvSpPr>
        <p:spPr>
          <a:xfrm>
            <a:off x="609600" y="1009650"/>
            <a:ext cx="10160000" cy="5467350"/>
          </a:xfrm>
        </p:spPr>
        <p:txBody>
          <a:bodyPr>
            <a:normAutofit/>
          </a:bodyPr>
          <a:lstStyle/>
          <a:p>
            <a:r>
              <a:rPr lang="en-US" sz="2800"/>
              <a:t>The combined/shortcut assignment operators also work for concatenation and replication: (+= and *=); in these examples a new string is produced</a:t>
            </a:r>
          </a:p>
          <a:p>
            <a:endParaRPr lang="en-US" sz="1400"/>
          </a:p>
          <a:p>
            <a:pPr marL="914400" indent="0">
              <a:buNone/>
            </a:pPr>
            <a:r>
              <a:rPr lang="en-US" sz="1800">
                <a:latin typeface="Courier New" panose="02070309020205020404" pitchFamily="49" charset="0"/>
                <a:cs typeface="Courier New" panose="02070309020205020404" pitchFamily="49" charset="0"/>
              </a:rPr>
              <a:t>str1 = 'a'</a:t>
            </a:r>
          </a:p>
          <a:p>
            <a:pPr marL="914400" indent="0">
              <a:buNone/>
            </a:pPr>
            <a:r>
              <a:rPr lang="en-US" sz="1800">
                <a:latin typeface="Courier New" panose="02070309020205020404" pitchFamily="49" charset="0"/>
                <a:cs typeface="Courier New" panose="02070309020205020404" pitchFamily="49" charset="0"/>
              </a:rPr>
              <a:t>str2 = 'b'</a:t>
            </a:r>
          </a:p>
          <a:p>
            <a:pPr marL="914400" indent="0">
              <a:buNone/>
            </a:pPr>
            <a:endParaRPr lang="en-US" sz="1400">
              <a:latin typeface="Courier New" panose="02070309020205020404" pitchFamily="49" charset="0"/>
              <a:cs typeface="Courier New" panose="02070309020205020404" pitchFamily="49" charset="0"/>
            </a:endParaRPr>
          </a:p>
          <a:p>
            <a:pPr marL="914400" indent="0">
              <a:buNone/>
            </a:pPr>
            <a:r>
              <a:rPr lang="en-US" sz="1800">
                <a:latin typeface="Courier New" panose="02070309020205020404" pitchFamily="49" charset="0"/>
                <a:cs typeface="Courier New" panose="02070309020205020404" pitchFamily="49" charset="0"/>
              </a:rPr>
              <a:t>str1 += 'd'</a:t>
            </a:r>
          </a:p>
          <a:p>
            <a:pPr marL="914400" indent="0">
              <a:buNone/>
            </a:pPr>
            <a:r>
              <a:rPr lang="en-US" sz="1800">
                <a:latin typeface="Courier New" panose="02070309020205020404" pitchFamily="49" charset="0"/>
                <a:cs typeface="Courier New" panose="02070309020205020404" pitchFamily="49" charset="0"/>
              </a:rPr>
              <a:t>str2 *= 2</a:t>
            </a:r>
          </a:p>
          <a:p>
            <a:pPr marL="914400" indent="0">
              <a:buNone/>
            </a:pPr>
            <a:r>
              <a:rPr lang="en-US" sz="1800">
                <a:latin typeface="Courier New" panose="02070309020205020404" pitchFamily="49" charset="0"/>
                <a:cs typeface="Courier New" panose="02070309020205020404" pitchFamily="49" charset="0"/>
              </a:rPr>
              <a:t>print(str1)</a:t>
            </a:r>
          </a:p>
          <a:p>
            <a:pPr marL="914400" indent="0">
              <a:buNone/>
            </a:pPr>
            <a:r>
              <a:rPr lang="en-US" sz="1800">
                <a:latin typeface="Courier New" panose="02070309020205020404" pitchFamily="49" charset="0"/>
                <a:cs typeface="Courier New" panose="02070309020205020404" pitchFamily="49" charset="0"/>
              </a:rPr>
              <a:t>print(str2)</a:t>
            </a:r>
            <a:endParaRPr lang="en-US" sz="1800"/>
          </a:p>
          <a:p>
            <a:endParaRPr lang="en-US" sz="1200"/>
          </a:p>
          <a:p>
            <a:pPr marL="114300" indent="0">
              <a:buNone/>
            </a:pPr>
            <a:endParaRPr lang="en-US" sz="1600"/>
          </a:p>
        </p:txBody>
      </p:sp>
      <p:sp>
        <p:nvSpPr>
          <p:cNvPr id="4" name="Slide Number Placeholder 3">
            <a:extLst>
              <a:ext uri="{FF2B5EF4-FFF2-40B4-BE49-F238E27FC236}">
                <a16:creationId xmlns:a16="http://schemas.microsoft.com/office/drawing/2014/main" id="{B23FD4E6-C3FF-9A73-9EA3-B19FF390F7C3}"/>
              </a:ext>
            </a:extLst>
          </p:cNvPr>
          <p:cNvSpPr>
            <a:spLocks noGrp="1"/>
          </p:cNvSpPr>
          <p:nvPr>
            <p:ph type="sldNum" sz="quarter" idx="12"/>
          </p:nvPr>
        </p:nvSpPr>
        <p:spPr/>
        <p:txBody>
          <a:bodyPr/>
          <a:lstStyle/>
          <a:p>
            <a:fld id="{E84E2596-301E-4832-9EC0-2653E7A66251}" type="slidenum">
              <a:rPr lang="en-US" smtClean="0"/>
              <a:t>55</a:t>
            </a:fld>
            <a:endParaRPr lang="en-US"/>
          </a:p>
        </p:txBody>
      </p:sp>
    </p:spTree>
    <p:extLst>
      <p:ext uri="{BB962C8B-B14F-4D97-AF65-F5344CB8AC3E}">
        <p14:creationId xmlns:p14="http://schemas.microsoft.com/office/powerpoint/2010/main" val="4890575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3FA89-949A-6ED8-6422-BF533C4AA5BE}"/>
              </a:ext>
            </a:extLst>
          </p:cNvPr>
          <p:cNvSpPr>
            <a:spLocks noGrp="1"/>
          </p:cNvSpPr>
          <p:nvPr>
            <p:ph type="title"/>
          </p:nvPr>
        </p:nvSpPr>
        <p:spPr>
          <a:xfrm>
            <a:off x="609600" y="122238"/>
            <a:ext cx="10160000" cy="760412"/>
          </a:xfrm>
        </p:spPr>
        <p:txBody>
          <a:bodyPr/>
          <a:lstStyle/>
          <a:p>
            <a:r>
              <a:rPr lang="en-US" sz="4800"/>
              <a:t>Operations on strings: ord()</a:t>
            </a:r>
          </a:p>
        </p:txBody>
      </p:sp>
      <p:sp>
        <p:nvSpPr>
          <p:cNvPr id="3" name="Content Placeholder 2">
            <a:extLst>
              <a:ext uri="{FF2B5EF4-FFF2-40B4-BE49-F238E27FC236}">
                <a16:creationId xmlns:a16="http://schemas.microsoft.com/office/drawing/2014/main" id="{EB2A8356-6441-A3C1-1FDC-0DBBA693B263}"/>
              </a:ext>
            </a:extLst>
          </p:cNvPr>
          <p:cNvSpPr>
            <a:spLocks noGrp="1"/>
          </p:cNvSpPr>
          <p:nvPr>
            <p:ph idx="1"/>
          </p:nvPr>
        </p:nvSpPr>
        <p:spPr>
          <a:xfrm>
            <a:off x="609600" y="1009650"/>
            <a:ext cx="10160000" cy="5467350"/>
          </a:xfrm>
        </p:spPr>
        <p:txBody>
          <a:bodyPr>
            <a:normAutofit/>
          </a:bodyPr>
          <a:lstStyle/>
          <a:p>
            <a:r>
              <a:rPr lang="en-US" sz="2400"/>
              <a:t>If you want to know a specific character's ASCII/UNICODE code point value, you can use the ord() function (short for ordinal)</a:t>
            </a:r>
          </a:p>
          <a:p>
            <a:r>
              <a:rPr lang="en-US" sz="2400"/>
              <a:t>The function receives a one-character string as its argument and returns a number representing the argument's code point.</a:t>
            </a:r>
          </a:p>
          <a:p>
            <a:pPr marL="114300" indent="0">
              <a:buNone/>
            </a:pPr>
            <a:endParaRPr lang="en-US" sz="2000"/>
          </a:p>
          <a:p>
            <a:pPr marL="914400" indent="0">
              <a:buNone/>
            </a:pPr>
            <a:r>
              <a:rPr lang="en-US" sz="2000">
                <a:latin typeface="Courier New" panose="02070309020205020404" pitchFamily="49" charset="0"/>
                <a:cs typeface="Courier New" panose="02070309020205020404" pitchFamily="49" charset="0"/>
              </a:rPr>
              <a:t>char_1 = 'a'</a:t>
            </a:r>
          </a:p>
          <a:p>
            <a:pPr marL="914400" indent="0">
              <a:buNone/>
            </a:pPr>
            <a:r>
              <a:rPr lang="en-US" sz="2000">
                <a:latin typeface="Courier New" panose="02070309020205020404" pitchFamily="49" charset="0"/>
                <a:cs typeface="Courier New" panose="02070309020205020404" pitchFamily="49" charset="0"/>
              </a:rPr>
              <a:t>char_2 = ' '  # space</a:t>
            </a:r>
          </a:p>
          <a:p>
            <a:pPr marL="914400" indent="0">
              <a:buNone/>
            </a:pPr>
            <a:endParaRPr lang="en-US" sz="2000">
              <a:latin typeface="Courier New" panose="02070309020205020404" pitchFamily="49" charset="0"/>
              <a:cs typeface="Courier New" panose="02070309020205020404" pitchFamily="49" charset="0"/>
            </a:endParaRPr>
          </a:p>
          <a:p>
            <a:pPr marL="914400" indent="0">
              <a:buNone/>
            </a:pPr>
            <a:r>
              <a:rPr lang="en-US" sz="2000">
                <a:latin typeface="Courier New" panose="02070309020205020404" pitchFamily="49" charset="0"/>
                <a:cs typeface="Courier New" panose="02070309020205020404" pitchFamily="49" charset="0"/>
              </a:rPr>
              <a:t>print(ord(char_1))</a:t>
            </a:r>
          </a:p>
          <a:p>
            <a:pPr marL="914400" indent="0">
              <a:buNone/>
            </a:pPr>
            <a:r>
              <a:rPr lang="en-US" sz="2000">
                <a:latin typeface="Courier New" panose="02070309020205020404" pitchFamily="49" charset="0"/>
                <a:cs typeface="Courier New" panose="02070309020205020404" pitchFamily="49" charset="0"/>
              </a:rPr>
              <a:t>print(ord(char_2))</a:t>
            </a:r>
            <a:endParaRPr lang="en-US" sz="2000"/>
          </a:p>
          <a:p>
            <a:endParaRPr lang="en-US" sz="2000"/>
          </a:p>
          <a:p>
            <a:r>
              <a:rPr lang="en-US" sz="2400"/>
              <a:t>Try different values for char_1 and char_2, e.g., α (Greek alpha), and ę (a letter in the Polish alphabet). </a:t>
            </a:r>
            <a:endParaRPr lang="en-US" sz="1800"/>
          </a:p>
        </p:txBody>
      </p:sp>
      <p:sp>
        <p:nvSpPr>
          <p:cNvPr id="4" name="Slide Number Placeholder 3">
            <a:extLst>
              <a:ext uri="{FF2B5EF4-FFF2-40B4-BE49-F238E27FC236}">
                <a16:creationId xmlns:a16="http://schemas.microsoft.com/office/drawing/2014/main" id="{B23FD4E6-C3FF-9A73-9EA3-B19FF390F7C3}"/>
              </a:ext>
            </a:extLst>
          </p:cNvPr>
          <p:cNvSpPr>
            <a:spLocks noGrp="1"/>
          </p:cNvSpPr>
          <p:nvPr>
            <p:ph type="sldNum" sz="quarter" idx="12"/>
          </p:nvPr>
        </p:nvSpPr>
        <p:spPr/>
        <p:txBody>
          <a:bodyPr/>
          <a:lstStyle/>
          <a:p>
            <a:fld id="{E84E2596-301E-4832-9EC0-2653E7A66251}" type="slidenum">
              <a:rPr lang="en-US" smtClean="0"/>
              <a:t>56</a:t>
            </a:fld>
            <a:endParaRPr lang="en-US"/>
          </a:p>
        </p:txBody>
      </p:sp>
    </p:spTree>
    <p:extLst>
      <p:ext uri="{BB962C8B-B14F-4D97-AF65-F5344CB8AC3E}">
        <p14:creationId xmlns:p14="http://schemas.microsoft.com/office/powerpoint/2010/main" val="27944290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3FA89-949A-6ED8-6422-BF533C4AA5BE}"/>
              </a:ext>
            </a:extLst>
          </p:cNvPr>
          <p:cNvSpPr>
            <a:spLocks noGrp="1"/>
          </p:cNvSpPr>
          <p:nvPr>
            <p:ph type="title"/>
          </p:nvPr>
        </p:nvSpPr>
        <p:spPr>
          <a:xfrm>
            <a:off x="609600" y="122238"/>
            <a:ext cx="10160000" cy="760412"/>
          </a:xfrm>
        </p:spPr>
        <p:txBody>
          <a:bodyPr/>
          <a:lstStyle/>
          <a:p>
            <a:r>
              <a:rPr lang="en-US" sz="4800"/>
              <a:t>Operations on strings: chr()</a:t>
            </a:r>
          </a:p>
        </p:txBody>
      </p:sp>
      <p:sp>
        <p:nvSpPr>
          <p:cNvPr id="3" name="Content Placeholder 2">
            <a:extLst>
              <a:ext uri="{FF2B5EF4-FFF2-40B4-BE49-F238E27FC236}">
                <a16:creationId xmlns:a16="http://schemas.microsoft.com/office/drawing/2014/main" id="{EB2A8356-6441-A3C1-1FDC-0DBBA693B263}"/>
              </a:ext>
            </a:extLst>
          </p:cNvPr>
          <p:cNvSpPr>
            <a:spLocks noGrp="1"/>
          </p:cNvSpPr>
          <p:nvPr>
            <p:ph idx="1"/>
          </p:nvPr>
        </p:nvSpPr>
        <p:spPr>
          <a:xfrm>
            <a:off x="609600" y="1009650"/>
            <a:ext cx="10160000" cy="5467350"/>
          </a:xfrm>
        </p:spPr>
        <p:txBody>
          <a:bodyPr>
            <a:normAutofit/>
          </a:bodyPr>
          <a:lstStyle/>
          <a:p>
            <a:r>
              <a:rPr lang="en-US" sz="2400"/>
              <a:t>If you know the code point (number) and want to get the corresponding character, you can use the chr() function, which takes a code point and returns its character.</a:t>
            </a:r>
          </a:p>
          <a:p>
            <a:endParaRPr lang="en-US" sz="2400"/>
          </a:p>
          <a:p>
            <a:r>
              <a:rPr lang="en-US" sz="2400"/>
              <a:t>Invoking it with an invalid argument (e.g., a negative or invalid code point) causes ValueError or TypeError exceptions.</a:t>
            </a:r>
          </a:p>
          <a:p>
            <a:endParaRPr lang="en-US" sz="2000"/>
          </a:p>
          <a:p>
            <a:pPr marL="914400" indent="1588">
              <a:buNone/>
            </a:pPr>
            <a:r>
              <a:rPr lang="fr-FR" sz="2000">
                <a:latin typeface="Courier New" panose="02070309020205020404" pitchFamily="49" charset="0"/>
                <a:cs typeface="Courier New" panose="02070309020205020404" pitchFamily="49" charset="0"/>
              </a:rPr>
              <a:t>print(chr(97))</a:t>
            </a:r>
          </a:p>
          <a:p>
            <a:pPr marL="914400" indent="1588">
              <a:buNone/>
            </a:pPr>
            <a:r>
              <a:rPr lang="fr-FR" sz="2000">
                <a:latin typeface="Courier New" panose="02070309020205020404" pitchFamily="49" charset="0"/>
                <a:cs typeface="Courier New" panose="02070309020205020404" pitchFamily="49" charset="0"/>
              </a:rPr>
              <a:t>print(chr(945))</a:t>
            </a:r>
          </a:p>
          <a:p>
            <a:pPr marL="114300" indent="0">
              <a:buNone/>
            </a:pPr>
            <a:endParaRPr lang="en-US" sz="2000"/>
          </a:p>
          <a:p>
            <a:r>
              <a:rPr lang="en-US" sz="2400"/>
              <a:t>Note that</a:t>
            </a:r>
          </a:p>
          <a:p>
            <a:pPr marL="914400" indent="0">
              <a:buNone/>
            </a:pPr>
            <a:r>
              <a:rPr lang="en-US" sz="2000">
                <a:latin typeface="Courier New" panose="02070309020205020404" pitchFamily="49" charset="0"/>
                <a:cs typeface="Courier New" panose="02070309020205020404" pitchFamily="49" charset="0"/>
              </a:rPr>
              <a:t>chr(ord(x)) == x</a:t>
            </a:r>
          </a:p>
          <a:p>
            <a:pPr marL="914400" indent="0">
              <a:buNone/>
            </a:pPr>
            <a:r>
              <a:rPr lang="en-US" sz="2000">
                <a:latin typeface="Courier New" panose="02070309020205020404" pitchFamily="49" charset="0"/>
                <a:cs typeface="Courier New" panose="02070309020205020404" pitchFamily="49" charset="0"/>
              </a:rPr>
              <a:t>ord(chr(x)) == x</a:t>
            </a:r>
            <a:endParaRPr lang="en-US" sz="160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B23FD4E6-C3FF-9A73-9EA3-B19FF390F7C3}"/>
              </a:ext>
            </a:extLst>
          </p:cNvPr>
          <p:cNvSpPr>
            <a:spLocks noGrp="1"/>
          </p:cNvSpPr>
          <p:nvPr>
            <p:ph type="sldNum" sz="quarter" idx="12"/>
          </p:nvPr>
        </p:nvSpPr>
        <p:spPr/>
        <p:txBody>
          <a:bodyPr/>
          <a:lstStyle/>
          <a:p>
            <a:fld id="{E84E2596-301E-4832-9EC0-2653E7A66251}" type="slidenum">
              <a:rPr lang="en-US" smtClean="0"/>
              <a:t>57</a:t>
            </a:fld>
            <a:endParaRPr lang="en-US"/>
          </a:p>
        </p:txBody>
      </p:sp>
    </p:spTree>
    <p:extLst>
      <p:ext uri="{BB962C8B-B14F-4D97-AF65-F5344CB8AC3E}">
        <p14:creationId xmlns:p14="http://schemas.microsoft.com/office/powerpoint/2010/main" val="3907572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3FA89-949A-6ED8-6422-BF533C4AA5BE}"/>
              </a:ext>
            </a:extLst>
          </p:cNvPr>
          <p:cNvSpPr>
            <a:spLocks noGrp="1"/>
          </p:cNvSpPr>
          <p:nvPr>
            <p:ph type="title"/>
          </p:nvPr>
        </p:nvSpPr>
        <p:spPr>
          <a:xfrm>
            <a:off x="609600" y="122238"/>
            <a:ext cx="10160000" cy="760412"/>
          </a:xfrm>
        </p:spPr>
        <p:txBody>
          <a:bodyPr/>
          <a:lstStyle/>
          <a:p>
            <a:r>
              <a:rPr lang="en-US" sz="4800"/>
              <a:t>Strings as sequences: indexing</a:t>
            </a:r>
          </a:p>
        </p:txBody>
      </p:sp>
      <p:sp>
        <p:nvSpPr>
          <p:cNvPr id="3" name="Content Placeholder 2">
            <a:extLst>
              <a:ext uri="{FF2B5EF4-FFF2-40B4-BE49-F238E27FC236}">
                <a16:creationId xmlns:a16="http://schemas.microsoft.com/office/drawing/2014/main" id="{EB2A8356-6441-A3C1-1FDC-0DBBA693B263}"/>
              </a:ext>
            </a:extLst>
          </p:cNvPr>
          <p:cNvSpPr>
            <a:spLocks noGrp="1"/>
          </p:cNvSpPr>
          <p:nvPr>
            <p:ph idx="1"/>
          </p:nvPr>
        </p:nvSpPr>
        <p:spPr>
          <a:xfrm>
            <a:off x="609600" y="1009650"/>
            <a:ext cx="10160000" cy="5467350"/>
          </a:xfrm>
        </p:spPr>
        <p:txBody>
          <a:bodyPr>
            <a:normAutofit fontScale="77500" lnSpcReduction="20000"/>
          </a:bodyPr>
          <a:lstStyle/>
          <a:p>
            <a:r>
              <a:rPr lang="en-US" sz="2600"/>
              <a:t>Python strings are sequences. They are not lists, but you can treat them like lists in many cases.</a:t>
            </a:r>
          </a:p>
          <a:p>
            <a:r>
              <a:rPr lang="en-US" sz="2600"/>
              <a:t>To access any of a string's characters, you can use indexing:</a:t>
            </a:r>
          </a:p>
          <a:p>
            <a:endParaRPr lang="en-US" sz="2400"/>
          </a:p>
          <a:p>
            <a:pPr marL="914400" indent="0">
              <a:buNone/>
            </a:pPr>
            <a:r>
              <a:rPr lang="en-US" sz="2300">
                <a:latin typeface="Courier New" panose="02070309020205020404" pitchFamily="49" charset="0"/>
                <a:cs typeface="Courier New" panose="02070309020205020404" pitchFamily="49" charset="0"/>
              </a:rPr>
              <a:t>the_string = 'silly walks'</a:t>
            </a:r>
          </a:p>
          <a:p>
            <a:pPr marL="914400" indent="0">
              <a:buNone/>
            </a:pPr>
            <a:r>
              <a:rPr lang="en-US" sz="2300">
                <a:latin typeface="Courier New" panose="02070309020205020404" pitchFamily="49" charset="0"/>
                <a:cs typeface="Courier New" panose="02070309020205020404" pitchFamily="49" charset="0"/>
              </a:rPr>
              <a:t>for ix in range(len(the_string)):</a:t>
            </a:r>
          </a:p>
          <a:p>
            <a:pPr marL="914400" indent="0">
              <a:buNone/>
            </a:pPr>
            <a:r>
              <a:rPr lang="en-US" sz="2300">
                <a:latin typeface="Courier New" panose="02070309020205020404" pitchFamily="49" charset="0"/>
                <a:cs typeface="Courier New" panose="02070309020205020404" pitchFamily="49" charset="0"/>
              </a:rPr>
              <a:t>    print(the_string[ix], end=' ')</a:t>
            </a:r>
          </a:p>
          <a:p>
            <a:pPr marL="914400" indent="0">
              <a:buNone/>
            </a:pPr>
            <a:r>
              <a:rPr lang="en-US" sz="2300">
                <a:latin typeface="Courier New" panose="02070309020205020404" pitchFamily="49" charset="0"/>
                <a:cs typeface="Courier New" panose="02070309020205020404" pitchFamily="49" charset="0"/>
              </a:rPr>
              <a:t>print()</a:t>
            </a:r>
          </a:p>
          <a:p>
            <a:pPr marL="114300" indent="0">
              <a:buNone/>
            </a:pPr>
            <a:endParaRPr lang="en-US" sz="2400"/>
          </a:p>
          <a:p>
            <a:r>
              <a:rPr lang="en-US" sz="2600"/>
              <a:t>Don't try to index a string outside of its boundaries - it will cause an exception:</a:t>
            </a:r>
          </a:p>
          <a:p>
            <a:endParaRPr lang="en-US" sz="2400"/>
          </a:p>
          <a:p>
            <a:pPr marL="914400" indent="0">
              <a:buNone/>
            </a:pPr>
            <a:r>
              <a:rPr lang="en-US" sz="2300">
                <a:latin typeface="Courier New" panose="02070309020205020404" pitchFamily="49" charset="0"/>
                <a:cs typeface="Courier New" panose="02070309020205020404" pitchFamily="49" charset="0"/>
              </a:rPr>
              <a:t>print(the_string[len(the_string)])</a:t>
            </a:r>
          </a:p>
          <a:p>
            <a:endParaRPr lang="en-US" sz="2400"/>
          </a:p>
          <a:p>
            <a:r>
              <a:rPr lang="en-US" sz="2600"/>
              <a:t>Negative indices behave as expected.</a:t>
            </a:r>
          </a:p>
          <a:p>
            <a:endParaRPr lang="en-US" sz="2400">
              <a:latin typeface="Courier New" panose="02070309020205020404" pitchFamily="49" charset="0"/>
              <a:cs typeface="Courier New" panose="02070309020205020404" pitchFamily="49" charset="0"/>
            </a:endParaRPr>
          </a:p>
          <a:p>
            <a:pPr marL="914400" indent="0">
              <a:buNone/>
            </a:pPr>
            <a:r>
              <a:rPr lang="en-US" sz="2300">
                <a:latin typeface="Courier New" panose="02070309020205020404" pitchFamily="49" charset="0"/>
                <a:cs typeface="Courier New" panose="02070309020205020404" pitchFamily="49" charset="0"/>
              </a:rPr>
              <a:t>the_string = 'silly walks'</a:t>
            </a:r>
          </a:p>
          <a:p>
            <a:pPr marL="914400" indent="0">
              <a:buNone/>
            </a:pPr>
            <a:r>
              <a:rPr lang="en-US" sz="2300">
                <a:latin typeface="Courier New" panose="02070309020205020404" pitchFamily="49" charset="0"/>
                <a:cs typeface="Courier New" panose="02070309020205020404" pitchFamily="49" charset="0"/>
              </a:rPr>
              <a:t>for ix in range(-1, -len(the_string) - 1, -1):</a:t>
            </a:r>
          </a:p>
          <a:p>
            <a:pPr marL="914400" indent="0">
              <a:buNone/>
            </a:pPr>
            <a:r>
              <a:rPr lang="en-US" sz="2300">
                <a:latin typeface="Courier New" panose="02070309020205020404" pitchFamily="49" charset="0"/>
                <a:cs typeface="Courier New" panose="02070309020205020404" pitchFamily="49" charset="0"/>
              </a:rPr>
              <a:t>    print(the_string[ix], end=' ')</a:t>
            </a:r>
          </a:p>
          <a:p>
            <a:pPr marL="914400" indent="0">
              <a:buNone/>
            </a:pPr>
            <a:r>
              <a:rPr lang="en-US" sz="2300">
                <a:latin typeface="Courier New" panose="02070309020205020404" pitchFamily="49" charset="0"/>
                <a:cs typeface="Courier New" panose="02070309020205020404" pitchFamily="49" charset="0"/>
              </a:rPr>
              <a:t>print()</a:t>
            </a:r>
          </a:p>
        </p:txBody>
      </p:sp>
      <p:sp>
        <p:nvSpPr>
          <p:cNvPr id="4" name="Slide Number Placeholder 3">
            <a:extLst>
              <a:ext uri="{FF2B5EF4-FFF2-40B4-BE49-F238E27FC236}">
                <a16:creationId xmlns:a16="http://schemas.microsoft.com/office/drawing/2014/main" id="{B23FD4E6-C3FF-9A73-9EA3-B19FF390F7C3}"/>
              </a:ext>
            </a:extLst>
          </p:cNvPr>
          <p:cNvSpPr>
            <a:spLocks noGrp="1"/>
          </p:cNvSpPr>
          <p:nvPr>
            <p:ph type="sldNum" sz="quarter" idx="12"/>
          </p:nvPr>
        </p:nvSpPr>
        <p:spPr/>
        <p:txBody>
          <a:bodyPr/>
          <a:lstStyle/>
          <a:p>
            <a:fld id="{E84E2596-301E-4832-9EC0-2653E7A66251}" type="slidenum">
              <a:rPr lang="en-US" smtClean="0"/>
              <a:t>58</a:t>
            </a:fld>
            <a:endParaRPr lang="en-US"/>
          </a:p>
        </p:txBody>
      </p:sp>
    </p:spTree>
    <p:extLst>
      <p:ext uri="{BB962C8B-B14F-4D97-AF65-F5344CB8AC3E}">
        <p14:creationId xmlns:p14="http://schemas.microsoft.com/office/powerpoint/2010/main" val="16837693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3FA89-949A-6ED8-6422-BF533C4AA5BE}"/>
              </a:ext>
            </a:extLst>
          </p:cNvPr>
          <p:cNvSpPr>
            <a:spLocks noGrp="1"/>
          </p:cNvSpPr>
          <p:nvPr>
            <p:ph type="title"/>
          </p:nvPr>
        </p:nvSpPr>
        <p:spPr>
          <a:xfrm>
            <a:off x="609600" y="122238"/>
            <a:ext cx="10160000" cy="760412"/>
          </a:xfrm>
        </p:spPr>
        <p:txBody>
          <a:bodyPr/>
          <a:lstStyle/>
          <a:p>
            <a:r>
              <a:rPr lang="en-US" sz="4800"/>
              <a:t>Strings and slicing</a:t>
            </a:r>
          </a:p>
        </p:txBody>
      </p:sp>
      <p:sp>
        <p:nvSpPr>
          <p:cNvPr id="3" name="Content Placeholder 2">
            <a:extLst>
              <a:ext uri="{FF2B5EF4-FFF2-40B4-BE49-F238E27FC236}">
                <a16:creationId xmlns:a16="http://schemas.microsoft.com/office/drawing/2014/main" id="{EB2A8356-6441-A3C1-1FDC-0DBBA693B263}"/>
              </a:ext>
            </a:extLst>
          </p:cNvPr>
          <p:cNvSpPr>
            <a:spLocks noGrp="1"/>
          </p:cNvSpPr>
          <p:nvPr>
            <p:ph idx="1"/>
          </p:nvPr>
        </p:nvSpPr>
        <p:spPr>
          <a:xfrm>
            <a:off x="609600" y="1009650"/>
            <a:ext cx="10160000" cy="5467350"/>
          </a:xfrm>
        </p:spPr>
        <p:txBody>
          <a:bodyPr>
            <a:normAutofit/>
          </a:bodyPr>
          <a:lstStyle/>
          <a:p>
            <a:r>
              <a:rPr lang="en-US" sz="2600"/>
              <a:t>Slicing works with strings as it does with lists.</a:t>
            </a:r>
          </a:p>
          <a:p>
            <a:endParaRPr lang="en-US" sz="2600"/>
          </a:p>
          <a:p>
            <a:pPr marL="914400" indent="0">
              <a:buNone/>
            </a:pPr>
            <a:r>
              <a:rPr lang="en-US" sz="2600">
                <a:latin typeface="Courier New" panose="02070309020205020404" pitchFamily="49" charset="0"/>
                <a:cs typeface="Courier New" panose="02070309020205020404" pitchFamily="49" charset="0"/>
              </a:rPr>
              <a:t>alpha = "abdefg"</a:t>
            </a:r>
          </a:p>
          <a:p>
            <a:pPr marL="914400" indent="0">
              <a:buNone/>
            </a:pPr>
            <a:endParaRPr lang="en-US" sz="2600">
              <a:latin typeface="Courier New" panose="02070309020205020404" pitchFamily="49" charset="0"/>
              <a:cs typeface="Courier New" panose="02070309020205020404" pitchFamily="49" charset="0"/>
            </a:endParaRPr>
          </a:p>
          <a:p>
            <a:pPr marL="914400" indent="0">
              <a:buNone/>
            </a:pPr>
            <a:r>
              <a:rPr lang="en-US" sz="2600">
                <a:latin typeface="Courier New" panose="02070309020205020404" pitchFamily="49" charset="0"/>
                <a:cs typeface="Courier New" panose="02070309020205020404" pitchFamily="49" charset="0"/>
              </a:rPr>
              <a:t>print(alpha[1:3])</a:t>
            </a:r>
          </a:p>
          <a:p>
            <a:pPr marL="914400" indent="0">
              <a:buNone/>
            </a:pPr>
            <a:r>
              <a:rPr lang="en-US" sz="2600">
                <a:latin typeface="Courier New" panose="02070309020205020404" pitchFamily="49" charset="0"/>
                <a:cs typeface="Courier New" panose="02070309020205020404" pitchFamily="49" charset="0"/>
              </a:rPr>
              <a:t>print(alpha[3:])</a:t>
            </a:r>
          </a:p>
          <a:p>
            <a:pPr marL="914400" indent="0">
              <a:buNone/>
            </a:pPr>
            <a:r>
              <a:rPr lang="en-US" sz="2600">
                <a:latin typeface="Courier New" panose="02070309020205020404" pitchFamily="49" charset="0"/>
                <a:cs typeface="Courier New" panose="02070309020205020404" pitchFamily="49" charset="0"/>
              </a:rPr>
              <a:t>print(alpha[:3])</a:t>
            </a:r>
          </a:p>
          <a:p>
            <a:pPr marL="914400" indent="0">
              <a:buNone/>
            </a:pPr>
            <a:r>
              <a:rPr lang="en-US" sz="2600">
                <a:latin typeface="Courier New" panose="02070309020205020404" pitchFamily="49" charset="0"/>
                <a:cs typeface="Courier New" panose="02070309020205020404" pitchFamily="49" charset="0"/>
              </a:rPr>
              <a:t>print(alpha[3:-2])</a:t>
            </a:r>
          </a:p>
          <a:p>
            <a:pPr marL="914400" indent="0">
              <a:buNone/>
            </a:pPr>
            <a:r>
              <a:rPr lang="en-US" sz="2600">
                <a:latin typeface="Courier New" panose="02070309020205020404" pitchFamily="49" charset="0"/>
                <a:cs typeface="Courier New" panose="02070309020205020404" pitchFamily="49" charset="0"/>
              </a:rPr>
              <a:t>print(alpha[-3:4])</a:t>
            </a:r>
          </a:p>
          <a:p>
            <a:pPr marL="914400" indent="0">
              <a:buNone/>
            </a:pPr>
            <a:r>
              <a:rPr lang="en-US" sz="2600">
                <a:latin typeface="Courier New" panose="02070309020205020404" pitchFamily="49" charset="0"/>
                <a:cs typeface="Courier New" panose="02070309020205020404" pitchFamily="49" charset="0"/>
              </a:rPr>
              <a:t>print(alpha[::2])</a:t>
            </a:r>
          </a:p>
          <a:p>
            <a:pPr marL="914400" indent="0">
              <a:buNone/>
            </a:pPr>
            <a:r>
              <a:rPr lang="en-US" sz="2600">
                <a:latin typeface="Courier New" panose="02070309020205020404" pitchFamily="49" charset="0"/>
                <a:cs typeface="Courier New" panose="02070309020205020404" pitchFamily="49" charset="0"/>
              </a:rPr>
              <a:t>print(alpha[1::2])</a:t>
            </a:r>
            <a:endParaRPr lang="en-US" sz="230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B23FD4E6-C3FF-9A73-9EA3-B19FF390F7C3}"/>
              </a:ext>
            </a:extLst>
          </p:cNvPr>
          <p:cNvSpPr>
            <a:spLocks noGrp="1"/>
          </p:cNvSpPr>
          <p:nvPr>
            <p:ph type="sldNum" sz="quarter" idx="12"/>
          </p:nvPr>
        </p:nvSpPr>
        <p:spPr/>
        <p:txBody>
          <a:bodyPr/>
          <a:lstStyle/>
          <a:p>
            <a:fld id="{E84E2596-301E-4832-9EC0-2653E7A66251}" type="slidenum">
              <a:rPr lang="en-US" smtClean="0"/>
              <a:t>59</a:t>
            </a:fld>
            <a:endParaRPr lang="en-US"/>
          </a:p>
        </p:txBody>
      </p:sp>
    </p:spTree>
    <p:extLst>
      <p:ext uri="{BB962C8B-B14F-4D97-AF65-F5344CB8AC3E}">
        <p14:creationId xmlns:p14="http://schemas.microsoft.com/office/powerpoint/2010/main" val="2644668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697" y="173038"/>
            <a:ext cx="10416903" cy="754425"/>
          </a:xfrm>
        </p:spPr>
        <p:txBody>
          <a:bodyPr/>
          <a:lstStyle/>
          <a:p>
            <a:r>
              <a:rPr lang="en-US"/>
              <a:t>Modules in Python</a:t>
            </a:r>
            <a:endParaRPr lang="en-US" dirty="0"/>
          </a:p>
        </p:txBody>
      </p:sp>
      <p:sp>
        <p:nvSpPr>
          <p:cNvPr id="3" name="Content Placeholder 2"/>
          <p:cNvSpPr>
            <a:spLocks noGrp="1"/>
          </p:cNvSpPr>
          <p:nvPr>
            <p:ph idx="1"/>
          </p:nvPr>
        </p:nvSpPr>
        <p:spPr>
          <a:xfrm>
            <a:off x="352697" y="1071154"/>
            <a:ext cx="10416903" cy="5603966"/>
          </a:xfrm>
        </p:spPr>
        <p:txBody>
          <a:bodyPr>
            <a:normAutofit fontScale="32500" lnSpcReduction="20000"/>
          </a:bodyPr>
          <a:lstStyle/>
          <a:p>
            <a:endParaRPr lang="en-US" sz="3700" dirty="0"/>
          </a:p>
          <a:p>
            <a:r>
              <a:rPr lang="en-US" sz="11200" dirty="0"/>
              <a:t>A Python </a:t>
            </a:r>
            <a:r>
              <a:rPr lang="en-US" sz="11200" u="sng" dirty="0"/>
              <a:t>module</a:t>
            </a:r>
            <a:r>
              <a:rPr lang="en-US" sz="11200" dirty="0"/>
              <a:t> is a file containing reusable code (which can include functions)</a:t>
            </a:r>
          </a:p>
          <a:p>
            <a:pPr lvl="1"/>
            <a:r>
              <a:rPr lang="en-US" sz="9600" dirty="0"/>
              <a:t>e.g. temperature.py is a Python module containing two functions and a main function to test them</a:t>
            </a:r>
          </a:p>
          <a:p>
            <a:pPr lvl="2"/>
            <a:r>
              <a:rPr lang="en-US" sz="9400" dirty="0"/>
              <a:t>The main function is only used to test the functions</a:t>
            </a:r>
          </a:p>
          <a:p>
            <a:pPr lvl="1"/>
            <a:endParaRPr lang="en-US" sz="3700" dirty="0"/>
          </a:p>
          <a:p>
            <a:pPr marL="292100" lvl="1" indent="-292100"/>
            <a:r>
              <a:rPr lang="en-US" sz="11200" dirty="0"/>
              <a:t>The module is imported using the </a:t>
            </a:r>
            <a:r>
              <a:rPr lang="en-US" sz="11200" u="sng" dirty="0"/>
              <a:t>import</a:t>
            </a:r>
            <a:r>
              <a:rPr lang="en-US" sz="11200" dirty="0"/>
              <a:t> statement</a:t>
            </a:r>
          </a:p>
          <a:p>
            <a:pPr marL="292100" lvl="1" indent="-292100"/>
            <a:endParaRPr lang="en-US" sz="3700" dirty="0"/>
          </a:p>
          <a:p>
            <a:pPr marL="1828800" lvl="1" indent="0">
              <a:buNone/>
            </a:pPr>
            <a:r>
              <a:rPr lang="en-US" sz="7400" b="1" dirty="0">
                <a:latin typeface="Courier New" panose="02070309020205020404" pitchFamily="49" charset="0"/>
                <a:cs typeface="Courier New" panose="02070309020205020404" pitchFamily="49" charset="0"/>
              </a:rPr>
              <a:t>import temperature</a:t>
            </a:r>
          </a:p>
          <a:p>
            <a:endParaRPr lang="en-US" dirty="0"/>
          </a:p>
        </p:txBody>
      </p:sp>
      <p:sp>
        <p:nvSpPr>
          <p:cNvPr id="4" name="Slide Number Placeholder 3"/>
          <p:cNvSpPr>
            <a:spLocks noGrp="1"/>
          </p:cNvSpPr>
          <p:nvPr>
            <p:ph type="sldNum" sz="quarter" idx="12"/>
          </p:nvPr>
        </p:nvSpPr>
        <p:spPr/>
        <p:txBody>
          <a:bodyPr/>
          <a:lstStyle/>
          <a:p>
            <a:fld id="{E84E2596-301E-4832-9EC0-2653E7A66251}" type="slidenum">
              <a:rPr lang="en-US" smtClean="0"/>
              <a:t>6</a:t>
            </a:fld>
            <a:endParaRPr lang="en-US"/>
          </a:p>
        </p:txBody>
      </p:sp>
    </p:spTree>
    <p:extLst>
      <p:ext uri="{BB962C8B-B14F-4D97-AF65-F5344CB8AC3E}">
        <p14:creationId xmlns:p14="http://schemas.microsoft.com/office/powerpoint/2010/main" val="94234091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3FA89-949A-6ED8-6422-BF533C4AA5BE}"/>
              </a:ext>
            </a:extLst>
          </p:cNvPr>
          <p:cNvSpPr>
            <a:spLocks noGrp="1"/>
          </p:cNvSpPr>
          <p:nvPr>
            <p:ph type="title"/>
          </p:nvPr>
        </p:nvSpPr>
        <p:spPr>
          <a:xfrm>
            <a:off x="609600" y="122238"/>
            <a:ext cx="10160000" cy="760412"/>
          </a:xfrm>
        </p:spPr>
        <p:txBody>
          <a:bodyPr/>
          <a:lstStyle/>
          <a:p>
            <a:r>
              <a:rPr lang="en-US" sz="4800"/>
              <a:t>The </a:t>
            </a:r>
            <a:r>
              <a:rPr lang="en-US" sz="4800" b="1"/>
              <a:t>in</a:t>
            </a:r>
            <a:r>
              <a:rPr lang="en-US" sz="4800"/>
              <a:t> and </a:t>
            </a:r>
            <a:r>
              <a:rPr lang="en-US" sz="4800" b="1"/>
              <a:t>not in </a:t>
            </a:r>
            <a:r>
              <a:rPr lang="en-US" sz="4800"/>
              <a:t>operators</a:t>
            </a:r>
          </a:p>
        </p:txBody>
      </p:sp>
      <p:sp>
        <p:nvSpPr>
          <p:cNvPr id="3" name="Content Placeholder 2">
            <a:extLst>
              <a:ext uri="{FF2B5EF4-FFF2-40B4-BE49-F238E27FC236}">
                <a16:creationId xmlns:a16="http://schemas.microsoft.com/office/drawing/2014/main" id="{EB2A8356-6441-A3C1-1FDC-0DBBA693B263}"/>
              </a:ext>
            </a:extLst>
          </p:cNvPr>
          <p:cNvSpPr>
            <a:spLocks noGrp="1"/>
          </p:cNvSpPr>
          <p:nvPr>
            <p:ph idx="1"/>
          </p:nvPr>
        </p:nvSpPr>
        <p:spPr>
          <a:xfrm>
            <a:off x="609600" y="1009650"/>
            <a:ext cx="10160000" cy="5467350"/>
          </a:xfrm>
        </p:spPr>
        <p:txBody>
          <a:bodyPr>
            <a:normAutofit/>
          </a:bodyPr>
          <a:lstStyle/>
          <a:p>
            <a:r>
              <a:rPr lang="en-US" sz="2600"/>
              <a:t>The in operator checks if its left argument (a string) can be found anywhere within the right argument (another string).</a:t>
            </a:r>
          </a:p>
          <a:p>
            <a:pPr lvl="1"/>
            <a:r>
              <a:rPr lang="en-US" sz="2400"/>
              <a:t>The result of the check is simply True or False.</a:t>
            </a:r>
          </a:p>
          <a:p>
            <a:pPr marL="114300" indent="0">
              <a:buNone/>
            </a:pPr>
            <a:endParaRPr lang="en-US" sz="2600"/>
          </a:p>
          <a:p>
            <a:pPr marL="914400" indent="0">
              <a:buNone/>
            </a:pPr>
            <a:r>
              <a:rPr lang="en-US" sz="2600">
                <a:latin typeface="Courier New" panose="02070309020205020404" pitchFamily="49" charset="0"/>
                <a:cs typeface="Courier New" panose="02070309020205020404" pitchFamily="49" charset="0"/>
              </a:rPr>
              <a:t>alphabet = "abcdefghijklmnopqrstuvwxyz"</a:t>
            </a:r>
          </a:p>
          <a:p>
            <a:pPr marL="914400" indent="0">
              <a:buNone/>
            </a:pPr>
            <a:endParaRPr lang="en-US" sz="2600">
              <a:latin typeface="Courier New" panose="02070309020205020404" pitchFamily="49" charset="0"/>
              <a:cs typeface="Courier New" panose="02070309020205020404" pitchFamily="49" charset="0"/>
            </a:endParaRPr>
          </a:p>
          <a:p>
            <a:pPr marL="914400" indent="0">
              <a:buNone/>
            </a:pPr>
            <a:r>
              <a:rPr lang="en-US" sz="2600">
                <a:latin typeface="Courier New" panose="02070309020205020404" pitchFamily="49" charset="0"/>
                <a:cs typeface="Courier New" panose="02070309020205020404" pitchFamily="49" charset="0"/>
              </a:rPr>
              <a:t>print("f" in alphabet)</a:t>
            </a:r>
          </a:p>
          <a:p>
            <a:pPr marL="914400" indent="0">
              <a:buNone/>
            </a:pPr>
            <a:r>
              <a:rPr lang="en-US" sz="2600">
                <a:latin typeface="Courier New" panose="02070309020205020404" pitchFamily="49" charset="0"/>
                <a:cs typeface="Courier New" panose="02070309020205020404" pitchFamily="49" charset="0"/>
              </a:rPr>
              <a:t>print("F" in alphabet)</a:t>
            </a:r>
          </a:p>
          <a:p>
            <a:pPr marL="914400" indent="0">
              <a:buNone/>
            </a:pPr>
            <a:r>
              <a:rPr lang="en-US" sz="2600">
                <a:latin typeface="Courier New" panose="02070309020205020404" pitchFamily="49" charset="0"/>
                <a:cs typeface="Courier New" panose="02070309020205020404" pitchFamily="49" charset="0"/>
              </a:rPr>
              <a:t>print("1" in alphabet)</a:t>
            </a:r>
          </a:p>
          <a:p>
            <a:pPr marL="914400" indent="0">
              <a:buNone/>
            </a:pPr>
            <a:r>
              <a:rPr lang="en-US" sz="2600">
                <a:latin typeface="Courier New" panose="02070309020205020404" pitchFamily="49" charset="0"/>
                <a:cs typeface="Courier New" panose="02070309020205020404" pitchFamily="49" charset="0"/>
              </a:rPr>
              <a:t>print("ghi" in alphabet)</a:t>
            </a:r>
          </a:p>
          <a:p>
            <a:pPr marL="914400" indent="0">
              <a:buNone/>
            </a:pPr>
            <a:r>
              <a:rPr lang="en-US" sz="2600">
                <a:latin typeface="Courier New" panose="02070309020205020404" pitchFamily="49" charset="0"/>
                <a:cs typeface="Courier New" panose="02070309020205020404" pitchFamily="49" charset="0"/>
              </a:rPr>
              <a:t>print("Xyz" in alphabet)</a:t>
            </a:r>
            <a:endParaRPr lang="en-US" sz="230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B23FD4E6-C3FF-9A73-9EA3-B19FF390F7C3}"/>
              </a:ext>
            </a:extLst>
          </p:cNvPr>
          <p:cNvSpPr>
            <a:spLocks noGrp="1"/>
          </p:cNvSpPr>
          <p:nvPr>
            <p:ph type="sldNum" sz="quarter" idx="12"/>
          </p:nvPr>
        </p:nvSpPr>
        <p:spPr/>
        <p:txBody>
          <a:bodyPr/>
          <a:lstStyle/>
          <a:p>
            <a:fld id="{E84E2596-301E-4832-9EC0-2653E7A66251}" type="slidenum">
              <a:rPr lang="en-US" smtClean="0"/>
              <a:t>60</a:t>
            </a:fld>
            <a:endParaRPr lang="en-US"/>
          </a:p>
        </p:txBody>
      </p:sp>
    </p:spTree>
    <p:extLst>
      <p:ext uri="{BB962C8B-B14F-4D97-AF65-F5344CB8AC3E}">
        <p14:creationId xmlns:p14="http://schemas.microsoft.com/office/powerpoint/2010/main" val="23215882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3FA89-949A-6ED8-6422-BF533C4AA5BE}"/>
              </a:ext>
            </a:extLst>
          </p:cNvPr>
          <p:cNvSpPr>
            <a:spLocks noGrp="1"/>
          </p:cNvSpPr>
          <p:nvPr>
            <p:ph type="title"/>
          </p:nvPr>
        </p:nvSpPr>
        <p:spPr>
          <a:xfrm>
            <a:off x="609600" y="122238"/>
            <a:ext cx="10160000" cy="760412"/>
          </a:xfrm>
        </p:spPr>
        <p:txBody>
          <a:bodyPr/>
          <a:lstStyle/>
          <a:p>
            <a:r>
              <a:rPr lang="en-US" sz="4800"/>
              <a:t>Strings are immutable</a:t>
            </a:r>
          </a:p>
        </p:txBody>
      </p:sp>
      <p:sp>
        <p:nvSpPr>
          <p:cNvPr id="3" name="Content Placeholder 2">
            <a:extLst>
              <a:ext uri="{FF2B5EF4-FFF2-40B4-BE49-F238E27FC236}">
                <a16:creationId xmlns:a16="http://schemas.microsoft.com/office/drawing/2014/main" id="{EB2A8356-6441-A3C1-1FDC-0DBBA693B263}"/>
              </a:ext>
            </a:extLst>
          </p:cNvPr>
          <p:cNvSpPr>
            <a:spLocks noGrp="1"/>
          </p:cNvSpPr>
          <p:nvPr>
            <p:ph idx="1"/>
          </p:nvPr>
        </p:nvSpPr>
        <p:spPr>
          <a:xfrm>
            <a:off x="609600" y="1009650"/>
            <a:ext cx="10160000" cy="5467350"/>
          </a:xfrm>
        </p:spPr>
        <p:txBody>
          <a:bodyPr>
            <a:normAutofit fontScale="85000" lnSpcReduction="10000"/>
          </a:bodyPr>
          <a:lstStyle/>
          <a:p>
            <a:r>
              <a:rPr lang="en-US" sz="2800"/>
              <a:t>Not everything you can do with a list may be done with a string.</a:t>
            </a:r>
          </a:p>
          <a:p>
            <a:pPr lvl="1"/>
            <a:r>
              <a:rPr lang="en-US" sz="2400"/>
              <a:t>The del operator cannot be used to remove anything from a string.</a:t>
            </a:r>
          </a:p>
          <a:p>
            <a:endParaRPr lang="en-US" sz="1500"/>
          </a:p>
          <a:p>
            <a:pPr marL="914400" indent="0">
              <a:buNone/>
            </a:pPr>
            <a:r>
              <a:rPr lang="en-US" sz="2600">
                <a:latin typeface="Courier New" panose="02070309020205020404" pitchFamily="49" charset="0"/>
                <a:cs typeface="Courier New" panose="02070309020205020404" pitchFamily="49" charset="0"/>
              </a:rPr>
              <a:t>alphabet = "abcdefghijklmnopqrstuvwxyz"</a:t>
            </a:r>
          </a:p>
          <a:p>
            <a:pPr marL="914400" indent="0">
              <a:buNone/>
            </a:pPr>
            <a:r>
              <a:rPr lang="en-US" sz="2600">
                <a:latin typeface="Courier New" panose="02070309020205020404" pitchFamily="49" charset="0"/>
                <a:cs typeface="Courier New" panose="02070309020205020404" pitchFamily="49" charset="0"/>
              </a:rPr>
              <a:t>del alphabet[0] </a:t>
            </a:r>
            <a:r>
              <a:rPr lang="en-US" sz="1800" b="1">
                <a:solidFill>
                  <a:srgbClr val="FF0000"/>
                </a:solidFill>
                <a:latin typeface="Courier New" panose="02070309020205020404" pitchFamily="49" charset="0"/>
                <a:cs typeface="Courier New" panose="02070309020205020404" pitchFamily="49" charset="0"/>
              </a:rPr>
              <a:t># TypeError: 'str' object doesn't support item deletion</a:t>
            </a:r>
          </a:p>
          <a:p>
            <a:pPr marL="114300" indent="0">
              <a:buNone/>
            </a:pPr>
            <a:endParaRPr lang="en-US" sz="1500"/>
          </a:p>
          <a:p>
            <a:r>
              <a:rPr lang="en-US" sz="2800"/>
              <a:t>The only thing you can do with del and a string is to remove the string in its entirety.</a:t>
            </a:r>
          </a:p>
          <a:p>
            <a:pPr marL="114300" indent="0">
              <a:buNone/>
            </a:pPr>
            <a:endParaRPr lang="en-US" sz="1500"/>
          </a:p>
          <a:p>
            <a:pPr marL="914400" indent="0">
              <a:buNone/>
            </a:pPr>
            <a:r>
              <a:rPr lang="en-US" sz="2600">
                <a:latin typeface="Courier New" panose="02070309020205020404" pitchFamily="49" charset="0"/>
                <a:cs typeface="Courier New" panose="02070309020205020404" pitchFamily="49" charset="0"/>
              </a:rPr>
              <a:t>del alphabet</a:t>
            </a:r>
          </a:p>
          <a:p>
            <a:pPr marL="114300" indent="0">
              <a:buNone/>
            </a:pPr>
            <a:endParaRPr lang="en-US" sz="1400"/>
          </a:p>
          <a:p>
            <a:r>
              <a:rPr lang="en-US" sz="2800"/>
              <a:t>Python strings also can't use the append() method - you cannot use append to expand them in any way (remember that concatenation creates an entirely new string).</a:t>
            </a:r>
          </a:p>
          <a:p>
            <a:pPr marL="114300" indent="0">
              <a:buNone/>
            </a:pPr>
            <a:endParaRPr lang="en-US" sz="1400"/>
          </a:p>
          <a:p>
            <a:pPr marL="914400" indent="0">
              <a:buNone/>
            </a:pPr>
            <a:r>
              <a:rPr lang="en-US" sz="2600">
                <a:latin typeface="Courier New" panose="02070309020205020404" pitchFamily="49" charset="0"/>
                <a:cs typeface="Courier New" panose="02070309020205020404" pitchFamily="49" charset="0"/>
              </a:rPr>
              <a:t>alphabet = "abcdefghijklmnopqrstuvwxyz"</a:t>
            </a:r>
          </a:p>
          <a:p>
            <a:pPr marL="914400" indent="0">
              <a:buNone/>
            </a:pPr>
            <a:r>
              <a:rPr lang="en-US" sz="2600">
                <a:latin typeface="Courier New" panose="02070309020205020404" pitchFamily="49" charset="0"/>
                <a:cs typeface="Courier New" panose="02070309020205020404" pitchFamily="49" charset="0"/>
              </a:rPr>
              <a:t>alphabet.append("A") </a:t>
            </a:r>
            <a:r>
              <a:rPr lang="en-US" sz="1400" b="1">
                <a:solidFill>
                  <a:srgbClr val="FF0000"/>
                </a:solidFill>
                <a:latin typeface="Courier New" panose="02070309020205020404" pitchFamily="49" charset="0"/>
                <a:cs typeface="Courier New" panose="02070309020205020404" pitchFamily="49" charset="0"/>
              </a:rPr>
              <a:t># AttributeError: 'str' object has no attribute 'append'</a:t>
            </a:r>
            <a:endParaRPr lang="en-US" sz="2300" b="1">
              <a:solidFill>
                <a:srgbClr val="FF0000"/>
              </a:solidFill>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B23FD4E6-C3FF-9A73-9EA3-B19FF390F7C3}"/>
              </a:ext>
            </a:extLst>
          </p:cNvPr>
          <p:cNvSpPr>
            <a:spLocks noGrp="1"/>
          </p:cNvSpPr>
          <p:nvPr>
            <p:ph type="sldNum" sz="quarter" idx="12"/>
          </p:nvPr>
        </p:nvSpPr>
        <p:spPr/>
        <p:txBody>
          <a:bodyPr/>
          <a:lstStyle/>
          <a:p>
            <a:fld id="{E84E2596-301E-4832-9EC0-2653E7A66251}" type="slidenum">
              <a:rPr lang="en-US" smtClean="0"/>
              <a:t>61</a:t>
            </a:fld>
            <a:endParaRPr lang="en-US"/>
          </a:p>
        </p:txBody>
      </p:sp>
    </p:spTree>
    <p:extLst>
      <p:ext uri="{BB962C8B-B14F-4D97-AF65-F5344CB8AC3E}">
        <p14:creationId xmlns:p14="http://schemas.microsoft.com/office/powerpoint/2010/main" val="25635821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3FA89-949A-6ED8-6422-BF533C4AA5BE}"/>
              </a:ext>
            </a:extLst>
          </p:cNvPr>
          <p:cNvSpPr>
            <a:spLocks noGrp="1"/>
          </p:cNvSpPr>
          <p:nvPr>
            <p:ph type="title"/>
          </p:nvPr>
        </p:nvSpPr>
        <p:spPr>
          <a:xfrm>
            <a:off x="609600" y="122238"/>
            <a:ext cx="10160000" cy="760412"/>
          </a:xfrm>
        </p:spPr>
        <p:txBody>
          <a:bodyPr/>
          <a:lstStyle/>
          <a:p>
            <a:r>
              <a:rPr lang="en-US" sz="4800"/>
              <a:t>Operations on strings: min()</a:t>
            </a:r>
          </a:p>
        </p:txBody>
      </p:sp>
      <p:sp>
        <p:nvSpPr>
          <p:cNvPr id="3" name="Content Placeholder 2">
            <a:extLst>
              <a:ext uri="{FF2B5EF4-FFF2-40B4-BE49-F238E27FC236}">
                <a16:creationId xmlns:a16="http://schemas.microsoft.com/office/drawing/2014/main" id="{EB2A8356-6441-A3C1-1FDC-0DBBA693B263}"/>
              </a:ext>
            </a:extLst>
          </p:cNvPr>
          <p:cNvSpPr>
            <a:spLocks noGrp="1"/>
          </p:cNvSpPr>
          <p:nvPr>
            <p:ph idx="1"/>
          </p:nvPr>
        </p:nvSpPr>
        <p:spPr>
          <a:xfrm>
            <a:off x="609600" y="1009650"/>
            <a:ext cx="10160000" cy="5467350"/>
          </a:xfrm>
        </p:spPr>
        <p:txBody>
          <a:bodyPr>
            <a:normAutofit fontScale="92500" lnSpcReduction="20000"/>
          </a:bodyPr>
          <a:lstStyle/>
          <a:p>
            <a:r>
              <a:rPr lang="en-US" sz="2600"/>
              <a:t>Since they are sequences, strings and lists can both use the min() function.</a:t>
            </a:r>
          </a:p>
          <a:p>
            <a:r>
              <a:rPr lang="en-US" sz="2600"/>
              <a:t>min() finds the minimum element of the sequence passed as an argument. </a:t>
            </a:r>
          </a:p>
          <a:p>
            <a:pPr lvl="1"/>
            <a:r>
              <a:rPr lang="en-US" sz="2400"/>
              <a:t>There is one condition - the sequence (string or list) cannot be empty, or else you'll get a ValueError exception.</a:t>
            </a:r>
          </a:p>
          <a:p>
            <a:endParaRPr lang="en-US" sz="2600"/>
          </a:p>
          <a:p>
            <a:pPr marL="914400" indent="0">
              <a:buNone/>
            </a:pPr>
            <a:r>
              <a:rPr lang="en-US" sz="2600">
                <a:latin typeface="Courier New" panose="02070309020205020404" pitchFamily="49" charset="0"/>
                <a:cs typeface="Courier New" panose="02070309020205020404" pitchFamily="49" charset="0"/>
              </a:rPr>
              <a:t>print(min("aAbByYzZ"))</a:t>
            </a:r>
          </a:p>
          <a:p>
            <a:pPr marL="914400" indent="0">
              <a:buNone/>
            </a:pPr>
            <a:endParaRPr lang="en-US" sz="2600">
              <a:latin typeface="Courier New" panose="02070309020205020404" pitchFamily="49" charset="0"/>
              <a:cs typeface="Courier New" panose="02070309020205020404" pitchFamily="49" charset="0"/>
            </a:endParaRPr>
          </a:p>
          <a:p>
            <a:pPr marL="344488" indent="-234950"/>
            <a:r>
              <a:rPr lang="en-US" sz="2600"/>
              <a:t>Note: The output of the above statement is an upper-case A. Why?</a:t>
            </a:r>
            <a:endParaRPr lang="en-US" sz="2600">
              <a:latin typeface="Courier New" panose="02070309020205020404" pitchFamily="49" charset="0"/>
              <a:cs typeface="Courier New" panose="02070309020205020404" pitchFamily="49" charset="0"/>
            </a:endParaRPr>
          </a:p>
          <a:p>
            <a:pPr marL="914400" indent="0">
              <a:buNone/>
            </a:pPr>
            <a:endParaRPr lang="en-US" sz="2600">
              <a:latin typeface="Courier New" panose="02070309020205020404" pitchFamily="49" charset="0"/>
              <a:cs typeface="Courier New" panose="02070309020205020404" pitchFamily="49" charset="0"/>
            </a:endParaRPr>
          </a:p>
          <a:p>
            <a:pPr marL="914400" indent="0">
              <a:buNone/>
            </a:pPr>
            <a:r>
              <a:rPr lang="en-US" sz="2600">
                <a:latin typeface="Courier New" panose="02070309020205020404" pitchFamily="49" charset="0"/>
                <a:cs typeface="Courier New" panose="02070309020205020404" pitchFamily="49" charset="0"/>
              </a:rPr>
              <a:t>t = 'The Knights Who Say "Ni!"'</a:t>
            </a:r>
          </a:p>
          <a:p>
            <a:pPr marL="914400" indent="0">
              <a:buNone/>
            </a:pPr>
            <a:r>
              <a:rPr lang="en-US" sz="2600">
                <a:latin typeface="Courier New" panose="02070309020205020404" pitchFamily="49" charset="0"/>
                <a:cs typeface="Courier New" panose="02070309020205020404" pitchFamily="49" charset="0"/>
              </a:rPr>
              <a:t>print('[' + min(t) + ']')</a:t>
            </a:r>
          </a:p>
          <a:p>
            <a:pPr marL="914400" indent="0">
              <a:buNone/>
            </a:pPr>
            <a:endParaRPr lang="en-US" sz="2600">
              <a:latin typeface="Courier New" panose="02070309020205020404" pitchFamily="49" charset="0"/>
              <a:cs typeface="Courier New" panose="02070309020205020404" pitchFamily="49" charset="0"/>
            </a:endParaRPr>
          </a:p>
          <a:p>
            <a:pPr marL="914400" indent="0">
              <a:buNone/>
            </a:pPr>
            <a:r>
              <a:rPr lang="en-US" sz="2600">
                <a:latin typeface="Courier New" panose="02070309020205020404" pitchFamily="49" charset="0"/>
                <a:cs typeface="Courier New" panose="02070309020205020404" pitchFamily="49" charset="0"/>
              </a:rPr>
              <a:t>t = [0, 1, 2]</a:t>
            </a:r>
          </a:p>
          <a:p>
            <a:pPr marL="914400" indent="0">
              <a:buNone/>
            </a:pPr>
            <a:r>
              <a:rPr lang="en-US" sz="2600">
                <a:latin typeface="Courier New" panose="02070309020205020404" pitchFamily="49" charset="0"/>
                <a:cs typeface="Courier New" panose="02070309020205020404" pitchFamily="49" charset="0"/>
              </a:rPr>
              <a:t>print(min(t))</a:t>
            </a:r>
          </a:p>
          <a:p>
            <a:endParaRPr lang="en-US" sz="2600"/>
          </a:p>
        </p:txBody>
      </p:sp>
      <p:sp>
        <p:nvSpPr>
          <p:cNvPr id="4" name="Slide Number Placeholder 3">
            <a:extLst>
              <a:ext uri="{FF2B5EF4-FFF2-40B4-BE49-F238E27FC236}">
                <a16:creationId xmlns:a16="http://schemas.microsoft.com/office/drawing/2014/main" id="{B23FD4E6-C3FF-9A73-9EA3-B19FF390F7C3}"/>
              </a:ext>
            </a:extLst>
          </p:cNvPr>
          <p:cNvSpPr>
            <a:spLocks noGrp="1"/>
          </p:cNvSpPr>
          <p:nvPr>
            <p:ph type="sldNum" sz="quarter" idx="12"/>
          </p:nvPr>
        </p:nvSpPr>
        <p:spPr/>
        <p:txBody>
          <a:bodyPr/>
          <a:lstStyle/>
          <a:p>
            <a:fld id="{E84E2596-301E-4832-9EC0-2653E7A66251}" type="slidenum">
              <a:rPr lang="en-US" smtClean="0"/>
              <a:t>62</a:t>
            </a:fld>
            <a:endParaRPr lang="en-US"/>
          </a:p>
        </p:txBody>
      </p:sp>
    </p:spTree>
    <p:extLst>
      <p:ext uri="{BB962C8B-B14F-4D97-AF65-F5344CB8AC3E}">
        <p14:creationId xmlns:p14="http://schemas.microsoft.com/office/powerpoint/2010/main" val="248336594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3FA89-949A-6ED8-6422-BF533C4AA5BE}"/>
              </a:ext>
            </a:extLst>
          </p:cNvPr>
          <p:cNvSpPr>
            <a:spLocks noGrp="1"/>
          </p:cNvSpPr>
          <p:nvPr>
            <p:ph type="title"/>
          </p:nvPr>
        </p:nvSpPr>
        <p:spPr>
          <a:xfrm>
            <a:off x="609600" y="122238"/>
            <a:ext cx="10160000" cy="760412"/>
          </a:xfrm>
        </p:spPr>
        <p:txBody>
          <a:bodyPr/>
          <a:lstStyle/>
          <a:p>
            <a:r>
              <a:rPr lang="en-US" sz="4800"/>
              <a:t>Operations on strings: max()</a:t>
            </a:r>
          </a:p>
        </p:txBody>
      </p:sp>
      <p:sp>
        <p:nvSpPr>
          <p:cNvPr id="3" name="Content Placeholder 2">
            <a:extLst>
              <a:ext uri="{FF2B5EF4-FFF2-40B4-BE49-F238E27FC236}">
                <a16:creationId xmlns:a16="http://schemas.microsoft.com/office/drawing/2014/main" id="{EB2A8356-6441-A3C1-1FDC-0DBBA693B263}"/>
              </a:ext>
            </a:extLst>
          </p:cNvPr>
          <p:cNvSpPr>
            <a:spLocks noGrp="1"/>
          </p:cNvSpPr>
          <p:nvPr>
            <p:ph idx="1"/>
          </p:nvPr>
        </p:nvSpPr>
        <p:spPr>
          <a:xfrm>
            <a:off x="609600" y="1009650"/>
            <a:ext cx="10160000" cy="5467350"/>
          </a:xfrm>
        </p:spPr>
        <p:txBody>
          <a:bodyPr>
            <a:normAutofit/>
          </a:bodyPr>
          <a:lstStyle/>
          <a:p>
            <a:r>
              <a:rPr lang="en-US" sz="2600"/>
              <a:t>max() inds the maximum element of the sequence.</a:t>
            </a:r>
          </a:p>
          <a:p>
            <a:pPr marL="914400" indent="0">
              <a:buNone/>
            </a:pPr>
            <a:endParaRPr lang="en-US" sz="2600">
              <a:latin typeface="Courier New" panose="02070309020205020404" pitchFamily="49" charset="0"/>
              <a:cs typeface="Courier New" panose="02070309020205020404" pitchFamily="49" charset="0"/>
            </a:endParaRPr>
          </a:p>
          <a:p>
            <a:pPr marL="914400" indent="0">
              <a:buNone/>
            </a:pPr>
            <a:r>
              <a:rPr lang="en-US" sz="2600">
                <a:latin typeface="Courier New" panose="02070309020205020404" pitchFamily="49" charset="0"/>
                <a:cs typeface="Courier New" panose="02070309020205020404" pitchFamily="49" charset="0"/>
              </a:rPr>
              <a:t>print(max("aAbByYzZ"))</a:t>
            </a:r>
          </a:p>
          <a:p>
            <a:pPr marL="914400" indent="0">
              <a:buNone/>
            </a:pPr>
            <a:endParaRPr lang="en-US" sz="2600">
              <a:latin typeface="Courier New" panose="02070309020205020404" pitchFamily="49" charset="0"/>
              <a:cs typeface="Courier New" panose="02070309020205020404" pitchFamily="49" charset="0"/>
            </a:endParaRPr>
          </a:p>
          <a:p>
            <a:pPr marL="914400" indent="0">
              <a:buNone/>
            </a:pPr>
            <a:r>
              <a:rPr lang="en-US" sz="2600">
                <a:latin typeface="Courier New" panose="02070309020205020404" pitchFamily="49" charset="0"/>
                <a:cs typeface="Courier New" panose="02070309020205020404" pitchFamily="49" charset="0"/>
              </a:rPr>
              <a:t>t = 'The Knights Who Say "Ni!"'</a:t>
            </a:r>
          </a:p>
          <a:p>
            <a:pPr marL="914400" indent="0">
              <a:buNone/>
            </a:pPr>
            <a:r>
              <a:rPr lang="en-US" sz="2600">
                <a:latin typeface="Courier New" panose="02070309020205020404" pitchFamily="49" charset="0"/>
                <a:cs typeface="Courier New" panose="02070309020205020404" pitchFamily="49" charset="0"/>
              </a:rPr>
              <a:t>print('[' + max(t) + ']')</a:t>
            </a:r>
          </a:p>
          <a:p>
            <a:pPr marL="914400" indent="0">
              <a:buNone/>
            </a:pPr>
            <a:endParaRPr lang="en-US" sz="2600">
              <a:latin typeface="Courier New" panose="02070309020205020404" pitchFamily="49" charset="0"/>
              <a:cs typeface="Courier New" panose="02070309020205020404" pitchFamily="49" charset="0"/>
            </a:endParaRPr>
          </a:p>
          <a:p>
            <a:pPr marL="914400" indent="0">
              <a:buNone/>
            </a:pPr>
            <a:r>
              <a:rPr lang="en-US" sz="2600">
                <a:latin typeface="Courier New" panose="02070309020205020404" pitchFamily="49" charset="0"/>
                <a:cs typeface="Courier New" panose="02070309020205020404" pitchFamily="49" charset="0"/>
              </a:rPr>
              <a:t>t = [0, 1, 2]</a:t>
            </a:r>
          </a:p>
          <a:p>
            <a:pPr marL="914400" indent="0">
              <a:buNone/>
            </a:pPr>
            <a:r>
              <a:rPr lang="en-US" sz="2600">
                <a:latin typeface="Courier New" panose="02070309020205020404" pitchFamily="49" charset="0"/>
                <a:cs typeface="Courier New" panose="02070309020205020404" pitchFamily="49" charset="0"/>
              </a:rPr>
              <a:t>print(max(t))</a:t>
            </a:r>
            <a:endParaRPr lang="en-US" sz="2600"/>
          </a:p>
        </p:txBody>
      </p:sp>
      <p:sp>
        <p:nvSpPr>
          <p:cNvPr id="4" name="Slide Number Placeholder 3">
            <a:extLst>
              <a:ext uri="{FF2B5EF4-FFF2-40B4-BE49-F238E27FC236}">
                <a16:creationId xmlns:a16="http://schemas.microsoft.com/office/drawing/2014/main" id="{B23FD4E6-C3FF-9A73-9EA3-B19FF390F7C3}"/>
              </a:ext>
            </a:extLst>
          </p:cNvPr>
          <p:cNvSpPr>
            <a:spLocks noGrp="1"/>
          </p:cNvSpPr>
          <p:nvPr>
            <p:ph type="sldNum" sz="quarter" idx="12"/>
          </p:nvPr>
        </p:nvSpPr>
        <p:spPr/>
        <p:txBody>
          <a:bodyPr/>
          <a:lstStyle/>
          <a:p>
            <a:fld id="{E84E2596-301E-4832-9EC0-2653E7A66251}" type="slidenum">
              <a:rPr lang="en-US" smtClean="0"/>
              <a:t>63</a:t>
            </a:fld>
            <a:endParaRPr lang="en-US"/>
          </a:p>
        </p:txBody>
      </p:sp>
    </p:spTree>
    <p:extLst>
      <p:ext uri="{BB962C8B-B14F-4D97-AF65-F5344CB8AC3E}">
        <p14:creationId xmlns:p14="http://schemas.microsoft.com/office/powerpoint/2010/main" val="270983199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3FA89-949A-6ED8-6422-BF533C4AA5BE}"/>
              </a:ext>
            </a:extLst>
          </p:cNvPr>
          <p:cNvSpPr>
            <a:spLocks noGrp="1"/>
          </p:cNvSpPr>
          <p:nvPr>
            <p:ph type="title"/>
          </p:nvPr>
        </p:nvSpPr>
        <p:spPr>
          <a:xfrm>
            <a:off x="609600" y="122238"/>
            <a:ext cx="10160000" cy="760412"/>
          </a:xfrm>
        </p:spPr>
        <p:txBody>
          <a:bodyPr/>
          <a:lstStyle/>
          <a:p>
            <a:r>
              <a:rPr lang="en-US" sz="4800"/>
              <a:t>Operations on strings: the index method </a:t>
            </a:r>
          </a:p>
        </p:txBody>
      </p:sp>
      <p:sp>
        <p:nvSpPr>
          <p:cNvPr id="3" name="Content Placeholder 2">
            <a:extLst>
              <a:ext uri="{FF2B5EF4-FFF2-40B4-BE49-F238E27FC236}">
                <a16:creationId xmlns:a16="http://schemas.microsoft.com/office/drawing/2014/main" id="{EB2A8356-6441-A3C1-1FDC-0DBBA693B263}"/>
              </a:ext>
            </a:extLst>
          </p:cNvPr>
          <p:cNvSpPr>
            <a:spLocks noGrp="1"/>
          </p:cNvSpPr>
          <p:nvPr>
            <p:ph idx="1"/>
          </p:nvPr>
        </p:nvSpPr>
        <p:spPr>
          <a:xfrm>
            <a:off x="609600" y="1009650"/>
            <a:ext cx="10160000" cy="5467350"/>
          </a:xfrm>
        </p:spPr>
        <p:txBody>
          <a:bodyPr>
            <a:normAutofit/>
          </a:bodyPr>
          <a:lstStyle/>
          <a:p>
            <a:pPr marL="398463" indent="-288925"/>
            <a:r>
              <a:rPr lang="en-US" sz="2800"/>
              <a:t>The index() method (not a function) searches a sequence from the beginning, in order to find the first element of the value specified in its argument.</a:t>
            </a:r>
          </a:p>
          <a:p>
            <a:pPr marL="695643" lvl="1" indent="-288925"/>
            <a:r>
              <a:rPr lang="en-US" sz="2600"/>
              <a:t>The element searched for must occur in the sequence, otherwise it will cause a ValueError exception.</a:t>
            </a:r>
          </a:p>
          <a:p>
            <a:pPr marL="695643" lvl="1" indent="-288925"/>
            <a:r>
              <a:rPr lang="en-US" sz="2600"/>
              <a:t>The method returns the index of the first occurrence of the argument, which means that the lowest possible result is 0, and the highest is the length of argument decremented by 1.</a:t>
            </a:r>
          </a:p>
          <a:p>
            <a:pPr marL="406718" lvl="1" indent="0">
              <a:buNone/>
            </a:pPr>
            <a:endParaRPr lang="en-US" sz="1800"/>
          </a:p>
          <a:p>
            <a:pPr marL="914400" indent="0">
              <a:buNone/>
            </a:pPr>
            <a:r>
              <a:rPr lang="en-US" sz="2000">
                <a:latin typeface="Courier New" panose="02070309020205020404" pitchFamily="49" charset="0"/>
                <a:cs typeface="Courier New" panose="02070309020205020404" pitchFamily="49" charset="0"/>
              </a:rPr>
              <a:t>print("aAbByYzZaA".index("b"))</a:t>
            </a:r>
          </a:p>
          <a:p>
            <a:pPr marL="914400" indent="0">
              <a:buNone/>
            </a:pPr>
            <a:r>
              <a:rPr lang="en-US" sz="2000">
                <a:latin typeface="Courier New" panose="02070309020205020404" pitchFamily="49" charset="0"/>
                <a:cs typeface="Courier New" panose="02070309020205020404" pitchFamily="49" charset="0"/>
              </a:rPr>
              <a:t>print("aAbByYzZaA".index("Z"))</a:t>
            </a:r>
          </a:p>
          <a:p>
            <a:pPr marL="914400" indent="0">
              <a:buNone/>
            </a:pPr>
            <a:r>
              <a:rPr lang="en-US" sz="2000">
                <a:latin typeface="Courier New" panose="02070309020205020404" pitchFamily="49" charset="0"/>
                <a:cs typeface="Courier New" panose="02070309020205020404" pitchFamily="49" charset="0"/>
              </a:rPr>
              <a:t>print("aAbByYzZaA".index("A"))</a:t>
            </a:r>
          </a:p>
        </p:txBody>
      </p:sp>
      <p:sp>
        <p:nvSpPr>
          <p:cNvPr id="4" name="Slide Number Placeholder 3">
            <a:extLst>
              <a:ext uri="{FF2B5EF4-FFF2-40B4-BE49-F238E27FC236}">
                <a16:creationId xmlns:a16="http://schemas.microsoft.com/office/drawing/2014/main" id="{B23FD4E6-C3FF-9A73-9EA3-B19FF390F7C3}"/>
              </a:ext>
            </a:extLst>
          </p:cNvPr>
          <p:cNvSpPr>
            <a:spLocks noGrp="1"/>
          </p:cNvSpPr>
          <p:nvPr>
            <p:ph type="sldNum" sz="quarter" idx="12"/>
          </p:nvPr>
        </p:nvSpPr>
        <p:spPr/>
        <p:txBody>
          <a:bodyPr/>
          <a:lstStyle/>
          <a:p>
            <a:fld id="{E84E2596-301E-4832-9EC0-2653E7A66251}" type="slidenum">
              <a:rPr lang="en-US" smtClean="0"/>
              <a:t>64</a:t>
            </a:fld>
            <a:endParaRPr lang="en-US"/>
          </a:p>
        </p:txBody>
      </p:sp>
    </p:spTree>
    <p:extLst>
      <p:ext uri="{BB962C8B-B14F-4D97-AF65-F5344CB8AC3E}">
        <p14:creationId xmlns:p14="http://schemas.microsoft.com/office/powerpoint/2010/main" val="303060673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3FA89-949A-6ED8-6422-BF533C4AA5BE}"/>
              </a:ext>
            </a:extLst>
          </p:cNvPr>
          <p:cNvSpPr>
            <a:spLocks noGrp="1"/>
          </p:cNvSpPr>
          <p:nvPr>
            <p:ph type="title"/>
          </p:nvPr>
        </p:nvSpPr>
        <p:spPr>
          <a:xfrm>
            <a:off x="609600" y="122238"/>
            <a:ext cx="10160000" cy="760412"/>
          </a:xfrm>
        </p:spPr>
        <p:txBody>
          <a:bodyPr/>
          <a:lstStyle/>
          <a:p>
            <a:r>
              <a:rPr lang="en-US" sz="4800"/>
              <a:t>Operations on strings: the list function </a:t>
            </a:r>
          </a:p>
        </p:txBody>
      </p:sp>
      <p:sp>
        <p:nvSpPr>
          <p:cNvPr id="3" name="Content Placeholder 2">
            <a:extLst>
              <a:ext uri="{FF2B5EF4-FFF2-40B4-BE49-F238E27FC236}">
                <a16:creationId xmlns:a16="http://schemas.microsoft.com/office/drawing/2014/main" id="{EB2A8356-6441-A3C1-1FDC-0DBBA693B263}"/>
              </a:ext>
            </a:extLst>
          </p:cNvPr>
          <p:cNvSpPr>
            <a:spLocks noGrp="1"/>
          </p:cNvSpPr>
          <p:nvPr>
            <p:ph idx="1"/>
          </p:nvPr>
        </p:nvSpPr>
        <p:spPr>
          <a:xfrm>
            <a:off x="609600" y="1009650"/>
            <a:ext cx="10160000" cy="5467350"/>
          </a:xfrm>
        </p:spPr>
        <p:txBody>
          <a:bodyPr>
            <a:normAutofit/>
          </a:bodyPr>
          <a:lstStyle/>
          <a:p>
            <a:pPr marL="398463" indent="-288925"/>
            <a:r>
              <a:rPr lang="en-US" sz="2800"/>
              <a:t>The list() function takes its argument (a string) and creates a new list containing all the string's characters, one per list element.</a:t>
            </a:r>
          </a:p>
          <a:p>
            <a:pPr marL="398463" indent="-288925"/>
            <a:r>
              <a:rPr lang="en-US" sz="2800"/>
              <a:t>Note: it's not strictly a string function - list() is able to create a new list from many other entities (e.g., from tuples and dictionaries).</a:t>
            </a:r>
          </a:p>
          <a:p>
            <a:pPr marL="398463" indent="-288925"/>
            <a:endParaRPr lang="en-US" sz="1800"/>
          </a:p>
          <a:p>
            <a:pPr marL="914400" indent="0">
              <a:buNone/>
            </a:pPr>
            <a:r>
              <a:rPr lang="en-US" sz="2400">
                <a:latin typeface="Courier New" panose="02070309020205020404" pitchFamily="49" charset="0"/>
                <a:cs typeface="Courier New" panose="02070309020205020404" pitchFamily="49" charset="0"/>
              </a:rPr>
              <a:t>print(list("abcabc"))</a:t>
            </a:r>
          </a:p>
        </p:txBody>
      </p:sp>
      <p:sp>
        <p:nvSpPr>
          <p:cNvPr id="4" name="Slide Number Placeholder 3">
            <a:extLst>
              <a:ext uri="{FF2B5EF4-FFF2-40B4-BE49-F238E27FC236}">
                <a16:creationId xmlns:a16="http://schemas.microsoft.com/office/drawing/2014/main" id="{B23FD4E6-C3FF-9A73-9EA3-B19FF390F7C3}"/>
              </a:ext>
            </a:extLst>
          </p:cNvPr>
          <p:cNvSpPr>
            <a:spLocks noGrp="1"/>
          </p:cNvSpPr>
          <p:nvPr>
            <p:ph type="sldNum" sz="quarter" idx="12"/>
          </p:nvPr>
        </p:nvSpPr>
        <p:spPr/>
        <p:txBody>
          <a:bodyPr/>
          <a:lstStyle/>
          <a:p>
            <a:fld id="{E84E2596-301E-4832-9EC0-2653E7A66251}" type="slidenum">
              <a:rPr lang="en-US" smtClean="0"/>
              <a:t>65</a:t>
            </a:fld>
            <a:endParaRPr lang="en-US"/>
          </a:p>
        </p:txBody>
      </p:sp>
    </p:spTree>
    <p:extLst>
      <p:ext uri="{BB962C8B-B14F-4D97-AF65-F5344CB8AC3E}">
        <p14:creationId xmlns:p14="http://schemas.microsoft.com/office/powerpoint/2010/main" val="359859410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3FA89-949A-6ED8-6422-BF533C4AA5BE}"/>
              </a:ext>
            </a:extLst>
          </p:cNvPr>
          <p:cNvSpPr>
            <a:spLocks noGrp="1"/>
          </p:cNvSpPr>
          <p:nvPr>
            <p:ph type="title"/>
          </p:nvPr>
        </p:nvSpPr>
        <p:spPr>
          <a:xfrm>
            <a:off x="609600" y="122238"/>
            <a:ext cx="10433538" cy="760412"/>
          </a:xfrm>
        </p:spPr>
        <p:txBody>
          <a:bodyPr/>
          <a:lstStyle/>
          <a:p>
            <a:r>
              <a:rPr lang="en-US" sz="4800"/>
              <a:t>Operations on strings: the count method </a:t>
            </a:r>
          </a:p>
        </p:txBody>
      </p:sp>
      <p:sp>
        <p:nvSpPr>
          <p:cNvPr id="3" name="Content Placeholder 2">
            <a:extLst>
              <a:ext uri="{FF2B5EF4-FFF2-40B4-BE49-F238E27FC236}">
                <a16:creationId xmlns:a16="http://schemas.microsoft.com/office/drawing/2014/main" id="{EB2A8356-6441-A3C1-1FDC-0DBBA693B263}"/>
              </a:ext>
            </a:extLst>
          </p:cNvPr>
          <p:cNvSpPr>
            <a:spLocks noGrp="1"/>
          </p:cNvSpPr>
          <p:nvPr>
            <p:ph idx="1"/>
          </p:nvPr>
        </p:nvSpPr>
        <p:spPr>
          <a:xfrm>
            <a:off x="609600" y="1009650"/>
            <a:ext cx="10160000" cy="5467350"/>
          </a:xfrm>
        </p:spPr>
        <p:txBody>
          <a:bodyPr>
            <a:normAutofit/>
          </a:bodyPr>
          <a:lstStyle/>
          <a:p>
            <a:pPr marL="398463" indent="-288925"/>
            <a:r>
              <a:rPr lang="en-US" sz="2800"/>
              <a:t>The count() method counts all occurrences of the element inside the sequence. </a:t>
            </a:r>
          </a:p>
          <a:p>
            <a:pPr marL="695643" lvl="1" indent="-288925"/>
            <a:r>
              <a:rPr lang="en-US" sz="2600"/>
              <a:t>The absence of such elements doesn't cause any problems.</a:t>
            </a:r>
          </a:p>
          <a:p>
            <a:pPr marL="398463" indent="-288925"/>
            <a:endParaRPr lang="en-US" sz="2800">
              <a:latin typeface="Courier New" panose="02070309020205020404" pitchFamily="49" charset="0"/>
              <a:cs typeface="Courier New" panose="02070309020205020404" pitchFamily="49" charset="0"/>
            </a:endParaRPr>
          </a:p>
          <a:p>
            <a:pPr marL="914400" indent="0">
              <a:buNone/>
            </a:pPr>
            <a:r>
              <a:rPr lang="en-US" sz="2400">
                <a:latin typeface="Courier New" panose="02070309020205020404" pitchFamily="49" charset="0"/>
                <a:cs typeface="Courier New" panose="02070309020205020404" pitchFamily="49" charset="0"/>
              </a:rPr>
              <a:t>print("abcabc".count("b"))</a:t>
            </a:r>
          </a:p>
          <a:p>
            <a:pPr marL="914400" indent="0">
              <a:buNone/>
            </a:pPr>
            <a:r>
              <a:rPr lang="en-US" sz="2400">
                <a:latin typeface="Courier New" panose="02070309020205020404" pitchFamily="49" charset="0"/>
                <a:cs typeface="Courier New" panose="02070309020205020404" pitchFamily="49" charset="0"/>
              </a:rPr>
              <a:t>print('abcabc'.count("d"))</a:t>
            </a:r>
          </a:p>
        </p:txBody>
      </p:sp>
      <p:sp>
        <p:nvSpPr>
          <p:cNvPr id="4" name="Slide Number Placeholder 3">
            <a:extLst>
              <a:ext uri="{FF2B5EF4-FFF2-40B4-BE49-F238E27FC236}">
                <a16:creationId xmlns:a16="http://schemas.microsoft.com/office/drawing/2014/main" id="{B23FD4E6-C3FF-9A73-9EA3-B19FF390F7C3}"/>
              </a:ext>
            </a:extLst>
          </p:cNvPr>
          <p:cNvSpPr>
            <a:spLocks noGrp="1"/>
          </p:cNvSpPr>
          <p:nvPr>
            <p:ph type="sldNum" sz="quarter" idx="12"/>
          </p:nvPr>
        </p:nvSpPr>
        <p:spPr/>
        <p:txBody>
          <a:bodyPr/>
          <a:lstStyle/>
          <a:p>
            <a:fld id="{E84E2596-301E-4832-9EC0-2653E7A66251}" type="slidenum">
              <a:rPr lang="en-US" smtClean="0"/>
              <a:t>66</a:t>
            </a:fld>
            <a:endParaRPr lang="en-US"/>
          </a:p>
        </p:txBody>
      </p:sp>
    </p:spTree>
    <p:extLst>
      <p:ext uri="{BB962C8B-B14F-4D97-AF65-F5344CB8AC3E}">
        <p14:creationId xmlns:p14="http://schemas.microsoft.com/office/powerpoint/2010/main" val="240914897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3FA89-949A-6ED8-6422-BF533C4AA5BE}"/>
              </a:ext>
            </a:extLst>
          </p:cNvPr>
          <p:cNvSpPr>
            <a:spLocks noGrp="1"/>
          </p:cNvSpPr>
          <p:nvPr>
            <p:ph type="title"/>
          </p:nvPr>
        </p:nvSpPr>
        <p:spPr>
          <a:xfrm>
            <a:off x="609600" y="122238"/>
            <a:ext cx="10433538" cy="760412"/>
          </a:xfrm>
        </p:spPr>
        <p:txBody>
          <a:bodyPr/>
          <a:lstStyle/>
          <a:p>
            <a:r>
              <a:rPr lang="en-US" sz="4800"/>
              <a:t>Operations on strings: the split method </a:t>
            </a:r>
          </a:p>
        </p:txBody>
      </p:sp>
      <p:sp>
        <p:nvSpPr>
          <p:cNvPr id="3" name="Content Placeholder 2">
            <a:extLst>
              <a:ext uri="{FF2B5EF4-FFF2-40B4-BE49-F238E27FC236}">
                <a16:creationId xmlns:a16="http://schemas.microsoft.com/office/drawing/2014/main" id="{EB2A8356-6441-A3C1-1FDC-0DBBA693B263}"/>
              </a:ext>
            </a:extLst>
          </p:cNvPr>
          <p:cNvSpPr>
            <a:spLocks noGrp="1"/>
          </p:cNvSpPr>
          <p:nvPr>
            <p:ph idx="1"/>
          </p:nvPr>
        </p:nvSpPr>
        <p:spPr>
          <a:xfrm>
            <a:off x="609600" y="1009650"/>
            <a:ext cx="10160000" cy="5467350"/>
          </a:xfrm>
        </p:spPr>
        <p:txBody>
          <a:bodyPr>
            <a:normAutofit/>
          </a:bodyPr>
          <a:lstStyle/>
          <a:p>
            <a:pPr marL="398463" indent="-288925"/>
            <a:r>
              <a:rPr lang="en-US" sz="2800"/>
              <a:t>The split() method splits a string and builds a list of substrings.</a:t>
            </a:r>
          </a:p>
          <a:p>
            <a:pPr marL="398463" indent="-288925"/>
            <a:r>
              <a:rPr lang="en-US" sz="2800"/>
              <a:t>The method assumes that the substrings are delimited by whitespaces; the spaces don't take part in the operation, and aren't copied into the resulting list.</a:t>
            </a:r>
          </a:p>
          <a:p>
            <a:pPr marL="398463" indent="-288925"/>
            <a:endParaRPr lang="en-US" sz="2800"/>
          </a:p>
          <a:p>
            <a:pPr marL="914400" indent="-7938">
              <a:buNone/>
            </a:pPr>
            <a:r>
              <a:rPr lang="it-IT" sz="2800">
                <a:latin typeface="Courier New" panose="02070309020205020404" pitchFamily="49" charset="0"/>
                <a:cs typeface="Courier New" panose="02070309020205020404" pitchFamily="49" charset="0"/>
              </a:rPr>
              <a:t>print("phi       chi\npsi".split())</a:t>
            </a:r>
          </a:p>
          <a:p>
            <a:pPr marL="398463" indent="-288925"/>
            <a:endParaRPr lang="en-US" sz="2800"/>
          </a:p>
          <a:p>
            <a:pPr marL="398463" indent="-288925"/>
            <a:r>
              <a:rPr lang="en-US" sz="2800"/>
              <a:t>Note: the reverse operation can be performed by the join() method.</a:t>
            </a:r>
            <a:endParaRPr lang="en-US" sz="240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B23FD4E6-C3FF-9A73-9EA3-B19FF390F7C3}"/>
              </a:ext>
            </a:extLst>
          </p:cNvPr>
          <p:cNvSpPr>
            <a:spLocks noGrp="1"/>
          </p:cNvSpPr>
          <p:nvPr>
            <p:ph type="sldNum" sz="quarter" idx="12"/>
          </p:nvPr>
        </p:nvSpPr>
        <p:spPr/>
        <p:txBody>
          <a:bodyPr/>
          <a:lstStyle/>
          <a:p>
            <a:fld id="{E84E2596-301E-4832-9EC0-2653E7A66251}" type="slidenum">
              <a:rPr lang="en-US" smtClean="0"/>
              <a:t>67</a:t>
            </a:fld>
            <a:endParaRPr lang="en-US"/>
          </a:p>
        </p:txBody>
      </p:sp>
    </p:spTree>
    <p:extLst>
      <p:ext uri="{BB962C8B-B14F-4D97-AF65-F5344CB8AC3E}">
        <p14:creationId xmlns:p14="http://schemas.microsoft.com/office/powerpoint/2010/main" val="10543575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3FA89-949A-6ED8-6422-BF533C4AA5BE}"/>
              </a:ext>
            </a:extLst>
          </p:cNvPr>
          <p:cNvSpPr>
            <a:spLocks noGrp="1"/>
          </p:cNvSpPr>
          <p:nvPr>
            <p:ph type="title"/>
          </p:nvPr>
        </p:nvSpPr>
        <p:spPr>
          <a:xfrm>
            <a:off x="609600" y="122238"/>
            <a:ext cx="10433538" cy="760412"/>
          </a:xfrm>
        </p:spPr>
        <p:txBody>
          <a:bodyPr/>
          <a:lstStyle/>
          <a:p>
            <a:r>
              <a:rPr lang="en-US" sz="4800"/>
              <a:t>Operations on strings: the join method </a:t>
            </a:r>
          </a:p>
        </p:txBody>
      </p:sp>
      <p:sp>
        <p:nvSpPr>
          <p:cNvPr id="3" name="Content Placeholder 2">
            <a:extLst>
              <a:ext uri="{FF2B5EF4-FFF2-40B4-BE49-F238E27FC236}">
                <a16:creationId xmlns:a16="http://schemas.microsoft.com/office/drawing/2014/main" id="{EB2A8356-6441-A3C1-1FDC-0DBBA693B263}"/>
              </a:ext>
            </a:extLst>
          </p:cNvPr>
          <p:cNvSpPr>
            <a:spLocks noGrp="1"/>
          </p:cNvSpPr>
          <p:nvPr>
            <p:ph idx="1"/>
          </p:nvPr>
        </p:nvSpPr>
        <p:spPr>
          <a:xfrm>
            <a:off x="609600" y="1009650"/>
            <a:ext cx="10160000" cy="5467350"/>
          </a:xfrm>
        </p:spPr>
        <p:txBody>
          <a:bodyPr>
            <a:normAutofit/>
          </a:bodyPr>
          <a:lstStyle/>
          <a:p>
            <a:pPr marL="398463" indent="-288925"/>
            <a:r>
              <a:rPr lang="en-US" sz="2800"/>
              <a:t>The join() method performs a join; it expects one argument as a list with only string elements (it raises a TypeError exception otherwise)</a:t>
            </a:r>
          </a:p>
          <a:p>
            <a:pPr marL="398463" indent="-288925"/>
            <a:r>
              <a:rPr lang="en-US" sz="2800"/>
              <a:t>all the list's elements will be joined into one string but the string from which the method has been invoked is used as a </a:t>
            </a:r>
            <a:r>
              <a:rPr lang="en-US" sz="2800" b="1"/>
              <a:t>separator</a:t>
            </a:r>
            <a:endParaRPr lang="en-US" sz="2800"/>
          </a:p>
          <a:p>
            <a:pPr marL="398463" indent="-288925"/>
            <a:r>
              <a:rPr lang="en-US" sz="2800"/>
              <a:t>A new string is returned</a:t>
            </a:r>
          </a:p>
          <a:p>
            <a:pPr marL="398463" indent="-288925"/>
            <a:endParaRPr lang="en-US" sz="1800">
              <a:latin typeface="Courier New" panose="02070309020205020404" pitchFamily="49" charset="0"/>
              <a:cs typeface="Courier New" panose="02070309020205020404" pitchFamily="49" charset="0"/>
            </a:endParaRPr>
          </a:p>
          <a:p>
            <a:pPr marL="914400" indent="-7938">
              <a:buNone/>
            </a:pPr>
            <a:r>
              <a:rPr lang="fi-FI" sz="2800">
                <a:latin typeface="Courier New" panose="02070309020205020404" pitchFamily="49" charset="0"/>
                <a:cs typeface="Courier New" panose="02070309020205020404" pitchFamily="49" charset="0"/>
              </a:rPr>
              <a:t>print(",".join(["omicron", "pi", "rho"]))</a:t>
            </a:r>
            <a:endParaRPr lang="en-US" sz="280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B23FD4E6-C3FF-9A73-9EA3-B19FF390F7C3}"/>
              </a:ext>
            </a:extLst>
          </p:cNvPr>
          <p:cNvSpPr>
            <a:spLocks noGrp="1"/>
          </p:cNvSpPr>
          <p:nvPr>
            <p:ph type="sldNum" sz="quarter" idx="12"/>
          </p:nvPr>
        </p:nvSpPr>
        <p:spPr/>
        <p:txBody>
          <a:bodyPr/>
          <a:lstStyle/>
          <a:p>
            <a:fld id="{E84E2596-301E-4832-9EC0-2653E7A66251}" type="slidenum">
              <a:rPr lang="en-US" smtClean="0"/>
              <a:t>68</a:t>
            </a:fld>
            <a:endParaRPr lang="en-US"/>
          </a:p>
        </p:txBody>
      </p:sp>
    </p:spTree>
    <p:extLst>
      <p:ext uri="{BB962C8B-B14F-4D97-AF65-F5344CB8AC3E}">
        <p14:creationId xmlns:p14="http://schemas.microsoft.com/office/powerpoint/2010/main" val="243588457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3FA89-949A-6ED8-6422-BF533C4AA5BE}"/>
              </a:ext>
            </a:extLst>
          </p:cNvPr>
          <p:cNvSpPr>
            <a:spLocks noGrp="1"/>
          </p:cNvSpPr>
          <p:nvPr>
            <p:ph type="title"/>
          </p:nvPr>
        </p:nvSpPr>
        <p:spPr>
          <a:xfrm>
            <a:off x="609600" y="122238"/>
            <a:ext cx="10433538" cy="760412"/>
          </a:xfrm>
        </p:spPr>
        <p:txBody>
          <a:bodyPr/>
          <a:lstStyle/>
          <a:p>
            <a:r>
              <a:rPr lang="en-US" sz="4800"/>
              <a:t>Operations on strings: the "is" methods</a:t>
            </a:r>
          </a:p>
        </p:txBody>
      </p:sp>
      <p:sp>
        <p:nvSpPr>
          <p:cNvPr id="3" name="Content Placeholder 2">
            <a:extLst>
              <a:ext uri="{FF2B5EF4-FFF2-40B4-BE49-F238E27FC236}">
                <a16:creationId xmlns:a16="http://schemas.microsoft.com/office/drawing/2014/main" id="{EB2A8356-6441-A3C1-1FDC-0DBBA693B263}"/>
              </a:ext>
            </a:extLst>
          </p:cNvPr>
          <p:cNvSpPr>
            <a:spLocks noGrp="1"/>
          </p:cNvSpPr>
          <p:nvPr>
            <p:ph idx="1"/>
          </p:nvPr>
        </p:nvSpPr>
        <p:spPr>
          <a:xfrm>
            <a:off x="609600" y="1009650"/>
            <a:ext cx="10160000" cy="5726112"/>
          </a:xfrm>
        </p:spPr>
        <p:txBody>
          <a:bodyPr>
            <a:normAutofit fontScale="77500" lnSpcReduction="20000"/>
          </a:bodyPr>
          <a:lstStyle/>
          <a:p>
            <a:pPr marL="398463" indent="-288925"/>
            <a:r>
              <a:rPr lang="en-US" sz="2800"/>
              <a:t>The "is" methods are a family of methods which return True or False to characterize the string that is being examined</a:t>
            </a:r>
          </a:p>
          <a:p>
            <a:pPr marL="695643" lvl="1" indent="-288925"/>
            <a:r>
              <a:rPr lang="en-US" sz="2600"/>
              <a:t>Any character in the string which does not meet the requirement causes the method to return False, as does the empty string</a:t>
            </a:r>
          </a:p>
          <a:p>
            <a:pPr marL="109538" indent="0">
              <a:buNone/>
            </a:pPr>
            <a:endParaRPr lang="en-US" sz="1800">
              <a:latin typeface="Courier New" panose="02070309020205020404" pitchFamily="49" charset="0"/>
              <a:cs typeface="Courier New" panose="02070309020205020404" pitchFamily="49" charset="0"/>
            </a:endParaRPr>
          </a:p>
          <a:p>
            <a:pPr marL="914400" indent="-7938">
              <a:buNone/>
            </a:pPr>
            <a:r>
              <a:rPr lang="fi-FI" sz="2600">
                <a:latin typeface="Courier New" panose="02070309020205020404" pitchFamily="49" charset="0"/>
                <a:cs typeface="Courier New" panose="02070309020205020404" pitchFamily="49" charset="0"/>
              </a:rPr>
              <a:t># islower()</a:t>
            </a:r>
          </a:p>
          <a:p>
            <a:pPr marL="914400" indent="-7938">
              <a:buNone/>
            </a:pPr>
            <a:r>
              <a:rPr lang="fi-FI" sz="2600">
                <a:latin typeface="Courier New" panose="02070309020205020404" pitchFamily="49" charset="0"/>
                <a:cs typeface="Courier New" panose="02070309020205020404" pitchFamily="49" charset="0"/>
              </a:rPr>
              <a:t>print("Moooo".islower())</a:t>
            </a:r>
          </a:p>
          <a:p>
            <a:pPr marL="914400" indent="-7938">
              <a:buNone/>
            </a:pPr>
            <a:r>
              <a:rPr lang="fi-FI" sz="2600">
                <a:latin typeface="Courier New" panose="02070309020205020404" pitchFamily="49" charset="0"/>
                <a:cs typeface="Courier New" panose="02070309020205020404" pitchFamily="49" charset="0"/>
              </a:rPr>
              <a:t>print('moooo'.islower())</a:t>
            </a:r>
          </a:p>
          <a:p>
            <a:pPr marL="914400" indent="-7938">
              <a:buNone/>
            </a:pPr>
            <a:r>
              <a:rPr lang="fi-FI" sz="2600">
                <a:latin typeface="Courier New" panose="02070309020205020404" pitchFamily="49" charset="0"/>
                <a:cs typeface="Courier New" panose="02070309020205020404" pitchFamily="49" charset="0"/>
              </a:rPr>
              <a:t># isspace()</a:t>
            </a:r>
          </a:p>
          <a:p>
            <a:pPr marL="914400" indent="-7938">
              <a:buNone/>
            </a:pPr>
            <a:r>
              <a:rPr lang="fi-FI" sz="2600">
                <a:latin typeface="Courier New" panose="02070309020205020404" pitchFamily="49" charset="0"/>
                <a:cs typeface="Courier New" panose="02070309020205020404" pitchFamily="49" charset="0"/>
              </a:rPr>
              <a:t>print(' \n '.isspace())</a:t>
            </a:r>
          </a:p>
          <a:p>
            <a:pPr marL="914400" indent="-7938">
              <a:buNone/>
            </a:pPr>
            <a:r>
              <a:rPr lang="fi-FI" sz="2600">
                <a:latin typeface="Courier New" panose="02070309020205020404" pitchFamily="49" charset="0"/>
                <a:cs typeface="Courier New" panose="02070309020205020404" pitchFamily="49" charset="0"/>
              </a:rPr>
              <a:t>print(" ".isspace())</a:t>
            </a:r>
          </a:p>
          <a:p>
            <a:pPr marL="914400" indent="-7938">
              <a:buNone/>
            </a:pPr>
            <a:r>
              <a:rPr lang="fi-FI" sz="2600">
                <a:latin typeface="Courier New" panose="02070309020205020404" pitchFamily="49" charset="0"/>
                <a:cs typeface="Courier New" panose="02070309020205020404" pitchFamily="49" charset="0"/>
              </a:rPr>
              <a:t>print("mooo mooo mooo".isspace())</a:t>
            </a:r>
          </a:p>
          <a:p>
            <a:pPr marL="914400" indent="-7938">
              <a:buNone/>
            </a:pPr>
            <a:r>
              <a:rPr lang="fi-FI" sz="2600">
                <a:latin typeface="Courier New" panose="02070309020205020404" pitchFamily="49" charset="0"/>
                <a:cs typeface="Courier New" panose="02070309020205020404" pitchFamily="49" charset="0"/>
              </a:rPr>
              <a:t># isupper()</a:t>
            </a:r>
          </a:p>
          <a:p>
            <a:pPr marL="914400" indent="-7938">
              <a:buNone/>
            </a:pPr>
            <a:r>
              <a:rPr lang="fi-FI" sz="2600">
                <a:latin typeface="Courier New" panose="02070309020205020404" pitchFamily="49" charset="0"/>
                <a:cs typeface="Courier New" panose="02070309020205020404" pitchFamily="49" charset="0"/>
              </a:rPr>
              <a:t>print("Moooo".isupper())</a:t>
            </a:r>
          </a:p>
          <a:p>
            <a:pPr marL="914400" indent="-7938">
              <a:buNone/>
            </a:pPr>
            <a:r>
              <a:rPr lang="fi-FI" sz="2600">
                <a:latin typeface="Courier New" panose="02070309020205020404" pitchFamily="49" charset="0"/>
                <a:cs typeface="Courier New" panose="02070309020205020404" pitchFamily="49" charset="0"/>
              </a:rPr>
              <a:t>print('moooo'.isupper())</a:t>
            </a:r>
          </a:p>
          <a:p>
            <a:pPr marL="914400" indent="-7938">
              <a:buNone/>
            </a:pPr>
            <a:r>
              <a:rPr lang="fi-FI" sz="2600">
                <a:latin typeface="Courier New" panose="02070309020205020404" pitchFamily="49" charset="0"/>
                <a:cs typeface="Courier New" panose="02070309020205020404" pitchFamily="49" charset="0"/>
              </a:rPr>
              <a:t>print('MOOOO'.isupper())</a:t>
            </a:r>
          </a:p>
          <a:p>
            <a:pPr marL="914400" indent="-7938">
              <a:buNone/>
            </a:pPr>
            <a:r>
              <a:rPr lang="fi-FI" sz="2600">
                <a:latin typeface="Courier New" panose="02070309020205020404" pitchFamily="49" charset="0"/>
                <a:cs typeface="Courier New" panose="02070309020205020404" pitchFamily="49" charset="0"/>
              </a:rPr>
              <a:t># isalnum()</a:t>
            </a:r>
          </a:p>
          <a:p>
            <a:pPr marL="914400" indent="-7938">
              <a:buNone/>
            </a:pPr>
            <a:r>
              <a:rPr lang="en-US" sz="2600">
                <a:latin typeface="Courier New" panose="02070309020205020404" pitchFamily="49" charset="0"/>
                <a:cs typeface="Courier New" panose="02070309020205020404" pitchFamily="49" charset="0"/>
              </a:rPr>
              <a:t>print('lambda30'.isalnum())</a:t>
            </a:r>
          </a:p>
        </p:txBody>
      </p:sp>
      <p:sp>
        <p:nvSpPr>
          <p:cNvPr id="4" name="Slide Number Placeholder 3">
            <a:extLst>
              <a:ext uri="{FF2B5EF4-FFF2-40B4-BE49-F238E27FC236}">
                <a16:creationId xmlns:a16="http://schemas.microsoft.com/office/drawing/2014/main" id="{B23FD4E6-C3FF-9A73-9EA3-B19FF390F7C3}"/>
              </a:ext>
            </a:extLst>
          </p:cNvPr>
          <p:cNvSpPr>
            <a:spLocks noGrp="1"/>
          </p:cNvSpPr>
          <p:nvPr>
            <p:ph type="sldNum" sz="quarter" idx="12"/>
          </p:nvPr>
        </p:nvSpPr>
        <p:spPr/>
        <p:txBody>
          <a:bodyPr/>
          <a:lstStyle/>
          <a:p>
            <a:fld id="{E84E2596-301E-4832-9EC0-2653E7A66251}" type="slidenum">
              <a:rPr lang="en-US" smtClean="0"/>
              <a:t>69</a:t>
            </a:fld>
            <a:endParaRPr lang="en-US"/>
          </a:p>
        </p:txBody>
      </p:sp>
    </p:spTree>
    <p:extLst>
      <p:ext uri="{BB962C8B-B14F-4D97-AF65-F5344CB8AC3E}">
        <p14:creationId xmlns:p14="http://schemas.microsoft.com/office/powerpoint/2010/main" val="2464441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22069"/>
            <a:ext cx="10160000" cy="6254931"/>
          </a:xfrm>
        </p:spPr>
        <p:txBody>
          <a:bodyPr>
            <a:normAutofit fontScale="32500" lnSpcReduction="20000"/>
          </a:bodyPr>
          <a:lstStyle/>
          <a:p>
            <a:pPr marL="457200" indent="0">
              <a:buNone/>
            </a:pPr>
            <a:r>
              <a:rPr lang="en-US" sz="4500">
                <a:latin typeface="Courier New" panose="02070309020205020404" pitchFamily="49" charset="0"/>
                <a:cs typeface="Courier New" panose="02070309020205020404" pitchFamily="49" charset="0"/>
              </a:rPr>
              <a:t># !/usr/bin/env python3</a:t>
            </a:r>
          </a:p>
          <a:p>
            <a:pPr marL="457200" indent="0">
              <a:buNone/>
            </a:pPr>
            <a:r>
              <a:rPr lang="en-US" sz="4500">
                <a:latin typeface="Courier New" panose="02070309020205020404" pitchFamily="49" charset="0"/>
                <a:cs typeface="Courier New" panose="02070309020205020404" pitchFamily="49" charset="0"/>
              </a:rPr>
              <a:t># temperature.py</a:t>
            </a:r>
          </a:p>
          <a:p>
            <a:pPr marL="457200" indent="0">
              <a:buNone/>
            </a:pPr>
            <a:r>
              <a:rPr lang="en-US" sz="4500">
                <a:latin typeface="Courier New" panose="02070309020205020404" pitchFamily="49" charset="0"/>
                <a:cs typeface="Courier New" panose="02070309020205020404" pitchFamily="49" charset="0"/>
              </a:rPr>
              <a:t># a module to be imported into another program.</a:t>
            </a:r>
          </a:p>
          <a:p>
            <a:pPr marL="457200" indent="0">
              <a:buNone/>
            </a:pPr>
            <a:endParaRPr lang="en-US" sz="4500">
              <a:latin typeface="Courier New" panose="02070309020205020404" pitchFamily="49" charset="0"/>
              <a:cs typeface="Courier New" panose="02070309020205020404" pitchFamily="49" charset="0"/>
            </a:endParaRPr>
          </a:p>
          <a:p>
            <a:pPr marL="457200" indent="0">
              <a:buNone/>
            </a:pPr>
            <a:r>
              <a:rPr lang="en-US" sz="4500">
                <a:latin typeface="Courier New" panose="02070309020205020404" pitchFamily="49" charset="0"/>
                <a:cs typeface="Courier New" panose="02070309020205020404" pitchFamily="49" charset="0"/>
              </a:rPr>
              <a:t>def </a:t>
            </a:r>
            <a:r>
              <a:rPr lang="en-US" sz="4500" dirty="0" err="1">
                <a:latin typeface="Courier New" panose="02070309020205020404" pitchFamily="49" charset="0"/>
                <a:cs typeface="Courier New" panose="02070309020205020404" pitchFamily="49" charset="0"/>
              </a:rPr>
              <a:t>to_celsius</a:t>
            </a:r>
            <a:r>
              <a:rPr lang="en-US" sz="4500" dirty="0">
                <a:latin typeface="Courier New" panose="02070309020205020404" pitchFamily="49" charset="0"/>
                <a:cs typeface="Courier New" panose="02070309020205020404" pitchFamily="49" charset="0"/>
              </a:rPr>
              <a:t>(</a:t>
            </a:r>
            <a:r>
              <a:rPr lang="en-US" sz="4500" dirty="0" err="1">
                <a:latin typeface="Courier New" panose="02070309020205020404" pitchFamily="49" charset="0"/>
                <a:cs typeface="Courier New" panose="02070309020205020404" pitchFamily="49" charset="0"/>
              </a:rPr>
              <a:t>fahrenheit</a:t>
            </a:r>
            <a:r>
              <a:rPr lang="en-US" sz="4500" dirty="0">
                <a:latin typeface="Courier New" panose="02070309020205020404" pitchFamily="49" charset="0"/>
                <a:cs typeface="Courier New" panose="02070309020205020404" pitchFamily="49" charset="0"/>
              </a:rPr>
              <a:t>):</a:t>
            </a:r>
          </a:p>
          <a:p>
            <a:pPr marL="457200" indent="0">
              <a:buNone/>
            </a:pPr>
            <a:r>
              <a:rPr lang="en-US" sz="4500" dirty="0">
                <a:latin typeface="Courier New" panose="02070309020205020404" pitchFamily="49" charset="0"/>
                <a:cs typeface="Courier New" panose="02070309020205020404" pitchFamily="49" charset="0"/>
              </a:rPr>
              <a:t>    </a:t>
            </a:r>
            <a:r>
              <a:rPr lang="en-US" sz="4500" dirty="0" err="1">
                <a:latin typeface="Courier New" panose="02070309020205020404" pitchFamily="49" charset="0"/>
                <a:cs typeface="Courier New" panose="02070309020205020404" pitchFamily="49" charset="0"/>
              </a:rPr>
              <a:t>celsius</a:t>
            </a:r>
            <a:r>
              <a:rPr lang="en-US" sz="4500" dirty="0">
                <a:latin typeface="Courier New" panose="02070309020205020404" pitchFamily="49" charset="0"/>
                <a:cs typeface="Courier New" panose="02070309020205020404" pitchFamily="49" charset="0"/>
              </a:rPr>
              <a:t> = (</a:t>
            </a:r>
            <a:r>
              <a:rPr lang="en-US" sz="4500" dirty="0" err="1">
                <a:latin typeface="Courier New" panose="02070309020205020404" pitchFamily="49" charset="0"/>
                <a:cs typeface="Courier New" panose="02070309020205020404" pitchFamily="49" charset="0"/>
              </a:rPr>
              <a:t>fahrenheit</a:t>
            </a:r>
            <a:r>
              <a:rPr lang="en-US" sz="4500" dirty="0">
                <a:latin typeface="Courier New" panose="02070309020205020404" pitchFamily="49" charset="0"/>
                <a:cs typeface="Courier New" panose="02070309020205020404" pitchFamily="49" charset="0"/>
              </a:rPr>
              <a:t> - 32) * 5/9</a:t>
            </a:r>
          </a:p>
          <a:p>
            <a:pPr marL="457200" indent="0">
              <a:buNone/>
            </a:pPr>
            <a:r>
              <a:rPr lang="en-US" sz="4500" dirty="0">
                <a:latin typeface="Courier New" panose="02070309020205020404" pitchFamily="49" charset="0"/>
                <a:cs typeface="Courier New" panose="02070309020205020404" pitchFamily="49" charset="0"/>
              </a:rPr>
              <a:t>    return </a:t>
            </a:r>
            <a:r>
              <a:rPr lang="en-US" sz="4500" dirty="0" err="1">
                <a:latin typeface="Courier New" panose="02070309020205020404" pitchFamily="49" charset="0"/>
                <a:cs typeface="Courier New" panose="02070309020205020404" pitchFamily="49" charset="0"/>
              </a:rPr>
              <a:t>celsius</a:t>
            </a:r>
            <a:endParaRPr lang="en-US" sz="4500" dirty="0">
              <a:latin typeface="Courier New" panose="02070309020205020404" pitchFamily="49" charset="0"/>
              <a:cs typeface="Courier New" panose="02070309020205020404" pitchFamily="49" charset="0"/>
            </a:endParaRPr>
          </a:p>
          <a:p>
            <a:pPr marL="457200" indent="0">
              <a:buNone/>
            </a:pPr>
            <a:endParaRPr lang="en-US" sz="4500" dirty="0">
              <a:latin typeface="Courier New" panose="02070309020205020404" pitchFamily="49" charset="0"/>
              <a:cs typeface="Courier New" panose="02070309020205020404" pitchFamily="49" charset="0"/>
            </a:endParaRPr>
          </a:p>
          <a:p>
            <a:pPr marL="457200" indent="0">
              <a:buNone/>
            </a:pPr>
            <a:r>
              <a:rPr lang="en-US" sz="4500" dirty="0">
                <a:latin typeface="Courier New" panose="02070309020205020404" pitchFamily="49" charset="0"/>
                <a:cs typeface="Courier New" panose="02070309020205020404" pitchFamily="49" charset="0"/>
              </a:rPr>
              <a:t>def </a:t>
            </a:r>
            <a:r>
              <a:rPr lang="en-US" sz="4500" dirty="0" err="1">
                <a:latin typeface="Courier New" panose="02070309020205020404" pitchFamily="49" charset="0"/>
                <a:cs typeface="Courier New" panose="02070309020205020404" pitchFamily="49" charset="0"/>
              </a:rPr>
              <a:t>to_fahrenheit</a:t>
            </a:r>
            <a:r>
              <a:rPr lang="en-US" sz="4500" dirty="0">
                <a:latin typeface="Courier New" panose="02070309020205020404" pitchFamily="49" charset="0"/>
                <a:cs typeface="Courier New" panose="02070309020205020404" pitchFamily="49" charset="0"/>
              </a:rPr>
              <a:t>(</a:t>
            </a:r>
            <a:r>
              <a:rPr lang="en-US" sz="4500" dirty="0" err="1">
                <a:latin typeface="Courier New" panose="02070309020205020404" pitchFamily="49" charset="0"/>
                <a:cs typeface="Courier New" panose="02070309020205020404" pitchFamily="49" charset="0"/>
              </a:rPr>
              <a:t>celsius</a:t>
            </a:r>
            <a:r>
              <a:rPr lang="en-US" sz="4500" dirty="0">
                <a:latin typeface="Courier New" panose="02070309020205020404" pitchFamily="49" charset="0"/>
                <a:cs typeface="Courier New" panose="02070309020205020404" pitchFamily="49" charset="0"/>
              </a:rPr>
              <a:t>):</a:t>
            </a:r>
          </a:p>
          <a:p>
            <a:pPr marL="457200" indent="0">
              <a:buNone/>
            </a:pPr>
            <a:r>
              <a:rPr lang="en-US" sz="4500" dirty="0">
                <a:latin typeface="Courier New" panose="02070309020205020404" pitchFamily="49" charset="0"/>
                <a:cs typeface="Courier New" panose="02070309020205020404" pitchFamily="49" charset="0"/>
              </a:rPr>
              <a:t>    </a:t>
            </a:r>
            <a:r>
              <a:rPr lang="en-US" sz="4500" dirty="0" err="1">
                <a:latin typeface="Courier New" panose="02070309020205020404" pitchFamily="49" charset="0"/>
                <a:cs typeface="Courier New" panose="02070309020205020404" pitchFamily="49" charset="0"/>
              </a:rPr>
              <a:t>fahrenheit</a:t>
            </a:r>
            <a:r>
              <a:rPr lang="en-US" sz="4500" dirty="0">
                <a:latin typeface="Courier New" panose="02070309020205020404" pitchFamily="49" charset="0"/>
                <a:cs typeface="Courier New" panose="02070309020205020404" pitchFamily="49" charset="0"/>
              </a:rPr>
              <a:t> = </a:t>
            </a:r>
            <a:r>
              <a:rPr lang="en-US" sz="4500" dirty="0" err="1">
                <a:latin typeface="Courier New" panose="02070309020205020404" pitchFamily="49" charset="0"/>
                <a:cs typeface="Courier New" panose="02070309020205020404" pitchFamily="49" charset="0"/>
              </a:rPr>
              <a:t>celsius</a:t>
            </a:r>
            <a:r>
              <a:rPr lang="en-US" sz="4500" dirty="0">
                <a:latin typeface="Courier New" panose="02070309020205020404" pitchFamily="49" charset="0"/>
                <a:cs typeface="Courier New" panose="02070309020205020404" pitchFamily="49" charset="0"/>
              </a:rPr>
              <a:t> * 9/5 + 32</a:t>
            </a:r>
          </a:p>
          <a:p>
            <a:pPr marL="457200" indent="0">
              <a:buNone/>
            </a:pPr>
            <a:r>
              <a:rPr lang="en-US" sz="4500" dirty="0">
                <a:latin typeface="Courier New" panose="02070309020205020404" pitchFamily="49" charset="0"/>
                <a:cs typeface="Courier New" panose="02070309020205020404" pitchFamily="49" charset="0"/>
              </a:rPr>
              <a:t>    return </a:t>
            </a:r>
            <a:r>
              <a:rPr lang="en-US" sz="4500" dirty="0" err="1">
                <a:latin typeface="Courier New" panose="02070309020205020404" pitchFamily="49" charset="0"/>
                <a:cs typeface="Courier New" panose="02070309020205020404" pitchFamily="49" charset="0"/>
              </a:rPr>
              <a:t>fahrenheit</a:t>
            </a:r>
            <a:endParaRPr lang="en-US" sz="4500" dirty="0">
              <a:latin typeface="Courier New" panose="02070309020205020404" pitchFamily="49" charset="0"/>
              <a:cs typeface="Courier New" panose="02070309020205020404" pitchFamily="49" charset="0"/>
            </a:endParaRPr>
          </a:p>
          <a:p>
            <a:pPr marL="457200" indent="0">
              <a:buNone/>
            </a:pPr>
            <a:endParaRPr lang="en-US" sz="4500" dirty="0">
              <a:latin typeface="Courier New" panose="02070309020205020404" pitchFamily="49" charset="0"/>
              <a:cs typeface="Courier New" panose="02070309020205020404" pitchFamily="49" charset="0"/>
            </a:endParaRPr>
          </a:p>
          <a:p>
            <a:pPr marL="457200" indent="0">
              <a:buNone/>
            </a:pPr>
            <a:r>
              <a:rPr lang="en-US" sz="4500" dirty="0">
                <a:latin typeface="Courier New" panose="02070309020205020404" pitchFamily="49" charset="0"/>
                <a:cs typeface="Courier New" panose="02070309020205020404" pitchFamily="49" charset="0"/>
              </a:rPr>
              <a:t># the main function is used to unit test the other functions</a:t>
            </a:r>
          </a:p>
          <a:p>
            <a:pPr marL="457200" indent="0">
              <a:buNone/>
            </a:pPr>
            <a:r>
              <a:rPr lang="en-US" sz="4500" dirty="0">
                <a:latin typeface="Courier New" panose="02070309020205020404" pitchFamily="49" charset="0"/>
                <a:cs typeface="Courier New" panose="02070309020205020404" pitchFamily="49" charset="0"/>
              </a:rPr>
              <a:t># this code isn't run if this module isn't the "main module"</a:t>
            </a:r>
          </a:p>
          <a:p>
            <a:pPr marL="457200" indent="0">
              <a:buNone/>
            </a:pPr>
            <a:r>
              <a:rPr lang="en-US" sz="4500" dirty="0">
                <a:latin typeface="Courier New" panose="02070309020205020404" pitchFamily="49" charset="0"/>
                <a:cs typeface="Courier New" panose="02070309020205020404" pitchFamily="49" charset="0"/>
              </a:rPr>
              <a:t>def main():</a:t>
            </a:r>
          </a:p>
          <a:p>
            <a:pPr marL="457200" indent="0">
              <a:buNone/>
            </a:pPr>
            <a:r>
              <a:rPr lang="en-US" sz="4500" dirty="0">
                <a:latin typeface="Courier New" panose="02070309020205020404" pitchFamily="49" charset="0"/>
                <a:cs typeface="Courier New" panose="02070309020205020404" pitchFamily="49" charset="0"/>
              </a:rPr>
              <a:t>    for temp in range(0, 212, 40):</a:t>
            </a:r>
          </a:p>
          <a:p>
            <a:pPr marL="457200" indent="0">
              <a:buNone/>
            </a:pPr>
            <a:r>
              <a:rPr lang="en-US" sz="4500" dirty="0">
                <a:latin typeface="Courier New" panose="02070309020205020404" pitchFamily="49" charset="0"/>
                <a:cs typeface="Courier New" panose="02070309020205020404" pitchFamily="49" charset="0"/>
              </a:rPr>
              <a:t>        print(temp, "Fahrenheit =", round(</a:t>
            </a:r>
            <a:r>
              <a:rPr lang="en-US" sz="4500" dirty="0" err="1">
                <a:latin typeface="Courier New" panose="02070309020205020404" pitchFamily="49" charset="0"/>
                <a:cs typeface="Courier New" panose="02070309020205020404" pitchFamily="49" charset="0"/>
              </a:rPr>
              <a:t>to_celsius</a:t>
            </a:r>
            <a:r>
              <a:rPr lang="en-US" sz="4500" dirty="0">
                <a:latin typeface="Courier New" panose="02070309020205020404" pitchFamily="49" charset="0"/>
                <a:cs typeface="Courier New" panose="02070309020205020404" pitchFamily="49" charset="0"/>
              </a:rPr>
              <a:t>(temp), 2),</a:t>
            </a:r>
          </a:p>
          <a:p>
            <a:pPr marL="457200" indent="0">
              <a:buNone/>
            </a:pPr>
            <a:r>
              <a:rPr lang="en-US" sz="4500" dirty="0">
                <a:latin typeface="Courier New" panose="02070309020205020404" pitchFamily="49" charset="0"/>
                <a:cs typeface="Courier New" panose="02070309020205020404" pitchFamily="49" charset="0"/>
              </a:rPr>
              <a:t>              "Celsius")</a:t>
            </a:r>
          </a:p>
          <a:p>
            <a:pPr marL="457200" indent="0">
              <a:buNone/>
            </a:pPr>
            <a:r>
              <a:rPr lang="en-US" sz="4500" dirty="0">
                <a:latin typeface="Courier New" panose="02070309020205020404" pitchFamily="49" charset="0"/>
                <a:cs typeface="Courier New" panose="02070309020205020404" pitchFamily="49" charset="0"/>
              </a:rPr>
              <a:t>    </a:t>
            </a:r>
          </a:p>
          <a:p>
            <a:pPr marL="457200" indent="0">
              <a:buNone/>
            </a:pPr>
            <a:r>
              <a:rPr lang="en-US" sz="4500" dirty="0">
                <a:latin typeface="Courier New" panose="02070309020205020404" pitchFamily="49" charset="0"/>
                <a:cs typeface="Courier New" panose="02070309020205020404" pitchFamily="49" charset="0"/>
              </a:rPr>
              <a:t>    for temp in range(0, 100, 20):</a:t>
            </a:r>
          </a:p>
          <a:p>
            <a:pPr marL="457200" indent="0">
              <a:buNone/>
            </a:pPr>
            <a:r>
              <a:rPr lang="en-US" sz="4500" dirty="0">
                <a:latin typeface="Courier New" panose="02070309020205020404" pitchFamily="49" charset="0"/>
                <a:cs typeface="Courier New" panose="02070309020205020404" pitchFamily="49" charset="0"/>
              </a:rPr>
              <a:t>        print(temp, "Celsius =", round(</a:t>
            </a:r>
            <a:r>
              <a:rPr lang="en-US" sz="4500" dirty="0" err="1">
                <a:latin typeface="Courier New" panose="02070309020205020404" pitchFamily="49" charset="0"/>
                <a:cs typeface="Courier New" panose="02070309020205020404" pitchFamily="49" charset="0"/>
              </a:rPr>
              <a:t>to_fahrenheit</a:t>
            </a:r>
            <a:r>
              <a:rPr lang="en-US" sz="4500" dirty="0">
                <a:latin typeface="Courier New" panose="02070309020205020404" pitchFamily="49" charset="0"/>
                <a:cs typeface="Courier New" panose="02070309020205020404" pitchFamily="49" charset="0"/>
              </a:rPr>
              <a:t>(temp), 2),</a:t>
            </a:r>
          </a:p>
          <a:p>
            <a:pPr marL="457200" indent="0">
              <a:buNone/>
            </a:pPr>
            <a:r>
              <a:rPr lang="en-US" sz="4500" dirty="0">
                <a:latin typeface="Courier New" panose="02070309020205020404" pitchFamily="49" charset="0"/>
                <a:cs typeface="Courier New" panose="02070309020205020404" pitchFamily="49" charset="0"/>
              </a:rPr>
              <a:t>              "Fahrenheit")</a:t>
            </a:r>
          </a:p>
          <a:p>
            <a:pPr marL="457200" indent="0">
              <a:buNone/>
            </a:pPr>
            <a:endParaRPr lang="en-US" sz="4500" dirty="0">
              <a:latin typeface="Courier New" panose="02070309020205020404" pitchFamily="49" charset="0"/>
              <a:cs typeface="Courier New" panose="02070309020205020404" pitchFamily="49" charset="0"/>
            </a:endParaRPr>
          </a:p>
          <a:p>
            <a:pPr marL="457200" indent="0">
              <a:buNone/>
            </a:pPr>
            <a:r>
              <a:rPr lang="en-US" sz="4500" b="1" dirty="0">
                <a:latin typeface="Courier New" panose="02070309020205020404" pitchFamily="49" charset="0"/>
                <a:cs typeface="Courier New" panose="02070309020205020404" pitchFamily="49" charset="0"/>
              </a:rPr>
              <a:t># if this module is the main module, call the main function</a:t>
            </a:r>
          </a:p>
          <a:p>
            <a:pPr marL="457200" indent="0">
              <a:buNone/>
            </a:pPr>
            <a:r>
              <a:rPr lang="en-US" sz="4500" b="1" dirty="0">
                <a:latin typeface="Courier New" panose="02070309020205020404" pitchFamily="49" charset="0"/>
                <a:cs typeface="Courier New" panose="02070309020205020404" pitchFamily="49" charset="0"/>
              </a:rPr>
              <a:t># to unit test the local functions</a:t>
            </a:r>
          </a:p>
          <a:p>
            <a:pPr marL="457200" indent="0">
              <a:buNone/>
            </a:pPr>
            <a:r>
              <a:rPr lang="en-US" sz="4500" b="1" dirty="0">
                <a:latin typeface="Courier New" panose="02070309020205020404" pitchFamily="49" charset="0"/>
                <a:cs typeface="Courier New" panose="02070309020205020404" pitchFamily="49" charset="0"/>
              </a:rPr>
              <a:t>if __name__ == "__main__":</a:t>
            </a:r>
          </a:p>
          <a:p>
            <a:pPr marL="457200" indent="0">
              <a:buNone/>
            </a:pPr>
            <a:r>
              <a:rPr lang="en-US" sz="4500" b="1" dirty="0">
                <a:latin typeface="Courier New" panose="02070309020205020404" pitchFamily="49" charset="0"/>
                <a:cs typeface="Courier New" panose="02070309020205020404" pitchFamily="49" charset="0"/>
              </a:rPr>
              <a:t>    main()</a:t>
            </a:r>
          </a:p>
          <a:p>
            <a:endParaRPr lang="en-US" sz="3600" b="1" dirty="0"/>
          </a:p>
          <a:p>
            <a:endParaRPr lang="en-US" dirty="0"/>
          </a:p>
        </p:txBody>
      </p:sp>
      <p:sp>
        <p:nvSpPr>
          <p:cNvPr id="2" name="Slide Number Placeholder 1"/>
          <p:cNvSpPr>
            <a:spLocks noGrp="1"/>
          </p:cNvSpPr>
          <p:nvPr>
            <p:ph type="sldNum" sz="quarter" idx="12"/>
          </p:nvPr>
        </p:nvSpPr>
        <p:spPr/>
        <p:txBody>
          <a:bodyPr/>
          <a:lstStyle/>
          <a:p>
            <a:fld id="{E84E2596-301E-4832-9EC0-2653E7A66251}" type="slidenum">
              <a:rPr lang="en-US" smtClean="0"/>
              <a:t>7</a:t>
            </a:fld>
            <a:endParaRPr lang="en-US"/>
          </a:p>
        </p:txBody>
      </p:sp>
    </p:spTree>
    <p:extLst>
      <p:ext uri="{BB962C8B-B14F-4D97-AF65-F5344CB8AC3E}">
        <p14:creationId xmlns:p14="http://schemas.microsoft.com/office/powerpoint/2010/main" val="179370636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3FA89-949A-6ED8-6422-BF533C4AA5BE}"/>
              </a:ext>
            </a:extLst>
          </p:cNvPr>
          <p:cNvSpPr>
            <a:spLocks noGrp="1"/>
          </p:cNvSpPr>
          <p:nvPr>
            <p:ph type="title"/>
          </p:nvPr>
        </p:nvSpPr>
        <p:spPr>
          <a:xfrm>
            <a:off x="609600" y="122238"/>
            <a:ext cx="10433538" cy="760412"/>
          </a:xfrm>
        </p:spPr>
        <p:txBody>
          <a:bodyPr/>
          <a:lstStyle/>
          <a:p>
            <a:r>
              <a:rPr lang="en-US" sz="4800"/>
              <a:t>More String Methods</a:t>
            </a:r>
          </a:p>
        </p:txBody>
      </p:sp>
      <p:sp>
        <p:nvSpPr>
          <p:cNvPr id="3" name="Content Placeholder 2">
            <a:extLst>
              <a:ext uri="{FF2B5EF4-FFF2-40B4-BE49-F238E27FC236}">
                <a16:creationId xmlns:a16="http://schemas.microsoft.com/office/drawing/2014/main" id="{EB2A8356-6441-A3C1-1FDC-0DBBA693B263}"/>
              </a:ext>
            </a:extLst>
          </p:cNvPr>
          <p:cNvSpPr>
            <a:spLocks noGrp="1"/>
          </p:cNvSpPr>
          <p:nvPr>
            <p:ph idx="1"/>
          </p:nvPr>
        </p:nvSpPr>
        <p:spPr>
          <a:xfrm>
            <a:off x="609600" y="1009650"/>
            <a:ext cx="10160000" cy="5467350"/>
          </a:xfrm>
        </p:spPr>
        <p:txBody>
          <a:bodyPr>
            <a:normAutofit/>
          </a:bodyPr>
          <a:lstStyle/>
          <a:p>
            <a:pPr marL="398463" indent="-288925"/>
            <a:r>
              <a:rPr lang="en-US" sz="2800"/>
              <a:t>There are many more String methods available (too many to cover here), some of the more common ones are listed below</a:t>
            </a:r>
          </a:p>
          <a:p>
            <a:pPr marL="695643" lvl="1" indent="-288925"/>
            <a:r>
              <a:rPr lang="en-US" sz="2400"/>
              <a:t>Read the documentation to understand how these work </a:t>
            </a:r>
          </a:p>
          <a:p>
            <a:pPr marL="695643" lvl="1" indent="-288925"/>
            <a:r>
              <a:rPr lang="en-US" sz="2400">
                <a:hlinkClick r:id="rId2"/>
              </a:rPr>
              <a:t>https://docs.python.org/3/library/stdtypes.html#string-methods</a:t>
            </a:r>
            <a:r>
              <a:rPr lang="en-US" sz="2400"/>
              <a:t> </a:t>
            </a:r>
          </a:p>
        </p:txBody>
      </p:sp>
      <p:sp>
        <p:nvSpPr>
          <p:cNvPr id="4" name="Slide Number Placeholder 3">
            <a:extLst>
              <a:ext uri="{FF2B5EF4-FFF2-40B4-BE49-F238E27FC236}">
                <a16:creationId xmlns:a16="http://schemas.microsoft.com/office/drawing/2014/main" id="{B23FD4E6-C3FF-9A73-9EA3-B19FF390F7C3}"/>
              </a:ext>
            </a:extLst>
          </p:cNvPr>
          <p:cNvSpPr>
            <a:spLocks noGrp="1"/>
          </p:cNvSpPr>
          <p:nvPr>
            <p:ph type="sldNum" sz="quarter" idx="12"/>
          </p:nvPr>
        </p:nvSpPr>
        <p:spPr/>
        <p:txBody>
          <a:bodyPr/>
          <a:lstStyle/>
          <a:p>
            <a:fld id="{E84E2596-301E-4832-9EC0-2653E7A66251}" type="slidenum">
              <a:rPr lang="en-US" smtClean="0"/>
              <a:t>70</a:t>
            </a:fld>
            <a:endParaRPr lang="en-US"/>
          </a:p>
        </p:txBody>
      </p:sp>
      <p:sp>
        <p:nvSpPr>
          <p:cNvPr id="6" name="TextBox 5">
            <a:extLst>
              <a:ext uri="{FF2B5EF4-FFF2-40B4-BE49-F238E27FC236}">
                <a16:creationId xmlns:a16="http://schemas.microsoft.com/office/drawing/2014/main" id="{AC338CBD-8774-6C59-25A1-62E5634A65ED}"/>
              </a:ext>
            </a:extLst>
          </p:cNvPr>
          <p:cNvSpPr txBox="1"/>
          <p:nvPr/>
        </p:nvSpPr>
        <p:spPr>
          <a:xfrm>
            <a:off x="1609969" y="2999125"/>
            <a:ext cx="7823200" cy="3108543"/>
          </a:xfrm>
          <a:prstGeom prst="rect">
            <a:avLst/>
          </a:prstGeom>
          <a:noFill/>
        </p:spPr>
        <p:txBody>
          <a:bodyPr wrap="square" numCol="2">
            <a:spAutoFit/>
          </a:bodyPr>
          <a:lstStyle/>
          <a:p>
            <a:r>
              <a:rPr lang="en-US" sz="2800"/>
              <a:t>capitalize()</a:t>
            </a:r>
          </a:p>
          <a:p>
            <a:r>
              <a:rPr lang="en-US" sz="2800"/>
              <a:t>center()</a:t>
            </a:r>
          </a:p>
          <a:p>
            <a:r>
              <a:rPr lang="en-US" sz="2800"/>
              <a:t>endswith()</a:t>
            </a:r>
          </a:p>
          <a:p>
            <a:r>
              <a:rPr lang="en-US" sz="2800"/>
              <a:t>find()</a:t>
            </a:r>
          </a:p>
          <a:p>
            <a:r>
              <a:rPr lang="en-US" sz="2800"/>
              <a:t>lower()</a:t>
            </a:r>
          </a:p>
          <a:p>
            <a:r>
              <a:rPr lang="en-US" sz="2800"/>
              <a:t>lstrip()</a:t>
            </a:r>
          </a:p>
          <a:p>
            <a:r>
              <a:rPr lang="en-US" sz="2800"/>
              <a:t>replace()</a:t>
            </a:r>
          </a:p>
          <a:p>
            <a:r>
              <a:rPr lang="en-US" sz="2800"/>
              <a:t>rfind()</a:t>
            </a:r>
          </a:p>
          <a:p>
            <a:r>
              <a:rPr lang="en-US" sz="2800"/>
              <a:t>rstrip()</a:t>
            </a:r>
          </a:p>
          <a:p>
            <a:r>
              <a:rPr lang="en-US" sz="2800"/>
              <a:t>startswith()</a:t>
            </a:r>
          </a:p>
          <a:p>
            <a:r>
              <a:rPr lang="en-US" sz="2800"/>
              <a:t>strip()</a:t>
            </a:r>
          </a:p>
          <a:p>
            <a:r>
              <a:rPr lang="en-US" sz="2800"/>
              <a:t>swapcase()</a:t>
            </a:r>
          </a:p>
          <a:p>
            <a:r>
              <a:rPr lang="en-US" sz="2800"/>
              <a:t>title()</a:t>
            </a:r>
          </a:p>
          <a:p>
            <a:r>
              <a:rPr lang="en-US" sz="2800"/>
              <a:t>upper()</a:t>
            </a:r>
          </a:p>
        </p:txBody>
      </p:sp>
    </p:spTree>
    <p:extLst>
      <p:ext uri="{BB962C8B-B14F-4D97-AF65-F5344CB8AC3E}">
        <p14:creationId xmlns:p14="http://schemas.microsoft.com/office/powerpoint/2010/main" val="226111028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3FA89-949A-6ED8-6422-BF533C4AA5BE}"/>
              </a:ext>
            </a:extLst>
          </p:cNvPr>
          <p:cNvSpPr>
            <a:spLocks noGrp="1"/>
          </p:cNvSpPr>
          <p:nvPr>
            <p:ph type="title"/>
          </p:nvPr>
        </p:nvSpPr>
        <p:spPr>
          <a:xfrm>
            <a:off x="609600" y="122238"/>
            <a:ext cx="10433538" cy="760412"/>
          </a:xfrm>
        </p:spPr>
        <p:txBody>
          <a:bodyPr/>
          <a:lstStyle/>
          <a:p>
            <a:r>
              <a:rPr lang="en-US" sz="4800"/>
              <a:t>Comparing Strings</a:t>
            </a:r>
          </a:p>
        </p:txBody>
      </p:sp>
      <p:sp>
        <p:nvSpPr>
          <p:cNvPr id="3" name="Content Placeholder 2">
            <a:extLst>
              <a:ext uri="{FF2B5EF4-FFF2-40B4-BE49-F238E27FC236}">
                <a16:creationId xmlns:a16="http://schemas.microsoft.com/office/drawing/2014/main" id="{EB2A8356-6441-A3C1-1FDC-0DBBA693B263}"/>
              </a:ext>
            </a:extLst>
          </p:cNvPr>
          <p:cNvSpPr>
            <a:spLocks noGrp="1"/>
          </p:cNvSpPr>
          <p:nvPr>
            <p:ph idx="1"/>
          </p:nvPr>
        </p:nvSpPr>
        <p:spPr>
          <a:xfrm>
            <a:off x="609600" y="1009650"/>
            <a:ext cx="10160000" cy="5467350"/>
          </a:xfrm>
        </p:spPr>
        <p:txBody>
          <a:bodyPr>
            <a:normAutofit fontScale="85000" lnSpcReduction="20000"/>
          </a:bodyPr>
          <a:lstStyle/>
          <a:p>
            <a:pPr marL="398463" indent="-288925"/>
            <a:r>
              <a:rPr lang="en-US" sz="2800"/>
              <a:t>Python strings can be compared using the same set of operators used in numeric comparisons</a:t>
            </a:r>
          </a:p>
          <a:p>
            <a:pPr marL="109538" indent="0">
              <a:buNone/>
            </a:pPr>
            <a:endParaRPr lang="en-US" sz="2800"/>
          </a:p>
          <a:p>
            <a:pPr marL="914400" indent="0">
              <a:buNone/>
            </a:pPr>
            <a:r>
              <a:rPr lang="en-US" sz="2800"/>
              <a:t>==</a:t>
            </a:r>
          </a:p>
          <a:p>
            <a:pPr marL="914400" indent="0">
              <a:buNone/>
            </a:pPr>
            <a:r>
              <a:rPr lang="en-US" sz="2800"/>
              <a:t>!=</a:t>
            </a:r>
          </a:p>
          <a:p>
            <a:pPr marL="914400" indent="0">
              <a:buNone/>
            </a:pPr>
            <a:r>
              <a:rPr lang="en-US" sz="2800"/>
              <a:t>&gt;</a:t>
            </a:r>
          </a:p>
          <a:p>
            <a:pPr marL="914400" indent="0">
              <a:buNone/>
            </a:pPr>
            <a:r>
              <a:rPr lang="en-US" sz="2800"/>
              <a:t>&gt;=</a:t>
            </a:r>
          </a:p>
          <a:p>
            <a:pPr marL="914400" indent="0">
              <a:buNone/>
            </a:pPr>
            <a:r>
              <a:rPr lang="en-US" sz="2800"/>
              <a:t>&lt;</a:t>
            </a:r>
          </a:p>
          <a:p>
            <a:pPr marL="914400" indent="0">
              <a:buNone/>
            </a:pPr>
            <a:r>
              <a:rPr lang="en-US" sz="2800"/>
              <a:t>&lt;=</a:t>
            </a:r>
          </a:p>
          <a:p>
            <a:pPr marL="398463" indent="-288925"/>
            <a:endParaRPr lang="en-US" sz="2800"/>
          </a:p>
          <a:p>
            <a:pPr marL="398463" indent="-288925"/>
            <a:r>
              <a:rPr lang="en-US" sz="2800"/>
              <a:t>An important distinction is that the results compare </a:t>
            </a:r>
            <a:r>
              <a:rPr lang="en-US" sz="2800" b="1"/>
              <a:t>code point </a:t>
            </a:r>
            <a:r>
              <a:rPr lang="en-US" sz="2800"/>
              <a:t>values, character by character</a:t>
            </a:r>
          </a:p>
          <a:p>
            <a:pPr marL="109538" indent="0">
              <a:buNone/>
            </a:pPr>
            <a:endParaRPr lang="en-US" sz="2800"/>
          </a:p>
          <a:p>
            <a:pPr marL="914400" indent="0">
              <a:buNone/>
            </a:pPr>
            <a:r>
              <a:rPr lang="en-US" sz="2800" b="1">
                <a:latin typeface="Courier New" panose="02070309020205020404" pitchFamily="49" charset="0"/>
                <a:cs typeface="Courier New" panose="02070309020205020404" pitchFamily="49" charset="0"/>
              </a:rPr>
              <a:t>'alpha' == 'alpha'</a:t>
            </a:r>
          </a:p>
          <a:p>
            <a:pPr marL="914400" indent="0">
              <a:buNone/>
            </a:pPr>
            <a:r>
              <a:rPr lang="en-US" sz="2800" b="1">
                <a:latin typeface="Courier New" panose="02070309020205020404" pitchFamily="49" charset="0"/>
                <a:cs typeface="Courier New" panose="02070309020205020404" pitchFamily="49" charset="0"/>
              </a:rPr>
              <a:t>'alpha' != 'Alpha'</a:t>
            </a:r>
          </a:p>
        </p:txBody>
      </p:sp>
      <p:sp>
        <p:nvSpPr>
          <p:cNvPr id="4" name="Slide Number Placeholder 3">
            <a:extLst>
              <a:ext uri="{FF2B5EF4-FFF2-40B4-BE49-F238E27FC236}">
                <a16:creationId xmlns:a16="http://schemas.microsoft.com/office/drawing/2014/main" id="{B23FD4E6-C3FF-9A73-9EA3-B19FF390F7C3}"/>
              </a:ext>
            </a:extLst>
          </p:cNvPr>
          <p:cNvSpPr>
            <a:spLocks noGrp="1"/>
          </p:cNvSpPr>
          <p:nvPr>
            <p:ph type="sldNum" sz="quarter" idx="12"/>
          </p:nvPr>
        </p:nvSpPr>
        <p:spPr/>
        <p:txBody>
          <a:bodyPr/>
          <a:lstStyle/>
          <a:p>
            <a:fld id="{E84E2596-301E-4832-9EC0-2653E7A66251}" type="slidenum">
              <a:rPr lang="en-US" smtClean="0"/>
              <a:t>71</a:t>
            </a:fld>
            <a:endParaRPr lang="en-US"/>
          </a:p>
        </p:txBody>
      </p:sp>
    </p:spTree>
    <p:extLst>
      <p:ext uri="{BB962C8B-B14F-4D97-AF65-F5344CB8AC3E}">
        <p14:creationId xmlns:p14="http://schemas.microsoft.com/office/powerpoint/2010/main" val="380553038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3FA89-949A-6ED8-6422-BF533C4AA5BE}"/>
              </a:ext>
            </a:extLst>
          </p:cNvPr>
          <p:cNvSpPr>
            <a:spLocks noGrp="1"/>
          </p:cNvSpPr>
          <p:nvPr>
            <p:ph type="title"/>
          </p:nvPr>
        </p:nvSpPr>
        <p:spPr>
          <a:xfrm>
            <a:off x="609600" y="122238"/>
            <a:ext cx="10433538" cy="760412"/>
          </a:xfrm>
        </p:spPr>
        <p:txBody>
          <a:bodyPr/>
          <a:lstStyle/>
          <a:p>
            <a:r>
              <a:rPr lang="en-US" sz="4800"/>
              <a:t>Comparing Strings</a:t>
            </a:r>
          </a:p>
        </p:txBody>
      </p:sp>
      <p:sp>
        <p:nvSpPr>
          <p:cNvPr id="3" name="Content Placeholder 2">
            <a:extLst>
              <a:ext uri="{FF2B5EF4-FFF2-40B4-BE49-F238E27FC236}">
                <a16:creationId xmlns:a16="http://schemas.microsoft.com/office/drawing/2014/main" id="{EB2A8356-6441-A3C1-1FDC-0DBBA693B263}"/>
              </a:ext>
            </a:extLst>
          </p:cNvPr>
          <p:cNvSpPr>
            <a:spLocks noGrp="1"/>
          </p:cNvSpPr>
          <p:nvPr>
            <p:ph idx="1"/>
          </p:nvPr>
        </p:nvSpPr>
        <p:spPr>
          <a:xfrm>
            <a:off x="609600" y="1009650"/>
            <a:ext cx="10160000" cy="5467350"/>
          </a:xfrm>
        </p:spPr>
        <p:txBody>
          <a:bodyPr>
            <a:normAutofit/>
          </a:bodyPr>
          <a:lstStyle/>
          <a:p>
            <a:pPr marL="398463" indent="-288925"/>
            <a:r>
              <a:rPr lang="en-US" sz="2800"/>
              <a:t>Comparisons between strings compares the first different character in both strings using ASCII/Unicode values</a:t>
            </a:r>
          </a:p>
          <a:p>
            <a:pPr marL="398463" indent="-288925"/>
            <a:r>
              <a:rPr lang="en-US" sz="2800"/>
              <a:t>When you compare two strings of different lengths with identical characters, the longer string is considered greater</a:t>
            </a:r>
          </a:p>
          <a:p>
            <a:pPr marL="398463" indent="-288925"/>
            <a:r>
              <a:rPr lang="en-US" sz="2800"/>
              <a:t>String comparisons are always case-sensitive</a:t>
            </a:r>
          </a:p>
          <a:p>
            <a:pPr marL="695643" lvl="1" indent="-288925"/>
            <a:r>
              <a:rPr lang="en-US" sz="2600"/>
              <a:t>upper-case letters are "less than" than lower-case letters based on their numeric representation</a:t>
            </a:r>
          </a:p>
          <a:p>
            <a:pPr marL="398463" indent="-288925"/>
            <a:endParaRPr lang="en-US" sz="2800"/>
          </a:p>
          <a:p>
            <a:pPr marL="914400" indent="0">
              <a:buNone/>
            </a:pPr>
            <a:r>
              <a:rPr lang="en-US" sz="2400" b="1">
                <a:latin typeface="Courier New" panose="02070309020205020404" pitchFamily="49" charset="0"/>
                <a:cs typeface="Courier New" panose="02070309020205020404" pitchFamily="49" charset="0"/>
              </a:rPr>
              <a:t>'alpha' &lt; 'alphabet'</a:t>
            </a:r>
          </a:p>
          <a:p>
            <a:pPr marL="914400" indent="0">
              <a:buNone/>
            </a:pPr>
            <a:r>
              <a:rPr lang="en-US" sz="2400" b="1">
                <a:latin typeface="Courier New" panose="02070309020205020404" pitchFamily="49" charset="0"/>
                <a:cs typeface="Courier New" panose="02070309020205020404" pitchFamily="49" charset="0"/>
              </a:rPr>
              <a:t>'beta' &gt; 'Beta'</a:t>
            </a:r>
          </a:p>
        </p:txBody>
      </p:sp>
      <p:sp>
        <p:nvSpPr>
          <p:cNvPr id="4" name="Slide Number Placeholder 3">
            <a:extLst>
              <a:ext uri="{FF2B5EF4-FFF2-40B4-BE49-F238E27FC236}">
                <a16:creationId xmlns:a16="http://schemas.microsoft.com/office/drawing/2014/main" id="{B23FD4E6-C3FF-9A73-9EA3-B19FF390F7C3}"/>
              </a:ext>
            </a:extLst>
          </p:cNvPr>
          <p:cNvSpPr>
            <a:spLocks noGrp="1"/>
          </p:cNvSpPr>
          <p:nvPr>
            <p:ph type="sldNum" sz="quarter" idx="12"/>
          </p:nvPr>
        </p:nvSpPr>
        <p:spPr/>
        <p:txBody>
          <a:bodyPr/>
          <a:lstStyle/>
          <a:p>
            <a:fld id="{E84E2596-301E-4832-9EC0-2653E7A66251}" type="slidenum">
              <a:rPr lang="en-US" smtClean="0"/>
              <a:t>72</a:t>
            </a:fld>
            <a:endParaRPr lang="en-US"/>
          </a:p>
        </p:txBody>
      </p:sp>
    </p:spTree>
    <p:extLst>
      <p:ext uri="{BB962C8B-B14F-4D97-AF65-F5344CB8AC3E}">
        <p14:creationId xmlns:p14="http://schemas.microsoft.com/office/powerpoint/2010/main" val="422995287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3FA89-949A-6ED8-6422-BF533C4AA5BE}"/>
              </a:ext>
            </a:extLst>
          </p:cNvPr>
          <p:cNvSpPr>
            <a:spLocks noGrp="1"/>
          </p:cNvSpPr>
          <p:nvPr>
            <p:ph type="title"/>
          </p:nvPr>
        </p:nvSpPr>
        <p:spPr>
          <a:xfrm>
            <a:off x="609600" y="122238"/>
            <a:ext cx="10433538" cy="760412"/>
          </a:xfrm>
        </p:spPr>
        <p:txBody>
          <a:bodyPr/>
          <a:lstStyle/>
          <a:p>
            <a:r>
              <a:rPr lang="en-US" sz="4800"/>
              <a:t>Comparing Strings</a:t>
            </a:r>
          </a:p>
        </p:txBody>
      </p:sp>
      <p:sp>
        <p:nvSpPr>
          <p:cNvPr id="3" name="Content Placeholder 2">
            <a:extLst>
              <a:ext uri="{FF2B5EF4-FFF2-40B4-BE49-F238E27FC236}">
                <a16:creationId xmlns:a16="http://schemas.microsoft.com/office/drawing/2014/main" id="{EB2A8356-6441-A3C1-1FDC-0DBBA693B263}"/>
              </a:ext>
            </a:extLst>
          </p:cNvPr>
          <p:cNvSpPr>
            <a:spLocks noGrp="1"/>
          </p:cNvSpPr>
          <p:nvPr>
            <p:ph idx="1"/>
          </p:nvPr>
        </p:nvSpPr>
        <p:spPr>
          <a:xfrm>
            <a:off x="609600" y="1009650"/>
            <a:ext cx="10160000" cy="5467350"/>
          </a:xfrm>
        </p:spPr>
        <p:txBody>
          <a:bodyPr>
            <a:normAutofit/>
          </a:bodyPr>
          <a:lstStyle/>
          <a:p>
            <a:pPr marL="398463" indent="-288925"/>
            <a:r>
              <a:rPr lang="en-US" sz="2800"/>
              <a:t>Even if a string contains digits, it is not a number; its potential numeric value is not taken into consideration in any way</a:t>
            </a:r>
          </a:p>
          <a:p>
            <a:pPr marL="398463" indent="-288925"/>
            <a:endParaRPr lang="en-US" sz="2800"/>
          </a:p>
          <a:p>
            <a:pPr marL="860425" indent="0">
              <a:buNone/>
            </a:pPr>
            <a:r>
              <a:rPr lang="en-US" sz="2800" b="1">
                <a:latin typeface="Courier New" panose="02070309020205020404" pitchFamily="49" charset="0"/>
                <a:cs typeface="Courier New" panose="02070309020205020404" pitchFamily="49" charset="0"/>
              </a:rPr>
              <a:t>'10' == '010'</a:t>
            </a:r>
          </a:p>
          <a:p>
            <a:pPr marL="860425" indent="0">
              <a:buNone/>
            </a:pPr>
            <a:r>
              <a:rPr lang="en-US" sz="2800" b="1">
                <a:latin typeface="Courier New" panose="02070309020205020404" pitchFamily="49" charset="0"/>
                <a:cs typeface="Courier New" panose="02070309020205020404" pitchFamily="49" charset="0"/>
              </a:rPr>
              <a:t>'10' &gt; '010'</a:t>
            </a:r>
          </a:p>
          <a:p>
            <a:pPr marL="860425" indent="0">
              <a:buNone/>
            </a:pPr>
            <a:r>
              <a:rPr lang="en-US" sz="2800" b="1">
                <a:latin typeface="Courier New" panose="02070309020205020404" pitchFamily="49" charset="0"/>
                <a:cs typeface="Courier New" panose="02070309020205020404" pitchFamily="49" charset="0"/>
              </a:rPr>
              <a:t>'10' &gt; '8'</a:t>
            </a:r>
          </a:p>
          <a:p>
            <a:pPr marL="860425" indent="0">
              <a:buNone/>
            </a:pPr>
            <a:r>
              <a:rPr lang="en-US" sz="2800" b="1">
                <a:latin typeface="Courier New" panose="02070309020205020404" pitchFamily="49" charset="0"/>
                <a:cs typeface="Courier New" panose="02070309020205020404" pitchFamily="49" charset="0"/>
              </a:rPr>
              <a:t>'20' &lt; '8'</a:t>
            </a:r>
          </a:p>
          <a:p>
            <a:pPr marL="860425" indent="0">
              <a:buNone/>
            </a:pPr>
            <a:r>
              <a:rPr lang="en-US" sz="2800" b="1">
                <a:latin typeface="Courier New" panose="02070309020205020404" pitchFamily="49" charset="0"/>
                <a:cs typeface="Courier New" panose="02070309020205020404" pitchFamily="49" charset="0"/>
              </a:rPr>
              <a:t>'20' &lt; '80'</a:t>
            </a:r>
          </a:p>
        </p:txBody>
      </p:sp>
      <p:sp>
        <p:nvSpPr>
          <p:cNvPr id="4" name="Slide Number Placeholder 3">
            <a:extLst>
              <a:ext uri="{FF2B5EF4-FFF2-40B4-BE49-F238E27FC236}">
                <a16:creationId xmlns:a16="http://schemas.microsoft.com/office/drawing/2014/main" id="{B23FD4E6-C3FF-9A73-9EA3-B19FF390F7C3}"/>
              </a:ext>
            </a:extLst>
          </p:cNvPr>
          <p:cNvSpPr>
            <a:spLocks noGrp="1"/>
          </p:cNvSpPr>
          <p:nvPr>
            <p:ph type="sldNum" sz="quarter" idx="12"/>
          </p:nvPr>
        </p:nvSpPr>
        <p:spPr/>
        <p:txBody>
          <a:bodyPr/>
          <a:lstStyle/>
          <a:p>
            <a:fld id="{E84E2596-301E-4832-9EC0-2653E7A66251}" type="slidenum">
              <a:rPr lang="en-US" smtClean="0"/>
              <a:t>73</a:t>
            </a:fld>
            <a:endParaRPr lang="en-US"/>
          </a:p>
        </p:txBody>
      </p:sp>
    </p:spTree>
    <p:extLst>
      <p:ext uri="{BB962C8B-B14F-4D97-AF65-F5344CB8AC3E}">
        <p14:creationId xmlns:p14="http://schemas.microsoft.com/office/powerpoint/2010/main" val="154368461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3FA89-949A-6ED8-6422-BF533C4AA5BE}"/>
              </a:ext>
            </a:extLst>
          </p:cNvPr>
          <p:cNvSpPr>
            <a:spLocks noGrp="1"/>
          </p:cNvSpPr>
          <p:nvPr>
            <p:ph type="title"/>
          </p:nvPr>
        </p:nvSpPr>
        <p:spPr>
          <a:xfrm>
            <a:off x="609600" y="122238"/>
            <a:ext cx="10433538" cy="760412"/>
          </a:xfrm>
        </p:spPr>
        <p:txBody>
          <a:bodyPr/>
          <a:lstStyle/>
          <a:p>
            <a:r>
              <a:rPr lang="en-US" sz="4800"/>
              <a:t>Comparing Strings With Numbers</a:t>
            </a:r>
          </a:p>
        </p:txBody>
      </p:sp>
      <p:sp>
        <p:nvSpPr>
          <p:cNvPr id="3" name="Content Placeholder 2">
            <a:extLst>
              <a:ext uri="{FF2B5EF4-FFF2-40B4-BE49-F238E27FC236}">
                <a16:creationId xmlns:a16="http://schemas.microsoft.com/office/drawing/2014/main" id="{EB2A8356-6441-A3C1-1FDC-0DBBA693B263}"/>
              </a:ext>
            </a:extLst>
          </p:cNvPr>
          <p:cNvSpPr>
            <a:spLocks noGrp="1"/>
          </p:cNvSpPr>
          <p:nvPr>
            <p:ph idx="1"/>
          </p:nvPr>
        </p:nvSpPr>
        <p:spPr>
          <a:xfrm>
            <a:off x="609600" y="1009650"/>
            <a:ext cx="10160000" cy="5467350"/>
          </a:xfrm>
        </p:spPr>
        <p:txBody>
          <a:bodyPr>
            <a:normAutofit/>
          </a:bodyPr>
          <a:lstStyle/>
          <a:p>
            <a:pPr marL="398463" indent="-288925"/>
            <a:r>
              <a:rPr lang="en-US" sz="2800"/>
              <a:t>The only comparisons you can perform between strings and numbers are == and !=. </a:t>
            </a:r>
          </a:p>
          <a:p>
            <a:pPr marL="695643" lvl="1" indent="-288925"/>
            <a:r>
              <a:rPr lang="en-US" sz="2600"/>
              <a:t>== always gives False, while != always produces True.</a:t>
            </a:r>
          </a:p>
          <a:p>
            <a:pPr marL="398463" indent="-288925"/>
            <a:r>
              <a:rPr lang="en-US" sz="2800"/>
              <a:t>Using any of the remaining comparison operators will raise a TypeError exception.</a:t>
            </a:r>
          </a:p>
          <a:p>
            <a:pPr marL="398463" indent="-288925"/>
            <a:endParaRPr lang="en-US" sz="1000"/>
          </a:p>
          <a:p>
            <a:pPr marL="914400" indent="0">
              <a:buNone/>
            </a:pPr>
            <a:r>
              <a:rPr lang="en-US" sz="2800" b="1">
                <a:latin typeface="Courier New" panose="02070309020205020404" pitchFamily="49" charset="0"/>
                <a:cs typeface="Courier New" panose="02070309020205020404" pitchFamily="49" charset="0"/>
              </a:rPr>
              <a:t>'10' == 10</a:t>
            </a:r>
          </a:p>
          <a:p>
            <a:pPr marL="914400" indent="0">
              <a:buNone/>
            </a:pPr>
            <a:r>
              <a:rPr lang="en-US" sz="2800" b="1">
                <a:latin typeface="Courier New" panose="02070309020205020404" pitchFamily="49" charset="0"/>
                <a:cs typeface="Courier New" panose="02070309020205020404" pitchFamily="49" charset="0"/>
              </a:rPr>
              <a:t>'10' != 10</a:t>
            </a:r>
          </a:p>
          <a:p>
            <a:pPr marL="914400" indent="0">
              <a:buNone/>
            </a:pPr>
            <a:r>
              <a:rPr lang="en-US" sz="2800" b="1">
                <a:latin typeface="Courier New" panose="02070309020205020404" pitchFamily="49" charset="0"/>
                <a:cs typeface="Courier New" panose="02070309020205020404" pitchFamily="49" charset="0"/>
              </a:rPr>
              <a:t>'10' == 1</a:t>
            </a:r>
          </a:p>
          <a:p>
            <a:pPr marL="914400" indent="0">
              <a:buNone/>
            </a:pPr>
            <a:r>
              <a:rPr lang="en-US" sz="2800" b="1">
                <a:latin typeface="Courier New" panose="02070309020205020404" pitchFamily="49" charset="0"/>
                <a:cs typeface="Courier New" panose="02070309020205020404" pitchFamily="49" charset="0"/>
              </a:rPr>
              <a:t>'10' != 1</a:t>
            </a:r>
          </a:p>
          <a:p>
            <a:pPr marL="914400" indent="0">
              <a:buNone/>
            </a:pPr>
            <a:r>
              <a:rPr lang="en-US" sz="2800" b="1">
                <a:latin typeface="Courier New" panose="02070309020205020404" pitchFamily="49" charset="0"/>
                <a:cs typeface="Courier New" panose="02070309020205020404" pitchFamily="49" charset="0"/>
              </a:rPr>
              <a:t>'10' &gt; 10</a:t>
            </a:r>
          </a:p>
        </p:txBody>
      </p:sp>
      <p:sp>
        <p:nvSpPr>
          <p:cNvPr id="4" name="Slide Number Placeholder 3">
            <a:extLst>
              <a:ext uri="{FF2B5EF4-FFF2-40B4-BE49-F238E27FC236}">
                <a16:creationId xmlns:a16="http://schemas.microsoft.com/office/drawing/2014/main" id="{B23FD4E6-C3FF-9A73-9EA3-B19FF390F7C3}"/>
              </a:ext>
            </a:extLst>
          </p:cNvPr>
          <p:cNvSpPr>
            <a:spLocks noGrp="1"/>
          </p:cNvSpPr>
          <p:nvPr>
            <p:ph type="sldNum" sz="quarter" idx="12"/>
          </p:nvPr>
        </p:nvSpPr>
        <p:spPr/>
        <p:txBody>
          <a:bodyPr/>
          <a:lstStyle/>
          <a:p>
            <a:fld id="{E84E2596-301E-4832-9EC0-2653E7A66251}" type="slidenum">
              <a:rPr lang="en-US" smtClean="0"/>
              <a:t>74</a:t>
            </a:fld>
            <a:endParaRPr lang="en-US"/>
          </a:p>
        </p:txBody>
      </p:sp>
    </p:spTree>
    <p:extLst>
      <p:ext uri="{BB962C8B-B14F-4D97-AF65-F5344CB8AC3E}">
        <p14:creationId xmlns:p14="http://schemas.microsoft.com/office/powerpoint/2010/main" val="122685512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3FA89-949A-6ED8-6422-BF533C4AA5BE}"/>
              </a:ext>
            </a:extLst>
          </p:cNvPr>
          <p:cNvSpPr>
            <a:spLocks noGrp="1"/>
          </p:cNvSpPr>
          <p:nvPr>
            <p:ph type="title"/>
          </p:nvPr>
        </p:nvSpPr>
        <p:spPr>
          <a:xfrm>
            <a:off x="609600" y="122238"/>
            <a:ext cx="10433538" cy="760412"/>
          </a:xfrm>
        </p:spPr>
        <p:txBody>
          <a:bodyPr/>
          <a:lstStyle/>
          <a:p>
            <a:r>
              <a:rPr lang="en-US" sz="4800"/>
              <a:t>Sorting Lists of Strings: sorted function</a:t>
            </a:r>
          </a:p>
        </p:txBody>
      </p:sp>
      <p:sp>
        <p:nvSpPr>
          <p:cNvPr id="3" name="Content Placeholder 2">
            <a:extLst>
              <a:ext uri="{FF2B5EF4-FFF2-40B4-BE49-F238E27FC236}">
                <a16:creationId xmlns:a16="http://schemas.microsoft.com/office/drawing/2014/main" id="{EB2A8356-6441-A3C1-1FDC-0DBBA693B263}"/>
              </a:ext>
            </a:extLst>
          </p:cNvPr>
          <p:cNvSpPr>
            <a:spLocks noGrp="1"/>
          </p:cNvSpPr>
          <p:nvPr>
            <p:ph idx="1"/>
          </p:nvPr>
        </p:nvSpPr>
        <p:spPr>
          <a:xfrm>
            <a:off x="609600" y="1009650"/>
            <a:ext cx="10160000" cy="5467350"/>
          </a:xfrm>
        </p:spPr>
        <p:txBody>
          <a:bodyPr>
            <a:normAutofit/>
          </a:bodyPr>
          <a:lstStyle/>
          <a:p>
            <a:pPr marL="398463" indent="-288925"/>
            <a:r>
              <a:rPr lang="en-US" sz="2800"/>
              <a:t>Comparing is closely related to sorting (sorting is actually a sophisticated type of comparing).</a:t>
            </a:r>
          </a:p>
          <a:p>
            <a:pPr marL="398463" indent="-288925"/>
            <a:r>
              <a:rPr lang="en-US" sz="2800"/>
              <a:t>There are two possible ways to sort lists containing strings</a:t>
            </a:r>
          </a:p>
          <a:p>
            <a:pPr marL="398463" indent="-288925"/>
            <a:r>
              <a:rPr lang="en-US" sz="2800"/>
              <a:t>The </a:t>
            </a:r>
            <a:r>
              <a:rPr lang="en-US" sz="2800" b="1"/>
              <a:t>sorted</a:t>
            </a:r>
            <a:r>
              <a:rPr lang="en-US" sz="2800"/>
              <a:t> </a:t>
            </a:r>
            <a:r>
              <a:rPr lang="en-US" sz="2800" u="sng"/>
              <a:t>function</a:t>
            </a:r>
            <a:r>
              <a:rPr lang="en-US" sz="2800"/>
              <a:t> creates a new list:</a:t>
            </a:r>
          </a:p>
          <a:p>
            <a:pPr marL="398463" indent="-288925"/>
            <a:endParaRPr lang="en-US" sz="1200">
              <a:latin typeface="Courier New" panose="02070309020205020404" pitchFamily="49" charset="0"/>
              <a:cs typeface="Courier New" panose="02070309020205020404" pitchFamily="49" charset="0"/>
            </a:endParaRPr>
          </a:p>
          <a:p>
            <a:pPr marL="914400" indent="0">
              <a:buNone/>
            </a:pPr>
            <a:r>
              <a:rPr lang="en-US" sz="2400" b="1">
                <a:latin typeface="Courier New" panose="02070309020205020404" pitchFamily="49" charset="0"/>
                <a:cs typeface="Courier New" panose="02070309020205020404" pitchFamily="49" charset="0"/>
              </a:rPr>
              <a:t>greek = ['omega', 'alpha', 'pi', 'gamma']</a:t>
            </a:r>
          </a:p>
          <a:p>
            <a:pPr marL="914400" indent="0">
              <a:buNone/>
            </a:pPr>
            <a:r>
              <a:rPr lang="en-US" sz="2400" b="1">
                <a:latin typeface="Courier New" panose="02070309020205020404" pitchFamily="49" charset="0"/>
                <a:cs typeface="Courier New" panose="02070309020205020404" pitchFamily="49" charset="0"/>
              </a:rPr>
              <a:t># sorted function creates a new list</a:t>
            </a:r>
          </a:p>
          <a:p>
            <a:pPr marL="914400" indent="0">
              <a:buNone/>
            </a:pPr>
            <a:r>
              <a:rPr lang="en-US" sz="2400" b="1">
                <a:latin typeface="Courier New" panose="02070309020205020404" pitchFamily="49" charset="0"/>
                <a:cs typeface="Courier New" panose="02070309020205020404" pitchFamily="49" charset="0"/>
              </a:rPr>
              <a:t>sorted_greek = </a:t>
            </a:r>
            <a:r>
              <a:rPr lang="en-US" sz="2400" b="1">
                <a:solidFill>
                  <a:srgbClr val="FF0000"/>
                </a:solidFill>
                <a:latin typeface="Courier New" panose="02070309020205020404" pitchFamily="49" charset="0"/>
                <a:cs typeface="Courier New" panose="02070309020205020404" pitchFamily="49" charset="0"/>
              </a:rPr>
              <a:t>sorted</a:t>
            </a:r>
            <a:r>
              <a:rPr lang="en-US" sz="2400" b="1">
                <a:latin typeface="Courier New" panose="02070309020205020404" pitchFamily="49" charset="0"/>
                <a:cs typeface="Courier New" panose="02070309020205020404" pitchFamily="49" charset="0"/>
              </a:rPr>
              <a:t>(greek)</a:t>
            </a:r>
          </a:p>
          <a:p>
            <a:pPr marL="914400" indent="0">
              <a:buNone/>
            </a:pPr>
            <a:r>
              <a:rPr lang="en-US" sz="2400" b="1">
                <a:latin typeface="Courier New" panose="02070309020205020404" pitchFamily="49" charset="0"/>
                <a:cs typeface="Courier New" panose="02070309020205020404" pitchFamily="49" charset="0"/>
              </a:rPr>
              <a:t>print(greek)</a:t>
            </a:r>
          </a:p>
          <a:p>
            <a:pPr marL="914400" indent="0">
              <a:buNone/>
            </a:pPr>
            <a:r>
              <a:rPr lang="en-US" sz="2400" b="1">
                <a:latin typeface="Courier New" panose="02070309020205020404" pitchFamily="49" charset="0"/>
                <a:cs typeface="Courier New" panose="02070309020205020404" pitchFamily="49" charset="0"/>
              </a:rPr>
              <a:t>print(sorted_greek</a:t>
            </a:r>
            <a:r>
              <a:rPr lang="en-US" sz="2400">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id="{B23FD4E6-C3FF-9A73-9EA3-B19FF390F7C3}"/>
              </a:ext>
            </a:extLst>
          </p:cNvPr>
          <p:cNvSpPr>
            <a:spLocks noGrp="1"/>
          </p:cNvSpPr>
          <p:nvPr>
            <p:ph type="sldNum" sz="quarter" idx="12"/>
          </p:nvPr>
        </p:nvSpPr>
        <p:spPr/>
        <p:txBody>
          <a:bodyPr/>
          <a:lstStyle/>
          <a:p>
            <a:fld id="{E84E2596-301E-4832-9EC0-2653E7A66251}" type="slidenum">
              <a:rPr lang="en-US" smtClean="0"/>
              <a:t>75</a:t>
            </a:fld>
            <a:endParaRPr lang="en-US"/>
          </a:p>
        </p:txBody>
      </p:sp>
    </p:spTree>
    <p:extLst>
      <p:ext uri="{BB962C8B-B14F-4D97-AF65-F5344CB8AC3E}">
        <p14:creationId xmlns:p14="http://schemas.microsoft.com/office/powerpoint/2010/main" val="115129027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3FA89-949A-6ED8-6422-BF533C4AA5BE}"/>
              </a:ext>
            </a:extLst>
          </p:cNvPr>
          <p:cNvSpPr>
            <a:spLocks noGrp="1"/>
          </p:cNvSpPr>
          <p:nvPr>
            <p:ph type="title"/>
          </p:nvPr>
        </p:nvSpPr>
        <p:spPr>
          <a:xfrm>
            <a:off x="609600" y="122238"/>
            <a:ext cx="10433538" cy="760412"/>
          </a:xfrm>
        </p:spPr>
        <p:txBody>
          <a:bodyPr/>
          <a:lstStyle/>
          <a:p>
            <a:r>
              <a:rPr lang="en-US" sz="4800"/>
              <a:t>Sorting Lists of Strings: sort method</a:t>
            </a:r>
          </a:p>
        </p:txBody>
      </p:sp>
      <p:sp>
        <p:nvSpPr>
          <p:cNvPr id="3" name="Content Placeholder 2">
            <a:extLst>
              <a:ext uri="{FF2B5EF4-FFF2-40B4-BE49-F238E27FC236}">
                <a16:creationId xmlns:a16="http://schemas.microsoft.com/office/drawing/2014/main" id="{EB2A8356-6441-A3C1-1FDC-0DBBA693B263}"/>
              </a:ext>
            </a:extLst>
          </p:cNvPr>
          <p:cNvSpPr>
            <a:spLocks noGrp="1"/>
          </p:cNvSpPr>
          <p:nvPr>
            <p:ph idx="1"/>
          </p:nvPr>
        </p:nvSpPr>
        <p:spPr>
          <a:xfrm>
            <a:off x="609600" y="1009650"/>
            <a:ext cx="10160000" cy="5467350"/>
          </a:xfrm>
        </p:spPr>
        <p:txBody>
          <a:bodyPr>
            <a:normAutofit/>
          </a:bodyPr>
          <a:lstStyle/>
          <a:p>
            <a:pPr marL="398463" indent="-288925"/>
            <a:r>
              <a:rPr lang="en-US" sz="2800"/>
              <a:t>The </a:t>
            </a:r>
            <a:r>
              <a:rPr lang="en-US" sz="2800" b="1"/>
              <a:t>sort</a:t>
            </a:r>
            <a:r>
              <a:rPr lang="en-US" sz="2800"/>
              <a:t> </a:t>
            </a:r>
            <a:r>
              <a:rPr lang="en-US" sz="2800" u="sng"/>
              <a:t>method</a:t>
            </a:r>
            <a:r>
              <a:rPr lang="en-US" sz="2800"/>
              <a:t> sorts the list in place (does not create a new list):</a:t>
            </a:r>
          </a:p>
          <a:p>
            <a:pPr marL="398463" indent="-288925"/>
            <a:endParaRPr lang="en-US" sz="1200">
              <a:latin typeface="Courier New" panose="02070309020205020404" pitchFamily="49" charset="0"/>
              <a:cs typeface="Courier New" panose="02070309020205020404" pitchFamily="49" charset="0"/>
            </a:endParaRPr>
          </a:p>
          <a:p>
            <a:pPr marL="914400" indent="0">
              <a:buNone/>
            </a:pPr>
            <a:r>
              <a:rPr lang="en-US" sz="2400" b="1">
                <a:latin typeface="Courier New" panose="02070309020205020404" pitchFamily="49" charset="0"/>
                <a:cs typeface="Courier New" panose="02070309020205020404" pitchFamily="49" charset="0"/>
              </a:rPr>
              <a:t>greek = ['omega', 'alpha', 'pi', 'gamma']</a:t>
            </a:r>
          </a:p>
          <a:p>
            <a:pPr marL="914400" indent="0">
              <a:buNone/>
            </a:pPr>
            <a:r>
              <a:rPr lang="en-US" sz="2400" b="1">
                <a:latin typeface="Courier New" panose="02070309020205020404" pitchFamily="49" charset="0"/>
                <a:cs typeface="Courier New" panose="02070309020205020404" pitchFamily="49" charset="0"/>
              </a:rPr>
              <a:t># sort method sorts in place</a:t>
            </a:r>
          </a:p>
          <a:p>
            <a:pPr marL="914400" indent="0">
              <a:buNone/>
            </a:pPr>
            <a:r>
              <a:rPr lang="en-US" sz="2400" b="1">
                <a:latin typeface="Courier New" panose="02070309020205020404" pitchFamily="49" charset="0"/>
                <a:cs typeface="Courier New" panose="02070309020205020404" pitchFamily="49" charset="0"/>
              </a:rPr>
              <a:t>greek.</a:t>
            </a:r>
            <a:r>
              <a:rPr lang="en-US" sz="2400" b="1">
                <a:solidFill>
                  <a:srgbClr val="FF0000"/>
                </a:solidFill>
                <a:latin typeface="Courier New" panose="02070309020205020404" pitchFamily="49" charset="0"/>
                <a:cs typeface="Courier New" panose="02070309020205020404" pitchFamily="49" charset="0"/>
              </a:rPr>
              <a:t>sort</a:t>
            </a:r>
            <a:r>
              <a:rPr lang="en-US" sz="2400" b="1">
                <a:latin typeface="Courier New" panose="02070309020205020404" pitchFamily="49" charset="0"/>
                <a:cs typeface="Courier New" panose="02070309020205020404" pitchFamily="49" charset="0"/>
              </a:rPr>
              <a:t>()</a:t>
            </a:r>
          </a:p>
          <a:p>
            <a:pPr marL="914400" indent="0">
              <a:buNone/>
            </a:pPr>
            <a:r>
              <a:rPr lang="en-US" sz="2400" b="1">
                <a:latin typeface="Courier New" panose="02070309020205020404" pitchFamily="49" charset="0"/>
                <a:cs typeface="Courier New" panose="02070309020205020404" pitchFamily="49" charset="0"/>
              </a:rPr>
              <a:t>print(greek)</a:t>
            </a:r>
          </a:p>
        </p:txBody>
      </p:sp>
      <p:sp>
        <p:nvSpPr>
          <p:cNvPr id="4" name="Slide Number Placeholder 3">
            <a:extLst>
              <a:ext uri="{FF2B5EF4-FFF2-40B4-BE49-F238E27FC236}">
                <a16:creationId xmlns:a16="http://schemas.microsoft.com/office/drawing/2014/main" id="{B23FD4E6-C3FF-9A73-9EA3-B19FF390F7C3}"/>
              </a:ext>
            </a:extLst>
          </p:cNvPr>
          <p:cNvSpPr>
            <a:spLocks noGrp="1"/>
          </p:cNvSpPr>
          <p:nvPr>
            <p:ph type="sldNum" sz="quarter" idx="12"/>
          </p:nvPr>
        </p:nvSpPr>
        <p:spPr/>
        <p:txBody>
          <a:bodyPr/>
          <a:lstStyle/>
          <a:p>
            <a:fld id="{E84E2596-301E-4832-9EC0-2653E7A66251}" type="slidenum">
              <a:rPr lang="en-US" smtClean="0"/>
              <a:t>76</a:t>
            </a:fld>
            <a:endParaRPr lang="en-US"/>
          </a:p>
        </p:txBody>
      </p:sp>
    </p:spTree>
    <p:extLst>
      <p:ext uri="{BB962C8B-B14F-4D97-AF65-F5344CB8AC3E}">
        <p14:creationId xmlns:p14="http://schemas.microsoft.com/office/powerpoint/2010/main" val="325003745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AAB0EAC-7270-4572-A932-B04A979A0FA2}"/>
              </a:ext>
            </a:extLst>
          </p:cNvPr>
          <p:cNvSpPr>
            <a:spLocks noGrp="1"/>
          </p:cNvSpPr>
          <p:nvPr>
            <p:ph type="ctrTitle"/>
          </p:nvPr>
        </p:nvSpPr>
        <p:spPr/>
        <p:txBody>
          <a:bodyPr/>
          <a:lstStyle/>
          <a:p>
            <a:r>
              <a:rPr lang="en-US"/>
              <a:t>Exceptions</a:t>
            </a:r>
          </a:p>
        </p:txBody>
      </p:sp>
      <p:sp>
        <p:nvSpPr>
          <p:cNvPr id="4" name="Slide Number Placeholder 3">
            <a:extLst>
              <a:ext uri="{FF2B5EF4-FFF2-40B4-BE49-F238E27FC236}">
                <a16:creationId xmlns:a16="http://schemas.microsoft.com/office/drawing/2014/main" id="{12530F6E-126A-4999-9DC7-5AEE5EECDA47}"/>
              </a:ext>
            </a:extLst>
          </p:cNvPr>
          <p:cNvSpPr>
            <a:spLocks noGrp="1"/>
          </p:cNvSpPr>
          <p:nvPr>
            <p:ph type="sldNum" sz="quarter" idx="12"/>
          </p:nvPr>
        </p:nvSpPr>
        <p:spPr/>
        <p:txBody>
          <a:bodyPr/>
          <a:lstStyle/>
          <a:p>
            <a:fld id="{E84E2596-301E-4832-9EC0-2653E7A66251}" type="slidenum">
              <a:rPr lang="en-US" smtClean="0"/>
              <a:t>77</a:t>
            </a:fld>
            <a:endParaRPr lang="en-US"/>
          </a:p>
        </p:txBody>
      </p:sp>
    </p:spTree>
    <p:extLst>
      <p:ext uri="{BB962C8B-B14F-4D97-AF65-F5344CB8AC3E}">
        <p14:creationId xmlns:p14="http://schemas.microsoft.com/office/powerpoint/2010/main" val="197552199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73038"/>
            <a:ext cx="10160000" cy="754425"/>
          </a:xfrm>
        </p:spPr>
        <p:txBody>
          <a:bodyPr/>
          <a:lstStyle/>
          <a:p>
            <a:r>
              <a:rPr lang="en-US" dirty="0"/>
              <a:t>Exceptions</a:t>
            </a:r>
          </a:p>
        </p:txBody>
      </p:sp>
      <p:sp>
        <p:nvSpPr>
          <p:cNvPr id="3" name="Content Placeholder 2"/>
          <p:cNvSpPr>
            <a:spLocks noGrp="1"/>
          </p:cNvSpPr>
          <p:nvPr>
            <p:ph idx="1"/>
          </p:nvPr>
        </p:nvSpPr>
        <p:spPr>
          <a:xfrm>
            <a:off x="352697" y="1140030"/>
            <a:ext cx="10655729" cy="5569527"/>
          </a:xfrm>
        </p:spPr>
        <p:txBody>
          <a:bodyPr>
            <a:normAutofit/>
          </a:bodyPr>
          <a:lstStyle/>
          <a:p>
            <a:r>
              <a:rPr lang="en-US" sz="2800" u="sng" dirty="0"/>
              <a:t>Exceptions</a:t>
            </a:r>
            <a:r>
              <a:rPr lang="en-US" sz="2800" dirty="0"/>
              <a:t> are objects that are thrown by Python when an error occurs in a program</a:t>
            </a:r>
          </a:p>
          <a:p>
            <a:r>
              <a:rPr lang="en-US" sz="2800" dirty="0"/>
              <a:t>If exceptions are not handled ("caught"), the program crashes when they occur</a:t>
            </a:r>
          </a:p>
          <a:p>
            <a:pPr lvl="1"/>
            <a:r>
              <a:rPr lang="en-US" sz="2800" dirty="0"/>
              <a:t>Handling exceptions prevents your programs from crashing!</a:t>
            </a:r>
          </a:p>
          <a:p>
            <a:pPr marL="411480" lvl="1" indent="0">
              <a:buNone/>
            </a:pPr>
            <a:endParaRPr lang="en-US" sz="1200" dirty="0"/>
          </a:p>
          <a:p>
            <a:pPr marL="457200" indent="0">
              <a:buNone/>
            </a:pPr>
            <a:r>
              <a:rPr lang="en-US" sz="2000" b="1" dirty="0">
                <a:latin typeface="Courier New" panose="02070309020205020404" pitchFamily="49" charset="0"/>
                <a:cs typeface="Courier New" panose="02070309020205020404" pitchFamily="49" charset="0"/>
              </a:rPr>
              <a:t>number = </a:t>
            </a:r>
            <a:r>
              <a:rPr lang="en-US" sz="2000" b="1" dirty="0" err="1">
                <a:latin typeface="Courier New" panose="02070309020205020404" pitchFamily="49" charset="0"/>
                <a:cs typeface="Courier New" panose="02070309020205020404" pitchFamily="49" charset="0"/>
              </a:rPr>
              <a:t>int</a:t>
            </a:r>
            <a:r>
              <a:rPr lang="en-US" sz="2000" b="1" dirty="0">
                <a:latin typeface="Courier New" panose="02070309020205020404" pitchFamily="49" charset="0"/>
                <a:cs typeface="Courier New" panose="02070309020205020404" pitchFamily="49" charset="0"/>
              </a:rPr>
              <a:t>(input("Enter an integer: "))</a:t>
            </a:r>
          </a:p>
          <a:p>
            <a:pPr marL="457200" indent="0">
              <a:buNone/>
            </a:pPr>
            <a:r>
              <a:rPr lang="en-US" sz="2000" b="1" dirty="0">
                <a:latin typeface="Courier New" panose="02070309020205020404" pitchFamily="49" charset="0"/>
                <a:cs typeface="Courier New" panose="02070309020205020404" pitchFamily="49" charset="0"/>
              </a:rPr>
              <a:t>print("You entered a valid integer of " + </a:t>
            </a:r>
            <a:br>
              <a:rPr lang="en-US" sz="2000" b="1" dirty="0">
                <a:latin typeface="Courier New" panose="02070309020205020404" pitchFamily="49" charset="0"/>
                <a:cs typeface="Courier New" panose="02070309020205020404" pitchFamily="49" charset="0"/>
              </a:rPr>
            </a:br>
            <a:r>
              <a:rPr lang="en-US" sz="2000" b="1" dirty="0">
                <a:latin typeface="Courier New" panose="02070309020205020404" pitchFamily="49" charset="0"/>
                <a:cs typeface="Courier New" panose="02070309020205020404" pitchFamily="49" charset="0"/>
              </a:rPr>
              <a:t>       str(number) + ".")</a:t>
            </a:r>
          </a:p>
          <a:p>
            <a:pPr marL="457200" indent="0">
              <a:buNone/>
            </a:pPr>
            <a:r>
              <a:rPr lang="en-US" sz="2000" b="1" dirty="0">
                <a:latin typeface="Courier New" panose="02070309020205020404" pitchFamily="49" charset="0"/>
                <a:cs typeface="Courier New" panose="02070309020205020404" pitchFamily="49" charset="0"/>
              </a:rPr>
              <a:t>print("Thanks!")</a:t>
            </a:r>
          </a:p>
        </p:txBody>
      </p:sp>
      <p:sp>
        <p:nvSpPr>
          <p:cNvPr id="4" name="Slide Number Placeholder 3"/>
          <p:cNvSpPr>
            <a:spLocks noGrp="1"/>
          </p:cNvSpPr>
          <p:nvPr>
            <p:ph type="sldNum" sz="quarter" idx="12"/>
          </p:nvPr>
        </p:nvSpPr>
        <p:spPr/>
        <p:txBody>
          <a:bodyPr/>
          <a:lstStyle/>
          <a:p>
            <a:fld id="{E84E2596-301E-4832-9EC0-2653E7A66251}" type="slidenum">
              <a:rPr lang="en-US" smtClean="0"/>
              <a:t>78</a:t>
            </a:fld>
            <a:endParaRPr lang="en-US"/>
          </a:p>
        </p:txBody>
      </p:sp>
      <p:grpSp>
        <p:nvGrpSpPr>
          <p:cNvPr id="7" name="Group 6">
            <a:extLst>
              <a:ext uri="{FF2B5EF4-FFF2-40B4-BE49-F238E27FC236}">
                <a16:creationId xmlns:a16="http://schemas.microsoft.com/office/drawing/2014/main" id="{A0C9F837-F55F-4936-9C7B-6C8DE57B9324}"/>
              </a:ext>
            </a:extLst>
          </p:cNvPr>
          <p:cNvGrpSpPr/>
          <p:nvPr/>
        </p:nvGrpSpPr>
        <p:grpSpPr>
          <a:xfrm>
            <a:off x="4746752" y="5207634"/>
            <a:ext cx="6096000" cy="1477328"/>
            <a:chOff x="4746752" y="5207634"/>
            <a:chExt cx="6096000" cy="1477328"/>
          </a:xfrm>
        </p:grpSpPr>
        <p:sp>
          <p:nvSpPr>
            <p:cNvPr id="5" name="Rectangle 4"/>
            <p:cNvSpPr/>
            <p:nvPr/>
          </p:nvSpPr>
          <p:spPr>
            <a:xfrm>
              <a:off x="4746752" y="5207634"/>
              <a:ext cx="6096000" cy="1477328"/>
            </a:xfrm>
            <a:prstGeom prst="rect">
              <a:avLst/>
            </a:prstGeom>
            <a:solidFill>
              <a:schemeClr val="accent3">
                <a:lumMod val="40000"/>
                <a:lumOff val="60000"/>
              </a:schemeClr>
            </a:solidFill>
          </p:spPr>
          <p:txBody>
            <a:bodyPr>
              <a:spAutoFit/>
            </a:bodyPr>
            <a:lstStyle/>
            <a:p>
              <a:r>
                <a:rPr lang="en-US" dirty="0"/>
                <a:t>Enter an integer: </a:t>
              </a:r>
              <a:r>
                <a:rPr lang="en-US" b="1" dirty="0"/>
                <a:t>five</a:t>
              </a:r>
            </a:p>
            <a:p>
              <a:r>
                <a:rPr lang="en-US" dirty="0"/>
                <a:t>Traceback (most recent call last):</a:t>
              </a:r>
            </a:p>
            <a:p>
              <a:r>
                <a:rPr lang="en-US" dirty="0"/>
                <a:t>  File "exceptions.py", line 3, in &lt;module&gt;</a:t>
              </a:r>
            </a:p>
            <a:p>
              <a:r>
                <a:rPr lang="en-US" dirty="0"/>
                <a:t>    number = </a:t>
              </a:r>
              <a:r>
                <a:rPr lang="en-US" dirty="0" err="1"/>
                <a:t>int</a:t>
              </a:r>
              <a:r>
                <a:rPr lang="en-US" dirty="0"/>
                <a:t>(input("Enter an integer: "))</a:t>
              </a:r>
            </a:p>
            <a:p>
              <a:r>
                <a:rPr lang="en-US" dirty="0" err="1"/>
                <a:t>ValueError</a:t>
              </a:r>
              <a:r>
                <a:rPr lang="en-US" dirty="0"/>
                <a:t>: invalid literal for </a:t>
              </a:r>
              <a:r>
                <a:rPr lang="en-US" dirty="0" err="1"/>
                <a:t>int</a:t>
              </a:r>
              <a:r>
                <a:rPr lang="en-US" dirty="0"/>
                <a:t>() with base 10: 'five'</a:t>
              </a:r>
            </a:p>
          </p:txBody>
        </p:sp>
        <p:sp>
          <p:nvSpPr>
            <p:cNvPr id="6" name="Rectangle 5">
              <a:extLst>
                <a:ext uri="{FF2B5EF4-FFF2-40B4-BE49-F238E27FC236}">
                  <a16:creationId xmlns:a16="http://schemas.microsoft.com/office/drawing/2014/main" id="{B31547E4-492C-406A-BA20-8F58A5462CB5}"/>
                </a:ext>
              </a:extLst>
            </p:cNvPr>
            <p:cNvSpPr/>
            <p:nvPr/>
          </p:nvSpPr>
          <p:spPr>
            <a:xfrm>
              <a:off x="4783328" y="5541264"/>
              <a:ext cx="5403088" cy="10789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4067183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73038"/>
            <a:ext cx="10160000" cy="754425"/>
          </a:xfrm>
        </p:spPr>
        <p:txBody>
          <a:bodyPr/>
          <a:lstStyle/>
          <a:p>
            <a:r>
              <a:rPr lang="en-US" dirty="0"/>
              <a:t>Exception Context: Stack Traces</a:t>
            </a:r>
          </a:p>
        </p:txBody>
      </p:sp>
      <p:sp>
        <p:nvSpPr>
          <p:cNvPr id="3" name="Content Placeholder 2"/>
          <p:cNvSpPr>
            <a:spLocks noGrp="1"/>
          </p:cNvSpPr>
          <p:nvPr>
            <p:ph idx="1"/>
          </p:nvPr>
        </p:nvSpPr>
        <p:spPr>
          <a:xfrm>
            <a:off x="352697" y="1140030"/>
            <a:ext cx="10655729" cy="5569527"/>
          </a:xfrm>
        </p:spPr>
        <p:txBody>
          <a:bodyPr numCol="1">
            <a:normAutofit fontScale="85000" lnSpcReduction="20000"/>
          </a:bodyPr>
          <a:lstStyle/>
          <a:p>
            <a:pPr marL="114300" indent="0">
              <a:buNone/>
            </a:pPr>
            <a:r>
              <a:rPr lang="en-US" sz="2800" b="1" dirty="0">
                <a:latin typeface="Courier New" panose="02070309020205020404" pitchFamily="49" charset="0"/>
                <a:cs typeface="Courier New" panose="02070309020205020404" pitchFamily="49" charset="0"/>
              </a:rPr>
              <a:t>#!/</a:t>
            </a:r>
            <a:r>
              <a:rPr lang="en-US" sz="2800" b="1" dirty="0" err="1">
                <a:latin typeface="Courier New" panose="02070309020205020404" pitchFamily="49" charset="0"/>
                <a:cs typeface="Courier New" panose="02070309020205020404" pitchFamily="49" charset="0"/>
              </a:rPr>
              <a:t>usr</a:t>
            </a:r>
            <a:r>
              <a:rPr lang="en-US" sz="2800" b="1" dirty="0">
                <a:latin typeface="Courier New" panose="02070309020205020404" pitchFamily="49" charset="0"/>
                <a:cs typeface="Courier New" panose="02070309020205020404" pitchFamily="49" charset="0"/>
              </a:rPr>
              <a:t>/bin/</a:t>
            </a:r>
            <a:r>
              <a:rPr lang="en-US" sz="2800" b="1" dirty="0" err="1">
                <a:latin typeface="Courier New" panose="02070309020205020404" pitchFamily="49" charset="0"/>
                <a:cs typeface="Courier New" panose="02070309020205020404" pitchFamily="49" charset="0"/>
              </a:rPr>
              <a:t>env</a:t>
            </a:r>
            <a:r>
              <a:rPr lang="en-US" sz="2800" b="1" dirty="0">
                <a:latin typeface="Courier New" panose="02070309020205020404" pitchFamily="49" charset="0"/>
                <a:cs typeface="Courier New" panose="02070309020205020404" pitchFamily="49" charset="0"/>
              </a:rPr>
              <a:t> python3</a:t>
            </a:r>
          </a:p>
          <a:p>
            <a:pPr marL="114300" indent="0">
              <a:buNone/>
            </a:pPr>
            <a:r>
              <a:rPr lang="en-US" sz="2800" b="1" dirty="0">
                <a:latin typeface="Courier New" panose="02070309020205020404" pitchFamily="49" charset="0"/>
                <a:cs typeface="Courier New" panose="02070309020205020404" pitchFamily="49" charset="0"/>
              </a:rPr>
              <a:t># calculator program which demonstrates exceptions</a:t>
            </a:r>
          </a:p>
          <a:p>
            <a:pPr marL="114300" indent="0">
              <a:buNone/>
            </a:pPr>
            <a:endParaRPr lang="en-US" sz="2800" b="1" dirty="0">
              <a:latin typeface="Courier New" panose="02070309020205020404" pitchFamily="49" charset="0"/>
              <a:cs typeface="Courier New" panose="02070309020205020404" pitchFamily="49" charset="0"/>
            </a:endParaRPr>
          </a:p>
          <a:p>
            <a:pPr marL="114300" indent="0">
              <a:buNone/>
            </a:pPr>
            <a:r>
              <a:rPr lang="en-US" sz="2800" b="1" dirty="0" err="1">
                <a:latin typeface="Courier New" panose="02070309020205020404" pitchFamily="49" charset="0"/>
                <a:cs typeface="Courier New" panose="02070309020205020404" pitchFamily="49" charset="0"/>
              </a:rPr>
              <a:t>def</a:t>
            </a:r>
            <a:r>
              <a:rPr lang="en-US" sz="2800" b="1" dirty="0">
                <a:latin typeface="Courier New" panose="02070309020205020404" pitchFamily="49" charset="0"/>
                <a:cs typeface="Courier New" panose="02070309020205020404" pitchFamily="49" charset="0"/>
              </a:rPr>
              <a:t> </a:t>
            </a:r>
            <a:r>
              <a:rPr lang="en-US" sz="2800" b="1" dirty="0" err="1">
                <a:latin typeface="Courier New" panose="02070309020205020404" pitchFamily="49" charset="0"/>
                <a:cs typeface="Courier New" panose="02070309020205020404" pitchFamily="49" charset="0"/>
              </a:rPr>
              <a:t>get_price</a:t>
            </a:r>
            <a:r>
              <a:rPr lang="en-US" sz="2800" b="1" dirty="0">
                <a:latin typeface="Courier New" panose="02070309020205020404" pitchFamily="49" charset="0"/>
                <a:cs typeface="Courier New" panose="02070309020205020404" pitchFamily="49" charset="0"/>
              </a:rPr>
              <a:t>():</a:t>
            </a:r>
          </a:p>
          <a:p>
            <a:pPr marL="114300" indent="0">
              <a:buNone/>
            </a:pPr>
            <a:r>
              <a:rPr lang="en-US" sz="2800" b="1" dirty="0">
                <a:latin typeface="Courier New" panose="02070309020205020404" pitchFamily="49" charset="0"/>
                <a:cs typeface="Courier New" panose="02070309020205020404" pitchFamily="49" charset="0"/>
              </a:rPr>
              <a:t>    price = float(input("Enter price: "))</a:t>
            </a:r>
          </a:p>
          <a:p>
            <a:pPr marL="114300" indent="0">
              <a:buNone/>
            </a:pPr>
            <a:r>
              <a:rPr lang="en-US" sz="2800" b="1" dirty="0">
                <a:latin typeface="Courier New" panose="02070309020205020404" pitchFamily="49" charset="0"/>
                <a:cs typeface="Courier New" panose="02070309020205020404" pitchFamily="49" charset="0"/>
              </a:rPr>
              <a:t>    return price</a:t>
            </a:r>
          </a:p>
          <a:p>
            <a:pPr marL="114300" indent="0">
              <a:buNone/>
            </a:pPr>
            <a:r>
              <a:rPr lang="en-US" sz="2800" b="1" dirty="0">
                <a:latin typeface="Courier New" panose="02070309020205020404" pitchFamily="49" charset="0"/>
                <a:cs typeface="Courier New" panose="02070309020205020404" pitchFamily="49" charset="0"/>
              </a:rPr>
              <a:t>#end </a:t>
            </a:r>
            <a:r>
              <a:rPr lang="en-US" sz="2800" b="1" dirty="0" err="1">
                <a:latin typeface="Courier New" panose="02070309020205020404" pitchFamily="49" charset="0"/>
                <a:cs typeface="Courier New" panose="02070309020205020404" pitchFamily="49" charset="0"/>
              </a:rPr>
              <a:t>get_price</a:t>
            </a:r>
            <a:endParaRPr lang="en-US" sz="2800" b="1" dirty="0">
              <a:latin typeface="Courier New" panose="02070309020205020404" pitchFamily="49" charset="0"/>
              <a:cs typeface="Courier New" panose="02070309020205020404" pitchFamily="49" charset="0"/>
            </a:endParaRPr>
          </a:p>
          <a:p>
            <a:pPr marL="114300" indent="0">
              <a:buNone/>
            </a:pPr>
            <a:endParaRPr lang="en-US" sz="2800" b="1" dirty="0">
              <a:latin typeface="Courier New" panose="02070309020205020404" pitchFamily="49" charset="0"/>
              <a:cs typeface="Courier New" panose="02070309020205020404" pitchFamily="49" charset="0"/>
            </a:endParaRPr>
          </a:p>
          <a:p>
            <a:pPr marL="114300" indent="0">
              <a:buNone/>
            </a:pPr>
            <a:r>
              <a:rPr lang="en-US" sz="2800" b="1" dirty="0" err="1">
                <a:latin typeface="Courier New" panose="02070309020205020404" pitchFamily="49" charset="0"/>
                <a:cs typeface="Courier New" panose="02070309020205020404" pitchFamily="49" charset="0"/>
              </a:rPr>
              <a:t>def</a:t>
            </a:r>
            <a:r>
              <a:rPr lang="en-US" sz="2800" b="1" dirty="0">
                <a:latin typeface="Courier New" panose="02070309020205020404" pitchFamily="49" charset="0"/>
                <a:cs typeface="Courier New" panose="02070309020205020404" pitchFamily="49" charset="0"/>
              </a:rPr>
              <a:t> </a:t>
            </a:r>
            <a:r>
              <a:rPr lang="en-US" sz="2800" b="1" dirty="0" err="1">
                <a:latin typeface="Courier New" panose="02070309020205020404" pitchFamily="49" charset="0"/>
                <a:cs typeface="Courier New" panose="02070309020205020404" pitchFamily="49" charset="0"/>
              </a:rPr>
              <a:t>get_quantity</a:t>
            </a:r>
            <a:r>
              <a:rPr lang="en-US" sz="2800" b="1" dirty="0">
                <a:latin typeface="Courier New" panose="02070309020205020404" pitchFamily="49" charset="0"/>
                <a:cs typeface="Courier New" panose="02070309020205020404" pitchFamily="49" charset="0"/>
              </a:rPr>
              <a:t>():</a:t>
            </a:r>
          </a:p>
          <a:p>
            <a:pPr marL="114300" indent="0">
              <a:buNone/>
            </a:pPr>
            <a:r>
              <a:rPr lang="en-US" sz="2800" b="1" dirty="0">
                <a:latin typeface="Courier New" panose="02070309020205020404" pitchFamily="49" charset="0"/>
                <a:cs typeface="Courier New" panose="02070309020205020404" pitchFamily="49" charset="0"/>
              </a:rPr>
              <a:t>    quantity = </a:t>
            </a:r>
            <a:r>
              <a:rPr lang="en-US" sz="2800" b="1" dirty="0" err="1">
                <a:latin typeface="Courier New" panose="02070309020205020404" pitchFamily="49" charset="0"/>
                <a:cs typeface="Courier New" panose="02070309020205020404" pitchFamily="49" charset="0"/>
              </a:rPr>
              <a:t>int</a:t>
            </a:r>
            <a:r>
              <a:rPr lang="en-US" sz="2800" b="1" dirty="0">
                <a:latin typeface="Courier New" panose="02070309020205020404" pitchFamily="49" charset="0"/>
                <a:cs typeface="Courier New" panose="02070309020205020404" pitchFamily="49" charset="0"/>
              </a:rPr>
              <a:t>(input("Enter quantity: "))</a:t>
            </a:r>
          </a:p>
          <a:p>
            <a:pPr marL="114300" indent="0">
              <a:buNone/>
            </a:pPr>
            <a:r>
              <a:rPr lang="en-US" sz="2800" b="1" dirty="0">
                <a:latin typeface="Courier New" panose="02070309020205020404" pitchFamily="49" charset="0"/>
                <a:cs typeface="Courier New" panose="02070309020205020404" pitchFamily="49" charset="0"/>
              </a:rPr>
              <a:t>    return quantity</a:t>
            </a:r>
          </a:p>
          <a:p>
            <a:pPr marL="114300" indent="0">
              <a:buNone/>
            </a:pPr>
            <a:r>
              <a:rPr lang="en-US" sz="2800" b="1" dirty="0">
                <a:latin typeface="Courier New" panose="02070309020205020404" pitchFamily="49" charset="0"/>
                <a:cs typeface="Courier New" panose="02070309020205020404" pitchFamily="49" charset="0"/>
              </a:rPr>
              <a:t>#end </a:t>
            </a:r>
            <a:r>
              <a:rPr lang="en-US" sz="2800" b="1" dirty="0" err="1">
                <a:latin typeface="Courier New" panose="02070309020205020404" pitchFamily="49" charset="0"/>
                <a:cs typeface="Courier New" panose="02070309020205020404" pitchFamily="49" charset="0"/>
              </a:rPr>
              <a:t>get_quantity</a:t>
            </a:r>
            <a:endParaRPr lang="en-US" sz="2800" b="1" dirty="0">
              <a:latin typeface="Courier New" panose="02070309020205020404" pitchFamily="49" charset="0"/>
              <a:cs typeface="Courier New" panose="02070309020205020404" pitchFamily="49" charset="0"/>
            </a:endParaRPr>
          </a:p>
          <a:p>
            <a:pPr marL="114300" indent="0">
              <a:buNone/>
            </a:pPr>
            <a:endParaRPr lang="en-US" sz="2800" dirty="0">
              <a:latin typeface="Courier New" panose="02070309020205020404" pitchFamily="49" charset="0"/>
              <a:cs typeface="Courier New" panose="02070309020205020404" pitchFamily="49" charset="0"/>
            </a:endParaRPr>
          </a:p>
          <a:p>
            <a:pPr marL="114300" indent="0">
              <a:buNone/>
            </a:pPr>
            <a:endParaRPr lang="en-US" sz="2800" dirty="0">
              <a:latin typeface="Courier New" panose="02070309020205020404" pitchFamily="49" charset="0"/>
              <a:cs typeface="Courier New" panose="02070309020205020404" pitchFamily="49" charset="0"/>
            </a:endParaRPr>
          </a:p>
          <a:p>
            <a:r>
              <a:rPr lang="en-US" sz="2800" dirty="0">
                <a:latin typeface="+mj-lt"/>
                <a:cs typeface="Courier New" panose="02070309020205020404" pitchFamily="49" charset="0"/>
              </a:rPr>
              <a:t>continues on next slide</a:t>
            </a:r>
          </a:p>
        </p:txBody>
      </p:sp>
      <p:sp>
        <p:nvSpPr>
          <p:cNvPr id="4" name="Slide Number Placeholder 3"/>
          <p:cNvSpPr>
            <a:spLocks noGrp="1"/>
          </p:cNvSpPr>
          <p:nvPr>
            <p:ph type="sldNum" sz="quarter" idx="12"/>
          </p:nvPr>
        </p:nvSpPr>
        <p:spPr/>
        <p:txBody>
          <a:bodyPr/>
          <a:lstStyle/>
          <a:p>
            <a:fld id="{E84E2596-301E-4832-9EC0-2653E7A66251}" type="slidenum">
              <a:rPr lang="en-US" smtClean="0"/>
              <a:t>79</a:t>
            </a:fld>
            <a:endParaRPr lang="en-US"/>
          </a:p>
        </p:txBody>
      </p:sp>
    </p:spTree>
    <p:extLst>
      <p:ext uri="{BB962C8B-B14F-4D97-AF65-F5344CB8AC3E}">
        <p14:creationId xmlns:p14="http://schemas.microsoft.com/office/powerpoint/2010/main" val="1802429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22069"/>
            <a:ext cx="10160000" cy="6254931"/>
          </a:xfrm>
        </p:spPr>
        <p:txBody>
          <a:bodyPr>
            <a:normAutofit/>
          </a:bodyPr>
          <a:lstStyle/>
          <a:p>
            <a:pPr marL="114300" indent="0">
              <a:buNone/>
            </a:pPr>
            <a:r>
              <a:rPr lang="en-US" dirty="0"/>
              <a:t> </a:t>
            </a:r>
          </a:p>
        </p:txBody>
      </p:sp>
      <p:sp>
        <p:nvSpPr>
          <p:cNvPr id="4" name="Rectangle 3"/>
          <p:cNvSpPr/>
          <p:nvPr/>
        </p:nvSpPr>
        <p:spPr>
          <a:xfrm>
            <a:off x="1014112" y="523992"/>
            <a:ext cx="5798167" cy="4154984"/>
          </a:xfrm>
          <a:prstGeom prst="rect">
            <a:avLst/>
          </a:prstGeom>
          <a:solidFill>
            <a:schemeClr val="accent3">
              <a:lumMod val="40000"/>
              <a:lumOff val="60000"/>
            </a:schemeClr>
          </a:solidFill>
          <a:ln w="9525">
            <a:solidFill>
              <a:schemeClr val="tx1"/>
            </a:solidFill>
          </a:ln>
        </p:spPr>
        <p:txBody>
          <a:bodyPr wrap="square">
            <a:spAutoFit/>
          </a:bodyPr>
          <a:lstStyle/>
          <a:p>
            <a:r>
              <a:rPr lang="en-US" sz="2400" b="1" dirty="0"/>
              <a:t>0 Fahrenheit = -17.78 Celsius</a:t>
            </a:r>
          </a:p>
          <a:p>
            <a:r>
              <a:rPr lang="en-US" sz="2400" b="1" dirty="0"/>
              <a:t>40 Fahrenheit = 4.44 Celsius</a:t>
            </a:r>
          </a:p>
          <a:p>
            <a:r>
              <a:rPr lang="en-US" sz="2400" b="1" dirty="0"/>
              <a:t>80 Fahrenheit = 26.67 Celsius</a:t>
            </a:r>
          </a:p>
          <a:p>
            <a:r>
              <a:rPr lang="en-US" sz="2400" b="1" dirty="0"/>
              <a:t>120 Fahrenheit = 48.89 Celsius</a:t>
            </a:r>
          </a:p>
          <a:p>
            <a:r>
              <a:rPr lang="en-US" sz="2400" b="1" dirty="0"/>
              <a:t>160 Fahrenheit = 71.11 Celsius</a:t>
            </a:r>
          </a:p>
          <a:p>
            <a:r>
              <a:rPr lang="en-US" sz="2400" b="1" dirty="0"/>
              <a:t>200 Fahrenheit = 93.33 Celsius</a:t>
            </a:r>
          </a:p>
          <a:p>
            <a:r>
              <a:rPr lang="en-US" sz="2400" b="1" dirty="0"/>
              <a:t>0 Celsius = 32.0 Fahrenheit</a:t>
            </a:r>
          </a:p>
          <a:p>
            <a:r>
              <a:rPr lang="en-US" sz="2400" b="1" dirty="0"/>
              <a:t>20 Celsius = 68.0 Fahrenheit</a:t>
            </a:r>
          </a:p>
          <a:p>
            <a:r>
              <a:rPr lang="en-US" sz="2400" b="1" dirty="0"/>
              <a:t>40 Celsius = 104.0 Fahrenheit</a:t>
            </a:r>
          </a:p>
          <a:p>
            <a:r>
              <a:rPr lang="en-US" sz="2400" b="1" dirty="0"/>
              <a:t>60 Celsius = 140.0 Fahrenheit</a:t>
            </a:r>
          </a:p>
          <a:p>
            <a:r>
              <a:rPr lang="en-US" sz="2400" b="1" dirty="0"/>
              <a:t>80 Celsius = 176.0 Fahrenheit</a:t>
            </a:r>
          </a:p>
        </p:txBody>
      </p:sp>
      <p:sp>
        <p:nvSpPr>
          <p:cNvPr id="2" name="Slide Number Placeholder 1"/>
          <p:cNvSpPr>
            <a:spLocks noGrp="1"/>
          </p:cNvSpPr>
          <p:nvPr>
            <p:ph type="sldNum" sz="quarter" idx="12"/>
          </p:nvPr>
        </p:nvSpPr>
        <p:spPr/>
        <p:txBody>
          <a:bodyPr/>
          <a:lstStyle/>
          <a:p>
            <a:fld id="{E84E2596-301E-4832-9EC0-2653E7A66251}" type="slidenum">
              <a:rPr lang="en-US" smtClean="0"/>
              <a:t>8</a:t>
            </a:fld>
            <a:endParaRPr lang="en-US"/>
          </a:p>
        </p:txBody>
      </p:sp>
    </p:spTree>
    <p:extLst>
      <p:ext uri="{BB962C8B-B14F-4D97-AF65-F5344CB8AC3E}">
        <p14:creationId xmlns:p14="http://schemas.microsoft.com/office/powerpoint/2010/main" val="313453064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73038"/>
            <a:ext cx="10160000" cy="754425"/>
          </a:xfrm>
        </p:spPr>
        <p:txBody>
          <a:bodyPr/>
          <a:lstStyle/>
          <a:p>
            <a:r>
              <a:rPr lang="en-US" dirty="0"/>
              <a:t>Exception Context: Stack Traces</a:t>
            </a:r>
          </a:p>
        </p:txBody>
      </p:sp>
      <p:sp>
        <p:nvSpPr>
          <p:cNvPr id="3" name="Content Placeholder 2"/>
          <p:cNvSpPr>
            <a:spLocks noGrp="1"/>
          </p:cNvSpPr>
          <p:nvPr>
            <p:ph idx="1"/>
          </p:nvPr>
        </p:nvSpPr>
        <p:spPr>
          <a:xfrm>
            <a:off x="352697" y="1140030"/>
            <a:ext cx="10655729" cy="5569527"/>
          </a:xfrm>
        </p:spPr>
        <p:txBody>
          <a:bodyPr numCol="1">
            <a:normAutofit fontScale="70000" lnSpcReduction="20000"/>
          </a:bodyPr>
          <a:lstStyle/>
          <a:p>
            <a:pPr marL="114300" indent="0">
              <a:buNone/>
            </a:pPr>
            <a:r>
              <a:rPr lang="en-US" sz="2800" b="1" dirty="0">
                <a:latin typeface="Courier New" panose="02070309020205020404" pitchFamily="49" charset="0"/>
                <a:cs typeface="Courier New" panose="02070309020205020404" pitchFamily="49" charset="0"/>
              </a:rPr>
              <a:t>def main():</a:t>
            </a:r>
          </a:p>
          <a:p>
            <a:pPr marL="114300" indent="0">
              <a:buNone/>
            </a:pPr>
            <a:r>
              <a:rPr lang="en-US" sz="2800" b="1" dirty="0">
                <a:latin typeface="Courier New" panose="02070309020205020404" pitchFamily="49" charset="0"/>
                <a:cs typeface="Courier New" panose="02070309020205020404" pitchFamily="49" charset="0"/>
              </a:rPr>
              <a:t>    print("The Total Calculator program\n")</a:t>
            </a:r>
          </a:p>
          <a:p>
            <a:pPr marL="114300" indent="0">
              <a:buNone/>
            </a:pPr>
            <a:endParaRPr lang="en-US" sz="2800" b="1" dirty="0">
              <a:latin typeface="Courier New" panose="02070309020205020404" pitchFamily="49" charset="0"/>
              <a:cs typeface="Courier New" panose="02070309020205020404" pitchFamily="49" charset="0"/>
            </a:endParaRPr>
          </a:p>
          <a:p>
            <a:pPr marL="114300" indent="0">
              <a:buNone/>
            </a:pPr>
            <a:r>
              <a:rPr lang="en-US" sz="2800" b="1" dirty="0">
                <a:latin typeface="Courier New" panose="02070309020205020404" pitchFamily="49" charset="0"/>
                <a:cs typeface="Courier New" panose="02070309020205020404" pitchFamily="49" charset="0"/>
              </a:rPr>
              <a:t>    # get the price and quantity</a:t>
            </a:r>
          </a:p>
          <a:p>
            <a:pPr marL="114300" indent="0">
              <a:buNone/>
            </a:pPr>
            <a:r>
              <a:rPr lang="en-US" sz="2800" b="1" dirty="0">
                <a:latin typeface="Courier New" panose="02070309020205020404" pitchFamily="49" charset="0"/>
                <a:cs typeface="Courier New" panose="02070309020205020404" pitchFamily="49" charset="0"/>
              </a:rPr>
              <a:t>    price = </a:t>
            </a:r>
            <a:r>
              <a:rPr lang="en-US" sz="2800" b="1" dirty="0" err="1">
                <a:latin typeface="Courier New" panose="02070309020205020404" pitchFamily="49" charset="0"/>
                <a:cs typeface="Courier New" panose="02070309020205020404" pitchFamily="49" charset="0"/>
              </a:rPr>
              <a:t>get_price</a:t>
            </a:r>
            <a:r>
              <a:rPr lang="en-US" sz="2800" b="1" dirty="0">
                <a:latin typeface="Courier New" panose="02070309020205020404" pitchFamily="49" charset="0"/>
                <a:cs typeface="Courier New" panose="02070309020205020404" pitchFamily="49" charset="0"/>
              </a:rPr>
              <a:t>()</a:t>
            </a:r>
          </a:p>
          <a:p>
            <a:pPr marL="114300" indent="0">
              <a:buNone/>
            </a:pPr>
            <a:r>
              <a:rPr lang="en-US" sz="2800" b="1" dirty="0">
                <a:latin typeface="Courier New" panose="02070309020205020404" pitchFamily="49" charset="0"/>
                <a:cs typeface="Courier New" panose="02070309020205020404" pitchFamily="49" charset="0"/>
              </a:rPr>
              <a:t>    quantity = </a:t>
            </a:r>
            <a:r>
              <a:rPr lang="en-US" sz="2800" b="1" dirty="0" err="1">
                <a:latin typeface="Courier New" panose="02070309020205020404" pitchFamily="49" charset="0"/>
                <a:cs typeface="Courier New" panose="02070309020205020404" pitchFamily="49" charset="0"/>
              </a:rPr>
              <a:t>get_quantity</a:t>
            </a:r>
            <a:r>
              <a:rPr lang="en-US" sz="2800" b="1" dirty="0">
                <a:latin typeface="Courier New" panose="02070309020205020404" pitchFamily="49" charset="0"/>
                <a:cs typeface="Courier New" panose="02070309020205020404" pitchFamily="49" charset="0"/>
              </a:rPr>
              <a:t>()</a:t>
            </a:r>
          </a:p>
          <a:p>
            <a:pPr marL="114300" indent="0">
              <a:buNone/>
            </a:pPr>
            <a:r>
              <a:rPr lang="en-US" sz="2800" b="1" dirty="0">
                <a:latin typeface="Courier New" panose="02070309020205020404" pitchFamily="49" charset="0"/>
                <a:cs typeface="Courier New" panose="02070309020205020404" pitchFamily="49" charset="0"/>
              </a:rPr>
              <a:t>    </a:t>
            </a:r>
          </a:p>
          <a:p>
            <a:pPr marL="114300" indent="0">
              <a:buNone/>
            </a:pPr>
            <a:r>
              <a:rPr lang="en-US" sz="2800" b="1" dirty="0">
                <a:latin typeface="Courier New" panose="02070309020205020404" pitchFamily="49" charset="0"/>
                <a:cs typeface="Courier New" panose="02070309020205020404" pitchFamily="49" charset="0"/>
              </a:rPr>
              <a:t>    # calculate the total</a:t>
            </a:r>
          </a:p>
          <a:p>
            <a:pPr marL="114300" indent="0">
              <a:buNone/>
            </a:pPr>
            <a:r>
              <a:rPr lang="en-US" sz="2800" b="1" dirty="0">
                <a:latin typeface="Courier New" panose="02070309020205020404" pitchFamily="49" charset="0"/>
                <a:cs typeface="Courier New" panose="02070309020205020404" pitchFamily="49" charset="0"/>
              </a:rPr>
              <a:t>    total = price * quantity</a:t>
            </a:r>
          </a:p>
          <a:p>
            <a:pPr marL="114300" indent="0">
              <a:buNone/>
            </a:pPr>
            <a:endParaRPr lang="en-US" sz="2800" b="1" dirty="0">
              <a:latin typeface="Courier New" panose="02070309020205020404" pitchFamily="49" charset="0"/>
              <a:cs typeface="Courier New" panose="02070309020205020404" pitchFamily="49" charset="0"/>
            </a:endParaRPr>
          </a:p>
          <a:p>
            <a:pPr marL="114300" indent="0">
              <a:buNone/>
            </a:pPr>
            <a:r>
              <a:rPr lang="en-US" sz="2800" b="1" dirty="0">
                <a:latin typeface="Courier New" panose="02070309020205020404" pitchFamily="49" charset="0"/>
                <a:cs typeface="Courier New" panose="02070309020205020404" pitchFamily="49" charset="0"/>
              </a:rPr>
              <a:t>    # display the results</a:t>
            </a:r>
          </a:p>
          <a:p>
            <a:pPr marL="114300" indent="0">
              <a:buNone/>
            </a:pPr>
            <a:r>
              <a:rPr lang="en-US" sz="2800" b="1" dirty="0">
                <a:latin typeface="Courier New" panose="02070309020205020404" pitchFamily="49" charset="0"/>
                <a:cs typeface="Courier New" panose="02070309020205020404" pitchFamily="49" charset="0"/>
              </a:rPr>
              <a:t>    print()</a:t>
            </a:r>
          </a:p>
          <a:p>
            <a:pPr marL="114300" indent="0">
              <a:buNone/>
            </a:pPr>
            <a:r>
              <a:rPr lang="en-US" sz="2800" b="1" dirty="0">
                <a:latin typeface="Courier New" panose="02070309020205020404" pitchFamily="49" charset="0"/>
                <a:cs typeface="Courier New" panose="02070309020205020404" pitchFamily="49" charset="0"/>
              </a:rPr>
              <a:t>    print("PRICE:    ", price)</a:t>
            </a:r>
          </a:p>
          <a:p>
            <a:pPr marL="114300" indent="0">
              <a:buNone/>
            </a:pPr>
            <a:r>
              <a:rPr lang="en-US" sz="2800" b="1" dirty="0">
                <a:latin typeface="Courier New" panose="02070309020205020404" pitchFamily="49" charset="0"/>
                <a:cs typeface="Courier New" panose="02070309020205020404" pitchFamily="49" charset="0"/>
              </a:rPr>
              <a:t>    print("QUANTITY: ", quantity)</a:t>
            </a:r>
          </a:p>
          <a:p>
            <a:pPr marL="114300" indent="0">
              <a:buNone/>
            </a:pPr>
            <a:r>
              <a:rPr lang="en-US" sz="2800" b="1" dirty="0">
                <a:latin typeface="Courier New" panose="02070309020205020404" pitchFamily="49" charset="0"/>
                <a:cs typeface="Courier New" panose="02070309020205020404" pitchFamily="49" charset="0"/>
              </a:rPr>
              <a:t>    print("TOTAL:    ", total)</a:t>
            </a:r>
          </a:p>
          <a:p>
            <a:pPr marL="114300" indent="0">
              <a:buNone/>
            </a:pPr>
            <a:endParaRPr lang="en-US" sz="2800" b="1" dirty="0">
              <a:latin typeface="Courier New" panose="02070309020205020404" pitchFamily="49" charset="0"/>
              <a:cs typeface="Courier New" panose="02070309020205020404" pitchFamily="49" charset="0"/>
            </a:endParaRPr>
          </a:p>
          <a:p>
            <a:pPr marL="114300" indent="0">
              <a:buNone/>
            </a:pPr>
            <a:r>
              <a:rPr lang="en-US" sz="2800" b="1" dirty="0">
                <a:latin typeface="Courier New" panose="02070309020205020404" pitchFamily="49" charset="0"/>
                <a:cs typeface="Courier New" panose="02070309020205020404" pitchFamily="49" charset="0"/>
              </a:rPr>
              <a:t>if __name__ == "__main__":</a:t>
            </a:r>
          </a:p>
          <a:p>
            <a:pPr marL="114300" indent="0">
              <a:buNone/>
            </a:pPr>
            <a:r>
              <a:rPr lang="en-US" sz="2800" b="1" dirty="0">
                <a:latin typeface="Courier New" panose="02070309020205020404" pitchFamily="49" charset="0"/>
                <a:cs typeface="Courier New" panose="02070309020205020404" pitchFamily="49" charset="0"/>
              </a:rPr>
              <a:t>    main()</a:t>
            </a:r>
            <a:endParaRPr lang="en-US" sz="2400" b="1"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E84E2596-301E-4832-9EC0-2653E7A66251}" type="slidenum">
              <a:rPr lang="en-US" smtClean="0"/>
              <a:t>80</a:t>
            </a:fld>
            <a:endParaRPr lang="en-US"/>
          </a:p>
        </p:txBody>
      </p:sp>
      <p:sp>
        <p:nvSpPr>
          <p:cNvPr id="7" name="Rectangle 6"/>
          <p:cNvSpPr/>
          <p:nvPr/>
        </p:nvSpPr>
        <p:spPr>
          <a:xfrm>
            <a:off x="6620257" y="4256501"/>
            <a:ext cx="3675888" cy="2031325"/>
          </a:xfrm>
          <a:prstGeom prst="rect">
            <a:avLst/>
          </a:prstGeom>
          <a:solidFill>
            <a:schemeClr val="accent3">
              <a:lumMod val="40000"/>
              <a:lumOff val="60000"/>
            </a:schemeClr>
          </a:solidFill>
        </p:spPr>
        <p:txBody>
          <a:bodyPr wrap="square">
            <a:spAutoFit/>
          </a:bodyPr>
          <a:lstStyle/>
          <a:p>
            <a:r>
              <a:rPr lang="en-US" u="sng" dirty="0"/>
              <a:t>Sample </a:t>
            </a:r>
            <a:r>
              <a:rPr lang="en-US" u="sng"/>
              <a:t>run </a:t>
            </a:r>
            <a:r>
              <a:rPr lang="en-US" b="1" u="sng"/>
              <a:t>without</a:t>
            </a:r>
            <a:r>
              <a:rPr lang="en-US" u="sng"/>
              <a:t> </a:t>
            </a:r>
            <a:r>
              <a:rPr lang="en-US" u="sng" dirty="0"/>
              <a:t>exceptions</a:t>
            </a:r>
          </a:p>
          <a:p>
            <a:r>
              <a:rPr lang="en-US" dirty="0"/>
              <a:t>Enter price: </a:t>
            </a:r>
            <a:r>
              <a:rPr lang="en-US" b="1" dirty="0"/>
              <a:t>5.99</a:t>
            </a:r>
          </a:p>
          <a:p>
            <a:r>
              <a:rPr lang="en-US" dirty="0"/>
              <a:t>Enter quantity: </a:t>
            </a:r>
            <a:r>
              <a:rPr lang="en-US" b="1" dirty="0"/>
              <a:t>3</a:t>
            </a:r>
          </a:p>
          <a:p>
            <a:endParaRPr lang="en-US" dirty="0"/>
          </a:p>
          <a:p>
            <a:r>
              <a:rPr lang="en-US" dirty="0"/>
              <a:t>PRICE:     5.99</a:t>
            </a:r>
          </a:p>
          <a:p>
            <a:r>
              <a:rPr lang="en-US" dirty="0"/>
              <a:t>QUANTITY:  3</a:t>
            </a:r>
          </a:p>
          <a:p>
            <a:r>
              <a:rPr lang="en-US" dirty="0"/>
              <a:t>TOTAL:     17.97</a:t>
            </a:r>
          </a:p>
        </p:txBody>
      </p:sp>
    </p:spTree>
    <p:extLst>
      <p:ext uri="{BB962C8B-B14F-4D97-AF65-F5344CB8AC3E}">
        <p14:creationId xmlns:p14="http://schemas.microsoft.com/office/powerpoint/2010/main" val="20298518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73038"/>
            <a:ext cx="10160000" cy="754425"/>
          </a:xfrm>
        </p:spPr>
        <p:txBody>
          <a:bodyPr/>
          <a:lstStyle/>
          <a:p>
            <a:r>
              <a:rPr lang="en-US" dirty="0"/>
              <a:t>Exception Context: Stack Traces</a:t>
            </a:r>
          </a:p>
        </p:txBody>
      </p:sp>
      <p:sp>
        <p:nvSpPr>
          <p:cNvPr id="3" name="Content Placeholder 2"/>
          <p:cNvSpPr>
            <a:spLocks noGrp="1"/>
          </p:cNvSpPr>
          <p:nvPr>
            <p:ph idx="1"/>
          </p:nvPr>
        </p:nvSpPr>
        <p:spPr>
          <a:xfrm>
            <a:off x="361735" y="1098467"/>
            <a:ext cx="10655729" cy="5569527"/>
          </a:xfrm>
        </p:spPr>
        <p:txBody>
          <a:bodyPr numCol="1">
            <a:normAutofit/>
          </a:bodyPr>
          <a:lstStyle/>
          <a:p>
            <a:r>
              <a:rPr lang="en-US" sz="2800" dirty="0"/>
              <a:t>Unhandled exceptions display a </a:t>
            </a:r>
            <a:r>
              <a:rPr lang="en-US" sz="2800" u="sng" dirty="0"/>
              <a:t>stack</a:t>
            </a:r>
            <a:r>
              <a:rPr lang="en-US" sz="2800" dirty="0"/>
              <a:t> </a:t>
            </a:r>
            <a:r>
              <a:rPr lang="en-US" sz="2800" u="sng" dirty="0"/>
              <a:t>trace</a:t>
            </a:r>
            <a:endParaRPr lang="en-US" sz="2800" dirty="0"/>
          </a:p>
          <a:p>
            <a:r>
              <a:rPr lang="en-US" sz="2800" dirty="0"/>
              <a:t>The </a:t>
            </a:r>
            <a:r>
              <a:rPr lang="en-US" sz="2800" u="sng" dirty="0"/>
              <a:t>stack</a:t>
            </a:r>
            <a:r>
              <a:rPr lang="en-US" sz="2800" dirty="0"/>
              <a:t> is a special structure in memory dedicated to storing function information</a:t>
            </a:r>
          </a:p>
          <a:p>
            <a:r>
              <a:rPr lang="en-US" sz="2800" dirty="0"/>
              <a:t>stack </a:t>
            </a:r>
            <a:r>
              <a:rPr lang="en-US" sz="2800" u="sng" dirty="0"/>
              <a:t>frames</a:t>
            </a:r>
            <a:r>
              <a:rPr lang="en-US" sz="2800" dirty="0"/>
              <a:t> are stored on the stack</a:t>
            </a:r>
          </a:p>
          <a:p>
            <a:pPr lvl="1"/>
            <a:r>
              <a:rPr lang="en-US" sz="2400" dirty="0"/>
              <a:t>each frame contains information about an </a:t>
            </a:r>
            <a:r>
              <a:rPr lang="en-US" sz="2400" u="sng" dirty="0"/>
              <a:t>active</a:t>
            </a:r>
            <a:r>
              <a:rPr lang="en-US" sz="2400" dirty="0"/>
              <a:t> function</a:t>
            </a:r>
          </a:p>
        </p:txBody>
      </p:sp>
      <p:sp>
        <p:nvSpPr>
          <p:cNvPr id="4" name="Slide Number Placeholder 3"/>
          <p:cNvSpPr>
            <a:spLocks noGrp="1"/>
          </p:cNvSpPr>
          <p:nvPr>
            <p:ph type="sldNum" sz="quarter" idx="12"/>
          </p:nvPr>
        </p:nvSpPr>
        <p:spPr/>
        <p:txBody>
          <a:bodyPr/>
          <a:lstStyle/>
          <a:p>
            <a:fld id="{E84E2596-301E-4832-9EC0-2653E7A66251}" type="slidenum">
              <a:rPr lang="en-US" smtClean="0"/>
              <a:t>81</a:t>
            </a:fld>
            <a:endParaRPr lang="en-US"/>
          </a:p>
        </p:txBody>
      </p:sp>
      <p:sp>
        <p:nvSpPr>
          <p:cNvPr id="6" name="Rectangle 5"/>
          <p:cNvSpPr/>
          <p:nvPr/>
        </p:nvSpPr>
        <p:spPr>
          <a:xfrm>
            <a:off x="609600" y="3744343"/>
            <a:ext cx="10160000" cy="2862322"/>
          </a:xfrm>
          <a:prstGeom prst="rect">
            <a:avLst/>
          </a:prstGeom>
          <a:solidFill>
            <a:schemeClr val="accent3">
              <a:lumMod val="40000"/>
              <a:lumOff val="60000"/>
            </a:schemeClr>
          </a:solidFill>
        </p:spPr>
        <p:txBody>
          <a:bodyPr wrap="square">
            <a:spAutoFit/>
          </a:bodyPr>
          <a:lstStyle/>
          <a:p>
            <a:r>
              <a:rPr lang="en-US" u="sng" dirty="0"/>
              <a:t>Sample run </a:t>
            </a:r>
            <a:r>
              <a:rPr lang="en-US" b="1" u="sng" dirty="0"/>
              <a:t>with</a:t>
            </a:r>
            <a:r>
              <a:rPr lang="en-US" u="sng" dirty="0"/>
              <a:t> exceptions</a:t>
            </a:r>
          </a:p>
          <a:p>
            <a:r>
              <a:rPr lang="en-US" dirty="0"/>
              <a:t>Enter price: </a:t>
            </a:r>
            <a:r>
              <a:rPr lang="en-US" b="1" dirty="0"/>
              <a:t>five ninety-nine</a:t>
            </a:r>
          </a:p>
          <a:p>
            <a:r>
              <a:rPr lang="en-US" dirty="0" err="1"/>
              <a:t>Traceback</a:t>
            </a:r>
            <a:r>
              <a:rPr lang="en-US" dirty="0"/>
              <a:t> (most recent call last):</a:t>
            </a:r>
          </a:p>
          <a:p>
            <a:r>
              <a:rPr lang="en-US" dirty="0"/>
              <a:t>  File "C:/Users/dasingle/Documents/pricecalc.py", line 31, </a:t>
            </a:r>
            <a:r>
              <a:rPr lang="en-US" b="1" dirty="0"/>
              <a:t>in &lt;module&gt;    # stack frame 1</a:t>
            </a:r>
            <a:br>
              <a:rPr lang="en-US" b="1" dirty="0"/>
            </a:br>
            <a:r>
              <a:rPr lang="en-US" dirty="0"/>
              <a:t>            main()</a:t>
            </a:r>
          </a:p>
          <a:p>
            <a:r>
              <a:rPr lang="en-US" dirty="0"/>
              <a:t>  File "C:/Users/dasingle/Documents/pricecalc.py", line 18, </a:t>
            </a:r>
            <a:r>
              <a:rPr lang="en-US" b="1" dirty="0"/>
              <a:t>in main               # stack frame 2</a:t>
            </a:r>
            <a:br>
              <a:rPr lang="en-US" dirty="0"/>
            </a:br>
            <a:r>
              <a:rPr lang="en-US" dirty="0"/>
              <a:t>            price = </a:t>
            </a:r>
            <a:r>
              <a:rPr lang="en-US" dirty="0" err="1"/>
              <a:t>get_price</a:t>
            </a:r>
            <a:r>
              <a:rPr lang="en-US" dirty="0"/>
              <a:t>()</a:t>
            </a:r>
          </a:p>
          <a:p>
            <a:r>
              <a:rPr lang="en-US" dirty="0"/>
              <a:t>  File "C:/Users/dasingle/Documents/pricecalc.py", line 5, </a:t>
            </a:r>
            <a:r>
              <a:rPr lang="en-US" b="1" dirty="0"/>
              <a:t>in </a:t>
            </a:r>
            <a:r>
              <a:rPr lang="en-US" b="1" dirty="0" err="1"/>
              <a:t>get_price</a:t>
            </a:r>
            <a:r>
              <a:rPr lang="en-US" b="1" dirty="0"/>
              <a:t>         # stack frame 3</a:t>
            </a:r>
            <a:br>
              <a:rPr lang="en-US" dirty="0"/>
            </a:br>
            <a:r>
              <a:rPr lang="en-US" dirty="0"/>
              <a:t>            price = float(input("Enter price: "))</a:t>
            </a:r>
          </a:p>
          <a:p>
            <a:r>
              <a:rPr lang="en-US" dirty="0" err="1"/>
              <a:t>ValueError</a:t>
            </a:r>
            <a:r>
              <a:rPr lang="en-US" dirty="0"/>
              <a:t>: could not convert string to float: 'five ninety-nine'</a:t>
            </a:r>
          </a:p>
        </p:txBody>
      </p:sp>
    </p:spTree>
    <p:extLst>
      <p:ext uri="{BB962C8B-B14F-4D97-AF65-F5344CB8AC3E}">
        <p14:creationId xmlns:p14="http://schemas.microsoft.com/office/powerpoint/2010/main" val="30309466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73038"/>
            <a:ext cx="10160000" cy="754425"/>
          </a:xfrm>
        </p:spPr>
        <p:txBody>
          <a:bodyPr/>
          <a:lstStyle/>
          <a:p>
            <a:r>
              <a:rPr lang="en-US" dirty="0"/>
              <a:t>Exception Context: Stack Traces</a:t>
            </a:r>
          </a:p>
        </p:txBody>
      </p:sp>
      <p:graphicFrame>
        <p:nvGraphicFramePr>
          <p:cNvPr id="5" name="Content Placeholder 4"/>
          <p:cNvGraphicFramePr>
            <a:graphicFrameLocks noGrp="1"/>
          </p:cNvGraphicFramePr>
          <p:nvPr>
            <p:ph idx="1"/>
          </p:nvPr>
        </p:nvGraphicFramePr>
        <p:xfrm>
          <a:off x="326797" y="2315856"/>
          <a:ext cx="6394044" cy="2073441"/>
        </p:xfrm>
        <a:graphic>
          <a:graphicData uri="http://schemas.openxmlformats.org/drawingml/2006/table">
            <a:tbl>
              <a:tblPr firstRow="1" bandRow="1">
                <a:tableStyleId>{5C22544A-7EE6-4342-B048-85BDC9FD1C3A}</a:tableStyleId>
              </a:tblPr>
              <a:tblGrid>
                <a:gridCol w="959107">
                  <a:extLst>
                    <a:ext uri="{9D8B030D-6E8A-4147-A177-3AD203B41FA5}">
                      <a16:colId xmlns:a16="http://schemas.microsoft.com/office/drawing/2014/main" val="344718229"/>
                    </a:ext>
                  </a:extLst>
                </a:gridCol>
                <a:gridCol w="3227049">
                  <a:extLst>
                    <a:ext uri="{9D8B030D-6E8A-4147-A177-3AD203B41FA5}">
                      <a16:colId xmlns:a16="http://schemas.microsoft.com/office/drawing/2014/main" val="408654008"/>
                    </a:ext>
                  </a:extLst>
                </a:gridCol>
                <a:gridCol w="2207888">
                  <a:extLst>
                    <a:ext uri="{9D8B030D-6E8A-4147-A177-3AD203B41FA5}">
                      <a16:colId xmlns:a16="http://schemas.microsoft.com/office/drawing/2014/main" val="737385112"/>
                    </a:ext>
                  </a:extLst>
                </a:gridCol>
              </a:tblGrid>
              <a:tr h="486878">
                <a:tc>
                  <a:txBody>
                    <a:bodyPr/>
                    <a:lstStyle/>
                    <a:p>
                      <a:pPr algn="ctr"/>
                      <a:r>
                        <a:rPr lang="en-US" sz="2400" b="1" dirty="0"/>
                        <a:t>Stack</a:t>
                      </a:r>
                      <a:br>
                        <a:rPr lang="en-US" sz="2400" b="1" dirty="0"/>
                      </a:br>
                      <a:r>
                        <a:rPr lang="en-US" sz="2400" b="1" dirty="0"/>
                        <a:t>Frame</a:t>
                      </a:r>
                    </a:p>
                  </a:txBody>
                  <a:tcPr marL="0" marR="0" marT="0" marB="0"/>
                </a:tc>
                <a:tc>
                  <a:txBody>
                    <a:bodyPr/>
                    <a:lstStyle/>
                    <a:p>
                      <a:pPr algn="ctr"/>
                      <a:r>
                        <a:rPr lang="en-US" sz="2400" b="1" dirty="0"/>
                        <a:t>Memory Address</a:t>
                      </a:r>
                    </a:p>
                  </a:txBody>
                  <a:tcPr marL="0" marR="0" marT="0" marB="0"/>
                </a:tc>
                <a:tc>
                  <a:txBody>
                    <a:bodyPr/>
                    <a:lstStyle/>
                    <a:p>
                      <a:pPr algn="ctr"/>
                      <a:r>
                        <a:rPr lang="en-US" sz="2400" b="1" dirty="0"/>
                        <a:t>Contents</a:t>
                      </a:r>
                    </a:p>
                  </a:txBody>
                  <a:tcPr marL="0" marR="0" marT="0" marB="0"/>
                </a:tc>
                <a:extLst>
                  <a:ext uri="{0D108BD9-81ED-4DB2-BD59-A6C34878D82A}">
                    <a16:rowId xmlns:a16="http://schemas.microsoft.com/office/drawing/2014/main" val="3909537220"/>
                  </a:ext>
                </a:extLst>
              </a:tr>
              <a:tr h="447307">
                <a:tc>
                  <a:txBody>
                    <a:bodyPr/>
                    <a:lstStyle/>
                    <a:p>
                      <a:pPr algn="ctr"/>
                      <a:r>
                        <a:rPr lang="en-US" sz="2400" b="1" dirty="0"/>
                        <a:t>3</a:t>
                      </a:r>
                    </a:p>
                  </a:txBody>
                  <a:tcPr marL="0" marR="0" marT="0" marB="0"/>
                </a:tc>
                <a:tc>
                  <a:txBody>
                    <a:bodyPr/>
                    <a:lstStyle/>
                    <a:p>
                      <a:pPr algn="ctr"/>
                      <a:r>
                        <a:rPr lang="en-US" sz="2400" b="1" dirty="0"/>
                        <a:t>STACK_BASE</a:t>
                      </a:r>
                      <a:r>
                        <a:rPr lang="en-US" sz="2400" b="1" baseline="0" dirty="0"/>
                        <a:t> - 2048</a:t>
                      </a:r>
                      <a:endParaRPr lang="en-US" sz="2400" b="1" dirty="0"/>
                    </a:p>
                  </a:txBody>
                  <a:tcPr marL="0" marR="0" marT="0" marB="0"/>
                </a:tc>
                <a:tc>
                  <a:txBody>
                    <a:bodyPr/>
                    <a:lstStyle/>
                    <a:p>
                      <a:pPr algn="ctr"/>
                      <a:r>
                        <a:rPr lang="en-US" sz="2400" b="1" dirty="0" err="1"/>
                        <a:t>get_price</a:t>
                      </a:r>
                      <a:r>
                        <a:rPr lang="en-US" sz="2400" b="1" dirty="0"/>
                        <a:t>()</a:t>
                      </a:r>
                    </a:p>
                  </a:txBody>
                  <a:tcPr marL="0" marR="0" marT="0" marB="0"/>
                </a:tc>
                <a:extLst>
                  <a:ext uri="{0D108BD9-81ED-4DB2-BD59-A6C34878D82A}">
                    <a16:rowId xmlns:a16="http://schemas.microsoft.com/office/drawing/2014/main" val="3839860622"/>
                  </a:ext>
                </a:extLst>
              </a:tr>
              <a:tr h="447307">
                <a:tc>
                  <a:txBody>
                    <a:bodyPr/>
                    <a:lstStyle/>
                    <a:p>
                      <a:pPr algn="ctr"/>
                      <a:r>
                        <a:rPr lang="en-US" sz="2400" b="1" dirty="0"/>
                        <a:t>2</a:t>
                      </a:r>
                    </a:p>
                  </a:txBody>
                  <a:tcPr marL="0" marR="0" marT="0" marB="0"/>
                </a:tc>
                <a:tc>
                  <a:txBody>
                    <a:bodyPr/>
                    <a:lstStyle/>
                    <a:p>
                      <a:pPr algn="ctr"/>
                      <a:r>
                        <a:rPr lang="en-US" sz="2400" b="1" dirty="0"/>
                        <a:t>STACK_BASE - 1024</a:t>
                      </a:r>
                    </a:p>
                  </a:txBody>
                  <a:tcPr marL="0" marR="0" marT="0" marB="0"/>
                </a:tc>
                <a:tc>
                  <a:txBody>
                    <a:bodyPr/>
                    <a:lstStyle/>
                    <a:p>
                      <a:pPr algn="ctr"/>
                      <a:r>
                        <a:rPr lang="en-US" sz="2400" b="1" dirty="0"/>
                        <a:t>main()</a:t>
                      </a:r>
                    </a:p>
                  </a:txBody>
                  <a:tcPr marL="0" marR="0" marT="0" marB="0"/>
                </a:tc>
                <a:extLst>
                  <a:ext uri="{0D108BD9-81ED-4DB2-BD59-A6C34878D82A}">
                    <a16:rowId xmlns:a16="http://schemas.microsoft.com/office/drawing/2014/main" val="1050534725"/>
                  </a:ext>
                </a:extLst>
              </a:tr>
              <a:tr h="447307">
                <a:tc>
                  <a:txBody>
                    <a:bodyPr/>
                    <a:lstStyle/>
                    <a:p>
                      <a:pPr algn="ctr"/>
                      <a:r>
                        <a:rPr lang="en-US" sz="2400" b="1" dirty="0"/>
                        <a:t>1</a:t>
                      </a:r>
                    </a:p>
                  </a:txBody>
                  <a:tcPr marL="0" marR="0" marT="0" marB="0"/>
                </a:tc>
                <a:tc>
                  <a:txBody>
                    <a:bodyPr/>
                    <a:lstStyle/>
                    <a:p>
                      <a:pPr algn="ctr"/>
                      <a:r>
                        <a:rPr lang="en-US" sz="2400" b="1" dirty="0"/>
                        <a:t>STACK_BASE + 0</a:t>
                      </a:r>
                    </a:p>
                  </a:txBody>
                  <a:tcPr marL="0" marR="0" marT="0" marB="0"/>
                </a:tc>
                <a:tc>
                  <a:txBody>
                    <a:bodyPr/>
                    <a:lstStyle/>
                    <a:p>
                      <a:pPr algn="ctr"/>
                      <a:r>
                        <a:rPr lang="en-US" sz="2400" b="1" dirty="0"/>
                        <a:t>__main__</a:t>
                      </a:r>
                    </a:p>
                  </a:txBody>
                  <a:tcPr marL="0" marR="0" marT="0" marB="0"/>
                </a:tc>
                <a:extLst>
                  <a:ext uri="{0D108BD9-81ED-4DB2-BD59-A6C34878D82A}">
                    <a16:rowId xmlns:a16="http://schemas.microsoft.com/office/drawing/2014/main" val="1667223879"/>
                  </a:ext>
                </a:extLst>
              </a:tr>
            </a:tbl>
          </a:graphicData>
        </a:graphic>
      </p:graphicFrame>
      <p:sp>
        <p:nvSpPr>
          <p:cNvPr id="4" name="Slide Number Placeholder 3"/>
          <p:cNvSpPr>
            <a:spLocks noGrp="1"/>
          </p:cNvSpPr>
          <p:nvPr>
            <p:ph type="sldNum" sz="quarter" idx="12"/>
          </p:nvPr>
        </p:nvSpPr>
        <p:spPr/>
        <p:txBody>
          <a:bodyPr/>
          <a:lstStyle/>
          <a:p>
            <a:fld id="{E84E2596-301E-4832-9EC0-2653E7A66251}" type="slidenum">
              <a:rPr lang="en-US" smtClean="0"/>
              <a:t>82</a:t>
            </a:fld>
            <a:endParaRPr lang="en-US"/>
          </a:p>
        </p:txBody>
      </p:sp>
      <p:sp>
        <p:nvSpPr>
          <p:cNvPr id="7" name="Rectangle 6"/>
          <p:cNvSpPr/>
          <p:nvPr/>
        </p:nvSpPr>
        <p:spPr>
          <a:xfrm>
            <a:off x="454152" y="4760104"/>
            <a:ext cx="4627418" cy="1200329"/>
          </a:xfrm>
          <a:prstGeom prst="rect">
            <a:avLst/>
          </a:prstGeom>
        </p:spPr>
        <p:txBody>
          <a:bodyPr wrap="square">
            <a:spAutoFit/>
          </a:bodyPr>
          <a:lstStyle/>
          <a:p>
            <a:pPr marL="228600" indent="-228600">
              <a:buFont typeface="Arial" panose="020B0604020202020204" pitchFamily="34" charset="0"/>
              <a:buChar char="•"/>
            </a:pPr>
            <a:r>
              <a:rPr lang="en-US" sz="2400" dirty="0"/>
              <a:t>Assumes a 1K stack frame size</a:t>
            </a:r>
          </a:p>
          <a:p>
            <a:pPr marL="228600" indent="-228600">
              <a:buFont typeface="Arial" panose="020B0604020202020204" pitchFamily="34" charset="0"/>
              <a:buChar char="•"/>
            </a:pPr>
            <a:r>
              <a:rPr lang="en-US" sz="2400" dirty="0"/>
              <a:t>Notice the first frame starts at the </a:t>
            </a:r>
            <a:r>
              <a:rPr lang="en-US" sz="2400" u="sng" dirty="0"/>
              <a:t>bottom</a:t>
            </a:r>
            <a:r>
              <a:rPr lang="en-US" sz="2400" dirty="0"/>
              <a:t> of the stack</a:t>
            </a:r>
          </a:p>
        </p:txBody>
      </p:sp>
      <p:graphicFrame>
        <p:nvGraphicFramePr>
          <p:cNvPr id="3" name="Table 2">
            <a:extLst>
              <a:ext uri="{FF2B5EF4-FFF2-40B4-BE49-F238E27FC236}">
                <a16:creationId xmlns:a16="http://schemas.microsoft.com/office/drawing/2014/main" id="{9DEFACB6-7BB8-46FE-9F97-CF4C3D5C50FB}"/>
              </a:ext>
            </a:extLst>
          </p:cNvPr>
          <p:cNvGraphicFramePr>
            <a:graphicFrameLocks noGrp="1"/>
          </p:cNvGraphicFramePr>
          <p:nvPr/>
        </p:nvGraphicFramePr>
        <p:xfrm>
          <a:off x="7924798" y="1325112"/>
          <a:ext cx="2969491" cy="3349087"/>
        </p:xfrm>
        <a:graphic>
          <a:graphicData uri="http://schemas.openxmlformats.org/drawingml/2006/table">
            <a:tbl>
              <a:tblPr firstRow="1" bandRow="1">
                <a:tableStyleId>{5C22544A-7EE6-4342-B048-85BDC9FD1C3A}</a:tableStyleId>
              </a:tblPr>
              <a:tblGrid>
                <a:gridCol w="2969491">
                  <a:extLst>
                    <a:ext uri="{9D8B030D-6E8A-4147-A177-3AD203B41FA5}">
                      <a16:colId xmlns:a16="http://schemas.microsoft.com/office/drawing/2014/main" val="95488924"/>
                    </a:ext>
                  </a:extLst>
                </a:gridCol>
              </a:tblGrid>
              <a:tr h="572961">
                <a:tc>
                  <a:txBody>
                    <a:bodyPr/>
                    <a:lstStyle/>
                    <a:p>
                      <a:pPr algn="ctr"/>
                      <a:r>
                        <a:rPr lang="en-US" sz="2800" dirty="0"/>
                        <a:t>Memory</a:t>
                      </a:r>
                    </a:p>
                  </a:txBody>
                  <a:tcPr/>
                </a:tc>
                <a:extLst>
                  <a:ext uri="{0D108BD9-81ED-4DB2-BD59-A6C34878D82A}">
                    <a16:rowId xmlns:a16="http://schemas.microsoft.com/office/drawing/2014/main" val="2081707309"/>
                  </a:ext>
                </a:extLst>
              </a:tr>
              <a:tr h="607190">
                <a:tc>
                  <a:txBody>
                    <a:bodyPr/>
                    <a:lstStyle/>
                    <a:p>
                      <a:pPr algn="ctr"/>
                      <a:r>
                        <a:rPr lang="en-US" sz="3200" dirty="0"/>
                        <a:t>Code</a:t>
                      </a:r>
                    </a:p>
                  </a:txBody>
                  <a:tcPr/>
                </a:tc>
                <a:extLst>
                  <a:ext uri="{0D108BD9-81ED-4DB2-BD59-A6C34878D82A}">
                    <a16:rowId xmlns:a16="http://schemas.microsoft.com/office/drawing/2014/main" val="874648705"/>
                  </a:ext>
                </a:extLst>
              </a:tr>
              <a:tr h="595746">
                <a:tc>
                  <a:txBody>
                    <a:bodyPr/>
                    <a:lstStyle/>
                    <a:p>
                      <a:pPr algn="ctr"/>
                      <a:r>
                        <a:rPr lang="en-US" sz="3200" dirty="0" err="1"/>
                        <a:t>Globals</a:t>
                      </a:r>
                      <a:endParaRPr lang="en-US" sz="3200" dirty="0"/>
                    </a:p>
                  </a:txBody>
                  <a:tcPr/>
                </a:tc>
                <a:extLst>
                  <a:ext uri="{0D108BD9-81ED-4DB2-BD59-A6C34878D82A}">
                    <a16:rowId xmlns:a16="http://schemas.microsoft.com/office/drawing/2014/main" val="103574950"/>
                  </a:ext>
                </a:extLst>
              </a:tr>
              <a:tr h="602311">
                <a:tc>
                  <a:txBody>
                    <a:bodyPr/>
                    <a:lstStyle/>
                    <a:p>
                      <a:pPr algn="ctr"/>
                      <a:r>
                        <a:rPr lang="en-US" sz="3200" dirty="0"/>
                        <a:t>Stack</a:t>
                      </a:r>
                    </a:p>
                  </a:txBody>
                  <a:tcPr/>
                </a:tc>
                <a:extLst>
                  <a:ext uri="{0D108BD9-81ED-4DB2-BD59-A6C34878D82A}">
                    <a16:rowId xmlns:a16="http://schemas.microsoft.com/office/drawing/2014/main" val="3413065742"/>
                  </a:ext>
                </a:extLst>
              </a:tr>
              <a:tr h="970879">
                <a:tc>
                  <a:txBody>
                    <a:bodyPr/>
                    <a:lstStyle/>
                    <a:p>
                      <a:pPr algn="ctr"/>
                      <a:endParaRPr lang="en-US" sz="1050" dirty="0"/>
                    </a:p>
                    <a:p>
                      <a:pPr algn="ctr"/>
                      <a:r>
                        <a:rPr lang="en-US" sz="3200" dirty="0"/>
                        <a:t>Heap</a:t>
                      </a:r>
                    </a:p>
                  </a:txBody>
                  <a:tcPr/>
                </a:tc>
                <a:extLst>
                  <a:ext uri="{0D108BD9-81ED-4DB2-BD59-A6C34878D82A}">
                    <a16:rowId xmlns:a16="http://schemas.microsoft.com/office/drawing/2014/main" val="2530788757"/>
                  </a:ext>
                </a:extLst>
              </a:tr>
            </a:tbl>
          </a:graphicData>
        </a:graphic>
      </p:graphicFrame>
      <p:cxnSp>
        <p:nvCxnSpPr>
          <p:cNvPr id="8" name="Straight Connector 7">
            <a:extLst>
              <a:ext uri="{FF2B5EF4-FFF2-40B4-BE49-F238E27FC236}">
                <a16:creationId xmlns:a16="http://schemas.microsoft.com/office/drawing/2014/main" id="{12E19341-7C53-4BC0-8C13-5B3E80C612D0}"/>
              </a:ext>
            </a:extLst>
          </p:cNvPr>
          <p:cNvCxnSpPr>
            <a:cxnSpLocks/>
          </p:cNvCxnSpPr>
          <p:nvPr/>
        </p:nvCxnSpPr>
        <p:spPr>
          <a:xfrm flipH="1" flipV="1">
            <a:off x="6720841" y="2315856"/>
            <a:ext cx="1203958" cy="8588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63BEE49-D416-4CCE-9DD7-B546A9836285}"/>
              </a:ext>
            </a:extLst>
          </p:cNvPr>
          <p:cNvCxnSpPr>
            <a:cxnSpLocks/>
          </p:cNvCxnSpPr>
          <p:nvPr/>
        </p:nvCxnSpPr>
        <p:spPr>
          <a:xfrm flipH="1">
            <a:off x="6720841" y="3773067"/>
            <a:ext cx="1203957" cy="61623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278856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73038"/>
            <a:ext cx="10160000" cy="754425"/>
          </a:xfrm>
        </p:spPr>
        <p:txBody>
          <a:bodyPr/>
          <a:lstStyle/>
          <a:p>
            <a:r>
              <a:rPr lang="en-US" dirty="0"/>
              <a:t>Exception Context: Stack Traces</a:t>
            </a:r>
          </a:p>
        </p:txBody>
      </p:sp>
      <p:sp>
        <p:nvSpPr>
          <p:cNvPr id="4" name="Slide Number Placeholder 3"/>
          <p:cNvSpPr>
            <a:spLocks noGrp="1"/>
          </p:cNvSpPr>
          <p:nvPr>
            <p:ph type="sldNum" sz="quarter" idx="12"/>
          </p:nvPr>
        </p:nvSpPr>
        <p:spPr/>
        <p:txBody>
          <a:bodyPr/>
          <a:lstStyle/>
          <a:p>
            <a:fld id="{E84E2596-301E-4832-9EC0-2653E7A66251}" type="slidenum">
              <a:rPr lang="en-US" smtClean="0"/>
              <a:t>83</a:t>
            </a:fld>
            <a:endParaRPr lang="en-US"/>
          </a:p>
        </p:txBody>
      </p:sp>
      <p:sp>
        <p:nvSpPr>
          <p:cNvPr id="3" name="Content Placeholder 2"/>
          <p:cNvSpPr>
            <a:spLocks noGrp="1"/>
          </p:cNvSpPr>
          <p:nvPr>
            <p:ph idx="1"/>
          </p:nvPr>
        </p:nvSpPr>
        <p:spPr>
          <a:xfrm>
            <a:off x="609600" y="1062990"/>
            <a:ext cx="10160000" cy="5414010"/>
          </a:xfrm>
        </p:spPr>
        <p:txBody>
          <a:bodyPr/>
          <a:lstStyle/>
          <a:p>
            <a:r>
              <a:rPr lang="en-US" sz="2400" dirty="0"/>
              <a:t>Stack frames are added to the stack from the “bottom up”</a:t>
            </a:r>
          </a:p>
          <a:p>
            <a:pPr lvl="1"/>
            <a:r>
              <a:rPr lang="en-US" sz="2400" dirty="0"/>
              <a:t>Each time a method is called, a frame is added (pushed) on the stack</a:t>
            </a:r>
          </a:p>
          <a:p>
            <a:pPr lvl="1"/>
            <a:r>
              <a:rPr lang="en-US" sz="2400" dirty="0"/>
              <a:t>Stack frames are removed (popped) from the stack when a module exits in LIFO (last in, first out) order</a:t>
            </a:r>
          </a:p>
          <a:p>
            <a:r>
              <a:rPr lang="en-US" sz="2400" dirty="0"/>
              <a:t>Stack frames contain information about the module:</a:t>
            </a:r>
          </a:p>
          <a:p>
            <a:pPr lvl="1"/>
            <a:r>
              <a:rPr lang="en-US" sz="2400" dirty="0"/>
              <a:t>module name</a:t>
            </a:r>
          </a:p>
          <a:p>
            <a:pPr lvl="1"/>
            <a:r>
              <a:rPr lang="en-US" sz="2400" dirty="0"/>
              <a:t>local variables</a:t>
            </a:r>
          </a:p>
          <a:p>
            <a:pPr lvl="1"/>
            <a:r>
              <a:rPr lang="en-US" sz="2400" dirty="0"/>
              <a:t>instruction counter</a:t>
            </a:r>
          </a:p>
          <a:p>
            <a:pPr lvl="1"/>
            <a:r>
              <a:rPr lang="en-US" sz="2400" dirty="0"/>
              <a:t>return address</a:t>
            </a:r>
          </a:p>
          <a:p>
            <a:r>
              <a:rPr lang="en-US" sz="2400" dirty="0"/>
              <a:t>The Python </a:t>
            </a:r>
            <a:r>
              <a:rPr lang="en-US" sz="2400" u="sng" dirty="0"/>
              <a:t>inspect</a:t>
            </a:r>
            <a:r>
              <a:rPr lang="en-US" sz="2400" dirty="0"/>
              <a:t> module provides traceback and frame functions which allow information about stack frames to be accessed</a:t>
            </a:r>
          </a:p>
          <a:p>
            <a:pPr lvl="1"/>
            <a:r>
              <a:rPr lang="en-US" sz="2400" b="1" dirty="0">
                <a:hlinkClick r:id="rId2">
                  <a:extLst>
                    <a:ext uri="{A12FA001-AC4F-418D-AE19-62706E023703}">
                      <ahyp:hlinkClr xmlns:ahyp="http://schemas.microsoft.com/office/drawing/2018/hyperlinkcolor" val="tx"/>
                    </a:ext>
                  </a:extLst>
                </a:hlinkClick>
              </a:rPr>
              <a:t>https://docs.python.org/3/library/inspect.html</a:t>
            </a:r>
            <a:endParaRPr lang="en-US" sz="2400" b="1" dirty="0"/>
          </a:p>
          <a:p>
            <a:endParaRPr lang="en-US" dirty="0"/>
          </a:p>
        </p:txBody>
      </p:sp>
    </p:spTree>
    <p:extLst>
      <p:ext uri="{BB962C8B-B14F-4D97-AF65-F5344CB8AC3E}">
        <p14:creationId xmlns:p14="http://schemas.microsoft.com/office/powerpoint/2010/main" val="292179190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73038"/>
            <a:ext cx="10160000" cy="754425"/>
          </a:xfrm>
        </p:spPr>
        <p:txBody>
          <a:bodyPr/>
          <a:lstStyle/>
          <a:p>
            <a:r>
              <a:rPr lang="en-US" dirty="0"/>
              <a:t>The try Statement</a:t>
            </a:r>
          </a:p>
        </p:txBody>
      </p:sp>
      <p:sp>
        <p:nvSpPr>
          <p:cNvPr id="3" name="Content Placeholder 2"/>
          <p:cNvSpPr>
            <a:spLocks noGrp="1"/>
          </p:cNvSpPr>
          <p:nvPr>
            <p:ph idx="1"/>
          </p:nvPr>
        </p:nvSpPr>
        <p:spPr>
          <a:xfrm>
            <a:off x="352697" y="1140030"/>
            <a:ext cx="10655729" cy="5569527"/>
          </a:xfrm>
        </p:spPr>
        <p:txBody>
          <a:bodyPr>
            <a:normAutofit fontScale="92500"/>
          </a:bodyPr>
          <a:lstStyle/>
          <a:p>
            <a:r>
              <a:rPr lang="en-US" sz="3200" dirty="0"/>
              <a:t>The </a:t>
            </a:r>
            <a:r>
              <a:rPr lang="en-US" sz="3200" u="sng" dirty="0" err="1"/>
              <a:t>int</a:t>
            </a:r>
            <a:r>
              <a:rPr lang="en-US" sz="3200" dirty="0"/>
              <a:t> and </a:t>
            </a:r>
            <a:r>
              <a:rPr lang="en-US" sz="3200" u="sng" dirty="0"/>
              <a:t>float</a:t>
            </a:r>
            <a:r>
              <a:rPr lang="en-US" sz="3200" dirty="0"/>
              <a:t> functions can cause </a:t>
            </a:r>
            <a:r>
              <a:rPr lang="en-US" sz="3200" dirty="0" err="1"/>
              <a:t>ValueError</a:t>
            </a:r>
            <a:r>
              <a:rPr lang="en-US" sz="3200" dirty="0"/>
              <a:t> exceptions if invalid data is passed</a:t>
            </a:r>
          </a:p>
          <a:p>
            <a:r>
              <a:rPr lang="en-US" sz="3200" dirty="0"/>
              <a:t>Adding a </a:t>
            </a:r>
            <a:r>
              <a:rPr lang="en-US" sz="3200" b="1" dirty="0"/>
              <a:t>try</a:t>
            </a:r>
            <a:r>
              <a:rPr lang="en-US" sz="3200" dirty="0"/>
              <a:t> statement (with an </a:t>
            </a:r>
            <a:r>
              <a:rPr lang="en-US" sz="3200" u="sng" dirty="0"/>
              <a:t>except</a:t>
            </a:r>
            <a:r>
              <a:rPr lang="en-US" sz="3200" dirty="0"/>
              <a:t> </a:t>
            </a:r>
            <a:r>
              <a:rPr lang="en-US" sz="3200" u="sng" dirty="0"/>
              <a:t>clause</a:t>
            </a:r>
            <a:r>
              <a:rPr lang="en-US" sz="3200" dirty="0"/>
              <a:t>) allows the program to </a:t>
            </a:r>
            <a:r>
              <a:rPr lang="en-US" sz="3200" u="sng" dirty="0"/>
              <a:t>handle</a:t>
            </a:r>
            <a:r>
              <a:rPr lang="en-US" sz="3200" dirty="0"/>
              <a:t> the exceptions</a:t>
            </a:r>
          </a:p>
          <a:p>
            <a:pPr lvl="1"/>
            <a:r>
              <a:rPr lang="en-US" sz="2600" dirty="0"/>
              <a:t>If an exception occurs, Python skips all remaining statements in the try clause and passes control to the </a:t>
            </a:r>
            <a:r>
              <a:rPr lang="en-US" sz="2600" b="1" dirty="0"/>
              <a:t>except</a:t>
            </a:r>
            <a:r>
              <a:rPr lang="en-US" sz="2600" dirty="0"/>
              <a:t> clause (the </a:t>
            </a:r>
            <a:r>
              <a:rPr lang="en-US" sz="2600" u="sng" dirty="0"/>
              <a:t>exception</a:t>
            </a:r>
            <a:r>
              <a:rPr lang="en-US" sz="2600" dirty="0"/>
              <a:t> </a:t>
            </a:r>
            <a:r>
              <a:rPr lang="en-US" sz="2600" u="sng"/>
              <a:t>handler</a:t>
            </a:r>
            <a:r>
              <a:rPr lang="en-US" sz="2600"/>
              <a:t>)</a:t>
            </a:r>
          </a:p>
          <a:p>
            <a:pPr marL="411480" lvl="1" indent="0">
              <a:buNone/>
            </a:pPr>
            <a:endParaRPr lang="en-US" sz="2600" b="1">
              <a:latin typeface="Courier New" panose="02070309020205020404" pitchFamily="49" charset="0"/>
              <a:cs typeface="Courier New" panose="02070309020205020404" pitchFamily="49" charset="0"/>
            </a:endParaRPr>
          </a:p>
          <a:p>
            <a:pPr marL="411480" lvl="1" indent="0">
              <a:buNone/>
            </a:pPr>
            <a:r>
              <a:rPr lang="en-US" sz="2200" b="1">
                <a:latin typeface="Courier New" panose="02070309020205020404" pitchFamily="49" charset="0"/>
                <a:cs typeface="Courier New" panose="02070309020205020404" pitchFamily="49" charset="0"/>
              </a:rPr>
              <a:t>try:</a:t>
            </a:r>
          </a:p>
          <a:p>
            <a:pPr marL="411480" lvl="1" indent="0">
              <a:buNone/>
            </a:pPr>
            <a:r>
              <a:rPr lang="en-US" sz="2200" b="1">
                <a:latin typeface="Courier New" panose="02070309020205020404" pitchFamily="49" charset="0"/>
                <a:cs typeface="Courier New" panose="02070309020205020404" pitchFamily="49" charset="0"/>
              </a:rPr>
              <a:t>   </a:t>
            </a:r>
            <a:r>
              <a:rPr lang="en-US" sz="2200">
                <a:latin typeface="Courier New" panose="02070309020205020404" pitchFamily="49" charset="0"/>
                <a:cs typeface="Courier New" panose="02070309020205020404" pitchFamily="49" charset="0"/>
              </a:rPr>
              <a:t>number </a:t>
            </a: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int</a:t>
            </a:r>
            <a:r>
              <a:rPr lang="en-US" sz="2200" dirty="0">
                <a:latin typeface="Courier New" panose="02070309020205020404" pitchFamily="49" charset="0"/>
                <a:cs typeface="Courier New" panose="02070309020205020404" pitchFamily="49" charset="0"/>
              </a:rPr>
              <a:t>(input("Enter an integer</a:t>
            </a:r>
            <a:r>
              <a:rPr lang="en-US" sz="2200">
                <a:latin typeface="Courier New" panose="02070309020205020404" pitchFamily="49" charset="0"/>
                <a:cs typeface="Courier New" panose="02070309020205020404" pitchFamily="49" charset="0"/>
              </a:rPr>
              <a:t>: "))</a:t>
            </a:r>
          </a:p>
          <a:p>
            <a:pPr marL="411480" lvl="1" indent="0">
              <a:buNone/>
            </a:pPr>
            <a:r>
              <a:rPr lang="en-US" sz="2200">
                <a:latin typeface="Courier New" panose="02070309020205020404" pitchFamily="49" charset="0"/>
                <a:cs typeface="Courier New" panose="02070309020205020404" pitchFamily="49" charset="0"/>
              </a:rPr>
              <a:t>   print</a:t>
            </a:r>
            <a:r>
              <a:rPr lang="en-US" sz="2200" dirty="0">
                <a:latin typeface="Courier New" panose="02070309020205020404" pitchFamily="49" charset="0"/>
                <a:cs typeface="Courier New" panose="02070309020205020404" pitchFamily="49" charset="0"/>
              </a:rPr>
              <a:t>("You entered a valid integer of " + </a:t>
            </a:r>
            <a:r>
              <a:rPr lang="en-US" sz="2200" dirty="0" err="1">
                <a:latin typeface="Courier New" panose="02070309020205020404" pitchFamily="49" charset="0"/>
                <a:cs typeface="Courier New" panose="02070309020205020404" pitchFamily="49" charset="0"/>
              </a:rPr>
              <a:t>str</a:t>
            </a:r>
            <a:r>
              <a:rPr lang="en-US" sz="2200" dirty="0">
                <a:latin typeface="Courier New" panose="02070309020205020404" pitchFamily="49" charset="0"/>
                <a:cs typeface="Courier New" panose="02070309020205020404" pitchFamily="49" charset="0"/>
              </a:rPr>
              <a:t>(number) </a:t>
            </a:r>
            <a:r>
              <a:rPr lang="en-US" sz="2200">
                <a:latin typeface="Courier New" panose="02070309020205020404" pitchFamily="49" charset="0"/>
                <a:cs typeface="Courier New" panose="02070309020205020404" pitchFamily="49" charset="0"/>
              </a:rPr>
              <a:t>+ ".")</a:t>
            </a:r>
          </a:p>
          <a:p>
            <a:pPr marL="411480" lvl="1" indent="0">
              <a:buNone/>
            </a:pPr>
            <a:r>
              <a:rPr lang="en-US" sz="2200">
                <a:latin typeface="Courier New" panose="02070309020205020404" pitchFamily="49" charset="0"/>
                <a:cs typeface="Courier New" panose="02070309020205020404" pitchFamily="49" charset="0"/>
              </a:rPr>
              <a:t>   print</a:t>
            </a:r>
            <a:r>
              <a:rPr lang="en-US" sz="2200" dirty="0">
                <a:latin typeface="Courier New" panose="02070309020205020404" pitchFamily="49" charset="0"/>
                <a:cs typeface="Courier New" panose="02070309020205020404" pitchFamily="49" charset="0"/>
              </a:rPr>
              <a:t>("</a:t>
            </a:r>
            <a:r>
              <a:rPr lang="en-US" sz="2200">
                <a:latin typeface="Courier New" panose="02070309020205020404" pitchFamily="49" charset="0"/>
                <a:cs typeface="Courier New" panose="02070309020205020404" pitchFamily="49" charset="0"/>
              </a:rPr>
              <a:t>Thanks!")</a:t>
            </a:r>
          </a:p>
          <a:p>
            <a:pPr marL="411480" lvl="1" indent="0">
              <a:buNone/>
            </a:pPr>
            <a:r>
              <a:rPr lang="en-US" sz="2200" b="1">
                <a:latin typeface="Courier New" panose="02070309020205020404" pitchFamily="49" charset="0"/>
                <a:cs typeface="Courier New" panose="02070309020205020404" pitchFamily="49" charset="0"/>
              </a:rPr>
              <a:t>except </a:t>
            </a:r>
            <a:r>
              <a:rPr lang="en-US" sz="2200" b="1" err="1">
                <a:latin typeface="Courier New" panose="02070309020205020404" pitchFamily="49" charset="0"/>
                <a:cs typeface="Courier New" panose="02070309020205020404" pitchFamily="49" charset="0"/>
              </a:rPr>
              <a:t>ValueError</a:t>
            </a:r>
            <a:r>
              <a:rPr lang="en-US" sz="2200" b="1">
                <a:latin typeface="Courier New" panose="02070309020205020404" pitchFamily="49" charset="0"/>
                <a:cs typeface="Courier New" panose="02070309020205020404" pitchFamily="49" charset="0"/>
              </a:rPr>
              <a:t>:</a:t>
            </a:r>
          </a:p>
          <a:p>
            <a:pPr marL="411480" lvl="1" indent="0">
              <a:buNone/>
            </a:pPr>
            <a:r>
              <a:rPr lang="en-US" sz="2200" b="1">
                <a:latin typeface="Courier New" panose="02070309020205020404" pitchFamily="49" charset="0"/>
                <a:cs typeface="Courier New" panose="02070309020205020404" pitchFamily="49" charset="0"/>
              </a:rPr>
              <a:t>   </a:t>
            </a:r>
            <a:r>
              <a:rPr lang="en-US" sz="2200">
                <a:latin typeface="Courier New" panose="02070309020205020404" pitchFamily="49" charset="0"/>
                <a:cs typeface="Courier New" panose="02070309020205020404" pitchFamily="49" charset="0"/>
              </a:rPr>
              <a:t>print</a:t>
            </a:r>
            <a:r>
              <a:rPr lang="en-US" sz="2200" dirty="0">
                <a:latin typeface="Courier New" panose="02070309020205020404" pitchFamily="49" charset="0"/>
                <a:cs typeface="Courier New" panose="02070309020205020404" pitchFamily="49" charset="0"/>
              </a:rPr>
              <a:t>("You entered an invalid value!")</a:t>
            </a:r>
          </a:p>
          <a:p>
            <a:endParaRPr lang="en-US" sz="3200" dirty="0"/>
          </a:p>
          <a:p>
            <a:endParaRPr lang="en-US" sz="3200" dirty="0"/>
          </a:p>
          <a:p>
            <a:endParaRPr lang="en-US" sz="2400" b="1" dirty="0"/>
          </a:p>
        </p:txBody>
      </p:sp>
      <p:sp>
        <p:nvSpPr>
          <p:cNvPr id="4" name="Slide Number Placeholder 3"/>
          <p:cNvSpPr>
            <a:spLocks noGrp="1"/>
          </p:cNvSpPr>
          <p:nvPr>
            <p:ph type="sldNum" sz="quarter" idx="12"/>
          </p:nvPr>
        </p:nvSpPr>
        <p:spPr/>
        <p:txBody>
          <a:bodyPr/>
          <a:lstStyle/>
          <a:p>
            <a:fld id="{E84E2596-301E-4832-9EC0-2653E7A66251}" type="slidenum">
              <a:rPr lang="en-US" smtClean="0"/>
              <a:t>84</a:t>
            </a:fld>
            <a:endParaRPr lang="en-US"/>
          </a:p>
        </p:txBody>
      </p:sp>
    </p:spTree>
    <p:extLst>
      <p:ext uri="{BB962C8B-B14F-4D97-AF65-F5344CB8AC3E}">
        <p14:creationId xmlns:p14="http://schemas.microsoft.com/office/powerpoint/2010/main" val="413088528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2697" y="285008"/>
            <a:ext cx="10655729" cy="6424549"/>
          </a:xfrm>
        </p:spPr>
        <p:txBody>
          <a:bodyPr>
            <a:normAutofit/>
          </a:bodyPr>
          <a:lstStyle/>
          <a:p>
            <a:pPr marL="114300" indent="0">
              <a:buNone/>
            </a:pP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usr</a:t>
            </a:r>
            <a:r>
              <a:rPr lang="en-US" sz="2000" b="1" dirty="0">
                <a:latin typeface="Courier New" panose="02070309020205020404" pitchFamily="49" charset="0"/>
                <a:cs typeface="Courier New" panose="02070309020205020404" pitchFamily="49" charset="0"/>
              </a:rPr>
              <a:t>/bin/</a:t>
            </a:r>
            <a:r>
              <a:rPr lang="en-US" sz="2000" b="1" dirty="0" err="1">
                <a:latin typeface="Courier New" panose="02070309020205020404" pitchFamily="49" charset="0"/>
                <a:cs typeface="Courier New" panose="02070309020205020404" pitchFamily="49" charset="0"/>
              </a:rPr>
              <a:t>env</a:t>
            </a:r>
            <a:r>
              <a:rPr lang="en-US" sz="2000" b="1" dirty="0">
                <a:latin typeface="Courier New" panose="02070309020205020404" pitchFamily="49" charset="0"/>
                <a:cs typeface="Courier New" panose="02070309020205020404" pitchFamily="49" charset="0"/>
              </a:rPr>
              <a:t> python3</a:t>
            </a:r>
          </a:p>
          <a:p>
            <a:pPr marL="114300" indent="0">
              <a:buNone/>
            </a:pPr>
            <a:r>
              <a:rPr lang="en-US" sz="2000" b="1" dirty="0">
                <a:latin typeface="Courier New" panose="02070309020205020404" pitchFamily="49" charset="0"/>
                <a:cs typeface="Courier New" panose="02070309020205020404" pitchFamily="49" charset="0"/>
              </a:rPr>
              <a:t># demonstrate exception handling</a:t>
            </a:r>
          </a:p>
          <a:p>
            <a:pPr marL="114300" indent="0">
              <a:buNone/>
            </a:pPr>
            <a:endParaRPr lang="en-US" sz="1100" b="1" dirty="0">
              <a:latin typeface="Courier New" panose="02070309020205020404" pitchFamily="49" charset="0"/>
              <a:cs typeface="Courier New" panose="02070309020205020404" pitchFamily="49" charset="0"/>
            </a:endParaRPr>
          </a:p>
          <a:p>
            <a:pPr marL="114300" indent="0">
              <a:buNone/>
            </a:pPr>
            <a:endParaRPr lang="en-US" sz="1100" b="1" dirty="0">
              <a:latin typeface="Courier New" panose="02070309020205020404" pitchFamily="49" charset="0"/>
              <a:cs typeface="Courier New" panose="02070309020205020404" pitchFamily="49" charset="0"/>
            </a:endParaRPr>
          </a:p>
          <a:p>
            <a:pPr marL="114300" indent="0">
              <a:buNone/>
            </a:pPr>
            <a:r>
              <a:rPr lang="en-US" sz="2000" b="1" dirty="0">
                <a:latin typeface="Courier New" panose="02070309020205020404" pitchFamily="49" charset="0"/>
                <a:cs typeface="Courier New" panose="02070309020205020404" pitchFamily="49" charset="0"/>
              </a:rPr>
              <a:t>try:</a:t>
            </a:r>
          </a:p>
          <a:p>
            <a:pPr marL="114300" indent="0">
              <a:buNone/>
            </a:pPr>
            <a:r>
              <a:rPr lang="en-US" sz="2000" b="1" dirty="0">
                <a:latin typeface="Courier New" panose="02070309020205020404" pitchFamily="49" charset="0"/>
                <a:cs typeface="Courier New" panose="02070309020205020404" pitchFamily="49" charset="0"/>
              </a:rPr>
              <a:t>    number = </a:t>
            </a:r>
            <a:r>
              <a:rPr lang="en-US" sz="2000" b="1" dirty="0" err="1">
                <a:latin typeface="Courier New" panose="02070309020205020404" pitchFamily="49" charset="0"/>
                <a:cs typeface="Courier New" panose="02070309020205020404" pitchFamily="49" charset="0"/>
              </a:rPr>
              <a:t>int</a:t>
            </a:r>
            <a:r>
              <a:rPr lang="en-US" sz="2000" b="1" dirty="0">
                <a:latin typeface="Courier New" panose="02070309020205020404" pitchFamily="49" charset="0"/>
                <a:cs typeface="Courier New" panose="02070309020205020404" pitchFamily="49" charset="0"/>
              </a:rPr>
              <a:t>(input("Enter an integer: "))</a:t>
            </a:r>
          </a:p>
          <a:p>
            <a:pPr marL="114300" indent="0">
              <a:buNone/>
            </a:pPr>
            <a:r>
              <a:rPr lang="en-US" sz="2000" b="1" dirty="0">
                <a:latin typeface="Courier New" panose="02070309020205020404" pitchFamily="49" charset="0"/>
                <a:cs typeface="Courier New" panose="02070309020205020404" pitchFamily="49" charset="0"/>
              </a:rPr>
              <a:t>    print("You entered a valid integer of " + </a:t>
            </a:r>
            <a:r>
              <a:rPr lang="en-US" sz="2000" b="1" dirty="0" err="1">
                <a:latin typeface="Courier New" panose="02070309020205020404" pitchFamily="49" charset="0"/>
                <a:cs typeface="Courier New" panose="02070309020205020404" pitchFamily="49" charset="0"/>
              </a:rPr>
              <a:t>str</a:t>
            </a:r>
            <a:r>
              <a:rPr lang="en-US" sz="2000" b="1" dirty="0">
                <a:latin typeface="Courier New" panose="02070309020205020404" pitchFamily="49" charset="0"/>
                <a:cs typeface="Courier New" panose="02070309020205020404" pitchFamily="49" charset="0"/>
              </a:rPr>
              <a:t>(number) + ".")</a:t>
            </a:r>
          </a:p>
          <a:p>
            <a:pPr marL="114300" indent="0">
              <a:buNone/>
            </a:pPr>
            <a:r>
              <a:rPr lang="en-US" sz="2000" b="1" dirty="0">
                <a:latin typeface="Courier New" panose="02070309020205020404" pitchFamily="49" charset="0"/>
                <a:cs typeface="Courier New" panose="02070309020205020404" pitchFamily="49" charset="0"/>
              </a:rPr>
              <a:t>    print("Thanks!")</a:t>
            </a:r>
          </a:p>
          <a:p>
            <a:pPr marL="114300" indent="0">
              <a:buNone/>
            </a:pPr>
            <a:r>
              <a:rPr lang="en-US" sz="2000" b="1" dirty="0">
                <a:latin typeface="Courier New" panose="02070309020205020404" pitchFamily="49" charset="0"/>
                <a:cs typeface="Courier New" panose="02070309020205020404" pitchFamily="49" charset="0"/>
              </a:rPr>
              <a:t>except </a:t>
            </a:r>
            <a:r>
              <a:rPr lang="en-US" sz="2000" b="1" dirty="0" err="1">
                <a:latin typeface="Courier New" panose="02070309020205020404" pitchFamily="49" charset="0"/>
                <a:cs typeface="Courier New" panose="02070309020205020404" pitchFamily="49" charset="0"/>
              </a:rPr>
              <a:t>ValueError</a:t>
            </a:r>
            <a:r>
              <a:rPr lang="en-US" sz="2000" b="1" dirty="0">
                <a:latin typeface="Courier New" panose="02070309020205020404" pitchFamily="49" charset="0"/>
                <a:cs typeface="Courier New" panose="02070309020205020404" pitchFamily="49" charset="0"/>
              </a:rPr>
              <a:t>:</a:t>
            </a:r>
          </a:p>
          <a:p>
            <a:pPr marL="114300" indent="0">
              <a:buNone/>
            </a:pPr>
            <a:r>
              <a:rPr lang="en-US" sz="2000" b="1" dirty="0">
                <a:latin typeface="Courier New" panose="02070309020205020404" pitchFamily="49" charset="0"/>
                <a:cs typeface="Courier New" panose="02070309020205020404" pitchFamily="49" charset="0"/>
              </a:rPr>
              <a:t>    print("You entered an invalid value!")</a:t>
            </a:r>
          </a:p>
        </p:txBody>
      </p:sp>
      <p:sp>
        <p:nvSpPr>
          <p:cNvPr id="4" name="Slide Number Placeholder 3"/>
          <p:cNvSpPr>
            <a:spLocks noGrp="1"/>
          </p:cNvSpPr>
          <p:nvPr>
            <p:ph type="sldNum" sz="quarter" idx="12"/>
          </p:nvPr>
        </p:nvSpPr>
        <p:spPr/>
        <p:txBody>
          <a:bodyPr/>
          <a:lstStyle/>
          <a:p>
            <a:fld id="{E84E2596-301E-4832-9EC0-2653E7A66251}" type="slidenum">
              <a:rPr lang="en-US" smtClean="0"/>
              <a:t>85</a:t>
            </a:fld>
            <a:endParaRPr lang="en-US"/>
          </a:p>
        </p:txBody>
      </p:sp>
      <p:sp>
        <p:nvSpPr>
          <p:cNvPr id="7" name="Rectangle 6"/>
          <p:cNvSpPr/>
          <p:nvPr/>
        </p:nvSpPr>
        <p:spPr>
          <a:xfrm>
            <a:off x="4343400" y="4377527"/>
            <a:ext cx="3830149" cy="1477328"/>
          </a:xfrm>
          <a:prstGeom prst="rect">
            <a:avLst/>
          </a:prstGeom>
          <a:solidFill>
            <a:schemeClr val="accent3">
              <a:lumMod val="40000"/>
              <a:lumOff val="60000"/>
            </a:schemeClr>
          </a:solidFill>
        </p:spPr>
        <p:txBody>
          <a:bodyPr wrap="square">
            <a:spAutoFit/>
          </a:bodyPr>
          <a:lstStyle/>
          <a:p>
            <a:r>
              <a:rPr lang="en-US" dirty="0"/>
              <a:t>Enter an integer: </a:t>
            </a:r>
            <a:r>
              <a:rPr lang="en-US" b="1" dirty="0"/>
              <a:t>5</a:t>
            </a:r>
          </a:p>
          <a:p>
            <a:r>
              <a:rPr lang="en-US" dirty="0"/>
              <a:t>You entered a valid integer of 5.</a:t>
            </a:r>
          </a:p>
          <a:p>
            <a:r>
              <a:rPr lang="en-US" dirty="0"/>
              <a:t>Thanks!</a:t>
            </a:r>
          </a:p>
          <a:p>
            <a:r>
              <a:rPr lang="en-US" dirty="0"/>
              <a:t>Enter an integer: </a:t>
            </a:r>
            <a:r>
              <a:rPr lang="en-US" b="1" dirty="0"/>
              <a:t>five</a:t>
            </a:r>
          </a:p>
          <a:p>
            <a:r>
              <a:rPr lang="en-US" dirty="0"/>
              <a:t>You entered an invalid value!</a:t>
            </a:r>
          </a:p>
        </p:txBody>
      </p:sp>
    </p:spTree>
    <p:extLst>
      <p:ext uri="{BB962C8B-B14F-4D97-AF65-F5344CB8AC3E}">
        <p14:creationId xmlns:p14="http://schemas.microsoft.com/office/powerpoint/2010/main" val="28364620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2697" y="285008"/>
            <a:ext cx="10655729" cy="6424549"/>
          </a:xfrm>
        </p:spPr>
        <p:txBody>
          <a:bodyPr>
            <a:normAutofit/>
          </a:bodyPr>
          <a:lstStyle/>
          <a:p>
            <a:pPr marL="114300" indent="0">
              <a:buNone/>
            </a:pPr>
            <a:endParaRPr lang="en-US" sz="1200" b="1" dirty="0"/>
          </a:p>
          <a:p>
            <a:r>
              <a:rPr lang="en-US" sz="3600" dirty="0"/>
              <a:t>This </a:t>
            </a:r>
            <a:r>
              <a:rPr lang="en-US" sz="3600" u="sng" dirty="0"/>
              <a:t>except</a:t>
            </a:r>
            <a:r>
              <a:rPr lang="en-US" sz="3600" dirty="0"/>
              <a:t> catches a specific exception:</a:t>
            </a:r>
          </a:p>
          <a:p>
            <a:pPr marL="114300" indent="0">
              <a:buNone/>
            </a:pPr>
            <a:endParaRPr lang="en-US" sz="1000" b="1" dirty="0"/>
          </a:p>
          <a:p>
            <a:pPr marL="914400" indent="0">
              <a:buNone/>
            </a:pPr>
            <a:r>
              <a:rPr lang="en-US" sz="2000" dirty="0">
                <a:latin typeface="Courier New" panose="02070309020205020404" pitchFamily="49" charset="0"/>
                <a:cs typeface="Courier New" panose="02070309020205020404" pitchFamily="49" charset="0"/>
              </a:rPr>
              <a:t>except </a:t>
            </a:r>
            <a:r>
              <a:rPr lang="en-US" sz="2000" b="1" err="1">
                <a:latin typeface="Courier New" panose="02070309020205020404" pitchFamily="49" charset="0"/>
                <a:cs typeface="Courier New" panose="02070309020205020404" pitchFamily="49" charset="0"/>
              </a:rPr>
              <a:t>ValueError</a:t>
            </a:r>
            <a:r>
              <a:rPr lang="en-US" sz="2000" b="1">
                <a:latin typeface="Courier New" panose="02070309020205020404" pitchFamily="49" charset="0"/>
                <a:cs typeface="Courier New" panose="02070309020205020404" pitchFamily="49" charset="0"/>
              </a:rPr>
              <a:t>:</a:t>
            </a:r>
          </a:p>
          <a:p>
            <a:pPr marL="914400" indent="0">
              <a:buNone/>
            </a:pPr>
            <a:r>
              <a:rPr lang="en-US" sz="2000" b="1">
                <a:latin typeface="Courier New" panose="02070309020205020404" pitchFamily="49" charset="0"/>
                <a:cs typeface="Courier New" panose="02070309020205020404" pitchFamily="49" charset="0"/>
              </a:rPr>
              <a:t>    </a:t>
            </a:r>
            <a:r>
              <a:rPr lang="en-US" sz="2000">
                <a:latin typeface="Courier New" panose="02070309020205020404" pitchFamily="49" charset="0"/>
                <a:cs typeface="Courier New" panose="02070309020205020404" pitchFamily="49" charset="0"/>
              </a:rPr>
              <a:t>print</a:t>
            </a:r>
            <a:r>
              <a:rPr lang="en-US" sz="2000" dirty="0">
                <a:latin typeface="Courier New" panose="02070309020205020404" pitchFamily="49" charset="0"/>
                <a:cs typeface="Courier New" panose="02070309020205020404" pitchFamily="49" charset="0"/>
              </a:rPr>
              <a:t>("You entered an invalid </a:t>
            </a:r>
            <a:r>
              <a:rPr lang="en-US" sz="2000">
                <a:latin typeface="Courier New" panose="02070309020205020404" pitchFamily="49" charset="0"/>
                <a:cs typeface="Courier New" panose="02070309020205020404" pitchFamily="49" charset="0"/>
              </a:rPr>
              <a:t>value!")</a:t>
            </a:r>
            <a:endParaRPr lang="en-US" sz="2400" b="1" dirty="0"/>
          </a:p>
          <a:p>
            <a:r>
              <a:rPr lang="en-US" sz="3600"/>
              <a:t>This "anonymous except" catches </a:t>
            </a:r>
            <a:r>
              <a:rPr lang="en-US" sz="3600" dirty="0"/>
              <a:t>any exception:</a:t>
            </a:r>
          </a:p>
          <a:p>
            <a:pPr marL="914400" indent="0">
              <a:buNone/>
            </a:pPr>
            <a:endParaRPr lang="en-US" sz="1000" b="1" dirty="0"/>
          </a:p>
          <a:p>
            <a:pPr marL="914400" indent="0">
              <a:buNone/>
            </a:pPr>
            <a:r>
              <a:rPr lang="en-US" sz="2000" dirty="0">
                <a:latin typeface="Courier New" panose="02070309020205020404" pitchFamily="49" charset="0"/>
                <a:cs typeface="Courier New" panose="02070309020205020404" pitchFamily="49" charset="0"/>
              </a:rPr>
              <a:t>except</a:t>
            </a:r>
            <a:r>
              <a:rPr lang="en-US" sz="2000">
                <a:latin typeface="Courier New" panose="02070309020205020404" pitchFamily="49" charset="0"/>
                <a:cs typeface="Courier New" panose="02070309020205020404" pitchFamily="49" charset="0"/>
              </a:rPr>
              <a:t>: </a:t>
            </a:r>
          </a:p>
          <a:p>
            <a:pPr marL="914400" indent="0">
              <a:buNone/>
            </a:pPr>
            <a:r>
              <a:rPr lang="en-US" sz="2000">
                <a:latin typeface="Courier New" panose="02070309020205020404" pitchFamily="49" charset="0"/>
                <a:cs typeface="Courier New" panose="02070309020205020404" pitchFamily="49" charset="0"/>
              </a:rPr>
              <a:t>    print</a:t>
            </a:r>
            <a:r>
              <a:rPr lang="en-US" sz="2000" dirty="0">
                <a:latin typeface="Courier New" panose="02070309020205020404" pitchFamily="49" charset="0"/>
                <a:cs typeface="Courier New" panose="02070309020205020404" pitchFamily="49" charset="0"/>
              </a:rPr>
              <a:t>("You entered an invalid </a:t>
            </a:r>
            <a:r>
              <a:rPr lang="en-US" sz="2000">
                <a:latin typeface="Courier New" panose="02070309020205020404" pitchFamily="49" charset="0"/>
                <a:cs typeface="Courier New" panose="02070309020205020404" pitchFamily="49" charset="0"/>
              </a:rPr>
              <a:t>value!")</a:t>
            </a:r>
          </a:p>
          <a:p>
            <a:pPr marL="914400" indent="0">
              <a:buNone/>
            </a:pPr>
            <a:endParaRPr lang="en-US" sz="2000">
              <a:latin typeface="Courier New" panose="02070309020205020404" pitchFamily="49" charset="0"/>
              <a:cs typeface="Courier New" panose="02070309020205020404" pitchFamily="49" charset="0"/>
            </a:endParaRPr>
          </a:p>
          <a:p>
            <a:pPr marL="344488"/>
            <a:r>
              <a:rPr lang="en-US" sz="3600"/>
              <a:t>You can only have </a:t>
            </a:r>
            <a:r>
              <a:rPr lang="en-US" sz="3600" u="sng"/>
              <a:t>one</a:t>
            </a:r>
            <a:r>
              <a:rPr lang="en-US" sz="3600"/>
              <a:t> anonymous except in a try statement</a:t>
            </a:r>
          </a:p>
          <a:p>
            <a:pPr marL="344488"/>
            <a:r>
              <a:rPr lang="en-US" sz="3600"/>
              <a:t>If an exception is raised inside a function, it can be handled </a:t>
            </a:r>
            <a:r>
              <a:rPr lang="en-US" sz="3600" u="sng"/>
              <a:t>inside</a:t>
            </a:r>
            <a:r>
              <a:rPr lang="en-US" sz="3600"/>
              <a:t> the function or </a:t>
            </a:r>
            <a:r>
              <a:rPr lang="en-US" sz="3600" u="sng"/>
              <a:t>outside</a:t>
            </a:r>
            <a:r>
              <a:rPr lang="en-US" sz="3600"/>
              <a:t> the function</a:t>
            </a:r>
          </a:p>
        </p:txBody>
      </p:sp>
      <p:sp>
        <p:nvSpPr>
          <p:cNvPr id="4" name="Slide Number Placeholder 3"/>
          <p:cNvSpPr>
            <a:spLocks noGrp="1"/>
          </p:cNvSpPr>
          <p:nvPr>
            <p:ph type="sldNum" sz="quarter" idx="12"/>
          </p:nvPr>
        </p:nvSpPr>
        <p:spPr/>
        <p:txBody>
          <a:bodyPr/>
          <a:lstStyle/>
          <a:p>
            <a:fld id="{E84E2596-301E-4832-9EC0-2653E7A66251}" type="slidenum">
              <a:rPr lang="en-US" smtClean="0"/>
              <a:t>86</a:t>
            </a:fld>
            <a:endParaRPr lang="en-US"/>
          </a:p>
        </p:txBody>
      </p:sp>
    </p:spTree>
    <p:extLst>
      <p:ext uri="{BB962C8B-B14F-4D97-AF65-F5344CB8AC3E}">
        <p14:creationId xmlns:p14="http://schemas.microsoft.com/office/powerpoint/2010/main" val="277005990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4632"/>
            <a:ext cx="10160000" cy="877268"/>
          </a:xfrm>
        </p:spPr>
        <p:txBody>
          <a:bodyPr/>
          <a:lstStyle/>
          <a:p>
            <a:r>
              <a:rPr lang="en-US" dirty="0"/>
              <a:t>The Calculator Program</a:t>
            </a:r>
          </a:p>
        </p:txBody>
      </p:sp>
      <p:sp>
        <p:nvSpPr>
          <p:cNvPr id="3" name="Content Placeholder 2"/>
          <p:cNvSpPr>
            <a:spLocks noGrp="1"/>
          </p:cNvSpPr>
          <p:nvPr>
            <p:ph idx="1"/>
          </p:nvPr>
        </p:nvSpPr>
        <p:spPr>
          <a:xfrm>
            <a:off x="609600" y="961899"/>
            <a:ext cx="10160000" cy="5700157"/>
          </a:xfrm>
        </p:spPr>
        <p:txBody>
          <a:bodyPr>
            <a:normAutofit fontScale="85000" lnSpcReduction="20000"/>
          </a:bodyPr>
          <a:lstStyle/>
          <a:p>
            <a:pPr marL="114300" indent="0">
              <a:buNone/>
            </a:pP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usr</a:t>
            </a:r>
            <a:r>
              <a:rPr lang="en-US" b="1" dirty="0">
                <a:latin typeface="Courier New" panose="02070309020205020404" pitchFamily="49" charset="0"/>
                <a:cs typeface="Courier New" panose="02070309020205020404" pitchFamily="49" charset="0"/>
              </a:rPr>
              <a:t>/bin/env python3</a:t>
            </a:r>
          </a:p>
          <a:p>
            <a:pPr marL="114300" indent="0">
              <a:buNone/>
            </a:pPr>
            <a:r>
              <a:rPr lang="en-US" b="1" dirty="0">
                <a:latin typeface="Courier New" panose="02070309020205020404" pitchFamily="49" charset="0"/>
                <a:cs typeface="Courier New" panose="02070309020205020404" pitchFamily="49" charset="0"/>
              </a:rPr>
              <a:t># calcexcept.py</a:t>
            </a:r>
          </a:p>
          <a:p>
            <a:pPr marL="114300" indent="0">
              <a:buNone/>
            </a:pPr>
            <a:r>
              <a:rPr lang="en-US" b="1" dirty="0">
                <a:latin typeface="Courier New" panose="02070309020205020404" pitchFamily="49" charset="0"/>
                <a:cs typeface="Courier New" panose="02070309020205020404" pitchFamily="49" charset="0"/>
              </a:rPr>
              <a:t># calculator program which handles exceptions</a:t>
            </a:r>
          </a:p>
          <a:p>
            <a:pPr marL="114300" indent="0">
              <a:buNone/>
            </a:pPr>
            <a:endParaRPr lang="en-US" b="1" dirty="0">
              <a:latin typeface="Courier New" panose="02070309020205020404" pitchFamily="49" charset="0"/>
              <a:cs typeface="Courier New" panose="02070309020205020404" pitchFamily="49" charset="0"/>
            </a:endParaRPr>
          </a:p>
          <a:p>
            <a:pPr marL="114300" indent="0">
              <a:buNone/>
            </a:pPr>
            <a:r>
              <a:rPr lang="en-US" b="1" dirty="0">
                <a:latin typeface="Courier New" panose="02070309020205020404" pitchFamily="49" charset="0"/>
                <a:cs typeface="Courier New" panose="02070309020205020404" pitchFamily="49" charset="0"/>
              </a:rPr>
              <a:t>def </a:t>
            </a:r>
            <a:r>
              <a:rPr lang="en-US" b="1" dirty="0" err="1">
                <a:latin typeface="Courier New" panose="02070309020205020404" pitchFamily="49" charset="0"/>
                <a:cs typeface="Courier New" panose="02070309020205020404" pitchFamily="49" charset="0"/>
              </a:rPr>
              <a:t>get_price</a:t>
            </a:r>
            <a:r>
              <a:rPr lang="en-US" b="1" dirty="0">
                <a:latin typeface="Courier New" panose="02070309020205020404" pitchFamily="49" charset="0"/>
                <a:cs typeface="Courier New" panose="02070309020205020404" pitchFamily="49" charset="0"/>
              </a:rPr>
              <a:t>():</a:t>
            </a:r>
          </a:p>
          <a:p>
            <a:pPr marL="114300" indent="0">
              <a:buNone/>
            </a:pPr>
            <a:r>
              <a:rPr lang="en-US" b="1" dirty="0">
                <a:latin typeface="Courier New" panose="02070309020205020404" pitchFamily="49" charset="0"/>
                <a:cs typeface="Courier New" panose="02070309020205020404" pitchFamily="49" charset="0"/>
              </a:rPr>
              <a:t>    while True:</a:t>
            </a:r>
          </a:p>
          <a:p>
            <a:pPr marL="114300" indent="0">
              <a:buNone/>
            </a:pPr>
            <a:r>
              <a:rPr lang="en-US" b="1" dirty="0">
                <a:solidFill>
                  <a:srgbClr val="FF0000"/>
                </a:solidFill>
                <a:latin typeface="Courier New" panose="02070309020205020404" pitchFamily="49" charset="0"/>
                <a:cs typeface="Courier New" panose="02070309020205020404" pitchFamily="49" charset="0"/>
              </a:rPr>
              <a:t>        try:</a:t>
            </a:r>
          </a:p>
          <a:p>
            <a:pPr marL="114300" indent="0">
              <a:buNone/>
            </a:pPr>
            <a:r>
              <a:rPr lang="en-US" b="1" dirty="0">
                <a:latin typeface="Courier New" panose="02070309020205020404" pitchFamily="49" charset="0"/>
                <a:cs typeface="Courier New" panose="02070309020205020404" pitchFamily="49" charset="0"/>
              </a:rPr>
              <a:t>            price = float(input("Enter price: "))</a:t>
            </a:r>
          </a:p>
          <a:p>
            <a:pPr marL="114300" indent="0">
              <a:buNone/>
            </a:pPr>
            <a:r>
              <a:rPr lang="en-US" b="1" dirty="0">
                <a:latin typeface="Courier New" panose="02070309020205020404" pitchFamily="49" charset="0"/>
                <a:cs typeface="Courier New" panose="02070309020205020404" pitchFamily="49" charset="0"/>
              </a:rPr>
              <a:t>            return price</a:t>
            </a:r>
          </a:p>
          <a:p>
            <a:pPr marL="114300" indent="0">
              <a:buNone/>
            </a:pPr>
            <a:r>
              <a:rPr lang="en-US" b="1" dirty="0">
                <a:solidFill>
                  <a:srgbClr val="FF0000"/>
                </a:solidFill>
                <a:latin typeface="Courier New" panose="02070309020205020404" pitchFamily="49" charset="0"/>
                <a:cs typeface="Courier New" panose="02070309020205020404" pitchFamily="49" charset="0"/>
              </a:rPr>
              <a:t>        except </a:t>
            </a:r>
            <a:r>
              <a:rPr lang="en-US" b="1" dirty="0" err="1">
                <a:solidFill>
                  <a:srgbClr val="FF0000"/>
                </a:solidFill>
                <a:latin typeface="Courier New" panose="02070309020205020404" pitchFamily="49" charset="0"/>
                <a:cs typeface="Courier New" panose="02070309020205020404" pitchFamily="49" charset="0"/>
              </a:rPr>
              <a:t>ValueError</a:t>
            </a:r>
            <a:r>
              <a:rPr lang="en-US" b="1" dirty="0">
                <a:solidFill>
                  <a:srgbClr val="FF0000"/>
                </a:solidFill>
                <a:latin typeface="Courier New" panose="02070309020205020404" pitchFamily="49" charset="0"/>
                <a:cs typeface="Courier New" panose="02070309020205020404" pitchFamily="49" charset="0"/>
              </a:rPr>
              <a:t>:</a:t>
            </a:r>
          </a:p>
          <a:p>
            <a:pPr marL="114300" indent="0">
              <a:buNone/>
            </a:pPr>
            <a:r>
              <a:rPr lang="en-US" b="1" dirty="0">
                <a:latin typeface="Courier New" panose="02070309020205020404" pitchFamily="49" charset="0"/>
                <a:cs typeface="Courier New" panose="02070309020205020404" pitchFamily="49" charset="0"/>
              </a:rPr>
              <a:t>            print("Invalid decimal number. Please try again.")</a:t>
            </a:r>
          </a:p>
          <a:p>
            <a:pPr marL="114300" indent="0">
              <a:buNone/>
            </a:pPr>
            <a:endParaRPr lang="en-US" b="1" dirty="0">
              <a:latin typeface="Courier New" panose="02070309020205020404" pitchFamily="49" charset="0"/>
              <a:cs typeface="Courier New" panose="02070309020205020404" pitchFamily="49" charset="0"/>
            </a:endParaRPr>
          </a:p>
          <a:p>
            <a:pPr marL="114300" indent="0">
              <a:buNone/>
            </a:pPr>
            <a:r>
              <a:rPr lang="en-US" b="1" dirty="0">
                <a:latin typeface="Courier New" panose="02070309020205020404" pitchFamily="49" charset="0"/>
                <a:cs typeface="Courier New" panose="02070309020205020404" pitchFamily="49" charset="0"/>
              </a:rPr>
              <a:t>def </a:t>
            </a:r>
            <a:r>
              <a:rPr lang="en-US" b="1" dirty="0" err="1">
                <a:latin typeface="Courier New" panose="02070309020205020404" pitchFamily="49" charset="0"/>
                <a:cs typeface="Courier New" panose="02070309020205020404" pitchFamily="49" charset="0"/>
              </a:rPr>
              <a:t>get_quantity</a:t>
            </a:r>
            <a:r>
              <a:rPr lang="en-US" b="1" dirty="0">
                <a:latin typeface="Courier New" panose="02070309020205020404" pitchFamily="49" charset="0"/>
                <a:cs typeface="Courier New" panose="02070309020205020404" pitchFamily="49" charset="0"/>
              </a:rPr>
              <a:t>():</a:t>
            </a:r>
          </a:p>
          <a:p>
            <a:pPr marL="114300" indent="0">
              <a:buNone/>
            </a:pPr>
            <a:r>
              <a:rPr lang="en-US" b="1" dirty="0">
                <a:latin typeface="Courier New" panose="02070309020205020404" pitchFamily="49" charset="0"/>
                <a:cs typeface="Courier New" panose="02070309020205020404" pitchFamily="49" charset="0"/>
              </a:rPr>
              <a:t>    while True:</a:t>
            </a:r>
          </a:p>
          <a:p>
            <a:pPr marL="114300" indent="0">
              <a:buNone/>
            </a:pPr>
            <a:r>
              <a:rPr lang="en-US" b="1" dirty="0">
                <a:solidFill>
                  <a:srgbClr val="FF0000"/>
                </a:solidFill>
                <a:latin typeface="Courier New" panose="02070309020205020404" pitchFamily="49" charset="0"/>
                <a:cs typeface="Courier New" panose="02070309020205020404" pitchFamily="49" charset="0"/>
              </a:rPr>
              <a:t>        try:</a:t>
            </a:r>
          </a:p>
          <a:p>
            <a:pPr marL="114300" indent="0">
              <a:buNone/>
            </a:pPr>
            <a:r>
              <a:rPr lang="en-US" b="1" dirty="0">
                <a:latin typeface="Courier New" panose="02070309020205020404" pitchFamily="49" charset="0"/>
                <a:cs typeface="Courier New" panose="02070309020205020404" pitchFamily="49" charset="0"/>
              </a:rPr>
              <a:t>            quantity = int(input("Enter quantity: "))</a:t>
            </a:r>
          </a:p>
          <a:p>
            <a:pPr marL="114300" indent="0">
              <a:buNone/>
            </a:pPr>
            <a:r>
              <a:rPr lang="en-US" b="1" dirty="0">
                <a:latin typeface="Courier New" panose="02070309020205020404" pitchFamily="49" charset="0"/>
                <a:cs typeface="Courier New" panose="02070309020205020404" pitchFamily="49" charset="0"/>
              </a:rPr>
              <a:t>            return quantity</a:t>
            </a:r>
          </a:p>
          <a:p>
            <a:pPr marL="114300" indent="0">
              <a:buNone/>
            </a:pPr>
            <a:r>
              <a:rPr lang="en-US" b="1" dirty="0">
                <a:solidFill>
                  <a:srgbClr val="FF0000"/>
                </a:solidFill>
                <a:latin typeface="Courier New" panose="02070309020205020404" pitchFamily="49" charset="0"/>
                <a:cs typeface="Courier New" panose="02070309020205020404" pitchFamily="49" charset="0"/>
              </a:rPr>
              <a:t>        except </a:t>
            </a:r>
            <a:r>
              <a:rPr lang="en-US" b="1" dirty="0" err="1">
                <a:solidFill>
                  <a:srgbClr val="FF0000"/>
                </a:solidFill>
                <a:latin typeface="Courier New" panose="02070309020205020404" pitchFamily="49" charset="0"/>
                <a:cs typeface="Courier New" panose="02070309020205020404" pitchFamily="49" charset="0"/>
              </a:rPr>
              <a:t>ValueError</a:t>
            </a:r>
            <a:r>
              <a:rPr lang="en-US" b="1" dirty="0">
                <a:solidFill>
                  <a:srgbClr val="FF0000"/>
                </a:solidFill>
                <a:latin typeface="Courier New" panose="02070309020205020404" pitchFamily="49" charset="0"/>
                <a:cs typeface="Courier New" panose="02070309020205020404" pitchFamily="49" charset="0"/>
              </a:rPr>
              <a:t>:</a:t>
            </a:r>
          </a:p>
          <a:p>
            <a:pPr marL="114300" indent="0">
              <a:buNone/>
            </a:pPr>
            <a:r>
              <a:rPr lang="en-US" b="1" dirty="0">
                <a:latin typeface="Courier New" panose="02070309020205020404" pitchFamily="49" charset="0"/>
                <a:cs typeface="Courier New" panose="02070309020205020404" pitchFamily="49" charset="0"/>
              </a:rPr>
              <a:t>            print("Invalid integer. Please try again.")</a:t>
            </a:r>
          </a:p>
        </p:txBody>
      </p:sp>
      <p:sp>
        <p:nvSpPr>
          <p:cNvPr id="4" name="Slide Number Placeholder 3"/>
          <p:cNvSpPr>
            <a:spLocks noGrp="1"/>
          </p:cNvSpPr>
          <p:nvPr>
            <p:ph type="sldNum" sz="quarter" idx="12"/>
          </p:nvPr>
        </p:nvSpPr>
        <p:spPr/>
        <p:txBody>
          <a:bodyPr/>
          <a:lstStyle/>
          <a:p>
            <a:fld id="{E84E2596-301E-4832-9EC0-2653E7A66251}" type="slidenum">
              <a:rPr lang="en-US" smtClean="0"/>
              <a:t>87</a:t>
            </a:fld>
            <a:endParaRPr lang="en-US"/>
          </a:p>
        </p:txBody>
      </p:sp>
    </p:spTree>
    <p:extLst>
      <p:ext uri="{BB962C8B-B14F-4D97-AF65-F5344CB8AC3E}">
        <p14:creationId xmlns:p14="http://schemas.microsoft.com/office/powerpoint/2010/main" val="355926558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6114"/>
            <a:ext cx="10821497" cy="6741885"/>
          </a:xfrm>
        </p:spPr>
        <p:txBody>
          <a:bodyPr>
            <a:noAutofit/>
          </a:bodyPr>
          <a:lstStyle/>
          <a:p>
            <a:pPr marL="114300" indent="0">
              <a:buNone/>
            </a:pPr>
            <a:r>
              <a:rPr lang="en-US" sz="2000" b="1" dirty="0">
                <a:latin typeface="Courier New" panose="02070309020205020404" pitchFamily="49" charset="0"/>
                <a:cs typeface="Courier New" panose="02070309020205020404" pitchFamily="49" charset="0"/>
              </a:rPr>
              <a:t>def main():</a:t>
            </a:r>
          </a:p>
          <a:p>
            <a:pPr marL="114300" indent="0">
              <a:buNone/>
            </a:pPr>
            <a:r>
              <a:rPr lang="en-US" sz="2000" b="1" dirty="0">
                <a:latin typeface="Courier New" panose="02070309020205020404" pitchFamily="49" charset="0"/>
                <a:cs typeface="Courier New" panose="02070309020205020404" pitchFamily="49" charset="0"/>
              </a:rPr>
              <a:t>    print("The Total Calculator program\n")</a:t>
            </a:r>
          </a:p>
          <a:p>
            <a:pPr marL="114300" indent="0">
              <a:buNone/>
            </a:pPr>
            <a:endParaRPr lang="en-US" sz="2000" b="1" dirty="0">
              <a:latin typeface="Courier New" panose="02070309020205020404" pitchFamily="49" charset="0"/>
              <a:cs typeface="Courier New" panose="02070309020205020404" pitchFamily="49" charset="0"/>
            </a:endParaRPr>
          </a:p>
          <a:p>
            <a:pPr marL="114300" indent="0">
              <a:buNone/>
            </a:pPr>
            <a:r>
              <a:rPr lang="en-US" sz="2000" b="1" dirty="0">
                <a:latin typeface="Courier New" panose="02070309020205020404" pitchFamily="49" charset="0"/>
                <a:cs typeface="Courier New" panose="02070309020205020404" pitchFamily="49" charset="0"/>
              </a:rPr>
              <a:t>    # get the price and quantity</a:t>
            </a:r>
          </a:p>
          <a:p>
            <a:pPr marL="114300" indent="0">
              <a:buNone/>
            </a:pPr>
            <a:r>
              <a:rPr lang="en-US" sz="2000" b="1" dirty="0">
                <a:latin typeface="Courier New" panose="02070309020205020404" pitchFamily="49" charset="0"/>
                <a:cs typeface="Courier New" panose="02070309020205020404" pitchFamily="49" charset="0"/>
              </a:rPr>
              <a:t>    price = </a:t>
            </a:r>
            <a:r>
              <a:rPr lang="en-US" sz="2000" b="1" dirty="0" err="1">
                <a:latin typeface="Courier New" panose="02070309020205020404" pitchFamily="49" charset="0"/>
                <a:cs typeface="Courier New" panose="02070309020205020404" pitchFamily="49" charset="0"/>
              </a:rPr>
              <a:t>get_price</a:t>
            </a:r>
            <a:r>
              <a:rPr lang="en-US" sz="2000" b="1" dirty="0">
                <a:latin typeface="Courier New" panose="02070309020205020404" pitchFamily="49" charset="0"/>
                <a:cs typeface="Courier New" panose="02070309020205020404" pitchFamily="49" charset="0"/>
              </a:rPr>
              <a:t>()</a:t>
            </a:r>
          </a:p>
          <a:p>
            <a:pPr marL="114300" indent="0">
              <a:buNone/>
            </a:pPr>
            <a:r>
              <a:rPr lang="en-US" sz="2000" b="1" dirty="0">
                <a:latin typeface="Courier New" panose="02070309020205020404" pitchFamily="49" charset="0"/>
                <a:cs typeface="Courier New" panose="02070309020205020404" pitchFamily="49" charset="0"/>
              </a:rPr>
              <a:t>    quantity = </a:t>
            </a:r>
            <a:r>
              <a:rPr lang="en-US" sz="2000" b="1" dirty="0" err="1">
                <a:latin typeface="Courier New" panose="02070309020205020404" pitchFamily="49" charset="0"/>
                <a:cs typeface="Courier New" panose="02070309020205020404" pitchFamily="49" charset="0"/>
              </a:rPr>
              <a:t>get_quantity</a:t>
            </a:r>
            <a:r>
              <a:rPr lang="en-US" sz="2000" b="1" dirty="0">
                <a:latin typeface="Courier New" panose="02070309020205020404" pitchFamily="49" charset="0"/>
                <a:cs typeface="Courier New" panose="02070309020205020404" pitchFamily="49" charset="0"/>
              </a:rPr>
              <a:t>()</a:t>
            </a:r>
          </a:p>
          <a:p>
            <a:pPr marL="114300" indent="0">
              <a:buNone/>
            </a:pPr>
            <a:r>
              <a:rPr lang="en-US" sz="2000" b="1" dirty="0">
                <a:latin typeface="Courier New" panose="02070309020205020404" pitchFamily="49" charset="0"/>
                <a:cs typeface="Courier New" panose="02070309020205020404" pitchFamily="49" charset="0"/>
              </a:rPr>
              <a:t>    </a:t>
            </a:r>
          </a:p>
          <a:p>
            <a:pPr marL="114300" indent="0">
              <a:buNone/>
            </a:pPr>
            <a:r>
              <a:rPr lang="en-US" sz="2000" b="1" dirty="0">
                <a:latin typeface="Courier New" panose="02070309020205020404" pitchFamily="49" charset="0"/>
                <a:cs typeface="Courier New" panose="02070309020205020404" pitchFamily="49" charset="0"/>
              </a:rPr>
              <a:t>    # calculate the total</a:t>
            </a:r>
          </a:p>
          <a:p>
            <a:pPr marL="114300" indent="0">
              <a:buNone/>
            </a:pPr>
            <a:r>
              <a:rPr lang="en-US" sz="2000" b="1" dirty="0">
                <a:latin typeface="Courier New" panose="02070309020205020404" pitchFamily="49" charset="0"/>
                <a:cs typeface="Courier New" panose="02070309020205020404" pitchFamily="49" charset="0"/>
              </a:rPr>
              <a:t>    total = price * quantity</a:t>
            </a:r>
          </a:p>
          <a:p>
            <a:pPr marL="114300" indent="0">
              <a:buNone/>
            </a:pPr>
            <a:endParaRPr lang="en-US" sz="2000" b="1" dirty="0">
              <a:latin typeface="Courier New" panose="02070309020205020404" pitchFamily="49" charset="0"/>
              <a:cs typeface="Courier New" panose="02070309020205020404" pitchFamily="49" charset="0"/>
            </a:endParaRPr>
          </a:p>
          <a:p>
            <a:pPr marL="114300" indent="0">
              <a:buNone/>
            </a:pPr>
            <a:r>
              <a:rPr lang="en-US" sz="2000" b="1" dirty="0">
                <a:latin typeface="Courier New" panose="02070309020205020404" pitchFamily="49" charset="0"/>
                <a:cs typeface="Courier New" panose="02070309020205020404" pitchFamily="49" charset="0"/>
              </a:rPr>
              <a:t>    # display the results</a:t>
            </a:r>
          </a:p>
          <a:p>
            <a:pPr marL="114300" indent="0">
              <a:buNone/>
            </a:pPr>
            <a:r>
              <a:rPr lang="en-US" sz="2000" b="1" dirty="0">
                <a:latin typeface="Courier New" panose="02070309020205020404" pitchFamily="49" charset="0"/>
                <a:cs typeface="Courier New" panose="02070309020205020404" pitchFamily="49" charset="0"/>
              </a:rPr>
              <a:t>    print()</a:t>
            </a:r>
          </a:p>
          <a:p>
            <a:pPr marL="114300" indent="0">
              <a:buNone/>
            </a:pPr>
            <a:r>
              <a:rPr lang="en-US" sz="2000" b="1" dirty="0">
                <a:latin typeface="Courier New" panose="02070309020205020404" pitchFamily="49" charset="0"/>
                <a:cs typeface="Courier New" panose="02070309020205020404" pitchFamily="49" charset="0"/>
              </a:rPr>
              <a:t>    print("PRICE:    ", price)</a:t>
            </a:r>
          </a:p>
          <a:p>
            <a:pPr marL="114300" indent="0">
              <a:buNone/>
            </a:pPr>
            <a:r>
              <a:rPr lang="en-US" sz="2000" b="1" dirty="0">
                <a:latin typeface="Courier New" panose="02070309020205020404" pitchFamily="49" charset="0"/>
                <a:cs typeface="Courier New" panose="02070309020205020404" pitchFamily="49" charset="0"/>
              </a:rPr>
              <a:t>    print("QUANTITY: ", quantity)</a:t>
            </a:r>
          </a:p>
          <a:p>
            <a:pPr marL="114300" indent="0">
              <a:buNone/>
            </a:pPr>
            <a:r>
              <a:rPr lang="en-US" sz="2000" b="1" dirty="0">
                <a:latin typeface="Courier New" panose="02070309020205020404" pitchFamily="49" charset="0"/>
                <a:cs typeface="Courier New" panose="02070309020205020404" pitchFamily="49" charset="0"/>
              </a:rPr>
              <a:t>    print("TOTAL:    ", total)</a:t>
            </a:r>
          </a:p>
          <a:p>
            <a:pPr marL="114300" indent="0">
              <a:buNone/>
            </a:pPr>
            <a:endParaRPr lang="en-US" sz="2000" b="1" dirty="0">
              <a:latin typeface="Courier New" panose="02070309020205020404" pitchFamily="49" charset="0"/>
              <a:cs typeface="Courier New" panose="02070309020205020404" pitchFamily="49" charset="0"/>
            </a:endParaRPr>
          </a:p>
          <a:p>
            <a:pPr marL="114300" indent="0">
              <a:buNone/>
            </a:pPr>
            <a:r>
              <a:rPr lang="en-US" sz="2000" b="1" dirty="0">
                <a:latin typeface="Courier New" panose="02070309020205020404" pitchFamily="49" charset="0"/>
                <a:cs typeface="Courier New" panose="02070309020205020404" pitchFamily="49" charset="0"/>
              </a:rPr>
              <a:t>if __name__ == "__main__":</a:t>
            </a:r>
          </a:p>
          <a:p>
            <a:pPr marL="114300" indent="0">
              <a:buNone/>
            </a:pPr>
            <a:r>
              <a:rPr lang="en-US" sz="2000" b="1" dirty="0">
                <a:latin typeface="Courier New" panose="02070309020205020404" pitchFamily="49" charset="0"/>
                <a:cs typeface="Courier New" panose="02070309020205020404" pitchFamily="49" charset="0"/>
              </a:rPr>
              <a:t>    main()</a:t>
            </a:r>
          </a:p>
        </p:txBody>
      </p:sp>
      <p:sp>
        <p:nvSpPr>
          <p:cNvPr id="4" name="Slide Number Placeholder 3"/>
          <p:cNvSpPr>
            <a:spLocks noGrp="1"/>
          </p:cNvSpPr>
          <p:nvPr>
            <p:ph type="sldNum" sz="quarter" idx="12"/>
          </p:nvPr>
        </p:nvSpPr>
        <p:spPr/>
        <p:txBody>
          <a:bodyPr/>
          <a:lstStyle/>
          <a:p>
            <a:fld id="{E84E2596-301E-4832-9EC0-2653E7A66251}" type="slidenum">
              <a:rPr lang="en-US" smtClean="0"/>
              <a:t>88</a:t>
            </a:fld>
            <a:endParaRPr lang="en-US"/>
          </a:p>
        </p:txBody>
      </p:sp>
      <p:sp>
        <p:nvSpPr>
          <p:cNvPr id="7" name="Rectangle 6"/>
          <p:cNvSpPr/>
          <p:nvPr/>
        </p:nvSpPr>
        <p:spPr>
          <a:xfrm>
            <a:off x="6206835" y="1203135"/>
            <a:ext cx="4849091" cy="5262979"/>
          </a:xfrm>
          <a:prstGeom prst="rect">
            <a:avLst/>
          </a:prstGeom>
          <a:solidFill>
            <a:schemeClr val="accent3">
              <a:lumMod val="40000"/>
              <a:lumOff val="60000"/>
            </a:schemeClr>
          </a:solidFill>
        </p:spPr>
        <p:txBody>
          <a:bodyPr wrap="square">
            <a:spAutoFit/>
          </a:bodyPr>
          <a:lstStyle/>
          <a:p>
            <a:r>
              <a:rPr lang="en-US" sz="1600" dirty="0"/>
              <a:t>The Total Calculator program</a:t>
            </a:r>
          </a:p>
          <a:p>
            <a:endParaRPr lang="en-US" sz="1600" dirty="0"/>
          </a:p>
          <a:p>
            <a:r>
              <a:rPr lang="en-US" sz="1600" dirty="0"/>
              <a:t>Enter price: </a:t>
            </a:r>
            <a:r>
              <a:rPr lang="en-US" sz="1600" b="1" dirty="0"/>
              <a:t>5.99</a:t>
            </a:r>
          </a:p>
          <a:p>
            <a:r>
              <a:rPr lang="en-US" sz="1600" dirty="0"/>
              <a:t>Enter quantity: </a:t>
            </a:r>
            <a:r>
              <a:rPr lang="en-US" sz="1600" b="1" dirty="0"/>
              <a:t>3</a:t>
            </a:r>
          </a:p>
          <a:p>
            <a:endParaRPr lang="en-US" sz="1600" dirty="0"/>
          </a:p>
          <a:p>
            <a:r>
              <a:rPr lang="en-US" sz="1600" dirty="0"/>
              <a:t>PRICE:     5.99</a:t>
            </a:r>
          </a:p>
          <a:p>
            <a:r>
              <a:rPr lang="en-US" sz="1600" dirty="0"/>
              <a:t>QUANTITY:  3</a:t>
            </a:r>
          </a:p>
          <a:p>
            <a:r>
              <a:rPr lang="en-US" sz="1600" dirty="0"/>
              <a:t>TOTAL:     17.97</a:t>
            </a:r>
          </a:p>
          <a:p>
            <a:r>
              <a:rPr lang="en-US" sz="1600" dirty="0"/>
              <a:t>&gt;&gt;&gt; </a:t>
            </a:r>
          </a:p>
          <a:p>
            <a:r>
              <a:rPr lang="en-US" sz="1600" dirty="0"/>
              <a:t>The Total Calculator program</a:t>
            </a:r>
          </a:p>
          <a:p>
            <a:endParaRPr lang="en-US" sz="1600" dirty="0"/>
          </a:p>
          <a:p>
            <a:r>
              <a:rPr lang="en-US" sz="1600" dirty="0"/>
              <a:t>Enter price: </a:t>
            </a:r>
            <a:r>
              <a:rPr lang="en-US" sz="1600" b="1" dirty="0"/>
              <a:t>help!</a:t>
            </a:r>
          </a:p>
          <a:p>
            <a:r>
              <a:rPr lang="en-US" sz="1600" dirty="0"/>
              <a:t>Invalid decimal number. Please try again.</a:t>
            </a:r>
          </a:p>
          <a:p>
            <a:r>
              <a:rPr lang="en-US" sz="1600" dirty="0"/>
              <a:t>Enter price: </a:t>
            </a:r>
            <a:r>
              <a:rPr lang="en-US" sz="1600" b="1" dirty="0"/>
              <a:t>3.75</a:t>
            </a:r>
          </a:p>
          <a:p>
            <a:r>
              <a:rPr lang="en-US" sz="1600" dirty="0"/>
              <a:t>Enter quantity: </a:t>
            </a:r>
            <a:r>
              <a:rPr lang="en-US" sz="1600" b="1" dirty="0"/>
              <a:t>hello!</a:t>
            </a:r>
          </a:p>
          <a:p>
            <a:r>
              <a:rPr lang="en-US" sz="1600" dirty="0"/>
              <a:t>Invalid integer. Please try again.</a:t>
            </a:r>
          </a:p>
          <a:p>
            <a:r>
              <a:rPr lang="en-US" sz="1600" dirty="0"/>
              <a:t>Enter quantity: </a:t>
            </a:r>
            <a:r>
              <a:rPr lang="en-US" sz="1600" b="1" dirty="0"/>
              <a:t>5</a:t>
            </a:r>
          </a:p>
          <a:p>
            <a:endParaRPr lang="en-US" sz="1600" dirty="0"/>
          </a:p>
          <a:p>
            <a:r>
              <a:rPr lang="en-US" sz="1600" dirty="0"/>
              <a:t>PRICE:     3.75</a:t>
            </a:r>
          </a:p>
          <a:p>
            <a:r>
              <a:rPr lang="en-US" sz="1600" dirty="0"/>
              <a:t>QUANTITY:  5</a:t>
            </a:r>
          </a:p>
          <a:p>
            <a:r>
              <a:rPr lang="en-US" sz="1600" dirty="0"/>
              <a:t>TOTAL:     18.75</a:t>
            </a:r>
          </a:p>
        </p:txBody>
      </p:sp>
    </p:spTree>
    <p:extLst>
      <p:ext uri="{BB962C8B-B14F-4D97-AF65-F5344CB8AC3E}">
        <p14:creationId xmlns:p14="http://schemas.microsoft.com/office/powerpoint/2010/main" val="236591970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4632"/>
            <a:ext cx="10160000" cy="877268"/>
          </a:xfrm>
        </p:spPr>
        <p:txBody>
          <a:bodyPr/>
          <a:lstStyle/>
          <a:p>
            <a:r>
              <a:rPr lang="en-US"/>
              <a:t>Multiple Except Branches</a:t>
            </a:r>
            <a:endParaRPr lang="en-US" dirty="0"/>
          </a:p>
        </p:txBody>
      </p:sp>
      <p:sp>
        <p:nvSpPr>
          <p:cNvPr id="3" name="Content Placeholder 2"/>
          <p:cNvSpPr>
            <a:spLocks noGrp="1"/>
          </p:cNvSpPr>
          <p:nvPr>
            <p:ph idx="1"/>
          </p:nvPr>
        </p:nvSpPr>
        <p:spPr>
          <a:xfrm>
            <a:off x="609600" y="961899"/>
            <a:ext cx="10160000" cy="5700157"/>
          </a:xfrm>
        </p:spPr>
        <p:txBody>
          <a:bodyPr>
            <a:normAutofit/>
          </a:bodyPr>
          <a:lstStyle/>
          <a:p>
            <a:pPr marL="228600"/>
            <a:r>
              <a:rPr lang="en-US" sz="2800"/>
              <a:t>Using a generic except can make it hard to diagnose a problem:</a:t>
            </a:r>
          </a:p>
          <a:p>
            <a:pPr marL="114300" indent="0">
              <a:buNone/>
            </a:pPr>
            <a:endParaRPr lang="en-US" sz="1050" b="1">
              <a:latin typeface="Courier New" panose="02070309020205020404" pitchFamily="49" charset="0"/>
              <a:cs typeface="Courier New" panose="02070309020205020404" pitchFamily="49" charset="0"/>
            </a:endParaRPr>
          </a:p>
          <a:p>
            <a:pPr marL="1374775" lvl="1" indent="0">
              <a:buNone/>
            </a:pPr>
            <a:r>
              <a:rPr lang="en-US" b="1">
                <a:latin typeface="Courier New" panose="02070309020205020404" pitchFamily="49" charset="0"/>
                <a:cs typeface="Courier New" panose="02070309020205020404" pitchFamily="49" charset="0"/>
              </a:rPr>
              <a:t>try:</a:t>
            </a:r>
          </a:p>
          <a:p>
            <a:pPr marL="1374775" lvl="1" indent="0">
              <a:buNone/>
            </a:pPr>
            <a:r>
              <a:rPr lang="en-US" b="1">
                <a:latin typeface="Courier New" panose="02070309020205020404" pitchFamily="49" charset="0"/>
                <a:cs typeface="Courier New" panose="02070309020205020404" pitchFamily="49" charset="0"/>
              </a:rPr>
              <a:t>    x = int(input("Enter a number: "))</a:t>
            </a:r>
          </a:p>
          <a:p>
            <a:pPr marL="1374775" lvl="1" indent="0">
              <a:buNone/>
            </a:pPr>
            <a:r>
              <a:rPr lang="en-US" b="1">
                <a:latin typeface="Courier New" panose="02070309020205020404" pitchFamily="49" charset="0"/>
                <a:cs typeface="Courier New" panose="02070309020205020404" pitchFamily="49" charset="0"/>
              </a:rPr>
              <a:t>    y = 1 / x</a:t>
            </a:r>
          </a:p>
          <a:p>
            <a:pPr marL="1374775" lvl="1" indent="0">
              <a:buNone/>
            </a:pPr>
            <a:r>
              <a:rPr lang="en-US" b="1">
                <a:latin typeface="Courier New" panose="02070309020205020404" pitchFamily="49" charset="0"/>
                <a:cs typeface="Courier New" panose="02070309020205020404" pitchFamily="49" charset="0"/>
              </a:rPr>
              <a:t>except:</a:t>
            </a:r>
          </a:p>
          <a:p>
            <a:pPr marL="1374775" lvl="1" indent="0">
              <a:buNone/>
            </a:pPr>
            <a:r>
              <a:rPr lang="en-US" b="1">
                <a:latin typeface="Courier New" panose="02070309020205020404" pitchFamily="49" charset="0"/>
                <a:cs typeface="Courier New" panose="02070309020205020404" pitchFamily="49" charset="0"/>
              </a:rPr>
              <a:t>    print("Oh dear, something went wrong...")</a:t>
            </a:r>
          </a:p>
          <a:p>
            <a:pPr marL="1374775" lvl="1" indent="0">
              <a:buNone/>
            </a:pPr>
            <a:endParaRPr lang="en-US" b="1">
              <a:latin typeface="Courier New" panose="02070309020205020404" pitchFamily="49" charset="0"/>
              <a:cs typeface="Courier New" panose="02070309020205020404" pitchFamily="49" charset="0"/>
            </a:endParaRPr>
          </a:p>
          <a:p>
            <a:pPr marL="1374775" lvl="1" indent="0">
              <a:buNone/>
            </a:pPr>
            <a:r>
              <a:rPr lang="en-US" b="1">
                <a:latin typeface="Courier New" panose="02070309020205020404" pitchFamily="49" charset="0"/>
                <a:cs typeface="Courier New" panose="02070309020205020404" pitchFamily="49" charset="0"/>
              </a:rPr>
              <a:t>print("THE END.")</a:t>
            </a:r>
          </a:p>
          <a:p>
            <a:pPr marL="411480" lvl="1" indent="0">
              <a:buNone/>
            </a:pPr>
            <a:endParaRPr lang="en-US" sz="1000" b="1">
              <a:latin typeface="Courier New" panose="02070309020205020404" pitchFamily="49" charset="0"/>
              <a:cs typeface="Courier New" panose="02070309020205020404" pitchFamily="49" charset="0"/>
            </a:endParaRPr>
          </a:p>
          <a:p>
            <a:pPr marL="228600" lvl="1"/>
            <a:r>
              <a:rPr lang="en-US" sz="2800"/>
              <a:t>We can use a variant of the except statement to provide more information</a:t>
            </a:r>
            <a:endParaRPr lang="en-US" sz="2800" dirty="0"/>
          </a:p>
        </p:txBody>
      </p:sp>
      <p:sp>
        <p:nvSpPr>
          <p:cNvPr id="4" name="Slide Number Placeholder 3"/>
          <p:cNvSpPr>
            <a:spLocks noGrp="1"/>
          </p:cNvSpPr>
          <p:nvPr>
            <p:ph type="sldNum" sz="quarter" idx="12"/>
          </p:nvPr>
        </p:nvSpPr>
        <p:spPr/>
        <p:txBody>
          <a:bodyPr/>
          <a:lstStyle/>
          <a:p>
            <a:fld id="{E84E2596-301E-4832-9EC0-2653E7A66251}" type="slidenum">
              <a:rPr lang="en-US" smtClean="0"/>
              <a:t>89</a:t>
            </a:fld>
            <a:endParaRPr lang="en-US"/>
          </a:p>
        </p:txBody>
      </p:sp>
    </p:spTree>
    <p:extLst>
      <p:ext uri="{BB962C8B-B14F-4D97-AF65-F5344CB8AC3E}">
        <p14:creationId xmlns:p14="http://schemas.microsoft.com/office/powerpoint/2010/main" val="815357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2697" y="450576"/>
            <a:ext cx="10416903" cy="6261120"/>
          </a:xfrm>
        </p:spPr>
        <p:txBody>
          <a:bodyPr>
            <a:noAutofit/>
          </a:bodyPr>
          <a:lstStyle/>
          <a:p>
            <a:pPr>
              <a:lnSpc>
                <a:spcPct val="120000"/>
              </a:lnSpc>
            </a:pPr>
            <a:r>
              <a:rPr lang="en-US" sz="2000" dirty="0"/>
              <a:t>To use a module with other programs, store the module file in the same folder as other Python programs</a:t>
            </a:r>
          </a:p>
          <a:p>
            <a:pPr marL="2743200" indent="0">
              <a:lnSpc>
                <a:spcPct val="120000"/>
              </a:lnSpc>
              <a:buNone/>
            </a:pPr>
            <a:r>
              <a:rPr lang="en-US" sz="2000" b="1" dirty="0"/>
              <a:t>…or</a:t>
            </a:r>
            <a:endParaRPr lang="en-US" sz="2000" dirty="0"/>
          </a:p>
          <a:p>
            <a:pPr>
              <a:lnSpc>
                <a:spcPct val="120000"/>
              </a:lnSpc>
            </a:pPr>
            <a:r>
              <a:rPr lang="en-US" sz="2000" dirty="0"/>
              <a:t>Store the module file in a central location and add that location to your search path (varies based on operating system)</a:t>
            </a:r>
          </a:p>
          <a:p>
            <a:pPr>
              <a:lnSpc>
                <a:spcPct val="120000"/>
              </a:lnSpc>
            </a:pPr>
            <a:r>
              <a:rPr lang="en-US" sz="2000" dirty="0"/>
              <a:t>To help Python distinguish between an executable Python program and an imported module</a:t>
            </a:r>
            <a:r>
              <a:rPr lang="en-US" sz="2000"/>
              <a:t>, the </a:t>
            </a:r>
            <a:r>
              <a:rPr lang="en-US" sz="2000" u="sng"/>
              <a:t>top </a:t>
            </a:r>
            <a:r>
              <a:rPr lang="en-US" sz="2000" u="sng" dirty="0"/>
              <a:t>level </a:t>
            </a:r>
            <a:r>
              <a:rPr lang="en-US" sz="2000" u="sng"/>
              <a:t>scope</a:t>
            </a:r>
            <a:r>
              <a:rPr lang="en-US" sz="2000"/>
              <a:t> is used at the bottom of a file:</a:t>
            </a:r>
            <a:endParaRPr lang="en-US" sz="2000" dirty="0"/>
          </a:p>
          <a:p>
            <a:pPr marL="1828800" indent="0">
              <a:lnSpc>
                <a:spcPct val="120000"/>
              </a:lnSpc>
              <a:buNone/>
            </a:pPr>
            <a:r>
              <a:rPr lang="en-US" sz="2000" b="1" dirty="0">
                <a:latin typeface="Courier New" panose="02070309020205020404" pitchFamily="49" charset="0"/>
                <a:cs typeface="Courier New" panose="02070309020205020404" pitchFamily="49" charset="0"/>
              </a:rPr>
              <a:t>if __name__ == “ __main__”:</a:t>
            </a:r>
          </a:p>
          <a:p>
            <a:pPr marL="1828800" indent="0">
              <a:lnSpc>
                <a:spcPct val="120000"/>
              </a:lnSpc>
              <a:buNone/>
            </a:pPr>
            <a:r>
              <a:rPr lang="en-US" sz="2000" b="1" dirty="0">
                <a:latin typeface="Courier New" panose="02070309020205020404" pitchFamily="49" charset="0"/>
                <a:cs typeface="Courier New" panose="02070309020205020404" pitchFamily="49" charset="0"/>
              </a:rPr>
              <a:t>        </a:t>
            </a:r>
            <a:r>
              <a:rPr lang="en-US" sz="2000" b="1">
                <a:latin typeface="Courier New" panose="02070309020205020404" pitchFamily="49" charset="0"/>
                <a:cs typeface="Courier New" panose="02070309020205020404" pitchFamily="49" charset="0"/>
              </a:rPr>
              <a:t>main()</a:t>
            </a:r>
            <a:endParaRPr lang="en-US" sz="2000" b="1" dirty="0"/>
          </a:p>
          <a:p>
            <a:pPr marL="347663">
              <a:lnSpc>
                <a:spcPct val="120000"/>
              </a:lnSpc>
            </a:pPr>
            <a:r>
              <a:rPr lang="en-US" sz="2000" dirty="0">
                <a:latin typeface="Courier New" panose="02070309020205020404" pitchFamily="49" charset="0"/>
                <a:cs typeface="Courier New" panose="02070309020205020404" pitchFamily="49" charset="0"/>
              </a:rPr>
              <a:t>__name__ </a:t>
            </a:r>
            <a:r>
              <a:rPr lang="en-US" sz="2000" dirty="0"/>
              <a:t>is a special variable used </a:t>
            </a:r>
            <a:r>
              <a:rPr lang="en-US" sz="2000"/>
              <a:t>by Python</a:t>
            </a:r>
            <a:endParaRPr lang="en-US" sz="2000" dirty="0"/>
          </a:p>
          <a:p>
            <a:pPr marL="347663">
              <a:lnSpc>
                <a:spcPct val="120000"/>
              </a:lnSpc>
            </a:pPr>
            <a:r>
              <a:rPr lang="en-US" sz="2000"/>
              <a:t>If a </a:t>
            </a:r>
            <a:r>
              <a:rPr lang="en-US" sz="2000" dirty="0"/>
              <a:t>file is run </a:t>
            </a:r>
            <a:r>
              <a:rPr lang="en-US" sz="2000"/>
              <a:t>explicitly (the file's main function in the current file </a:t>
            </a:r>
            <a:r>
              <a:rPr lang="en-US" sz="2000" dirty="0"/>
              <a:t>is in scope), __name__ will be set to "__main__" </a:t>
            </a:r>
            <a:r>
              <a:rPr lang="en-US" sz="2000"/>
              <a:t>and that </a:t>
            </a:r>
            <a:r>
              <a:rPr lang="en-US" sz="2000" dirty="0"/>
              <a:t>main function will be executed; otherwise only the code outside </a:t>
            </a:r>
            <a:r>
              <a:rPr lang="en-US" sz="2000"/>
              <a:t>of the </a:t>
            </a:r>
            <a:r>
              <a:rPr lang="en-US" sz="2000" dirty="0"/>
              <a:t>main function will be available to another program</a:t>
            </a:r>
          </a:p>
          <a:p>
            <a:pPr marL="347663">
              <a:lnSpc>
                <a:spcPct val="120000"/>
              </a:lnSpc>
            </a:pPr>
            <a:r>
              <a:rPr lang="en-US" sz="2000" dirty="0"/>
              <a:t>This is an effective way to include unit tests </a:t>
            </a:r>
            <a:r>
              <a:rPr lang="en-US" sz="2000"/>
              <a:t>in a module!</a:t>
            </a:r>
            <a:endParaRPr lang="en-US" sz="2000" dirty="0"/>
          </a:p>
          <a:p>
            <a:pPr marL="411480" lvl="1" indent="0">
              <a:buNone/>
            </a:pPr>
            <a:endParaRPr lang="en-US" b="1" dirty="0"/>
          </a:p>
          <a:p>
            <a:endParaRPr lang="en-US" sz="2000" dirty="0"/>
          </a:p>
        </p:txBody>
      </p:sp>
      <p:sp>
        <p:nvSpPr>
          <p:cNvPr id="2" name="Slide Number Placeholder 1"/>
          <p:cNvSpPr>
            <a:spLocks noGrp="1"/>
          </p:cNvSpPr>
          <p:nvPr>
            <p:ph type="sldNum" sz="quarter" idx="12"/>
          </p:nvPr>
        </p:nvSpPr>
        <p:spPr/>
        <p:txBody>
          <a:bodyPr/>
          <a:lstStyle/>
          <a:p>
            <a:fld id="{E84E2596-301E-4832-9EC0-2653E7A66251}" type="slidenum">
              <a:rPr lang="en-US" smtClean="0"/>
              <a:t>9</a:t>
            </a:fld>
            <a:endParaRPr lang="en-US"/>
          </a:p>
        </p:txBody>
      </p:sp>
    </p:spTree>
    <p:extLst>
      <p:ext uri="{BB962C8B-B14F-4D97-AF65-F5344CB8AC3E}">
        <p14:creationId xmlns:p14="http://schemas.microsoft.com/office/powerpoint/2010/main" val="159014261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4632"/>
            <a:ext cx="10160000" cy="877268"/>
          </a:xfrm>
        </p:spPr>
        <p:txBody>
          <a:bodyPr/>
          <a:lstStyle/>
          <a:p>
            <a:r>
              <a:rPr lang="en-US"/>
              <a:t>Multiple Except Branches</a:t>
            </a:r>
            <a:endParaRPr lang="en-US" dirty="0"/>
          </a:p>
        </p:txBody>
      </p:sp>
      <p:sp>
        <p:nvSpPr>
          <p:cNvPr id="3" name="Content Placeholder 2"/>
          <p:cNvSpPr>
            <a:spLocks noGrp="1"/>
          </p:cNvSpPr>
          <p:nvPr>
            <p:ph idx="1"/>
          </p:nvPr>
        </p:nvSpPr>
        <p:spPr>
          <a:xfrm>
            <a:off x="609600" y="961899"/>
            <a:ext cx="10160000" cy="5700157"/>
          </a:xfrm>
        </p:spPr>
        <p:txBody>
          <a:bodyPr>
            <a:normAutofit fontScale="85000" lnSpcReduction="20000"/>
          </a:bodyPr>
          <a:lstStyle/>
          <a:p>
            <a:pPr marL="0" indent="0">
              <a:buNone/>
            </a:pPr>
            <a:endParaRPr lang="en-US" sz="2800"/>
          </a:p>
          <a:p>
            <a:pPr marL="1374775" indent="0">
              <a:buNone/>
            </a:pPr>
            <a:r>
              <a:rPr lang="en-US" sz="2600" b="1">
                <a:latin typeface="Courier New" panose="02070309020205020404" pitchFamily="49" charset="0"/>
                <a:cs typeface="Courier New" panose="02070309020205020404" pitchFamily="49" charset="0"/>
              </a:rPr>
              <a:t>try:</a:t>
            </a:r>
          </a:p>
          <a:p>
            <a:pPr marL="1374775" indent="0">
              <a:buNone/>
            </a:pPr>
            <a:r>
              <a:rPr lang="en-US" sz="2600" b="1">
                <a:latin typeface="Courier New" panose="02070309020205020404" pitchFamily="49" charset="0"/>
                <a:cs typeface="Courier New" panose="02070309020205020404" pitchFamily="49" charset="0"/>
              </a:rPr>
              <a:t>    :</a:t>
            </a:r>
          </a:p>
          <a:p>
            <a:pPr marL="1374775" indent="0">
              <a:buNone/>
            </a:pPr>
            <a:r>
              <a:rPr lang="en-US" sz="2600" b="1">
                <a:latin typeface="Courier New" panose="02070309020205020404" pitchFamily="49" charset="0"/>
                <a:cs typeface="Courier New" panose="02070309020205020404" pitchFamily="49" charset="0"/>
              </a:rPr>
              <a:t>except exc1:</a:t>
            </a:r>
          </a:p>
          <a:p>
            <a:pPr marL="1374775" indent="0">
              <a:buNone/>
            </a:pPr>
            <a:r>
              <a:rPr lang="en-US" sz="2600" b="1">
                <a:latin typeface="Courier New" panose="02070309020205020404" pitchFamily="49" charset="0"/>
                <a:cs typeface="Courier New" panose="02070309020205020404" pitchFamily="49" charset="0"/>
              </a:rPr>
              <a:t>    :</a:t>
            </a:r>
          </a:p>
          <a:p>
            <a:pPr marL="1374775" indent="0">
              <a:buNone/>
            </a:pPr>
            <a:r>
              <a:rPr lang="en-US" sz="2600" b="1">
                <a:latin typeface="Courier New" panose="02070309020205020404" pitchFamily="49" charset="0"/>
                <a:cs typeface="Courier New" panose="02070309020205020404" pitchFamily="49" charset="0"/>
              </a:rPr>
              <a:t>except exc2:</a:t>
            </a:r>
          </a:p>
          <a:p>
            <a:pPr marL="1374775" indent="0">
              <a:buNone/>
            </a:pPr>
            <a:r>
              <a:rPr lang="en-US" sz="2600" b="1">
                <a:latin typeface="Courier New" panose="02070309020205020404" pitchFamily="49" charset="0"/>
                <a:cs typeface="Courier New" panose="02070309020205020404" pitchFamily="49" charset="0"/>
              </a:rPr>
              <a:t>    :</a:t>
            </a:r>
          </a:p>
          <a:p>
            <a:pPr marL="1374775" indent="0">
              <a:buNone/>
            </a:pPr>
            <a:r>
              <a:rPr lang="en-US" sz="2600" b="1">
                <a:latin typeface="Courier New" panose="02070309020205020404" pitchFamily="49" charset="0"/>
                <a:cs typeface="Courier New" panose="02070309020205020404" pitchFamily="49" charset="0"/>
              </a:rPr>
              <a:t>except:</a:t>
            </a:r>
          </a:p>
          <a:p>
            <a:pPr marL="1374775" indent="0">
              <a:buNone/>
            </a:pPr>
            <a:r>
              <a:rPr lang="en-US" sz="2600" b="1">
                <a:latin typeface="Courier New" panose="02070309020205020404" pitchFamily="49" charset="0"/>
                <a:cs typeface="Courier New" panose="02070309020205020404" pitchFamily="49" charset="0"/>
              </a:rPr>
              <a:t>    :</a:t>
            </a:r>
          </a:p>
          <a:p>
            <a:pPr marL="1374775" indent="0">
              <a:buNone/>
            </a:pPr>
            <a:endParaRPr lang="en-US" sz="2000" b="1">
              <a:latin typeface="Courier New" panose="02070309020205020404" pitchFamily="49" charset="0"/>
              <a:cs typeface="Courier New" panose="02070309020205020404" pitchFamily="49" charset="0"/>
            </a:endParaRPr>
          </a:p>
          <a:p>
            <a:pPr marL="288925" indent="-288925"/>
            <a:r>
              <a:rPr lang="en-US" sz="2800"/>
              <a:t>if the try branch raises the exc1 exception, it will be handled by the except exc1: block;</a:t>
            </a:r>
          </a:p>
          <a:p>
            <a:pPr marL="288925" indent="-288925"/>
            <a:r>
              <a:rPr lang="en-US" sz="2800"/>
              <a:t>if the try branch raises the exc2 exception, it will be handled by the except exc2: block;</a:t>
            </a:r>
          </a:p>
          <a:p>
            <a:pPr marL="288925" indent="-288925"/>
            <a:r>
              <a:rPr lang="en-US" sz="2800"/>
              <a:t>if the try branch raises any other exception, it will be handled by the unnamed except block.</a:t>
            </a:r>
            <a:endParaRPr lang="en-US" sz="2800" dirty="0"/>
          </a:p>
        </p:txBody>
      </p:sp>
      <p:sp>
        <p:nvSpPr>
          <p:cNvPr id="4" name="Slide Number Placeholder 3"/>
          <p:cNvSpPr>
            <a:spLocks noGrp="1"/>
          </p:cNvSpPr>
          <p:nvPr>
            <p:ph type="sldNum" sz="quarter" idx="12"/>
          </p:nvPr>
        </p:nvSpPr>
        <p:spPr/>
        <p:txBody>
          <a:bodyPr/>
          <a:lstStyle/>
          <a:p>
            <a:fld id="{E84E2596-301E-4832-9EC0-2653E7A66251}" type="slidenum">
              <a:rPr lang="en-US" smtClean="0"/>
              <a:t>90</a:t>
            </a:fld>
            <a:endParaRPr lang="en-US"/>
          </a:p>
        </p:txBody>
      </p:sp>
    </p:spTree>
    <p:extLst>
      <p:ext uri="{BB962C8B-B14F-4D97-AF65-F5344CB8AC3E}">
        <p14:creationId xmlns:p14="http://schemas.microsoft.com/office/powerpoint/2010/main" val="46774474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4632"/>
            <a:ext cx="10160000" cy="877268"/>
          </a:xfrm>
        </p:spPr>
        <p:txBody>
          <a:bodyPr/>
          <a:lstStyle/>
          <a:p>
            <a:r>
              <a:rPr lang="en-US"/>
              <a:t>Multiple Except Branches</a:t>
            </a:r>
            <a:endParaRPr lang="en-US" dirty="0"/>
          </a:p>
        </p:txBody>
      </p:sp>
      <p:sp>
        <p:nvSpPr>
          <p:cNvPr id="3" name="Content Placeholder 2"/>
          <p:cNvSpPr>
            <a:spLocks noGrp="1"/>
          </p:cNvSpPr>
          <p:nvPr>
            <p:ph idx="1"/>
          </p:nvPr>
        </p:nvSpPr>
        <p:spPr>
          <a:xfrm>
            <a:off x="609600" y="961899"/>
            <a:ext cx="10160000" cy="5700157"/>
          </a:xfrm>
        </p:spPr>
        <p:txBody>
          <a:bodyPr>
            <a:normAutofit/>
          </a:bodyPr>
          <a:lstStyle/>
          <a:p>
            <a:r>
              <a:rPr lang="en-US" sz="2600"/>
              <a:t>Compare this version to the previous one:</a:t>
            </a:r>
          </a:p>
          <a:p>
            <a:pPr marL="114300" indent="0">
              <a:buNone/>
            </a:pPr>
            <a:endParaRPr lang="en-US" b="1">
              <a:latin typeface="Courier New" panose="02070309020205020404" pitchFamily="49" charset="0"/>
              <a:cs typeface="Courier New" panose="02070309020205020404" pitchFamily="49" charset="0"/>
            </a:endParaRPr>
          </a:p>
          <a:p>
            <a:pPr marL="914400" indent="0">
              <a:buNone/>
            </a:pPr>
            <a:r>
              <a:rPr lang="en-US" sz="2000" b="1">
                <a:latin typeface="Courier New" panose="02070309020205020404" pitchFamily="49" charset="0"/>
                <a:cs typeface="Courier New" panose="02070309020205020404" pitchFamily="49" charset="0"/>
              </a:rPr>
              <a:t>try:</a:t>
            </a:r>
          </a:p>
          <a:p>
            <a:pPr marL="914400" indent="0">
              <a:buNone/>
            </a:pPr>
            <a:r>
              <a:rPr lang="en-US" sz="2000" b="1">
                <a:latin typeface="Courier New" panose="02070309020205020404" pitchFamily="49" charset="0"/>
                <a:cs typeface="Courier New" panose="02070309020205020404" pitchFamily="49" charset="0"/>
              </a:rPr>
              <a:t>    x = int(input("Enter a number: "))</a:t>
            </a:r>
          </a:p>
          <a:p>
            <a:pPr marL="914400" indent="0">
              <a:buNone/>
            </a:pPr>
            <a:r>
              <a:rPr lang="en-US" sz="2000" b="1">
                <a:latin typeface="Courier New" panose="02070309020205020404" pitchFamily="49" charset="0"/>
                <a:cs typeface="Courier New" panose="02070309020205020404" pitchFamily="49" charset="0"/>
              </a:rPr>
              <a:t>    y = 1 / x</a:t>
            </a:r>
          </a:p>
          <a:p>
            <a:pPr marL="914400" indent="0">
              <a:buNone/>
            </a:pPr>
            <a:r>
              <a:rPr lang="en-US" sz="2000" b="1">
                <a:latin typeface="Courier New" panose="02070309020205020404" pitchFamily="49" charset="0"/>
                <a:cs typeface="Courier New" panose="02070309020205020404" pitchFamily="49" charset="0"/>
              </a:rPr>
              <a:t>    print(y)</a:t>
            </a:r>
          </a:p>
          <a:p>
            <a:pPr marL="914400" indent="0">
              <a:buNone/>
            </a:pPr>
            <a:r>
              <a:rPr lang="en-US" sz="2000" b="1">
                <a:latin typeface="Courier New" panose="02070309020205020404" pitchFamily="49" charset="0"/>
                <a:cs typeface="Courier New" panose="02070309020205020404" pitchFamily="49" charset="0"/>
              </a:rPr>
              <a:t>except ZeroDivisionError:</a:t>
            </a:r>
          </a:p>
          <a:p>
            <a:pPr marL="914400" indent="0">
              <a:buNone/>
            </a:pPr>
            <a:r>
              <a:rPr lang="en-US" sz="2000" b="1">
                <a:latin typeface="Courier New" panose="02070309020205020404" pitchFamily="49" charset="0"/>
                <a:cs typeface="Courier New" panose="02070309020205020404" pitchFamily="49" charset="0"/>
              </a:rPr>
              <a:t>    print("You cannot divide by zero, sorry.")</a:t>
            </a:r>
          </a:p>
          <a:p>
            <a:pPr marL="914400" indent="0">
              <a:buNone/>
            </a:pPr>
            <a:r>
              <a:rPr lang="en-US" sz="2000" b="1">
                <a:latin typeface="Courier New" panose="02070309020205020404" pitchFamily="49" charset="0"/>
                <a:cs typeface="Courier New" panose="02070309020205020404" pitchFamily="49" charset="0"/>
              </a:rPr>
              <a:t>except ValueError:</a:t>
            </a:r>
          </a:p>
          <a:p>
            <a:pPr marL="914400" indent="0">
              <a:buNone/>
            </a:pPr>
            <a:r>
              <a:rPr lang="en-US" sz="2000" b="1">
                <a:latin typeface="Courier New" panose="02070309020205020404" pitchFamily="49" charset="0"/>
                <a:cs typeface="Courier New" panose="02070309020205020404" pitchFamily="49" charset="0"/>
              </a:rPr>
              <a:t>    print("You must enter an integer value.")</a:t>
            </a:r>
          </a:p>
          <a:p>
            <a:pPr marL="914400" indent="0">
              <a:buNone/>
            </a:pPr>
            <a:r>
              <a:rPr lang="en-US" sz="2000" b="1">
                <a:latin typeface="Courier New" panose="02070309020205020404" pitchFamily="49" charset="0"/>
                <a:cs typeface="Courier New" panose="02070309020205020404" pitchFamily="49" charset="0"/>
              </a:rPr>
              <a:t>except:</a:t>
            </a:r>
          </a:p>
          <a:p>
            <a:pPr marL="914400" indent="0">
              <a:buNone/>
            </a:pPr>
            <a:r>
              <a:rPr lang="en-US" sz="2000" b="1">
                <a:latin typeface="Courier New" panose="02070309020205020404" pitchFamily="49" charset="0"/>
                <a:cs typeface="Courier New" panose="02070309020205020404" pitchFamily="49" charset="0"/>
              </a:rPr>
              <a:t>    print("Oh dear, something went wrong...")</a:t>
            </a:r>
          </a:p>
          <a:p>
            <a:pPr marL="914400" indent="0">
              <a:buNone/>
            </a:pPr>
            <a:endParaRPr lang="en-US" sz="2000" b="1">
              <a:latin typeface="Courier New" panose="02070309020205020404" pitchFamily="49" charset="0"/>
              <a:cs typeface="Courier New" panose="02070309020205020404" pitchFamily="49" charset="0"/>
            </a:endParaRPr>
          </a:p>
          <a:p>
            <a:pPr marL="914400" indent="0">
              <a:buNone/>
            </a:pPr>
            <a:r>
              <a:rPr lang="en-US" sz="2000" b="1">
                <a:latin typeface="Courier New" panose="02070309020205020404" pitchFamily="49" charset="0"/>
                <a:cs typeface="Courier New" panose="02070309020205020404" pitchFamily="49" charset="0"/>
              </a:rPr>
              <a:t>print("THE END.")</a:t>
            </a:r>
            <a:endParaRPr lang="en-US" sz="2000" b="1"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E84E2596-301E-4832-9EC0-2653E7A66251}" type="slidenum">
              <a:rPr lang="en-US" smtClean="0"/>
              <a:t>91</a:t>
            </a:fld>
            <a:endParaRPr lang="en-US"/>
          </a:p>
        </p:txBody>
      </p:sp>
    </p:spTree>
    <p:extLst>
      <p:ext uri="{BB962C8B-B14F-4D97-AF65-F5344CB8AC3E}">
        <p14:creationId xmlns:p14="http://schemas.microsoft.com/office/powerpoint/2010/main" val="426719959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4632"/>
            <a:ext cx="10160000" cy="877268"/>
          </a:xfrm>
        </p:spPr>
        <p:txBody>
          <a:bodyPr/>
          <a:lstStyle/>
          <a:p>
            <a:r>
              <a:rPr lang="en-US"/>
              <a:t>Multiple Except Branches</a:t>
            </a:r>
            <a:endParaRPr lang="en-US" dirty="0"/>
          </a:p>
        </p:txBody>
      </p:sp>
      <p:sp>
        <p:nvSpPr>
          <p:cNvPr id="3" name="Content Placeholder 2"/>
          <p:cNvSpPr>
            <a:spLocks noGrp="1"/>
          </p:cNvSpPr>
          <p:nvPr>
            <p:ph idx="1"/>
          </p:nvPr>
        </p:nvSpPr>
        <p:spPr>
          <a:xfrm>
            <a:off x="609600" y="961899"/>
            <a:ext cx="10160000" cy="5700157"/>
          </a:xfrm>
        </p:spPr>
        <p:txBody>
          <a:bodyPr>
            <a:normAutofit fontScale="92500" lnSpcReduction="10000"/>
          </a:bodyPr>
          <a:lstStyle/>
          <a:p>
            <a:r>
              <a:rPr lang="en-US" sz="2600"/>
              <a:t>Rules for multiple except branches:</a:t>
            </a:r>
          </a:p>
          <a:p>
            <a:pPr marL="914400"/>
            <a:r>
              <a:rPr lang="en-US" sz="2600"/>
              <a:t>the except branches are searched in the same order in which they appear in the code</a:t>
            </a:r>
          </a:p>
          <a:p>
            <a:pPr marL="914400"/>
            <a:r>
              <a:rPr lang="en-US" sz="2600"/>
              <a:t>you cannot use more than one except with the same exception name</a:t>
            </a:r>
          </a:p>
          <a:p>
            <a:pPr marL="914400"/>
            <a:r>
              <a:rPr lang="en-US" sz="2600"/>
              <a:t>the number of different except branches is arbitrary - the only condition is that if you use try, you must put at least one except (named or not) after it</a:t>
            </a:r>
          </a:p>
          <a:p>
            <a:pPr marL="914400"/>
            <a:r>
              <a:rPr lang="en-US" sz="2600"/>
              <a:t>the except keyword must not be used without a preceding try</a:t>
            </a:r>
          </a:p>
          <a:p>
            <a:pPr marL="914400"/>
            <a:r>
              <a:rPr lang="en-US" sz="2600"/>
              <a:t>if any of the except branches is executed, no other branches will be executed</a:t>
            </a:r>
          </a:p>
          <a:p>
            <a:pPr marL="914400"/>
            <a:r>
              <a:rPr lang="en-US" sz="2600"/>
              <a:t>if none of the specified except branches matches the raised exception, the exception remains unhandled</a:t>
            </a:r>
          </a:p>
          <a:p>
            <a:pPr marL="914400"/>
            <a:r>
              <a:rPr lang="en-US" sz="2600"/>
              <a:t>if an unnamed except branch exists (one without an exception name), it has to be specified as the last</a:t>
            </a:r>
          </a:p>
        </p:txBody>
      </p:sp>
      <p:sp>
        <p:nvSpPr>
          <p:cNvPr id="4" name="Slide Number Placeholder 3"/>
          <p:cNvSpPr>
            <a:spLocks noGrp="1"/>
          </p:cNvSpPr>
          <p:nvPr>
            <p:ph type="sldNum" sz="quarter" idx="12"/>
          </p:nvPr>
        </p:nvSpPr>
        <p:spPr/>
        <p:txBody>
          <a:bodyPr/>
          <a:lstStyle/>
          <a:p>
            <a:fld id="{E84E2596-301E-4832-9EC0-2653E7A66251}" type="slidenum">
              <a:rPr lang="en-US" smtClean="0"/>
              <a:t>92</a:t>
            </a:fld>
            <a:endParaRPr lang="en-US"/>
          </a:p>
        </p:txBody>
      </p:sp>
    </p:spTree>
    <p:extLst>
      <p:ext uri="{BB962C8B-B14F-4D97-AF65-F5344CB8AC3E}">
        <p14:creationId xmlns:p14="http://schemas.microsoft.com/office/powerpoint/2010/main" val="141136243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36D09-62CE-4B09-BD66-A45876CD9AA9}"/>
              </a:ext>
            </a:extLst>
          </p:cNvPr>
          <p:cNvSpPr>
            <a:spLocks noGrp="1"/>
          </p:cNvSpPr>
          <p:nvPr>
            <p:ph type="title"/>
          </p:nvPr>
        </p:nvSpPr>
        <p:spPr>
          <a:xfrm>
            <a:off x="609600" y="274638"/>
            <a:ext cx="10160000" cy="930707"/>
          </a:xfrm>
        </p:spPr>
        <p:txBody>
          <a:bodyPr/>
          <a:lstStyle/>
          <a:p>
            <a:r>
              <a:rPr lang="en-US" dirty="0"/>
              <a:t>List of Exceptions</a:t>
            </a:r>
          </a:p>
        </p:txBody>
      </p:sp>
      <p:sp>
        <p:nvSpPr>
          <p:cNvPr id="3" name="Content Placeholder 2">
            <a:extLst>
              <a:ext uri="{FF2B5EF4-FFF2-40B4-BE49-F238E27FC236}">
                <a16:creationId xmlns:a16="http://schemas.microsoft.com/office/drawing/2014/main" id="{7D637E72-EB9F-404F-A3DC-C98DD90EE64A}"/>
              </a:ext>
            </a:extLst>
          </p:cNvPr>
          <p:cNvSpPr>
            <a:spLocks noGrp="1"/>
          </p:cNvSpPr>
          <p:nvPr>
            <p:ph idx="1"/>
          </p:nvPr>
        </p:nvSpPr>
        <p:spPr>
          <a:xfrm>
            <a:off x="609600" y="1316182"/>
            <a:ext cx="10160000" cy="4976152"/>
          </a:xfrm>
        </p:spPr>
        <p:txBody>
          <a:bodyPr numCol="3">
            <a:normAutofit fontScale="62500" lnSpcReduction="20000"/>
          </a:bodyPr>
          <a:lstStyle/>
          <a:p>
            <a:pPr marL="0" indent="0">
              <a:buNone/>
            </a:pPr>
            <a:r>
              <a:rPr lang="en-US" dirty="0"/>
              <a:t> </a:t>
            </a:r>
            <a:r>
              <a:rPr lang="en-US" dirty="0" err="1"/>
              <a:t>AssertionError</a:t>
            </a:r>
            <a:endParaRPr lang="en-US" dirty="0"/>
          </a:p>
          <a:p>
            <a:pPr marL="0" indent="0">
              <a:buNone/>
            </a:pPr>
            <a:r>
              <a:rPr lang="en-US" dirty="0"/>
              <a:t> </a:t>
            </a:r>
            <a:r>
              <a:rPr lang="en-US" dirty="0" err="1"/>
              <a:t>AttributeError</a:t>
            </a:r>
            <a:endParaRPr lang="en-US" dirty="0"/>
          </a:p>
          <a:p>
            <a:pPr marL="0" indent="0">
              <a:buNone/>
            </a:pPr>
            <a:r>
              <a:rPr lang="en-US" dirty="0"/>
              <a:t> </a:t>
            </a:r>
            <a:r>
              <a:rPr lang="en-US" dirty="0" err="1"/>
              <a:t>EOFError</a:t>
            </a:r>
            <a:endParaRPr lang="en-US" dirty="0"/>
          </a:p>
          <a:p>
            <a:pPr marL="0" indent="0">
              <a:buNone/>
            </a:pPr>
            <a:r>
              <a:rPr lang="en-US" dirty="0"/>
              <a:t> </a:t>
            </a:r>
            <a:r>
              <a:rPr lang="en-US" dirty="0" err="1"/>
              <a:t>FloatingPointError</a:t>
            </a:r>
            <a:endParaRPr lang="en-US" dirty="0"/>
          </a:p>
          <a:p>
            <a:pPr marL="0" indent="0">
              <a:buNone/>
            </a:pPr>
            <a:r>
              <a:rPr lang="en-US" dirty="0"/>
              <a:t> </a:t>
            </a:r>
            <a:r>
              <a:rPr lang="en-US" dirty="0" err="1"/>
              <a:t>GeneratorExit</a:t>
            </a:r>
            <a:endParaRPr lang="en-US" dirty="0"/>
          </a:p>
          <a:p>
            <a:pPr marL="0" indent="0">
              <a:buNone/>
            </a:pPr>
            <a:r>
              <a:rPr lang="en-US" dirty="0"/>
              <a:t> </a:t>
            </a:r>
            <a:r>
              <a:rPr lang="en-US" dirty="0" err="1"/>
              <a:t>ImportError</a:t>
            </a:r>
            <a:endParaRPr lang="en-US" dirty="0"/>
          </a:p>
          <a:p>
            <a:pPr marL="0" indent="0">
              <a:buNone/>
            </a:pPr>
            <a:r>
              <a:rPr lang="en-US" dirty="0"/>
              <a:t> </a:t>
            </a:r>
            <a:r>
              <a:rPr lang="en-US" dirty="0" err="1"/>
              <a:t>ModuleNotFoundError</a:t>
            </a:r>
            <a:endParaRPr lang="en-US" dirty="0"/>
          </a:p>
          <a:p>
            <a:pPr marL="0" indent="0">
              <a:buNone/>
            </a:pPr>
            <a:r>
              <a:rPr lang="en-US" dirty="0"/>
              <a:t> </a:t>
            </a:r>
            <a:r>
              <a:rPr lang="en-US" dirty="0" err="1"/>
              <a:t>IndexError</a:t>
            </a:r>
            <a:endParaRPr lang="en-US" dirty="0"/>
          </a:p>
          <a:p>
            <a:pPr marL="0" indent="0">
              <a:buNone/>
            </a:pPr>
            <a:r>
              <a:rPr lang="en-US" dirty="0"/>
              <a:t> </a:t>
            </a:r>
            <a:r>
              <a:rPr lang="en-US" dirty="0" err="1"/>
              <a:t>KeyError</a:t>
            </a:r>
            <a:endParaRPr lang="en-US" dirty="0"/>
          </a:p>
          <a:p>
            <a:pPr marL="0" indent="0">
              <a:buNone/>
            </a:pPr>
            <a:r>
              <a:rPr lang="en-US" dirty="0"/>
              <a:t> </a:t>
            </a:r>
            <a:r>
              <a:rPr lang="en-US" dirty="0" err="1"/>
              <a:t>KeyboardInterrupt</a:t>
            </a:r>
            <a:endParaRPr lang="en-US" dirty="0"/>
          </a:p>
          <a:p>
            <a:pPr marL="0" indent="0">
              <a:buNone/>
            </a:pPr>
            <a:r>
              <a:rPr lang="en-US" dirty="0"/>
              <a:t> </a:t>
            </a:r>
            <a:r>
              <a:rPr lang="en-US" dirty="0" err="1"/>
              <a:t>MemoryError</a:t>
            </a:r>
            <a:endParaRPr lang="en-US" dirty="0"/>
          </a:p>
          <a:p>
            <a:pPr marL="0" indent="0">
              <a:buNone/>
            </a:pPr>
            <a:r>
              <a:rPr lang="en-US" dirty="0"/>
              <a:t> </a:t>
            </a:r>
            <a:r>
              <a:rPr lang="en-US" dirty="0" err="1"/>
              <a:t>NameError</a:t>
            </a:r>
            <a:endParaRPr lang="en-US" dirty="0"/>
          </a:p>
          <a:p>
            <a:pPr marL="0" indent="0">
              <a:buNone/>
            </a:pPr>
            <a:r>
              <a:rPr lang="en-US" dirty="0"/>
              <a:t> </a:t>
            </a:r>
            <a:r>
              <a:rPr lang="en-US" dirty="0" err="1"/>
              <a:t>NotImplementedError</a:t>
            </a:r>
            <a:endParaRPr lang="en-US" dirty="0"/>
          </a:p>
          <a:p>
            <a:pPr marL="0" indent="0">
              <a:buNone/>
            </a:pPr>
            <a:r>
              <a:rPr lang="en-US" dirty="0"/>
              <a:t> </a:t>
            </a:r>
            <a:r>
              <a:rPr lang="en-US" dirty="0" err="1"/>
              <a:t>OSError</a:t>
            </a:r>
            <a:r>
              <a:rPr lang="en-US" dirty="0"/>
              <a:t>([</a:t>
            </a:r>
            <a:r>
              <a:rPr lang="en-US" dirty="0" err="1"/>
              <a:t>arg</a:t>
            </a:r>
            <a:r>
              <a:rPr lang="en-US" dirty="0"/>
              <a:t>])</a:t>
            </a:r>
          </a:p>
          <a:p>
            <a:pPr marL="0" indent="0">
              <a:buNone/>
            </a:pPr>
            <a:r>
              <a:rPr lang="en-US" dirty="0"/>
              <a:t> </a:t>
            </a:r>
            <a:r>
              <a:rPr lang="en-US" dirty="0" err="1"/>
              <a:t>OSError</a:t>
            </a:r>
            <a:r>
              <a:rPr lang="en-US" dirty="0"/>
              <a:t>(</a:t>
            </a:r>
            <a:r>
              <a:rPr lang="en-US" dirty="0" err="1"/>
              <a:t>errno</a:t>
            </a:r>
            <a:r>
              <a:rPr lang="en-US" dirty="0"/>
              <a:t>, </a:t>
            </a:r>
            <a:r>
              <a:rPr lang="en-US" dirty="0" err="1"/>
              <a:t>strerror</a:t>
            </a:r>
            <a:r>
              <a:rPr lang="en-US" dirty="0"/>
              <a:t>[, filename[, </a:t>
            </a:r>
            <a:r>
              <a:rPr lang="en-US" dirty="0" err="1"/>
              <a:t>winerror</a:t>
            </a:r>
            <a:r>
              <a:rPr lang="en-US" dirty="0"/>
              <a:t>[, filename2]]])</a:t>
            </a:r>
          </a:p>
          <a:p>
            <a:pPr marL="0" indent="0">
              <a:buNone/>
            </a:pPr>
            <a:r>
              <a:rPr lang="en-US" dirty="0"/>
              <a:t> </a:t>
            </a:r>
            <a:r>
              <a:rPr lang="en-US" dirty="0" err="1"/>
              <a:t>OverflowError</a:t>
            </a:r>
            <a:endParaRPr lang="en-US" dirty="0"/>
          </a:p>
          <a:p>
            <a:pPr marL="0" indent="0">
              <a:buNone/>
            </a:pPr>
            <a:r>
              <a:rPr lang="en-US" dirty="0"/>
              <a:t> </a:t>
            </a:r>
            <a:r>
              <a:rPr lang="en-US" dirty="0" err="1"/>
              <a:t>RecursionError</a:t>
            </a:r>
            <a:endParaRPr lang="en-US" dirty="0"/>
          </a:p>
          <a:p>
            <a:pPr marL="0" indent="0">
              <a:buNone/>
            </a:pPr>
            <a:r>
              <a:rPr lang="en-US" dirty="0"/>
              <a:t> </a:t>
            </a:r>
            <a:r>
              <a:rPr lang="en-US" dirty="0" err="1"/>
              <a:t>ReferenceError</a:t>
            </a:r>
            <a:endParaRPr lang="en-US" dirty="0"/>
          </a:p>
          <a:p>
            <a:pPr marL="0" indent="0">
              <a:buNone/>
            </a:pPr>
            <a:r>
              <a:rPr lang="en-US" dirty="0"/>
              <a:t> </a:t>
            </a:r>
            <a:r>
              <a:rPr lang="en-US" dirty="0" err="1"/>
              <a:t>RuntimeError</a:t>
            </a:r>
            <a:endParaRPr lang="en-US" dirty="0"/>
          </a:p>
          <a:p>
            <a:pPr marL="0" indent="0">
              <a:buNone/>
            </a:pPr>
            <a:r>
              <a:rPr lang="en-US" dirty="0"/>
              <a:t> </a:t>
            </a:r>
            <a:r>
              <a:rPr lang="en-US" dirty="0" err="1"/>
              <a:t>StopIteration</a:t>
            </a:r>
            <a:endParaRPr lang="en-US" dirty="0"/>
          </a:p>
          <a:p>
            <a:pPr marL="0" indent="0">
              <a:buNone/>
            </a:pPr>
            <a:r>
              <a:rPr lang="en-US" dirty="0"/>
              <a:t> </a:t>
            </a:r>
            <a:r>
              <a:rPr lang="en-US" dirty="0" err="1"/>
              <a:t>StopAsyncIteration</a:t>
            </a:r>
            <a:endParaRPr lang="en-US" dirty="0"/>
          </a:p>
          <a:p>
            <a:pPr marL="0" indent="0">
              <a:buNone/>
            </a:pPr>
            <a:r>
              <a:rPr lang="en-US" dirty="0"/>
              <a:t> </a:t>
            </a:r>
            <a:r>
              <a:rPr lang="en-US" dirty="0" err="1"/>
              <a:t>SyntaxError</a:t>
            </a:r>
            <a:endParaRPr lang="en-US" dirty="0"/>
          </a:p>
          <a:p>
            <a:pPr marL="0" indent="0">
              <a:buNone/>
            </a:pPr>
            <a:r>
              <a:rPr lang="en-US" dirty="0"/>
              <a:t> </a:t>
            </a:r>
            <a:r>
              <a:rPr lang="en-US" dirty="0" err="1"/>
              <a:t>IndentationError</a:t>
            </a:r>
            <a:endParaRPr lang="en-US" dirty="0"/>
          </a:p>
          <a:p>
            <a:pPr marL="0" indent="0">
              <a:buNone/>
            </a:pPr>
            <a:r>
              <a:rPr lang="en-US" dirty="0"/>
              <a:t> </a:t>
            </a:r>
            <a:r>
              <a:rPr lang="en-US" dirty="0" err="1"/>
              <a:t>TabError</a:t>
            </a:r>
            <a:endParaRPr lang="en-US" dirty="0"/>
          </a:p>
          <a:p>
            <a:pPr marL="0" indent="0">
              <a:buNone/>
            </a:pPr>
            <a:r>
              <a:rPr lang="en-US" dirty="0"/>
              <a:t> </a:t>
            </a:r>
            <a:r>
              <a:rPr lang="en-US" dirty="0" err="1"/>
              <a:t>SystemError</a:t>
            </a:r>
            <a:endParaRPr lang="en-US" dirty="0"/>
          </a:p>
          <a:p>
            <a:pPr marL="0" indent="0">
              <a:buNone/>
            </a:pPr>
            <a:r>
              <a:rPr lang="en-US" dirty="0"/>
              <a:t> </a:t>
            </a:r>
            <a:r>
              <a:rPr lang="en-US" dirty="0" err="1"/>
              <a:t>SystemExit</a:t>
            </a:r>
            <a:endParaRPr lang="en-US" dirty="0"/>
          </a:p>
          <a:p>
            <a:pPr marL="0" indent="0">
              <a:buNone/>
            </a:pPr>
            <a:r>
              <a:rPr lang="en-US" dirty="0"/>
              <a:t> </a:t>
            </a:r>
            <a:r>
              <a:rPr lang="en-US" dirty="0" err="1"/>
              <a:t>TypeError</a:t>
            </a:r>
            <a:endParaRPr lang="en-US" dirty="0"/>
          </a:p>
          <a:p>
            <a:pPr marL="0" indent="0">
              <a:buNone/>
            </a:pPr>
            <a:r>
              <a:rPr lang="en-US" dirty="0"/>
              <a:t> </a:t>
            </a:r>
            <a:r>
              <a:rPr lang="en-US" dirty="0" err="1"/>
              <a:t>UnboundLocalError</a:t>
            </a:r>
            <a:endParaRPr lang="en-US" dirty="0"/>
          </a:p>
          <a:p>
            <a:pPr marL="0" indent="0">
              <a:buNone/>
            </a:pPr>
            <a:r>
              <a:rPr lang="en-US" dirty="0"/>
              <a:t> </a:t>
            </a:r>
            <a:r>
              <a:rPr lang="en-US" dirty="0" err="1"/>
              <a:t>UnicodeError</a:t>
            </a:r>
            <a:endParaRPr lang="en-US" dirty="0"/>
          </a:p>
          <a:p>
            <a:pPr marL="0" indent="0">
              <a:buNone/>
            </a:pPr>
            <a:r>
              <a:rPr lang="en-US" dirty="0"/>
              <a:t> </a:t>
            </a:r>
            <a:r>
              <a:rPr lang="en-US" dirty="0" err="1"/>
              <a:t>UnicodeEncodeError</a:t>
            </a:r>
            <a:endParaRPr lang="en-US" dirty="0"/>
          </a:p>
          <a:p>
            <a:pPr marL="0" indent="0">
              <a:buNone/>
            </a:pPr>
            <a:r>
              <a:rPr lang="en-US" dirty="0"/>
              <a:t> </a:t>
            </a:r>
            <a:r>
              <a:rPr lang="en-US" dirty="0" err="1"/>
              <a:t>UnicodeDecodeError</a:t>
            </a:r>
            <a:endParaRPr lang="en-US" dirty="0"/>
          </a:p>
          <a:p>
            <a:pPr marL="0" indent="0">
              <a:buNone/>
            </a:pPr>
            <a:r>
              <a:rPr lang="en-US" dirty="0"/>
              <a:t> </a:t>
            </a:r>
            <a:r>
              <a:rPr lang="en-US" dirty="0" err="1"/>
              <a:t>UnicodeTranslateError</a:t>
            </a:r>
            <a:endParaRPr lang="en-US" dirty="0"/>
          </a:p>
          <a:p>
            <a:pPr marL="0" indent="0">
              <a:buNone/>
            </a:pPr>
            <a:r>
              <a:rPr lang="en-US" dirty="0"/>
              <a:t> </a:t>
            </a:r>
            <a:r>
              <a:rPr lang="en-US" dirty="0" err="1"/>
              <a:t>ValueError</a:t>
            </a:r>
            <a:endParaRPr lang="en-US" dirty="0"/>
          </a:p>
          <a:p>
            <a:pPr marL="0" indent="0">
              <a:buNone/>
            </a:pPr>
            <a:r>
              <a:rPr lang="en-US" dirty="0"/>
              <a:t> </a:t>
            </a:r>
            <a:r>
              <a:rPr lang="en-US" dirty="0" err="1"/>
              <a:t>ZeroDivisionError</a:t>
            </a:r>
            <a:endParaRPr lang="en-US" dirty="0"/>
          </a:p>
          <a:p>
            <a:pPr marL="0" indent="0">
              <a:buNone/>
            </a:pPr>
            <a:r>
              <a:rPr lang="en-US" dirty="0"/>
              <a:t> </a:t>
            </a:r>
            <a:r>
              <a:rPr lang="en-US" dirty="0" err="1"/>
              <a:t>EnvironmentError</a:t>
            </a:r>
            <a:endParaRPr lang="en-US" dirty="0"/>
          </a:p>
          <a:p>
            <a:pPr marL="0" indent="0">
              <a:buNone/>
            </a:pPr>
            <a:r>
              <a:rPr lang="en-US" dirty="0"/>
              <a:t> </a:t>
            </a:r>
            <a:r>
              <a:rPr lang="en-US" dirty="0" err="1"/>
              <a:t>IOError</a:t>
            </a:r>
            <a:endParaRPr lang="en-US" dirty="0"/>
          </a:p>
          <a:p>
            <a:pPr marL="0" indent="0">
              <a:buNone/>
            </a:pPr>
            <a:r>
              <a:rPr lang="en-US" dirty="0"/>
              <a:t> </a:t>
            </a:r>
            <a:r>
              <a:rPr lang="en-US" dirty="0" err="1"/>
              <a:t>WindowsError</a:t>
            </a:r>
            <a:endParaRPr lang="en-US" dirty="0"/>
          </a:p>
          <a:p>
            <a:pPr marL="0" indent="0">
              <a:buNone/>
            </a:pPr>
            <a:r>
              <a:rPr lang="en-US" dirty="0"/>
              <a:t> </a:t>
            </a:r>
            <a:r>
              <a:rPr lang="en-US" dirty="0" err="1"/>
              <a:t>BlockingIOError</a:t>
            </a:r>
            <a:endParaRPr lang="en-US" dirty="0"/>
          </a:p>
          <a:p>
            <a:pPr marL="0" indent="0">
              <a:buNone/>
            </a:pPr>
            <a:r>
              <a:rPr lang="en-US" dirty="0"/>
              <a:t> </a:t>
            </a:r>
            <a:r>
              <a:rPr lang="en-US" dirty="0" err="1"/>
              <a:t>ChildProcessError</a:t>
            </a:r>
            <a:endParaRPr lang="en-US" dirty="0"/>
          </a:p>
          <a:p>
            <a:pPr marL="0" indent="0">
              <a:buNone/>
            </a:pPr>
            <a:r>
              <a:rPr lang="en-US" dirty="0"/>
              <a:t> </a:t>
            </a:r>
            <a:r>
              <a:rPr lang="en-US" dirty="0" err="1"/>
              <a:t>ConnectionError</a:t>
            </a:r>
            <a:endParaRPr lang="en-US" dirty="0"/>
          </a:p>
          <a:p>
            <a:pPr marL="0" indent="0">
              <a:buNone/>
            </a:pPr>
            <a:r>
              <a:rPr lang="en-US" dirty="0"/>
              <a:t> </a:t>
            </a:r>
            <a:r>
              <a:rPr lang="en-US" dirty="0" err="1"/>
              <a:t>BrokenPipeError</a:t>
            </a:r>
            <a:endParaRPr lang="en-US" dirty="0"/>
          </a:p>
          <a:p>
            <a:pPr marL="0" indent="0">
              <a:buNone/>
            </a:pPr>
            <a:r>
              <a:rPr lang="en-US" dirty="0"/>
              <a:t> </a:t>
            </a:r>
            <a:r>
              <a:rPr lang="en-US" dirty="0" err="1"/>
              <a:t>ConnectionAbortedError</a:t>
            </a:r>
            <a:endParaRPr lang="en-US" dirty="0"/>
          </a:p>
          <a:p>
            <a:pPr marL="0" indent="0">
              <a:buNone/>
            </a:pPr>
            <a:r>
              <a:rPr lang="en-US" dirty="0"/>
              <a:t> </a:t>
            </a:r>
            <a:r>
              <a:rPr lang="en-US" dirty="0" err="1"/>
              <a:t>ConnectionRefusedError</a:t>
            </a:r>
            <a:endParaRPr lang="en-US" dirty="0"/>
          </a:p>
          <a:p>
            <a:pPr marL="0" indent="0">
              <a:buNone/>
            </a:pPr>
            <a:r>
              <a:rPr lang="en-US" dirty="0"/>
              <a:t> </a:t>
            </a:r>
            <a:r>
              <a:rPr lang="en-US" dirty="0" err="1"/>
              <a:t>ConnectionResetError</a:t>
            </a:r>
            <a:endParaRPr lang="en-US" dirty="0"/>
          </a:p>
          <a:p>
            <a:pPr marL="0" indent="0">
              <a:buNone/>
            </a:pPr>
            <a:r>
              <a:rPr lang="en-US" dirty="0"/>
              <a:t> </a:t>
            </a:r>
            <a:r>
              <a:rPr lang="en-US" dirty="0" err="1"/>
              <a:t>FileExistsError</a:t>
            </a:r>
            <a:endParaRPr lang="en-US" dirty="0"/>
          </a:p>
          <a:p>
            <a:pPr marL="0" indent="0">
              <a:buNone/>
            </a:pPr>
            <a:r>
              <a:rPr lang="en-US" dirty="0"/>
              <a:t> </a:t>
            </a:r>
            <a:r>
              <a:rPr lang="en-US" dirty="0" err="1"/>
              <a:t>FileNotFoundError</a:t>
            </a:r>
            <a:endParaRPr lang="en-US" dirty="0"/>
          </a:p>
          <a:p>
            <a:pPr marL="0" indent="0">
              <a:buNone/>
            </a:pPr>
            <a:r>
              <a:rPr lang="en-US" dirty="0"/>
              <a:t> </a:t>
            </a:r>
            <a:r>
              <a:rPr lang="en-US" dirty="0" err="1"/>
              <a:t>InterruptedError</a:t>
            </a:r>
            <a:endParaRPr lang="en-US" dirty="0"/>
          </a:p>
          <a:p>
            <a:pPr marL="0" indent="0">
              <a:buNone/>
            </a:pPr>
            <a:r>
              <a:rPr lang="en-US" dirty="0"/>
              <a:t> </a:t>
            </a:r>
            <a:r>
              <a:rPr lang="en-US" dirty="0" err="1"/>
              <a:t>IsADirectoryError</a:t>
            </a:r>
            <a:endParaRPr lang="en-US" dirty="0"/>
          </a:p>
          <a:p>
            <a:pPr marL="0" indent="0">
              <a:buNone/>
            </a:pPr>
            <a:r>
              <a:rPr lang="en-US" dirty="0"/>
              <a:t> </a:t>
            </a:r>
            <a:r>
              <a:rPr lang="en-US" dirty="0" err="1"/>
              <a:t>NotADirectoryError</a:t>
            </a:r>
            <a:endParaRPr lang="en-US" dirty="0"/>
          </a:p>
          <a:p>
            <a:pPr marL="0" indent="0">
              <a:buNone/>
            </a:pPr>
            <a:r>
              <a:rPr lang="en-US" dirty="0"/>
              <a:t> </a:t>
            </a:r>
            <a:r>
              <a:rPr lang="en-US" dirty="0" err="1"/>
              <a:t>PermissionError</a:t>
            </a:r>
            <a:endParaRPr lang="en-US" dirty="0"/>
          </a:p>
          <a:p>
            <a:pPr marL="0" indent="0">
              <a:buNone/>
            </a:pPr>
            <a:r>
              <a:rPr lang="en-US" dirty="0"/>
              <a:t> </a:t>
            </a:r>
            <a:r>
              <a:rPr lang="en-US" dirty="0" err="1"/>
              <a:t>ProcessLookupError</a:t>
            </a:r>
            <a:endParaRPr lang="en-US" dirty="0"/>
          </a:p>
          <a:p>
            <a:pPr marL="0" indent="0">
              <a:buNone/>
            </a:pPr>
            <a:r>
              <a:rPr lang="en-US" dirty="0"/>
              <a:t> </a:t>
            </a:r>
            <a:r>
              <a:rPr lang="en-US" dirty="0" err="1"/>
              <a:t>TimeoutError</a:t>
            </a:r>
            <a:endParaRPr lang="en-US" dirty="0"/>
          </a:p>
          <a:p>
            <a:pPr marL="0" indent="0">
              <a:buNone/>
            </a:pPr>
            <a:r>
              <a:rPr lang="en-US" dirty="0"/>
              <a:t> Warning</a:t>
            </a:r>
          </a:p>
          <a:p>
            <a:pPr marL="0" indent="0">
              <a:buNone/>
            </a:pPr>
            <a:r>
              <a:rPr lang="en-US" dirty="0"/>
              <a:t> </a:t>
            </a:r>
            <a:r>
              <a:rPr lang="en-US" dirty="0" err="1"/>
              <a:t>UserWarning</a:t>
            </a:r>
            <a:endParaRPr lang="en-US" dirty="0"/>
          </a:p>
          <a:p>
            <a:pPr marL="0" indent="0">
              <a:buNone/>
            </a:pPr>
            <a:r>
              <a:rPr lang="en-US" dirty="0"/>
              <a:t> </a:t>
            </a:r>
            <a:r>
              <a:rPr lang="en-US" dirty="0" err="1"/>
              <a:t>DeprecationWarning</a:t>
            </a:r>
            <a:endParaRPr lang="en-US" dirty="0"/>
          </a:p>
          <a:p>
            <a:pPr marL="0" indent="0">
              <a:buNone/>
            </a:pPr>
            <a:r>
              <a:rPr lang="en-US" dirty="0"/>
              <a:t> </a:t>
            </a:r>
            <a:r>
              <a:rPr lang="en-US" dirty="0" err="1"/>
              <a:t>PendingDeprecationWarning</a:t>
            </a:r>
            <a:endParaRPr lang="en-US" dirty="0"/>
          </a:p>
          <a:p>
            <a:pPr marL="0" indent="0">
              <a:buNone/>
            </a:pPr>
            <a:r>
              <a:rPr lang="en-US" dirty="0"/>
              <a:t> </a:t>
            </a:r>
            <a:r>
              <a:rPr lang="en-US" dirty="0" err="1"/>
              <a:t>SyntaxWarning</a:t>
            </a:r>
            <a:endParaRPr lang="en-US" dirty="0"/>
          </a:p>
          <a:p>
            <a:pPr marL="0" indent="0">
              <a:buNone/>
            </a:pPr>
            <a:r>
              <a:rPr lang="en-US" dirty="0"/>
              <a:t> </a:t>
            </a:r>
            <a:r>
              <a:rPr lang="en-US" dirty="0" err="1"/>
              <a:t>RuntimeWarning</a:t>
            </a:r>
            <a:endParaRPr lang="en-US" dirty="0"/>
          </a:p>
          <a:p>
            <a:pPr marL="0" indent="0">
              <a:buNone/>
            </a:pPr>
            <a:r>
              <a:rPr lang="en-US" dirty="0"/>
              <a:t> </a:t>
            </a:r>
            <a:r>
              <a:rPr lang="en-US" dirty="0" err="1"/>
              <a:t>FutureWarning</a:t>
            </a:r>
            <a:endParaRPr lang="en-US" dirty="0"/>
          </a:p>
          <a:p>
            <a:pPr marL="0" indent="0">
              <a:buNone/>
            </a:pPr>
            <a:r>
              <a:rPr lang="en-US" dirty="0"/>
              <a:t> </a:t>
            </a:r>
            <a:r>
              <a:rPr lang="en-US" dirty="0" err="1"/>
              <a:t>ImportWarning</a:t>
            </a:r>
            <a:endParaRPr lang="en-US" dirty="0"/>
          </a:p>
          <a:p>
            <a:pPr marL="0" indent="0">
              <a:buNone/>
            </a:pPr>
            <a:r>
              <a:rPr lang="en-US" dirty="0"/>
              <a:t> </a:t>
            </a:r>
            <a:r>
              <a:rPr lang="en-US" dirty="0" err="1"/>
              <a:t>UnicodeWarning</a:t>
            </a:r>
            <a:endParaRPr lang="en-US" dirty="0"/>
          </a:p>
          <a:p>
            <a:pPr marL="0" indent="0">
              <a:buNone/>
            </a:pPr>
            <a:r>
              <a:rPr lang="en-US" dirty="0"/>
              <a:t> </a:t>
            </a:r>
            <a:r>
              <a:rPr lang="en-US" dirty="0" err="1"/>
              <a:t>BytesWarning</a:t>
            </a:r>
            <a:endParaRPr lang="en-US" dirty="0"/>
          </a:p>
          <a:p>
            <a:pPr marL="0" indent="0">
              <a:buNone/>
            </a:pPr>
            <a:r>
              <a:rPr lang="en-US" dirty="0"/>
              <a:t> </a:t>
            </a:r>
            <a:r>
              <a:rPr lang="en-US" dirty="0" err="1"/>
              <a:t>ResourceWarning</a:t>
            </a:r>
            <a:endParaRPr lang="en-US" dirty="0"/>
          </a:p>
          <a:p>
            <a:pPr marL="114300" indent="0">
              <a:buNone/>
            </a:pPr>
            <a:endParaRPr lang="en-US" dirty="0"/>
          </a:p>
        </p:txBody>
      </p:sp>
      <p:sp>
        <p:nvSpPr>
          <p:cNvPr id="4" name="Slide Number Placeholder 3">
            <a:extLst>
              <a:ext uri="{FF2B5EF4-FFF2-40B4-BE49-F238E27FC236}">
                <a16:creationId xmlns:a16="http://schemas.microsoft.com/office/drawing/2014/main" id="{DCCE43F8-0F73-433F-A1B8-FACB5EB58794}"/>
              </a:ext>
            </a:extLst>
          </p:cNvPr>
          <p:cNvSpPr>
            <a:spLocks noGrp="1"/>
          </p:cNvSpPr>
          <p:nvPr>
            <p:ph type="sldNum" sz="quarter" idx="12"/>
          </p:nvPr>
        </p:nvSpPr>
        <p:spPr/>
        <p:txBody>
          <a:bodyPr/>
          <a:lstStyle/>
          <a:p>
            <a:fld id="{E84E2596-301E-4832-9EC0-2653E7A66251}" type="slidenum">
              <a:rPr lang="en-US" smtClean="0"/>
              <a:t>93</a:t>
            </a:fld>
            <a:endParaRPr lang="en-US"/>
          </a:p>
        </p:txBody>
      </p:sp>
      <p:sp>
        <p:nvSpPr>
          <p:cNvPr id="5" name="Rectangle 4">
            <a:extLst>
              <a:ext uri="{FF2B5EF4-FFF2-40B4-BE49-F238E27FC236}">
                <a16:creationId xmlns:a16="http://schemas.microsoft.com/office/drawing/2014/main" id="{27F8FB02-624B-4B50-840E-985A3C346935}"/>
              </a:ext>
            </a:extLst>
          </p:cNvPr>
          <p:cNvSpPr/>
          <p:nvPr/>
        </p:nvSpPr>
        <p:spPr>
          <a:xfrm>
            <a:off x="2530169" y="6477000"/>
            <a:ext cx="4914935" cy="369332"/>
          </a:xfrm>
          <a:prstGeom prst="rect">
            <a:avLst/>
          </a:prstGeom>
        </p:spPr>
        <p:txBody>
          <a:bodyPr wrap="none">
            <a:spAutoFit/>
          </a:bodyPr>
          <a:lstStyle/>
          <a:p>
            <a:r>
              <a:rPr lang="en-US" dirty="0"/>
              <a:t>https://docs.python.org/3/library/exceptions.html</a:t>
            </a:r>
          </a:p>
        </p:txBody>
      </p:sp>
    </p:spTree>
    <p:extLst>
      <p:ext uri="{BB962C8B-B14F-4D97-AF65-F5344CB8AC3E}">
        <p14:creationId xmlns:p14="http://schemas.microsoft.com/office/powerpoint/2010/main" val="333128351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36D09-62CE-4B09-BD66-A45876CD9AA9}"/>
              </a:ext>
            </a:extLst>
          </p:cNvPr>
          <p:cNvSpPr>
            <a:spLocks noGrp="1"/>
          </p:cNvSpPr>
          <p:nvPr>
            <p:ph type="title"/>
          </p:nvPr>
        </p:nvSpPr>
        <p:spPr>
          <a:xfrm>
            <a:off x="609600" y="142377"/>
            <a:ext cx="10160000" cy="772624"/>
          </a:xfrm>
        </p:spPr>
        <p:txBody>
          <a:bodyPr/>
          <a:lstStyle/>
          <a:p>
            <a:r>
              <a:rPr lang="en-US"/>
              <a:t>The Exception Hierarchy</a:t>
            </a:r>
            <a:endParaRPr lang="en-US" dirty="0"/>
          </a:p>
        </p:txBody>
      </p:sp>
      <p:sp>
        <p:nvSpPr>
          <p:cNvPr id="3" name="Content Placeholder 2">
            <a:extLst>
              <a:ext uri="{FF2B5EF4-FFF2-40B4-BE49-F238E27FC236}">
                <a16:creationId xmlns:a16="http://schemas.microsoft.com/office/drawing/2014/main" id="{7D637E72-EB9F-404F-A3DC-C98DD90EE64A}"/>
              </a:ext>
            </a:extLst>
          </p:cNvPr>
          <p:cNvSpPr>
            <a:spLocks noGrp="1"/>
          </p:cNvSpPr>
          <p:nvPr>
            <p:ph idx="1"/>
          </p:nvPr>
        </p:nvSpPr>
        <p:spPr>
          <a:xfrm>
            <a:off x="609600" y="1062892"/>
            <a:ext cx="10160000" cy="5520469"/>
          </a:xfrm>
        </p:spPr>
        <p:txBody>
          <a:bodyPr numCol="1">
            <a:normAutofit/>
          </a:bodyPr>
          <a:lstStyle/>
          <a:p>
            <a:pPr marL="228600"/>
            <a:r>
              <a:rPr lang="en-US" sz="2000"/>
              <a:t>Python defines many built-in exceptions which form a reversed tree-shaped hierarchy</a:t>
            </a:r>
          </a:p>
          <a:p>
            <a:pPr marL="228600"/>
            <a:r>
              <a:rPr lang="en-US" sz="2000"/>
              <a:t>Some are more general (they include other exceptions) while others only epresent themselves. </a:t>
            </a:r>
          </a:p>
          <a:p>
            <a:pPr marL="228600"/>
            <a:r>
              <a:rPr lang="en-US" sz="2000"/>
              <a:t>The closer to the </a:t>
            </a:r>
            <a:r>
              <a:rPr lang="en-US" sz="2000" b="1"/>
              <a:t>root</a:t>
            </a:r>
            <a:r>
              <a:rPr lang="en-US" sz="2000"/>
              <a:t> (top) of the tree that an exception is located, the more general (</a:t>
            </a:r>
            <a:r>
              <a:rPr lang="en-US" sz="2000" b="1"/>
              <a:t>abstract</a:t>
            </a:r>
            <a:r>
              <a:rPr lang="en-US" sz="2000"/>
              <a:t>) it is. </a:t>
            </a:r>
          </a:p>
          <a:p>
            <a:pPr marL="228600"/>
            <a:r>
              <a:rPr lang="en-US" sz="2000"/>
              <a:t>The exceptions located at the branches' ends (we can call them </a:t>
            </a:r>
            <a:r>
              <a:rPr lang="en-US" sz="2000" b="1"/>
              <a:t>leaves</a:t>
            </a:r>
            <a:r>
              <a:rPr lang="en-US" sz="2000"/>
              <a:t>) are </a:t>
            </a:r>
            <a:r>
              <a:rPr lang="en-US" sz="2000" b="1"/>
              <a:t>concrete</a:t>
            </a:r>
            <a:r>
              <a:rPr lang="en-US" sz="2000"/>
              <a:t>.</a:t>
            </a:r>
          </a:p>
          <a:p>
            <a:pPr marL="228600"/>
            <a:r>
              <a:rPr lang="en-US" sz="2000"/>
              <a:t>This diagram shows a small section of the tree, starting at the root:</a:t>
            </a:r>
            <a:endParaRPr lang="en-US" sz="2000" dirty="0"/>
          </a:p>
        </p:txBody>
      </p:sp>
      <p:sp>
        <p:nvSpPr>
          <p:cNvPr id="4" name="Slide Number Placeholder 3">
            <a:extLst>
              <a:ext uri="{FF2B5EF4-FFF2-40B4-BE49-F238E27FC236}">
                <a16:creationId xmlns:a16="http://schemas.microsoft.com/office/drawing/2014/main" id="{DCCE43F8-0F73-433F-A1B8-FACB5EB58794}"/>
              </a:ext>
            </a:extLst>
          </p:cNvPr>
          <p:cNvSpPr>
            <a:spLocks noGrp="1"/>
          </p:cNvSpPr>
          <p:nvPr>
            <p:ph type="sldNum" sz="quarter" idx="12"/>
          </p:nvPr>
        </p:nvSpPr>
        <p:spPr/>
        <p:txBody>
          <a:bodyPr/>
          <a:lstStyle/>
          <a:p>
            <a:fld id="{E84E2596-301E-4832-9EC0-2653E7A66251}" type="slidenum">
              <a:rPr lang="en-US" smtClean="0"/>
              <a:t>94</a:t>
            </a:fld>
            <a:endParaRPr lang="en-US"/>
          </a:p>
        </p:txBody>
      </p:sp>
      <p:pic>
        <p:nvPicPr>
          <p:cNvPr id="7" name="Picture 6">
            <a:extLst>
              <a:ext uri="{FF2B5EF4-FFF2-40B4-BE49-F238E27FC236}">
                <a16:creationId xmlns:a16="http://schemas.microsoft.com/office/drawing/2014/main" id="{2ABCE934-CC9F-198C-437A-CA3521AF7F53}"/>
              </a:ext>
            </a:extLst>
          </p:cNvPr>
          <p:cNvPicPr>
            <a:picLocks noChangeAspect="1"/>
          </p:cNvPicPr>
          <p:nvPr/>
        </p:nvPicPr>
        <p:blipFill>
          <a:blip r:embed="rId2"/>
          <a:stretch>
            <a:fillRect/>
          </a:stretch>
        </p:blipFill>
        <p:spPr>
          <a:xfrm>
            <a:off x="3124845" y="3775431"/>
            <a:ext cx="5075740" cy="2578476"/>
          </a:xfrm>
          <a:prstGeom prst="rect">
            <a:avLst/>
          </a:prstGeom>
        </p:spPr>
      </p:pic>
    </p:spTree>
    <p:extLst>
      <p:ext uri="{BB962C8B-B14F-4D97-AF65-F5344CB8AC3E}">
        <p14:creationId xmlns:p14="http://schemas.microsoft.com/office/powerpoint/2010/main" val="132799075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36D09-62CE-4B09-BD66-A45876CD9AA9}"/>
              </a:ext>
            </a:extLst>
          </p:cNvPr>
          <p:cNvSpPr>
            <a:spLocks noGrp="1"/>
          </p:cNvSpPr>
          <p:nvPr>
            <p:ph type="title"/>
          </p:nvPr>
        </p:nvSpPr>
        <p:spPr>
          <a:xfrm>
            <a:off x="609600" y="142377"/>
            <a:ext cx="10160000" cy="772624"/>
          </a:xfrm>
        </p:spPr>
        <p:txBody>
          <a:bodyPr/>
          <a:lstStyle/>
          <a:p>
            <a:r>
              <a:rPr lang="en-US"/>
              <a:t>The Exception Hierarchy</a:t>
            </a:r>
            <a:endParaRPr lang="en-US" dirty="0"/>
          </a:p>
        </p:txBody>
      </p:sp>
      <p:sp>
        <p:nvSpPr>
          <p:cNvPr id="3" name="Content Placeholder 2">
            <a:extLst>
              <a:ext uri="{FF2B5EF4-FFF2-40B4-BE49-F238E27FC236}">
                <a16:creationId xmlns:a16="http://schemas.microsoft.com/office/drawing/2014/main" id="{7D637E72-EB9F-404F-A3DC-C98DD90EE64A}"/>
              </a:ext>
            </a:extLst>
          </p:cNvPr>
          <p:cNvSpPr>
            <a:spLocks noGrp="1"/>
          </p:cNvSpPr>
          <p:nvPr>
            <p:ph idx="1"/>
          </p:nvPr>
        </p:nvSpPr>
        <p:spPr>
          <a:xfrm>
            <a:off x="609600" y="1062892"/>
            <a:ext cx="10160000" cy="5520469"/>
          </a:xfrm>
        </p:spPr>
        <p:txBody>
          <a:bodyPr numCol="1">
            <a:normAutofit/>
          </a:bodyPr>
          <a:lstStyle/>
          <a:p>
            <a:pPr marL="228600"/>
            <a:r>
              <a:rPr lang="en-US" sz="2000"/>
              <a:t>ZeroDivisionError is a special case of more a general exception named ArithmeticError</a:t>
            </a:r>
          </a:p>
          <a:p>
            <a:pPr marL="228600"/>
            <a:r>
              <a:rPr lang="en-US" sz="2000"/>
              <a:t>ArithmeticError is a special case of a more general exception named Exception</a:t>
            </a:r>
          </a:p>
          <a:p>
            <a:pPr marL="228600"/>
            <a:r>
              <a:rPr lang="en-US" sz="2000"/>
              <a:t>Exception is a special case of a more general exception named BaseException</a:t>
            </a:r>
          </a:p>
          <a:p>
            <a:pPr marL="228600"/>
            <a:r>
              <a:rPr lang="en-US" sz="2000"/>
              <a:t>We can describe the hierarchy in the following way (note the direction of the arrows - they always point to the more general exception):</a:t>
            </a:r>
          </a:p>
          <a:p>
            <a:pPr marL="228600"/>
            <a:endParaRPr lang="en-US" sz="2000"/>
          </a:p>
          <a:p>
            <a:pPr marL="460375" indent="0">
              <a:buNone/>
            </a:pPr>
            <a:r>
              <a:rPr lang="en-US" sz="2000"/>
              <a:t>BaseException</a:t>
            </a:r>
          </a:p>
          <a:p>
            <a:pPr marL="460375" indent="0">
              <a:buNone/>
            </a:pPr>
            <a:r>
              <a:rPr lang="en-US" sz="2000"/>
              <a:t>↑</a:t>
            </a:r>
          </a:p>
          <a:p>
            <a:pPr marL="460375" indent="0">
              <a:buNone/>
            </a:pPr>
            <a:r>
              <a:rPr lang="en-US" sz="2000"/>
              <a:t>Exception</a:t>
            </a:r>
          </a:p>
          <a:p>
            <a:pPr marL="460375" indent="0">
              <a:buNone/>
            </a:pPr>
            <a:r>
              <a:rPr lang="en-US" sz="2000"/>
              <a:t>↑</a:t>
            </a:r>
          </a:p>
          <a:p>
            <a:pPr marL="460375" indent="0">
              <a:buNone/>
            </a:pPr>
            <a:r>
              <a:rPr lang="en-US" sz="2000"/>
              <a:t>ArithmeticError</a:t>
            </a:r>
          </a:p>
          <a:p>
            <a:pPr marL="460375" indent="0">
              <a:buNone/>
            </a:pPr>
            <a:r>
              <a:rPr lang="en-US" sz="2000"/>
              <a:t>↑</a:t>
            </a:r>
          </a:p>
          <a:p>
            <a:pPr marL="460375" indent="0">
              <a:buNone/>
            </a:pPr>
            <a:r>
              <a:rPr lang="en-US" sz="2000"/>
              <a:t>ZeroDivisionError</a:t>
            </a:r>
            <a:endParaRPr lang="en-US" sz="2000" dirty="0"/>
          </a:p>
        </p:txBody>
      </p:sp>
      <p:sp>
        <p:nvSpPr>
          <p:cNvPr id="4" name="Slide Number Placeholder 3">
            <a:extLst>
              <a:ext uri="{FF2B5EF4-FFF2-40B4-BE49-F238E27FC236}">
                <a16:creationId xmlns:a16="http://schemas.microsoft.com/office/drawing/2014/main" id="{DCCE43F8-0F73-433F-A1B8-FACB5EB58794}"/>
              </a:ext>
            </a:extLst>
          </p:cNvPr>
          <p:cNvSpPr>
            <a:spLocks noGrp="1"/>
          </p:cNvSpPr>
          <p:nvPr>
            <p:ph type="sldNum" sz="quarter" idx="12"/>
          </p:nvPr>
        </p:nvSpPr>
        <p:spPr/>
        <p:txBody>
          <a:bodyPr/>
          <a:lstStyle/>
          <a:p>
            <a:fld id="{E84E2596-301E-4832-9EC0-2653E7A66251}" type="slidenum">
              <a:rPr lang="en-US" smtClean="0"/>
              <a:t>95</a:t>
            </a:fld>
            <a:endParaRPr lang="en-US"/>
          </a:p>
        </p:txBody>
      </p:sp>
      <p:pic>
        <p:nvPicPr>
          <p:cNvPr id="7" name="Picture 6">
            <a:extLst>
              <a:ext uri="{FF2B5EF4-FFF2-40B4-BE49-F238E27FC236}">
                <a16:creationId xmlns:a16="http://schemas.microsoft.com/office/drawing/2014/main" id="{2ABCE934-CC9F-198C-437A-CA3521AF7F53}"/>
              </a:ext>
            </a:extLst>
          </p:cNvPr>
          <p:cNvPicPr>
            <a:picLocks noChangeAspect="1"/>
          </p:cNvPicPr>
          <p:nvPr/>
        </p:nvPicPr>
        <p:blipFill>
          <a:blip r:embed="rId2"/>
          <a:stretch>
            <a:fillRect/>
          </a:stretch>
        </p:blipFill>
        <p:spPr>
          <a:xfrm>
            <a:off x="4000167" y="3163674"/>
            <a:ext cx="5972293" cy="3033925"/>
          </a:xfrm>
          <a:prstGeom prst="rect">
            <a:avLst/>
          </a:prstGeom>
        </p:spPr>
      </p:pic>
    </p:spTree>
    <p:extLst>
      <p:ext uri="{BB962C8B-B14F-4D97-AF65-F5344CB8AC3E}">
        <p14:creationId xmlns:p14="http://schemas.microsoft.com/office/powerpoint/2010/main" val="273293474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36D09-62CE-4B09-BD66-A45876CD9AA9}"/>
              </a:ext>
            </a:extLst>
          </p:cNvPr>
          <p:cNvSpPr>
            <a:spLocks noGrp="1"/>
          </p:cNvSpPr>
          <p:nvPr>
            <p:ph type="title"/>
          </p:nvPr>
        </p:nvSpPr>
        <p:spPr>
          <a:xfrm>
            <a:off x="609600" y="142377"/>
            <a:ext cx="10160000" cy="772624"/>
          </a:xfrm>
        </p:spPr>
        <p:txBody>
          <a:bodyPr/>
          <a:lstStyle/>
          <a:p>
            <a:r>
              <a:rPr lang="en-US"/>
              <a:t>The Exception Hierarchy</a:t>
            </a:r>
            <a:endParaRPr lang="en-US" dirty="0"/>
          </a:p>
        </p:txBody>
      </p:sp>
      <p:sp>
        <p:nvSpPr>
          <p:cNvPr id="3" name="Content Placeholder 2">
            <a:extLst>
              <a:ext uri="{FF2B5EF4-FFF2-40B4-BE49-F238E27FC236}">
                <a16:creationId xmlns:a16="http://schemas.microsoft.com/office/drawing/2014/main" id="{7D637E72-EB9F-404F-A3DC-C98DD90EE64A}"/>
              </a:ext>
            </a:extLst>
          </p:cNvPr>
          <p:cNvSpPr>
            <a:spLocks noGrp="1"/>
          </p:cNvSpPr>
          <p:nvPr>
            <p:ph idx="1"/>
          </p:nvPr>
        </p:nvSpPr>
        <p:spPr>
          <a:xfrm>
            <a:off x="609600" y="1062892"/>
            <a:ext cx="10160000" cy="5520469"/>
          </a:xfrm>
        </p:spPr>
        <p:txBody>
          <a:bodyPr numCol="1">
            <a:normAutofit fontScale="92500" lnSpcReduction="20000"/>
          </a:bodyPr>
          <a:lstStyle/>
          <a:p>
            <a:pPr marL="228600"/>
            <a:r>
              <a:rPr lang="en-US" sz="2800"/>
              <a:t>The following code snippets both work; why?</a:t>
            </a:r>
          </a:p>
          <a:p>
            <a:pPr marL="228600"/>
            <a:endParaRPr lang="en-US" sz="2000"/>
          </a:p>
          <a:p>
            <a:pPr marL="914400" indent="0">
              <a:buNone/>
            </a:pPr>
            <a:r>
              <a:rPr lang="en-US" sz="2000" b="1">
                <a:latin typeface="Courier New" panose="02070309020205020404" pitchFamily="49" charset="0"/>
                <a:cs typeface="Courier New" panose="02070309020205020404" pitchFamily="49" charset="0"/>
              </a:rPr>
              <a:t>try:</a:t>
            </a:r>
          </a:p>
          <a:p>
            <a:pPr marL="914400" indent="0">
              <a:buNone/>
            </a:pPr>
            <a:r>
              <a:rPr lang="en-US" sz="2000" b="1">
                <a:latin typeface="Courier New" panose="02070309020205020404" pitchFamily="49" charset="0"/>
                <a:cs typeface="Courier New" panose="02070309020205020404" pitchFamily="49" charset="0"/>
              </a:rPr>
              <a:t>    y = 1 / 0</a:t>
            </a:r>
          </a:p>
          <a:p>
            <a:pPr marL="914400" indent="0">
              <a:buNone/>
            </a:pPr>
            <a:r>
              <a:rPr lang="en-US" sz="2000" b="1">
                <a:latin typeface="Courier New" panose="02070309020205020404" pitchFamily="49" charset="0"/>
                <a:cs typeface="Courier New" panose="02070309020205020404" pitchFamily="49" charset="0"/>
              </a:rPr>
              <a:t>except ZeroDivisionError:</a:t>
            </a:r>
          </a:p>
          <a:p>
            <a:pPr marL="914400" indent="0">
              <a:buNone/>
            </a:pPr>
            <a:r>
              <a:rPr lang="en-US" sz="2000" b="1">
                <a:latin typeface="Courier New" panose="02070309020205020404" pitchFamily="49" charset="0"/>
                <a:cs typeface="Courier New" panose="02070309020205020404" pitchFamily="49" charset="0"/>
              </a:rPr>
              <a:t>    print("Oooppsss...")</a:t>
            </a:r>
          </a:p>
          <a:p>
            <a:pPr marL="914400" indent="0">
              <a:buNone/>
            </a:pPr>
            <a:endParaRPr lang="en-US" sz="2000" b="1">
              <a:latin typeface="Courier New" panose="02070309020205020404" pitchFamily="49" charset="0"/>
              <a:cs typeface="Courier New" panose="02070309020205020404" pitchFamily="49" charset="0"/>
            </a:endParaRPr>
          </a:p>
          <a:p>
            <a:pPr marL="914400" indent="0">
              <a:buNone/>
            </a:pPr>
            <a:r>
              <a:rPr lang="en-US" sz="2000" b="1">
                <a:latin typeface="Courier New" panose="02070309020205020404" pitchFamily="49" charset="0"/>
                <a:cs typeface="Courier New" panose="02070309020205020404" pitchFamily="49" charset="0"/>
              </a:rPr>
              <a:t>print("THE END.")</a:t>
            </a:r>
          </a:p>
          <a:p>
            <a:pPr marL="914400" indent="0">
              <a:buNone/>
            </a:pPr>
            <a:endParaRPr lang="en-US" sz="2000" b="1">
              <a:latin typeface="Courier New" panose="02070309020205020404" pitchFamily="49" charset="0"/>
              <a:cs typeface="Courier New" panose="02070309020205020404" pitchFamily="49" charset="0"/>
            </a:endParaRPr>
          </a:p>
          <a:p>
            <a:pPr marL="914400" indent="0">
              <a:buNone/>
            </a:pPr>
            <a:r>
              <a:rPr lang="en-US" sz="2000" b="1">
                <a:latin typeface="Courier New" panose="02070309020205020404" pitchFamily="49" charset="0"/>
                <a:cs typeface="Courier New" panose="02070309020205020404" pitchFamily="49" charset="0"/>
              </a:rPr>
              <a:t># ----- this also works -----</a:t>
            </a:r>
          </a:p>
          <a:p>
            <a:pPr marL="914400" indent="0">
              <a:buNone/>
            </a:pPr>
            <a:endParaRPr lang="en-US" sz="2000" b="1">
              <a:latin typeface="Courier New" panose="02070309020205020404" pitchFamily="49" charset="0"/>
              <a:cs typeface="Courier New" panose="02070309020205020404" pitchFamily="49" charset="0"/>
            </a:endParaRPr>
          </a:p>
          <a:p>
            <a:pPr marL="914400" indent="0">
              <a:buNone/>
            </a:pPr>
            <a:r>
              <a:rPr lang="en-US" sz="2000" b="1">
                <a:latin typeface="Courier New" panose="02070309020205020404" pitchFamily="49" charset="0"/>
                <a:cs typeface="Courier New" panose="02070309020205020404" pitchFamily="49" charset="0"/>
              </a:rPr>
              <a:t>try:</a:t>
            </a:r>
          </a:p>
          <a:p>
            <a:pPr marL="914400" indent="0">
              <a:buNone/>
            </a:pPr>
            <a:r>
              <a:rPr lang="en-US" sz="2000" b="1">
                <a:latin typeface="Courier New" panose="02070309020205020404" pitchFamily="49" charset="0"/>
                <a:cs typeface="Courier New" panose="02070309020205020404" pitchFamily="49" charset="0"/>
              </a:rPr>
              <a:t>    y = 1 / 0</a:t>
            </a:r>
          </a:p>
          <a:p>
            <a:pPr marL="914400" indent="0">
              <a:buNone/>
            </a:pPr>
            <a:r>
              <a:rPr lang="en-US" sz="2000" b="1">
                <a:latin typeface="Courier New" panose="02070309020205020404" pitchFamily="49" charset="0"/>
                <a:cs typeface="Courier New" panose="02070309020205020404" pitchFamily="49" charset="0"/>
              </a:rPr>
              <a:t>except ArithmeticError:</a:t>
            </a:r>
          </a:p>
          <a:p>
            <a:pPr marL="914400" indent="0">
              <a:buNone/>
            </a:pPr>
            <a:r>
              <a:rPr lang="en-US" sz="2000" b="1">
                <a:latin typeface="Courier New" panose="02070309020205020404" pitchFamily="49" charset="0"/>
                <a:cs typeface="Courier New" panose="02070309020205020404" pitchFamily="49" charset="0"/>
              </a:rPr>
              <a:t>    print("Oooppsss...")</a:t>
            </a:r>
          </a:p>
          <a:p>
            <a:pPr marL="914400" indent="0">
              <a:buNone/>
            </a:pPr>
            <a:endParaRPr lang="en-US" sz="2000" b="1">
              <a:latin typeface="Courier New" panose="02070309020205020404" pitchFamily="49" charset="0"/>
              <a:cs typeface="Courier New" panose="02070309020205020404" pitchFamily="49" charset="0"/>
            </a:endParaRPr>
          </a:p>
          <a:p>
            <a:pPr marL="914400" indent="0">
              <a:buNone/>
            </a:pPr>
            <a:r>
              <a:rPr lang="en-US" sz="2000" b="1">
                <a:latin typeface="Courier New" panose="02070309020205020404" pitchFamily="49" charset="0"/>
                <a:cs typeface="Courier New" panose="02070309020205020404" pitchFamily="49" charset="0"/>
              </a:rPr>
              <a:t>print("THE END.")</a:t>
            </a:r>
          </a:p>
        </p:txBody>
      </p:sp>
      <p:sp>
        <p:nvSpPr>
          <p:cNvPr id="4" name="Slide Number Placeholder 3">
            <a:extLst>
              <a:ext uri="{FF2B5EF4-FFF2-40B4-BE49-F238E27FC236}">
                <a16:creationId xmlns:a16="http://schemas.microsoft.com/office/drawing/2014/main" id="{DCCE43F8-0F73-433F-A1B8-FACB5EB58794}"/>
              </a:ext>
            </a:extLst>
          </p:cNvPr>
          <p:cNvSpPr>
            <a:spLocks noGrp="1"/>
          </p:cNvSpPr>
          <p:nvPr>
            <p:ph type="sldNum" sz="quarter" idx="12"/>
          </p:nvPr>
        </p:nvSpPr>
        <p:spPr/>
        <p:txBody>
          <a:bodyPr/>
          <a:lstStyle/>
          <a:p>
            <a:fld id="{E84E2596-301E-4832-9EC0-2653E7A66251}" type="slidenum">
              <a:rPr lang="en-US" smtClean="0"/>
              <a:t>96</a:t>
            </a:fld>
            <a:endParaRPr lang="en-US"/>
          </a:p>
        </p:txBody>
      </p:sp>
      <p:sp>
        <p:nvSpPr>
          <p:cNvPr id="6" name="Content Placeholder 2">
            <a:extLst>
              <a:ext uri="{FF2B5EF4-FFF2-40B4-BE49-F238E27FC236}">
                <a16:creationId xmlns:a16="http://schemas.microsoft.com/office/drawing/2014/main" id="{F3B472CE-81B0-656F-1FE8-19A74A9EE1F5}"/>
              </a:ext>
            </a:extLst>
          </p:cNvPr>
          <p:cNvSpPr txBox="1">
            <a:spLocks/>
          </p:cNvSpPr>
          <p:nvPr/>
        </p:nvSpPr>
        <p:spPr>
          <a:xfrm>
            <a:off x="6346093" y="4267199"/>
            <a:ext cx="4114800" cy="2180493"/>
          </a:xfrm>
          <a:prstGeom prst="rect">
            <a:avLst/>
          </a:prstGeom>
          <a:solidFill>
            <a:schemeClr val="accent2">
              <a:lumMod val="60000"/>
              <a:lumOff val="40000"/>
            </a:schemeClr>
          </a:solidFill>
          <a:ln>
            <a:solidFill>
              <a:schemeClr val="tx1"/>
            </a:solidFill>
          </a:ln>
        </p:spPr>
        <p:txBody>
          <a:bodyPr vert="horz" lIns="91440" tIns="45720" rIns="91440" bIns="45720" numCol="1" rtlCol="0">
            <a:normAutofit lnSpcReduction="10000"/>
          </a:bodyPr>
          <a:lstStyle>
            <a:lvl1pPr marL="342900" indent="-228600" algn="l" defTabSz="914400" rtl="0" eaLnBrk="1" latinLnBrk="0" hangingPunct="1">
              <a:spcBef>
                <a:spcPct val="20000"/>
              </a:spcBef>
              <a:buClr>
                <a:schemeClr val="tx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tx1"/>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tx1"/>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tx1"/>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tx1"/>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228600"/>
            <a:r>
              <a:rPr lang="en-US" sz="2400"/>
              <a:t>We could also use Exception or BaseException</a:t>
            </a:r>
          </a:p>
          <a:p>
            <a:pPr marL="228600"/>
            <a:r>
              <a:rPr lang="en-US" sz="2400"/>
              <a:t>This is an example of </a:t>
            </a:r>
            <a:r>
              <a:rPr lang="en-US" sz="2400" b="1"/>
              <a:t>inheritance</a:t>
            </a:r>
            <a:r>
              <a:rPr lang="en-US" sz="2400"/>
              <a:t>, which we will discuss in more detail in the object-oriented module.</a:t>
            </a:r>
            <a:endParaRPr lang="en-US" sz="2400" dirty="0"/>
          </a:p>
        </p:txBody>
      </p:sp>
    </p:spTree>
    <p:extLst>
      <p:ext uri="{BB962C8B-B14F-4D97-AF65-F5344CB8AC3E}">
        <p14:creationId xmlns:p14="http://schemas.microsoft.com/office/powerpoint/2010/main" val="312885931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36D09-62CE-4B09-BD66-A45876CD9AA9}"/>
              </a:ext>
            </a:extLst>
          </p:cNvPr>
          <p:cNvSpPr>
            <a:spLocks noGrp="1"/>
          </p:cNvSpPr>
          <p:nvPr>
            <p:ph type="title"/>
          </p:nvPr>
        </p:nvSpPr>
        <p:spPr>
          <a:xfrm>
            <a:off x="609600" y="142377"/>
            <a:ext cx="10160000" cy="772624"/>
          </a:xfrm>
        </p:spPr>
        <p:txBody>
          <a:bodyPr/>
          <a:lstStyle/>
          <a:p>
            <a:r>
              <a:rPr lang="en-US"/>
              <a:t>The Exception Hierarchy</a:t>
            </a:r>
            <a:endParaRPr lang="en-US" dirty="0"/>
          </a:p>
        </p:txBody>
      </p:sp>
      <p:sp>
        <p:nvSpPr>
          <p:cNvPr id="3" name="Content Placeholder 2">
            <a:extLst>
              <a:ext uri="{FF2B5EF4-FFF2-40B4-BE49-F238E27FC236}">
                <a16:creationId xmlns:a16="http://schemas.microsoft.com/office/drawing/2014/main" id="{7D637E72-EB9F-404F-A3DC-C98DD90EE64A}"/>
              </a:ext>
            </a:extLst>
          </p:cNvPr>
          <p:cNvSpPr>
            <a:spLocks noGrp="1"/>
          </p:cNvSpPr>
          <p:nvPr>
            <p:ph idx="1"/>
          </p:nvPr>
        </p:nvSpPr>
        <p:spPr>
          <a:xfrm>
            <a:off x="609600" y="1062892"/>
            <a:ext cx="10339754" cy="5520469"/>
          </a:xfrm>
        </p:spPr>
        <p:txBody>
          <a:bodyPr numCol="1">
            <a:normAutofit/>
          </a:bodyPr>
          <a:lstStyle/>
          <a:p>
            <a:pPr marL="228600"/>
            <a:r>
              <a:rPr lang="en-US" sz="2800"/>
              <a:t>The except clauses should be ordered from </a:t>
            </a:r>
            <a:r>
              <a:rPr lang="en-US" sz="2800" b="1"/>
              <a:t>more</a:t>
            </a:r>
            <a:r>
              <a:rPr lang="en-US" sz="2800"/>
              <a:t> specific to </a:t>
            </a:r>
            <a:r>
              <a:rPr lang="en-US" sz="2800" b="1"/>
              <a:t>less</a:t>
            </a:r>
            <a:r>
              <a:rPr lang="en-US" sz="2800"/>
              <a:t> (working in bottom-up in the tree)</a:t>
            </a:r>
          </a:p>
          <a:p>
            <a:pPr marL="228600"/>
            <a:r>
              <a:rPr lang="en-US" sz="2800"/>
              <a:t>The following snippets </a:t>
            </a:r>
            <a:r>
              <a:rPr lang="en-US" sz="2800" u="sng"/>
              <a:t>do not </a:t>
            </a:r>
            <a:r>
              <a:rPr lang="en-US" sz="2800"/>
              <a:t>behave the same:</a:t>
            </a:r>
          </a:p>
        </p:txBody>
      </p:sp>
      <p:sp>
        <p:nvSpPr>
          <p:cNvPr id="4" name="Slide Number Placeholder 3">
            <a:extLst>
              <a:ext uri="{FF2B5EF4-FFF2-40B4-BE49-F238E27FC236}">
                <a16:creationId xmlns:a16="http://schemas.microsoft.com/office/drawing/2014/main" id="{DCCE43F8-0F73-433F-A1B8-FACB5EB58794}"/>
              </a:ext>
            </a:extLst>
          </p:cNvPr>
          <p:cNvSpPr>
            <a:spLocks noGrp="1"/>
          </p:cNvSpPr>
          <p:nvPr>
            <p:ph type="sldNum" sz="quarter" idx="12"/>
          </p:nvPr>
        </p:nvSpPr>
        <p:spPr/>
        <p:txBody>
          <a:bodyPr/>
          <a:lstStyle/>
          <a:p>
            <a:fld id="{E84E2596-301E-4832-9EC0-2653E7A66251}" type="slidenum">
              <a:rPr lang="en-US" smtClean="0"/>
              <a:t>97</a:t>
            </a:fld>
            <a:endParaRPr lang="en-US"/>
          </a:p>
        </p:txBody>
      </p:sp>
      <p:sp>
        <p:nvSpPr>
          <p:cNvPr id="7" name="TextBox 6">
            <a:extLst>
              <a:ext uri="{FF2B5EF4-FFF2-40B4-BE49-F238E27FC236}">
                <a16:creationId xmlns:a16="http://schemas.microsoft.com/office/drawing/2014/main" id="{9439FA06-E8B3-4557-FE7A-D905A61ED0DD}"/>
              </a:ext>
            </a:extLst>
          </p:cNvPr>
          <p:cNvSpPr txBox="1"/>
          <p:nvPr/>
        </p:nvSpPr>
        <p:spPr>
          <a:xfrm>
            <a:off x="6150708" y="2972361"/>
            <a:ext cx="4556369" cy="2308324"/>
          </a:xfrm>
          <a:prstGeom prst="rect">
            <a:avLst/>
          </a:prstGeom>
          <a:noFill/>
          <a:ln>
            <a:solidFill>
              <a:schemeClr val="tx1"/>
            </a:solidFill>
          </a:ln>
        </p:spPr>
        <p:txBody>
          <a:bodyPr wrap="square">
            <a:spAutoFit/>
          </a:bodyPr>
          <a:lstStyle/>
          <a:p>
            <a:pPr>
              <a:spcBef>
                <a:spcPts val="24"/>
              </a:spcBef>
            </a:pPr>
            <a:r>
              <a:rPr lang="en-US" b="1">
                <a:latin typeface="Courier New" panose="02070309020205020404" pitchFamily="49" charset="0"/>
                <a:cs typeface="Courier New" panose="02070309020205020404" pitchFamily="49" charset="0"/>
              </a:rPr>
              <a:t>try:</a:t>
            </a:r>
          </a:p>
          <a:p>
            <a:pPr>
              <a:spcBef>
                <a:spcPts val="24"/>
              </a:spcBef>
            </a:pPr>
            <a:r>
              <a:rPr lang="en-US" b="1">
                <a:latin typeface="Courier New" panose="02070309020205020404" pitchFamily="49" charset="0"/>
                <a:cs typeface="Courier New" panose="02070309020205020404" pitchFamily="49" charset="0"/>
              </a:rPr>
              <a:t>    y = 1 / 0</a:t>
            </a:r>
          </a:p>
          <a:p>
            <a:pPr>
              <a:spcBef>
                <a:spcPts val="24"/>
              </a:spcBef>
            </a:pPr>
            <a:r>
              <a:rPr lang="en-US" b="1">
                <a:latin typeface="Courier New" panose="02070309020205020404" pitchFamily="49" charset="0"/>
                <a:cs typeface="Courier New" panose="02070309020205020404" pitchFamily="49" charset="0"/>
              </a:rPr>
              <a:t>except ArithmeticError:</a:t>
            </a:r>
          </a:p>
          <a:p>
            <a:pPr>
              <a:spcBef>
                <a:spcPts val="24"/>
              </a:spcBef>
            </a:pPr>
            <a:r>
              <a:rPr lang="en-US" b="1">
                <a:latin typeface="Courier New" panose="02070309020205020404" pitchFamily="49" charset="0"/>
                <a:cs typeface="Courier New" panose="02070309020205020404" pitchFamily="49" charset="0"/>
              </a:rPr>
              <a:t>    print("Arithmetic problem!")</a:t>
            </a:r>
          </a:p>
          <a:p>
            <a:pPr>
              <a:spcBef>
                <a:spcPts val="24"/>
              </a:spcBef>
            </a:pPr>
            <a:r>
              <a:rPr lang="en-US" b="1">
                <a:latin typeface="Courier New" panose="02070309020205020404" pitchFamily="49" charset="0"/>
                <a:cs typeface="Courier New" panose="02070309020205020404" pitchFamily="49" charset="0"/>
              </a:rPr>
              <a:t>except ZeroDivisionError:</a:t>
            </a:r>
          </a:p>
          <a:p>
            <a:pPr>
              <a:spcBef>
                <a:spcPts val="24"/>
              </a:spcBef>
            </a:pPr>
            <a:r>
              <a:rPr lang="en-US" b="1">
                <a:latin typeface="Courier New" panose="02070309020205020404" pitchFamily="49" charset="0"/>
                <a:cs typeface="Courier New" panose="02070309020205020404" pitchFamily="49" charset="0"/>
              </a:rPr>
              <a:t>    print("Zero Division!")</a:t>
            </a:r>
          </a:p>
          <a:p>
            <a:pPr>
              <a:spcBef>
                <a:spcPts val="24"/>
              </a:spcBef>
            </a:pPr>
            <a:endParaRPr lang="en-US" b="1">
              <a:latin typeface="Courier New" panose="02070309020205020404" pitchFamily="49" charset="0"/>
              <a:cs typeface="Courier New" panose="02070309020205020404" pitchFamily="49" charset="0"/>
            </a:endParaRPr>
          </a:p>
          <a:p>
            <a:pPr>
              <a:spcBef>
                <a:spcPts val="24"/>
              </a:spcBef>
            </a:pPr>
            <a:r>
              <a:rPr lang="en-US" b="1">
                <a:latin typeface="Courier New" panose="02070309020205020404" pitchFamily="49" charset="0"/>
                <a:cs typeface="Courier New" panose="02070309020205020404" pitchFamily="49" charset="0"/>
              </a:rPr>
              <a:t>print("THE END.")</a:t>
            </a:r>
          </a:p>
        </p:txBody>
      </p:sp>
      <p:sp>
        <p:nvSpPr>
          <p:cNvPr id="8" name="TextBox 7">
            <a:extLst>
              <a:ext uri="{FF2B5EF4-FFF2-40B4-BE49-F238E27FC236}">
                <a16:creationId xmlns:a16="http://schemas.microsoft.com/office/drawing/2014/main" id="{75E911BE-6D0D-18EE-B64F-27D7682BE735}"/>
              </a:ext>
            </a:extLst>
          </p:cNvPr>
          <p:cNvSpPr txBox="1"/>
          <p:nvPr/>
        </p:nvSpPr>
        <p:spPr>
          <a:xfrm>
            <a:off x="1092559" y="2972361"/>
            <a:ext cx="4556369" cy="2308324"/>
          </a:xfrm>
          <a:prstGeom prst="rect">
            <a:avLst/>
          </a:prstGeom>
          <a:noFill/>
          <a:ln>
            <a:solidFill>
              <a:schemeClr val="tx1"/>
            </a:solidFill>
          </a:ln>
        </p:spPr>
        <p:txBody>
          <a:bodyPr wrap="square">
            <a:spAutoFit/>
          </a:bodyPr>
          <a:lstStyle/>
          <a:p>
            <a:pPr>
              <a:spcBef>
                <a:spcPts val="24"/>
              </a:spcBef>
            </a:pPr>
            <a:r>
              <a:rPr lang="en-US" b="1">
                <a:latin typeface="Courier New" panose="02070309020205020404" pitchFamily="49" charset="0"/>
                <a:cs typeface="Courier New" panose="02070309020205020404" pitchFamily="49" charset="0"/>
              </a:rPr>
              <a:t>try:</a:t>
            </a:r>
          </a:p>
          <a:p>
            <a:pPr>
              <a:spcBef>
                <a:spcPts val="24"/>
              </a:spcBef>
            </a:pPr>
            <a:r>
              <a:rPr lang="en-US" b="1">
                <a:latin typeface="Courier New" panose="02070309020205020404" pitchFamily="49" charset="0"/>
                <a:cs typeface="Courier New" panose="02070309020205020404" pitchFamily="49" charset="0"/>
              </a:rPr>
              <a:t>    y = 1 / 0</a:t>
            </a:r>
          </a:p>
          <a:p>
            <a:pPr>
              <a:spcBef>
                <a:spcPts val="24"/>
              </a:spcBef>
            </a:pPr>
            <a:r>
              <a:rPr lang="en-US" b="1">
                <a:latin typeface="Courier New" panose="02070309020205020404" pitchFamily="49" charset="0"/>
                <a:cs typeface="Courier New" panose="02070309020205020404" pitchFamily="49" charset="0"/>
              </a:rPr>
              <a:t>except ZeroDivisionError:</a:t>
            </a:r>
          </a:p>
          <a:p>
            <a:pPr>
              <a:spcBef>
                <a:spcPts val="24"/>
              </a:spcBef>
            </a:pPr>
            <a:r>
              <a:rPr lang="en-US" b="1">
                <a:latin typeface="Courier New" panose="02070309020205020404" pitchFamily="49" charset="0"/>
                <a:cs typeface="Courier New" panose="02070309020205020404" pitchFamily="49" charset="0"/>
              </a:rPr>
              <a:t>    print("Zero Division!")</a:t>
            </a:r>
          </a:p>
          <a:p>
            <a:pPr>
              <a:spcBef>
                <a:spcPts val="24"/>
              </a:spcBef>
            </a:pPr>
            <a:r>
              <a:rPr lang="en-US" b="1">
                <a:latin typeface="Courier New" panose="02070309020205020404" pitchFamily="49" charset="0"/>
                <a:cs typeface="Courier New" panose="02070309020205020404" pitchFamily="49" charset="0"/>
              </a:rPr>
              <a:t>except ArithmeticError:</a:t>
            </a:r>
          </a:p>
          <a:p>
            <a:pPr>
              <a:spcBef>
                <a:spcPts val="24"/>
              </a:spcBef>
            </a:pPr>
            <a:r>
              <a:rPr lang="en-US" b="1">
                <a:latin typeface="Courier New" panose="02070309020205020404" pitchFamily="49" charset="0"/>
                <a:cs typeface="Courier New" panose="02070309020205020404" pitchFamily="49" charset="0"/>
              </a:rPr>
              <a:t>    print("Arithmetic problem!")</a:t>
            </a:r>
          </a:p>
          <a:p>
            <a:pPr>
              <a:spcBef>
                <a:spcPts val="24"/>
              </a:spcBef>
            </a:pPr>
            <a:endParaRPr lang="en-US" b="1">
              <a:latin typeface="Courier New" panose="02070309020205020404" pitchFamily="49" charset="0"/>
              <a:cs typeface="Courier New" panose="02070309020205020404" pitchFamily="49" charset="0"/>
            </a:endParaRPr>
          </a:p>
          <a:p>
            <a:pPr>
              <a:spcBef>
                <a:spcPts val="24"/>
              </a:spcBef>
            </a:pPr>
            <a:r>
              <a:rPr lang="en-US" b="1">
                <a:latin typeface="Courier New" panose="02070309020205020404" pitchFamily="49" charset="0"/>
                <a:cs typeface="Courier New" panose="02070309020205020404" pitchFamily="49" charset="0"/>
              </a:rPr>
              <a:t>print("THE END.")</a:t>
            </a:r>
          </a:p>
        </p:txBody>
      </p:sp>
    </p:spTree>
    <p:extLst>
      <p:ext uri="{BB962C8B-B14F-4D97-AF65-F5344CB8AC3E}">
        <p14:creationId xmlns:p14="http://schemas.microsoft.com/office/powerpoint/2010/main" val="146414433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36D09-62CE-4B09-BD66-A45876CD9AA9}"/>
              </a:ext>
            </a:extLst>
          </p:cNvPr>
          <p:cNvSpPr>
            <a:spLocks noGrp="1"/>
          </p:cNvSpPr>
          <p:nvPr>
            <p:ph type="title"/>
          </p:nvPr>
        </p:nvSpPr>
        <p:spPr>
          <a:xfrm>
            <a:off x="609600" y="142377"/>
            <a:ext cx="10160000" cy="772624"/>
          </a:xfrm>
        </p:spPr>
        <p:txBody>
          <a:bodyPr/>
          <a:lstStyle/>
          <a:p>
            <a:r>
              <a:rPr lang="en-US"/>
              <a:t>Multiple Exception Types in One Except</a:t>
            </a:r>
            <a:endParaRPr lang="en-US" dirty="0"/>
          </a:p>
        </p:txBody>
      </p:sp>
      <p:sp>
        <p:nvSpPr>
          <p:cNvPr id="3" name="Content Placeholder 2">
            <a:extLst>
              <a:ext uri="{FF2B5EF4-FFF2-40B4-BE49-F238E27FC236}">
                <a16:creationId xmlns:a16="http://schemas.microsoft.com/office/drawing/2014/main" id="{7D637E72-EB9F-404F-A3DC-C98DD90EE64A}"/>
              </a:ext>
            </a:extLst>
          </p:cNvPr>
          <p:cNvSpPr>
            <a:spLocks noGrp="1"/>
          </p:cNvSpPr>
          <p:nvPr>
            <p:ph idx="1"/>
          </p:nvPr>
        </p:nvSpPr>
        <p:spPr>
          <a:xfrm>
            <a:off x="609600" y="1062892"/>
            <a:ext cx="10339754" cy="5520469"/>
          </a:xfrm>
        </p:spPr>
        <p:txBody>
          <a:bodyPr numCol="1">
            <a:normAutofit/>
          </a:bodyPr>
          <a:lstStyle/>
          <a:p>
            <a:pPr marL="228600"/>
            <a:r>
              <a:rPr lang="en-US" sz="2800"/>
              <a:t>To handle two or more exceptions in the same way, use the following syntax:</a:t>
            </a:r>
          </a:p>
          <a:p>
            <a:pPr marL="228600"/>
            <a:endParaRPr lang="en-US" sz="2800"/>
          </a:p>
          <a:p>
            <a:pPr marL="914400" indent="0">
              <a:buNone/>
            </a:pPr>
            <a:r>
              <a:rPr lang="en-US" sz="2800">
                <a:latin typeface="Courier New" panose="02070309020205020404" pitchFamily="49" charset="0"/>
                <a:cs typeface="Courier New" panose="02070309020205020404" pitchFamily="49" charset="0"/>
              </a:rPr>
              <a:t>try:</a:t>
            </a:r>
          </a:p>
          <a:p>
            <a:pPr marL="914400" indent="0">
              <a:buNone/>
            </a:pPr>
            <a:r>
              <a:rPr lang="en-US" sz="2800">
                <a:latin typeface="Courier New" panose="02070309020205020404" pitchFamily="49" charset="0"/>
                <a:cs typeface="Courier New" panose="02070309020205020404" pitchFamily="49" charset="0"/>
              </a:rPr>
              <a:t>    :</a:t>
            </a:r>
          </a:p>
          <a:p>
            <a:pPr marL="914400" indent="0">
              <a:buNone/>
            </a:pPr>
            <a:r>
              <a:rPr lang="en-US" sz="2800">
                <a:latin typeface="Courier New" panose="02070309020205020404" pitchFamily="49" charset="0"/>
                <a:cs typeface="Courier New" panose="02070309020205020404" pitchFamily="49" charset="0"/>
              </a:rPr>
              <a:t>except (exc1, exc2):</a:t>
            </a:r>
          </a:p>
          <a:p>
            <a:pPr marL="914400" indent="0">
              <a:buNone/>
            </a:pPr>
            <a:r>
              <a:rPr lang="en-US" sz="2800">
                <a:latin typeface="Courier New" panose="02070309020205020404" pitchFamily="49" charset="0"/>
                <a:cs typeface="Courier New" panose="02070309020205020404" pitchFamily="49" charset="0"/>
              </a:rPr>
              <a:t>    :</a:t>
            </a:r>
          </a:p>
          <a:p>
            <a:pPr marL="0" indent="0">
              <a:buNone/>
            </a:pPr>
            <a:endParaRPr lang="en-US" sz="2800"/>
          </a:p>
          <a:p>
            <a:pPr marL="228600"/>
            <a:r>
              <a:rPr lang="en-US" sz="2800"/>
              <a:t>Put all the expected exceptions into a comma-separated list and enclose in parentheses</a:t>
            </a:r>
          </a:p>
        </p:txBody>
      </p:sp>
      <p:sp>
        <p:nvSpPr>
          <p:cNvPr id="4" name="Slide Number Placeholder 3">
            <a:extLst>
              <a:ext uri="{FF2B5EF4-FFF2-40B4-BE49-F238E27FC236}">
                <a16:creationId xmlns:a16="http://schemas.microsoft.com/office/drawing/2014/main" id="{DCCE43F8-0F73-433F-A1B8-FACB5EB58794}"/>
              </a:ext>
            </a:extLst>
          </p:cNvPr>
          <p:cNvSpPr>
            <a:spLocks noGrp="1"/>
          </p:cNvSpPr>
          <p:nvPr>
            <p:ph type="sldNum" sz="quarter" idx="12"/>
          </p:nvPr>
        </p:nvSpPr>
        <p:spPr/>
        <p:txBody>
          <a:bodyPr/>
          <a:lstStyle/>
          <a:p>
            <a:fld id="{E84E2596-301E-4832-9EC0-2653E7A66251}" type="slidenum">
              <a:rPr lang="en-US" smtClean="0"/>
              <a:t>98</a:t>
            </a:fld>
            <a:endParaRPr lang="en-US"/>
          </a:p>
        </p:txBody>
      </p:sp>
    </p:spTree>
    <p:extLst>
      <p:ext uri="{BB962C8B-B14F-4D97-AF65-F5344CB8AC3E}">
        <p14:creationId xmlns:p14="http://schemas.microsoft.com/office/powerpoint/2010/main" val="278122683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4632"/>
            <a:ext cx="10160000" cy="877268"/>
          </a:xfrm>
        </p:spPr>
        <p:txBody>
          <a:bodyPr/>
          <a:lstStyle/>
          <a:p>
            <a:r>
              <a:rPr lang="en-US" dirty="0"/>
              <a:t>Catching Import Exceptions</a:t>
            </a:r>
          </a:p>
        </p:txBody>
      </p:sp>
      <p:sp>
        <p:nvSpPr>
          <p:cNvPr id="3" name="Content Placeholder 2"/>
          <p:cNvSpPr>
            <a:spLocks noGrp="1"/>
          </p:cNvSpPr>
          <p:nvPr>
            <p:ph idx="1"/>
          </p:nvPr>
        </p:nvSpPr>
        <p:spPr>
          <a:xfrm>
            <a:off x="609600" y="961899"/>
            <a:ext cx="10160000" cy="5700157"/>
          </a:xfrm>
        </p:spPr>
        <p:txBody>
          <a:bodyPr>
            <a:normAutofit/>
          </a:bodyPr>
          <a:lstStyle/>
          <a:p>
            <a:pPr marL="114300" indent="0">
              <a:buNone/>
            </a:pP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usr</a:t>
            </a:r>
            <a:r>
              <a:rPr lang="en-US" sz="2400" dirty="0">
                <a:latin typeface="Courier New" panose="02070309020205020404" pitchFamily="49" charset="0"/>
                <a:cs typeface="Courier New" panose="02070309020205020404" pitchFamily="49" charset="0"/>
              </a:rPr>
              <a:t>/bin/</a:t>
            </a:r>
            <a:r>
              <a:rPr lang="en-US" sz="2400" dirty="0" err="1">
                <a:latin typeface="Courier New" panose="02070309020205020404" pitchFamily="49" charset="0"/>
                <a:cs typeface="Courier New" panose="02070309020205020404" pitchFamily="49" charset="0"/>
              </a:rPr>
              <a:t>env</a:t>
            </a:r>
            <a:r>
              <a:rPr lang="en-US" sz="2400" dirty="0">
                <a:latin typeface="Courier New" panose="02070309020205020404" pitchFamily="49" charset="0"/>
                <a:cs typeface="Courier New" panose="02070309020205020404" pitchFamily="49" charset="0"/>
              </a:rPr>
              <a:t> python3</a:t>
            </a:r>
          </a:p>
          <a:p>
            <a:pPr marL="114300" indent="0">
              <a:buNone/>
            </a:pPr>
            <a:r>
              <a:rPr lang="en-US" sz="2400" dirty="0">
                <a:latin typeface="Courier New" panose="02070309020205020404" pitchFamily="49" charset="0"/>
                <a:cs typeface="Courier New" panose="02070309020205020404" pitchFamily="49" charset="0"/>
              </a:rPr>
              <a:t># demonstrates catching an import exception</a:t>
            </a:r>
          </a:p>
          <a:p>
            <a:pPr marL="0" indent="0">
              <a:buNone/>
            </a:pPr>
            <a:endParaRPr lang="en-US" sz="2400" dirty="0">
              <a:latin typeface="Courier New" panose="02070309020205020404" pitchFamily="49" charset="0"/>
              <a:cs typeface="Courier New" panose="02070309020205020404" pitchFamily="49" charset="0"/>
            </a:endParaRPr>
          </a:p>
          <a:p>
            <a:pPr marL="114300" indent="0">
              <a:buNone/>
            </a:pPr>
            <a:r>
              <a:rPr lang="en-US" sz="2400" dirty="0">
                <a:latin typeface="Courier New" panose="02070309020205020404" pitchFamily="49" charset="0"/>
                <a:cs typeface="Courier New" panose="02070309020205020404" pitchFamily="49" charset="0"/>
              </a:rPr>
              <a:t>try:</a:t>
            </a:r>
          </a:p>
          <a:p>
            <a:pPr marL="114300" indent="0">
              <a:buNone/>
            </a:pPr>
            <a:r>
              <a:rPr lang="en-US" sz="2400" dirty="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import </a:t>
            </a:r>
            <a:r>
              <a:rPr lang="en-US" sz="2400" b="1" dirty="0" err="1">
                <a:latin typeface="Courier New" panose="02070309020205020404" pitchFamily="49" charset="0"/>
                <a:cs typeface="Courier New" panose="02070309020205020404" pitchFamily="49" charset="0"/>
              </a:rPr>
              <a:t>blahblah</a:t>
            </a:r>
            <a:endParaRPr lang="en-US" sz="2400" b="1" dirty="0">
              <a:latin typeface="Courier New" panose="02070309020205020404" pitchFamily="49" charset="0"/>
              <a:cs typeface="Courier New" panose="02070309020205020404" pitchFamily="49" charset="0"/>
            </a:endParaRPr>
          </a:p>
          <a:p>
            <a:pPr marL="114300" indent="0">
              <a:buNone/>
            </a:pPr>
            <a:r>
              <a:rPr lang="en-US" sz="2400" dirty="0">
                <a:latin typeface="Courier New" panose="02070309020205020404" pitchFamily="49" charset="0"/>
                <a:cs typeface="Courier New" panose="02070309020205020404" pitchFamily="49" charset="0"/>
              </a:rPr>
              <a:t>except </a:t>
            </a:r>
            <a:r>
              <a:rPr lang="en-US" sz="2400" dirty="0" err="1">
                <a:latin typeface="Courier New" panose="02070309020205020404" pitchFamily="49" charset="0"/>
                <a:cs typeface="Courier New" panose="02070309020205020404" pitchFamily="49" charset="0"/>
              </a:rPr>
              <a:t>ImportError</a:t>
            </a:r>
            <a:r>
              <a:rPr lang="en-US" sz="2400" dirty="0">
                <a:latin typeface="Courier New" panose="02070309020205020404" pitchFamily="49" charset="0"/>
                <a:cs typeface="Courier New" panose="02070309020205020404" pitchFamily="49" charset="0"/>
              </a:rPr>
              <a:t>:</a:t>
            </a:r>
          </a:p>
          <a:p>
            <a:pPr marL="114300" indent="0">
              <a:buNone/>
            </a:pPr>
            <a:r>
              <a:rPr lang="en-US" sz="2400" dirty="0">
                <a:latin typeface="Courier New" panose="02070309020205020404" pitchFamily="49" charset="0"/>
                <a:cs typeface="Courier New" panose="02070309020205020404" pitchFamily="49" charset="0"/>
              </a:rPr>
              <a:t>    print("could not find module </a:t>
            </a:r>
            <a:r>
              <a:rPr lang="en-US" sz="2400" dirty="0" err="1">
                <a:latin typeface="Courier New" panose="02070309020205020404" pitchFamily="49" charset="0"/>
                <a:cs typeface="Courier New" panose="02070309020205020404" pitchFamily="49" charset="0"/>
              </a:rPr>
              <a:t>blahblah</a:t>
            </a:r>
            <a:r>
              <a:rPr lang="en-US" sz="2400" dirty="0">
                <a:latin typeface="Courier New" panose="02070309020205020404" pitchFamily="49" charset="0"/>
                <a:cs typeface="Courier New" panose="02070309020205020404" pitchFamily="49" charset="0"/>
              </a:rPr>
              <a:t>!")</a:t>
            </a:r>
          </a:p>
        </p:txBody>
      </p:sp>
      <p:sp>
        <p:nvSpPr>
          <p:cNvPr id="4" name="Slide Number Placeholder 3"/>
          <p:cNvSpPr>
            <a:spLocks noGrp="1"/>
          </p:cNvSpPr>
          <p:nvPr>
            <p:ph type="sldNum" sz="quarter" idx="12"/>
          </p:nvPr>
        </p:nvSpPr>
        <p:spPr/>
        <p:txBody>
          <a:bodyPr/>
          <a:lstStyle/>
          <a:p>
            <a:fld id="{E84E2596-301E-4832-9EC0-2653E7A66251}" type="slidenum">
              <a:rPr lang="en-US" smtClean="0"/>
              <a:t>99</a:t>
            </a:fld>
            <a:endParaRPr lang="en-US"/>
          </a:p>
        </p:txBody>
      </p:sp>
      <p:sp>
        <p:nvSpPr>
          <p:cNvPr id="5" name="Rectangle 4">
            <a:extLst>
              <a:ext uri="{FF2B5EF4-FFF2-40B4-BE49-F238E27FC236}">
                <a16:creationId xmlns:a16="http://schemas.microsoft.com/office/drawing/2014/main" id="{0CFE9CF7-E2DD-46B4-9272-C409969F7A38}"/>
              </a:ext>
            </a:extLst>
          </p:cNvPr>
          <p:cNvSpPr/>
          <p:nvPr/>
        </p:nvSpPr>
        <p:spPr>
          <a:xfrm>
            <a:off x="2227570" y="4757666"/>
            <a:ext cx="5416813" cy="523220"/>
          </a:xfrm>
          <a:prstGeom prst="rect">
            <a:avLst/>
          </a:prstGeom>
          <a:solidFill>
            <a:schemeClr val="accent3">
              <a:lumMod val="40000"/>
              <a:lumOff val="60000"/>
            </a:schemeClr>
          </a:solidFill>
        </p:spPr>
        <p:txBody>
          <a:bodyPr wrap="square">
            <a:spAutoFit/>
          </a:bodyPr>
          <a:lstStyle/>
          <a:p>
            <a:r>
              <a:rPr lang="en-US" sz="2800" b="1" dirty="0"/>
              <a:t>could not find module </a:t>
            </a:r>
            <a:r>
              <a:rPr lang="en-US" sz="2800" b="1" dirty="0" err="1"/>
              <a:t>blahblah</a:t>
            </a:r>
            <a:r>
              <a:rPr lang="en-US" sz="2800" b="1" dirty="0"/>
              <a:t>!</a:t>
            </a:r>
          </a:p>
        </p:txBody>
      </p:sp>
    </p:spTree>
    <p:extLst>
      <p:ext uri="{BB962C8B-B14F-4D97-AF65-F5344CB8AC3E}">
        <p14:creationId xmlns:p14="http://schemas.microsoft.com/office/powerpoint/2010/main" val="1595365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BD1DD32686CE24489424A9170307366" ma:contentTypeVersion="15" ma:contentTypeDescription="Create a new document." ma:contentTypeScope="" ma:versionID="13d377b174b2f529824765938dc2d5b0">
  <xsd:schema xmlns:xsd="http://www.w3.org/2001/XMLSchema" xmlns:xs="http://www.w3.org/2001/XMLSchema" xmlns:p="http://schemas.microsoft.com/office/2006/metadata/properties" xmlns:ns3="81e6d9a0-d199-4fc7-a2c1-6ec51debf725" xmlns:ns4="3512e15b-87ae-4a53-9243-959a2a020a94" targetNamespace="http://schemas.microsoft.com/office/2006/metadata/properties" ma:root="true" ma:fieldsID="5fdaa99288c0db04a9ff91cf3a2a6373" ns3:_="" ns4:_="">
    <xsd:import namespace="81e6d9a0-d199-4fc7-a2c1-6ec51debf725"/>
    <xsd:import namespace="3512e15b-87ae-4a53-9243-959a2a020a94"/>
    <xsd:element name="properties">
      <xsd:complexType>
        <xsd:sequence>
          <xsd:element name="documentManagement">
            <xsd:complexType>
              <xsd:all>
                <xsd:element ref="ns3:SharedWithUsers" minOccurs="0"/>
                <xsd:element ref="ns3:SharedWithDetails" minOccurs="0"/>
                <xsd:element ref="ns3:SharingHintHash" minOccurs="0"/>
                <xsd:element ref="ns3:LastSharedByUser" minOccurs="0"/>
                <xsd:element ref="ns3:LastSharedByTime" minOccurs="0"/>
                <xsd:element ref="ns4:MediaServiceMetadata" minOccurs="0"/>
                <xsd:element ref="ns4:MediaServiceFastMetadata" minOccurs="0"/>
                <xsd:element ref="ns4:MediaServiceDateTaken" minOccurs="0"/>
                <xsd:element ref="ns4:MediaServiceAutoTags" minOccurs="0"/>
                <xsd:element ref="ns4:MediaServiceLocation" minOccurs="0"/>
                <xsd:element ref="ns4:MediaServiceOCR"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e6d9a0-d199-4fc7-a2c1-6ec51debf72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internalName="SharingHintHash" ma:readOnly="true">
      <xsd:simpleType>
        <xsd:restriction base="dms:Text"/>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3512e15b-87ae-4a53-9243-959a2a020a94"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description="" ma:hidden="true" ma:internalName="MediaServiceDateTaken" ma:readOnly="true">
      <xsd:simpleType>
        <xsd:restriction base="dms:Text"/>
      </xsd:simpleType>
    </xsd:element>
    <xsd:element name="MediaServiceAutoTags" ma:index="16" nillable="true" ma:displayName="MediaServiceAutoTags" ma:description="" ma:internalName="MediaServiceAutoTags" ma:readOnly="true">
      <xsd:simpleType>
        <xsd:restriction base="dms:Text"/>
      </xsd:simpleType>
    </xsd:element>
    <xsd:element name="MediaServiceLocation" ma:index="17" nillable="true" ma:displayName="MediaServiceLocation" ma:internalName="MediaServiceLocation"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672241D-D14A-4F17-BD50-070FD8D31716}">
  <ds:schemaRefs>
    <ds:schemaRef ds:uri="http://purl.org/dc/elements/1.1/"/>
    <ds:schemaRef ds:uri="http://www.w3.org/XML/1998/namespace"/>
    <ds:schemaRef ds:uri="http://schemas.microsoft.com/office/2006/documentManagement/types"/>
    <ds:schemaRef ds:uri="http://schemas.microsoft.com/office/infopath/2007/PartnerControls"/>
    <ds:schemaRef ds:uri="81e6d9a0-d199-4fc7-a2c1-6ec51debf725"/>
    <ds:schemaRef ds:uri="http://schemas.openxmlformats.org/package/2006/metadata/core-properties"/>
    <ds:schemaRef ds:uri="3512e15b-87ae-4a53-9243-959a2a020a94"/>
    <ds:schemaRef ds:uri="http://schemas.microsoft.com/office/2006/metadata/properties"/>
    <ds:schemaRef ds:uri="http://purl.org/dc/dcmitype/"/>
    <ds:schemaRef ds:uri="http://purl.org/dc/terms/"/>
  </ds:schemaRefs>
</ds:datastoreItem>
</file>

<file path=customXml/itemProps2.xml><?xml version="1.0" encoding="utf-8"?>
<ds:datastoreItem xmlns:ds="http://schemas.openxmlformats.org/officeDocument/2006/customXml" ds:itemID="{78183D06-9442-4C51-8F5D-52253A080F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1e6d9a0-d199-4fc7-a2c1-6ec51debf725"/>
    <ds:schemaRef ds:uri="3512e15b-87ae-4a53-9243-959a2a020a9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3EF72F5-14D2-47CD-80C7-998C7FE56B5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8504</TotalTime>
  <Words>9634</Words>
  <Application>Microsoft Office PowerPoint</Application>
  <PresentationFormat>Widescreen</PresentationFormat>
  <Paragraphs>1408</Paragraphs>
  <Slides>105</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105</vt:i4>
      </vt:variant>
    </vt:vector>
  </HeadingPairs>
  <TitlesOfParts>
    <vt:vector size="111" baseType="lpstr">
      <vt:lpstr>Arial</vt:lpstr>
      <vt:lpstr>Calibri</vt:lpstr>
      <vt:lpstr>Cambria</vt:lpstr>
      <vt:lpstr>Courier New</vt:lpstr>
      <vt:lpstr>Open Sans</vt:lpstr>
      <vt:lpstr>Adjacency</vt:lpstr>
      <vt:lpstr>Scripting for Network Professionals</vt:lpstr>
      <vt:lpstr>Objectives</vt:lpstr>
      <vt:lpstr>Modules &amp; Packages</vt:lpstr>
      <vt:lpstr>Modules</vt:lpstr>
      <vt:lpstr>Storing Functions in Modules</vt:lpstr>
      <vt:lpstr>Modules in Python</vt:lpstr>
      <vt:lpstr>PowerPoint Presentation</vt:lpstr>
      <vt:lpstr>PowerPoint Presentation</vt:lpstr>
      <vt:lpstr>PowerPoint Presentation</vt:lpstr>
      <vt:lpstr>Built-In Functions and Modules</vt:lpstr>
      <vt:lpstr>Standard Modules</vt:lpstr>
      <vt:lpstr>Using the Standard Random Module: Guess A Number</vt:lpstr>
      <vt:lpstr>Using a Standard Module: Guess A Number</vt:lpstr>
      <vt:lpstr>PowerPoint Presentation</vt:lpstr>
      <vt:lpstr>PowerPoint Presentation</vt:lpstr>
      <vt:lpstr>Notes on the random Module</vt:lpstr>
      <vt:lpstr>The random( ) function</vt:lpstr>
      <vt:lpstr>The seed( ) function</vt:lpstr>
      <vt:lpstr>The randrange( )  and randint() Functions</vt:lpstr>
      <vt:lpstr>The choice( ) and select( ) Functions</vt:lpstr>
      <vt:lpstr>Importing Modules</vt:lpstr>
      <vt:lpstr>PowerPoint Presentation</vt:lpstr>
      <vt:lpstr>PowerPoint Presentation</vt:lpstr>
      <vt:lpstr>PowerPoint Presentation</vt:lpstr>
      <vt:lpstr>Namespaces Can Coexist</vt:lpstr>
      <vt:lpstr>Import Behavior: Local Namespace</vt:lpstr>
      <vt:lpstr>Import Behavior: Local Namespace</vt:lpstr>
      <vt:lpstr>Import Behavior: __pycache__</vt:lpstr>
      <vt:lpstr>Import Behavior: Multiple Imports</vt:lpstr>
      <vt:lpstr>Import Behavior: Variable Access</vt:lpstr>
      <vt:lpstr>Import Behavior: Searching for Modules</vt:lpstr>
      <vt:lpstr>Modules and the dir() Function</vt:lpstr>
      <vt:lpstr>More Modules: The platform Module</vt:lpstr>
      <vt:lpstr>platform.machine( ) and platform.processor( )</vt:lpstr>
      <vt:lpstr>platform.system( ) and platform.version( )</vt:lpstr>
      <vt:lpstr>platform.python_implementation ( ) and         platform.python_version_tuple ( )</vt:lpstr>
      <vt:lpstr>Packages</vt:lpstr>
      <vt:lpstr>Packages</vt:lpstr>
      <vt:lpstr>Package Initialization</vt:lpstr>
      <vt:lpstr>PyPI</vt:lpstr>
      <vt:lpstr>Packing: Managing Packages with pip</vt:lpstr>
      <vt:lpstr>User vs. Administrator</vt:lpstr>
      <vt:lpstr>Other pip Commands</vt:lpstr>
      <vt:lpstr>Other pip Commands</vt:lpstr>
      <vt:lpstr>Other pip Commands</vt:lpstr>
      <vt:lpstr>Packaging: Creating Packages</vt:lpstr>
      <vt:lpstr>Strings</vt:lpstr>
      <vt:lpstr>Characters vs. Strings</vt:lpstr>
      <vt:lpstr>ASCII</vt:lpstr>
      <vt:lpstr>I18N</vt:lpstr>
      <vt:lpstr>Unicode and Code Points</vt:lpstr>
      <vt:lpstr>UTF-8</vt:lpstr>
      <vt:lpstr>Multiline Strings</vt:lpstr>
      <vt:lpstr>Operations on Strings</vt:lpstr>
      <vt:lpstr>Operations on Strings</vt:lpstr>
      <vt:lpstr>Operations on strings: ord()</vt:lpstr>
      <vt:lpstr>Operations on strings: chr()</vt:lpstr>
      <vt:lpstr>Strings as sequences: indexing</vt:lpstr>
      <vt:lpstr>Strings and slicing</vt:lpstr>
      <vt:lpstr>The in and not in operators</vt:lpstr>
      <vt:lpstr>Strings are immutable</vt:lpstr>
      <vt:lpstr>Operations on strings: min()</vt:lpstr>
      <vt:lpstr>Operations on strings: max()</vt:lpstr>
      <vt:lpstr>Operations on strings: the index method </vt:lpstr>
      <vt:lpstr>Operations on strings: the list function </vt:lpstr>
      <vt:lpstr>Operations on strings: the count method </vt:lpstr>
      <vt:lpstr>Operations on strings: the split method </vt:lpstr>
      <vt:lpstr>Operations on strings: the join method </vt:lpstr>
      <vt:lpstr>Operations on strings: the "is" methods</vt:lpstr>
      <vt:lpstr>More String Methods</vt:lpstr>
      <vt:lpstr>Comparing Strings</vt:lpstr>
      <vt:lpstr>Comparing Strings</vt:lpstr>
      <vt:lpstr>Comparing Strings</vt:lpstr>
      <vt:lpstr>Comparing Strings With Numbers</vt:lpstr>
      <vt:lpstr>Sorting Lists of Strings: sorted function</vt:lpstr>
      <vt:lpstr>Sorting Lists of Strings: sort method</vt:lpstr>
      <vt:lpstr>Exceptions</vt:lpstr>
      <vt:lpstr>Exceptions</vt:lpstr>
      <vt:lpstr>Exception Context: Stack Traces</vt:lpstr>
      <vt:lpstr>Exception Context: Stack Traces</vt:lpstr>
      <vt:lpstr>Exception Context: Stack Traces</vt:lpstr>
      <vt:lpstr>Exception Context: Stack Traces</vt:lpstr>
      <vt:lpstr>Exception Context: Stack Traces</vt:lpstr>
      <vt:lpstr>The try Statement</vt:lpstr>
      <vt:lpstr>PowerPoint Presentation</vt:lpstr>
      <vt:lpstr>PowerPoint Presentation</vt:lpstr>
      <vt:lpstr>The Calculator Program</vt:lpstr>
      <vt:lpstr>PowerPoint Presentation</vt:lpstr>
      <vt:lpstr>Multiple Except Branches</vt:lpstr>
      <vt:lpstr>Multiple Except Branches</vt:lpstr>
      <vt:lpstr>Multiple Except Branches</vt:lpstr>
      <vt:lpstr>Multiple Except Branches</vt:lpstr>
      <vt:lpstr>List of Exceptions</vt:lpstr>
      <vt:lpstr>The Exception Hierarchy</vt:lpstr>
      <vt:lpstr>The Exception Hierarchy</vt:lpstr>
      <vt:lpstr>The Exception Hierarchy</vt:lpstr>
      <vt:lpstr>The Exception Hierarchy</vt:lpstr>
      <vt:lpstr>Multiple Exception Types in One Except</vt:lpstr>
      <vt:lpstr>Catching Import Exceptions</vt:lpstr>
      <vt:lpstr>Raising Exceptions</vt:lpstr>
      <vt:lpstr>Raising Exceptions</vt:lpstr>
      <vt:lpstr>Assert</vt:lpstr>
      <vt:lpstr>Try with else</vt:lpstr>
      <vt:lpstr>Optional: try with finally</vt:lpstr>
      <vt:lpstr>More try with finally</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in Python M5 Pamela Brauda David Singletary</dc:title>
  <dc:subject/>
  <dc:creator>David</dc:creator>
  <cp:keywords/>
  <dc:description/>
  <cp:lastModifiedBy>Singletary, David S.</cp:lastModifiedBy>
  <cp:revision>196</cp:revision>
  <cp:lastPrinted>2022-09-13T21:34:01Z</cp:lastPrinted>
  <dcterms:modified xsi:type="dcterms:W3CDTF">2023-02-17T22:38:25Z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0x010100EBD1DD32686CE24489424A9170307366</vt:lpwstr>
  </property>
</Properties>
</file>