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8"/>
  </p:notesMasterIdLst>
  <p:handoutMasterIdLst>
    <p:handoutMasterId r:id="rId109"/>
  </p:handoutMasterIdLst>
  <p:sldIdLst>
    <p:sldId id="484" r:id="rId5"/>
    <p:sldId id="447" r:id="rId6"/>
    <p:sldId id="446" r:id="rId7"/>
    <p:sldId id="408" r:id="rId8"/>
    <p:sldId id="439" r:id="rId9"/>
    <p:sldId id="409" r:id="rId10"/>
    <p:sldId id="411" r:id="rId11"/>
    <p:sldId id="413" r:id="rId12"/>
    <p:sldId id="414" r:id="rId13"/>
    <p:sldId id="415" r:id="rId14"/>
    <p:sldId id="440" r:id="rId15"/>
    <p:sldId id="416" r:id="rId16"/>
    <p:sldId id="417" r:id="rId17"/>
    <p:sldId id="441" r:id="rId18"/>
    <p:sldId id="442" r:id="rId19"/>
    <p:sldId id="443" r:id="rId20"/>
    <p:sldId id="444" r:id="rId21"/>
    <p:sldId id="425" r:id="rId22"/>
    <p:sldId id="426" r:id="rId23"/>
    <p:sldId id="427" r:id="rId24"/>
    <p:sldId id="428" r:id="rId25"/>
    <p:sldId id="429" r:id="rId26"/>
    <p:sldId id="445" r:id="rId27"/>
    <p:sldId id="479" r:id="rId28"/>
    <p:sldId id="453" r:id="rId29"/>
    <p:sldId id="454" r:id="rId30"/>
    <p:sldId id="455" r:id="rId31"/>
    <p:sldId id="480" r:id="rId32"/>
    <p:sldId id="485" r:id="rId33"/>
    <p:sldId id="481" r:id="rId34"/>
    <p:sldId id="482" r:id="rId35"/>
    <p:sldId id="472" r:id="rId36"/>
    <p:sldId id="483" r:id="rId37"/>
    <p:sldId id="465" r:id="rId38"/>
    <p:sldId id="466" r:id="rId39"/>
    <p:sldId id="467" r:id="rId40"/>
    <p:sldId id="473" r:id="rId41"/>
    <p:sldId id="474" r:id="rId42"/>
    <p:sldId id="452" r:id="rId43"/>
    <p:sldId id="456" r:id="rId44"/>
    <p:sldId id="478" r:id="rId45"/>
    <p:sldId id="486" r:id="rId46"/>
    <p:sldId id="435" r:id="rId47"/>
    <p:sldId id="507" r:id="rId48"/>
    <p:sldId id="436" r:id="rId49"/>
    <p:sldId id="463" r:id="rId50"/>
    <p:sldId id="438" r:id="rId51"/>
    <p:sldId id="464" r:id="rId52"/>
    <p:sldId id="508" r:id="rId53"/>
    <p:sldId id="509" r:id="rId54"/>
    <p:sldId id="510" r:id="rId55"/>
    <p:sldId id="511" r:id="rId56"/>
    <p:sldId id="475" r:id="rId57"/>
    <p:sldId id="476" r:id="rId58"/>
    <p:sldId id="477" r:id="rId59"/>
    <p:sldId id="487" r:id="rId60"/>
    <p:sldId id="488" r:id="rId61"/>
    <p:sldId id="489" r:id="rId62"/>
    <p:sldId id="471" r:id="rId63"/>
    <p:sldId id="490" r:id="rId64"/>
    <p:sldId id="491" r:id="rId65"/>
    <p:sldId id="470" r:id="rId66"/>
    <p:sldId id="492" r:id="rId67"/>
    <p:sldId id="493" r:id="rId68"/>
    <p:sldId id="494" r:id="rId69"/>
    <p:sldId id="495" r:id="rId70"/>
    <p:sldId id="496" r:id="rId71"/>
    <p:sldId id="497" r:id="rId72"/>
    <p:sldId id="457" r:id="rId73"/>
    <p:sldId id="458" r:id="rId74"/>
    <p:sldId id="498" r:id="rId75"/>
    <p:sldId id="459" r:id="rId76"/>
    <p:sldId id="512" r:id="rId77"/>
    <p:sldId id="460" r:id="rId78"/>
    <p:sldId id="499" r:id="rId79"/>
    <p:sldId id="461" r:id="rId80"/>
    <p:sldId id="462" r:id="rId81"/>
    <p:sldId id="500" r:id="rId82"/>
    <p:sldId id="501" r:id="rId83"/>
    <p:sldId id="421" r:id="rId84"/>
    <p:sldId id="422" r:id="rId85"/>
    <p:sldId id="423" r:id="rId86"/>
    <p:sldId id="424" r:id="rId87"/>
    <p:sldId id="502" r:id="rId88"/>
    <p:sldId id="503" r:id="rId89"/>
    <p:sldId id="504" r:id="rId90"/>
    <p:sldId id="505" r:id="rId91"/>
    <p:sldId id="506" r:id="rId92"/>
    <p:sldId id="513" r:id="rId93"/>
    <p:sldId id="514" r:id="rId94"/>
    <p:sldId id="515" r:id="rId95"/>
    <p:sldId id="516" r:id="rId96"/>
    <p:sldId id="517" r:id="rId97"/>
    <p:sldId id="518" r:id="rId98"/>
    <p:sldId id="430" r:id="rId99"/>
    <p:sldId id="431" r:id="rId100"/>
    <p:sldId id="432" r:id="rId101"/>
    <p:sldId id="434" r:id="rId102"/>
    <p:sldId id="519" r:id="rId103"/>
    <p:sldId id="520" r:id="rId104"/>
    <p:sldId id="521" r:id="rId105"/>
    <p:sldId id="522" r:id="rId106"/>
    <p:sldId id="469" r:id="rId10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A5331A-570A-48D3-AB2C-2C850652C5B8}">
          <p14:sldIdLst>
            <p14:sldId id="484"/>
            <p14:sldId id="447"/>
            <p14:sldId id="446"/>
            <p14:sldId id="408"/>
            <p14:sldId id="439"/>
            <p14:sldId id="409"/>
            <p14:sldId id="411"/>
            <p14:sldId id="413"/>
            <p14:sldId id="414"/>
            <p14:sldId id="415"/>
            <p14:sldId id="440"/>
            <p14:sldId id="416"/>
            <p14:sldId id="417"/>
            <p14:sldId id="441"/>
            <p14:sldId id="442"/>
            <p14:sldId id="443"/>
            <p14:sldId id="444"/>
            <p14:sldId id="425"/>
            <p14:sldId id="426"/>
            <p14:sldId id="427"/>
            <p14:sldId id="428"/>
            <p14:sldId id="429"/>
            <p14:sldId id="445"/>
            <p14:sldId id="479"/>
            <p14:sldId id="453"/>
            <p14:sldId id="454"/>
            <p14:sldId id="455"/>
            <p14:sldId id="480"/>
            <p14:sldId id="485"/>
            <p14:sldId id="481"/>
            <p14:sldId id="482"/>
            <p14:sldId id="472"/>
            <p14:sldId id="483"/>
            <p14:sldId id="465"/>
            <p14:sldId id="466"/>
            <p14:sldId id="467"/>
            <p14:sldId id="473"/>
            <p14:sldId id="474"/>
            <p14:sldId id="452"/>
            <p14:sldId id="456"/>
            <p14:sldId id="478"/>
            <p14:sldId id="486"/>
            <p14:sldId id="435"/>
            <p14:sldId id="507"/>
            <p14:sldId id="436"/>
            <p14:sldId id="463"/>
            <p14:sldId id="438"/>
            <p14:sldId id="464"/>
            <p14:sldId id="508"/>
            <p14:sldId id="509"/>
            <p14:sldId id="510"/>
            <p14:sldId id="511"/>
            <p14:sldId id="475"/>
            <p14:sldId id="476"/>
            <p14:sldId id="477"/>
            <p14:sldId id="487"/>
            <p14:sldId id="488"/>
            <p14:sldId id="489"/>
            <p14:sldId id="471"/>
            <p14:sldId id="490"/>
            <p14:sldId id="491"/>
            <p14:sldId id="470"/>
            <p14:sldId id="492"/>
            <p14:sldId id="493"/>
            <p14:sldId id="494"/>
            <p14:sldId id="495"/>
            <p14:sldId id="496"/>
            <p14:sldId id="497"/>
            <p14:sldId id="457"/>
            <p14:sldId id="458"/>
            <p14:sldId id="498"/>
            <p14:sldId id="459"/>
            <p14:sldId id="512"/>
            <p14:sldId id="460"/>
            <p14:sldId id="499"/>
            <p14:sldId id="461"/>
            <p14:sldId id="462"/>
            <p14:sldId id="500"/>
            <p14:sldId id="501"/>
            <p14:sldId id="421"/>
            <p14:sldId id="422"/>
            <p14:sldId id="423"/>
            <p14:sldId id="424"/>
            <p14:sldId id="502"/>
            <p14:sldId id="503"/>
            <p14:sldId id="504"/>
            <p14:sldId id="505"/>
            <p14:sldId id="506"/>
            <p14:sldId id="513"/>
            <p14:sldId id="514"/>
            <p14:sldId id="515"/>
            <p14:sldId id="516"/>
            <p14:sldId id="517"/>
            <p14:sldId id="518"/>
            <p14:sldId id="430"/>
            <p14:sldId id="431"/>
            <p14:sldId id="432"/>
            <p14:sldId id="434"/>
            <p14:sldId id="519"/>
            <p14:sldId id="520"/>
            <p14:sldId id="521"/>
            <p14:sldId id="522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FDB1F-0183-48FA-8063-76C6D6815A7B}" v="11" dt="2023-02-10T13:50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889FDB1F-0183-48FA-8063-76C6D6815A7B}"/>
    <pc:docChg chg="addSld delSld modSld sldOrd modSection">
      <pc:chgData name="Brauda, Pamela T." userId="84fd4989-2b49-471a-9a61-f177abea8ce3" providerId="ADAL" clId="{889FDB1F-0183-48FA-8063-76C6D6815A7B}" dt="2023-02-10T03:30:15.373" v="154"/>
      <pc:docMkLst>
        <pc:docMk/>
      </pc:docMkLst>
      <pc:sldChg chg="del">
        <pc:chgData name="Brauda, Pamela T." userId="84fd4989-2b49-471a-9a61-f177abea8ce3" providerId="ADAL" clId="{889FDB1F-0183-48FA-8063-76C6D6815A7B}" dt="2023-02-09T21:46:12.259" v="0" actId="47"/>
        <pc:sldMkLst>
          <pc:docMk/>
          <pc:sldMk cId="2155227258" sldId="256"/>
        </pc:sldMkLst>
      </pc:sldChg>
      <pc:sldChg chg="modSp del">
        <pc:chgData name="Brauda, Pamela T." userId="84fd4989-2b49-471a-9a61-f177abea8ce3" providerId="ADAL" clId="{889FDB1F-0183-48FA-8063-76C6D6815A7B}" dt="2023-02-09T22:10:35.306" v="5" actId="2696"/>
        <pc:sldMkLst>
          <pc:docMk/>
          <pc:sldMk cId="2900440566" sldId="28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2" creationId="{00000000-0000-0000-0000-000000000000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47.163" v="6" actId="2696"/>
        <pc:sldMkLst>
          <pc:docMk/>
          <pc:sldMk cId="44036125" sldId="36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4036125" sldId="362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05.446" v="9" actId="2696"/>
        <pc:sldMkLst>
          <pc:docMk/>
          <pc:sldMk cId="1146877742" sldId="3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46877742" sldId="36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683223225" sldId="3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83223225" sldId="367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409687554" sldId="36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09687554" sldId="368"/>
            <ac:spMk id="2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1654318203" sldId="36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54318203" sldId="369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385107526" sldId="37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85107526" sldId="370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8.464" v="33" actId="2696"/>
        <pc:sldMkLst>
          <pc:docMk/>
          <pc:sldMk cId="2271044469" sldId="3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71044469" sldId="372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51.384" v="34" actId="2696"/>
        <pc:sldMkLst>
          <pc:docMk/>
          <pc:sldMk cId="894323946" sldId="3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4323946" sldId="373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4:17.141" v="28" actId="2696"/>
        <pc:sldMkLst>
          <pc:docMk/>
          <pc:sldMk cId="3540612658" sldId="3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40612658" sldId="374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0.666" v="29" actId="2696"/>
        <pc:sldMkLst>
          <pc:docMk/>
          <pc:sldMk cId="2454917241" sldId="37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54917241" sldId="375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5.715" v="30" actId="2696"/>
        <pc:sldMkLst>
          <pc:docMk/>
          <pc:sldMk cId="2148867481" sldId="37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48867481" sldId="37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9.764" v="31" actId="2696"/>
        <pc:sldMkLst>
          <pc:docMk/>
          <pc:sldMk cId="115837863" sldId="37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5837863" sldId="377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3.037" v="32" actId="2696"/>
        <pc:sldMkLst>
          <pc:docMk/>
          <pc:sldMk cId="1542877483" sldId="3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42877483" sldId="378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54865852" sldId="40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54865852" sldId="40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332873636" sldId="40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332873636" sldId="40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46900234" sldId="41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46900234" sldId="41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983992831" sldId="41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83992831" sldId="413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64555709" sldId="41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64555709" sldId="414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425696274" sldId="41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425696274" sldId="41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836466046" sldId="41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6466046" sldId="41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739762702" sldId="41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39762702" sldId="41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39030831" sldId="42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9030831" sldId="42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7441270" sldId="42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7441270" sldId="42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97076543" sldId="42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97076543" sldId="42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29913759" sldId="42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29913759" sldId="42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48997796" sldId="42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48997796" sldId="42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929569994" sldId="43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29569994" sldId="437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219505349" sldId="43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219505349" sldId="43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613845" sldId="44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613845" sldId="440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62927618" sldId="44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62927618" sldId="44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55410901" sldId="44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55410901" sldId="44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14782160" sldId="44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2" creationId="{B506FF78-9681-4A58-9444-AD3A6B8CE19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4" creationId="{3809DD6A-7A75-48E2-9F05-6E9FAC50831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789577920" sldId="44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9577920" sldId="444"/>
            <ac:spMk id="4" creationId="{D9EA7250-609B-4797-A75A-A04ECE3E63C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674535200" sldId="44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5" creationId="{DAAB0EAC-7270-4572-A932-B04A979A0FA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083822286" sldId="44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5" creationId="{DAAB0EAC-7270-4572-A932-B04A979A0FA2}"/>
          </ac:spMkLst>
        </pc:spChg>
      </pc:sldChg>
      <pc:sldChg chg="modSp mod">
        <pc:chgData name="Brauda, Pamela T." userId="84fd4989-2b49-471a-9a61-f177abea8ce3" providerId="ADAL" clId="{889FDB1F-0183-48FA-8063-76C6D6815A7B}" dt="2023-02-10T03:27:01.306" v="67" actId="1076"/>
        <pc:sldMkLst>
          <pc:docMk/>
          <pc:sldMk cId="2943934334" sldId="447"/>
        </pc:sldMkLst>
        <pc:spChg chg="mod">
          <ac:chgData name="Brauda, Pamela T." userId="84fd4989-2b49-471a-9a61-f177abea8ce3" providerId="ADAL" clId="{889FDB1F-0183-48FA-8063-76C6D6815A7B}" dt="2023-02-10T03:26:46.295" v="64" actId="1076"/>
          <ac:spMkLst>
            <pc:docMk/>
            <pc:sldMk cId="2943934334" sldId="447"/>
            <ac:spMk id="2" creationId="{01335582-3055-4B15-A4B1-33F2C27652C9}"/>
          </ac:spMkLst>
        </pc:spChg>
        <pc:spChg chg="mod">
          <ac:chgData name="Brauda, Pamela T." userId="84fd4989-2b49-471a-9a61-f177abea8ce3" providerId="ADAL" clId="{889FDB1F-0183-48FA-8063-76C6D6815A7B}" dt="2023-02-10T03:27:01.306" v="67" actId="1076"/>
          <ac:spMkLst>
            <pc:docMk/>
            <pc:sldMk cId="2943934334" sldId="447"/>
            <ac:spMk id="3" creationId="{A39D04C2-D6A5-4DFA-B836-9E5F20507329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43934334" sldId="447"/>
            <ac:spMk id="4" creationId="{F81689E5-597E-48D2-8F90-507B94F79B3F}"/>
          </ac:spMkLst>
        </pc:spChg>
      </pc:sldChg>
      <pc:sldChg chg="modSp del">
        <pc:chgData name="Brauda, Pamela T." userId="84fd4989-2b49-471a-9a61-f177abea8ce3" providerId="ADAL" clId="{889FDB1F-0183-48FA-8063-76C6D6815A7B}" dt="2023-02-10T03:06:02.488" v="36" actId="2696"/>
        <pc:sldMkLst>
          <pc:docMk/>
          <pc:sldMk cId="2785625811" sldId="45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5625811" sldId="451"/>
            <ac:spMk id="4" creationId="{467A6330-8512-4FF0-A478-3B792461A3ED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6592957" sldId="45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6592957" sldId="452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4131199" sldId="45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4131199" sldId="453"/>
            <ac:spMk id="4" creationId="{55D41DD7-65E7-4A49-9D36-9FD5D003E065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988788776" sldId="45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8788776" sldId="454"/>
            <ac:spMk id="4" creationId="{1C8793F5-BADD-40F7-84D9-720CF9BBCDA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54010602" sldId="45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54010602" sldId="455"/>
            <ac:spMk id="4" creationId="{9E0210CB-C55D-46CE-9A55-C97049798A3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67692708" sldId="45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67692708" sldId="456"/>
            <ac:spMk id="4" creationId="{8C8CDB28-A9AA-4CF2-924B-06E874325AD6}"/>
          </ac:spMkLst>
        </pc:spChg>
      </pc:sldChg>
      <pc:sldChg chg="modSp del">
        <pc:chgData name="Brauda, Pamela T." userId="84fd4989-2b49-471a-9a61-f177abea8ce3" providerId="ADAL" clId="{889FDB1F-0183-48FA-8063-76C6D6815A7B}" dt="2023-02-10T03:02:10.693" v="10" actId="2696"/>
        <pc:sldMkLst>
          <pc:docMk/>
          <pc:sldMk cId="1965724477" sldId="45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965724477" sldId="457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1:58.279" v="8" actId="2696"/>
        <pc:sldMkLst>
          <pc:docMk/>
          <pc:sldMk cId="3184553881" sldId="45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84553881" sldId="458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52.941" v="7" actId="2696"/>
        <pc:sldMkLst>
          <pc:docMk/>
          <pc:sldMk cId="1772239006" sldId="45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72239006" sldId="45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23.837" v="12" actId="2696"/>
        <pc:sldMkLst>
          <pc:docMk/>
          <pc:sldMk cId="283717374" sldId="46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717374" sldId="460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2:17.517" v="11" actId="2696"/>
        <pc:sldMkLst>
          <pc:docMk/>
          <pc:sldMk cId="208725618" sldId="46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08725618" sldId="461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5:56.461" v="35" actId="2696"/>
        <pc:sldMkLst>
          <pc:docMk/>
          <pc:sldMk cId="3984355811" sldId="46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3" creationId="{8925BF6E-2F3E-4F56-AA1F-55B7977A13D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4" creationId="{06AB5F7D-B0BB-4C1B-857D-20F0C14D6571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459475152" sldId="46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59475152" sldId="464"/>
            <ac:spMk id="9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10T03:07:14.963" v="48" actId="20577"/>
        <pc:sldMkLst>
          <pc:docMk/>
          <pc:sldMk cId="3563995092" sldId="465"/>
        </pc:sldMkLst>
        <pc:spChg chg="mod">
          <ac:chgData name="Brauda, Pamela T." userId="84fd4989-2b49-471a-9a61-f177abea8ce3" providerId="ADAL" clId="{889FDB1F-0183-48FA-8063-76C6D6815A7B}" dt="2023-02-10T03:07:14.963" v="48" actId="20577"/>
          <ac:spMkLst>
            <pc:docMk/>
            <pc:sldMk cId="3563995092" sldId="465"/>
            <ac:spMk id="2" creationId="{BC591FF1-E8D9-4394-8B9F-BDB70FED539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63995092" sldId="465"/>
            <ac:spMk id="4" creationId="{94CAC59E-CB84-48CE-B157-F8A1F2A699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22567719" sldId="4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2" creationId="{A7F975FF-0378-4180-BFB0-1A30B3DA116F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4" creationId="{8C03EF45-1CE6-44F2-894F-0466BD165A2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899595936" sldId="4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9595936" sldId="467"/>
            <ac:spMk id="5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9956260" sldId="4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9956260" sldId="47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128543706" sldId="4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28543706" sldId="473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65140846" sldId="4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65140846" sldId="474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291127652" sldId="4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91127652" sldId="478"/>
            <ac:spMk id="4" creationId="{6339B950-219F-446D-B689-F78004473F6F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77347638" sldId="47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77347638" sldId="479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16674580" sldId="48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2" creationId="{37F07B9E-5E7A-49CE-9508-0B04E7B0EDEE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3" creationId="{B813CEC4-B877-4A70-A6C0-E31D19058852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4" creationId="{07459E97-1AD2-4220-AFEC-592F79500F6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575496989" sldId="48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75496989" sldId="48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602500826" sldId="48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02500826" sldId="48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45568449" sldId="48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45568449" sldId="483"/>
            <ac:spMk id="4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09T21:49:04.103" v="3"/>
        <pc:sldMkLst>
          <pc:docMk/>
          <pc:sldMk cId="2426773875" sldId="48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26773875" sldId="484"/>
            <ac:spMk id="2" creationId="{2C5AE89C-7908-4072-8754-CFEB7D7108F8}"/>
          </ac:spMkLst>
        </pc:spChg>
        <pc:spChg chg="mod">
          <ac:chgData name="Brauda, Pamela T." userId="84fd4989-2b49-471a-9a61-f177abea8ce3" providerId="ADAL" clId="{889FDB1F-0183-48FA-8063-76C6D6815A7B}" dt="2023-02-09T21:46:17.564" v="2" actId="20577"/>
          <ac:spMkLst>
            <pc:docMk/>
            <pc:sldMk cId="2426773875" sldId="484"/>
            <ac:spMk id="3" creationId="{1A24002E-18A6-46D7-9C0E-F704B65616D9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29:19.593" v="110" actId="20577"/>
        <pc:sldMkLst>
          <pc:docMk/>
          <pc:sldMk cId="3982495646" sldId="485"/>
        </pc:sldMkLst>
        <pc:spChg chg="mod">
          <ac:chgData name="Brauda, Pamela T." userId="84fd4989-2b49-471a-9a61-f177abea8ce3" providerId="ADAL" clId="{889FDB1F-0183-48FA-8063-76C6D6815A7B}" dt="2023-02-10T03:29:19.593" v="110" actId="20577"/>
          <ac:spMkLst>
            <pc:docMk/>
            <pc:sldMk cId="3982495646" sldId="485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1762781270" sldId="486"/>
        </pc:sldMkLst>
        <pc:spChg chg="mod">
          <ac:chgData name="Brauda, Pamela T." userId="84fd4989-2b49-471a-9a61-f177abea8ce3" providerId="ADAL" clId="{889FDB1F-0183-48FA-8063-76C6D6815A7B}" dt="2023-02-10T03:29:54.584" v="126" actId="20577"/>
          <ac:spMkLst>
            <pc:docMk/>
            <pc:sldMk cId="1762781270" sldId="486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294648492" sldId="487"/>
        </pc:sldMkLst>
        <pc:spChg chg="mod">
          <ac:chgData name="Brauda, Pamela T." userId="84fd4989-2b49-471a-9a61-f177abea8ce3" providerId="ADAL" clId="{889FDB1F-0183-48FA-8063-76C6D6815A7B}" dt="2023-02-10T03:30:05.310" v="152" actId="20577"/>
          <ac:spMkLst>
            <pc:docMk/>
            <pc:sldMk cId="294648492" sldId="487"/>
            <ac:spMk id="5" creationId="{DAAB0EAC-7270-4572-A932-B04A979A0F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7CF83F-6F6B-4FF9-B18E-9E3825B8F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7EEB-3234-4871-B9AF-7D96F746E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91ABC-A100-4C17-BF44-47B91CE9CCB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9CD2-8343-406C-B5B4-8603CBB9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DBCA-52CC-4B36-9A6F-EDF562423E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7ACA-9C5A-4A2F-89E0-3A167A16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21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A2A-B6AE-4222-8A00-A0E4B2FB2BE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F4D4-D31A-496E-8526-482A079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list of</a:t>
            </a:r>
            <a:r>
              <a:rPr lang="en-US" baseline="0"/>
              <a:t> list methods see Page 167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FF4D4-D31A-496E-8526-482A07964D5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F79B-63D5-437C-81FE-8466CB506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CIS3534C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DFEA18C-5646-4D05-9A84-858E20B15B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0770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9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4E2596-301E-4832-9EC0-2653E7A662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27704" y="90175"/>
            <a:ext cx="82296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89C-7908-4072-8754-CFEB7D71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Scripting for</a:t>
            </a:r>
            <a:br>
              <a:rPr lang="en-US"/>
            </a:br>
            <a:r>
              <a:rPr lang="en-US"/>
              <a:t>Network Professionals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4002E-18A6-46D7-9C0E-F704B656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521" y="4267199"/>
            <a:ext cx="8615680" cy="1862667"/>
          </a:xfrm>
        </p:spPr>
        <p:txBody>
          <a:bodyPr/>
          <a:lstStyle/>
          <a:p>
            <a:r>
              <a:rPr lang="en-US"/>
              <a:t>National Convergence Technology Center </a:t>
            </a:r>
          </a:p>
          <a:p>
            <a:r>
              <a:rPr lang="en-US"/>
              <a:t>Working Connections Five Fridays</a:t>
            </a:r>
          </a:p>
          <a:p>
            <a:r>
              <a:rPr lang="en-US"/>
              <a:t>February 9, 2023</a:t>
            </a:r>
          </a:p>
          <a:p>
            <a:r>
              <a:rPr lang="en-US"/>
              <a:t>Professors Pamela Brauda &amp; David Singletary</a:t>
            </a:r>
          </a:p>
          <a:p>
            <a:r>
              <a:rPr lang="en-US"/>
              <a:t>Florida State College at Jacksonville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90552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remove</a:t>
            </a:r>
            <a:r>
              <a:rPr lang="en-US" sz="4400"/>
              <a:t> method removes an element from a list by </a:t>
            </a:r>
            <a:r>
              <a:rPr lang="en-US" sz="4400" u="sng"/>
              <a:t>value</a:t>
            </a:r>
          </a:p>
          <a:p>
            <a:pPr marL="760730" lvl="1" indent="-349250"/>
            <a:r>
              <a:rPr lang="en-US" sz="3600"/>
              <a:t>shifts all items left, decreases length by 1</a:t>
            </a:r>
          </a:p>
          <a:p>
            <a:pPr marL="760730" lvl="1" indent="-349250"/>
            <a:r>
              <a:rPr lang="en-US" sz="3600"/>
              <a:t>removes the first item if there are duplicates</a:t>
            </a:r>
            <a:br>
              <a:rPr lang="en-US" sz="3600"/>
            </a:br>
            <a:r>
              <a:rPr lang="en-US" sz="3600"/>
              <a:t>(loop required to remove all duplicated elements)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stats.remove(20.2)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C35C4-8889-4E0D-AD93-A2FD1824D68A}"/>
              </a:ext>
            </a:extLst>
          </p:cNvPr>
          <p:cNvSpPr txBox="1"/>
          <p:nvPr/>
        </p:nvSpPr>
        <p:spPr>
          <a:xfrm>
            <a:off x="8607105" y="6125353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 100.0]</a:t>
            </a:r>
          </a:p>
        </p:txBody>
      </p:sp>
    </p:spTree>
    <p:extLst>
      <p:ext uri="{BB962C8B-B14F-4D97-AF65-F5344CB8AC3E}">
        <p14:creationId xmlns:p14="http://schemas.microsoft.com/office/powerpoint/2010/main" val="1425696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guess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(input("Your guess: "))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guess &lt;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low.")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&gt;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high.")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 guessed it in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(count) + " tries.\n")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6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167425"/>
            <a:ext cx="11050072" cy="65076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input("Would you like to play? (y or n): ").lower() == "y":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2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EE9B-9227-465A-930B-AE105F23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BAA3C-990B-43BE-AA6C-69FDBA1F71CA}"/>
              </a:ext>
            </a:extLst>
          </p:cNvPr>
          <p:cNvSpPr/>
          <p:nvPr/>
        </p:nvSpPr>
        <p:spPr>
          <a:xfrm>
            <a:off x="613549" y="207163"/>
            <a:ext cx="4391695" cy="6186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Guess a number!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5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7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3 tries.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2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2 tries.</a:t>
            </a:r>
          </a:p>
          <a:p>
            <a:endParaRPr lang="en-US" b="1" dirty="0"/>
          </a:p>
          <a:p>
            <a:r>
              <a:rPr lang="en-US" b="1" dirty="0"/>
              <a:t>Would you like to play? (y or n): n</a:t>
            </a:r>
          </a:p>
          <a:p>
            <a:r>
              <a:rPr lang="en-US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41552802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FF7B-8811-4593-92C6-A1BF3DF5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959802"/>
          </a:xfrm>
        </p:spPr>
        <p:txBody>
          <a:bodyPr/>
          <a:lstStyle/>
          <a:p>
            <a:r>
              <a:rPr lang="en-US" dirty="0"/>
              <a:t>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9C17-DE5B-4E2E-B0A1-295434B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1016"/>
            <a:ext cx="10160000" cy="5205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should have descriptive names, and these names should use lowercase letters and underscores or camel-case notation (one or the other, consistently).</a:t>
            </a:r>
          </a:p>
          <a:p>
            <a:pPr lvl="1"/>
            <a:r>
              <a:rPr lang="en-US" dirty="0"/>
              <a:t>Descriptive names help you and others understand what your code is trying to do</a:t>
            </a:r>
          </a:p>
          <a:p>
            <a:pPr lvl="1"/>
            <a:r>
              <a:rPr lang="en-US" dirty="0"/>
              <a:t>Module names should use these conventions as well.</a:t>
            </a:r>
          </a:p>
          <a:p>
            <a:r>
              <a:rPr lang="en-US" dirty="0"/>
              <a:t>Function names should start with a verb, e.g. “show” or “get” (variable names are treated as nouns).</a:t>
            </a:r>
          </a:p>
          <a:p>
            <a:r>
              <a:rPr lang="en-US" dirty="0"/>
              <a:t>Every function should have a comment that explains concisely what the function does. </a:t>
            </a:r>
          </a:p>
          <a:p>
            <a:r>
              <a:rPr lang="en-US" dirty="0"/>
              <a:t>If you specify a default value for a parameter, no spaces should be used on either side of the equal sign: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(parameter_0, parameter_1='default value')</a:t>
            </a:r>
          </a:p>
          <a:p>
            <a:pPr marL="1371600" lvl="1" indent="0">
              <a:buNone/>
            </a:pPr>
            <a:endParaRPr lang="en-US" sz="1100" b="1" dirty="0"/>
          </a:p>
          <a:p>
            <a:r>
              <a:rPr lang="en-US" dirty="0"/>
              <a:t>The same convention should be used for keyword arguments in function calls: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(value_0, parameter_1='value')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F61-8204-4CF3-B145-B8112DD0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Using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del</a:t>
            </a:r>
            <a:r>
              <a:rPr lang="en-US" sz="4400"/>
              <a:t> statement removes elements by </a:t>
            </a:r>
            <a:r>
              <a:rPr lang="en-US" sz="4400" u="sng"/>
              <a:t>index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stats[1]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F8E6E-5E75-4AA9-93EB-EA79DE17F652}"/>
              </a:ext>
            </a:extLst>
          </p:cNvPr>
          <p:cNvSpPr txBox="1"/>
          <p:nvPr/>
        </p:nvSpPr>
        <p:spPr>
          <a:xfrm>
            <a:off x="8607105" y="3672457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20.2,  100.0]</a:t>
            </a:r>
          </a:p>
        </p:txBody>
      </p:sp>
    </p:spTree>
    <p:extLst>
      <p:ext uri="{BB962C8B-B14F-4D97-AF65-F5344CB8AC3E}">
        <p14:creationId xmlns:p14="http://schemas.microsoft.com/office/powerpoint/2010/main" val="23561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Accessing an Element using index()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Use the </a:t>
            </a:r>
            <a:r>
              <a:rPr lang="en-US" sz="3600" u="sng"/>
              <a:t>index</a:t>
            </a:r>
            <a:r>
              <a:rPr lang="en-US" sz="3600"/>
              <a:t> method to find the index of a specified element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 = stats.index(100.0)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 the index of 100.0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print(i)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10428-DACD-4652-B195-46FB82ECCD3F}"/>
              </a:ext>
            </a:extLst>
          </p:cNvPr>
          <p:cNvSpPr txBox="1"/>
          <p:nvPr/>
        </p:nvSpPr>
        <p:spPr>
          <a:xfrm>
            <a:off x="9564095" y="4414099"/>
            <a:ext cx="85381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646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Popping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62500" lnSpcReduction="20000"/>
          </a:bodyPr>
          <a:lstStyle/>
          <a:p>
            <a:pPr marL="463550" indent="-349250"/>
            <a:r>
              <a:rPr lang="en-US" sz="4600"/>
              <a:t>The </a:t>
            </a:r>
            <a:r>
              <a:rPr lang="en-US" sz="4600" u="sng"/>
              <a:t>pop()</a:t>
            </a:r>
            <a:r>
              <a:rPr lang="en-US" sz="4600"/>
              <a:t> method removes an element from the list</a:t>
            </a:r>
          </a:p>
          <a:p>
            <a:pPr marL="760730" lvl="1" indent="-349250"/>
            <a:r>
              <a:rPr lang="en-US" sz="4000"/>
              <a:t>if an index is not provided, removes the last element</a:t>
            </a:r>
          </a:p>
          <a:p>
            <a:pPr marL="1126490" lvl="2" indent="-349250"/>
            <a:r>
              <a:rPr lang="en-US" sz="3400"/>
              <a:t>otherwise the element at the specified index is removed</a:t>
            </a:r>
          </a:p>
          <a:p>
            <a:pPr marL="760730" lvl="1" indent="-349250"/>
            <a:r>
              <a:rPr lang="en-US" sz="4000"/>
              <a:t>decreases length of list by 1</a:t>
            </a:r>
          </a:p>
          <a:p>
            <a:pPr marL="760730" lvl="1" indent="-349250"/>
            <a:r>
              <a:rPr lang="en-US" sz="4000"/>
              <a:t>if item at a specified index is not found, raises an IndexError (“pop index out of range”)</a:t>
            </a:r>
          </a:p>
          <a:p>
            <a:pPr marL="760730" lvl="1" indent="-349250"/>
            <a:r>
              <a:rPr lang="en-US" sz="4000"/>
              <a:t>if list is empty, pop with no index argument raises an IndexError (“IndexError: pop from empty list”)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100.0 from end of list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30.5 based on specified index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stats.pop(1)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40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2B9EE-803E-4D9F-BB55-5FCE2709A532}"/>
              </a:ext>
            </a:extLst>
          </p:cNvPr>
          <p:cNvSpPr txBox="1"/>
          <p:nvPr/>
        </p:nvSpPr>
        <p:spPr>
          <a:xfrm>
            <a:off x="9345336" y="5752927"/>
            <a:ext cx="14242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20.2]</a:t>
            </a:r>
          </a:p>
        </p:txBody>
      </p:sp>
    </p:spTree>
    <p:extLst>
      <p:ext uri="{BB962C8B-B14F-4D97-AF65-F5344CB8AC3E}">
        <p14:creationId xmlns:p14="http://schemas.microsoft.com/office/powerpoint/2010/main" val="17397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Saving the Popped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/>
          </a:bodyPr>
          <a:lstStyle/>
          <a:p>
            <a:pPr marL="457200" lvl="1" indent="-349250"/>
            <a:r>
              <a:rPr lang="en-US" sz="4600"/>
              <a:t>pop() returns the popped element, allowing the removed element to be saved in a variable or printed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last_element = 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first_element = stats.pop(0)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print(last_element + first_element)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78B73-7891-4D50-9F19-65D63EC5AE90}"/>
              </a:ext>
            </a:extLst>
          </p:cNvPr>
          <p:cNvSpPr txBox="1"/>
          <p:nvPr/>
        </p:nvSpPr>
        <p:spPr>
          <a:xfrm>
            <a:off x="9345336" y="4821749"/>
            <a:ext cx="1424264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[148.0]</a:t>
            </a:r>
          </a:p>
        </p:txBody>
      </p:sp>
    </p:spTree>
    <p:extLst>
      <p:ext uri="{BB962C8B-B14F-4D97-AF65-F5344CB8AC3E}">
        <p14:creationId xmlns:p14="http://schemas.microsoft.com/office/powerpoint/2010/main" val="34629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77500" lnSpcReduction="20000"/>
          </a:bodyPr>
          <a:lstStyle/>
          <a:p>
            <a:pPr marL="457200" lvl="1" indent="-349250"/>
            <a:r>
              <a:rPr lang="en-US" sz="4000"/>
              <a:t>the sort() method sorts a list in place ("permanently")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stats.sort()</a:t>
            </a:r>
          </a:p>
          <a:p>
            <a:pPr marL="914400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1700" b="1"/>
          </a:p>
          <a:p>
            <a:pPr marL="457200" indent="-350838"/>
            <a:r>
              <a:rPr lang="en-US" sz="4000"/>
              <a:t>the sorted() </a:t>
            </a:r>
            <a:r>
              <a:rPr lang="en-US" sz="4000" u="sng"/>
              <a:t>function</a:t>
            </a:r>
            <a:r>
              <a:rPr lang="en-US" sz="4000"/>
              <a:t> (not method) returns a sorted copy of the list</a:t>
            </a:r>
          </a:p>
          <a:p>
            <a:pPr marL="914400" indent="-287338"/>
            <a:r>
              <a:rPr lang="en-US" sz="4000"/>
              <a:t>does not modify the original list</a:t>
            </a:r>
          </a:p>
          <a:p>
            <a:pPr marL="914400" lvl="1" indent="-287338"/>
            <a:r>
              <a:rPr lang="en-US" sz="4000"/>
              <a:t>copy can be assigned to a variable</a:t>
            </a:r>
          </a:p>
          <a:p>
            <a:pPr marL="914400" lvl="1" indent="0">
              <a:buNone/>
            </a:pPr>
            <a:br>
              <a:rPr lang="en-US" sz="1700"/>
            </a:b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sorted_stats = sorted(stats)</a:t>
            </a:r>
          </a:p>
          <a:p>
            <a:pPr marL="914400" lvl="1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lvl="1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print(sorted(stats))</a:t>
            </a:r>
            <a:endParaRPr lang="en-US" sz="29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print(sorted_stats)</a:t>
            </a:r>
            <a:endParaRPr lang="en-US" sz="40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6D65-E167-412E-9552-EB9B6BF659D1}"/>
              </a:ext>
            </a:extLst>
          </p:cNvPr>
          <p:cNvSpPr txBox="1"/>
          <p:nvPr/>
        </p:nvSpPr>
        <p:spPr>
          <a:xfrm>
            <a:off x="7868871" y="2519847"/>
            <a:ext cx="290072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B18B1-8F75-4962-8FDA-6AADCCF99122}"/>
              </a:ext>
            </a:extLst>
          </p:cNvPr>
          <p:cNvSpPr txBox="1"/>
          <p:nvPr/>
        </p:nvSpPr>
        <p:spPr>
          <a:xfrm>
            <a:off x="7868872" y="5241198"/>
            <a:ext cx="290072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</p:spTree>
    <p:extLst>
      <p:ext uri="{BB962C8B-B14F-4D97-AF65-F5344CB8AC3E}">
        <p14:creationId xmlns:p14="http://schemas.microsoft.com/office/powerpoint/2010/main" val="55541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F78-9681-4A58-9444-AD3A6B8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223C-1482-4942-B2B1-8D23772A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160000" cy="5137298"/>
          </a:xfrm>
        </p:spPr>
        <p:txBody>
          <a:bodyPr/>
          <a:lstStyle/>
          <a:p>
            <a:r>
              <a:rPr lang="en-US" sz="2800"/>
              <a:t>Use the reverse() method to reverse a list's order</a:t>
            </a:r>
          </a:p>
          <a:p>
            <a:pPr lvl="1"/>
            <a:r>
              <a:rPr lang="en-US" sz="2800"/>
              <a:t>modifies the original list</a:t>
            </a:r>
          </a:p>
          <a:p>
            <a:pPr lvl="1"/>
            <a:r>
              <a:rPr lang="en-US" sz="2800"/>
              <a:t>does not sort</a:t>
            </a:r>
          </a:p>
          <a:p>
            <a:pPr lvl="1"/>
            <a:r>
              <a:rPr lang="en-US" sz="2800"/>
              <a:t>to restore to original, just call reverse() again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reverse the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restore original order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              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DD6A-7A75-48E2-9F05-6E9FAC50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6F679-8654-46E7-92B1-413E952F5FB0}"/>
              </a:ext>
            </a:extLst>
          </p:cNvPr>
          <p:cNvSpPr txBox="1"/>
          <p:nvPr/>
        </p:nvSpPr>
        <p:spPr>
          <a:xfrm>
            <a:off x="7065005" y="4916332"/>
            <a:ext cx="290072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[100.0, 20.2, 30.5, 48.0]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51478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63B-42BD-442F-A44C-0173D2D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885"/>
            <a:ext cx="10160000" cy="873678"/>
          </a:xfrm>
        </p:spPr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7C-D1D8-428F-87D1-51569B3D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3256"/>
            <a:ext cx="10160000" cy="5413744"/>
          </a:xfrm>
        </p:spPr>
        <p:txBody>
          <a:bodyPr/>
          <a:lstStyle/>
          <a:p>
            <a:r>
              <a:rPr lang="en-US" sz="3200"/>
              <a:t>Use the len() function to obtain the length of a list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["The Holy Grail", 1975, 9.99]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movie.remove(9.99)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print(movie)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                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7250-609B-4797-A75A-A04ECE3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06B4-E092-4B92-BA73-EAED076FF8C3}"/>
              </a:ext>
            </a:extLst>
          </p:cNvPr>
          <p:cNvSpPr txBox="1"/>
          <p:nvPr/>
        </p:nvSpPr>
        <p:spPr>
          <a:xfrm>
            <a:off x="7868873" y="3535297"/>
            <a:ext cx="290072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957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912"/>
            <a:ext cx="10160000" cy="5135088"/>
          </a:xfrm>
        </p:spPr>
        <p:txBody>
          <a:bodyPr/>
          <a:lstStyle/>
          <a:p>
            <a:r>
              <a:rPr lang="en-US" sz="3200"/>
              <a:t>A </a:t>
            </a:r>
            <a:r>
              <a:rPr lang="en-US" sz="3200" u="sng"/>
              <a:t>two-dimensional</a:t>
            </a:r>
            <a:r>
              <a:rPr lang="en-US" sz="3200"/>
              <a:t> list is a "list of lists“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# create a 3-row, 4-column list of student scores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students = [["Joel", 85, 95, 70],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["Anne", 95, 100, 100],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["Mike", 77, 70, 80]]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59" y="4248725"/>
            <a:ext cx="655314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</p:txBody>
      </p:sp>
    </p:spTree>
    <p:extLst>
      <p:ext uri="{BB962C8B-B14F-4D97-AF65-F5344CB8AC3E}">
        <p14:creationId xmlns:p14="http://schemas.microsoft.com/office/powerpoint/2010/main" val="33903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Accessing Individual Elements in Two-Dimensional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665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3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Change one score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students[0][1]=95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FAC73-CBB8-439C-98F2-AA00101D745D}"/>
              </a:ext>
            </a:extLst>
          </p:cNvPr>
          <p:cNvSpPr/>
          <p:nvPr/>
        </p:nvSpPr>
        <p:spPr>
          <a:xfrm>
            <a:off x="4216459" y="4327808"/>
            <a:ext cx="655314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  <a:p>
            <a:r>
              <a:rPr lang="en-US" sz="2000"/>
              <a:t>['Joel', 85, 95, 70]</a:t>
            </a:r>
          </a:p>
          <a:p>
            <a:r>
              <a:rPr lang="en-US" sz="2000"/>
              <a:t>85</a:t>
            </a:r>
          </a:p>
          <a:p>
            <a:r>
              <a:rPr lang="en-US" sz="2000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074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582-3055-4B15-A4B1-33F2C27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"/>
            <a:ext cx="10160000" cy="7616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C2-D6A5-4DFA-B836-9E5F2050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4128"/>
            <a:ext cx="10160000" cy="5933872"/>
          </a:xfrm>
        </p:spPr>
        <p:txBody>
          <a:bodyPr>
            <a:normAutofit/>
          </a:bodyPr>
          <a:lstStyle/>
          <a:p>
            <a:r>
              <a:rPr lang="en-US" sz="2000"/>
              <a:t>Describe Python lists and tuples and associated operations</a:t>
            </a:r>
          </a:p>
          <a:p>
            <a:r>
              <a:rPr lang="en-US" sz="2000"/>
              <a:t>Use a list in a Python program</a:t>
            </a:r>
          </a:p>
          <a:p>
            <a:r>
              <a:rPr lang="en-US" sz="2000"/>
              <a:t>Unpack a tuple into separate variables</a:t>
            </a:r>
          </a:p>
          <a:p>
            <a:r>
              <a:rPr lang="en-US" sz="2000"/>
              <a:t>Use a while loop in a Python program to process a list</a:t>
            </a:r>
          </a:p>
          <a:p>
            <a:r>
              <a:rPr lang="en-US" sz="2000"/>
              <a:t>Describe a Python dictionary.</a:t>
            </a:r>
          </a:p>
          <a:p>
            <a:r>
              <a:rPr lang="en-US" sz="2000"/>
              <a:t>Create a dictionary.</a:t>
            </a:r>
          </a:p>
          <a:p>
            <a:r>
              <a:rPr lang="en-US" sz="2000"/>
              <a:t>Add, modify, and delete keys, values, and key-value pairs in dictionaries.</a:t>
            </a:r>
          </a:p>
          <a:p>
            <a:r>
              <a:rPr lang="en-US" sz="2000"/>
              <a:t>Use a loop to navigate a dictionary.</a:t>
            </a:r>
          </a:p>
          <a:p>
            <a:r>
              <a:rPr lang="en-US" sz="2000"/>
              <a:t>Describe nested lists in dictionaries and nested dictionaries.</a:t>
            </a:r>
          </a:p>
          <a:p>
            <a:r>
              <a:rPr lang="en-US" sz="2000"/>
              <a:t>Write a Python program using dictionaries.</a:t>
            </a:r>
          </a:p>
          <a:p>
            <a:r>
              <a:rPr lang="en-US" sz="2000"/>
              <a:t>Write custom functions that accept arguments.</a:t>
            </a:r>
          </a:p>
          <a:p>
            <a:r>
              <a:rPr lang="en-US" sz="2000"/>
              <a:t>Pass arguments to custom functions.</a:t>
            </a:r>
          </a:p>
          <a:p>
            <a:r>
              <a:rPr lang="en-US" sz="2000"/>
              <a:t>Use positional, keyword, and arbitrary arguments.</a:t>
            </a:r>
          </a:p>
          <a:p>
            <a:r>
              <a:rPr lang="en-US" sz="2000"/>
              <a:t>Write custom functions which use lists and dictionaries as parameters.</a:t>
            </a:r>
          </a:p>
          <a:p>
            <a:r>
              <a:rPr lang="en-US" sz="2000"/>
              <a:t>Write custom functions which are used by if statements and loops.</a:t>
            </a:r>
          </a:p>
          <a:p>
            <a:r>
              <a:rPr lang="en-US" sz="2000"/>
              <a:t>Write custom functions which follow design conventions.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89E5-597E-48D2-8F90-507B94F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14775"/>
          </a:xfrm>
        </p:spPr>
        <p:txBody>
          <a:bodyPr/>
          <a:lstStyle/>
          <a:p>
            <a:r>
              <a:rPr lang="en-US"/>
              <a:t>Appending an Element 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1200" b="1"/>
          </a:p>
          <a:p>
            <a:pPr marL="914400" indent="0">
              <a:buNone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student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 = []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student.append("Mary")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student.append(100)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student.append(87)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students.append(student)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2080" y="5810045"/>
            <a:ext cx="869752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[['Joel’, 95, 95, 70], ['Anne', 95, 100, 100], ['Mike', 77, 70, 80]]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[['Joel', 95, 95, 70],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239707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Inserting an Element into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 = []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student2.append("Jamaal")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student2.append(90)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student2.append(88)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students.insert(1,student2)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9665" y="5550867"/>
            <a:ext cx="8889935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[['Joel', 95, 95, 70], [‘Jamaal', 90, 92, 88],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342991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Removing Elements from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pop removes and returns the item with index = 2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students.pop(2)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students[2].pop(3)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9039" y="4164775"/>
            <a:ext cx="939056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['Anne', 95, 100, 100]</a:t>
            </a:r>
          </a:p>
          <a:p>
            <a:r>
              <a:rPr lang="en-US" sz="2000"/>
              <a:t>[['Joel', 95, 95, 70], ['Jamal', 90, 92, 88], ['Mike', 77, 70, 80], ['Mary', 100, 85, 87]]</a:t>
            </a:r>
          </a:p>
          <a:p>
            <a:r>
              <a:rPr lang="en-US" sz="2000"/>
              <a:t>80</a:t>
            </a:r>
          </a:p>
          <a:p>
            <a:r>
              <a:rPr lang="en-US" sz="2000"/>
              <a:t>[['Joel', 95, 95, 70], ['Jamal', 90, 92, 88], ['Mike', 77, 70],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184899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Working With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413"/>
          </a:xfrm>
        </p:spPr>
        <p:txBody>
          <a:bodyPr/>
          <a:lstStyle/>
          <a:p>
            <a:r>
              <a:rPr lang="en-US"/>
              <a:t>Slicing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2865"/>
            <a:ext cx="10160000" cy="5084135"/>
          </a:xfrm>
        </p:spPr>
        <p:txBody>
          <a:bodyPr>
            <a:normAutofit/>
          </a:bodyPr>
          <a:lstStyle/>
          <a:p>
            <a:r>
              <a:rPr lang="en-US" sz="2800"/>
              <a:t>A list </a:t>
            </a:r>
            <a:r>
              <a:rPr lang="en-US" sz="2800" u="sng"/>
              <a:t>slice</a:t>
            </a:r>
            <a:r>
              <a:rPr lang="en-US" sz="2800"/>
              <a:t> is a specific group of items in a list</a:t>
            </a:r>
          </a:p>
          <a:p>
            <a:r>
              <a:rPr lang="en-US" sz="2800"/>
              <a:t>To create a slice, specify the first and last index</a:t>
            </a:r>
          </a:p>
          <a:p>
            <a:pPr lvl="1"/>
            <a:r>
              <a:rPr lang="en-US" sz="2600"/>
              <a:t>As with range(), Python stops one item before the last index</a:t>
            </a:r>
          </a:p>
          <a:p>
            <a:pPr marL="411480" lvl="1" indent="0">
              <a:buNone/>
            </a:pPr>
            <a:endParaRPr lang="en-US" sz="2600"/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[‘charles’,’martina’,’michael’,’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',‘ eli’]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0, 1, 2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print(players[0:3])</a:t>
            </a:r>
            <a:endParaRPr 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1, 2, 3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print(players[1:4])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03DE0-3E1F-474B-B4E0-D919666FA763}"/>
              </a:ext>
            </a:extLst>
          </p:cNvPr>
          <p:cNvSpPr/>
          <p:nvPr/>
        </p:nvSpPr>
        <p:spPr>
          <a:xfrm>
            <a:off x="7347060" y="4974422"/>
            <a:ext cx="342254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7734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4B4E-94BB-464E-9837-52F8D8F8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680"/>
            <a:ext cx="10160000" cy="820515"/>
          </a:xfrm>
        </p:spPr>
        <p:txBody>
          <a:bodyPr/>
          <a:lstStyle/>
          <a:p>
            <a:r>
              <a:rPr lang="en-US"/>
              <a:t>More Slice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2CFE-9D66-4F89-AC6E-F3DD2CF5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8949"/>
            <a:ext cx="10160000" cy="5318051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[‘charles','martina','michael','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', 'eli']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print(players[:4]) </a:t>
            </a:r>
            <a:r>
              <a:rPr lang="en-US" sz="2000">
                <a:cs typeface="Courier New" panose="02070309020205020404" pitchFamily="49" charset="0"/>
              </a:rPr>
              <a:t># omitting first index starts at beginning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print(players[2:]) </a:t>
            </a:r>
            <a:r>
              <a:rPr lang="en-US" sz="2000">
                <a:cs typeface="Courier New" panose="02070309020205020404" pitchFamily="49" charset="0"/>
              </a:rPr>
              <a:t># omitting last index continues to end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print(players[-3:])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use a negative value to display last n elements of a list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print(players[0:5:2])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a 3rd value can be included to skip between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1DD7-65E7-4A49-9D36-9FD5D003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E8418-0B37-41C5-BF51-F766239B114F}"/>
              </a:ext>
            </a:extLst>
          </p:cNvPr>
          <p:cNvSpPr/>
          <p:nvPr/>
        </p:nvSpPr>
        <p:spPr>
          <a:xfrm>
            <a:off x="7974572" y="5175095"/>
            <a:ext cx="27714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8600C-53DE-4371-9593-5158A35B4D60}"/>
              </a:ext>
            </a:extLst>
          </p:cNvPr>
          <p:cNvSpPr/>
          <p:nvPr/>
        </p:nvSpPr>
        <p:spPr>
          <a:xfrm>
            <a:off x="6328320" y="1946745"/>
            <a:ext cx="444128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8FF0E-F390-48B4-ABA1-FFB67A817495}"/>
              </a:ext>
            </a:extLst>
          </p:cNvPr>
          <p:cNvSpPr/>
          <p:nvPr/>
        </p:nvSpPr>
        <p:spPr>
          <a:xfrm>
            <a:off x="7951008" y="3026917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76BB0-61B3-4A18-A732-CBB743FBAB2B}"/>
              </a:ext>
            </a:extLst>
          </p:cNvPr>
          <p:cNvSpPr/>
          <p:nvPr/>
        </p:nvSpPr>
        <p:spPr>
          <a:xfrm>
            <a:off x="7974572" y="4107089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5413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B71-FB55-4A91-A823-4AEDEFB0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63046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4B3B-AB58-4501-B4AE-572AF87D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395098" cy="5137298"/>
          </a:xfrm>
        </p:spPr>
        <p:txBody>
          <a:bodyPr/>
          <a:lstStyle/>
          <a:p>
            <a:r>
              <a:rPr lang="en-US" sz="2800"/>
              <a:t>Slices can be used to make new lists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93F5-BADD-40F7-84D9-720CF9B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0093C-8A26-4157-AE98-577FB40E658C}"/>
              </a:ext>
            </a:extLst>
          </p:cNvPr>
          <p:cNvSpPr/>
          <p:nvPr/>
        </p:nvSpPr>
        <p:spPr>
          <a:xfrm>
            <a:off x="6646531" y="4363820"/>
            <a:ext cx="4358167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cake']</a:t>
            </a:r>
          </a:p>
        </p:txBody>
      </p:sp>
    </p:spTree>
    <p:extLst>
      <p:ext uri="{BB962C8B-B14F-4D97-AF65-F5344CB8AC3E}">
        <p14:creationId xmlns:p14="http://schemas.microsoft.com/office/powerpoint/2010/main" val="398878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FCB-4C97-4AA3-99F5-B8BBD8EC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415"/>
            <a:ext cx="10160000" cy="831148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2D4-5476-4ED3-A618-D00976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9581"/>
            <a:ext cx="10501423" cy="5454503"/>
          </a:xfrm>
        </p:spPr>
        <p:txBody>
          <a:bodyPr/>
          <a:lstStyle/>
          <a:p>
            <a:r>
              <a:rPr lang="en-US" sz="2800"/>
              <a:t>Individualize each list to show they are indeed copies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friend_foods.append('ice cream')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10CB-C55D-46CE-9A55-C9704979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04D-E3DD-4F06-8B19-3755EF03E52B}"/>
              </a:ext>
            </a:extLst>
          </p:cNvPr>
          <p:cNvSpPr/>
          <p:nvPr/>
        </p:nvSpPr>
        <p:spPr>
          <a:xfrm>
            <a:off x="5922334" y="4992868"/>
            <a:ext cx="5188688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cake', 'cannoli']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cake', 'ice cream']</a:t>
            </a:r>
          </a:p>
        </p:txBody>
      </p:sp>
    </p:spTree>
    <p:extLst>
      <p:ext uri="{BB962C8B-B14F-4D97-AF65-F5344CB8AC3E}">
        <p14:creationId xmlns:p14="http://schemas.microsoft.com/office/powerpoint/2010/main" val="315401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B9E-5E7A-49CE-9508-0B04E7B0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CEC4-B877-4A70-A6C0-E31D1905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Simple assignment cannot be used to copy lists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pizza','falafel','carrot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cake']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 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# doesn't work</a:t>
            </a:r>
          </a:p>
          <a:p>
            <a:pPr marL="914400" indent="0">
              <a:buNone/>
            </a:pPr>
            <a:endParaRPr lang="en-US" sz="1200" b="1">
              <a:solidFill>
                <a:srgbClr val="FF0000"/>
              </a:solidFill>
            </a:endParaRPr>
          </a:p>
          <a:p>
            <a:pPr marL="457200" indent="-339725"/>
            <a:r>
              <a:rPr lang="en-US" sz="2800"/>
              <a:t>This assignment creates a second reference to the first list, it doesn't create a copy</a:t>
            </a:r>
          </a:p>
          <a:p>
            <a:pPr marL="457200" indent="-339725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      # same list object as my_foods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9E97-1AD2-4220-AFEC-592F7950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2F3D6-6EA5-4221-9866-FF5BDD2BE7F1}"/>
              </a:ext>
            </a:extLst>
          </p:cNvPr>
          <p:cNvSpPr/>
          <p:nvPr/>
        </p:nvSpPr>
        <p:spPr>
          <a:xfrm>
            <a:off x="6333688" y="5396762"/>
            <a:ext cx="443591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['pizza', 'falafel', 'carrot cake', 'cannoli']</a:t>
            </a:r>
          </a:p>
        </p:txBody>
      </p:sp>
    </p:spTree>
    <p:extLst>
      <p:ext uri="{BB962C8B-B14F-4D97-AF65-F5344CB8AC3E}">
        <p14:creationId xmlns:p14="http://schemas.microsoft.com/office/powerpoint/2010/main" val="231667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Tuples (Sec. 5)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3 Introducing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9"/>
            <a:ext cx="10160000" cy="950025"/>
          </a:xfrm>
        </p:spPr>
        <p:txBody>
          <a:bodyPr/>
          <a:lstStyle/>
          <a:p>
            <a:r>
              <a:rPr lang="en-US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783"/>
            <a:ext cx="10160000" cy="5479471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200"/>
              <a:t>A Python tuple is similar to a list, but a tuple is </a:t>
            </a:r>
            <a:r>
              <a:rPr lang="en-US" sz="3200" i="1"/>
              <a:t>immutable</a:t>
            </a:r>
            <a:r>
              <a:rPr lang="en-US" sz="3200"/>
              <a:t> (cannot be changed), whereas a list is </a:t>
            </a:r>
            <a:r>
              <a:rPr lang="en-US" sz="3200" i="1"/>
              <a:t>mutable</a:t>
            </a:r>
            <a:r>
              <a:rPr lang="en-US" sz="3200"/>
              <a:t> (can be changed)</a:t>
            </a:r>
          </a:p>
          <a:p>
            <a:pPr marL="641668" lvl="1" indent="-225425"/>
            <a:r>
              <a:rPr lang="en-US" sz="2800"/>
              <a:t>Cannot append to tuples</a:t>
            </a:r>
          </a:p>
          <a:p>
            <a:pPr marL="641668" lvl="1" indent="-225425"/>
            <a:r>
              <a:rPr lang="en-US" sz="2800"/>
              <a:t>Cannot replace tuple elements</a:t>
            </a:r>
          </a:p>
          <a:p>
            <a:pPr marL="641668" lvl="1" indent="-225425"/>
            <a:r>
              <a:rPr lang="en-US" sz="2800"/>
              <a:t>Cannot delete tuple elements</a:t>
            </a:r>
          </a:p>
          <a:p>
            <a:pPr marL="344488" indent="-225425"/>
            <a:r>
              <a:rPr lang="en-US" sz="3200"/>
              <a:t>Advantages:</a:t>
            </a:r>
          </a:p>
          <a:p>
            <a:pPr marL="641668" lvl="1" indent="-225425"/>
            <a:r>
              <a:rPr lang="en-US" sz="2800"/>
              <a:t>faster</a:t>
            </a:r>
          </a:p>
          <a:p>
            <a:pPr marL="641668" lvl="1" indent="-225425"/>
            <a:r>
              <a:rPr lang="en-US" sz="2800"/>
              <a:t>less "side effects" (errors) when coding</a:t>
            </a:r>
            <a:endParaRPr lang="nl-NL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 fontScale="92500" lnSpcReduction="10000"/>
          </a:bodyPr>
          <a:lstStyle/>
          <a:p>
            <a:pPr marL="344488" indent="-225425"/>
            <a:r>
              <a:rPr lang="en-US" sz="3200"/>
              <a:t>Creating a tuple:</a:t>
            </a:r>
          </a:p>
          <a:p>
            <a:pPr marL="641668" lvl="1" indent="-225425"/>
            <a:r>
              <a:rPr lang="en-US" sz="2800"/>
              <a:t>Use </a:t>
            </a:r>
            <a:r>
              <a:rPr lang="en-US" sz="2800" u="sng"/>
              <a:t>parentheses</a:t>
            </a:r>
            <a:r>
              <a:rPr lang="en-US" sz="2800"/>
              <a:t> instead of brackets</a:t>
            </a:r>
          </a:p>
          <a:p>
            <a:pPr marL="416243" lvl="1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48.0, 30.5, 20.2, 100.0, 48.0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5663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-233363"/>
            <a:r>
              <a:rPr lang="en-US" sz="2800"/>
              <a:t>Tuples can also be created without parentheses but this can lead to ambiguous statements in some cases</a:t>
            </a:r>
          </a:p>
          <a:p>
            <a:pPr marL="398462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legal but not recommended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stats = 48.0, 30.5, 20.2, 100.0, 48.0</a:t>
            </a:r>
          </a:p>
          <a:p>
            <a:pPr marL="119063" indent="0">
              <a:buNone/>
            </a:pPr>
            <a:endParaRPr lang="nl-NL" sz="1200"/>
          </a:p>
          <a:p>
            <a:pPr marL="344488" indent="-225425"/>
            <a:r>
              <a:rPr lang="nl-NL" sz="3200"/>
              <a:t>Accessing elements:</a:t>
            </a:r>
          </a:p>
          <a:p>
            <a:pPr marL="119063" indent="0">
              <a:buNone/>
            </a:pPr>
            <a:endParaRPr lang="nl-NL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 = scores[0]    # "Jim"</a:t>
            </a:r>
          </a:p>
          <a:p>
            <a:pPr marL="855663" indent="0">
              <a:buNone/>
            </a:pPr>
            <a:endParaRPr lang="nl-NL" sz="1200" b="1"/>
          </a:p>
          <a:p>
            <a:pPr marL="344488" indent="-231775"/>
            <a:r>
              <a:rPr lang="nl-NL" sz="3200"/>
              <a:t>Remember that elements cannot be changed:</a:t>
            </a:r>
            <a:endParaRPr lang="nl-NL" sz="3200" b="1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scores[1] = 97</a:t>
            </a:r>
            <a:r>
              <a:rPr lang="nl-NL" sz="2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/>
              <a:t># TypeError: 'tuple' object does not support item assignment</a:t>
            </a: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641668" lvl="1" indent="-225425"/>
            <a:r>
              <a:rPr lang="en-US" sz="2800"/>
              <a:t>An empty tuple is created using empty parentheses</a:t>
            </a:r>
          </a:p>
          <a:p>
            <a:pPr marL="641668" lvl="1" indent="-225425"/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empty_tuple = ()</a:t>
            </a:r>
          </a:p>
          <a:p>
            <a:pPr marL="641668" lvl="1" indent="-225425"/>
            <a:endParaRPr lang="en-US" sz="1200"/>
          </a:p>
          <a:p>
            <a:pPr marL="641668" lvl="1" indent="-225425"/>
            <a:r>
              <a:rPr lang="en-US" sz="2800"/>
              <a:t>A single element tuple requires a trailing comma:</a:t>
            </a:r>
          </a:p>
          <a:p>
            <a:pPr marL="416243" lvl="1" indent="0">
              <a:buNone/>
            </a:pPr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3.14,   is a tuple</a:t>
            </a:r>
            <a:endParaRPr lang="nl-NL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600"/>
              <a:t>A tuple can be </a:t>
            </a:r>
            <a:r>
              <a:rPr lang="en-US" sz="3600" u="sng"/>
              <a:t>unpacked</a:t>
            </a:r>
            <a:r>
              <a:rPr lang="en-US" sz="3600"/>
              <a:t> using a </a:t>
            </a:r>
            <a:r>
              <a:rPr lang="en-US" sz="3600" u="sng"/>
              <a:t>multiple assignment statement</a:t>
            </a:r>
          </a:p>
          <a:p>
            <a:pPr marL="344488" indent="-225425"/>
            <a:r>
              <a:rPr lang="en-US" sz="3200"/>
              <a:t>Given this tuple:</a:t>
            </a:r>
          </a:p>
          <a:p>
            <a:pPr marL="119063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225425"/>
            <a:r>
              <a:rPr lang="en-US" sz="3200" u="sng"/>
              <a:t>Unpack it as follows</a:t>
            </a:r>
            <a:endParaRPr lang="en-US" sz="3200"/>
          </a:p>
          <a:p>
            <a:pPr marL="119063" indent="0">
              <a:buNone/>
            </a:pP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 assign each tuple element to a separate variable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name, score1, score2, score3 = scores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print(name)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print(score1)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print(score2)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89600" y="4703877"/>
            <a:ext cx="1387421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/>
              <a:t>Jim</a:t>
            </a:r>
          </a:p>
          <a:p>
            <a:r>
              <a:rPr lang="fr-FR" sz="2400"/>
              <a:t>75</a:t>
            </a:r>
          </a:p>
          <a:p>
            <a:r>
              <a:rPr lang="fr-FR" sz="2400"/>
              <a:t>89</a:t>
            </a:r>
          </a:p>
          <a:p>
            <a:r>
              <a:rPr lang="fr-FR" sz="240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84556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FF1-E8D9-4394-8B9F-BDB70FE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EF1-3F3A-4A2C-BB8A-2B8CF1EA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magicians = [‘alice', 'david', ‘carolina']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print(magician)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print(f"{magician.title()}, that was a great trick!")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C59E-CB84-48CE-B157-F8A1F2A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721DB-100D-4B0C-B356-6B4CB8B6CA46}"/>
              </a:ext>
            </a:extLst>
          </p:cNvPr>
          <p:cNvSpPr/>
          <p:nvPr/>
        </p:nvSpPr>
        <p:spPr>
          <a:xfrm>
            <a:off x="9270407" y="2382474"/>
            <a:ext cx="1499193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</a:t>
            </a:r>
          </a:p>
          <a:p>
            <a:r>
              <a:rPr lang="en-US" sz="2000"/>
              <a:t>david</a:t>
            </a:r>
          </a:p>
          <a:p>
            <a:r>
              <a:rPr lang="en-US" sz="2000"/>
              <a:t>carolina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3D1DF-4153-407B-A32D-591FA67B7AFC}"/>
              </a:ext>
            </a:extLst>
          </p:cNvPr>
          <p:cNvSpPr/>
          <p:nvPr/>
        </p:nvSpPr>
        <p:spPr>
          <a:xfrm>
            <a:off x="7290032" y="4609800"/>
            <a:ext cx="347956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Alice, that was a great trick!</a:t>
            </a:r>
          </a:p>
          <a:p>
            <a:r>
              <a:rPr lang="en-US" sz="2000"/>
              <a:t>David, that was a great trick!</a:t>
            </a:r>
          </a:p>
          <a:p>
            <a:r>
              <a:rPr lang="en-US" sz="2000"/>
              <a:t>Carolina, that was a great trick!</a:t>
            </a:r>
          </a:p>
        </p:txBody>
      </p:sp>
    </p:spTree>
    <p:extLst>
      <p:ext uri="{BB962C8B-B14F-4D97-AF65-F5344CB8AC3E}">
        <p14:creationId xmlns:p14="http://schemas.microsoft.com/office/powerpoint/2010/main" val="356399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75FF-0378-4180-BFB0-1A30B3D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for Loop Examples/Common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809B-9C75-4BC8-A224-99DC22DC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191"/>
            <a:ext cx="10160000" cy="497780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calculate squares from 1 to 10, insert into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[] 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value in range(1,11):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squares.append(value ** 2)     # append square to list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endParaRPr lang="en-US"/>
          </a:p>
          <a:p>
            <a:r>
              <a:rPr lang="en-US" sz="3200"/>
              <a:t>Common for Loop Errors</a:t>
            </a:r>
          </a:p>
          <a:p>
            <a:pPr lvl="1"/>
            <a:r>
              <a:rPr lang="en-US" sz="2800"/>
              <a:t>Forgetting to indent </a:t>
            </a:r>
            <a:r>
              <a:rPr lang="en-US" sz="2800" u="sng"/>
              <a:t>all</a:t>
            </a:r>
            <a:r>
              <a:rPr lang="en-US" sz="2800"/>
              <a:t> statements in the loop body</a:t>
            </a:r>
          </a:p>
          <a:p>
            <a:pPr lvl="1"/>
            <a:r>
              <a:rPr lang="en-US" sz="2800"/>
              <a:t>Indenting a statement that should not be in the loop body</a:t>
            </a:r>
          </a:p>
          <a:p>
            <a:pPr lvl="1"/>
            <a:r>
              <a:rPr lang="en-US" sz="2800"/>
              <a:t>Forgetting the colon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EF45-1CE6-44F2-894F-0466BD1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AE540-3277-4E8F-89D1-C163F6142184}"/>
              </a:ext>
            </a:extLst>
          </p:cNvPr>
          <p:cNvSpPr/>
          <p:nvPr/>
        </p:nvSpPr>
        <p:spPr>
          <a:xfrm>
            <a:off x="6994207" y="3429000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2B04B-E886-4D74-9C7F-C6FA18CE6394}"/>
              </a:ext>
            </a:extLst>
          </p:cNvPr>
          <p:cNvCxnSpPr/>
          <p:nvPr/>
        </p:nvCxnSpPr>
        <p:spPr>
          <a:xfrm>
            <a:off x="797442" y="4231758"/>
            <a:ext cx="964373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6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763"/>
            <a:ext cx="10160000" cy="838438"/>
          </a:xfrm>
        </p:spPr>
        <p:txBody>
          <a:bodyPr/>
          <a:lstStyle/>
          <a:p>
            <a:r>
              <a:rPr lang="en-US"/>
              <a:t>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180407"/>
            <a:ext cx="10836316" cy="5486400"/>
          </a:xfrm>
        </p:spPr>
        <p:txBody>
          <a:bodyPr>
            <a:normAutofit/>
          </a:bodyPr>
          <a:lstStyle/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get 2 scores for 3 tests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PROMPT = "Enter test score for test “ #constant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MAX_TESTS = 3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MAX_SCORES = 2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test_scores = []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test in range(1, MAX_TESTS+1):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for score in range(MAX_SCORES): #0, 1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one_score = int(input(PROMPT + str(test) + “ :"))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test_scores.append(one_score)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print("Test scores:", test_scores)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9573" y="6233127"/>
            <a:ext cx="39058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Test scores: [60, 70, 90, 95, 100, 80]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79459-74AC-42F1-9C29-F953DDAC826F}"/>
              </a:ext>
            </a:extLst>
          </p:cNvPr>
          <p:cNvSpPr/>
          <p:nvPr/>
        </p:nvSpPr>
        <p:spPr>
          <a:xfrm>
            <a:off x="7761089" y="4176929"/>
            <a:ext cx="3424362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Enter test score for test 1:60</a:t>
            </a:r>
          </a:p>
          <a:p>
            <a:r>
              <a:rPr lang="en-US" sz="2000"/>
              <a:t>Enter test score for test 1:70</a:t>
            </a:r>
          </a:p>
          <a:p>
            <a:r>
              <a:rPr lang="en-US" sz="2000"/>
              <a:t>Enter test score for test 2:90</a:t>
            </a:r>
          </a:p>
          <a:p>
            <a:r>
              <a:rPr lang="en-US" sz="2000"/>
              <a:t>Enter test score for test 2:95</a:t>
            </a:r>
          </a:p>
          <a:p>
            <a:r>
              <a:rPr lang="en-US" sz="2000"/>
              <a:t>Enter test score for test 3:100</a:t>
            </a:r>
          </a:p>
          <a:p>
            <a:r>
              <a:rPr lang="en-US" sz="2000"/>
              <a:t>Enter test score for test 3:80</a:t>
            </a:r>
          </a:p>
        </p:txBody>
      </p:sp>
    </p:spTree>
    <p:extLst>
      <p:ext uri="{BB962C8B-B14F-4D97-AF65-F5344CB8AC3E}">
        <p14:creationId xmlns:p14="http://schemas.microsoft.com/office/powerpoint/2010/main" val="899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9" y="1188720"/>
            <a:ext cx="10815863" cy="5288280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move users from one list to another list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'candace']</a:t>
            </a: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 each user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current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unconfirmed_users.pop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f"Verifying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user: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()}")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confirmed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_users.append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all confirmed users.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users have been confirmed:")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8314565" y="3672457"/>
            <a:ext cx="253898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Verifying user: Candace</a:t>
            </a:r>
          </a:p>
          <a:p>
            <a:r>
              <a:rPr lang="en-US" sz="1400" b="1" dirty="0"/>
              <a:t>Verifying user: Brian</a:t>
            </a:r>
          </a:p>
          <a:p>
            <a:r>
              <a:rPr lang="en-US" sz="1400" b="1" dirty="0"/>
              <a:t>Verifying user: Alice</a:t>
            </a:r>
          </a:p>
          <a:p>
            <a:endParaRPr lang="en-US" sz="1400" b="1" dirty="0"/>
          </a:p>
          <a:p>
            <a:r>
              <a:rPr lang="en-US" sz="1400" b="1" dirty="0"/>
              <a:t>The following users have been confirmed:</a:t>
            </a:r>
          </a:p>
          <a:p>
            <a:r>
              <a:rPr lang="en-US" sz="1400" b="1" dirty="0"/>
              <a:t>Candace</a:t>
            </a:r>
          </a:p>
          <a:p>
            <a:r>
              <a:rPr lang="en-US" sz="1400" b="1" dirty="0"/>
              <a:t>Brian</a:t>
            </a:r>
          </a:p>
          <a:p>
            <a:r>
              <a:rPr lang="en-US" sz="1400" b="1" dirty="0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128543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 </a:t>
            </a:r>
            <a:r>
              <a:rPr lang="en-US" sz="4400"/>
              <a:t>(cont.)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487186" cy="528828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loop until all occurrences of 'cats' have been removed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pets = ['dog', 'cat', 'dog', 'goldfish', 'cat', 'rabbit', 'cat']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'cat' in pets: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('cat')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4460240" y="4372832"/>
            <a:ext cx="630936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['dog', 'cat', 'dog', 'goldfish', 'cat', 'rabbit', 'cat']</a:t>
            </a:r>
          </a:p>
          <a:p>
            <a:r>
              <a:rPr lang="en-US" sz="2400" b="1" dirty="0"/>
              <a:t>['dog', 'dog', 'goldfish', 'rabbit']</a:t>
            </a:r>
          </a:p>
        </p:txBody>
      </p:sp>
    </p:spTree>
    <p:extLst>
      <p:ext uri="{BB962C8B-B14F-4D97-AF65-F5344CB8AC3E}">
        <p14:creationId xmlns:p14="http://schemas.microsoft.com/office/powerpoint/2010/main" val="4165140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210"/>
            <a:ext cx="10160000" cy="948106"/>
          </a:xfrm>
        </p:spPr>
        <p:txBody>
          <a:bodyPr/>
          <a:lstStyle/>
          <a:p>
            <a:r>
              <a:rPr lang="en-US"/>
              <a:t>Looping Through a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967"/>
            <a:ext cx="10160000" cy="5116033"/>
          </a:xfrm>
        </p:spPr>
        <p:txBody>
          <a:bodyPr>
            <a:normAutofit/>
          </a:bodyPr>
          <a:lstStyle/>
          <a:p>
            <a:r>
              <a:rPr lang="en-US" sz="2800"/>
              <a:t>A slice can be used in a for loop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['charles’, 'martina’, 'michael’, ’florence', 'eli’]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print("Here are the first three players on my team:")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player in players[:3]: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 be careful with the colons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print(player.title())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05630-4452-4363-B632-E17CDF532E25}"/>
              </a:ext>
            </a:extLst>
          </p:cNvPr>
          <p:cNvSpPr/>
          <p:nvPr/>
        </p:nvSpPr>
        <p:spPr>
          <a:xfrm>
            <a:off x="5942245" y="4286943"/>
            <a:ext cx="482735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Here are the first three players on my team:</a:t>
            </a:r>
          </a:p>
          <a:p>
            <a:r>
              <a:rPr lang="en-US" sz="2000"/>
              <a:t>Charles</a:t>
            </a:r>
          </a:p>
          <a:p>
            <a:r>
              <a:rPr lang="en-US" sz="2000"/>
              <a:t>Martina</a:t>
            </a:r>
          </a:p>
          <a:p>
            <a:r>
              <a:rPr lang="en-US" sz="200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1659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1295154"/>
          </a:xfrm>
        </p:spPr>
        <p:txBody>
          <a:bodyPr/>
          <a:lstStyle/>
          <a:p>
            <a:r>
              <a:rPr lang="en-US" sz="6000"/>
              <a:t>Lists</a:t>
            </a:r>
            <a:br>
              <a:rPr lang="en-US" sz="3200"/>
            </a:br>
            <a:r>
              <a:rPr lang="en-US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https://docs.python.org/3/library/stdtypes.html#list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738647"/>
            <a:ext cx="10416903" cy="4864033"/>
          </a:xfrm>
        </p:spPr>
        <p:txBody>
          <a:bodyPr>
            <a:normAutofit fontScale="40000" lnSpcReduction="20000"/>
          </a:bodyPr>
          <a:lstStyle/>
          <a:p>
            <a:pPr marL="347663" indent="-233363"/>
            <a:r>
              <a:rPr lang="en-US" sz="8000"/>
              <a:t>A </a:t>
            </a:r>
            <a:r>
              <a:rPr lang="en-US" sz="8000" u="sng"/>
              <a:t>list</a:t>
            </a:r>
            <a:r>
              <a:rPr lang="en-US" sz="8000"/>
              <a:t> stores a list of items</a:t>
            </a:r>
            <a:endParaRPr lang="en-US" sz="3000"/>
          </a:p>
          <a:p>
            <a:pPr marL="463550" lvl="1" indent="-246063"/>
            <a:r>
              <a:rPr lang="en-US" sz="8000"/>
              <a:t>lists are </a:t>
            </a:r>
            <a:r>
              <a:rPr lang="en-US" sz="8000" u="sng"/>
              <a:t>built-in</a:t>
            </a:r>
            <a:r>
              <a:rPr lang="en-US" sz="8000"/>
              <a:t> data types in a category known as </a:t>
            </a:r>
            <a:r>
              <a:rPr lang="en-US" sz="8000" u="sng"/>
              <a:t>sequences</a:t>
            </a:r>
          </a:p>
          <a:p>
            <a:pPr marL="760730" lvl="1" indent="-349250"/>
            <a:endParaRPr lang="en-US" sz="2500" u="sng"/>
          </a:p>
          <a:p>
            <a:pPr marL="829310" lvl="2" indent="-349250"/>
            <a:r>
              <a:rPr lang="en-US" sz="7000"/>
              <a:t>square brackets [] denote a list</a:t>
            </a:r>
          </a:p>
          <a:p>
            <a:pPr marL="829310" lvl="2" indent="-349250"/>
            <a:r>
              <a:rPr lang="en-US" sz="7000"/>
              <a:t>elements are comma-separated</a:t>
            </a:r>
          </a:p>
          <a:p>
            <a:pPr marL="829310" lvl="2" indent="-349250"/>
            <a:r>
              <a:rPr lang="en-US" sz="7000"/>
              <a:t>items are stored in the order in which they are added</a:t>
            </a:r>
          </a:p>
          <a:p>
            <a:pPr marL="829310" lvl="2" indent="-349250"/>
            <a:r>
              <a:rPr lang="en-US" sz="7000"/>
              <a:t>lists are similar to arrays in other programming languages, but</a:t>
            </a:r>
            <a:br>
              <a:rPr lang="en-US" sz="7000"/>
            </a:br>
            <a:r>
              <a:rPr lang="en-US" sz="7000"/>
              <a:t>lists </a:t>
            </a:r>
            <a:r>
              <a:rPr lang="en-US" sz="7000" u="sng"/>
              <a:t>do</a:t>
            </a:r>
            <a:r>
              <a:rPr lang="en-US" sz="7000"/>
              <a:t> </a:t>
            </a:r>
            <a:r>
              <a:rPr lang="en-US" sz="7000" u="sng"/>
              <a:t>not </a:t>
            </a:r>
            <a:r>
              <a:rPr lang="en-US" sz="7000"/>
              <a:t>require homogeneity (elements of the same type)</a:t>
            </a:r>
          </a:p>
          <a:p>
            <a:pPr marL="480060" lvl="2" indent="0">
              <a:buNone/>
            </a:pPr>
            <a:endParaRPr lang="en-US" sz="3000"/>
          </a:p>
          <a:p>
            <a:pPr lvl="1"/>
            <a:endParaRPr lang="en-US" sz="2500"/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# a list of 5 elements</a:t>
            </a:r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5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8B19-DADC-48A6-958D-3C7CE20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20515"/>
          </a:xfrm>
        </p:spPr>
        <p:txBody>
          <a:bodyPr/>
          <a:lstStyle/>
          <a:p>
            <a:r>
              <a:rPr lang="en-US"/>
              <a:t>More 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0EB9-71D4-4905-B5A8-88DEFEA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274"/>
            <a:ext cx="10160000" cy="5211726"/>
          </a:xfrm>
        </p:spPr>
        <p:txBody>
          <a:bodyPr/>
          <a:lstStyle/>
          <a:p>
            <a:r>
              <a:rPr lang="en-US" sz="2800"/>
              <a:t>As with lists, for loops can be used with tuples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(200, 50)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1200" b="1"/>
          </a:p>
          <a:p>
            <a:r>
              <a:rPr lang="en-US" sz="2800"/>
              <a:t>Although tuples cannot be modified, they can be reassigned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# reassign after initial assignment (above)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(400, 100)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   # new tuple, new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DB28-A9AA-4CF2-924B-06E874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3C4B0-DB62-4959-B7D4-8E0B8C7A2564}"/>
              </a:ext>
            </a:extLst>
          </p:cNvPr>
          <p:cNvSpPr/>
          <p:nvPr/>
        </p:nvSpPr>
        <p:spPr>
          <a:xfrm>
            <a:off x="9907398" y="2474893"/>
            <a:ext cx="86220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200</a:t>
            </a:r>
          </a:p>
          <a:p>
            <a:r>
              <a:rPr lang="en-US" sz="2000"/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36762-7E24-458C-AA83-1178162F1F0F}"/>
              </a:ext>
            </a:extLst>
          </p:cNvPr>
          <p:cNvSpPr/>
          <p:nvPr/>
        </p:nvSpPr>
        <p:spPr>
          <a:xfrm>
            <a:off x="9823508" y="4533117"/>
            <a:ext cx="94609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400</a:t>
            </a:r>
          </a:p>
          <a:p>
            <a:r>
              <a:rPr lang="en-US" sz="20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67692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C27-8560-428D-A777-BE6E9B5A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4311"/>
          </a:xfrm>
        </p:spPr>
        <p:txBody>
          <a:bodyPr/>
          <a:lstStyle/>
          <a:p>
            <a:r>
              <a:rPr lang="en-US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AFCD-DA21-45B8-B9D7-57BB2355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4416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/>
              <a:t>A </a:t>
            </a:r>
            <a:r>
              <a:rPr lang="en-US" sz="2800" u="sng"/>
              <a:t>list</a:t>
            </a:r>
            <a:r>
              <a:rPr lang="en-US" sz="2800"/>
              <a:t> </a:t>
            </a:r>
            <a:r>
              <a:rPr lang="en-US" sz="2800" u="sng"/>
              <a:t>comprehension</a:t>
            </a:r>
            <a:r>
              <a:rPr lang="en-US" sz="2800"/>
              <a:t> allows more efficient coding by combining the for loop and creation of list elements into a single line </a:t>
            </a:r>
          </a:p>
          <a:p>
            <a:pPr marL="114300" indent="0">
              <a:buNone/>
            </a:pPr>
            <a:endParaRPr lang="en-US" sz="20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[value**2 for value in range(1, 11)] </a:t>
            </a:r>
            <a:r>
              <a:rPr lang="en-US" sz="2000" b="1">
                <a:cs typeface="Courier New" panose="02070309020205020404" pitchFamily="49" charset="0"/>
              </a:rPr>
              <a:t># no colon after for!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print first initial of each name in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list_of_names = ["Tom", "David", "Sally", "Pamela", "Robert"]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take first letter of each name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initials = [name[0] for name in list_of_names]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B950-219F-446D-B689-F7800447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F837A-3F47-4883-B0EC-2131B742E6FB}"/>
              </a:ext>
            </a:extLst>
          </p:cNvPr>
          <p:cNvSpPr/>
          <p:nvPr/>
        </p:nvSpPr>
        <p:spPr>
          <a:xfrm>
            <a:off x="6994207" y="3128918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252F-4D87-469F-B940-DFBA8807E544}"/>
              </a:ext>
            </a:extLst>
          </p:cNvPr>
          <p:cNvSpPr/>
          <p:nvPr/>
        </p:nvSpPr>
        <p:spPr>
          <a:xfrm>
            <a:off x="8262870" y="4611293"/>
            <a:ext cx="206338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['T', 'D', 'S', 'P', 'R']</a:t>
            </a:r>
          </a:p>
        </p:txBody>
      </p:sp>
    </p:spTree>
    <p:extLst>
      <p:ext uri="{BB962C8B-B14F-4D97-AF65-F5344CB8AC3E}">
        <p14:creationId xmlns:p14="http://schemas.microsoft.com/office/powerpoint/2010/main" val="229112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6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1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 dirty="0"/>
              <a:t>Dictionaries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6EB490-0DCC-4860-8FE2-47202B98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8900"/>
            <a:ext cx="10160000" cy="5118100"/>
          </a:xfrm>
        </p:spPr>
        <p:txBody>
          <a:bodyPr>
            <a:normAutofit/>
          </a:bodyPr>
          <a:lstStyle/>
          <a:p>
            <a:r>
              <a:rPr lang="en-US" sz="3000" dirty="0"/>
              <a:t>A Python </a:t>
            </a:r>
            <a:r>
              <a:rPr lang="en-US" sz="3000" u="sng" dirty="0"/>
              <a:t>dictionary</a:t>
            </a:r>
            <a:r>
              <a:rPr lang="en-US" sz="3000" dirty="0"/>
              <a:t> is a form of </a:t>
            </a:r>
            <a:r>
              <a:rPr lang="en-US" sz="3000" u="sng" dirty="0"/>
              <a:t>associative</a:t>
            </a:r>
            <a:r>
              <a:rPr lang="en-US" sz="3000" dirty="0"/>
              <a:t> </a:t>
            </a:r>
            <a:r>
              <a:rPr lang="en-US" sz="3000" u="sng" dirty="0"/>
              <a:t>array</a:t>
            </a:r>
            <a:br>
              <a:rPr lang="en-US" sz="3000" dirty="0"/>
            </a:br>
            <a:r>
              <a:rPr lang="en-US" sz="3000" dirty="0"/>
              <a:t>(also known as a </a:t>
            </a:r>
            <a:r>
              <a:rPr lang="en-US" sz="3000" u="sng" dirty="0"/>
              <a:t>map</a:t>
            </a:r>
            <a:r>
              <a:rPr lang="en-US" sz="3000" dirty="0"/>
              <a:t>)</a:t>
            </a:r>
          </a:p>
          <a:p>
            <a:pPr marL="393383"/>
            <a:r>
              <a:rPr lang="en-US" sz="3000" dirty="0"/>
              <a:t>Each </a:t>
            </a:r>
            <a:r>
              <a:rPr lang="en-US" sz="3000"/>
              <a:t>entry contains </a:t>
            </a:r>
            <a:r>
              <a:rPr lang="en-US" sz="3000" dirty="0" err="1"/>
              <a:t>a</a:t>
            </a:r>
            <a:r>
              <a:rPr lang="en-US" sz="3000" dirty="0"/>
              <a:t> key and a value</a:t>
            </a:r>
          </a:p>
          <a:p>
            <a:pPr marL="1371600" lvl="1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dictionary_name</a:t>
            </a:r>
            <a:r>
              <a:rPr lang="en-US" dirty="0">
                <a:cs typeface="Courier New" panose="02070309020205020404" pitchFamily="49" charset="0"/>
              </a:rPr>
              <a:t> = { key1 : value1, key2 : value2, ... }</a:t>
            </a:r>
          </a:p>
          <a:p>
            <a:r>
              <a:rPr lang="en-US" sz="3000" dirty="0"/>
              <a:t>To create a dictionary: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pPr marL="346075" indent="-233363"/>
            <a:r>
              <a:rPr lang="en-US" sz="3000" dirty="0"/>
              <a:t>A value can be looked up using the key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print(alien_0['color'])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print(alien_0['points'])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4CFA-F6ED-4AF0-86EB-5A2D7BFE76D9}"/>
              </a:ext>
            </a:extLst>
          </p:cNvPr>
          <p:cNvSpPr/>
          <p:nvPr/>
        </p:nvSpPr>
        <p:spPr>
          <a:xfrm>
            <a:off x="9601200" y="4676847"/>
            <a:ext cx="1168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6638-6881-46E0-9011-5C11606E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01918"/>
            <a:ext cx="10160000" cy="964882"/>
          </a:xfrm>
        </p:spPr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AD86-66E4-4E1D-ACC7-FCD9C4E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880"/>
            <a:ext cx="10160000" cy="5278120"/>
          </a:xfrm>
        </p:spPr>
        <p:txBody>
          <a:bodyPr/>
          <a:lstStyle/>
          <a:p>
            <a:r>
              <a:rPr lang="en-US" sz="3200" dirty="0"/>
              <a:t>Dictionaries store </a:t>
            </a:r>
            <a:r>
              <a:rPr lang="en-US" sz="3200" b="1" dirty="0"/>
              <a:t>key-value pairs</a:t>
            </a:r>
          </a:p>
          <a:p>
            <a:pPr lvl="1"/>
            <a:r>
              <a:rPr lang="en-US" sz="2800" dirty="0"/>
              <a:t>Each key is connected to (associated with) a value</a:t>
            </a:r>
          </a:p>
          <a:p>
            <a:pPr lvl="1"/>
            <a:r>
              <a:rPr lang="en-US" sz="2800" dirty="0"/>
              <a:t>A key must be of an immutable data type such as a string, number, or tuple</a:t>
            </a:r>
          </a:p>
          <a:p>
            <a:pPr lvl="1"/>
            <a:r>
              <a:rPr lang="en-US" sz="2800" dirty="0"/>
              <a:t>Values can be of any type, including  lists and other dictionaries</a:t>
            </a:r>
          </a:p>
          <a:p>
            <a:pPr lvl="1"/>
            <a:r>
              <a:rPr lang="en-US" sz="2800" dirty="0"/>
              <a:t>Keys are unique within a dictionary, values are not</a:t>
            </a:r>
          </a:p>
          <a:p>
            <a:pPr marL="411480" lvl="1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0703-A299-4EEB-8B76-EE46063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BB1B-30DD-48C6-951B-E6137373671D}"/>
              </a:ext>
            </a:extLst>
          </p:cNvPr>
          <p:cNvSpPr txBox="1"/>
          <p:nvPr/>
        </p:nvSpPr>
        <p:spPr>
          <a:xfrm>
            <a:off x="3963269" y="553712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7A6E-BCF1-4E53-B444-5797CB6B10DF}"/>
              </a:ext>
            </a:extLst>
          </p:cNvPr>
          <p:cNvSpPr txBox="1"/>
          <p:nvPr/>
        </p:nvSpPr>
        <p:spPr>
          <a:xfrm>
            <a:off x="6692675" y="5537129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4155B-1CDA-4EBD-9742-FD1353363571}"/>
              </a:ext>
            </a:extLst>
          </p:cNvPr>
          <p:cNvCxnSpPr>
            <a:cxnSpLocks/>
          </p:cNvCxnSpPr>
          <p:nvPr/>
        </p:nvCxnSpPr>
        <p:spPr>
          <a:xfrm>
            <a:off x="3561080" y="5081801"/>
            <a:ext cx="2434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F8EEE-5C74-45FE-9670-8CF85936F1A5}"/>
              </a:ext>
            </a:extLst>
          </p:cNvPr>
          <p:cNvCxnSpPr>
            <a:cxnSpLocks/>
          </p:cNvCxnSpPr>
          <p:nvPr/>
        </p:nvCxnSpPr>
        <p:spPr>
          <a:xfrm>
            <a:off x="6406732" y="5081801"/>
            <a:ext cx="1857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9E1D2-4654-4A96-980D-D7DEAB89F66A}"/>
              </a:ext>
            </a:extLst>
          </p:cNvPr>
          <p:cNvCxnSpPr>
            <a:cxnSpLocks/>
          </p:cNvCxnSpPr>
          <p:nvPr/>
        </p:nvCxnSpPr>
        <p:spPr>
          <a:xfrm flipV="1">
            <a:off x="4898149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3DB63-D89D-4751-A394-DB67C883DAF7}"/>
              </a:ext>
            </a:extLst>
          </p:cNvPr>
          <p:cNvCxnSpPr>
            <a:cxnSpLocks/>
          </p:cNvCxnSpPr>
          <p:nvPr/>
        </p:nvCxnSpPr>
        <p:spPr>
          <a:xfrm flipV="1">
            <a:off x="7422748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9CF70F-F755-4E35-8EA9-F7BA12E7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955040"/>
            <a:ext cx="10665235" cy="55422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strings as keys and values</a:t>
            </a:r>
          </a:p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 {"CA": "Canada", "US":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"United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States", "MX":"Mexico"}</a:t>
            </a:r>
          </a:p>
          <a:p>
            <a:pPr marL="233363" indent="0">
              <a:spcBef>
                <a:spcPts val="0"/>
              </a:spcBef>
              <a:buNone/>
            </a:pPr>
            <a:endParaRPr lang="en-US" sz="2000" b="1"/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numbers as keys, strings as values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numbers = {1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"One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",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Two", 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Three",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Four", 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Five"}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strings as keys, values of mixed types 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{ "name": "The Holy Grail", "year": 1975, "price": 9.99}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an empty dictionary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book_catalog = {}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002A3-C18E-47DF-B0DE-6A08694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01918"/>
            <a:ext cx="10480040" cy="853122"/>
          </a:xfrm>
        </p:spPr>
        <p:txBody>
          <a:bodyPr/>
          <a:lstStyle/>
          <a:p>
            <a:r>
              <a:rPr lang="en-US" dirty="0"/>
              <a:t>Key-Value Pair Data Types</a:t>
            </a: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496185-6109-4DA5-9682-35597AC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514"/>
            <a:ext cx="10160000" cy="5157486"/>
          </a:xfrm>
        </p:spPr>
        <p:txBody>
          <a:bodyPr/>
          <a:lstStyle/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2DA3B-B422-4760-8F98-810A4DE737D9}"/>
              </a:ext>
            </a:extLst>
          </p:cNvPr>
          <p:cNvSpPr/>
          <p:nvPr/>
        </p:nvSpPr>
        <p:spPr>
          <a:xfrm>
            <a:off x="5092861" y="1674860"/>
            <a:ext cx="567673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{'MX': 'Mexico', 'CA': 'Canada', 'US': 'United States'}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A68FE4-9A8E-4DD3-B477-90CE8F44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/>
              <a:t>Printing a Dictionary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47B4280-7EEC-408D-994E-48BEE45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1058862"/>
          </a:xfrm>
        </p:spPr>
        <p:txBody>
          <a:bodyPr/>
          <a:lstStyle/>
          <a:p>
            <a:r>
              <a:rPr lang="en-US" dirty="0"/>
              <a:t>Accessing Dictionary Values Using Keys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5DB8A5-D3FD-404F-8D5E-C0A32716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700"/>
            <a:ext cx="10160000" cy="5453062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 err="1"/>
              <a:t>dictionary_name</a:t>
            </a:r>
            <a:r>
              <a:rPr lang="en-US" sz="2600" dirty="0"/>
              <a:t>[</a:t>
            </a:r>
            <a:r>
              <a:rPr lang="en-US" sz="2600" i="1" dirty="0"/>
              <a:t>key</a:t>
            </a:r>
            <a:r>
              <a:rPr lang="en-US" sz="2600" dirty="0"/>
              <a:t>] is used to access a value associated with "key"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= {"CA": "Canada",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US": "United States",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GB": "Great Britain",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MX": "Mexico"}</a:t>
            </a:r>
          </a:p>
          <a:p>
            <a:pPr marL="457200" indent="0">
              <a:buNone/>
            </a:pPr>
            <a:endParaRPr lang="en-US" sz="1200" b="1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print(countries["MX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"]) 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(countries["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IE"])</a:t>
            </a:r>
          </a:p>
          <a:p>
            <a:pPr marL="9144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600" b="1" dirty="0"/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already present, we can modify the existing value: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countries["GB"] = "United Kingdom"</a:t>
            </a:r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not present, we can add a key/value pair: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countries["FR"] = "France"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3CAC6-CC98-4C2B-A2C4-3DA886939601}"/>
              </a:ext>
            </a:extLst>
          </p:cNvPr>
          <p:cNvSpPr/>
          <p:nvPr/>
        </p:nvSpPr>
        <p:spPr>
          <a:xfrm>
            <a:off x="7743463" y="3109782"/>
            <a:ext cx="302613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69962"/>
          </a:xfrm>
        </p:spPr>
        <p:txBody>
          <a:bodyPr/>
          <a:lstStyle/>
          <a:p>
            <a:r>
              <a:rPr lang="en-US" dirty="0"/>
              <a:t>Checking if a Key Exists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5090E-443F-4DFD-89E9-71D3519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4300"/>
            <a:ext cx="10160000" cy="520700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 = "IE"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code in countries: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country = countries[code]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print(country)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print("There is no country for this code: " + code)</a:t>
            </a: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get() Method with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C783A-10A0-4AEF-BE2C-BC57000D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4800"/>
            <a:ext cx="10160000" cy="4902200"/>
          </a:xfrm>
        </p:spPr>
        <p:txBody>
          <a:bodyPr/>
          <a:lstStyle/>
          <a:p>
            <a:r>
              <a:rPr lang="en-US" sz="3200" dirty="0"/>
              <a:t>get() returns the value of the item with the </a:t>
            </a:r>
            <a:r>
              <a:rPr lang="en-US" sz="3200"/>
              <a:t>specified key</a:t>
            </a:r>
          </a:p>
          <a:p>
            <a:pPr marL="114300" indent="0">
              <a:buNone/>
            </a:pPr>
            <a:r>
              <a:rPr lang="en-US" sz="2000">
                <a:cs typeface="Courier New" panose="02070309020205020404" pitchFamily="49" charset="0"/>
              </a:rPr>
              <a:t>        </a:t>
            </a:r>
            <a:r>
              <a:rPr lang="en-US" sz="2000" i="1">
                <a:cs typeface="Courier New" panose="02070309020205020404" pitchFamily="49" charset="0"/>
              </a:rPr>
              <a:t>dictionary_name</a:t>
            </a:r>
            <a:r>
              <a:rPr lang="en-US" sz="2000">
                <a:cs typeface="Courier New" panose="02070309020205020404" pitchFamily="49" charset="0"/>
              </a:rPr>
              <a:t>.get</a:t>
            </a:r>
            <a:r>
              <a:rPr lang="en-US" sz="2000" dirty="0">
                <a:cs typeface="Courier New" panose="02070309020205020404" pitchFamily="49" charset="0"/>
              </a:rPr>
              <a:t>( key [, </a:t>
            </a:r>
            <a:r>
              <a:rPr lang="en-US" sz="2000" dirty="0" err="1">
                <a:cs typeface="Courier New" panose="02070309020205020404" pitchFamily="49" charset="0"/>
              </a:rPr>
              <a:t>default_value</a:t>
            </a:r>
            <a:r>
              <a:rPr lang="en-US" sz="2000" dirty="0">
                <a:cs typeface="Courier New" panose="02070309020205020404" pitchFamily="49" charset="0"/>
              </a:rPr>
              <a:t>] )</a:t>
            </a:r>
          </a:p>
          <a:p>
            <a:pPr marL="457200" indent="0">
              <a:buNone/>
            </a:pPr>
            <a:endParaRPr lang="en-US" sz="3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MX"))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IE"))</a:t>
            </a:r>
            <a:endParaRPr lang="en-US" sz="3200" b="1" dirty="0">
              <a:highlight>
                <a:srgbClr val="FFFF00"/>
              </a:highlight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("IE",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Unknown"))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C3CE9-476B-4CA9-AC44-4C488C8138A3}"/>
              </a:ext>
            </a:extLst>
          </p:cNvPr>
          <p:cNvSpPr/>
          <p:nvPr/>
        </p:nvSpPr>
        <p:spPr>
          <a:xfrm>
            <a:off x="8426370" y="3109786"/>
            <a:ext cx="2343230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Unknown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945"/>
            <a:ext cx="10160000" cy="756720"/>
          </a:xfrm>
        </p:spPr>
        <p:txBody>
          <a:bodyPr/>
          <a:lstStyle/>
          <a:p>
            <a:r>
              <a:rPr lang="en-US" sz="6000"/>
              <a:t>Lists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09AC5-0079-4D3D-B804-947E98E9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377"/>
            <a:ext cx="10160000" cy="5445678"/>
          </a:xfrm>
        </p:spPr>
        <p:txBody>
          <a:bodyPr>
            <a:normAutofit fontScale="92500" lnSpcReduction="20000"/>
          </a:bodyPr>
          <a:lstStyle/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4 string elements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inventory = [“hat”, “shirt”, “pants”, “shoes” 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3 different elements: string, int, float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 = [“The Holy Grail”, 1975, 9.99]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an empty list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test_scores = []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print(movie)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don't need print() in IDLE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</a:p>
          <a:p>
            <a:pPr marL="114300" indent="0">
              <a:buNone/>
            </a:pPr>
            <a:endParaRPr lang="en-US" sz="1200" b="1"/>
          </a:p>
          <a:p>
            <a:r>
              <a:rPr lang="en-US" sz="2800"/>
              <a:t>Individual elements of a list can be accessed by inserting a 0-based numeric index in square brackets following the name of the list</a:t>
            </a:r>
          </a:p>
          <a:p>
            <a:endParaRPr lang="en-US" sz="1200"/>
          </a:p>
          <a:p>
            <a:pPr marL="233363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print(temps[0])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print(temps[4])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print(movie[0].upper())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A5BDF-9FA0-4799-83A3-1426E6C2E5DB}"/>
              </a:ext>
            </a:extLst>
          </p:cNvPr>
          <p:cNvSpPr txBox="1"/>
          <p:nvPr/>
        </p:nvSpPr>
        <p:spPr>
          <a:xfrm>
            <a:off x="7624661" y="2940553"/>
            <a:ext cx="313561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C41E8-2EC6-4602-872C-553893EDD321}"/>
              </a:ext>
            </a:extLst>
          </p:cNvPr>
          <p:cNvSpPr txBox="1"/>
          <p:nvPr/>
        </p:nvSpPr>
        <p:spPr>
          <a:xfrm>
            <a:off x="8866231" y="5258070"/>
            <a:ext cx="189404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42.0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HOLY GRAIL</a:t>
            </a:r>
          </a:p>
        </p:txBody>
      </p:sp>
    </p:spTree>
    <p:extLst>
      <p:ext uri="{BB962C8B-B14F-4D97-AF65-F5344CB8AC3E}">
        <p14:creationId xmlns:p14="http://schemas.microsoft.com/office/powerpoint/2010/main" val="1219505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 dirty="0"/>
              <a:t>Difference Between get() and Brackets [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 dirty="0"/>
              <a:t>The difference while using get() vs. square brackets [] is that get() returns </a:t>
            </a:r>
            <a:r>
              <a:rPr lang="en-US" sz="2800" u="sng" dirty="0"/>
              <a:t>None</a:t>
            </a:r>
            <a:r>
              <a:rPr lang="en-US" sz="2800" dirty="0"/>
              <a:t> instead of raising a </a:t>
            </a:r>
            <a:r>
              <a:rPr lang="en-US" sz="2800" u="sng" dirty="0" err="1"/>
              <a:t>KeyError</a:t>
            </a:r>
            <a:r>
              <a:rPr lang="en-US" sz="2800" dirty="0"/>
              <a:t>, if the key is not found</a:t>
            </a:r>
            <a:endParaRPr lang="en-US" sz="2400" dirty="0"/>
          </a:p>
          <a:p>
            <a:pPr marL="114300" indent="0">
              <a:buNone/>
            </a:pPr>
            <a:endParaRPr lang="en-US" sz="14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= countries["IE"]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("IE")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country)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6339E-4617-4DA7-87F4-3D8A52A15C44}"/>
              </a:ext>
            </a:extLst>
          </p:cNvPr>
          <p:cNvSpPr/>
          <p:nvPr/>
        </p:nvSpPr>
        <p:spPr>
          <a:xfrm>
            <a:off x="6096000" y="5566666"/>
            <a:ext cx="237795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6096000" y="2856849"/>
            <a:ext cx="4472973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File "&lt;pyshell#3&gt;",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country = countries["IE"]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5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/>
              <a:t>The None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/>
              <a:t>The None keyword is used to define a </a:t>
            </a:r>
            <a:r>
              <a:rPr lang="en-US" sz="2800" b="1"/>
              <a:t>null</a:t>
            </a:r>
            <a:r>
              <a:rPr lang="en-US" sz="2800"/>
              <a:t> value (no value at all).</a:t>
            </a:r>
          </a:p>
          <a:p>
            <a:r>
              <a:rPr lang="en-US" sz="2800"/>
              <a:t>None is not the same as 0, False, or an empty string. None is a data type of its own (NoneType) and only None can be None.</a:t>
            </a:r>
          </a:p>
          <a:p>
            <a:endParaRPr lang="en-US" sz="1200"/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None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x: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print("Do you think None is True?")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 x is False: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 ("Do you think None is False?")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print("None is not True, or False, None is just None...")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1265275" y="5743383"/>
            <a:ext cx="590106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 is not True, or False, None is just None...</a:t>
            </a:r>
          </a:p>
        </p:txBody>
      </p:sp>
    </p:spTree>
    <p:extLst>
      <p:ext uri="{BB962C8B-B14F-4D97-AF65-F5344CB8AC3E}">
        <p14:creationId xmlns:p14="http://schemas.microsoft.com/office/powerpoint/2010/main" val="320879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8"/>
            <a:ext cx="10160000" cy="1008062"/>
          </a:xfrm>
        </p:spPr>
        <p:txBody>
          <a:bodyPr/>
          <a:lstStyle/>
          <a:p>
            <a:r>
              <a:rPr lang="en-US" dirty="0"/>
              <a:t>Deleting an Item from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10DF5-75D2-4E39-9811-D4F6DB5C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5700"/>
            <a:ext cx="10160000" cy="5321300"/>
          </a:xfrm>
        </p:spPr>
        <p:txBody>
          <a:bodyPr>
            <a:normAutofit/>
          </a:bodyPr>
          <a:lstStyle/>
          <a:p>
            <a:r>
              <a:rPr lang="en-US" sz="3200" dirty="0"/>
              <a:t>To delete using a key:</a:t>
            </a:r>
          </a:p>
          <a:p>
            <a:endParaRPr lang="en-US" sz="28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 countries["MX"]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IE"]</a:t>
            </a:r>
            <a:endParaRPr 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FDB55-CBDC-4FF4-9EB0-B9D4CAFDBFF5}"/>
              </a:ext>
            </a:extLst>
          </p:cNvPr>
          <p:cNvSpPr/>
          <p:nvPr/>
        </p:nvSpPr>
        <p:spPr>
          <a:xfrm>
            <a:off x="5256925" y="2637466"/>
            <a:ext cx="317660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2F37-F340-4D0F-8FE6-5BF918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758634"/>
          </a:xfrm>
        </p:spPr>
        <p:txBody>
          <a:bodyPr/>
          <a:lstStyle/>
          <a:p>
            <a:r>
              <a:rPr lang="en-US" dirty="0"/>
              <a:t>While Loops and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A5CF-71CB-4C56-942E-A970A09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D15F1-3133-47EE-A8D1-327D11A4ECCA}"/>
              </a:ext>
            </a:extLst>
          </p:cNvPr>
          <p:cNvSpPr/>
          <p:nvPr/>
        </p:nvSpPr>
        <p:spPr>
          <a:xfrm>
            <a:off x="723014" y="1228397"/>
            <a:ext cx="10046586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poll user for mountain climbing interests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responses = {}   # start with empty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Set a flag to indicate that polling is active.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prompt for the name and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input("\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nWhat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your name?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 = input("Which mountain would you like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 climb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someday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store the response in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responses[name] =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24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0D7-DDC3-4665-88F5-A303DDDA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36"/>
            <a:ext cx="10160000" cy="934230"/>
          </a:xfrm>
        </p:spPr>
        <p:txBody>
          <a:bodyPr/>
          <a:lstStyle/>
          <a:p>
            <a:r>
              <a:rPr lang="en-US"/>
              <a:t>While Loops and Dictionaries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6A3B-1CFC-4DAA-B098-A2C39A2E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115878"/>
            <a:ext cx="10444747" cy="536112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find out if anyone else is going to take the poll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repeat = input("Would you like to let another person respond?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(yes/ no) 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repeat == 'no':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polling_active = False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polling is complete. Show the results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print("\n--- Poll Results ---")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name, response in responses.items():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print(f"{name} would like to climb {response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68FC-AF1F-4D15-809B-52329329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740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95DF-FF64-4F1C-A9E3-0DB270C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801"/>
            <a:ext cx="10160000" cy="873574"/>
          </a:xfrm>
        </p:spPr>
        <p:txBody>
          <a:bodyPr/>
          <a:lstStyle/>
          <a:p>
            <a:r>
              <a:rPr lang="en-US" dirty="0"/>
              <a:t>While Loops and Dictionaries </a:t>
            </a:r>
            <a:r>
              <a:rPr lang="en-US"/>
              <a:t>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E3AC-5096-4A3B-838B-A64BB167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35F94-723F-44E1-B5C7-2EEA4047002A}"/>
              </a:ext>
            </a:extLst>
          </p:cNvPr>
          <p:cNvSpPr/>
          <p:nvPr/>
        </p:nvSpPr>
        <p:spPr>
          <a:xfrm>
            <a:off x="378154" y="1452985"/>
            <a:ext cx="5311446" cy="4924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Samuel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Diablo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Robert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Fuji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Sarah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K2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2CA8A-EDE7-4456-A996-1F90B75525EF}"/>
              </a:ext>
            </a:extLst>
          </p:cNvPr>
          <p:cNvSpPr/>
          <p:nvPr/>
        </p:nvSpPr>
        <p:spPr>
          <a:xfrm>
            <a:off x="5838750" y="2837980"/>
            <a:ext cx="5205170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Jevon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Jevon would like to climb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808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8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0537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 </a:t>
            </a:r>
            <a:r>
              <a:rPr lang="en-US" sz="2800" u="sng" dirty="0"/>
              <a:t>function</a:t>
            </a:r>
            <a:r>
              <a:rPr lang="en-US" sz="2800" dirty="0"/>
              <a:t> is a unit of code that performs a task.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Functions allow us to divide (“modularize”) our code into manageable pieces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Every function should have one specific job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Defining a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B3B73D-D9AC-4632-B0AD-293B34DD4E6F}"/>
              </a:ext>
            </a:extLst>
          </p:cNvPr>
          <p:cNvGrpSpPr/>
          <p:nvPr/>
        </p:nvGrpSpPr>
        <p:grpSpPr>
          <a:xfrm>
            <a:off x="5689600" y="3694176"/>
            <a:ext cx="4802124" cy="2542032"/>
            <a:chOff x="5515864" y="4014216"/>
            <a:chExt cx="4802124" cy="25420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9C004C-036C-480D-B45F-C1704BAC4263}"/>
                </a:ext>
              </a:extLst>
            </p:cNvPr>
            <p:cNvSpPr/>
            <p:nvPr/>
          </p:nvSpPr>
          <p:spPr>
            <a:xfrm>
              <a:off x="7858252" y="4014216"/>
              <a:ext cx="2459736" cy="2542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"""String""" is a </a:t>
              </a:r>
              <a:r>
                <a:rPr lang="en-US" u="sng" dirty="0">
                  <a:solidFill>
                    <a:schemeClr val="tx1"/>
                  </a:solidFill>
                </a:rPr>
                <a:t>docstring</a:t>
              </a:r>
              <a:r>
                <a:rPr lang="en-US" dirty="0">
                  <a:solidFill>
                    <a:schemeClr val="tx1"/>
                  </a:solidFill>
                </a:rPr>
                <a:t> which is used to document the function and can be used to display documentation via help(function)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https://www.python.org/dev/peps/pep-0257/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F69C40-4098-4A52-94B5-0E7C4463F70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515864" y="5285232"/>
              <a:ext cx="2342388" cy="4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13BC-1685-47E3-99D6-404A92CEA098}"/>
              </a:ext>
            </a:extLst>
          </p:cNvPr>
          <p:cNvSpPr/>
          <p:nvPr/>
        </p:nvSpPr>
        <p:spPr>
          <a:xfrm>
            <a:off x="1096391" y="4188447"/>
            <a:ext cx="644880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greeter.py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</p:txBody>
      </p:sp>
    </p:spTree>
    <p:extLst>
      <p:ext uri="{BB962C8B-B14F-4D97-AF65-F5344CB8AC3E}">
        <p14:creationId xmlns:p14="http://schemas.microsoft.com/office/powerpoint/2010/main" val="2197771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44562"/>
          </a:xfrm>
        </p:spPr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 fontScale="92500" lnSpcReduction="20000"/>
          </a:bodyPr>
          <a:lstStyle/>
          <a:p>
            <a:pPr marL="1828800" indent="0">
              <a:buNone/>
            </a:pPr>
            <a:endParaRPr lang="en-US" sz="1700" b="1" dirty="0"/>
          </a:p>
          <a:p>
            <a:pPr marL="347663"/>
            <a:r>
              <a:rPr lang="en-US" sz="3800" dirty="0"/>
              <a:t>Functions are called by specifying the name, followed by a parenthesized </a:t>
            </a:r>
            <a:r>
              <a:rPr lang="en-US" sz="3800" u="sng" dirty="0"/>
              <a:t>argument list</a:t>
            </a:r>
          </a:p>
          <a:p>
            <a:pPr marL="347663"/>
            <a:endParaRPr lang="en-US" sz="3800" dirty="0"/>
          </a:p>
          <a:p>
            <a:pPr marL="45720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("Sarah") # don’t forget the () !</a:t>
            </a:r>
          </a:p>
          <a:p>
            <a:pPr marL="914400" indent="0">
              <a:buNone/>
            </a:pPr>
            <a:endParaRPr lang="en-US" sz="4000" b="1" dirty="0"/>
          </a:p>
          <a:p>
            <a:pPr marL="347663"/>
            <a:endParaRPr lang="en-US" sz="4000" dirty="0"/>
          </a:p>
          <a:p>
            <a:pPr marL="347663"/>
            <a:endParaRPr lang="en-US" sz="4000" dirty="0"/>
          </a:p>
          <a:p>
            <a:pPr marL="347663"/>
            <a:r>
              <a:rPr lang="en-US" sz="3800" dirty="0"/>
              <a:t>The argument list may be empty, or may contain multiple comma-separated arguments</a:t>
            </a:r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67A4C-71FE-4B6B-9849-440E9B2635FE}"/>
              </a:ext>
            </a:extLst>
          </p:cNvPr>
          <p:cNvSpPr/>
          <p:nvPr/>
        </p:nvSpPr>
        <p:spPr>
          <a:xfrm>
            <a:off x="1085596" y="3797300"/>
            <a:ext cx="9208008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Hello, Sarah!</a:t>
            </a:r>
          </a:p>
        </p:txBody>
      </p:sp>
    </p:spTree>
    <p:extLst>
      <p:ext uri="{BB962C8B-B14F-4D97-AF65-F5344CB8AC3E}">
        <p14:creationId xmlns:p14="http://schemas.microsoft.com/office/powerpoint/2010/main" val="2199680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def</a:t>
            </a:r>
            <a:r>
              <a:rPr lang="en-US" sz="2800" dirty="0"/>
              <a:t> keyword defines a Python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2545080" y="1996077"/>
            <a:ext cx="5483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9958EA-A290-4990-A0C3-213ACA9CCD13}"/>
              </a:ext>
            </a:extLst>
          </p:cNvPr>
          <p:cNvSpPr txBox="1">
            <a:spLocks/>
          </p:cNvSpPr>
          <p:nvPr/>
        </p:nvSpPr>
        <p:spPr>
          <a:xfrm>
            <a:off x="735584" y="2785146"/>
            <a:ext cx="9341104" cy="3323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function definition includes a </a:t>
            </a:r>
            <a:r>
              <a:rPr lang="en-US" sz="2800" b="1" dirty="0"/>
              <a:t>function name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347663" indent="0">
              <a:buNone/>
            </a:pPr>
            <a:r>
              <a:rPr lang="en-US" sz="2800" dirty="0"/>
              <a:t>and a </a:t>
            </a:r>
            <a:r>
              <a:rPr lang="en-US" sz="2800" b="1" dirty="0"/>
              <a:t>parameter list</a:t>
            </a:r>
            <a:r>
              <a:rPr lang="en-US" sz="2800" dirty="0"/>
              <a:t> (possibly empty)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95482-7900-4708-93CA-98F5969005AF}"/>
              </a:ext>
            </a:extLst>
          </p:cNvPr>
          <p:cNvSpPr/>
          <p:nvPr/>
        </p:nvSpPr>
        <p:spPr>
          <a:xfrm>
            <a:off x="2545080" y="3476464"/>
            <a:ext cx="541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DECBB-3A43-4BD2-930A-EC65365AA808}"/>
              </a:ext>
            </a:extLst>
          </p:cNvPr>
          <p:cNvSpPr/>
          <p:nvPr/>
        </p:nvSpPr>
        <p:spPr>
          <a:xfrm>
            <a:off x="2545080" y="5054602"/>
            <a:ext cx="535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708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 fontScale="62500" lnSpcReduction="20000"/>
          </a:bodyPr>
          <a:lstStyle/>
          <a:p>
            <a:pPr marL="457200" lvl="2" indent="-349250"/>
            <a:r>
              <a:rPr lang="en-US" sz="5100"/>
              <a:t>a list index cannot be larger than the size of the list (number of elements) minus 1</a:t>
            </a:r>
            <a:br>
              <a:rPr lang="en-US" sz="4900"/>
            </a:br>
            <a:endParaRPr lang="en-US" sz="1900"/>
          </a:p>
          <a:p>
            <a:pPr marL="463550" indent="-349250"/>
            <a:endParaRPr lang="en-US" sz="1400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temps = [48.0, 30.5, 20.2, 100.0, 42.0]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print(temps[5])</a:t>
            </a:r>
          </a:p>
          <a:p>
            <a:pPr marL="463550" indent="0">
              <a:buNone/>
            </a:pPr>
            <a:endParaRPr lang="en-US" sz="1900" b="1"/>
          </a:p>
          <a:p>
            <a:pPr marL="457200" indent="-333375"/>
            <a:r>
              <a:rPr lang="en-US" sz="5100"/>
              <a:t>In Python an index can also be </a:t>
            </a:r>
            <a:r>
              <a:rPr lang="en-US" sz="5100" i="1"/>
              <a:t>negative</a:t>
            </a:r>
          </a:p>
          <a:p>
            <a:pPr marL="463550" indent="0">
              <a:buNone/>
            </a:pPr>
            <a:endParaRPr lang="en-US" sz="1900" b="1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-1 is always the last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print(temps[-1])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the first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print(temps[-5])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print(temps[-6]) </a:t>
            </a:r>
          </a:p>
          <a:p>
            <a:pPr marL="463550" indent="0">
              <a:buNone/>
            </a:pPr>
            <a:endParaRPr lang="en-US" sz="3600"/>
          </a:p>
          <a:p>
            <a:pPr marL="463550" indent="0">
              <a:buNone/>
            </a:pPr>
            <a:r>
              <a:rPr lang="en-US" sz="5100"/>
              <a:t>Use -1 as an index to the last element in a list (will still return an error if the list is 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716C-FE0F-428A-A020-C080BD8D4543}"/>
              </a:ext>
            </a:extLst>
          </p:cNvPr>
          <p:cNvSpPr txBox="1"/>
          <p:nvPr/>
        </p:nvSpPr>
        <p:spPr>
          <a:xfrm>
            <a:off x="6978708" y="2543029"/>
            <a:ext cx="37908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A16DD-9DEA-4F3D-A35B-13D6883BEC9C}"/>
              </a:ext>
            </a:extLst>
          </p:cNvPr>
          <p:cNvSpPr txBox="1"/>
          <p:nvPr/>
        </p:nvSpPr>
        <p:spPr>
          <a:xfrm>
            <a:off x="6978708" y="4159658"/>
            <a:ext cx="379089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42.0</a:t>
            </a:r>
          </a:p>
          <a:p>
            <a:r>
              <a:rPr lang="en-US" sz="2000"/>
              <a:t>48.0</a:t>
            </a:r>
          </a:p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73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pPr marL="228600"/>
            <a:r>
              <a:rPr lang="en-US" sz="2800" dirty="0"/>
              <a:t>function names usually indicate actions and are named accordingly</a:t>
            </a:r>
          </a:p>
          <a:p>
            <a:pPr marL="914400" indent="0">
              <a:buNone/>
            </a:pPr>
            <a:r>
              <a:rPr lang="en-US" sz="2800" b="1" dirty="0"/>
              <a:t>e.g. </a:t>
            </a:r>
            <a:r>
              <a:rPr lang="en-US" sz="2800" b="1" dirty="0" err="1"/>
              <a:t>greet_user</a:t>
            </a:r>
            <a:r>
              <a:rPr lang="en-US" sz="2800" b="1" dirty="0"/>
              <a:t>, </a:t>
            </a:r>
            <a:r>
              <a:rPr lang="en-US" sz="2800" b="1" dirty="0" err="1"/>
              <a:t>calculateTotal</a:t>
            </a:r>
            <a:r>
              <a:rPr lang="en-US" sz="2800" b="1" dirty="0"/>
              <a:t>, </a:t>
            </a:r>
            <a:r>
              <a:rPr lang="en-US" sz="2800" b="1" dirty="0" err="1"/>
              <a:t>read_input</a:t>
            </a:r>
            <a:r>
              <a:rPr lang="en-US" sz="2800" b="1" dirty="0"/>
              <a:t>, eval, filter, format</a:t>
            </a:r>
          </a:p>
          <a:p>
            <a:pPr lvl="1"/>
            <a:r>
              <a:rPr lang="en-US" sz="2800" dirty="0"/>
              <a:t>variable names usually indicate nouns</a:t>
            </a:r>
          </a:p>
          <a:p>
            <a:pPr marL="914400" lvl="1" indent="0">
              <a:buNone/>
            </a:pPr>
            <a:r>
              <a:rPr lang="en-US" sz="2800" b="1" dirty="0"/>
              <a:t>e.g. invoice, column, color, name</a:t>
            </a:r>
          </a:p>
          <a:p>
            <a:pPr marL="617220" indent="0">
              <a:buNone/>
            </a:pPr>
            <a:endParaRPr lang="en-US" sz="1800" dirty="0"/>
          </a:p>
          <a:p>
            <a:pPr marL="228600"/>
            <a:r>
              <a:rPr lang="en-US" sz="2800" dirty="0"/>
              <a:t>The function definition must be terminated with a colon (surprise!) which follows the parameter list</a:t>
            </a:r>
            <a:endParaRPr lang="en-US" sz="2800" b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50D9-E3FA-463D-98E6-E4C15FC8458A}"/>
              </a:ext>
            </a:extLst>
          </p:cNvPr>
          <p:cNvSpPr/>
          <p:nvPr/>
        </p:nvSpPr>
        <p:spPr>
          <a:xfrm>
            <a:off x="2706624" y="4917442"/>
            <a:ext cx="5541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6595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Parameter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200" dirty="0"/>
              <a:t>"parameter" and "argument" are frequently used interchangeably, but </a:t>
            </a:r>
            <a:r>
              <a:rPr lang="en-US" sz="3200" u="sng" dirty="0"/>
              <a:t>parameter</a:t>
            </a:r>
            <a:r>
              <a:rPr lang="en-US" sz="3200" dirty="0"/>
              <a:t> is the correct term for the name of a value which is </a:t>
            </a:r>
            <a:r>
              <a:rPr lang="en-US" sz="3200" u="sng" dirty="0"/>
              <a:t>received by</a:t>
            </a:r>
            <a:r>
              <a:rPr lang="en-US" sz="3200" dirty="0"/>
              <a:t> a function; </a:t>
            </a:r>
            <a:r>
              <a:rPr lang="en-US" sz="3200" u="sng" dirty="0"/>
              <a:t>argument</a:t>
            </a:r>
            <a:r>
              <a:rPr lang="en-US" sz="3200" dirty="0"/>
              <a:t> is the correct term for variables and literals that are </a:t>
            </a:r>
            <a:r>
              <a:rPr lang="en-US" sz="3200" u="sng" dirty="0"/>
              <a:t>passed </a:t>
            </a:r>
            <a:r>
              <a:rPr lang="en-US" sz="3200" i="1" u="sng" dirty="0"/>
              <a:t>to</a:t>
            </a:r>
            <a:r>
              <a:rPr lang="en-US" sz="3200" dirty="0"/>
              <a:t> a function.</a:t>
            </a:r>
          </a:p>
          <a:p>
            <a:pPr lvl="1"/>
            <a:r>
              <a:rPr lang="en-US" sz="2800" dirty="0"/>
              <a:t>Avoid arguing this point, it's not worth losing friends over</a:t>
            </a:r>
          </a:p>
          <a:p>
            <a:pPr lvl="1"/>
            <a:r>
              <a:rPr lang="en-US" sz="2800" dirty="0"/>
              <a:t>But you'd be right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03C1C-0892-40EE-B108-50822F01EDDB}"/>
              </a:ext>
            </a:extLst>
          </p:cNvPr>
          <p:cNvSpPr/>
          <p:nvPr/>
        </p:nvSpPr>
        <p:spPr>
          <a:xfrm>
            <a:off x="2654808" y="1531730"/>
            <a:ext cx="5812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</p:spTree>
    <p:extLst>
      <p:ext uri="{BB962C8B-B14F-4D97-AF65-F5344CB8AC3E}">
        <p14:creationId xmlns:p14="http://schemas.microsoft.com/office/powerpoint/2010/main" val="2867466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074"/>
          </a:xfrm>
        </p:spPr>
        <p:txBody>
          <a:bodyPr/>
          <a:lstStyle/>
          <a:p>
            <a:r>
              <a:rPr lang="en-US" dirty="0"/>
              <a:t>Defining a Function: The 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3200" dirty="0"/>
              <a:t>The executable statements of a function are known as the </a:t>
            </a:r>
            <a:r>
              <a:rPr lang="en-US" sz="3200" u="sng" dirty="0"/>
              <a:t>body</a:t>
            </a:r>
            <a:r>
              <a:rPr lang="en-US" sz="3200" dirty="0"/>
              <a:t>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1200912" y="2776345"/>
            <a:ext cx="797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69591-4861-4549-AA69-CB495611A0C2}"/>
              </a:ext>
            </a:extLst>
          </p:cNvPr>
          <p:cNvSpPr/>
          <p:nvPr/>
        </p:nvSpPr>
        <p:spPr>
          <a:xfrm>
            <a:off x="1816937" y="3164098"/>
            <a:ext cx="6326165" cy="855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D8E2F-38BA-4ED9-B574-BF179A8FDCFC}"/>
              </a:ext>
            </a:extLst>
          </p:cNvPr>
          <p:cNvSpPr/>
          <p:nvPr/>
        </p:nvSpPr>
        <p:spPr>
          <a:xfrm>
            <a:off x="7935757" y="3279265"/>
            <a:ext cx="2295144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221135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BC8-F20C-4A55-978D-8CC1BC9D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6951-7978-4B05-97B5-FE558075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4"/>
            <a:ext cx="10160000" cy="5370576"/>
          </a:xfrm>
        </p:spPr>
        <p:txBody>
          <a:bodyPr/>
          <a:lstStyle/>
          <a:p>
            <a:r>
              <a:rPr lang="en-US" dirty="0"/>
              <a:t>A function can be called using </a:t>
            </a:r>
            <a:r>
              <a:rPr lang="en-US" u="sng" dirty="0"/>
              <a:t>positional</a:t>
            </a:r>
            <a:r>
              <a:rPr lang="en-US" dirty="0"/>
              <a:t> arguments, which need to be in the same order in which the parameters are declared</a:t>
            </a:r>
          </a:p>
          <a:p>
            <a:pPr lvl="1"/>
            <a:r>
              <a:rPr lang="en-US" dirty="0"/>
              <a:t>Consider a function that displays information about pets which tells us what kind of animal each pet is and the pet’s name, as shown below</a:t>
            </a:r>
          </a:p>
          <a:p>
            <a:pPr lvl="1"/>
            <a:r>
              <a:rPr lang="en-US" dirty="0"/>
              <a:t>When we call </a:t>
            </a:r>
            <a:r>
              <a:rPr lang="en-US" dirty="0" err="1"/>
              <a:t>describe_pet</a:t>
            </a:r>
            <a:r>
              <a:rPr lang="en-US" dirty="0"/>
              <a:t>(), we need to provide an animal type and a name, </a:t>
            </a:r>
            <a:r>
              <a:rPr lang="en-US" u="sng" dirty="0"/>
              <a:t>in that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2891-BF37-472C-A120-F5D015E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B03C6-B077-4227-90E5-A8B1816B23A3}"/>
              </a:ext>
            </a:extLst>
          </p:cNvPr>
          <p:cNvSpPr/>
          <p:nvPr/>
        </p:nvSpPr>
        <p:spPr>
          <a:xfrm>
            <a:off x="1254760" y="5629833"/>
            <a:ext cx="886968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 have a hamster.</a:t>
            </a:r>
          </a:p>
          <a:p>
            <a:r>
              <a:rPr lang="en-US" sz="2000" b="1" dirty="0"/>
              <a:t>My hamster's name is Harry.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2D719-379A-4436-BD98-365AA8D91D50}"/>
              </a:ext>
            </a:extLst>
          </p:cNvPr>
          <p:cNvSpPr/>
          <p:nvPr/>
        </p:nvSpPr>
        <p:spPr>
          <a:xfrm>
            <a:off x="1254760" y="3383064"/>
            <a:ext cx="886968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'hamster', 'harry'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878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4CA-8570-4757-BDA6-C8098EA2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09A-4312-4144-AFD4-07DD6817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8828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u="sng" dirty="0"/>
              <a:t>keyword</a:t>
            </a:r>
            <a:r>
              <a:rPr lang="en-US" sz="2800" dirty="0"/>
              <a:t> </a:t>
            </a:r>
            <a:r>
              <a:rPr lang="en-US" sz="2800" u="sng" dirty="0"/>
              <a:t>argument</a:t>
            </a:r>
            <a:r>
              <a:rPr lang="en-US" sz="2800" dirty="0"/>
              <a:t> is a name-value pair passed to a function</a:t>
            </a:r>
          </a:p>
          <a:p>
            <a:pPr lvl="1"/>
            <a:r>
              <a:rPr lang="en-US" sz="2800" dirty="0"/>
              <a:t>The value is associated with the name</a:t>
            </a:r>
          </a:p>
          <a:p>
            <a:pPr lvl="1"/>
            <a:r>
              <a:rPr lang="en-US" sz="2800" dirty="0"/>
              <a:t>Keyword arguments do not require positional ordering</a:t>
            </a:r>
          </a:p>
          <a:p>
            <a:pPr lvl="1"/>
            <a:r>
              <a:rPr lang="en-US" sz="2800" dirty="0"/>
              <a:t>They clarify the role of each argument in the 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1B024-97FC-4E01-B8F8-B2E41A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8BBA0-A57C-4B3B-BC1C-15DEEFAB31D3}"/>
              </a:ext>
            </a:extLst>
          </p:cNvPr>
          <p:cNvSpPr/>
          <p:nvPr/>
        </p:nvSpPr>
        <p:spPr>
          <a:xfrm>
            <a:off x="911860" y="3429000"/>
            <a:ext cx="9704324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='hamster',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='harry'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='fluffy',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='cat'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09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/>
          <a:lstStyle/>
          <a:p>
            <a:r>
              <a:rPr lang="en-US" u="sng" dirty="0"/>
              <a:t>default</a:t>
            </a:r>
            <a:r>
              <a:rPr lang="en-US" dirty="0"/>
              <a:t> </a:t>
            </a:r>
            <a:r>
              <a:rPr lang="en-US" u="sng" dirty="0"/>
              <a:t>values</a:t>
            </a:r>
            <a:r>
              <a:rPr lang="en-US" dirty="0"/>
              <a:t> can be defined for parameters</a:t>
            </a:r>
          </a:p>
          <a:p>
            <a:pPr lvl="1"/>
            <a:r>
              <a:rPr lang="en-US" dirty="0"/>
              <a:t>If an argument for a parameter is provided in the function call, Python uses the argument value</a:t>
            </a:r>
          </a:p>
          <a:p>
            <a:pPr lvl="1"/>
            <a:r>
              <a:rPr lang="en-US" dirty="0"/>
              <a:t>If no argument is provided, Python uses the parameter’s default value </a:t>
            </a:r>
          </a:p>
          <a:p>
            <a:r>
              <a:rPr lang="en-US" dirty="0"/>
              <a:t>For example, if most of the calls to </a:t>
            </a:r>
            <a:r>
              <a:rPr lang="en-US" dirty="0" err="1"/>
              <a:t>describe_pet</a:t>
            </a:r>
            <a:r>
              <a:rPr lang="en-US" dirty="0"/>
              <a:t>() are being used to describe dogs, set the default value of </a:t>
            </a:r>
            <a:r>
              <a:rPr lang="en-US" dirty="0" err="1"/>
              <a:t>animal_type</a:t>
            </a:r>
            <a:r>
              <a:rPr lang="en-US" dirty="0"/>
              <a:t> to 'dog' and that argument can be omitted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EC5CB-8543-4672-8FE8-9C9E6815DF0A}"/>
              </a:ext>
            </a:extLst>
          </p:cNvPr>
          <p:cNvSpPr/>
          <p:nvPr/>
        </p:nvSpPr>
        <p:spPr>
          <a:xfrm>
            <a:off x="960120" y="4001641"/>
            <a:ext cx="958291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='dog'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='willie')   # no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96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Values: Ordering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Notice that the parameter order was changed for the default value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08FC6-03A6-4BDB-B040-DA375A8412EF}"/>
              </a:ext>
            </a:extLst>
          </p:cNvPr>
          <p:cNvSpPr/>
          <p:nvPr/>
        </p:nvSpPr>
        <p:spPr>
          <a:xfrm>
            <a:off x="1422400" y="2412738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='dog'):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F0E0-2F77-4A46-99A8-1D324B91976C}"/>
              </a:ext>
            </a:extLst>
          </p:cNvPr>
          <p:cNvSpPr/>
          <p:nvPr/>
        </p:nvSpPr>
        <p:spPr>
          <a:xfrm>
            <a:off x="674675" y="3218979"/>
            <a:ext cx="10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default values are used, any parameter with a default value needs to be listed </a:t>
            </a:r>
            <a:r>
              <a:rPr lang="en-US" sz="2400" u="sng" dirty="0"/>
              <a:t>after</a:t>
            </a:r>
            <a:r>
              <a:rPr lang="en-US" sz="2400" dirty="0"/>
              <a:t> all parameters that don’t have default values</a:t>
            </a:r>
          </a:p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allows Python to continue interpreting positional arguments correctly</a:t>
            </a:r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0D3-9808-4378-B3F4-F3A5913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804354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1086-079A-4EA7-8803-FB9B1471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8136"/>
            <a:ext cx="10160000" cy="5388864"/>
          </a:xfrm>
        </p:spPr>
        <p:txBody>
          <a:bodyPr/>
          <a:lstStyle/>
          <a:p>
            <a:r>
              <a:rPr lang="en-US" dirty="0"/>
              <a:t>A function can process data and then return a value or set of values known as a 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u="sng" dirty="0"/>
              <a:t>value</a:t>
            </a:r>
          </a:p>
          <a:p>
            <a:r>
              <a:rPr lang="en-US" dirty="0"/>
              <a:t>The return </a:t>
            </a:r>
            <a:r>
              <a:rPr lang="en-US" u="sng" dirty="0"/>
              <a:t>statement</a:t>
            </a:r>
            <a:r>
              <a:rPr lang="en-US" dirty="0"/>
              <a:t> takes a value from a function and "sends it back" to the caller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2FB3-7899-41B7-A38A-7A738398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B9D15-A07E-4728-BA02-C99C0C8EEF19}"/>
              </a:ext>
            </a:extLst>
          </p:cNvPr>
          <p:cNvSpPr/>
          <p:nvPr/>
        </p:nvSpPr>
        <p:spPr>
          <a:xfrm>
            <a:off x="1591056" y="2824818"/>
            <a:ext cx="8485632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a full name, neatly formatted."""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musician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BC065-771D-49D5-A180-FE57A7311DB0}"/>
              </a:ext>
            </a:extLst>
          </p:cNvPr>
          <p:cNvSpPr/>
          <p:nvPr/>
        </p:nvSpPr>
        <p:spPr>
          <a:xfrm>
            <a:off x="1591056" y="5400532"/>
            <a:ext cx="848563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Eric Clapton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2795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1C2-2785-43F4-B862-11EE796C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0902"/>
            <a:ext cx="10160000" cy="813498"/>
          </a:xfrm>
        </p:spPr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6DEE-D12C-40B7-8A63-3EF9FFF6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To make an argument optional, provide an "empty" default value and use an If statement to execute the appropriate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1995-2966-4237-A9EC-BD484AEA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981C0-812A-4523-BBE9-5DFE9EA75A24}"/>
              </a:ext>
            </a:extLst>
          </p:cNvPr>
          <p:cNvSpPr/>
          <p:nvPr/>
        </p:nvSpPr>
        <p:spPr>
          <a:xfrm>
            <a:off x="859535" y="1881842"/>
            <a:ext cx="9750657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=''):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full name, neatly formatted."""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full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{last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('john', 'hooker',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'lee')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A0D3C-8A3C-4981-AD90-00CBEB526D3C}"/>
              </a:ext>
            </a:extLst>
          </p:cNvPr>
          <p:cNvSpPr/>
          <p:nvPr/>
        </p:nvSpPr>
        <p:spPr>
          <a:xfrm>
            <a:off x="859535" y="5860554"/>
            <a:ext cx="94457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Eric Clapton</a:t>
            </a:r>
            <a:endParaRPr lang="en-US" sz="2000" b="1" dirty="0"/>
          </a:p>
          <a:p>
            <a:r>
              <a:rPr lang="en-US" sz="2000" b="1" dirty="0"/>
              <a:t>John Lee Hooker</a:t>
            </a:r>
          </a:p>
        </p:txBody>
      </p:sp>
    </p:spTree>
    <p:extLst>
      <p:ext uri="{BB962C8B-B14F-4D97-AF65-F5344CB8AC3E}">
        <p14:creationId xmlns:p14="http://schemas.microsoft.com/office/powerpoint/2010/main" val="3767699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4BD-C668-408B-9722-779ADCD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776922"/>
          </a:xfrm>
        </p:spPr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87A7-0AD6-45DD-8AEB-CCC71642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856"/>
            <a:ext cx="10160000" cy="5343144"/>
          </a:xfrm>
        </p:spPr>
        <p:txBody>
          <a:bodyPr/>
          <a:lstStyle/>
          <a:p>
            <a:r>
              <a:rPr lang="en-US" dirty="0"/>
              <a:t>When you pass a list to a function, </a:t>
            </a:r>
            <a:r>
              <a:rPr lang="en-US" u="sng" dirty="0"/>
              <a:t>the function gets direct access to the contents of the list</a:t>
            </a:r>
          </a:p>
          <a:p>
            <a:pPr lvl="1"/>
            <a:r>
              <a:rPr lang="en-US" dirty="0"/>
              <a:t>The following example sends a list of names to a function called </a:t>
            </a:r>
            <a:r>
              <a:rPr lang="en-US" dirty="0" err="1"/>
              <a:t>greet_users</a:t>
            </a:r>
            <a:r>
              <a:rPr lang="en-US" dirty="0"/>
              <a:t>(), which greets each person in the list individually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7399-51FB-4A31-8F80-12FDE5A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7D640-A1EE-4563-8881-316D79B48A95}"/>
              </a:ext>
            </a:extLst>
          </p:cNvPr>
          <p:cNvSpPr/>
          <p:nvPr/>
        </p:nvSpPr>
        <p:spPr>
          <a:xfrm>
            <a:off x="950976" y="5425267"/>
            <a:ext cx="924458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1" dirty="0"/>
              <a:t>Hello, Hannah!</a:t>
            </a:r>
          </a:p>
          <a:p>
            <a:r>
              <a:rPr lang="it-IT" b="1" dirty="0"/>
              <a:t>Hello, Ty!</a:t>
            </a:r>
          </a:p>
          <a:p>
            <a:r>
              <a:rPr lang="it-IT" b="1" dirty="0"/>
              <a:t>Hello, Margot!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F353A-DEDE-416E-B67E-522DCA94A80A}"/>
              </a:ext>
            </a:extLst>
          </p:cNvPr>
          <p:cNvSpPr/>
          <p:nvPr/>
        </p:nvSpPr>
        <p:spPr>
          <a:xfrm>
            <a:off x="950976" y="2651266"/>
            <a:ext cx="9244584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a simple greeting to each user in the list."""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 in names: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msg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()}!"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print(msg)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usernames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'ty',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(usernames)</a:t>
            </a:r>
          </a:p>
        </p:txBody>
      </p:sp>
    </p:spTree>
    <p:extLst>
      <p:ext uri="{BB962C8B-B14F-4D97-AF65-F5344CB8AC3E}">
        <p14:creationId xmlns:p14="http://schemas.microsoft.com/office/powerpoint/2010/main" val="7081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Modifying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200"/>
              <a:t>Modifying elements is similar to accessing them</a:t>
            </a:r>
          </a:p>
          <a:p>
            <a:pPr marL="760730" lvl="1" indent="-349250"/>
            <a:r>
              <a:rPr lang="en-US" sz="3000"/>
              <a:t>use a 0-based index for assignment</a:t>
            </a:r>
          </a:p>
          <a:p>
            <a:pPr marL="463550" indent="-349250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fourth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temps[3] = 98.0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second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inventory[1] = “socks”</a:t>
            </a:r>
          </a:p>
          <a:p>
            <a:pPr marL="463550" indent="0">
              <a:buNone/>
            </a:pPr>
            <a:endParaRPr lang="en-US" sz="1200" b="1"/>
          </a:p>
          <a:p>
            <a:pPr marL="457200" indent="-333375"/>
            <a:r>
              <a:rPr lang="en-US" sz="3200"/>
              <a:t>The asterisk acts as a repetition operator when creating (and initializing) lists</a:t>
            </a:r>
          </a:p>
          <a:p>
            <a:pPr marL="463550" indent="0">
              <a:buNone/>
            </a:pPr>
            <a:endParaRPr lang="en-US" sz="1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scores = [0] * 5     # same as scores = [0, 0, 0, 0,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0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Any changes made to a list argument by a function are "permanent" (seen by the caller)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77329" y="1869114"/>
            <a:ext cx="9712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manage lists of 3D printer models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"""Simulate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printing each design, until none are left.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each design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printing."""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current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f"Printing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completed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_models.append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Show all the models that were printed."""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models have been printed:")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502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50392" y="1346737"/>
            <a:ext cx="953719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['phone case', 'robot pendant', 'dodecahedron']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966D-A0FB-4B25-81ED-6A0E700BA92B}"/>
              </a:ext>
            </a:extLst>
          </p:cNvPr>
          <p:cNvSpPr/>
          <p:nvPr/>
        </p:nvSpPr>
        <p:spPr>
          <a:xfrm>
            <a:off x="850392" y="3672457"/>
            <a:ext cx="9537192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Printing model: dodecahedron</a:t>
            </a:r>
          </a:p>
          <a:p>
            <a:r>
              <a:rPr lang="en-US" sz="2000" b="1" dirty="0"/>
              <a:t>Printing model: robot pendant</a:t>
            </a:r>
          </a:p>
          <a:p>
            <a:r>
              <a:rPr lang="en-US" sz="2000" b="1" dirty="0"/>
              <a:t>Printing model: phone case</a:t>
            </a:r>
          </a:p>
          <a:p>
            <a:endParaRPr lang="en-US" sz="2000" b="1" dirty="0"/>
          </a:p>
          <a:p>
            <a:r>
              <a:rPr lang="en-US" sz="2000" b="1" dirty="0"/>
              <a:t>The following models have been printed:</a:t>
            </a:r>
          </a:p>
          <a:p>
            <a:r>
              <a:rPr lang="en-US" sz="2000" b="1" dirty="0"/>
              <a:t>dodecahedron</a:t>
            </a:r>
          </a:p>
          <a:p>
            <a:r>
              <a:rPr lang="en-US" sz="2000" b="1" dirty="0"/>
              <a:t>robot pendant</a:t>
            </a:r>
          </a:p>
          <a:p>
            <a:r>
              <a:rPr lang="en-US" sz="2000" b="1" dirty="0"/>
              <a:t>phone case</a:t>
            </a:r>
          </a:p>
        </p:txBody>
      </p:sp>
    </p:spTree>
    <p:extLst>
      <p:ext uri="{BB962C8B-B14F-4D97-AF65-F5344CB8AC3E}">
        <p14:creationId xmlns:p14="http://schemas.microsoft.com/office/powerpoint/2010/main" val="1429851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8781-C12F-4509-B493-3D9B637F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586720" cy="776922"/>
          </a:xfrm>
        </p:spPr>
        <p:txBody>
          <a:bodyPr/>
          <a:lstStyle/>
          <a:p>
            <a:r>
              <a:rPr lang="en-US" dirty="0"/>
              <a:t>Preventing a Function from Modifying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2471-168A-4543-A183-AE3F6B8E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dirty="0"/>
              <a:t>To prevent a function from modifying a list, send a copy of the list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function_name</a:t>
            </a:r>
            <a:r>
              <a:rPr lang="en-US" sz="2400" b="1" dirty="0"/>
              <a:t>(</a:t>
            </a:r>
            <a:r>
              <a:rPr lang="en-US" sz="2400" b="1" dirty="0" err="1"/>
              <a:t>list_name</a:t>
            </a:r>
            <a:r>
              <a:rPr lang="en-US" sz="2400" b="1" dirty="0"/>
              <a:t>[:])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slice notation [:] makes a copy instead of using the original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avoid modifying the </a:t>
            </a:r>
            <a:r>
              <a:rPr lang="en-US" dirty="0" err="1"/>
              <a:t>unprinted_designs</a:t>
            </a:r>
            <a:r>
              <a:rPr lang="en-US" dirty="0"/>
              <a:t> list in the 3D model list manager, call </a:t>
            </a:r>
            <a:r>
              <a:rPr lang="en-US" dirty="0" err="1"/>
              <a:t>print_models</a:t>
            </a:r>
            <a:r>
              <a:rPr lang="en-US" dirty="0"/>
              <a:t>() like this: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print_models</a:t>
            </a:r>
            <a:r>
              <a:rPr lang="en-US" sz="2400" b="1" dirty="0"/>
              <a:t>(</a:t>
            </a:r>
            <a:r>
              <a:rPr lang="en-US" sz="2400" b="1" dirty="0" err="1"/>
              <a:t>unprinted_designs</a:t>
            </a:r>
            <a:r>
              <a:rPr lang="en-US" sz="2400" b="1" dirty="0"/>
              <a:t>[:], </a:t>
            </a:r>
            <a:r>
              <a:rPr lang="en-US" sz="2400" b="1" dirty="0" err="1"/>
              <a:t>completed_models</a:t>
            </a:r>
            <a:r>
              <a:rPr lang="en-US" sz="2400" b="1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</a:t>
            </a:r>
            <a:r>
              <a:rPr lang="en-US" dirty="0" err="1"/>
              <a:t>print_models</a:t>
            </a:r>
            <a:r>
              <a:rPr lang="en-US" dirty="0"/>
              <a:t>() function receives the a copy of the list, so any modifications are not propagated to the original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F17B-9C51-4F40-98AA-DD25C2E1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5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291-A56A-47F9-9F1A-6308D92C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904938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/>
              <a:t>a Dictionary from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55DD-7AED-4A93-B9B2-8590907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1872"/>
            <a:ext cx="10160000" cy="5215128"/>
          </a:xfrm>
        </p:spPr>
        <p:txBody>
          <a:bodyPr/>
          <a:lstStyle/>
          <a:p>
            <a:r>
              <a:rPr lang="en-US" dirty="0"/>
              <a:t>A function can return any kind of value, including more complicated data structures like lists and dictionaries.</a:t>
            </a:r>
          </a:p>
          <a:p>
            <a:pPr lvl="1"/>
            <a:r>
              <a:rPr lang="en-US" dirty="0"/>
              <a:t>The following function takes in parts of a name and returns a dictionary representing a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21B5-C97F-427E-86F5-4CC8663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281B8-1DF9-4D82-8043-CEAC0447B844}"/>
              </a:ext>
            </a:extLst>
          </p:cNvPr>
          <p:cNvSpPr/>
          <p:nvPr/>
        </p:nvSpPr>
        <p:spPr>
          <a:xfrm>
            <a:off x="694944" y="2806452"/>
            <a:ext cx="998524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build_person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"""Return a dictionary of information about a person."""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person = {'first':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'last':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musician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('eric', 'clapton')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4B2BA-D859-4AED-9637-EA438DD992FF}"/>
              </a:ext>
            </a:extLst>
          </p:cNvPr>
          <p:cNvSpPr/>
          <p:nvPr/>
        </p:nvSpPr>
        <p:spPr>
          <a:xfrm>
            <a:off x="694944" y="5414546"/>
            <a:ext cx="99852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{'first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'eric',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'last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'clapton'}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864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/>
          <a:lstStyle/>
          <a:p>
            <a:r>
              <a:rPr lang="en-US" dirty="0"/>
              <a:t>Python allows a function to collect an arbitrary number of arguments from the calling statement.</a:t>
            </a:r>
          </a:p>
          <a:p>
            <a:pPr lvl="1"/>
            <a:r>
              <a:rPr lang="en-US" dirty="0"/>
              <a:t>The function in the following example has one parameter, *toppings, but this parameter collects as many arguments as the calling line provides: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95528" y="3188869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36C91-EB5C-4B80-9D4E-7A9A7F3885AD}"/>
              </a:ext>
            </a:extLst>
          </p:cNvPr>
          <p:cNvSpPr/>
          <p:nvPr/>
        </p:nvSpPr>
        <p:spPr>
          <a:xfrm>
            <a:off x="795528" y="5495544"/>
            <a:ext cx="982065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('pepperoni',)</a:t>
            </a:r>
          </a:p>
          <a:p>
            <a:r>
              <a:rPr lang="en-US" sz="2400" b="1" dirty="0"/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1703236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2400" dirty="0"/>
              <a:t>The asterisk in the parameter name *toppings tells Python to make an empty tuple and pack whatever values it receives into this tuple</a:t>
            </a:r>
          </a:p>
          <a:p>
            <a:r>
              <a:rPr lang="en-US" sz="2400" dirty="0"/>
              <a:t>It </a:t>
            </a:r>
            <a:r>
              <a:rPr lang="en-US" sz="2400"/>
              <a:t>will pack </a:t>
            </a:r>
            <a:r>
              <a:rPr lang="en-US" sz="2400" dirty="0"/>
              <a:t>the arguments into a tuple, even if the function receives only one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79272" y="3288560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222452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5738-8ADE-4A78-9A12-264A2CA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424160" cy="1143000"/>
          </a:xfrm>
        </p:spPr>
        <p:txBody>
          <a:bodyPr/>
          <a:lstStyle/>
          <a:p>
            <a:r>
              <a:rPr lang="en-US" dirty="0"/>
              <a:t>Mixing Positional and Arbitrary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F163-F200-4F20-B50E-E70F87AE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464"/>
            <a:ext cx="10160000" cy="5050536"/>
          </a:xfrm>
        </p:spPr>
        <p:txBody>
          <a:bodyPr>
            <a:normAutofit/>
          </a:bodyPr>
          <a:lstStyle/>
          <a:p>
            <a:r>
              <a:rPr lang="en-US" sz="2400" dirty="0"/>
              <a:t>For a function to accept several different kinds of arguments, the parameter that accepts an arbitrary number of arguments must be placed </a:t>
            </a:r>
            <a:r>
              <a:rPr lang="en-US" sz="2400" u="sng" dirty="0"/>
              <a:t>last</a:t>
            </a:r>
            <a:r>
              <a:rPr lang="en-US" sz="2400" dirty="0"/>
              <a:t> in the function definition</a:t>
            </a:r>
          </a:p>
          <a:p>
            <a:pPr lvl="1"/>
            <a:r>
              <a:rPr lang="en-US" sz="2400" dirty="0"/>
              <a:t>Python matches positional and keyword arguments first and then collects any remaining arguments in the final parameter.</a:t>
            </a:r>
          </a:p>
          <a:p>
            <a:r>
              <a:rPr lang="en-US" sz="2600" dirty="0"/>
              <a:t>For example, if the function needs to take in a size for the pizza, that parameter must come before the parameter *toppings: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D9808-F2CA-469D-8760-FC05097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162EE-485E-4CCF-A3E4-76D2B92C4E95}"/>
              </a:ext>
            </a:extLst>
          </p:cNvPr>
          <p:cNvSpPr/>
          <p:nvPr/>
        </p:nvSpPr>
        <p:spPr>
          <a:xfrm>
            <a:off x="1422400" y="4605145"/>
            <a:ext cx="7872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size, *toppings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763942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If a function should accept an arbitrary number of arguments, but it isn't known what will be received in advance, write it so that it accepts as many key-value pairs as the calling statement provides</a:t>
            </a:r>
          </a:p>
          <a:p>
            <a:pPr lvl="2"/>
            <a:r>
              <a:rPr lang="en-US" sz="2400" dirty="0"/>
              <a:t>e.g. when building user profiles, you know you’ll get information about a user, but you’re not sure what kind of information you’ll receive</a:t>
            </a:r>
          </a:p>
          <a:p>
            <a:r>
              <a:rPr lang="en-US" sz="2800" dirty="0"/>
              <a:t>The function </a:t>
            </a:r>
            <a:r>
              <a:rPr lang="en-US" sz="2800" dirty="0" err="1"/>
              <a:t>build_profile</a:t>
            </a:r>
            <a:r>
              <a:rPr lang="en-US" sz="2800" dirty="0"/>
              <a:t>() in the following example always takes in a first and last name, but it accepts an arbitrary number of keyword arguments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771144" y="5147161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32433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1AC18-AB49-4436-8ABE-D5B47BA7FA61}"/>
              </a:ext>
            </a:extLst>
          </p:cNvPr>
          <p:cNvSpPr/>
          <p:nvPr/>
        </p:nvSpPr>
        <p:spPr>
          <a:xfrm>
            <a:off x="832104" y="1447836"/>
            <a:ext cx="948232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last,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"""Build a profile with all available information."""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 = {}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first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last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user_info.items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profile[key] =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profile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('albert',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einstein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location='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princeton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field='physics')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73505-D44D-4851-BD2D-9AA0F3E0BEA0}"/>
              </a:ext>
            </a:extLst>
          </p:cNvPr>
          <p:cNvSpPr/>
          <p:nvPr/>
        </p:nvSpPr>
        <p:spPr>
          <a:xfrm>
            <a:off x="832104" y="5742432"/>
            <a:ext cx="94823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{'</a:t>
            </a:r>
            <a:r>
              <a:rPr lang="en-US" sz="2000" b="1" dirty="0" err="1"/>
              <a:t>first_name</a:t>
            </a:r>
            <a:r>
              <a:rPr lang="en-US" sz="2000" b="1" dirty="0"/>
              <a:t>': 'albert', '</a:t>
            </a:r>
            <a:r>
              <a:rPr lang="en-US" sz="2000" b="1" dirty="0" err="1"/>
              <a:t>last_name</a:t>
            </a:r>
            <a:r>
              <a:rPr lang="en-US" sz="2000" b="1" dirty="0"/>
              <a:t>': '</a:t>
            </a:r>
            <a:r>
              <a:rPr lang="en-US" sz="2000" b="1" dirty="0" err="1"/>
              <a:t>einstein</a:t>
            </a:r>
            <a:r>
              <a:rPr lang="en-US" sz="2000" b="1" dirty="0"/>
              <a:t>', 'location': '</a:t>
            </a:r>
            <a:r>
              <a:rPr lang="en-US" sz="2000" b="1" dirty="0" err="1"/>
              <a:t>princeton</a:t>
            </a:r>
            <a:r>
              <a:rPr lang="en-US" sz="2000" b="1" dirty="0"/>
              <a:t>', 'field': 'physics'}</a:t>
            </a:r>
          </a:p>
        </p:txBody>
      </p:sp>
    </p:spTree>
    <p:extLst>
      <p:ext uri="{BB962C8B-B14F-4D97-AF65-F5344CB8AC3E}">
        <p14:creationId xmlns:p14="http://schemas.microsoft.com/office/powerpoint/2010/main" val="1915175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The definition of </a:t>
            </a:r>
            <a:r>
              <a:rPr lang="en-US" sz="2800" dirty="0" err="1"/>
              <a:t>build_profile</a:t>
            </a:r>
            <a:r>
              <a:rPr lang="en-US" sz="2800" dirty="0"/>
              <a:t>() expects a first and last name, and then it allows the user to pass in as many name-value pairs as they want</a:t>
            </a:r>
          </a:p>
          <a:p>
            <a:r>
              <a:rPr lang="en-US" sz="2800" dirty="0"/>
              <a:t>The double asterisks before the parameter </a:t>
            </a:r>
            <a:r>
              <a:rPr lang="en-US" sz="2800" b="1" dirty="0" err="1"/>
              <a:t>user_info</a:t>
            </a:r>
            <a:r>
              <a:rPr lang="en-US" sz="2800" b="1" dirty="0"/>
              <a:t> </a:t>
            </a:r>
            <a:r>
              <a:rPr lang="en-US" sz="2800" dirty="0"/>
              <a:t>cause Python to create an empty dictionary called </a:t>
            </a:r>
            <a:r>
              <a:rPr lang="en-US" sz="2800" dirty="0" err="1"/>
              <a:t>user_info</a:t>
            </a:r>
            <a:r>
              <a:rPr lang="en-US" sz="2800" dirty="0"/>
              <a:t> and pack whatever name-value pairs it receives into this dictionary</a:t>
            </a:r>
          </a:p>
          <a:p>
            <a:pPr lvl="1"/>
            <a:r>
              <a:rPr lang="en-US" sz="2600" dirty="0"/>
              <a:t>Within the function, you can access the name-value pairs in </a:t>
            </a:r>
            <a:r>
              <a:rPr lang="en-US" sz="2600" dirty="0" err="1"/>
              <a:t>user_info</a:t>
            </a:r>
            <a:r>
              <a:rPr lang="en-US" sz="2600" dirty="0"/>
              <a:t> just as you would for any dictionary.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609600" y="5357473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4352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The </a:t>
            </a:r>
            <a:r>
              <a:rPr lang="en-US" sz="3600" u="sng"/>
              <a:t>append</a:t>
            </a:r>
            <a:r>
              <a:rPr lang="en-US" sz="3600"/>
              <a:t> method adds items to the </a:t>
            </a:r>
            <a:r>
              <a:rPr lang="en-US" sz="3600" u="sng"/>
              <a:t>end</a:t>
            </a:r>
            <a:r>
              <a:rPr lang="en-US" sz="3600"/>
              <a:t> of a list</a:t>
            </a:r>
          </a:p>
          <a:p>
            <a:pPr marL="760730" lvl="1" indent="-349250"/>
            <a:r>
              <a:rPr lang="en-US" sz="3600"/>
              <a:t>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stats.append(99.5)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</a:p>
          <a:p>
            <a:pPr marL="914400" indent="0">
              <a:buNone/>
            </a:pP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887B4-6CD7-4F49-8890-AAF5576FFD03}"/>
              </a:ext>
            </a:extLst>
          </p:cNvPr>
          <p:cNvSpPr txBox="1"/>
          <p:nvPr/>
        </p:nvSpPr>
        <p:spPr>
          <a:xfrm>
            <a:off x="7457813" y="3548435"/>
            <a:ext cx="331178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100.0, 99.5]</a:t>
            </a:r>
          </a:p>
        </p:txBody>
      </p:sp>
    </p:spTree>
    <p:extLst>
      <p:ext uri="{BB962C8B-B14F-4D97-AF65-F5344CB8AC3E}">
        <p14:creationId xmlns:p14="http://schemas.microsoft.com/office/powerpoint/2010/main" val="983992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Scope,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lvl="0"/>
            <a:r>
              <a:rPr lang="en-US" sz="3200" u="sng" dirty="0"/>
              <a:t>scope</a:t>
            </a:r>
            <a:r>
              <a:rPr lang="en-US" sz="3200" dirty="0"/>
              <a:t> refers to the visibility of variables and functions, including where they can and cannot be used</a:t>
            </a:r>
          </a:p>
          <a:p>
            <a:pPr lvl="0"/>
            <a:r>
              <a:rPr lang="en-US" sz="3200" u="sng" dirty="0"/>
              <a:t>global</a:t>
            </a:r>
            <a:r>
              <a:rPr lang="en-US" sz="3200" dirty="0"/>
              <a:t> variables have global scope: they can be used anywhere, including in functions they are not passed to</a:t>
            </a:r>
          </a:p>
          <a:p>
            <a:pPr lvl="0"/>
            <a:r>
              <a:rPr lang="en-US" sz="3200" u="sng" dirty="0"/>
              <a:t>local</a:t>
            </a:r>
            <a:r>
              <a:rPr lang="en-US" sz="3200" dirty="0"/>
              <a:t> variables have local scope: they are defined within a function, and can </a:t>
            </a:r>
            <a:r>
              <a:rPr lang="en-US" sz="3200" u="sng" dirty="0"/>
              <a:t>only</a:t>
            </a:r>
            <a:r>
              <a:rPr lang="en-US" sz="3200" dirty="0"/>
              <a:t> be used within that function</a:t>
            </a:r>
          </a:p>
          <a:p>
            <a:pPr lvl="0"/>
            <a:r>
              <a:rPr lang="en-US" sz="3200" dirty="0"/>
              <a:t>global variables should be avoided since they can complicate program 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Functions With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   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# tax is a local variable in this function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tax      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is necessary</a:t>
            </a:r>
          </a:p>
          <a:p>
            <a:pPr marL="114300" lv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# tax is a local variable in main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7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7"/>
            <a:ext cx="10160000" cy="1329191"/>
          </a:xfrm>
        </p:spPr>
        <p:txBody>
          <a:bodyPr/>
          <a:lstStyle/>
          <a:p>
            <a:r>
              <a:rPr lang="en-US" dirty="0"/>
              <a:t>A Function That Uses A Global Variable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171"/>
            <a:ext cx="10160000" cy="47788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0.0                        # tax is a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i="1">
                <a:latin typeface="Courier New" panose="02070309020205020404" pitchFamily="49" charset="0"/>
                <a:cs typeface="Courier New" panose="02070309020205020404" pitchFamily="49" charset="0"/>
              </a:rPr>
              <a:t>global 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use global variable (keyword is required)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 	  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 (global)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6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384663"/>
            <a:ext cx="10594427" cy="509233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Using a local variable with the same name as a global variable </a:t>
            </a:r>
            <a:r>
              <a:rPr lang="en-US" sz="3200" u="sng" dirty="0"/>
              <a:t>shadows</a:t>
            </a:r>
            <a:r>
              <a:rPr lang="en-US" sz="3200" dirty="0"/>
              <a:t> the global variable</a:t>
            </a:r>
          </a:p>
          <a:p>
            <a:pPr lvl="1"/>
            <a:r>
              <a:rPr lang="en-US" sz="2800" dirty="0"/>
              <a:t>This is another practice that is discouraged due to the maintenance problems it can raise</a:t>
            </a:r>
          </a:p>
          <a:p>
            <a:pPr lvl="1"/>
            <a:endParaRPr lang="en-US" sz="1300" dirty="0"/>
          </a:p>
          <a:p>
            <a:pPr marL="27432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0.0                            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4.25 (local)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# 0.0(global–the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is out of scope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u="sng" dirty="0"/>
              <a:t>Constants</a:t>
            </a:r>
            <a:r>
              <a:rPr lang="en-US" dirty="0"/>
              <a:t> are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663"/>
            <a:ext cx="10160000" cy="5092336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globals</a:t>
            </a:r>
            <a:r>
              <a:rPr lang="en-US" sz="4000" dirty="0"/>
              <a:t> for constants is encouraged!</a:t>
            </a:r>
          </a:p>
          <a:p>
            <a:pPr lvl="1"/>
            <a:r>
              <a:rPr lang="en-US" sz="3500" u="sng" dirty="0"/>
              <a:t>Do</a:t>
            </a:r>
            <a:r>
              <a:rPr lang="en-US" sz="3500" dirty="0"/>
              <a:t> </a:t>
            </a:r>
            <a:r>
              <a:rPr lang="en-US" sz="3500" u="sng" dirty="0"/>
              <a:t>not</a:t>
            </a:r>
            <a:r>
              <a:rPr lang="en-US" sz="3500" dirty="0"/>
              <a:t> specify the </a:t>
            </a:r>
            <a:r>
              <a:rPr lang="en-US" sz="3500" u="sng" dirty="0"/>
              <a:t>global</a:t>
            </a:r>
            <a:r>
              <a:rPr lang="en-US" sz="3500" dirty="0"/>
              <a:t> keyword, otherwise the value could be modified</a:t>
            </a:r>
          </a:p>
          <a:p>
            <a:pPr lvl="1"/>
            <a:r>
              <a:rPr lang="en-US" sz="3500" dirty="0"/>
              <a:t>Remember to use all upper case names </a:t>
            </a:r>
            <a:r>
              <a:rPr lang="en-US" sz="3500" u="sng" dirty="0"/>
              <a:t>by convention </a:t>
            </a:r>
            <a:r>
              <a:rPr lang="en-US" sz="3500" dirty="0"/>
              <a:t>to help clarify their purpose </a:t>
            </a:r>
          </a:p>
          <a:p>
            <a:endParaRPr lang="en-US" sz="3200" dirty="0"/>
          </a:p>
          <a:p>
            <a:pPr marL="91440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0.05        # TAX_RATE is a global constant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(amount):    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use it here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3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55662"/>
          </a:xfrm>
        </p:spPr>
        <p:txBody>
          <a:bodyPr/>
          <a:lstStyle/>
          <a:p>
            <a:r>
              <a:rPr lang="en-US" dirty="0"/>
              <a:t>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160000" cy="5295900"/>
          </a:xfrm>
        </p:spPr>
        <p:txBody>
          <a:bodyPr>
            <a:normAutofit/>
          </a:bodyPr>
          <a:lstStyle/>
          <a:p>
            <a:r>
              <a:rPr lang="en-US" sz="3600" dirty="0"/>
              <a:t>When using functions in a Python program, the primary code which starts the program is stored in a function named </a:t>
            </a:r>
            <a:r>
              <a:rPr lang="en-US" sz="3600" u="sng" dirty="0"/>
              <a:t>main</a:t>
            </a:r>
          </a:p>
          <a:p>
            <a:pPr lvl="1"/>
            <a:r>
              <a:rPr lang="en-US" sz="2800" dirty="0"/>
              <a:t>We can call the main function directly to start execution of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4A44-EC53-4B6E-9A27-11E650B390EC}"/>
              </a:ext>
            </a:extLst>
          </p:cNvPr>
          <p:cNvSpPr/>
          <p:nvPr/>
        </p:nvSpPr>
        <p:spPr>
          <a:xfrm>
            <a:off x="1117092" y="4016278"/>
            <a:ext cx="947264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display a welcome message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Future Value Calculator\n")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must include this call to start the program</a:t>
            </a:r>
          </a:p>
        </p:txBody>
      </p:sp>
    </p:spTree>
    <p:extLst>
      <p:ext uri="{BB962C8B-B14F-4D97-AF65-F5344CB8AC3E}">
        <p14:creationId xmlns:p14="http://schemas.microsoft.com/office/powerpoint/2010/main" val="3529427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futurevalue2.py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years):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convert yearly values to monthly values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12 / 100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months = years * 12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calculate future value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months):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5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82" y="0"/>
            <a:ext cx="10565377" cy="6858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choice = "y"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choice.lower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== "y":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input from the user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monthly investment: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yearly interest rate: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years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number of years: "))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and display future value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years)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print("Future value: 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(round(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2)))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see if the user wants to continue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choice = input("Continue? (y/n): 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F1D2C-AC75-4F36-A9BC-6DCCDAD14BD5}"/>
              </a:ext>
            </a:extLst>
          </p:cNvPr>
          <p:cNvSpPr/>
          <p:nvPr/>
        </p:nvSpPr>
        <p:spPr>
          <a:xfrm>
            <a:off x="1338072" y="581094"/>
            <a:ext cx="6096000" cy="56323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/>
              <a:t>Enter monthly investment: 100</a:t>
            </a:r>
          </a:p>
          <a:p>
            <a:r>
              <a:rPr lang="en-US" sz="2400" b="1" dirty="0"/>
              <a:t>Enter yearly interest rate: 5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15592.93</a:t>
            </a:r>
          </a:p>
          <a:p>
            <a:endParaRPr lang="en-US" sz="2400" b="1" dirty="0"/>
          </a:p>
          <a:p>
            <a:r>
              <a:rPr lang="en-US" sz="2400" b="1" dirty="0"/>
              <a:t>Continue? (y/n): y</a:t>
            </a:r>
          </a:p>
          <a:p>
            <a:endParaRPr lang="en-US" sz="2400" b="1" dirty="0"/>
          </a:p>
          <a:p>
            <a:r>
              <a:rPr lang="en-US" sz="2400" b="1" dirty="0"/>
              <a:t>Enter monthly investment: 200</a:t>
            </a:r>
          </a:p>
          <a:p>
            <a:r>
              <a:rPr lang="en-US" sz="2400" b="1" dirty="0"/>
              <a:t>Enter yearly interest rate: 4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29548.13</a:t>
            </a:r>
          </a:p>
          <a:p>
            <a:endParaRPr lang="en-US" sz="2400" b="1" dirty="0"/>
          </a:p>
          <a:p>
            <a:r>
              <a:rPr lang="en-US" sz="2400" b="1" dirty="0"/>
              <a:t>Continue? (y/n): n</a:t>
            </a:r>
          </a:p>
          <a:p>
            <a:endParaRPr lang="en-US" sz="2400" b="1" dirty="0"/>
          </a:p>
          <a:p>
            <a:r>
              <a:rPr lang="en-US" sz="2400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18300282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 fontScale="32500" lnSpcReduction="20000"/>
          </a:bodyPr>
          <a:lstStyle/>
          <a:p>
            <a:endParaRPr lang="en-US" sz="3700" dirty="0"/>
          </a:p>
          <a:p>
            <a:r>
              <a:rPr lang="en-US" sz="11200" dirty="0"/>
              <a:t>A Python </a:t>
            </a:r>
            <a:r>
              <a:rPr lang="en-US" sz="11200" u="sng" dirty="0"/>
              <a:t>module</a:t>
            </a:r>
            <a:r>
              <a:rPr lang="en-US" sz="11200" dirty="0"/>
              <a:t> is a file containing reusable code (which can include functions)</a:t>
            </a:r>
          </a:p>
          <a:p>
            <a:pPr lvl="1"/>
            <a:r>
              <a:rPr lang="en-US" sz="9600" dirty="0"/>
              <a:t>e.g. temperature.py is a Python module containing two functions and a main function to test them</a:t>
            </a:r>
          </a:p>
          <a:p>
            <a:pPr lvl="2"/>
            <a:r>
              <a:rPr lang="en-US" sz="9400" dirty="0"/>
              <a:t>The main function is only used to test the functions</a:t>
            </a:r>
          </a:p>
          <a:p>
            <a:pPr lvl="1"/>
            <a:endParaRPr lang="en-US" sz="3700" dirty="0"/>
          </a:p>
          <a:p>
            <a:pPr marL="292100" lvl="1" indent="-292100"/>
            <a:r>
              <a:rPr lang="en-US" sz="11200" dirty="0"/>
              <a:t>The module is imported using the </a:t>
            </a:r>
            <a:r>
              <a:rPr lang="en-US" sz="11200" u="sng" dirty="0"/>
              <a:t>import</a:t>
            </a:r>
            <a:r>
              <a:rPr lang="en-US" sz="11200" dirty="0"/>
              <a:t> statement</a:t>
            </a:r>
          </a:p>
          <a:p>
            <a:pPr marL="292100" lvl="1" indent="-292100"/>
            <a:endParaRPr lang="en-US" sz="3700" dirty="0"/>
          </a:p>
          <a:p>
            <a:pPr marL="1828800" lvl="1" indent="0">
              <a:buNone/>
            </a:pPr>
            <a:r>
              <a:rPr lang="en-US" sz="7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Inserting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insert</a:t>
            </a:r>
            <a:r>
              <a:rPr lang="en-US" sz="4400"/>
              <a:t> method inserts an item anywhere in a list</a:t>
            </a:r>
          </a:p>
          <a:p>
            <a:pPr marL="760730" lvl="1" indent="-349250"/>
            <a:r>
              <a:rPr lang="en-US" sz="3600"/>
              <a:t>shifts all items right, 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insert(index, data)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stats.insert(1, 37.5)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5FF59-D9EB-460C-B486-D89D03338642}"/>
              </a:ext>
            </a:extLst>
          </p:cNvPr>
          <p:cNvSpPr txBox="1"/>
          <p:nvPr/>
        </p:nvSpPr>
        <p:spPr>
          <a:xfrm>
            <a:off x="7550092" y="4748061"/>
            <a:ext cx="321950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37.5,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3864555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450576"/>
            <a:ext cx="10416903" cy="62611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To use a module with other programs, store the module file in the same folder as other Python programs</a:t>
            </a:r>
          </a:p>
          <a:p>
            <a:pPr marL="2743200" indent="0">
              <a:lnSpc>
                <a:spcPct val="120000"/>
              </a:lnSpc>
              <a:buNone/>
            </a:pPr>
            <a:r>
              <a:rPr lang="en-US" sz="9600" b="1" dirty="0"/>
              <a:t>…or</a:t>
            </a:r>
            <a:endParaRPr lang="en-US" sz="9600" dirty="0"/>
          </a:p>
          <a:p>
            <a:pPr>
              <a:lnSpc>
                <a:spcPct val="120000"/>
              </a:lnSpc>
            </a:pPr>
            <a:r>
              <a:rPr lang="en-US" sz="9600" dirty="0"/>
              <a:t>Store the module file in a central location and add that location to your search path (varies based on operating system)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To help Python distinguish between an executable Python program and an imported module, use the following </a:t>
            </a:r>
            <a:r>
              <a:rPr lang="en-US" sz="9600" u="sng" dirty="0"/>
              <a:t>top level scope</a:t>
            </a:r>
            <a:r>
              <a:rPr lang="en-US" sz="9600" dirty="0"/>
              <a:t> check at the bottom of your files:</a:t>
            </a:r>
            <a:endParaRPr lang="en-US" sz="4800" dirty="0"/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“ __main__”:</a:t>
            </a:r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main()</a:t>
            </a:r>
          </a:p>
          <a:p>
            <a:pPr marL="1828800" indent="0">
              <a:lnSpc>
                <a:spcPct val="120000"/>
              </a:lnSpc>
              <a:buNone/>
            </a:pPr>
            <a:endParaRPr lang="en-US" sz="4800" b="1" dirty="0"/>
          </a:p>
          <a:p>
            <a:pPr marL="347663">
              <a:lnSpc>
                <a:spcPct val="120000"/>
              </a:lnSpc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9600" dirty="0"/>
              <a:t>is a special variable used by Python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If your file is run explicitly (your main is in scope), __name__ will be set to "__main__" and your main function will be executed; otherwise only the code outside of your main function will be available to another program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This is an effective way to include unit tests in your source code!</a:t>
            </a:r>
          </a:p>
          <a:p>
            <a:pPr marL="411480" lvl="1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 fontScale="40000" lnSpcReduction="20000"/>
          </a:bodyPr>
          <a:lstStyle/>
          <a:p>
            <a:pPr marL="457200" indent="0">
              <a:buNone/>
            </a:pPr>
            <a:r>
              <a:rPr lang="en-US" sz="45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- 32) * 5/9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* 9/5 + 32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the main function is used to unit test the other functions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this code isn't run if this module isn't the "main module"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212, 40):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"Fahrenheit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"Celsius")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100, 20):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"Celsius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"Fahrenheit")</a:t>
            </a: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if this module is the main module, call the main function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to unit test the local functions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112" y="523992"/>
            <a:ext cx="5798167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0 Fahrenheit = -17.78 Celsius</a:t>
            </a:r>
          </a:p>
          <a:p>
            <a:r>
              <a:rPr lang="en-US" sz="2400" b="1" dirty="0"/>
              <a:t>40 Fahrenheit = 4.44 Celsius</a:t>
            </a:r>
          </a:p>
          <a:p>
            <a:r>
              <a:rPr lang="en-US" sz="2400" b="1" dirty="0"/>
              <a:t>80 Fahrenheit = 26.67 Celsius</a:t>
            </a:r>
          </a:p>
          <a:p>
            <a:r>
              <a:rPr lang="en-US" sz="2400" b="1" dirty="0"/>
              <a:t>120 Fahrenheit = 48.89 Celsius</a:t>
            </a:r>
          </a:p>
          <a:p>
            <a:r>
              <a:rPr lang="en-US" sz="2400" b="1" dirty="0"/>
              <a:t>160 Fahrenheit = 71.11 Celsius</a:t>
            </a:r>
          </a:p>
          <a:p>
            <a:r>
              <a:rPr lang="en-US" sz="2400" b="1" dirty="0"/>
              <a:t>200 Fahrenheit = 93.33 Celsius</a:t>
            </a:r>
          </a:p>
          <a:p>
            <a:r>
              <a:rPr lang="en-US" sz="2400" b="1" dirty="0"/>
              <a:t>0 Celsius = 32.0 Fahrenheit</a:t>
            </a:r>
          </a:p>
          <a:p>
            <a:r>
              <a:rPr lang="en-US" sz="2400" b="1" dirty="0"/>
              <a:t>20 Celsius = 68.0 Fahrenheit</a:t>
            </a:r>
          </a:p>
          <a:p>
            <a:r>
              <a:rPr lang="en-US" sz="2400" b="1" dirty="0"/>
              <a:t>40 Celsius = 104.0 Fahrenheit</a:t>
            </a:r>
          </a:p>
          <a:p>
            <a:r>
              <a:rPr lang="en-US" sz="2400" b="1" dirty="0"/>
              <a:t>60 Celsius = 140.0 Fahrenheit</a:t>
            </a:r>
          </a:p>
          <a:p>
            <a:r>
              <a:rPr lang="en-US" sz="2400" b="1" dirty="0"/>
              <a:t>80 Celsius = 176.0 Fahrenheit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06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FF6-EDA6-4CBB-9BBA-76901CE3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486"/>
            <a:ext cx="10160000" cy="868362"/>
          </a:xfrm>
        </p:spPr>
        <p:txBody>
          <a:bodyPr/>
          <a:lstStyle/>
          <a:p>
            <a:r>
              <a:rPr lang="en-US" dirty="0"/>
              <a:t>Storing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E68-4386-4DCB-83F0-AA232080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592"/>
            <a:ext cx="10160000" cy="5169408"/>
          </a:xfrm>
        </p:spPr>
        <p:txBody>
          <a:bodyPr>
            <a:normAutofit/>
          </a:bodyPr>
          <a:lstStyle/>
          <a:p>
            <a:r>
              <a:rPr lang="en-US" sz="3200" dirty="0"/>
              <a:t>Storing functions in a separate file supports code reuse </a:t>
            </a:r>
          </a:p>
          <a:p>
            <a:r>
              <a:rPr lang="en-US" sz="3200" dirty="0"/>
              <a:t>Other programmers can share your functions without having to share the entire program</a:t>
            </a:r>
          </a:p>
          <a:p>
            <a:r>
              <a:rPr lang="en-US" sz="3200" dirty="0"/>
              <a:t>Import modules and functions allows you to use libraries of functions that other programmers have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28B0-3ADE-4569-9D5B-F421376B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04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 fontScale="85000" lnSpcReduction="20000"/>
          </a:bodyPr>
          <a:lstStyle/>
          <a:p>
            <a:pPr marL="292100" indent="-292100"/>
            <a:endParaRPr lang="en-US" sz="1200" dirty="0"/>
          </a:p>
          <a:p>
            <a:pPr marL="292100" lvl="1" indent="-292100"/>
            <a:endParaRPr lang="en-US" sz="1200" dirty="0"/>
          </a:p>
          <a:p>
            <a:pPr marL="2286000" lvl="1" indent="0">
              <a:buNone/>
              <a:tabLst>
                <a:tab pos="2057400" algn="l"/>
              </a:tabLst>
            </a:pPr>
            <a:r>
              <a:rPr lang="en-US" sz="4000" b="1" dirty="0"/>
              <a:t>import temperature</a:t>
            </a:r>
          </a:p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3800" dirty="0"/>
              <a:t>Python imports modules into a </a:t>
            </a:r>
            <a:r>
              <a:rPr lang="en-US" sz="3800" u="sng" dirty="0"/>
              <a:t>namespace</a:t>
            </a:r>
          </a:p>
          <a:p>
            <a:pPr marL="657860" lvl="2" indent="-292100"/>
            <a:r>
              <a:rPr lang="en-US" sz="3300" dirty="0"/>
              <a:t>by default the namespace has the same name as the module</a:t>
            </a:r>
            <a:endParaRPr lang="en-US" sz="1300" dirty="0"/>
          </a:p>
          <a:p>
            <a:pPr marL="292100" lvl="1" indent="-292100"/>
            <a:r>
              <a:rPr lang="en-US" sz="3800" dirty="0"/>
              <a:t>To use the functions from a different file, prefix the function name with the namespace name and a dot</a:t>
            </a:r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81A9E-BBFF-40C6-B99C-6898C9C524DD}"/>
              </a:ext>
            </a:extLst>
          </p:cNvPr>
          <p:cNvSpPr/>
          <p:nvPr/>
        </p:nvSpPr>
        <p:spPr>
          <a:xfrm>
            <a:off x="1809496" y="4401851"/>
            <a:ext cx="776020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90722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  <a:ln>
            <a:noFill/>
          </a:ln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4000" dirty="0"/>
              <a:t>We can specify a different (shorter) name for the name space using “as”</a:t>
            </a:r>
            <a:endParaRPr lang="en-US" sz="44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7CF32-95FD-43D2-8129-A568CF8BEC86}"/>
              </a:ext>
            </a:extLst>
          </p:cNvPr>
          <p:cNvSpPr/>
          <p:nvPr/>
        </p:nvSpPr>
        <p:spPr>
          <a:xfrm>
            <a:off x="2325624" y="3003911"/>
            <a:ext cx="6096000" cy="1200329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115086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3200" dirty="0"/>
              <a:t>We can import a single function into the “global” namespace to avoid the need to use the namespace name when using the functions:</a:t>
            </a:r>
            <a:endParaRPr lang="en-US" sz="36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B8E61-2118-4F55-9F98-B109C83D1809}"/>
              </a:ext>
            </a:extLst>
          </p:cNvPr>
          <p:cNvSpPr/>
          <p:nvPr/>
        </p:nvSpPr>
        <p:spPr>
          <a:xfrm>
            <a:off x="676656" y="2828836"/>
            <a:ext cx="9884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one function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error: not imported</a:t>
            </a:r>
          </a:p>
        </p:txBody>
      </p:sp>
    </p:spTree>
    <p:extLst>
      <p:ext uri="{BB962C8B-B14F-4D97-AF65-F5344CB8AC3E}">
        <p14:creationId xmlns:p14="http://schemas.microsoft.com/office/powerpoint/2010/main" val="499521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 lnSpcReduction="10000"/>
          </a:bodyPr>
          <a:lstStyle/>
          <a:p>
            <a:pPr marL="1828800" lvl="1" indent="0">
              <a:buNone/>
            </a:pPr>
            <a:endParaRPr lang="en-US" sz="1200" b="1" dirty="0"/>
          </a:p>
          <a:p>
            <a:pPr marL="292100" lvl="1" indent="-292100"/>
            <a:r>
              <a:rPr lang="en-US" sz="3200" dirty="0"/>
              <a:t>Import everything:</a:t>
            </a:r>
            <a:endParaRPr lang="en-US" sz="1100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200" b="1" dirty="0"/>
          </a:p>
          <a:p>
            <a:pPr marL="292100" lvl="1" indent="-292100"/>
            <a:endParaRPr lang="en-US" sz="3200" dirty="0"/>
          </a:p>
          <a:p>
            <a:pPr marL="292100" lvl="1" indent="-292100"/>
            <a:endParaRPr lang="en-US" sz="3200" dirty="0"/>
          </a:p>
          <a:p>
            <a:pPr marL="292100" lvl="1" indent="-292100"/>
            <a:r>
              <a:rPr lang="en-US" sz="3200" dirty="0"/>
              <a:t>Importing into the global namespace can be problematic if two functions from different modules have the same name</a:t>
            </a:r>
          </a:p>
          <a:p>
            <a:pPr marL="657860" lvl="2" indent="-292100"/>
            <a:r>
              <a:rPr lang="en-US" sz="2800" u="sng" dirty="0"/>
              <a:t>name</a:t>
            </a:r>
            <a:r>
              <a:rPr lang="en-US" sz="2800" dirty="0"/>
              <a:t> </a:t>
            </a:r>
            <a:r>
              <a:rPr lang="en-US" sz="2800" u="sng" dirty="0"/>
              <a:t>collisions</a:t>
            </a:r>
            <a:r>
              <a:rPr lang="en-US" sz="2800" dirty="0"/>
              <a:t> can be difficult to debug</a:t>
            </a:r>
            <a:endParaRPr lang="en-US" sz="40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38CDF-4D1D-44E4-B7AA-D77CBC76985C}"/>
              </a:ext>
            </a:extLst>
          </p:cNvPr>
          <p:cNvSpPr/>
          <p:nvPr/>
        </p:nvSpPr>
        <p:spPr>
          <a:xfrm>
            <a:off x="960120" y="1667548"/>
            <a:ext cx="849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everything from temperature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import 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340818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030"/>
            <a:ext cx="10160000" cy="754425"/>
          </a:xfrm>
        </p:spPr>
        <p:txBody>
          <a:bodyPr/>
          <a:lstStyle/>
          <a:p>
            <a:r>
              <a:rPr lang="en-US"/>
              <a:t>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416903" cy="570771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/>
              <a:t>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02018" y="1097441"/>
            <a:ext cx="4320208" cy="5262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&gt;&gt;&gt; import math</a:t>
            </a:r>
          </a:p>
          <a:p>
            <a:r>
              <a:rPr lang="en-US" sz="1200" b="1" dirty="0"/>
              <a:t>&gt;&gt;&gt; help(math)</a:t>
            </a:r>
          </a:p>
          <a:p>
            <a:r>
              <a:rPr lang="en-US" sz="1200" b="1" dirty="0"/>
              <a:t>Help on built-in module math:</a:t>
            </a:r>
          </a:p>
          <a:p>
            <a:endParaRPr lang="en-US" sz="1200" b="1" dirty="0"/>
          </a:p>
          <a:p>
            <a:r>
              <a:rPr lang="en-US" sz="1200" b="1" dirty="0"/>
              <a:t>NAME</a:t>
            </a:r>
          </a:p>
          <a:p>
            <a:r>
              <a:rPr lang="en-US" sz="1200" b="1" dirty="0"/>
              <a:t>    math</a:t>
            </a:r>
          </a:p>
          <a:p>
            <a:endParaRPr lang="en-US" sz="1200" b="1" dirty="0"/>
          </a:p>
          <a:p>
            <a:r>
              <a:rPr lang="en-US" sz="1200" b="1" dirty="0"/>
              <a:t>DESCRIPTION</a:t>
            </a:r>
          </a:p>
          <a:p>
            <a:r>
              <a:rPr lang="en-US" sz="1200" b="1" dirty="0"/>
              <a:t>    This module is always available.  It provides access to the</a:t>
            </a:r>
          </a:p>
          <a:p>
            <a:r>
              <a:rPr lang="en-US" sz="1200" b="1" dirty="0"/>
              <a:t>    mathematical functions defined by the C standard.</a:t>
            </a:r>
          </a:p>
          <a:p>
            <a:endParaRPr lang="en-US" sz="1200" b="1" dirty="0"/>
          </a:p>
          <a:p>
            <a:r>
              <a:rPr lang="en-US" sz="1200" b="1" dirty="0"/>
              <a:t>FUNCTIONS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acos</a:t>
            </a:r>
            <a:r>
              <a:rPr lang="en-US" sz="1200" b="1" dirty="0"/>
              <a:t>(...)</a:t>
            </a:r>
          </a:p>
          <a:p>
            <a:r>
              <a:rPr lang="en-US" sz="1200" b="1" dirty="0"/>
              <a:t>        </a:t>
            </a:r>
            <a:r>
              <a:rPr lang="en-US" sz="1200" b="1" dirty="0" err="1"/>
              <a:t>acos</a:t>
            </a:r>
            <a:r>
              <a:rPr lang="en-US" sz="1200" b="1" dirty="0"/>
              <a:t>(x)</a:t>
            </a:r>
          </a:p>
          <a:p>
            <a:r>
              <a:rPr lang="en-US" sz="1200" b="1" dirty="0"/>
              <a:t>        </a:t>
            </a:r>
          </a:p>
          <a:p>
            <a:r>
              <a:rPr lang="en-US" sz="1200" b="1" dirty="0"/>
              <a:t>        Return the arc cosine (measured in radians) of x.</a:t>
            </a:r>
          </a:p>
          <a:p>
            <a:r>
              <a:rPr lang="en-US" sz="1200" b="1" dirty="0"/>
              <a:t>     …</a:t>
            </a:r>
          </a:p>
          <a:p>
            <a:endParaRPr lang="en-US" sz="1200" b="1" dirty="0"/>
          </a:p>
          <a:p>
            <a:r>
              <a:rPr lang="en-US" sz="1200" b="1" dirty="0"/>
              <a:t>DATA</a:t>
            </a:r>
          </a:p>
          <a:p>
            <a:r>
              <a:rPr lang="en-US" sz="1200" b="1" dirty="0"/>
              <a:t>    e = 2.718281828459045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inf</a:t>
            </a:r>
            <a:r>
              <a:rPr lang="en-US" sz="1200" b="1" dirty="0"/>
              <a:t> = </a:t>
            </a:r>
            <a:r>
              <a:rPr lang="en-US" sz="1200" b="1" dirty="0" err="1"/>
              <a:t>inf</a:t>
            </a:r>
            <a:endParaRPr lang="en-US" sz="1200" b="1" dirty="0"/>
          </a:p>
          <a:p>
            <a:r>
              <a:rPr lang="en-US" sz="1200" b="1" dirty="0"/>
              <a:t>    nan = nan</a:t>
            </a:r>
          </a:p>
          <a:p>
            <a:r>
              <a:rPr lang="en-US" sz="1200" b="1" dirty="0"/>
              <a:t>    pi = 3.141592653589793</a:t>
            </a:r>
          </a:p>
          <a:p>
            <a:r>
              <a:rPr lang="en-US" sz="1200" b="1" dirty="0"/>
              <a:t>    tau = 6.283185307179586</a:t>
            </a:r>
          </a:p>
          <a:p>
            <a:endParaRPr lang="en-US" sz="1200" b="1" dirty="0"/>
          </a:p>
          <a:p>
            <a:r>
              <a:rPr lang="en-US" sz="1200" b="1" dirty="0"/>
              <a:t>FILE</a:t>
            </a:r>
          </a:p>
          <a:p>
            <a:r>
              <a:rPr lang="en-US" sz="1200" b="1" dirty="0"/>
              <a:t>    (built-in)</a:t>
            </a:r>
          </a:p>
          <a:p>
            <a:r>
              <a:rPr lang="en-US" sz="1200" b="1" dirty="0"/>
              <a:t>&gt;&gt;&gt;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2697" y="967409"/>
            <a:ext cx="4815048" cy="5688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Standard modules are included with the Python language.</a:t>
            </a:r>
          </a:p>
          <a:p>
            <a:pPr lvl="1"/>
            <a:r>
              <a:rPr lang="en-US" sz="2600" dirty="0"/>
              <a:t>Import and call the functions as with custom modules.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3346980"/>
          <a:ext cx="5233060" cy="305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1">
                  <a:extLst>
                    <a:ext uri="{9D8B030D-6E8A-4147-A177-3AD203B41FA5}">
                      <a16:colId xmlns:a16="http://schemas.microsoft.com/office/drawing/2014/main" val="4188016821"/>
                    </a:ext>
                  </a:extLst>
                </a:gridCol>
                <a:gridCol w="2964949">
                  <a:extLst>
                    <a:ext uri="{9D8B030D-6E8A-4147-A177-3AD203B41FA5}">
                      <a16:colId xmlns:a16="http://schemas.microsoft.com/office/drawing/2014/main" val="1438117965"/>
                    </a:ext>
                  </a:extLst>
                </a:gridCol>
              </a:tblGrid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Standard Python</a:t>
                      </a:r>
                      <a:br>
                        <a:rPr lang="en-US" b="1" dirty="0"/>
                      </a:br>
                      <a:r>
                        <a:rPr lang="en-US" b="1" dirty="0"/>
                        <a:t>Module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7512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51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9738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094"/>
                  </a:ext>
                </a:extLst>
              </a:tr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comma-separated-value</a:t>
                      </a:r>
                    </a:p>
                    <a:p>
                      <a:r>
                        <a:rPr lang="en-US" dirty="0"/>
                        <a:t>file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901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6981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3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guess_a_number.py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print("Guess a number!")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LIMIT)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thinking of a number between 1 and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(LIMIT) + "\n")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15" ma:contentTypeDescription="Create a new document." ma:contentTypeScope="" ma:versionID="13d377b174b2f529824765938dc2d5b0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5fdaa99288c0db04a9ff91cf3a2a6373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2241D-D14A-4F17-BD50-070FD8D31716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1e6d9a0-d199-4fc7-a2c1-6ec51debf725"/>
    <ds:schemaRef ds:uri="http://schemas.openxmlformats.org/package/2006/metadata/core-properties"/>
    <ds:schemaRef ds:uri="3512e15b-87ae-4a53-9243-959a2a020a94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183D06-9442-4C51-8F5D-52253A080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EF72F5-14D2-47CD-80C7-998C7FE56B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9235</Words>
  <Application>Microsoft Office PowerPoint</Application>
  <PresentationFormat>Widescreen</PresentationFormat>
  <Paragraphs>1344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Cambria</vt:lpstr>
      <vt:lpstr>Courier New</vt:lpstr>
      <vt:lpstr>Adjacency</vt:lpstr>
      <vt:lpstr>Scripting for Network Professionals</vt:lpstr>
      <vt:lpstr>Objectives</vt:lpstr>
      <vt:lpstr>Ch. 3 Introducing Lists</vt:lpstr>
      <vt:lpstr>Lists https://docs.python.org/3/library/stdtypes.html#list</vt:lpstr>
      <vt:lpstr>Lists</vt:lpstr>
      <vt:lpstr>List Indexes</vt:lpstr>
      <vt:lpstr>Modifying List Elements</vt:lpstr>
      <vt:lpstr>Adding Elements to a List</vt:lpstr>
      <vt:lpstr>Inserting Elements in a List</vt:lpstr>
      <vt:lpstr>Removing Elements From a List</vt:lpstr>
      <vt:lpstr>Removing Elements Using del</vt:lpstr>
      <vt:lpstr>Accessing an Element using index()</vt:lpstr>
      <vt:lpstr>Popping an Element</vt:lpstr>
      <vt:lpstr>Saving the Popped Element</vt:lpstr>
      <vt:lpstr>Sorting a List</vt:lpstr>
      <vt:lpstr>Reversing a List</vt:lpstr>
      <vt:lpstr>Length of a List</vt:lpstr>
      <vt:lpstr>Lists of Lists</vt:lpstr>
      <vt:lpstr>Accessing Individual Elements in Two-Dimensional Lists</vt:lpstr>
      <vt:lpstr>Appending an Element to a Two-Dimensional List</vt:lpstr>
      <vt:lpstr>Inserting an Element into a Two-Dimensional List</vt:lpstr>
      <vt:lpstr>Removing Elements from a Two-Dimensional List</vt:lpstr>
      <vt:lpstr>Ch. 4 Working With Lists</vt:lpstr>
      <vt:lpstr>Slicing a List</vt:lpstr>
      <vt:lpstr>More Slice Examples</vt:lpstr>
      <vt:lpstr>Copying Lists Using Slices</vt:lpstr>
      <vt:lpstr>Copying Lists Using Slices</vt:lpstr>
      <vt:lpstr>Copy Lists Using Slices</vt:lpstr>
      <vt:lpstr>Ch. 4 Tuples (Sec. 5) </vt:lpstr>
      <vt:lpstr>Tuples</vt:lpstr>
      <vt:lpstr>PowerPoint Presentation</vt:lpstr>
      <vt:lpstr>PowerPoint Presentation</vt:lpstr>
      <vt:lpstr>PowerPoint Presentation</vt:lpstr>
      <vt:lpstr>For Loops and Lists</vt:lpstr>
      <vt:lpstr>More for Loop Examples/Common Errors</vt:lpstr>
      <vt:lpstr>Nested For Loops</vt:lpstr>
      <vt:lpstr>While Loops and Lists</vt:lpstr>
      <vt:lpstr>While Loops and Lists (cont.)</vt:lpstr>
      <vt:lpstr>Looping Through a Slice</vt:lpstr>
      <vt:lpstr>More Tuple Operations</vt:lpstr>
      <vt:lpstr>List Comprehensions</vt:lpstr>
      <vt:lpstr>Ch. 6 Dictionaries</vt:lpstr>
      <vt:lpstr>Dictionaries</vt:lpstr>
      <vt:lpstr>Key-Value Pairs</vt:lpstr>
      <vt:lpstr>Key-Value Pair Data Types</vt:lpstr>
      <vt:lpstr>Printing a Dictionary</vt:lpstr>
      <vt:lpstr>Accessing Dictionary Values Using Keys</vt:lpstr>
      <vt:lpstr>Checking if a Key Exists</vt:lpstr>
      <vt:lpstr>Using the get() Method with a Dictionary</vt:lpstr>
      <vt:lpstr>Difference Between get() and Brackets [ ]</vt:lpstr>
      <vt:lpstr>The None Keyword</vt:lpstr>
      <vt:lpstr>Deleting an Item from a Dictionary</vt:lpstr>
      <vt:lpstr>While Loops and Dictionaries</vt:lpstr>
      <vt:lpstr>While Loops and Dictionaries (cont.)</vt:lpstr>
      <vt:lpstr>While Loops and Dictionaries (cont.)</vt:lpstr>
      <vt:lpstr>Ch. 8 Functions </vt:lpstr>
      <vt:lpstr>Functions</vt:lpstr>
      <vt:lpstr>Calling a Function</vt:lpstr>
      <vt:lpstr>Defining a Function</vt:lpstr>
      <vt:lpstr>Defining a Function: Function Names</vt:lpstr>
      <vt:lpstr>Defining a Function: Parameter Lists</vt:lpstr>
      <vt:lpstr>Defining a Function: The Function Body</vt:lpstr>
      <vt:lpstr>Positional Arguments</vt:lpstr>
      <vt:lpstr>Keyword Arguments</vt:lpstr>
      <vt:lpstr>Default Values</vt:lpstr>
      <vt:lpstr>Default Values: Ordering Matters</vt:lpstr>
      <vt:lpstr>Return Values</vt:lpstr>
      <vt:lpstr>Optional Arguments</vt:lpstr>
      <vt:lpstr>Passing a List</vt:lpstr>
      <vt:lpstr>Modifying a List in a Function</vt:lpstr>
      <vt:lpstr>Modifying a List in a Function (cont)</vt:lpstr>
      <vt:lpstr>Preventing a Function from Modifying a List</vt:lpstr>
      <vt:lpstr>Returning a Dictionary from a Function</vt:lpstr>
      <vt:lpstr>Passing an Arbitrary Number of Arguments</vt:lpstr>
      <vt:lpstr>Passing an Arbitrary Number of Arguments</vt:lpstr>
      <vt:lpstr>Mixing Positional and Arbitrary Arguments</vt:lpstr>
      <vt:lpstr>Using Arbitrary Keyword Arguments</vt:lpstr>
      <vt:lpstr>Using Arbitrary Keyword Arguments</vt:lpstr>
      <vt:lpstr>Using Arbitrary Keyword Arguments</vt:lpstr>
      <vt:lpstr>Scope, Local and Global Variables</vt:lpstr>
      <vt:lpstr>Functions With Local Variables</vt:lpstr>
      <vt:lpstr>A Function That Uses A Global Variable  (Not Recommended)</vt:lpstr>
      <vt:lpstr>Shadowing</vt:lpstr>
      <vt:lpstr>Global Constants are Fine!</vt:lpstr>
      <vt:lpstr>The main Function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Storing Functions in Modules</vt:lpstr>
      <vt:lpstr>Importing Modules</vt:lpstr>
      <vt:lpstr>PowerPoint Presentation</vt:lpstr>
      <vt:lpstr>PowerPoint Presentation</vt:lpstr>
      <vt:lpstr>PowerPoint Presentation</vt:lpstr>
      <vt:lpstr>Standard Modules</vt:lpstr>
      <vt:lpstr>Using a Standard Module: Guess A Number</vt:lpstr>
      <vt:lpstr>Using a Standard Module: Guess A Number</vt:lpstr>
      <vt:lpstr>PowerPoint Presentation</vt:lpstr>
      <vt:lpstr>PowerPoint Presentation</vt:lpstr>
      <vt:lpstr>Function Conventions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 M5 Pamela Brauda David Singletary</dc:title>
  <dc:subject/>
  <dc:creator>David</dc:creator>
  <cp:keywords/>
  <dc:description/>
  <cp:lastModifiedBy>Brauda, Pamela T.</cp:lastModifiedBy>
  <cp:revision>190</cp:revision>
  <cp:lastPrinted>2022-09-13T21:34:01Z</cp:lastPrinted>
  <dcterms:modified xsi:type="dcterms:W3CDTF">2023-02-10T13:51:05Z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