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79" r:id="rId2"/>
    <p:sldId id="380" r:id="rId3"/>
    <p:sldId id="553" r:id="rId4"/>
    <p:sldId id="594" r:id="rId5"/>
    <p:sldId id="595" r:id="rId6"/>
    <p:sldId id="552" r:id="rId7"/>
    <p:sldId id="596" r:id="rId8"/>
    <p:sldId id="498" r:id="rId9"/>
    <p:sldId id="499" r:id="rId10"/>
    <p:sldId id="500" r:id="rId11"/>
    <p:sldId id="501" r:id="rId12"/>
    <p:sldId id="502" r:id="rId13"/>
    <p:sldId id="503" r:id="rId14"/>
    <p:sldId id="485" r:id="rId15"/>
    <p:sldId id="486" r:id="rId16"/>
    <p:sldId id="487" r:id="rId17"/>
    <p:sldId id="488" r:id="rId18"/>
    <p:sldId id="489" r:id="rId19"/>
    <p:sldId id="597" r:id="rId20"/>
    <p:sldId id="598" r:id="rId21"/>
    <p:sldId id="497" r:id="rId22"/>
    <p:sldId id="583" r:id="rId23"/>
    <p:sldId id="591" r:id="rId24"/>
    <p:sldId id="593" r:id="rId25"/>
    <p:sldId id="599" r:id="rId26"/>
    <p:sldId id="600" r:id="rId27"/>
    <p:sldId id="473" r:id="rId28"/>
    <p:sldId id="445" r:id="rId29"/>
    <p:sldId id="267" r:id="rId30"/>
    <p:sldId id="451" r:id="rId31"/>
    <p:sldId id="455" r:id="rId32"/>
    <p:sldId id="280" r:id="rId33"/>
    <p:sldId id="101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F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112B4-7E40-49B8-AA0D-28A97F2A2FAE}" v="22" dt="2023-02-24T14:12:12.5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26" autoAdjust="0"/>
    <p:restoredTop sz="94660"/>
  </p:normalViewPr>
  <p:slideViewPr>
    <p:cSldViewPr snapToGrid="0">
      <p:cViewPr varScale="1">
        <p:scale>
          <a:sx n="92" d="100"/>
          <a:sy n="92" d="100"/>
        </p:scale>
        <p:origin x="10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uda, Pamela T." userId="84fd4989-2b49-471a-9a61-f177abea8ce3" providerId="ADAL" clId="{177112B4-7E40-49B8-AA0D-28A97F2A2FAE}"/>
    <pc:docChg chg="custSel addSld delSld modSld sldOrd">
      <pc:chgData name="Brauda, Pamela T." userId="84fd4989-2b49-471a-9a61-f177abea8ce3" providerId="ADAL" clId="{177112B4-7E40-49B8-AA0D-28A97F2A2FAE}" dt="2023-02-24T14:02:13.328" v="592" actId="14100"/>
      <pc:docMkLst>
        <pc:docMk/>
      </pc:docMkLst>
      <pc:sldChg chg="modSp mod">
        <pc:chgData name="Brauda, Pamela T." userId="84fd4989-2b49-471a-9a61-f177abea8ce3" providerId="ADAL" clId="{177112B4-7E40-49B8-AA0D-28A97F2A2FAE}" dt="2023-02-24T03:46:42.205" v="2" actId="20577"/>
        <pc:sldMkLst>
          <pc:docMk/>
          <pc:sldMk cId="2426773875" sldId="379"/>
        </pc:sldMkLst>
        <pc:spChg chg="mod">
          <ac:chgData name="Brauda, Pamela T." userId="84fd4989-2b49-471a-9a61-f177abea8ce3" providerId="ADAL" clId="{177112B4-7E40-49B8-AA0D-28A97F2A2FAE}" dt="2023-02-24T03:46:42.205" v="2" actId="20577"/>
          <ac:spMkLst>
            <pc:docMk/>
            <pc:sldMk cId="2426773875" sldId="379"/>
            <ac:spMk id="3" creationId="{1A24002E-18A6-46D7-9C0E-F704B65616D9}"/>
          </ac:spMkLst>
        </pc:spChg>
      </pc:sldChg>
      <pc:sldChg chg="modSp mod">
        <pc:chgData name="Brauda, Pamela T." userId="84fd4989-2b49-471a-9a61-f177abea8ce3" providerId="ADAL" clId="{177112B4-7E40-49B8-AA0D-28A97F2A2FAE}" dt="2023-02-24T03:46:51.384" v="4" actId="20577"/>
        <pc:sldMkLst>
          <pc:docMk/>
          <pc:sldMk cId="2855143834" sldId="380"/>
        </pc:sldMkLst>
        <pc:spChg chg="mod">
          <ac:chgData name="Brauda, Pamela T." userId="84fd4989-2b49-471a-9a61-f177abea8ce3" providerId="ADAL" clId="{177112B4-7E40-49B8-AA0D-28A97F2A2FAE}" dt="2023-02-24T03:46:51.384" v="4" actId="20577"/>
          <ac:spMkLst>
            <pc:docMk/>
            <pc:sldMk cId="2855143834" sldId="380"/>
            <ac:spMk id="3" creationId="{57CF2660-E7A3-206F-5F41-D6DA83DB4820}"/>
          </ac:spMkLst>
        </pc:spChg>
      </pc:sldChg>
      <pc:sldChg chg="del">
        <pc:chgData name="Brauda, Pamela T." userId="84fd4989-2b49-471a-9a61-f177abea8ce3" providerId="ADAL" clId="{177112B4-7E40-49B8-AA0D-28A97F2A2FAE}" dt="2023-02-24T04:05:34.804" v="5" actId="2696"/>
        <pc:sldMkLst>
          <pc:docMk/>
          <pc:sldMk cId="1591247851" sldId="381"/>
        </pc:sldMkLst>
      </pc:sldChg>
      <pc:sldChg chg="del">
        <pc:chgData name="Brauda, Pamela T." userId="84fd4989-2b49-471a-9a61-f177abea8ce3" providerId="ADAL" clId="{177112B4-7E40-49B8-AA0D-28A97F2A2FAE}" dt="2023-02-24T04:05:34.804" v="5" actId="2696"/>
        <pc:sldMkLst>
          <pc:docMk/>
          <pc:sldMk cId="999040617" sldId="382"/>
        </pc:sldMkLst>
      </pc:sldChg>
      <pc:sldChg chg="del">
        <pc:chgData name="Brauda, Pamela T." userId="84fd4989-2b49-471a-9a61-f177abea8ce3" providerId="ADAL" clId="{177112B4-7E40-49B8-AA0D-28A97F2A2FAE}" dt="2023-02-24T04:05:34.804" v="5" actId="2696"/>
        <pc:sldMkLst>
          <pc:docMk/>
          <pc:sldMk cId="3865564095" sldId="386"/>
        </pc:sldMkLst>
      </pc:sldChg>
      <pc:sldChg chg="del">
        <pc:chgData name="Brauda, Pamela T." userId="84fd4989-2b49-471a-9a61-f177abea8ce3" providerId="ADAL" clId="{177112B4-7E40-49B8-AA0D-28A97F2A2FAE}" dt="2023-02-24T04:05:34.804" v="5" actId="2696"/>
        <pc:sldMkLst>
          <pc:docMk/>
          <pc:sldMk cId="485686494" sldId="388"/>
        </pc:sldMkLst>
      </pc:sldChg>
      <pc:sldChg chg="del">
        <pc:chgData name="Brauda, Pamela T." userId="84fd4989-2b49-471a-9a61-f177abea8ce3" providerId="ADAL" clId="{177112B4-7E40-49B8-AA0D-28A97F2A2FAE}" dt="2023-02-24T04:05:34.804" v="5" actId="2696"/>
        <pc:sldMkLst>
          <pc:docMk/>
          <pc:sldMk cId="3175241769" sldId="396"/>
        </pc:sldMkLst>
      </pc:sldChg>
      <pc:sldChg chg="del">
        <pc:chgData name="Brauda, Pamela T." userId="84fd4989-2b49-471a-9a61-f177abea8ce3" providerId="ADAL" clId="{177112B4-7E40-49B8-AA0D-28A97F2A2FAE}" dt="2023-02-24T04:05:34.804" v="5" actId="2696"/>
        <pc:sldMkLst>
          <pc:docMk/>
          <pc:sldMk cId="1361323298" sldId="397"/>
        </pc:sldMkLst>
      </pc:sldChg>
      <pc:sldChg chg="del">
        <pc:chgData name="Brauda, Pamela T." userId="84fd4989-2b49-471a-9a61-f177abea8ce3" providerId="ADAL" clId="{177112B4-7E40-49B8-AA0D-28A97F2A2FAE}" dt="2023-02-24T04:05:34.804" v="5" actId="2696"/>
        <pc:sldMkLst>
          <pc:docMk/>
          <pc:sldMk cId="2204453124" sldId="398"/>
        </pc:sldMkLst>
      </pc:sldChg>
      <pc:sldChg chg="del">
        <pc:chgData name="Brauda, Pamela T." userId="84fd4989-2b49-471a-9a61-f177abea8ce3" providerId="ADAL" clId="{177112B4-7E40-49B8-AA0D-28A97F2A2FAE}" dt="2023-02-24T04:05:34.804" v="5" actId="2696"/>
        <pc:sldMkLst>
          <pc:docMk/>
          <pc:sldMk cId="374465080" sldId="399"/>
        </pc:sldMkLst>
      </pc:sldChg>
      <pc:sldChg chg="del">
        <pc:chgData name="Brauda, Pamela T." userId="84fd4989-2b49-471a-9a61-f177abea8ce3" providerId="ADAL" clId="{177112B4-7E40-49B8-AA0D-28A97F2A2FAE}" dt="2023-02-24T04:05:34.804" v="5" actId="2696"/>
        <pc:sldMkLst>
          <pc:docMk/>
          <pc:sldMk cId="1634831033" sldId="400"/>
        </pc:sldMkLst>
      </pc:sldChg>
      <pc:sldChg chg="del">
        <pc:chgData name="Brauda, Pamela T." userId="84fd4989-2b49-471a-9a61-f177abea8ce3" providerId="ADAL" clId="{177112B4-7E40-49B8-AA0D-28A97F2A2FAE}" dt="2023-02-24T04:05:34.804" v="5" actId="2696"/>
        <pc:sldMkLst>
          <pc:docMk/>
          <pc:sldMk cId="120035304" sldId="401"/>
        </pc:sldMkLst>
      </pc:sldChg>
      <pc:sldChg chg="del">
        <pc:chgData name="Brauda, Pamela T." userId="84fd4989-2b49-471a-9a61-f177abea8ce3" providerId="ADAL" clId="{177112B4-7E40-49B8-AA0D-28A97F2A2FAE}" dt="2023-02-24T04:05:34.804" v="5" actId="2696"/>
        <pc:sldMkLst>
          <pc:docMk/>
          <pc:sldMk cId="1301754617" sldId="402"/>
        </pc:sldMkLst>
      </pc:sldChg>
      <pc:sldChg chg="del">
        <pc:chgData name="Brauda, Pamela T." userId="84fd4989-2b49-471a-9a61-f177abea8ce3" providerId="ADAL" clId="{177112B4-7E40-49B8-AA0D-28A97F2A2FAE}" dt="2023-02-24T04:05:34.804" v="5" actId="2696"/>
        <pc:sldMkLst>
          <pc:docMk/>
          <pc:sldMk cId="401106428" sldId="404"/>
        </pc:sldMkLst>
      </pc:sldChg>
      <pc:sldChg chg="del">
        <pc:chgData name="Brauda, Pamela T." userId="84fd4989-2b49-471a-9a61-f177abea8ce3" providerId="ADAL" clId="{177112B4-7E40-49B8-AA0D-28A97F2A2FAE}" dt="2023-02-24T04:05:34.804" v="5" actId="2696"/>
        <pc:sldMkLst>
          <pc:docMk/>
          <pc:sldMk cId="406585162" sldId="405"/>
        </pc:sldMkLst>
      </pc:sldChg>
      <pc:sldChg chg="del">
        <pc:chgData name="Brauda, Pamela T." userId="84fd4989-2b49-471a-9a61-f177abea8ce3" providerId="ADAL" clId="{177112B4-7E40-49B8-AA0D-28A97F2A2FAE}" dt="2023-02-24T04:05:34.804" v="5" actId="2696"/>
        <pc:sldMkLst>
          <pc:docMk/>
          <pc:sldMk cId="3342255058" sldId="407"/>
        </pc:sldMkLst>
      </pc:sldChg>
      <pc:sldChg chg="del">
        <pc:chgData name="Brauda, Pamela T." userId="84fd4989-2b49-471a-9a61-f177abea8ce3" providerId="ADAL" clId="{177112B4-7E40-49B8-AA0D-28A97F2A2FAE}" dt="2023-02-24T04:05:34.804" v="5" actId="2696"/>
        <pc:sldMkLst>
          <pc:docMk/>
          <pc:sldMk cId="2433152277" sldId="409"/>
        </pc:sldMkLst>
      </pc:sldChg>
      <pc:sldChg chg="del">
        <pc:chgData name="Brauda, Pamela T." userId="84fd4989-2b49-471a-9a61-f177abea8ce3" providerId="ADAL" clId="{177112B4-7E40-49B8-AA0D-28A97F2A2FAE}" dt="2023-02-24T04:05:34.804" v="5" actId="2696"/>
        <pc:sldMkLst>
          <pc:docMk/>
          <pc:sldMk cId="2483069710" sldId="410"/>
        </pc:sldMkLst>
      </pc:sldChg>
      <pc:sldChg chg="add del">
        <pc:chgData name="Brauda, Pamela T." userId="84fd4989-2b49-471a-9a61-f177abea8ce3" providerId="ADAL" clId="{177112B4-7E40-49B8-AA0D-28A97F2A2FAE}" dt="2023-02-24T13:38:57.886" v="102"/>
        <pc:sldMkLst>
          <pc:docMk/>
          <pc:sldMk cId="3041448069" sldId="410"/>
        </pc:sldMkLst>
      </pc:sldChg>
      <pc:sldChg chg="del">
        <pc:chgData name="Brauda, Pamela T." userId="84fd4989-2b49-471a-9a61-f177abea8ce3" providerId="ADAL" clId="{177112B4-7E40-49B8-AA0D-28A97F2A2FAE}" dt="2023-02-24T04:05:34.804" v="5" actId="2696"/>
        <pc:sldMkLst>
          <pc:docMk/>
          <pc:sldMk cId="301234702" sldId="411"/>
        </pc:sldMkLst>
      </pc:sldChg>
      <pc:sldChg chg="del">
        <pc:chgData name="Brauda, Pamela T." userId="84fd4989-2b49-471a-9a61-f177abea8ce3" providerId="ADAL" clId="{177112B4-7E40-49B8-AA0D-28A97F2A2FAE}" dt="2023-02-24T04:05:34.804" v="5" actId="2696"/>
        <pc:sldMkLst>
          <pc:docMk/>
          <pc:sldMk cId="3616027421" sldId="415"/>
        </pc:sldMkLst>
      </pc:sldChg>
      <pc:sldChg chg="del">
        <pc:chgData name="Brauda, Pamela T." userId="84fd4989-2b49-471a-9a61-f177abea8ce3" providerId="ADAL" clId="{177112B4-7E40-49B8-AA0D-28A97F2A2FAE}" dt="2023-02-24T04:05:34.804" v="5" actId="2696"/>
        <pc:sldMkLst>
          <pc:docMk/>
          <pc:sldMk cId="2845640435" sldId="416"/>
        </pc:sldMkLst>
      </pc:sldChg>
      <pc:sldChg chg="del">
        <pc:chgData name="Brauda, Pamela T." userId="84fd4989-2b49-471a-9a61-f177abea8ce3" providerId="ADAL" clId="{177112B4-7E40-49B8-AA0D-28A97F2A2FAE}" dt="2023-02-24T04:05:34.804" v="5" actId="2696"/>
        <pc:sldMkLst>
          <pc:docMk/>
          <pc:sldMk cId="150330799" sldId="417"/>
        </pc:sldMkLst>
      </pc:sldChg>
      <pc:sldChg chg="del">
        <pc:chgData name="Brauda, Pamela T." userId="84fd4989-2b49-471a-9a61-f177abea8ce3" providerId="ADAL" clId="{177112B4-7E40-49B8-AA0D-28A97F2A2FAE}" dt="2023-02-24T04:05:34.804" v="5" actId="2696"/>
        <pc:sldMkLst>
          <pc:docMk/>
          <pc:sldMk cId="3126109613" sldId="418"/>
        </pc:sldMkLst>
      </pc:sldChg>
      <pc:sldChg chg="ord">
        <pc:chgData name="Brauda, Pamela T." userId="84fd4989-2b49-471a-9a61-f177abea8ce3" providerId="ADAL" clId="{177112B4-7E40-49B8-AA0D-28A97F2A2FAE}" dt="2023-02-24T13:32:53.341" v="24"/>
        <pc:sldMkLst>
          <pc:docMk/>
          <pc:sldMk cId="2269242946" sldId="497"/>
        </pc:sldMkLst>
      </pc:sldChg>
      <pc:sldChg chg="modSp mod">
        <pc:chgData name="Brauda, Pamela T." userId="84fd4989-2b49-471a-9a61-f177abea8ce3" providerId="ADAL" clId="{177112B4-7E40-49B8-AA0D-28A97F2A2FAE}" dt="2023-02-24T13:24:29.350" v="16" actId="20577"/>
        <pc:sldMkLst>
          <pc:docMk/>
          <pc:sldMk cId="3425476488" sldId="498"/>
        </pc:sldMkLst>
        <pc:spChg chg="mod">
          <ac:chgData name="Brauda, Pamela T." userId="84fd4989-2b49-471a-9a61-f177abea8ce3" providerId="ADAL" clId="{177112B4-7E40-49B8-AA0D-28A97F2A2FAE}" dt="2023-02-24T13:24:29.350" v="16" actId="20577"/>
          <ac:spMkLst>
            <pc:docMk/>
            <pc:sldMk cId="3425476488" sldId="498"/>
            <ac:spMk id="3" creationId="{3E106D14-2521-4779-8FB0-04DF0C46CF14}"/>
          </ac:spMkLst>
        </pc:spChg>
      </pc:sldChg>
      <pc:sldChg chg="del">
        <pc:chgData name="Brauda, Pamela T." userId="84fd4989-2b49-471a-9a61-f177abea8ce3" providerId="ADAL" clId="{177112B4-7E40-49B8-AA0D-28A97F2A2FAE}" dt="2023-02-24T13:43:53.866" v="299" actId="2696"/>
        <pc:sldMkLst>
          <pc:docMk/>
          <pc:sldMk cId="3092732495" sldId="553"/>
        </pc:sldMkLst>
      </pc:sldChg>
      <pc:sldChg chg="del ord">
        <pc:chgData name="Brauda, Pamela T." userId="84fd4989-2b49-471a-9a61-f177abea8ce3" providerId="ADAL" clId="{177112B4-7E40-49B8-AA0D-28A97F2A2FAE}" dt="2023-02-24T13:46:04.438" v="302" actId="2696"/>
        <pc:sldMkLst>
          <pc:docMk/>
          <pc:sldMk cId="2757041541" sldId="563"/>
        </pc:sldMkLst>
      </pc:sldChg>
      <pc:sldChg chg="ord">
        <pc:chgData name="Brauda, Pamela T." userId="84fd4989-2b49-471a-9a61-f177abea8ce3" providerId="ADAL" clId="{177112B4-7E40-49B8-AA0D-28A97F2A2FAE}" dt="2023-02-24T13:32:53.341" v="24"/>
        <pc:sldMkLst>
          <pc:docMk/>
          <pc:sldMk cId="2022985289" sldId="583"/>
        </pc:sldMkLst>
      </pc:sldChg>
      <pc:sldChg chg="ord">
        <pc:chgData name="Brauda, Pamela T." userId="84fd4989-2b49-471a-9a61-f177abea8ce3" providerId="ADAL" clId="{177112B4-7E40-49B8-AA0D-28A97F2A2FAE}" dt="2023-02-24T13:32:12.159" v="22"/>
        <pc:sldMkLst>
          <pc:docMk/>
          <pc:sldMk cId="1364225033" sldId="591"/>
        </pc:sldMkLst>
      </pc:sldChg>
      <pc:sldChg chg="ord">
        <pc:chgData name="Brauda, Pamela T." userId="84fd4989-2b49-471a-9a61-f177abea8ce3" providerId="ADAL" clId="{177112B4-7E40-49B8-AA0D-28A97F2A2FAE}" dt="2023-02-24T13:32:12.159" v="22"/>
        <pc:sldMkLst>
          <pc:docMk/>
          <pc:sldMk cId="1918824395" sldId="593"/>
        </pc:sldMkLst>
      </pc:sldChg>
      <pc:sldChg chg="addSp delSp modSp new mod">
        <pc:chgData name="Brauda, Pamela T." userId="84fd4989-2b49-471a-9a61-f177abea8ce3" providerId="ADAL" clId="{177112B4-7E40-49B8-AA0D-28A97F2A2FAE}" dt="2023-02-24T13:39:45.380" v="107" actId="1076"/>
        <pc:sldMkLst>
          <pc:docMk/>
          <pc:sldMk cId="1704880310" sldId="594"/>
        </pc:sldMkLst>
        <pc:spChg chg="mod">
          <ac:chgData name="Brauda, Pamela T." userId="84fd4989-2b49-471a-9a61-f177abea8ce3" providerId="ADAL" clId="{177112B4-7E40-49B8-AA0D-28A97F2A2FAE}" dt="2023-02-24T13:37:28.427" v="51" actId="20577"/>
          <ac:spMkLst>
            <pc:docMk/>
            <pc:sldMk cId="1704880310" sldId="594"/>
            <ac:spMk id="2" creationId="{7B316C46-F9EB-4012-5625-36A9131CC101}"/>
          </ac:spMkLst>
        </pc:spChg>
        <pc:spChg chg="mod">
          <ac:chgData name="Brauda, Pamela T." userId="84fd4989-2b49-471a-9a61-f177abea8ce3" providerId="ADAL" clId="{177112B4-7E40-49B8-AA0D-28A97F2A2FAE}" dt="2023-02-24T13:38:14.179" v="96" actId="20577"/>
          <ac:spMkLst>
            <pc:docMk/>
            <pc:sldMk cId="1704880310" sldId="594"/>
            <ac:spMk id="3" creationId="{5553F4E5-5EF6-FDA0-C38C-B7B96D26082C}"/>
          </ac:spMkLst>
        </pc:spChg>
        <pc:graphicFrameChg chg="add del mod">
          <ac:chgData name="Brauda, Pamela T." userId="84fd4989-2b49-471a-9a61-f177abea8ce3" providerId="ADAL" clId="{177112B4-7E40-49B8-AA0D-28A97F2A2FAE}" dt="2023-02-24T13:38:38.505" v="100" actId="21"/>
          <ac:graphicFrameMkLst>
            <pc:docMk/>
            <pc:sldMk cId="1704880310" sldId="594"/>
            <ac:graphicFrameMk id="5" creationId="{6149C696-B8EE-6608-89D3-56FD91B24445}"/>
          </ac:graphicFrameMkLst>
        </pc:graphicFrameChg>
        <pc:picChg chg="add mod modCrop">
          <ac:chgData name="Brauda, Pamela T." userId="84fd4989-2b49-471a-9a61-f177abea8ce3" providerId="ADAL" clId="{177112B4-7E40-49B8-AA0D-28A97F2A2FAE}" dt="2023-02-24T13:39:45.380" v="107" actId="1076"/>
          <ac:picMkLst>
            <pc:docMk/>
            <pc:sldMk cId="1704880310" sldId="594"/>
            <ac:picMk id="6" creationId="{00C3E8EC-02B1-FF67-8886-B72E17F10DB9}"/>
          </ac:picMkLst>
        </pc:picChg>
      </pc:sldChg>
      <pc:sldChg chg="addSp delSp modSp new mod modClrScheme chgLayout">
        <pc:chgData name="Brauda, Pamela T." userId="84fd4989-2b49-471a-9a61-f177abea8ce3" providerId="ADAL" clId="{177112B4-7E40-49B8-AA0D-28A97F2A2FAE}" dt="2023-02-24T13:41:30.812" v="192" actId="20577"/>
        <pc:sldMkLst>
          <pc:docMk/>
          <pc:sldMk cId="1810259652" sldId="595"/>
        </pc:sldMkLst>
        <pc:spChg chg="del mod ord">
          <ac:chgData name="Brauda, Pamela T." userId="84fd4989-2b49-471a-9a61-f177abea8ce3" providerId="ADAL" clId="{177112B4-7E40-49B8-AA0D-28A97F2A2FAE}" dt="2023-02-24T13:40:09.808" v="109" actId="700"/>
          <ac:spMkLst>
            <pc:docMk/>
            <pc:sldMk cId="1810259652" sldId="595"/>
            <ac:spMk id="2" creationId="{34F60DAB-0018-3787-4989-40D0D5479453}"/>
          </ac:spMkLst>
        </pc:spChg>
        <pc:spChg chg="mod ord">
          <ac:chgData name="Brauda, Pamela T." userId="84fd4989-2b49-471a-9a61-f177abea8ce3" providerId="ADAL" clId="{177112B4-7E40-49B8-AA0D-28A97F2A2FAE}" dt="2023-02-24T13:40:09.808" v="109" actId="700"/>
          <ac:spMkLst>
            <pc:docMk/>
            <pc:sldMk cId="1810259652" sldId="595"/>
            <ac:spMk id="3" creationId="{1BE98976-3B29-4937-A902-CFD974216348}"/>
          </ac:spMkLst>
        </pc:spChg>
        <pc:spChg chg="add mod ord">
          <ac:chgData name="Brauda, Pamela T." userId="84fd4989-2b49-471a-9a61-f177abea8ce3" providerId="ADAL" clId="{177112B4-7E40-49B8-AA0D-28A97F2A2FAE}" dt="2023-02-24T13:41:30.812" v="192" actId="20577"/>
          <ac:spMkLst>
            <pc:docMk/>
            <pc:sldMk cId="1810259652" sldId="595"/>
            <ac:spMk id="4" creationId="{FECAD218-3428-2D9D-A9BB-1A53CACA8450}"/>
          </ac:spMkLst>
        </pc:spChg>
        <pc:spChg chg="add del mod ord">
          <ac:chgData name="Brauda, Pamela T." userId="84fd4989-2b49-471a-9a61-f177abea8ce3" providerId="ADAL" clId="{177112B4-7E40-49B8-AA0D-28A97F2A2FAE}" dt="2023-02-24T13:40:40.839" v="129" actId="22"/>
          <ac:spMkLst>
            <pc:docMk/>
            <pc:sldMk cId="1810259652" sldId="595"/>
            <ac:spMk id="5" creationId="{0AFFC3E3-9624-3BB1-C678-5E6BDDB9EAD1}"/>
          </ac:spMkLst>
        </pc:spChg>
        <pc:spChg chg="add del mod">
          <ac:chgData name="Brauda, Pamela T." userId="84fd4989-2b49-471a-9a61-f177abea8ce3" providerId="ADAL" clId="{177112B4-7E40-49B8-AA0D-28A97F2A2FAE}" dt="2023-02-24T13:40:29.849" v="128"/>
          <ac:spMkLst>
            <pc:docMk/>
            <pc:sldMk cId="1810259652" sldId="595"/>
            <ac:spMk id="6" creationId="{E463441F-070F-6D6E-DC4E-08DBAAB70F5D}"/>
          </ac:spMkLst>
        </pc:spChg>
        <pc:spChg chg="add mod">
          <ac:chgData name="Brauda, Pamela T." userId="84fd4989-2b49-471a-9a61-f177abea8ce3" providerId="ADAL" clId="{177112B4-7E40-49B8-AA0D-28A97F2A2FAE}" dt="2023-02-24T13:41:26.094" v="189" actId="1076"/>
          <ac:spMkLst>
            <pc:docMk/>
            <pc:sldMk cId="1810259652" sldId="595"/>
            <ac:spMk id="10" creationId="{BDB88330-0F9D-B599-B207-3644A340AB19}"/>
          </ac:spMkLst>
        </pc:spChg>
        <pc:picChg chg="add mod ord">
          <ac:chgData name="Brauda, Pamela T." userId="84fd4989-2b49-471a-9a61-f177abea8ce3" providerId="ADAL" clId="{177112B4-7E40-49B8-AA0D-28A97F2A2FAE}" dt="2023-02-24T13:40:47.532" v="132" actId="1076"/>
          <ac:picMkLst>
            <pc:docMk/>
            <pc:sldMk cId="1810259652" sldId="595"/>
            <ac:picMk id="8" creationId="{97F6D880-CC40-1237-DF53-8E7F247518B9}"/>
          </ac:picMkLst>
        </pc:picChg>
      </pc:sldChg>
      <pc:sldChg chg="modSp new mod">
        <pc:chgData name="Brauda, Pamela T." userId="84fd4989-2b49-471a-9a61-f177abea8ce3" providerId="ADAL" clId="{177112B4-7E40-49B8-AA0D-28A97F2A2FAE}" dt="2023-02-24T13:42:17.468" v="298" actId="20577"/>
        <pc:sldMkLst>
          <pc:docMk/>
          <pc:sldMk cId="3061489249" sldId="596"/>
        </pc:sldMkLst>
        <pc:spChg chg="mod">
          <ac:chgData name="Brauda, Pamela T." userId="84fd4989-2b49-471a-9a61-f177abea8ce3" providerId="ADAL" clId="{177112B4-7E40-49B8-AA0D-28A97F2A2FAE}" dt="2023-02-24T13:41:56.491" v="229" actId="20577"/>
          <ac:spMkLst>
            <pc:docMk/>
            <pc:sldMk cId="3061489249" sldId="596"/>
            <ac:spMk id="2" creationId="{68FC84C7-6FB9-E141-9754-D7EE68D79563}"/>
          </ac:spMkLst>
        </pc:spChg>
        <pc:spChg chg="mod">
          <ac:chgData name="Brauda, Pamela T." userId="84fd4989-2b49-471a-9a61-f177abea8ce3" providerId="ADAL" clId="{177112B4-7E40-49B8-AA0D-28A97F2A2FAE}" dt="2023-02-24T13:42:17.468" v="298" actId="20577"/>
          <ac:spMkLst>
            <pc:docMk/>
            <pc:sldMk cId="3061489249" sldId="596"/>
            <ac:spMk id="3" creationId="{C1AC6F6A-A5D5-0245-B86C-DBEEEBFF5050}"/>
          </ac:spMkLst>
        </pc:spChg>
      </pc:sldChg>
      <pc:sldChg chg="modSp new mod">
        <pc:chgData name="Brauda, Pamela T." userId="84fd4989-2b49-471a-9a61-f177abea8ce3" providerId="ADAL" clId="{177112B4-7E40-49B8-AA0D-28A97F2A2FAE}" dt="2023-02-24T13:51:18.131" v="381" actId="6549"/>
        <pc:sldMkLst>
          <pc:docMk/>
          <pc:sldMk cId="1753842475" sldId="597"/>
        </pc:sldMkLst>
        <pc:spChg chg="mod">
          <ac:chgData name="Brauda, Pamela T." userId="84fd4989-2b49-471a-9a61-f177abea8ce3" providerId="ADAL" clId="{177112B4-7E40-49B8-AA0D-28A97F2A2FAE}" dt="2023-02-24T13:50:44.659" v="333" actId="20577"/>
          <ac:spMkLst>
            <pc:docMk/>
            <pc:sldMk cId="1753842475" sldId="597"/>
            <ac:spMk id="2" creationId="{BB13E786-5164-105F-F118-0C7203BE18B9}"/>
          </ac:spMkLst>
        </pc:spChg>
        <pc:spChg chg="mod">
          <ac:chgData name="Brauda, Pamela T." userId="84fd4989-2b49-471a-9a61-f177abea8ce3" providerId="ADAL" clId="{177112B4-7E40-49B8-AA0D-28A97F2A2FAE}" dt="2023-02-24T13:51:18.131" v="381" actId="6549"/>
          <ac:spMkLst>
            <pc:docMk/>
            <pc:sldMk cId="1753842475" sldId="597"/>
            <ac:spMk id="3" creationId="{B0C02565-C630-009F-60B4-71BB4BC2CD24}"/>
          </ac:spMkLst>
        </pc:spChg>
      </pc:sldChg>
      <pc:sldChg chg="addSp delSp modSp new mod">
        <pc:chgData name="Brauda, Pamela T." userId="84fd4989-2b49-471a-9a61-f177abea8ce3" providerId="ADAL" clId="{177112B4-7E40-49B8-AA0D-28A97F2A2FAE}" dt="2023-02-24T13:51:57.952" v="403" actId="1076"/>
        <pc:sldMkLst>
          <pc:docMk/>
          <pc:sldMk cId="554158034" sldId="598"/>
        </pc:sldMkLst>
        <pc:spChg chg="mod">
          <ac:chgData name="Brauda, Pamela T." userId="84fd4989-2b49-471a-9a61-f177abea8ce3" providerId="ADAL" clId="{177112B4-7E40-49B8-AA0D-28A97F2A2FAE}" dt="2023-02-24T13:51:36.595" v="399" actId="20577"/>
          <ac:spMkLst>
            <pc:docMk/>
            <pc:sldMk cId="554158034" sldId="598"/>
            <ac:spMk id="2" creationId="{4BAB23E7-9F7A-6788-9785-E5B099348A5F}"/>
          </ac:spMkLst>
        </pc:spChg>
        <pc:spChg chg="del">
          <ac:chgData name="Brauda, Pamela T." userId="84fd4989-2b49-471a-9a61-f177abea8ce3" providerId="ADAL" clId="{177112B4-7E40-49B8-AA0D-28A97F2A2FAE}" dt="2023-02-24T13:51:52.606" v="400" actId="22"/>
          <ac:spMkLst>
            <pc:docMk/>
            <pc:sldMk cId="554158034" sldId="598"/>
            <ac:spMk id="3" creationId="{DC3872B4-2B24-9872-82E4-403113C5FC05}"/>
          </ac:spMkLst>
        </pc:spChg>
        <pc:picChg chg="add mod ord">
          <ac:chgData name="Brauda, Pamela T." userId="84fd4989-2b49-471a-9a61-f177abea8ce3" providerId="ADAL" clId="{177112B4-7E40-49B8-AA0D-28A97F2A2FAE}" dt="2023-02-24T13:51:57.952" v="403" actId="1076"/>
          <ac:picMkLst>
            <pc:docMk/>
            <pc:sldMk cId="554158034" sldId="598"/>
            <ac:picMk id="6" creationId="{D7ED44A5-D263-6061-D1C6-F0242C697C97}"/>
          </ac:picMkLst>
        </pc:picChg>
      </pc:sldChg>
      <pc:sldChg chg="modSp new mod">
        <pc:chgData name="Brauda, Pamela T." userId="84fd4989-2b49-471a-9a61-f177abea8ce3" providerId="ADAL" clId="{177112B4-7E40-49B8-AA0D-28A97F2A2FAE}" dt="2023-02-24T14:00:37.939" v="561" actId="20577"/>
        <pc:sldMkLst>
          <pc:docMk/>
          <pc:sldMk cId="2048934121" sldId="599"/>
        </pc:sldMkLst>
        <pc:spChg chg="mod">
          <ac:chgData name="Brauda, Pamela T." userId="84fd4989-2b49-471a-9a61-f177abea8ce3" providerId="ADAL" clId="{177112B4-7E40-49B8-AA0D-28A97F2A2FAE}" dt="2023-02-24T13:57:07.259" v="436" actId="20577"/>
          <ac:spMkLst>
            <pc:docMk/>
            <pc:sldMk cId="2048934121" sldId="599"/>
            <ac:spMk id="2" creationId="{3C3FFD33-ED15-9321-472D-096E004CE80F}"/>
          </ac:spMkLst>
        </pc:spChg>
        <pc:spChg chg="mod">
          <ac:chgData name="Brauda, Pamela T." userId="84fd4989-2b49-471a-9a61-f177abea8ce3" providerId="ADAL" clId="{177112B4-7E40-49B8-AA0D-28A97F2A2FAE}" dt="2023-02-24T14:00:37.939" v="561" actId="20577"/>
          <ac:spMkLst>
            <pc:docMk/>
            <pc:sldMk cId="2048934121" sldId="599"/>
            <ac:spMk id="3" creationId="{4AFF9FD8-A73E-0053-06B8-37B692B091DC}"/>
          </ac:spMkLst>
        </pc:spChg>
      </pc:sldChg>
      <pc:sldChg chg="addSp delSp modSp new mod">
        <pc:chgData name="Brauda, Pamela T." userId="84fd4989-2b49-471a-9a61-f177abea8ce3" providerId="ADAL" clId="{177112B4-7E40-49B8-AA0D-28A97F2A2FAE}" dt="2023-02-24T14:02:13.328" v="592" actId="14100"/>
        <pc:sldMkLst>
          <pc:docMk/>
          <pc:sldMk cId="2298967390" sldId="600"/>
        </pc:sldMkLst>
        <pc:spChg chg="del mod">
          <ac:chgData name="Brauda, Pamela T." userId="84fd4989-2b49-471a-9a61-f177abea8ce3" providerId="ADAL" clId="{177112B4-7E40-49B8-AA0D-28A97F2A2FAE}" dt="2023-02-24T14:02:00.977" v="587" actId="21"/>
          <ac:spMkLst>
            <pc:docMk/>
            <pc:sldMk cId="2298967390" sldId="600"/>
            <ac:spMk id="2" creationId="{1F87BBDB-BA5A-DE6E-2C39-201FF2C57CCA}"/>
          </ac:spMkLst>
        </pc:spChg>
        <pc:spChg chg="del">
          <ac:chgData name="Brauda, Pamela T." userId="84fd4989-2b49-471a-9a61-f177abea8ce3" providerId="ADAL" clId="{177112B4-7E40-49B8-AA0D-28A97F2A2FAE}" dt="2023-02-24T14:01:16.784" v="576" actId="22"/>
          <ac:spMkLst>
            <pc:docMk/>
            <pc:sldMk cId="2298967390" sldId="600"/>
            <ac:spMk id="3" creationId="{D80FF3A1-2E3F-1891-F52B-15A84A7A3CF1}"/>
          </ac:spMkLst>
        </pc:spChg>
        <pc:spChg chg="add del mod">
          <ac:chgData name="Brauda, Pamela T." userId="84fd4989-2b49-471a-9a61-f177abea8ce3" providerId="ADAL" clId="{177112B4-7E40-49B8-AA0D-28A97F2A2FAE}" dt="2023-02-24T14:02:04.268" v="588" actId="21"/>
          <ac:spMkLst>
            <pc:docMk/>
            <pc:sldMk cId="2298967390" sldId="600"/>
            <ac:spMk id="10" creationId="{E2E9BD99-B47E-48AE-FEED-6B52DB75CE01}"/>
          </ac:spMkLst>
        </pc:spChg>
        <pc:picChg chg="add mod ord">
          <ac:chgData name="Brauda, Pamela T." userId="84fd4989-2b49-471a-9a61-f177abea8ce3" providerId="ADAL" clId="{177112B4-7E40-49B8-AA0D-28A97F2A2FAE}" dt="2023-02-24T14:02:13.328" v="592" actId="14100"/>
          <ac:picMkLst>
            <pc:docMk/>
            <pc:sldMk cId="2298967390" sldId="600"/>
            <ac:picMk id="6" creationId="{BB84F98F-0887-A8CA-7C67-7378D612AE23}"/>
          </ac:picMkLst>
        </pc:picChg>
        <pc:picChg chg="add mod">
          <ac:chgData name="Brauda, Pamela T." userId="84fd4989-2b49-471a-9a61-f177abea8ce3" providerId="ADAL" clId="{177112B4-7E40-49B8-AA0D-28A97F2A2FAE}" dt="2023-02-24T14:02:10.680" v="591" actId="14100"/>
          <ac:picMkLst>
            <pc:docMk/>
            <pc:sldMk cId="2298967390" sldId="600"/>
            <ac:picMk id="8" creationId="{8CEAA2F0-3FE4-5183-BCBE-115F4B700FF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7773" y="1295401"/>
            <a:ext cx="10058400" cy="2593975"/>
          </a:xfrm>
        </p:spPr>
        <p:txBody>
          <a:bodyPr anchor="b"/>
          <a:lstStyle>
            <a:lvl1pPr>
              <a:defRPr sz="6600">
                <a:ln>
                  <a:noFill/>
                </a:ln>
                <a:solidFill>
                  <a:schemeClr val="tx2"/>
                </a:solidFill>
              </a:defRPr>
            </a:lvl1pPr>
          </a:lstStyle>
          <a:p>
            <a:r>
              <a:rPr lang="en-US"/>
              <a:t>Click to edit Master title style</a:t>
            </a:r>
          </a:p>
        </p:txBody>
      </p:sp>
      <p:sp>
        <p:nvSpPr>
          <p:cNvPr id="3" name="Subtitle 2"/>
          <p:cNvSpPr>
            <a:spLocks noGrp="1"/>
          </p:cNvSpPr>
          <p:nvPr>
            <p:ph type="subTitle" idx="1"/>
          </p:nvPr>
        </p:nvSpPr>
        <p:spPr>
          <a:xfrm>
            <a:off x="894521" y="42672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181441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30427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460012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624989"/>
            <a:ext cx="975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04967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76400"/>
            <a:ext cx="10160000" cy="4800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184678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898044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792168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556291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827790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76829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9410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Slide Number Placeholder 8"/>
          <p:cNvSpPr>
            <a:spLocks noGrp="1"/>
          </p:cNvSpPr>
          <p:nvPr>
            <p:ph type="sldNum" sz="quarter" idx="11"/>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48854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a:noFill/>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0"/>
            <a:ext cx="10160000" cy="4800600"/>
          </a:xfrm>
          <a:prstGeom prst="rect">
            <a:avLst/>
          </a:prstGeom>
          <a:solidFill>
            <a:schemeClr val="accent2">
              <a:lumMod val="60000"/>
              <a:lumOff val="40000"/>
            </a:schemeClr>
          </a:solidFill>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11277600" y="0"/>
            <a:ext cx="9144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a:spLocks noChangeAspect="1"/>
          </p:cNvSpPr>
          <p:nvPr/>
        </p:nvSpPr>
        <p:spPr>
          <a:xfrm>
            <a:off x="11371870" y="3235577"/>
            <a:ext cx="731520" cy="548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noChangeAspect="1"/>
          </p:cNvSpPr>
          <p:nvPr>
            <p:ph type="sldNum" sz="quarter" idx="4"/>
          </p:nvPr>
        </p:nvSpPr>
        <p:spPr>
          <a:xfrm>
            <a:off x="11451134" y="3398137"/>
            <a:ext cx="506437" cy="27432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84E2596-301E-4832-9EC0-2653E7A66251}" type="slidenum">
              <a:rPr lang="en-US" smtClean="0"/>
              <a:t>‹#›</a:t>
            </a:fld>
            <a:endParaRPr lang="en-US" dirty="0"/>
          </a:p>
        </p:txBody>
      </p:sp>
      <p:pic>
        <p:nvPicPr>
          <p:cNvPr id="4" name="Picture 3"/>
          <p:cNvPicPr>
            <a:picLocks/>
          </p:cNvPicPr>
          <p:nvPr userDrawn="1"/>
        </p:nvPicPr>
        <p:blipFill>
          <a:blip r:embed="rId14" cstate="screen">
            <a:extLst>
              <a:ext uri="{28A0092B-C50C-407E-A947-70E740481C1C}">
                <a14:useLocalDpi xmlns:a14="http://schemas.microsoft.com/office/drawing/2010/main"/>
              </a:ext>
            </a:extLst>
          </a:blip>
          <a:stretch>
            <a:fillRect/>
          </a:stretch>
        </p:blipFill>
        <p:spPr>
          <a:xfrm>
            <a:off x="11327704" y="90175"/>
            <a:ext cx="822960" cy="914400"/>
          </a:xfrm>
          <a:prstGeom prst="rect">
            <a:avLst/>
          </a:prstGeom>
        </p:spPr>
      </p:pic>
      <p:pic>
        <p:nvPicPr>
          <p:cNvPr id="12" name="Picture 11">
            <a:extLst>
              <a:ext uri="{FF2B5EF4-FFF2-40B4-BE49-F238E27FC236}">
                <a16:creationId xmlns:a16="http://schemas.microsoft.com/office/drawing/2014/main" id="{23AD4B6A-5AF3-4A09-A445-3A40ADD5E226}"/>
              </a:ext>
            </a:extLst>
          </p:cNvPr>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11318885" y="6133525"/>
            <a:ext cx="831779" cy="626660"/>
          </a:xfrm>
          <a:prstGeom prst="rect">
            <a:avLst/>
          </a:prstGeom>
        </p:spPr>
      </p:pic>
    </p:spTree>
    <p:extLst>
      <p:ext uri="{BB962C8B-B14F-4D97-AF65-F5344CB8AC3E}">
        <p14:creationId xmlns:p14="http://schemas.microsoft.com/office/powerpoint/2010/main" val="1009206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E89C-7908-4072-8754-CFEB7D7108F8}"/>
              </a:ext>
            </a:extLst>
          </p:cNvPr>
          <p:cNvSpPr>
            <a:spLocks noGrp="1"/>
          </p:cNvSpPr>
          <p:nvPr>
            <p:ph type="ctrTitle"/>
          </p:nvPr>
        </p:nvSpPr>
        <p:spPr/>
        <p:txBody>
          <a:bodyPr/>
          <a:lstStyle/>
          <a:p>
            <a:r>
              <a:rPr lang="en-US"/>
              <a:t>Scripting for</a:t>
            </a:r>
            <a:br>
              <a:rPr lang="en-US"/>
            </a:br>
            <a:r>
              <a:rPr lang="en-US"/>
              <a:t>Network Professionals</a:t>
            </a:r>
          </a:p>
        </p:txBody>
      </p:sp>
      <p:sp>
        <p:nvSpPr>
          <p:cNvPr id="3" name="Subtitle 2">
            <a:extLst>
              <a:ext uri="{FF2B5EF4-FFF2-40B4-BE49-F238E27FC236}">
                <a16:creationId xmlns:a16="http://schemas.microsoft.com/office/drawing/2014/main" id="{1A24002E-18A6-46D7-9C0E-F704B65616D9}"/>
              </a:ext>
            </a:extLst>
          </p:cNvPr>
          <p:cNvSpPr>
            <a:spLocks noGrp="1"/>
          </p:cNvSpPr>
          <p:nvPr>
            <p:ph type="subTitle" idx="1"/>
          </p:nvPr>
        </p:nvSpPr>
        <p:spPr>
          <a:xfrm>
            <a:off x="894521" y="4267199"/>
            <a:ext cx="8615680" cy="1862667"/>
          </a:xfrm>
        </p:spPr>
        <p:txBody>
          <a:bodyPr/>
          <a:lstStyle/>
          <a:p>
            <a:r>
              <a:rPr lang="en-US"/>
              <a:t>National Convergence Technology Center </a:t>
            </a:r>
          </a:p>
          <a:p>
            <a:r>
              <a:rPr lang="en-US"/>
              <a:t>Working Connections Five Fridays</a:t>
            </a:r>
          </a:p>
          <a:p>
            <a:r>
              <a:rPr lang="en-US"/>
              <a:t>February 24, 2023</a:t>
            </a:r>
          </a:p>
          <a:p>
            <a:r>
              <a:rPr lang="en-US"/>
              <a:t>Professors Pamela Brauda &amp; David Singletary</a:t>
            </a:r>
          </a:p>
          <a:p>
            <a:r>
              <a:rPr lang="en-US"/>
              <a:t>Florida State College at Jacksonville</a:t>
            </a:r>
          </a:p>
          <a:p>
            <a:endParaRPr lang="en-US"/>
          </a:p>
          <a:p>
            <a:endParaRPr lang="en-US"/>
          </a:p>
          <a:p>
            <a:endParaRPr lang="en-US"/>
          </a:p>
        </p:txBody>
      </p:sp>
    </p:spTree>
    <p:extLst>
      <p:ext uri="{BB962C8B-B14F-4D97-AF65-F5344CB8AC3E}">
        <p14:creationId xmlns:p14="http://schemas.microsoft.com/office/powerpoint/2010/main" val="242677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0FA7-4A47-4537-A4E7-75C671C8A7A3}"/>
              </a:ext>
            </a:extLst>
          </p:cNvPr>
          <p:cNvSpPr>
            <a:spLocks noGrp="1"/>
          </p:cNvSpPr>
          <p:nvPr>
            <p:ph type="title"/>
          </p:nvPr>
        </p:nvSpPr>
        <p:spPr>
          <a:xfrm>
            <a:off x="609600" y="274638"/>
            <a:ext cx="10160000" cy="848121"/>
          </a:xfrm>
        </p:spPr>
        <p:txBody>
          <a:bodyPr/>
          <a:lstStyle/>
          <a:p>
            <a:r>
              <a:rPr lang="en-US" dirty="0"/>
              <a:t>Car Class Using Decorators</a:t>
            </a:r>
          </a:p>
        </p:txBody>
      </p:sp>
      <p:sp>
        <p:nvSpPr>
          <p:cNvPr id="3" name="Content Placeholder 2">
            <a:extLst>
              <a:ext uri="{FF2B5EF4-FFF2-40B4-BE49-F238E27FC236}">
                <a16:creationId xmlns:a16="http://schemas.microsoft.com/office/drawing/2014/main" id="{3E106D14-2521-4779-8FB0-04DF0C46CF14}"/>
              </a:ext>
            </a:extLst>
          </p:cNvPr>
          <p:cNvSpPr>
            <a:spLocks noGrp="1"/>
          </p:cNvSpPr>
          <p:nvPr>
            <p:ph idx="1"/>
          </p:nvPr>
        </p:nvSpPr>
        <p:spPr>
          <a:xfrm>
            <a:off x="471340" y="1122759"/>
            <a:ext cx="10298260" cy="5354241"/>
          </a:xfrm>
        </p:spPr>
        <p:txBody>
          <a:bodyPr>
            <a:noAutofit/>
          </a:bodyPr>
          <a:lstStyle/>
          <a:p>
            <a:pPr marL="0" indent="0">
              <a:spcBef>
                <a:spcPts val="300"/>
              </a:spcBef>
              <a:buNone/>
            </a:pPr>
            <a:r>
              <a:rPr lang="en-US" sz="18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setter (only one needed, other attributes are read-only)</a:t>
            </a:r>
          </a:p>
          <a:p>
            <a:pPr marL="0" indent="0">
              <a:spcBef>
                <a:spcPts val="300"/>
              </a:spcBef>
              <a:buNone/>
            </a:pPr>
            <a:endParaRPr lang="en-US" sz="2000" dirty="0">
              <a:latin typeface="Courier New" panose="02070309020205020404" pitchFamily="49" charset="0"/>
              <a:cs typeface="Courier New" panose="02070309020205020404" pitchFamily="49" charset="0"/>
            </a:endParaRP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@odometer_reading.setter</a:t>
            </a:r>
          </a:p>
          <a:p>
            <a:pPr marL="0" indent="0">
              <a:spcBef>
                <a:spcPts val="300"/>
              </a:spcBef>
              <a:buNone/>
            </a:pPr>
            <a:r>
              <a:rPr lang="en-US" sz="2000">
                <a:latin typeface="Courier New" panose="02070309020205020404" pitchFamily="49" charset="0"/>
                <a:cs typeface="Courier New" panose="02070309020205020404" pitchFamily="49" charset="0"/>
              </a:rPr>
              <a:t> def </a:t>
            </a:r>
            <a:r>
              <a:rPr lang="en-US" sz="2000" dirty="0">
                <a:latin typeface="Courier New" panose="02070309020205020404" pitchFamily="49" charset="0"/>
                <a:cs typeface="Courier New" panose="02070309020205020404" pitchFamily="49" charset="0"/>
              </a:rPr>
              <a:t>odometer_reading(self, odometer_reading):</a:t>
            </a: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if odometer_reading &gt;= self.__odometer_reading:</a:t>
            </a: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self.__odometer_reading = odometer_reading</a:t>
            </a: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else:</a:t>
            </a: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print("You can't roll back an odometer!")</a:t>
            </a:r>
          </a:p>
          <a:p>
            <a:pPr marL="0" indent="0">
              <a:spcBef>
                <a:spcPts val="300"/>
              </a:spcBef>
              <a:buNone/>
            </a:pPr>
            <a:endParaRPr lang="en-US" sz="2000">
              <a:latin typeface="Courier New" panose="02070309020205020404" pitchFamily="49" charset="0"/>
              <a:cs typeface="Courier New" panose="02070309020205020404" pitchFamily="49" charset="0"/>
            </a:endParaRPr>
          </a:p>
          <a:p>
            <a:pPr marL="0" indent="0">
              <a:spcBef>
                <a:spcPts val="300"/>
              </a:spcBef>
              <a:buNone/>
            </a:pPr>
            <a:r>
              <a:rPr lang="en-US" sz="200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utility methods</a:t>
            </a:r>
          </a:p>
          <a:p>
            <a:pPr marL="0" indent="0">
              <a:spcBef>
                <a:spcPts val="300"/>
              </a:spcBef>
              <a:buNone/>
            </a:pPr>
            <a:r>
              <a:rPr lang="en-US" sz="2000" dirty="0">
                <a:latin typeface="Courier New" panose="02070309020205020404" pitchFamily="49" charset="0"/>
                <a:cs typeface="Courier New" panose="02070309020205020404" pitchFamily="49" charset="0"/>
              </a:rPr>
              <a:t>    </a:t>
            </a:r>
          </a:p>
          <a:p>
            <a:pPr marL="0" indent="0">
              <a:spcBef>
                <a:spcPts val="300"/>
              </a:spcBef>
              <a:buNone/>
            </a:pPr>
            <a:r>
              <a:rPr lang="en-US" sz="2000">
                <a:latin typeface="Courier New" panose="02070309020205020404" pitchFamily="49" charset="0"/>
                <a:cs typeface="Courier New" panose="02070309020205020404" pitchFamily="49" charset="0"/>
              </a:rPr>
              <a:t> def </a:t>
            </a:r>
            <a:r>
              <a:rPr lang="en-US" sz="2000" dirty="0">
                <a:latin typeface="Courier New" panose="02070309020205020404" pitchFamily="49" charset="0"/>
                <a:cs typeface="Courier New" panose="02070309020205020404" pitchFamily="49" charset="0"/>
              </a:rPr>
              <a:t>get_descriptive_name(self):</a:t>
            </a: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"""Construct a full name from the car attributes."""</a:t>
            </a: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long_name = f"{self.year} {self.make} {self.model}"</a:t>
            </a:r>
          </a:p>
          <a:p>
            <a:pPr marL="0" indent="0">
              <a:spcBef>
                <a:spcPts val="300"/>
              </a:spcBef>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return long_name.title()</a:t>
            </a:r>
          </a:p>
        </p:txBody>
      </p:sp>
      <p:sp>
        <p:nvSpPr>
          <p:cNvPr id="4" name="Slide Number Placeholder 3">
            <a:extLst>
              <a:ext uri="{FF2B5EF4-FFF2-40B4-BE49-F238E27FC236}">
                <a16:creationId xmlns:a16="http://schemas.microsoft.com/office/drawing/2014/main" id="{42D01D70-16A8-4B79-9F31-33DBF724783E}"/>
              </a:ext>
            </a:extLst>
          </p:cNvPr>
          <p:cNvSpPr>
            <a:spLocks noGrp="1"/>
          </p:cNvSpPr>
          <p:nvPr>
            <p:ph type="sldNum" sz="quarter" idx="12"/>
          </p:nvPr>
        </p:nvSpPr>
        <p:spPr/>
        <p:txBody>
          <a:bodyPr/>
          <a:lstStyle/>
          <a:p>
            <a:fld id="{E84E2596-301E-4832-9EC0-2653E7A66251}" type="slidenum">
              <a:rPr lang="en-US" smtClean="0"/>
              <a:t>10</a:t>
            </a:fld>
            <a:endParaRPr lang="en-US" dirty="0"/>
          </a:p>
        </p:txBody>
      </p:sp>
    </p:spTree>
    <p:extLst>
      <p:ext uri="{BB962C8B-B14F-4D97-AF65-F5344CB8AC3E}">
        <p14:creationId xmlns:p14="http://schemas.microsoft.com/office/powerpoint/2010/main" val="1003313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0FA7-4A47-4537-A4E7-75C671C8A7A3}"/>
              </a:ext>
            </a:extLst>
          </p:cNvPr>
          <p:cNvSpPr>
            <a:spLocks noGrp="1"/>
          </p:cNvSpPr>
          <p:nvPr>
            <p:ph type="title"/>
          </p:nvPr>
        </p:nvSpPr>
        <p:spPr>
          <a:xfrm>
            <a:off x="609600" y="274638"/>
            <a:ext cx="10160000" cy="848121"/>
          </a:xfrm>
        </p:spPr>
        <p:txBody>
          <a:bodyPr/>
          <a:lstStyle/>
          <a:p>
            <a:r>
              <a:rPr lang="en-US" dirty="0"/>
              <a:t>Car Class Using Decorators</a:t>
            </a:r>
          </a:p>
        </p:txBody>
      </p:sp>
      <p:sp>
        <p:nvSpPr>
          <p:cNvPr id="3" name="Content Placeholder 2">
            <a:extLst>
              <a:ext uri="{FF2B5EF4-FFF2-40B4-BE49-F238E27FC236}">
                <a16:creationId xmlns:a16="http://schemas.microsoft.com/office/drawing/2014/main" id="{3E106D14-2521-4779-8FB0-04DF0C46CF14}"/>
              </a:ext>
            </a:extLst>
          </p:cNvPr>
          <p:cNvSpPr>
            <a:spLocks noGrp="1"/>
          </p:cNvSpPr>
          <p:nvPr>
            <p:ph idx="1"/>
          </p:nvPr>
        </p:nvSpPr>
        <p:spPr>
          <a:xfrm>
            <a:off x="609600" y="1360714"/>
            <a:ext cx="10160000" cy="5116286"/>
          </a:xfrm>
        </p:spPr>
        <p:txBody>
          <a:bodyPr>
            <a:noAutofit/>
          </a:bodyPr>
          <a:lstStyle/>
          <a:p>
            <a:pPr marL="114300" indent="0">
              <a:buNone/>
            </a:pPr>
            <a:r>
              <a:rPr lang="en-US" sz="1800" dirty="0">
                <a:latin typeface="Courier New" panose="02070309020205020404" pitchFamily="49" charset="0"/>
                <a:cs typeface="Courier New" panose="02070309020205020404" pitchFamily="49" charset="0"/>
              </a:rPr>
              <a:t>    </a:t>
            </a:r>
          </a:p>
          <a:p>
            <a:pPr marL="114300" indent="0">
              <a:buNone/>
            </a:pPr>
            <a:r>
              <a:rPr lang="en-US" sz="2000">
                <a:latin typeface="Courier New" panose="02070309020205020404" pitchFamily="49" charset="0"/>
                <a:cs typeface="Courier New" panose="02070309020205020404" pitchFamily="49" charset="0"/>
              </a:rPr>
              <a:t>def </a:t>
            </a:r>
            <a:r>
              <a:rPr lang="en-US" sz="2000" dirty="0">
                <a:latin typeface="Courier New" panose="02070309020205020404" pitchFamily="49" charset="0"/>
                <a:cs typeface="Courier New" panose="02070309020205020404" pitchFamily="49" charset="0"/>
              </a:rPr>
              <a:t>read_odometer(self):</a:t>
            </a:r>
          </a:p>
          <a:p>
            <a:pPr marL="114300" indent="0">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"""Print a message which indicates the car </a:t>
            </a:r>
            <a:r>
              <a:rPr lang="en-US" sz="2000">
                <a:latin typeface="Courier New" panose="02070309020205020404" pitchFamily="49" charset="0"/>
                <a:cs typeface="Courier New" panose="02070309020205020404" pitchFamily="49" charset="0"/>
              </a:rPr>
              <a:t>odometer value</a:t>
            </a:r>
            <a:r>
              <a:rPr lang="en-US" sz="2000" dirty="0">
                <a:latin typeface="Courier New" panose="02070309020205020404" pitchFamily="49" charset="0"/>
                <a:cs typeface="Courier New" panose="02070309020205020404" pitchFamily="49" charset="0"/>
              </a:rPr>
              <a:t>."""</a:t>
            </a:r>
          </a:p>
          <a:p>
            <a:pPr marL="114300" indent="0">
              <a:buNone/>
            </a:pPr>
            <a:r>
              <a:rPr lang="en-US" sz="2000">
                <a:latin typeface="Courier New" panose="02070309020205020404" pitchFamily="49" charset="0"/>
                <a:cs typeface="Courier New" panose="02070309020205020404" pitchFamily="49" charset="0"/>
              </a:rPr>
              <a:t>   print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f"This</a:t>
            </a:r>
            <a:r>
              <a:rPr lang="en-US" sz="2000" dirty="0">
                <a:latin typeface="Courier New" panose="02070309020205020404" pitchFamily="49" charset="0"/>
                <a:cs typeface="Courier New" panose="02070309020205020404" pitchFamily="49" charset="0"/>
              </a:rPr>
              <a:t> car has {</a:t>
            </a:r>
            <a:r>
              <a:rPr lang="en-US" sz="2000" dirty="0" err="1">
                <a:latin typeface="Courier New" panose="02070309020205020404" pitchFamily="49" charset="0"/>
                <a:cs typeface="Courier New" panose="02070309020205020404" pitchFamily="49" charset="0"/>
              </a:rPr>
              <a:t>self.odometer_reading</a:t>
            </a:r>
            <a:r>
              <a:rPr lang="en-US" sz="2000">
                <a:latin typeface="Courier New" panose="02070309020205020404" pitchFamily="49" charset="0"/>
                <a:cs typeface="Courier New" panose="02070309020205020404" pitchFamily="49" charset="0"/>
              </a:rPr>
              <a:t>} miles </a:t>
            </a:r>
            <a:r>
              <a:rPr lang="en-US" sz="2000" dirty="0">
                <a:latin typeface="Courier New" panose="02070309020205020404" pitchFamily="49" charset="0"/>
                <a:cs typeface="Courier New" panose="02070309020205020404" pitchFamily="49" charset="0"/>
              </a:rPr>
              <a:t>on it.")</a:t>
            </a:r>
          </a:p>
          <a:p>
            <a:pPr marL="114300" indent="0">
              <a:buNone/>
            </a:pPr>
            <a:endParaRPr lang="en-US" sz="2000">
              <a:latin typeface="Courier New" panose="02070309020205020404" pitchFamily="49" charset="0"/>
              <a:cs typeface="Courier New" panose="02070309020205020404" pitchFamily="49" charset="0"/>
            </a:endParaRPr>
          </a:p>
          <a:p>
            <a:pPr marL="114300" indent="0">
              <a:buNone/>
            </a:pPr>
            <a:r>
              <a:rPr lang="en-US" sz="2000">
                <a:latin typeface="Courier New" panose="02070309020205020404" pitchFamily="49" charset="0"/>
                <a:cs typeface="Courier New" panose="02070309020205020404" pitchFamily="49" charset="0"/>
              </a:rPr>
              <a:t>def </a:t>
            </a:r>
            <a:r>
              <a:rPr lang="en-US" sz="2000" dirty="0" err="1">
                <a:latin typeface="Courier New" panose="02070309020205020404" pitchFamily="49" charset="0"/>
                <a:cs typeface="Courier New" panose="02070309020205020404" pitchFamily="49" charset="0"/>
              </a:rPr>
              <a:t>increment_odometer</a:t>
            </a:r>
            <a:r>
              <a:rPr lang="en-US" sz="2000" dirty="0">
                <a:latin typeface="Courier New" panose="02070309020205020404" pitchFamily="49" charset="0"/>
                <a:cs typeface="Courier New" panose="02070309020205020404" pitchFamily="49" charset="0"/>
              </a:rPr>
              <a:t>(self, miles):</a:t>
            </a:r>
          </a:p>
          <a:p>
            <a:pPr marL="114300" indent="0">
              <a:buNone/>
            </a:pPr>
            <a:r>
              <a:rPr lang="en-US" sz="200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Increment </a:t>
            </a:r>
            <a:r>
              <a:rPr lang="en-US" sz="2000">
                <a:latin typeface="Courier New" panose="02070309020205020404" pitchFamily="49" charset="0"/>
                <a:cs typeface="Courier New" panose="02070309020205020404" pitchFamily="49" charset="0"/>
              </a:rPr>
              <a:t>the odometer </a:t>
            </a:r>
            <a:r>
              <a:rPr lang="en-US" sz="2000" dirty="0">
                <a:latin typeface="Courier New" panose="02070309020205020404" pitchFamily="49" charset="0"/>
                <a:cs typeface="Courier New" panose="02070309020205020404" pitchFamily="49" charset="0"/>
              </a:rPr>
              <a:t>using value of miles argument."""</a:t>
            </a:r>
          </a:p>
          <a:p>
            <a:pPr marL="114300" indent="0">
              <a:buNone/>
            </a:pPr>
            <a:r>
              <a:rPr lang="en-US" sz="2000">
                <a:latin typeface="Courier New" panose="02070309020205020404" pitchFamily="49" charset="0"/>
                <a:cs typeface="Courier New" panose="02070309020205020404" pitchFamily="49" charset="0"/>
              </a:rPr>
              <a:t>   self</a:t>
            </a:r>
            <a:r>
              <a:rPr lang="en-US" sz="2000" dirty="0" err="1">
                <a:latin typeface="Courier New" panose="02070309020205020404" pitchFamily="49" charset="0"/>
                <a:cs typeface="Courier New" panose="02070309020205020404" pitchFamily="49" charset="0"/>
              </a:rPr>
              <a:t>.odometer_reading</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self.odometer_reading</a:t>
            </a:r>
            <a:r>
              <a:rPr lang="en-US" sz="2000" dirty="0">
                <a:latin typeface="Courier New" panose="02070309020205020404" pitchFamily="49" charset="0"/>
                <a:cs typeface="Courier New" panose="02070309020205020404" pitchFamily="49" charset="0"/>
              </a:rPr>
              <a:t> + miles</a:t>
            </a:r>
          </a:p>
        </p:txBody>
      </p:sp>
      <p:sp>
        <p:nvSpPr>
          <p:cNvPr id="4" name="Slide Number Placeholder 3">
            <a:extLst>
              <a:ext uri="{FF2B5EF4-FFF2-40B4-BE49-F238E27FC236}">
                <a16:creationId xmlns:a16="http://schemas.microsoft.com/office/drawing/2014/main" id="{42D01D70-16A8-4B79-9F31-33DBF724783E}"/>
              </a:ext>
            </a:extLst>
          </p:cNvPr>
          <p:cNvSpPr>
            <a:spLocks noGrp="1"/>
          </p:cNvSpPr>
          <p:nvPr>
            <p:ph type="sldNum" sz="quarter" idx="12"/>
          </p:nvPr>
        </p:nvSpPr>
        <p:spPr/>
        <p:txBody>
          <a:bodyPr/>
          <a:lstStyle/>
          <a:p>
            <a:fld id="{E84E2596-301E-4832-9EC0-2653E7A66251}" type="slidenum">
              <a:rPr lang="en-US" smtClean="0"/>
              <a:t>11</a:t>
            </a:fld>
            <a:endParaRPr lang="en-US"/>
          </a:p>
        </p:txBody>
      </p:sp>
    </p:spTree>
    <p:extLst>
      <p:ext uri="{BB962C8B-B14F-4D97-AF65-F5344CB8AC3E}">
        <p14:creationId xmlns:p14="http://schemas.microsoft.com/office/powerpoint/2010/main" val="4150919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0FA7-4A47-4537-A4E7-75C671C8A7A3}"/>
              </a:ext>
            </a:extLst>
          </p:cNvPr>
          <p:cNvSpPr>
            <a:spLocks noGrp="1"/>
          </p:cNvSpPr>
          <p:nvPr>
            <p:ph type="title"/>
          </p:nvPr>
        </p:nvSpPr>
        <p:spPr>
          <a:xfrm>
            <a:off x="609600" y="274638"/>
            <a:ext cx="10160000" cy="848121"/>
          </a:xfrm>
        </p:spPr>
        <p:txBody>
          <a:bodyPr/>
          <a:lstStyle/>
          <a:p>
            <a:r>
              <a:rPr lang="en-US" dirty="0"/>
              <a:t>Car Class Using Decorators</a:t>
            </a:r>
          </a:p>
        </p:txBody>
      </p:sp>
      <p:sp>
        <p:nvSpPr>
          <p:cNvPr id="3" name="Content Placeholder 2">
            <a:extLst>
              <a:ext uri="{FF2B5EF4-FFF2-40B4-BE49-F238E27FC236}">
                <a16:creationId xmlns:a16="http://schemas.microsoft.com/office/drawing/2014/main" id="{3E106D14-2521-4779-8FB0-04DF0C46CF14}"/>
              </a:ext>
            </a:extLst>
          </p:cNvPr>
          <p:cNvSpPr>
            <a:spLocks noGrp="1"/>
          </p:cNvSpPr>
          <p:nvPr>
            <p:ph idx="1"/>
          </p:nvPr>
        </p:nvSpPr>
        <p:spPr>
          <a:xfrm>
            <a:off x="609600" y="1360714"/>
            <a:ext cx="10160000" cy="5116286"/>
          </a:xfrm>
        </p:spPr>
        <p:txBody>
          <a:bodyPr>
            <a:noAutofit/>
          </a:bodyPr>
          <a:lstStyle/>
          <a:p>
            <a:pPr marL="114300" indent="0">
              <a:buNone/>
            </a:pPr>
            <a:r>
              <a:rPr lang="en-US" sz="2000" dirty="0">
                <a:latin typeface="Courier New" panose="02070309020205020404" pitchFamily="49" charset="0"/>
                <a:cs typeface="Courier New" panose="02070309020205020404" pitchFamily="49" charset="0"/>
              </a:rPr>
              <a:t># unit test</a:t>
            </a:r>
          </a:p>
          <a:p>
            <a:pPr marL="114300" indent="0">
              <a:buNone/>
            </a:pPr>
            <a:r>
              <a:rPr lang="en-US" sz="2000" dirty="0">
                <a:latin typeface="Courier New" panose="02070309020205020404" pitchFamily="49" charset="0"/>
                <a:cs typeface="Courier New" panose="02070309020205020404" pitchFamily="49" charset="0"/>
              </a:rPr>
              <a:t>def main():</a:t>
            </a:r>
          </a:p>
          <a:p>
            <a:pPr marL="114300" indent="0">
              <a:buNone/>
            </a:pPr>
            <a:r>
              <a:rPr lang="en-US" sz="2000" dirty="0">
                <a:latin typeface="Courier New" panose="02070309020205020404" pitchFamily="49" charset="0"/>
                <a:cs typeface="Courier New" panose="02070309020205020404" pitchFamily="49" charset="0"/>
              </a:rPr>
              <a:t>    car = Car("Dodge", "Viper SRT-10", 2010)</a:t>
            </a:r>
          </a:p>
          <a:p>
            <a:pPr marL="114300" indent="0">
              <a:buNone/>
            </a:pPr>
            <a:r>
              <a:rPr lang="en-US" sz="2000" dirty="0">
                <a:latin typeface="Courier New" panose="02070309020205020404" pitchFamily="49" charset="0"/>
                <a:cs typeface="Courier New" panose="02070309020205020404" pitchFamily="49" charset="0"/>
              </a:rPr>
              <a:t>    print(</a:t>
            </a:r>
            <a:r>
              <a:rPr lang="en-US" sz="2000" dirty="0" err="1">
                <a:latin typeface="Courier New" panose="02070309020205020404" pitchFamily="49" charset="0"/>
                <a:cs typeface="Courier New" panose="02070309020205020404" pitchFamily="49" charset="0"/>
              </a:rPr>
              <a:t>car.get_descriptive_name</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car.read_odometer</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car.odometer_reading</a:t>
            </a:r>
            <a:r>
              <a:rPr lang="en-US" sz="2000" dirty="0">
                <a:latin typeface="Courier New" panose="02070309020205020404" pitchFamily="49" charset="0"/>
                <a:cs typeface="Courier New" panose="02070309020205020404" pitchFamily="49" charset="0"/>
              </a:rPr>
              <a:t> = 1000</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car.read_odometer</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car.increment_odometer</a:t>
            </a:r>
            <a:r>
              <a:rPr lang="en-US" sz="2000" dirty="0">
                <a:latin typeface="Courier New" panose="02070309020205020404" pitchFamily="49" charset="0"/>
                <a:cs typeface="Courier New" panose="02070309020205020404" pitchFamily="49" charset="0"/>
              </a:rPr>
              <a:t>(100)</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car.read_odometer</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car.odometer_reading</a:t>
            </a:r>
            <a:r>
              <a:rPr lang="en-US" sz="2000" dirty="0">
                <a:latin typeface="Courier New" panose="02070309020205020404" pitchFamily="49" charset="0"/>
                <a:cs typeface="Courier New" panose="02070309020205020404" pitchFamily="49" charset="0"/>
              </a:rPr>
              <a:t> = 500</a:t>
            </a: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if __name__ == "__main__":</a:t>
            </a:r>
          </a:p>
          <a:p>
            <a:pPr marL="114300" indent="0">
              <a:buNone/>
            </a:pPr>
            <a:r>
              <a:rPr lang="en-US" sz="2000" dirty="0">
                <a:latin typeface="Courier New" panose="02070309020205020404" pitchFamily="49" charset="0"/>
                <a:cs typeface="Courier New" panose="02070309020205020404" pitchFamily="49" charset="0"/>
              </a:rPr>
              <a:t>    main()</a:t>
            </a:r>
          </a:p>
        </p:txBody>
      </p:sp>
      <p:sp>
        <p:nvSpPr>
          <p:cNvPr id="4" name="Slide Number Placeholder 3">
            <a:extLst>
              <a:ext uri="{FF2B5EF4-FFF2-40B4-BE49-F238E27FC236}">
                <a16:creationId xmlns:a16="http://schemas.microsoft.com/office/drawing/2014/main" id="{42D01D70-16A8-4B79-9F31-33DBF724783E}"/>
              </a:ext>
            </a:extLst>
          </p:cNvPr>
          <p:cNvSpPr>
            <a:spLocks noGrp="1"/>
          </p:cNvSpPr>
          <p:nvPr>
            <p:ph type="sldNum" sz="quarter" idx="12"/>
          </p:nvPr>
        </p:nvSpPr>
        <p:spPr/>
        <p:txBody>
          <a:bodyPr/>
          <a:lstStyle/>
          <a:p>
            <a:fld id="{E84E2596-301E-4832-9EC0-2653E7A66251}" type="slidenum">
              <a:rPr lang="en-US" smtClean="0"/>
              <a:t>12</a:t>
            </a:fld>
            <a:endParaRPr lang="en-US"/>
          </a:p>
        </p:txBody>
      </p:sp>
    </p:spTree>
    <p:extLst>
      <p:ext uri="{BB962C8B-B14F-4D97-AF65-F5344CB8AC3E}">
        <p14:creationId xmlns:p14="http://schemas.microsoft.com/office/powerpoint/2010/main" val="3169042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B87-C924-476A-94E7-03CCA7F5EF17}"/>
              </a:ext>
            </a:extLst>
          </p:cNvPr>
          <p:cNvSpPr>
            <a:spLocks noGrp="1"/>
          </p:cNvSpPr>
          <p:nvPr>
            <p:ph type="title"/>
          </p:nvPr>
        </p:nvSpPr>
        <p:spPr>
          <a:xfrm>
            <a:off x="609600" y="191510"/>
            <a:ext cx="10160000" cy="796780"/>
          </a:xfrm>
        </p:spPr>
        <p:txBody>
          <a:bodyPr/>
          <a:lstStyle/>
          <a:p>
            <a:r>
              <a:rPr lang="en-US" dirty="0"/>
              <a:t>Grouping Getters and Setters</a:t>
            </a:r>
          </a:p>
        </p:txBody>
      </p:sp>
      <p:sp>
        <p:nvSpPr>
          <p:cNvPr id="3" name="Content Placeholder 2">
            <a:extLst>
              <a:ext uri="{FF2B5EF4-FFF2-40B4-BE49-F238E27FC236}">
                <a16:creationId xmlns:a16="http://schemas.microsoft.com/office/drawing/2014/main" id="{EA9729D8-FD5F-447B-9F57-85892D8ECC6D}"/>
              </a:ext>
            </a:extLst>
          </p:cNvPr>
          <p:cNvSpPr>
            <a:spLocks noGrp="1"/>
          </p:cNvSpPr>
          <p:nvPr>
            <p:ph idx="1"/>
          </p:nvPr>
        </p:nvSpPr>
        <p:spPr>
          <a:xfrm>
            <a:off x="609600" y="1357745"/>
            <a:ext cx="10160000" cy="5119255"/>
          </a:xfrm>
        </p:spPr>
        <p:txBody>
          <a:bodyPr/>
          <a:lstStyle/>
          <a:p>
            <a:r>
              <a:rPr lang="en-US" sz="2400" dirty="0"/>
              <a:t>There are two general alternatives for grouping getters and setters</a:t>
            </a:r>
          </a:p>
          <a:p>
            <a:pPr marL="1376363" indent="0">
              <a:buNone/>
            </a:pPr>
            <a:r>
              <a:rPr lang="en-US" sz="2000" dirty="0">
                <a:latin typeface="Courier New" panose="02070309020205020404" pitchFamily="49" charset="0"/>
                <a:cs typeface="Courier New" panose="02070309020205020404" pitchFamily="49" charset="0"/>
              </a:rPr>
              <a:t># constructors</a:t>
            </a:r>
          </a:p>
          <a:p>
            <a:pPr marL="1376363" indent="0">
              <a:buNone/>
            </a:pPr>
            <a:r>
              <a:rPr lang="en-US" sz="2000" dirty="0">
                <a:latin typeface="Courier New" panose="02070309020205020404" pitchFamily="49" charset="0"/>
                <a:cs typeface="Courier New" panose="02070309020205020404" pitchFamily="49" charset="0"/>
              </a:rPr>
              <a:t># all getters</a:t>
            </a:r>
          </a:p>
          <a:p>
            <a:pPr marL="1376363" indent="0">
              <a:buNone/>
            </a:pPr>
            <a:r>
              <a:rPr lang="en-US" sz="2000" dirty="0">
                <a:latin typeface="Courier New" panose="02070309020205020404" pitchFamily="49" charset="0"/>
                <a:cs typeface="Courier New" panose="02070309020205020404" pitchFamily="49" charset="0"/>
              </a:rPr>
              <a:t># all setters</a:t>
            </a:r>
          </a:p>
          <a:p>
            <a:pPr marL="341313" indent="0">
              <a:buNone/>
            </a:pPr>
            <a:r>
              <a:rPr lang="en-US" sz="2400" dirty="0"/>
              <a:t>or</a:t>
            </a:r>
          </a:p>
          <a:p>
            <a:pPr marL="1376363" indent="0">
              <a:buNone/>
            </a:pPr>
            <a:r>
              <a:rPr lang="en-US" sz="2000" dirty="0">
                <a:latin typeface="Courier New" panose="02070309020205020404" pitchFamily="49" charset="0"/>
                <a:cs typeface="Courier New" panose="02070309020205020404" pitchFamily="49" charset="0"/>
              </a:rPr>
              <a:t># constructors</a:t>
            </a:r>
          </a:p>
          <a:p>
            <a:pPr marL="1376363" indent="0">
              <a:buNone/>
            </a:pPr>
            <a:r>
              <a:rPr lang="en-US" sz="2000" dirty="0">
                <a:latin typeface="Courier New" panose="02070309020205020404" pitchFamily="49" charset="0"/>
                <a:cs typeface="Courier New" panose="02070309020205020404" pitchFamily="49" charset="0"/>
              </a:rPr>
              <a:t># getter/setter for field 1</a:t>
            </a:r>
          </a:p>
          <a:p>
            <a:pPr marL="1376363" indent="0">
              <a:buNone/>
            </a:pPr>
            <a:r>
              <a:rPr lang="en-US" sz="2000" dirty="0">
                <a:latin typeface="Courier New" panose="02070309020205020404" pitchFamily="49" charset="0"/>
                <a:cs typeface="Courier New" panose="02070309020205020404" pitchFamily="49" charset="0"/>
              </a:rPr>
              <a:t># getter/setter for field 2</a:t>
            </a:r>
          </a:p>
          <a:p>
            <a:pPr marL="1376363" indent="0">
              <a:buNone/>
            </a:pPr>
            <a:r>
              <a:rPr lang="en-US" sz="2000" dirty="0">
                <a:latin typeface="Courier New" panose="02070309020205020404" pitchFamily="49" charset="0"/>
                <a:cs typeface="Courier New" panose="02070309020205020404" pitchFamily="49" charset="0"/>
              </a:rPr>
              <a:t># more pairs of getter/setter as necessary</a:t>
            </a:r>
          </a:p>
          <a:p>
            <a:endParaRPr lang="en-US" sz="1200" dirty="0"/>
          </a:p>
          <a:p>
            <a:r>
              <a:rPr lang="en-US" sz="2400" dirty="0"/>
              <a:t>Ultimately it is a personal preference (note constructors are first for both)</a:t>
            </a:r>
          </a:p>
          <a:p>
            <a:pPr lvl="1"/>
            <a:r>
              <a:rPr lang="en-US" sz="2200" dirty="0"/>
              <a:t>Some IDEs provide options to group them (and generate them!) for you</a:t>
            </a:r>
          </a:p>
        </p:txBody>
      </p:sp>
      <p:sp>
        <p:nvSpPr>
          <p:cNvPr id="4" name="Slide Number Placeholder 3">
            <a:extLst>
              <a:ext uri="{FF2B5EF4-FFF2-40B4-BE49-F238E27FC236}">
                <a16:creationId xmlns:a16="http://schemas.microsoft.com/office/drawing/2014/main" id="{929F546F-6A45-41FB-938D-9714565F62AB}"/>
              </a:ext>
            </a:extLst>
          </p:cNvPr>
          <p:cNvSpPr>
            <a:spLocks noGrp="1"/>
          </p:cNvSpPr>
          <p:nvPr>
            <p:ph type="sldNum" sz="quarter" idx="12"/>
          </p:nvPr>
        </p:nvSpPr>
        <p:spPr/>
        <p:txBody>
          <a:bodyPr/>
          <a:lstStyle/>
          <a:p>
            <a:fld id="{E84E2596-301E-4832-9EC0-2653E7A66251}" type="slidenum">
              <a:rPr lang="en-US" smtClean="0"/>
              <a:t>13</a:t>
            </a:fld>
            <a:endParaRPr lang="en-US"/>
          </a:p>
        </p:txBody>
      </p:sp>
    </p:spTree>
    <p:extLst>
      <p:ext uri="{BB962C8B-B14F-4D97-AF65-F5344CB8AC3E}">
        <p14:creationId xmlns:p14="http://schemas.microsoft.com/office/powerpoint/2010/main" val="2882810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853EB7-41C3-4C58-B2D4-C6057A5C66FE}"/>
              </a:ext>
            </a:extLst>
          </p:cNvPr>
          <p:cNvSpPr>
            <a:spLocks noGrp="1"/>
          </p:cNvSpPr>
          <p:nvPr>
            <p:ph idx="1"/>
          </p:nvPr>
        </p:nvSpPr>
        <p:spPr>
          <a:xfrm>
            <a:off x="609600" y="308758"/>
            <a:ext cx="10160000" cy="6168242"/>
          </a:xfrm>
        </p:spPr>
        <p:txBody>
          <a:bodyPr/>
          <a:lstStyle/>
          <a:p>
            <a:r>
              <a:rPr lang="en-US" sz="2400" dirty="0"/>
              <a:t>Design a class named Customer which contains 3 private members:</a:t>
            </a:r>
          </a:p>
          <a:p>
            <a:pPr lvl="1"/>
            <a:r>
              <a:rPr lang="en-US" sz="2200" dirty="0"/>
              <a:t>name  (first name/</a:t>
            </a:r>
            <a:r>
              <a:rPr lang="en-US" sz="2200" dirty="0" err="1"/>
              <a:t>lastname</a:t>
            </a:r>
            <a:r>
              <a:rPr lang="en-US" sz="2200" dirty="0"/>
              <a:t>  e.g. "John Smith")</a:t>
            </a:r>
          </a:p>
          <a:p>
            <a:pPr lvl="1"/>
            <a:r>
              <a:rPr lang="en-US" sz="2200" dirty="0"/>
              <a:t>street address (e.g. 1 Oak St.)</a:t>
            </a:r>
          </a:p>
          <a:p>
            <a:pPr lvl="1"/>
            <a:r>
              <a:rPr lang="en-US" sz="2200" dirty="0"/>
              <a:t>creation date (date/timestamp when an object is created)</a:t>
            </a:r>
            <a:endParaRPr lang="en-US" sz="1200" dirty="0"/>
          </a:p>
          <a:p>
            <a:r>
              <a:rPr lang="en-US" sz="2400" dirty="0"/>
              <a:t>include a constructor / initializer, and accessors and mutators (with decorators)</a:t>
            </a:r>
          </a:p>
          <a:p>
            <a:pPr lvl="1"/>
            <a:r>
              <a:rPr lang="en-US" sz="2200" dirty="0"/>
              <a:t>Note: the creation date should not include a mutator, it is a read-only attribute that is set once in the constructor and can only be accessed using an accessor from that point</a:t>
            </a:r>
          </a:p>
          <a:p>
            <a:pPr lvl="1"/>
            <a:r>
              <a:rPr lang="en-US" sz="2200" dirty="0"/>
              <a:t>Creation date accessor returns a formatted datetime string</a:t>
            </a:r>
            <a:endParaRPr lang="en-US" sz="1200" dirty="0"/>
          </a:p>
          <a:p>
            <a:r>
              <a:rPr lang="en-US" sz="2400" dirty="0"/>
              <a:t>Write a program which uses your Customer class to create two customers and print their member values</a:t>
            </a:r>
          </a:p>
        </p:txBody>
      </p:sp>
      <p:sp>
        <p:nvSpPr>
          <p:cNvPr id="4" name="Slide Number Placeholder 3">
            <a:extLst>
              <a:ext uri="{FF2B5EF4-FFF2-40B4-BE49-F238E27FC236}">
                <a16:creationId xmlns:a16="http://schemas.microsoft.com/office/drawing/2014/main" id="{F0DDCFB5-885E-4A33-BF74-954406166558}"/>
              </a:ext>
            </a:extLst>
          </p:cNvPr>
          <p:cNvSpPr>
            <a:spLocks noGrp="1"/>
          </p:cNvSpPr>
          <p:nvPr>
            <p:ph type="sldNum" sz="quarter" idx="12"/>
          </p:nvPr>
        </p:nvSpPr>
        <p:spPr/>
        <p:txBody>
          <a:bodyPr/>
          <a:lstStyle/>
          <a:p>
            <a:fld id="{E84E2596-301E-4832-9EC0-2653E7A66251}" type="slidenum">
              <a:rPr lang="en-US" smtClean="0"/>
              <a:t>14</a:t>
            </a:fld>
            <a:endParaRPr lang="en-US"/>
          </a:p>
        </p:txBody>
      </p:sp>
      <p:sp>
        <p:nvSpPr>
          <p:cNvPr id="5" name="Rectangle 4">
            <a:extLst>
              <a:ext uri="{FF2B5EF4-FFF2-40B4-BE49-F238E27FC236}">
                <a16:creationId xmlns:a16="http://schemas.microsoft.com/office/drawing/2014/main" id="{0CECBA6E-A7C9-4AD6-800C-0BE4AE42F30A}"/>
              </a:ext>
            </a:extLst>
          </p:cNvPr>
          <p:cNvSpPr/>
          <p:nvPr/>
        </p:nvSpPr>
        <p:spPr>
          <a:xfrm>
            <a:off x="1387928" y="5211726"/>
            <a:ext cx="8082643" cy="830997"/>
          </a:xfrm>
          <a:prstGeom prst="rect">
            <a:avLst/>
          </a:prstGeom>
          <a:solidFill>
            <a:schemeClr val="accent3">
              <a:lumMod val="40000"/>
              <a:lumOff val="60000"/>
            </a:schemeClr>
          </a:solidFill>
        </p:spPr>
        <p:txBody>
          <a:bodyPr wrap="square">
            <a:spAutoFit/>
          </a:bodyPr>
          <a:lstStyle/>
          <a:p>
            <a:r>
              <a:rPr lang="en-US" sz="2400" b="1" dirty="0"/>
              <a:t>John Smith, 1 Oak St., 2017-06-21 21:34:23.525175</a:t>
            </a:r>
          </a:p>
          <a:p>
            <a:r>
              <a:rPr lang="en-US" sz="2400" b="1" dirty="0"/>
              <a:t>Sally Brown, 3 Elm St., 2017-06-21 21:34:23.525175</a:t>
            </a:r>
          </a:p>
        </p:txBody>
      </p:sp>
    </p:spTree>
    <p:extLst>
      <p:ext uri="{BB962C8B-B14F-4D97-AF65-F5344CB8AC3E}">
        <p14:creationId xmlns:p14="http://schemas.microsoft.com/office/powerpoint/2010/main" val="873059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2DFE7-0332-4B3D-874F-877099978AF4}"/>
              </a:ext>
            </a:extLst>
          </p:cNvPr>
          <p:cNvSpPr>
            <a:spLocks noGrp="1"/>
          </p:cNvSpPr>
          <p:nvPr>
            <p:ph idx="1"/>
          </p:nvPr>
        </p:nvSpPr>
        <p:spPr>
          <a:xfrm>
            <a:off x="609600" y="427512"/>
            <a:ext cx="10160000" cy="6049488"/>
          </a:xfrm>
        </p:spPr>
        <p:txBody>
          <a:bodyPr>
            <a:normAutofit/>
          </a:bodyPr>
          <a:lstStyle/>
          <a:p>
            <a:pPr marL="114300" indent="0">
              <a:buNone/>
            </a:pPr>
            <a:r>
              <a:rPr lang="en-US" sz="2000" dirty="0">
                <a:latin typeface="Courier New" panose="02070309020205020404" pitchFamily="49" charset="0"/>
                <a:cs typeface="Courier New" panose="02070309020205020404" pitchFamily="49" charset="0"/>
              </a:rPr>
              <a:t># customer.py</a:t>
            </a:r>
          </a:p>
          <a:p>
            <a:pPr marL="114300" indent="0">
              <a:buNone/>
            </a:pPr>
            <a:r>
              <a:rPr lang="en-US" sz="2000" dirty="0">
                <a:latin typeface="Courier New" panose="02070309020205020404" pitchFamily="49" charset="0"/>
                <a:cs typeface="Courier New" panose="02070309020205020404" pitchFamily="49" charset="0"/>
              </a:rPr>
              <a:t># represents a Customer class</a:t>
            </a: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import datetime</a:t>
            </a:r>
          </a:p>
          <a:p>
            <a:pPr marL="114300" indent="0">
              <a:buNone/>
            </a:pPr>
            <a:r>
              <a:rPr lang="en-US" sz="2000" dirty="0">
                <a:latin typeface="Courier New" panose="02070309020205020404" pitchFamily="49" charset="0"/>
                <a:cs typeface="Courier New" panose="02070309020205020404" pitchFamily="49" charset="0"/>
              </a:rPr>
              <a:t>from datetime import datetime</a:t>
            </a: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class Customer:</a:t>
            </a:r>
          </a:p>
          <a:p>
            <a:pPr marL="114300" indent="0">
              <a:buNone/>
            </a:pPr>
            <a:r>
              <a:rPr lang="en-US" sz="2000" dirty="0">
                <a:latin typeface="Courier New" panose="02070309020205020404" pitchFamily="49" charset="0"/>
                <a:cs typeface="Courier New" panose="02070309020205020404" pitchFamily="49" charset="0"/>
              </a:rPr>
              <a:t>    # constructor</a:t>
            </a:r>
          </a:p>
          <a:p>
            <a:pPr marL="114300" indent="0">
              <a:buNone/>
            </a:pPr>
            <a:r>
              <a:rPr lang="en-US" sz="2000" dirty="0">
                <a:latin typeface="Courier New" panose="02070309020205020404" pitchFamily="49" charset="0"/>
                <a:cs typeface="Courier New" panose="02070309020205020404" pitchFamily="49" charset="0"/>
              </a:rPr>
              <a:t>    def __init__(self, name, </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self.__name</a:t>
            </a:r>
            <a:r>
              <a:rPr lang="en-US" sz="2000" dirty="0">
                <a:latin typeface="Courier New" panose="02070309020205020404" pitchFamily="49" charset="0"/>
                <a:cs typeface="Courier New" panose="02070309020205020404" pitchFamily="49" charset="0"/>
              </a:rPr>
              <a:t> = name</a:t>
            </a:r>
          </a:p>
          <a:p>
            <a:pPr marL="114300" indent="0">
              <a:buNone/>
            </a:pPr>
            <a:r>
              <a:rPr lang="en-US" sz="2000" dirty="0">
                <a:latin typeface="Courier New" panose="02070309020205020404" pitchFamily="49" charset="0"/>
                <a:cs typeface="Courier New" panose="02070309020205020404" pitchFamily="49" charset="0"/>
              </a:rPr>
              <a:t>        self.__</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strAddr</a:t>
            </a: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self.__</a:t>
            </a:r>
            <a:r>
              <a:rPr lang="en-US" sz="2000" dirty="0" err="1">
                <a:latin typeface="Courier New" panose="02070309020205020404" pitchFamily="49" charset="0"/>
                <a:cs typeface="Courier New" panose="02070309020205020404" pitchFamily="49" charset="0"/>
              </a:rPr>
              <a:t>creationDate</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datetime.now</a:t>
            </a:r>
            <a:r>
              <a:rPr lang="en-US" sz="20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1ACC07C9-71D5-483F-BE13-C2FB897A84CB}"/>
              </a:ext>
            </a:extLst>
          </p:cNvPr>
          <p:cNvSpPr>
            <a:spLocks noGrp="1"/>
          </p:cNvSpPr>
          <p:nvPr>
            <p:ph type="sldNum" sz="quarter" idx="12"/>
          </p:nvPr>
        </p:nvSpPr>
        <p:spPr/>
        <p:txBody>
          <a:bodyPr/>
          <a:lstStyle/>
          <a:p>
            <a:fld id="{E84E2596-301E-4832-9EC0-2653E7A66251}" type="slidenum">
              <a:rPr lang="en-US" smtClean="0"/>
              <a:t>15</a:t>
            </a:fld>
            <a:endParaRPr lang="en-US"/>
          </a:p>
        </p:txBody>
      </p:sp>
    </p:spTree>
    <p:extLst>
      <p:ext uri="{BB962C8B-B14F-4D97-AF65-F5344CB8AC3E}">
        <p14:creationId xmlns:p14="http://schemas.microsoft.com/office/powerpoint/2010/main" val="425333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2DFE7-0332-4B3D-874F-877099978AF4}"/>
              </a:ext>
            </a:extLst>
          </p:cNvPr>
          <p:cNvSpPr>
            <a:spLocks noGrp="1"/>
          </p:cNvSpPr>
          <p:nvPr>
            <p:ph idx="1"/>
          </p:nvPr>
        </p:nvSpPr>
        <p:spPr>
          <a:xfrm>
            <a:off x="609600" y="427512"/>
            <a:ext cx="10160000" cy="6049488"/>
          </a:xfrm>
        </p:spPr>
        <p:txBody>
          <a:bodyPr>
            <a:normAutofit/>
          </a:bodyPr>
          <a:lstStyle/>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 accessor/mutator for name</a:t>
            </a:r>
          </a:p>
          <a:p>
            <a:pPr marL="114300" indent="0">
              <a:buNone/>
            </a:pPr>
            <a:r>
              <a:rPr lang="en-US" sz="2000" dirty="0">
                <a:latin typeface="Courier New" panose="02070309020205020404" pitchFamily="49" charset="0"/>
                <a:cs typeface="Courier New" panose="02070309020205020404" pitchFamily="49" charset="0"/>
              </a:rPr>
              <a:t>    @property</a:t>
            </a:r>
          </a:p>
          <a:p>
            <a:pPr marL="114300" indent="0">
              <a:buNone/>
            </a:pPr>
            <a:r>
              <a:rPr lang="en-US" sz="2000" dirty="0">
                <a:latin typeface="Courier New" panose="02070309020205020404" pitchFamily="49" charset="0"/>
                <a:cs typeface="Courier New" panose="02070309020205020404" pitchFamily="49" charset="0"/>
              </a:rPr>
              <a:t>    def name(self):</a:t>
            </a:r>
          </a:p>
          <a:p>
            <a:pPr marL="114300" indent="0">
              <a:buNone/>
            </a:pPr>
            <a:r>
              <a:rPr lang="en-US" sz="2000" dirty="0">
                <a:latin typeface="Courier New" panose="02070309020205020404" pitchFamily="49" charset="0"/>
                <a:cs typeface="Courier New" panose="02070309020205020404" pitchFamily="49" charset="0"/>
              </a:rPr>
              <a:t>        # print("in name getter") # debug</a:t>
            </a:r>
          </a:p>
          <a:p>
            <a:pPr marL="114300" indent="0">
              <a:buNone/>
            </a:pPr>
            <a:r>
              <a:rPr lang="en-US" sz="2000" dirty="0">
                <a:latin typeface="Courier New" panose="02070309020205020404" pitchFamily="49" charset="0"/>
                <a:cs typeface="Courier New" panose="02070309020205020404" pitchFamily="49" charset="0"/>
              </a:rPr>
              <a:t>        return </a:t>
            </a:r>
            <a:r>
              <a:rPr lang="en-US" sz="2000" dirty="0" err="1">
                <a:latin typeface="Courier New" panose="02070309020205020404" pitchFamily="49" charset="0"/>
                <a:cs typeface="Courier New" panose="02070309020205020404" pitchFamily="49" charset="0"/>
              </a:rPr>
              <a:t>self.__name</a:t>
            </a:r>
            <a:endParaRPr lang="en-US" sz="2000" dirty="0">
              <a:latin typeface="Courier New" panose="02070309020205020404" pitchFamily="49" charset="0"/>
              <a:cs typeface="Courier New" panose="02070309020205020404" pitchFamily="49" charset="0"/>
            </a:endParaRP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name.setter</a:t>
            </a: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def name(self, name):</a:t>
            </a:r>
          </a:p>
          <a:p>
            <a:pPr marL="114300" indent="0">
              <a:buNone/>
            </a:pPr>
            <a:r>
              <a:rPr lang="en-US" sz="2000" dirty="0">
                <a:latin typeface="Courier New" panose="02070309020205020404" pitchFamily="49" charset="0"/>
                <a:cs typeface="Courier New" panose="02070309020205020404" pitchFamily="49" charset="0"/>
              </a:rPr>
              <a:t>        # print("in name setter, </a:t>
            </a:r>
            <a:r>
              <a:rPr lang="en-US" sz="2000" dirty="0" err="1">
                <a:latin typeface="Courier New" panose="02070309020205020404" pitchFamily="49" charset="0"/>
                <a:cs typeface="Courier New" panose="02070309020205020404" pitchFamily="49" charset="0"/>
              </a:rPr>
              <a:t>param</a:t>
            </a:r>
            <a:r>
              <a:rPr lang="en-US" sz="2000" dirty="0">
                <a:latin typeface="Courier New" panose="02070309020205020404" pitchFamily="49" charset="0"/>
                <a:cs typeface="Courier New" panose="02070309020205020404" pitchFamily="49" charset="0"/>
              </a:rPr>
              <a:t>=" + name) # debug</a:t>
            </a: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self.__name</a:t>
            </a:r>
            <a:r>
              <a:rPr lang="en-US" sz="2000" dirty="0">
                <a:latin typeface="Courier New" panose="02070309020205020404" pitchFamily="49" charset="0"/>
                <a:cs typeface="Courier New" panose="02070309020205020404" pitchFamily="49" charset="0"/>
              </a:rPr>
              <a:t> = name</a:t>
            </a:r>
          </a:p>
        </p:txBody>
      </p:sp>
      <p:sp>
        <p:nvSpPr>
          <p:cNvPr id="4" name="Slide Number Placeholder 3">
            <a:extLst>
              <a:ext uri="{FF2B5EF4-FFF2-40B4-BE49-F238E27FC236}">
                <a16:creationId xmlns:a16="http://schemas.microsoft.com/office/drawing/2014/main" id="{1ACC07C9-71D5-483F-BE13-C2FB897A84CB}"/>
              </a:ext>
            </a:extLst>
          </p:cNvPr>
          <p:cNvSpPr>
            <a:spLocks noGrp="1"/>
          </p:cNvSpPr>
          <p:nvPr>
            <p:ph type="sldNum" sz="quarter" idx="12"/>
          </p:nvPr>
        </p:nvSpPr>
        <p:spPr/>
        <p:txBody>
          <a:bodyPr/>
          <a:lstStyle/>
          <a:p>
            <a:fld id="{E84E2596-301E-4832-9EC0-2653E7A66251}" type="slidenum">
              <a:rPr lang="en-US" smtClean="0"/>
              <a:t>16</a:t>
            </a:fld>
            <a:endParaRPr lang="en-US"/>
          </a:p>
        </p:txBody>
      </p:sp>
    </p:spTree>
    <p:extLst>
      <p:ext uri="{BB962C8B-B14F-4D97-AF65-F5344CB8AC3E}">
        <p14:creationId xmlns:p14="http://schemas.microsoft.com/office/powerpoint/2010/main" val="3049733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2DFE7-0332-4B3D-874F-877099978AF4}"/>
              </a:ext>
            </a:extLst>
          </p:cNvPr>
          <p:cNvSpPr>
            <a:spLocks noGrp="1"/>
          </p:cNvSpPr>
          <p:nvPr>
            <p:ph idx="1"/>
          </p:nvPr>
        </p:nvSpPr>
        <p:spPr>
          <a:xfrm>
            <a:off x="609600" y="427512"/>
            <a:ext cx="10160000" cy="6049488"/>
          </a:xfrm>
        </p:spPr>
        <p:txBody>
          <a:bodyPr>
            <a:normAutofit/>
          </a:bodyPr>
          <a:lstStyle/>
          <a:p>
            <a:pPr marL="114300" indent="0">
              <a:buNone/>
            </a:pPr>
            <a:endParaRPr lang="en-US" sz="1800" dirty="0">
              <a:latin typeface="Courier New" panose="02070309020205020404" pitchFamily="49" charset="0"/>
              <a:cs typeface="Courier New" panose="02070309020205020404" pitchFamily="49" charset="0"/>
            </a:endParaRPr>
          </a:p>
          <a:p>
            <a:pPr marL="114300" indent="0">
              <a:buNone/>
            </a:pPr>
            <a:r>
              <a:rPr lang="en-US" sz="18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accessor/mutator for </a:t>
            </a:r>
            <a:r>
              <a:rPr lang="en-US" sz="2000" dirty="0" err="1">
                <a:latin typeface="Courier New" panose="02070309020205020404" pitchFamily="49" charset="0"/>
                <a:cs typeface="Courier New" panose="02070309020205020404" pitchFamily="49" charset="0"/>
              </a:rPr>
              <a:t>strAddr</a:t>
            </a: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@property</a:t>
            </a:r>
          </a:p>
          <a:p>
            <a:pPr marL="114300" indent="0">
              <a:buNone/>
            </a:pPr>
            <a:r>
              <a:rPr lang="en-US" sz="2000" dirty="0">
                <a:latin typeface="Courier New" panose="02070309020205020404" pitchFamily="49" charset="0"/>
                <a:cs typeface="Courier New" panose="02070309020205020404" pitchFamily="49" charset="0"/>
              </a:rPr>
              <a:t>    def </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(self):</a:t>
            </a:r>
          </a:p>
          <a:p>
            <a:pPr marL="114300" indent="0">
              <a:buNone/>
            </a:pPr>
            <a:r>
              <a:rPr lang="en-US" sz="2000" dirty="0">
                <a:latin typeface="Courier New" panose="02070309020205020404" pitchFamily="49" charset="0"/>
                <a:cs typeface="Courier New" panose="02070309020205020404" pitchFamily="49" charset="0"/>
              </a:rPr>
              <a:t>        # print("in </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 getter") # debug</a:t>
            </a:r>
          </a:p>
          <a:p>
            <a:pPr marL="114300" indent="0">
              <a:buNone/>
            </a:pPr>
            <a:r>
              <a:rPr lang="en-US" sz="2000" dirty="0">
                <a:latin typeface="Courier New" panose="02070309020205020404" pitchFamily="49" charset="0"/>
                <a:cs typeface="Courier New" panose="02070309020205020404" pitchFamily="49" charset="0"/>
              </a:rPr>
              <a:t>        return self.__</a:t>
            </a:r>
            <a:r>
              <a:rPr lang="en-US" sz="2000" dirty="0" err="1">
                <a:latin typeface="Courier New" panose="02070309020205020404" pitchFamily="49" charset="0"/>
                <a:cs typeface="Courier New" panose="02070309020205020404" pitchFamily="49" charset="0"/>
              </a:rPr>
              <a:t>strAddr</a:t>
            </a:r>
            <a:endParaRPr lang="en-US" sz="2000" dirty="0">
              <a:latin typeface="Courier New" panose="02070309020205020404" pitchFamily="49" charset="0"/>
              <a:cs typeface="Courier New" panose="02070309020205020404" pitchFamily="49" charset="0"/>
            </a:endParaRP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strAddr.setter</a:t>
            </a: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def </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(self, </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        # print("in </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param</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 # debug</a:t>
            </a:r>
          </a:p>
          <a:p>
            <a:pPr marL="114300" indent="0">
              <a:buNone/>
            </a:pPr>
            <a:r>
              <a:rPr lang="en-US" sz="2000" dirty="0">
                <a:latin typeface="Courier New" panose="02070309020205020404" pitchFamily="49" charset="0"/>
                <a:cs typeface="Courier New" panose="02070309020205020404" pitchFamily="49" charset="0"/>
              </a:rPr>
              <a:t>        self.__</a:t>
            </a:r>
            <a:r>
              <a:rPr lang="en-US" sz="2000" dirty="0" err="1">
                <a:latin typeface="Courier New" panose="02070309020205020404" pitchFamily="49" charset="0"/>
                <a:cs typeface="Courier New" panose="02070309020205020404" pitchFamily="49" charset="0"/>
              </a:rPr>
              <a:t>strAddr</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strAddr</a:t>
            </a:r>
            <a:endParaRPr lang="en-US" sz="2000" dirty="0">
              <a:latin typeface="Courier New" panose="02070309020205020404" pitchFamily="49" charset="0"/>
              <a:cs typeface="Courier New" panose="02070309020205020404" pitchFamily="49" charset="0"/>
            </a:endParaRP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 accessor (no mutator) for </a:t>
            </a:r>
            <a:r>
              <a:rPr lang="en-US" sz="2000" dirty="0" err="1">
                <a:latin typeface="Courier New" panose="02070309020205020404" pitchFamily="49" charset="0"/>
                <a:cs typeface="Courier New" panose="02070309020205020404" pitchFamily="49" charset="0"/>
              </a:rPr>
              <a:t>creationDate</a:t>
            </a: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@property</a:t>
            </a:r>
          </a:p>
          <a:p>
            <a:pPr marL="114300" indent="0">
              <a:buNone/>
            </a:pPr>
            <a:r>
              <a:rPr lang="en-US" sz="2000" dirty="0">
                <a:latin typeface="Courier New" panose="02070309020205020404" pitchFamily="49" charset="0"/>
                <a:cs typeface="Courier New" panose="02070309020205020404" pitchFamily="49" charset="0"/>
              </a:rPr>
              <a:t>    def </a:t>
            </a:r>
            <a:r>
              <a:rPr lang="en-US" sz="2000" dirty="0" err="1">
                <a:latin typeface="Courier New" panose="02070309020205020404" pitchFamily="49" charset="0"/>
                <a:cs typeface="Courier New" panose="02070309020205020404" pitchFamily="49" charset="0"/>
              </a:rPr>
              <a:t>creationDate</a:t>
            </a:r>
            <a:r>
              <a:rPr lang="en-US" sz="2000" dirty="0">
                <a:latin typeface="Courier New" panose="02070309020205020404" pitchFamily="49" charset="0"/>
                <a:cs typeface="Courier New" panose="02070309020205020404" pitchFamily="49" charset="0"/>
              </a:rPr>
              <a:t>(self):</a:t>
            </a:r>
          </a:p>
          <a:p>
            <a:pPr marL="114300" indent="0">
              <a:buNone/>
            </a:pPr>
            <a:r>
              <a:rPr lang="en-US" sz="2000" dirty="0">
                <a:latin typeface="Courier New" panose="02070309020205020404" pitchFamily="49" charset="0"/>
                <a:cs typeface="Courier New" panose="02070309020205020404" pitchFamily="49" charset="0"/>
              </a:rPr>
              <a:t>        return self.__</a:t>
            </a:r>
            <a:r>
              <a:rPr lang="en-US" sz="2000" dirty="0" err="1">
                <a:latin typeface="Courier New" panose="02070309020205020404" pitchFamily="49" charset="0"/>
                <a:cs typeface="Courier New" panose="02070309020205020404" pitchFamily="49" charset="0"/>
              </a:rPr>
              <a:t>creationDate</a:t>
            </a:r>
            <a:endParaRPr lang="en-US" sz="20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1ACC07C9-71D5-483F-BE13-C2FB897A84CB}"/>
              </a:ext>
            </a:extLst>
          </p:cNvPr>
          <p:cNvSpPr>
            <a:spLocks noGrp="1"/>
          </p:cNvSpPr>
          <p:nvPr>
            <p:ph type="sldNum" sz="quarter" idx="12"/>
          </p:nvPr>
        </p:nvSpPr>
        <p:spPr/>
        <p:txBody>
          <a:bodyPr/>
          <a:lstStyle/>
          <a:p>
            <a:fld id="{E84E2596-301E-4832-9EC0-2653E7A66251}" type="slidenum">
              <a:rPr lang="en-US" smtClean="0"/>
              <a:t>17</a:t>
            </a:fld>
            <a:endParaRPr lang="en-US"/>
          </a:p>
        </p:txBody>
      </p:sp>
    </p:spTree>
    <p:extLst>
      <p:ext uri="{BB962C8B-B14F-4D97-AF65-F5344CB8AC3E}">
        <p14:creationId xmlns:p14="http://schemas.microsoft.com/office/powerpoint/2010/main" val="458709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2DFE7-0332-4B3D-874F-877099978AF4}"/>
              </a:ext>
            </a:extLst>
          </p:cNvPr>
          <p:cNvSpPr>
            <a:spLocks noGrp="1"/>
          </p:cNvSpPr>
          <p:nvPr>
            <p:ph idx="1"/>
          </p:nvPr>
        </p:nvSpPr>
        <p:spPr>
          <a:xfrm>
            <a:off x="609600" y="427512"/>
            <a:ext cx="10160000" cy="6049488"/>
          </a:xfrm>
        </p:spPr>
        <p:txBody>
          <a:bodyPr>
            <a:normAutofit/>
          </a:bodyPr>
          <a:lstStyle/>
          <a:p>
            <a:pPr marL="114300" indent="0">
              <a:buNone/>
            </a:pPr>
            <a:r>
              <a:rPr lang="en-US" sz="2000" dirty="0">
                <a:latin typeface="Courier New" panose="02070309020205020404" pitchFamily="49" charset="0"/>
                <a:cs typeface="Courier New" panose="02070309020205020404" pitchFamily="49" charset="0"/>
              </a:rPr>
              <a:t># customer_list.py</a:t>
            </a: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from customer import Customer</a:t>
            </a: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create and print two customers</a:t>
            </a:r>
          </a:p>
          <a:p>
            <a:pPr marL="114300" indent="0">
              <a:buNone/>
            </a:pPr>
            <a:r>
              <a:rPr lang="en-US" sz="2000" dirty="0">
                <a:latin typeface="Courier New" panose="02070309020205020404" pitchFamily="49" charset="0"/>
                <a:cs typeface="Courier New" panose="02070309020205020404" pitchFamily="49" charset="0"/>
              </a:rPr>
              <a:t>cust1 = Customer("John Smith", "1 Oak St.")</a:t>
            </a:r>
          </a:p>
          <a:p>
            <a:pPr marL="114300" indent="0">
              <a:buNone/>
            </a:pPr>
            <a:r>
              <a:rPr lang="en-US" sz="2000" dirty="0">
                <a:latin typeface="Courier New" panose="02070309020205020404" pitchFamily="49" charset="0"/>
                <a:cs typeface="Courier New" panose="02070309020205020404" pitchFamily="49" charset="0"/>
              </a:rPr>
              <a:t>cust2 = Customer("Sally Brown", "3 Elm St.")</a:t>
            </a:r>
          </a:p>
          <a:p>
            <a:pPr marL="114300" indent="0">
              <a:buNone/>
            </a:pPr>
            <a:r>
              <a:rPr lang="en-US" sz="2000" dirty="0">
                <a:latin typeface="Courier New" panose="02070309020205020404" pitchFamily="49" charset="0"/>
                <a:cs typeface="Courier New" panose="02070309020205020404" pitchFamily="49" charset="0"/>
              </a:rPr>
              <a:t>print(cust1.name + ", " + cust1.strAddr + ", " + str(cust1.creationDate))</a:t>
            </a:r>
          </a:p>
          <a:p>
            <a:pPr marL="114300" indent="0">
              <a:buNone/>
            </a:pPr>
            <a:r>
              <a:rPr lang="en-US" sz="2000" dirty="0">
                <a:latin typeface="Courier New" panose="02070309020205020404" pitchFamily="49" charset="0"/>
                <a:cs typeface="Courier New" panose="02070309020205020404" pitchFamily="49" charset="0"/>
              </a:rPr>
              <a:t>print(cust2.name + ", " + cust2.strAddr + ", " + str(cust2.creationDate))</a:t>
            </a:r>
          </a:p>
        </p:txBody>
      </p:sp>
      <p:sp>
        <p:nvSpPr>
          <p:cNvPr id="4" name="Slide Number Placeholder 3">
            <a:extLst>
              <a:ext uri="{FF2B5EF4-FFF2-40B4-BE49-F238E27FC236}">
                <a16:creationId xmlns:a16="http://schemas.microsoft.com/office/drawing/2014/main" id="{1ACC07C9-71D5-483F-BE13-C2FB897A84CB}"/>
              </a:ext>
            </a:extLst>
          </p:cNvPr>
          <p:cNvSpPr>
            <a:spLocks noGrp="1"/>
          </p:cNvSpPr>
          <p:nvPr>
            <p:ph type="sldNum" sz="quarter" idx="12"/>
          </p:nvPr>
        </p:nvSpPr>
        <p:spPr/>
        <p:txBody>
          <a:bodyPr/>
          <a:lstStyle/>
          <a:p>
            <a:fld id="{E84E2596-301E-4832-9EC0-2653E7A66251}" type="slidenum">
              <a:rPr lang="en-US" smtClean="0"/>
              <a:t>18</a:t>
            </a:fld>
            <a:endParaRPr lang="en-US" dirty="0"/>
          </a:p>
        </p:txBody>
      </p:sp>
    </p:spTree>
    <p:extLst>
      <p:ext uri="{BB962C8B-B14F-4D97-AF65-F5344CB8AC3E}">
        <p14:creationId xmlns:p14="http://schemas.microsoft.com/office/powerpoint/2010/main" val="1839786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E786-5164-105F-F118-0C7203BE18B9}"/>
              </a:ext>
            </a:extLst>
          </p:cNvPr>
          <p:cNvSpPr>
            <a:spLocks noGrp="1"/>
          </p:cNvSpPr>
          <p:nvPr>
            <p:ph type="title"/>
          </p:nvPr>
        </p:nvSpPr>
        <p:spPr/>
        <p:txBody>
          <a:bodyPr/>
          <a:lstStyle/>
          <a:p>
            <a:r>
              <a:rPr lang="en-US"/>
              <a:t>Objects Programming Assignment</a:t>
            </a:r>
          </a:p>
        </p:txBody>
      </p:sp>
      <p:sp>
        <p:nvSpPr>
          <p:cNvPr id="3" name="Content Placeholder 2">
            <a:extLst>
              <a:ext uri="{FF2B5EF4-FFF2-40B4-BE49-F238E27FC236}">
                <a16:creationId xmlns:a16="http://schemas.microsoft.com/office/drawing/2014/main" id="{B0C02565-C630-009F-60B4-71BB4BC2CD24}"/>
              </a:ext>
            </a:extLst>
          </p:cNvPr>
          <p:cNvSpPr>
            <a:spLocks noGrp="1"/>
          </p:cNvSpPr>
          <p:nvPr>
            <p:ph idx="1"/>
          </p:nvPr>
        </p:nvSpPr>
        <p:spPr/>
        <p:txBody>
          <a:bodyPr/>
          <a:lstStyle/>
          <a:p>
            <a:r>
              <a:rPr lang="en-US"/>
              <a:t>Modify the Product class from the by adding a quantity member. Include a getter and setter, using decorators, and modify the appropriate constructor to also accept a quantity parameter. Write a totalCost method to calculate the total cost of the item (price * quantity).</a:t>
            </a:r>
          </a:p>
          <a:p>
            <a:r>
              <a:rPr lang="en-US"/>
              <a:t>Then modify the inventory.py file to include quantity values in the constructor calls with a quantity of 100 for product1 (hammers) and 3000 for product2 (nails). Add print statements to display the quantity values and the total cost values as shown in the Expected Output included below.</a:t>
            </a:r>
          </a:p>
          <a:p>
            <a:endParaRPr lang="en-US"/>
          </a:p>
        </p:txBody>
      </p:sp>
      <p:sp>
        <p:nvSpPr>
          <p:cNvPr id="4" name="Slide Number Placeholder 3">
            <a:extLst>
              <a:ext uri="{FF2B5EF4-FFF2-40B4-BE49-F238E27FC236}">
                <a16:creationId xmlns:a16="http://schemas.microsoft.com/office/drawing/2014/main" id="{6BAC348A-7BF6-DB90-7CC4-64B6BF34239E}"/>
              </a:ext>
            </a:extLst>
          </p:cNvPr>
          <p:cNvSpPr>
            <a:spLocks noGrp="1"/>
          </p:cNvSpPr>
          <p:nvPr>
            <p:ph type="sldNum" sz="quarter" idx="12"/>
          </p:nvPr>
        </p:nvSpPr>
        <p:spPr/>
        <p:txBody>
          <a:bodyPr/>
          <a:lstStyle/>
          <a:p>
            <a:fld id="{E84E2596-301E-4832-9EC0-2653E7A66251}" type="slidenum">
              <a:rPr lang="en-US" smtClean="0"/>
              <a:t>19</a:t>
            </a:fld>
            <a:endParaRPr lang="en-US"/>
          </a:p>
        </p:txBody>
      </p:sp>
    </p:spTree>
    <p:extLst>
      <p:ext uri="{BB962C8B-B14F-4D97-AF65-F5344CB8AC3E}">
        <p14:creationId xmlns:p14="http://schemas.microsoft.com/office/powerpoint/2010/main" val="1753842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D7527-778E-74A6-0400-C54CD6B1C462}"/>
              </a:ext>
            </a:extLst>
          </p:cNvPr>
          <p:cNvSpPr>
            <a:spLocks noGrp="1"/>
          </p:cNvSpPr>
          <p:nvPr>
            <p:ph type="title"/>
          </p:nvPr>
        </p:nvSpPr>
        <p:spPr/>
        <p:txBody>
          <a:bodyPr/>
          <a:lstStyle/>
          <a:p>
            <a:r>
              <a:rPr lang="en-US"/>
              <a:t>Hands-on Labs</a:t>
            </a:r>
          </a:p>
        </p:txBody>
      </p:sp>
      <p:sp>
        <p:nvSpPr>
          <p:cNvPr id="3" name="Text Placeholder 2">
            <a:extLst>
              <a:ext uri="{FF2B5EF4-FFF2-40B4-BE49-F238E27FC236}">
                <a16:creationId xmlns:a16="http://schemas.microsoft.com/office/drawing/2014/main" id="{57CF2660-E7A3-206F-5F41-D6DA83DB4820}"/>
              </a:ext>
            </a:extLst>
          </p:cNvPr>
          <p:cNvSpPr>
            <a:spLocks noGrp="1"/>
          </p:cNvSpPr>
          <p:nvPr>
            <p:ph type="body" idx="1"/>
          </p:nvPr>
        </p:nvSpPr>
        <p:spPr/>
        <p:txBody>
          <a:bodyPr/>
          <a:lstStyle/>
          <a:p>
            <a:r>
              <a:rPr lang="en-US"/>
              <a:t>Day 4</a:t>
            </a:r>
          </a:p>
        </p:txBody>
      </p:sp>
    </p:spTree>
    <p:extLst>
      <p:ext uri="{BB962C8B-B14F-4D97-AF65-F5344CB8AC3E}">
        <p14:creationId xmlns:p14="http://schemas.microsoft.com/office/powerpoint/2010/main" val="2855143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23E7-9F7A-6788-9785-E5B099348A5F}"/>
              </a:ext>
            </a:extLst>
          </p:cNvPr>
          <p:cNvSpPr>
            <a:spLocks noGrp="1"/>
          </p:cNvSpPr>
          <p:nvPr>
            <p:ph type="title"/>
          </p:nvPr>
        </p:nvSpPr>
        <p:spPr/>
        <p:txBody>
          <a:bodyPr/>
          <a:lstStyle/>
          <a:p>
            <a:r>
              <a:rPr lang="en-US"/>
              <a:t>Expected Output</a:t>
            </a:r>
          </a:p>
        </p:txBody>
      </p:sp>
      <p:pic>
        <p:nvPicPr>
          <p:cNvPr id="6" name="Content Placeholder 5">
            <a:extLst>
              <a:ext uri="{FF2B5EF4-FFF2-40B4-BE49-F238E27FC236}">
                <a16:creationId xmlns:a16="http://schemas.microsoft.com/office/drawing/2014/main" id="{D7ED44A5-D263-6061-D1C6-F0242C697C97}"/>
              </a:ext>
            </a:extLst>
          </p:cNvPr>
          <p:cNvPicPr>
            <a:picLocks noGrp="1" noChangeAspect="1"/>
          </p:cNvPicPr>
          <p:nvPr>
            <p:ph idx="1"/>
          </p:nvPr>
        </p:nvPicPr>
        <p:blipFill>
          <a:blip r:embed="rId2"/>
          <a:stretch>
            <a:fillRect/>
          </a:stretch>
        </p:blipFill>
        <p:spPr>
          <a:xfrm>
            <a:off x="1705509" y="1837157"/>
            <a:ext cx="6739847" cy="4166717"/>
          </a:xfrm>
        </p:spPr>
      </p:pic>
      <p:sp>
        <p:nvSpPr>
          <p:cNvPr id="4" name="Slide Number Placeholder 3">
            <a:extLst>
              <a:ext uri="{FF2B5EF4-FFF2-40B4-BE49-F238E27FC236}">
                <a16:creationId xmlns:a16="http://schemas.microsoft.com/office/drawing/2014/main" id="{5755E012-B6A7-BEF3-5B5E-1B35BECE3F5A}"/>
              </a:ext>
            </a:extLst>
          </p:cNvPr>
          <p:cNvSpPr>
            <a:spLocks noGrp="1"/>
          </p:cNvSpPr>
          <p:nvPr>
            <p:ph type="sldNum" sz="quarter" idx="12"/>
          </p:nvPr>
        </p:nvSpPr>
        <p:spPr/>
        <p:txBody>
          <a:bodyPr/>
          <a:lstStyle/>
          <a:p>
            <a:fld id="{E84E2596-301E-4832-9EC0-2653E7A66251}" type="slidenum">
              <a:rPr lang="en-US" smtClean="0"/>
              <a:t>20</a:t>
            </a:fld>
            <a:endParaRPr lang="en-US"/>
          </a:p>
        </p:txBody>
      </p:sp>
    </p:spTree>
    <p:extLst>
      <p:ext uri="{BB962C8B-B14F-4D97-AF65-F5344CB8AC3E}">
        <p14:creationId xmlns:p14="http://schemas.microsoft.com/office/powerpoint/2010/main" val="554158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5B82-7667-43D1-896C-595464CC5D21}"/>
              </a:ext>
            </a:extLst>
          </p:cNvPr>
          <p:cNvSpPr>
            <a:spLocks noGrp="1"/>
          </p:cNvSpPr>
          <p:nvPr>
            <p:ph type="title"/>
          </p:nvPr>
        </p:nvSpPr>
        <p:spPr>
          <a:xfrm>
            <a:off x="609600" y="108383"/>
            <a:ext cx="10160000" cy="935326"/>
          </a:xfrm>
        </p:spPr>
        <p:txBody>
          <a:bodyPr/>
          <a:lstStyle/>
          <a:p>
            <a:r>
              <a:rPr lang="en-US" dirty="0"/>
              <a:t>Inheritance in Python</a:t>
            </a:r>
          </a:p>
        </p:txBody>
      </p:sp>
      <p:sp>
        <p:nvSpPr>
          <p:cNvPr id="3" name="Content Placeholder 2">
            <a:extLst>
              <a:ext uri="{FF2B5EF4-FFF2-40B4-BE49-F238E27FC236}">
                <a16:creationId xmlns:a16="http://schemas.microsoft.com/office/drawing/2014/main" id="{CA32F530-8ED9-45FA-A287-B2C5D563CD6B}"/>
              </a:ext>
            </a:extLst>
          </p:cNvPr>
          <p:cNvSpPr>
            <a:spLocks noGrp="1"/>
          </p:cNvSpPr>
          <p:nvPr>
            <p:ph idx="1"/>
          </p:nvPr>
        </p:nvSpPr>
        <p:spPr>
          <a:xfrm>
            <a:off x="234429" y="952500"/>
            <a:ext cx="10785996" cy="5676899"/>
          </a:xfrm>
        </p:spPr>
        <p:txBody>
          <a:bodyPr>
            <a:noAutofit/>
          </a:bodyPr>
          <a:lstStyle/>
          <a:p>
            <a:pPr marL="0" indent="0">
              <a:spcBef>
                <a:spcPts val="0"/>
              </a:spcBef>
              <a:buNone/>
            </a:pPr>
            <a:r>
              <a:rPr lang="en-US" sz="1600">
                <a:latin typeface="Courier New" panose="02070309020205020404" pitchFamily="49" charset="0"/>
                <a:cs typeface="Courier New" panose="02070309020205020404" pitchFamily="49" charset="0"/>
              </a:rPr>
              <a:t>#!/usr/bin/env python3</a:t>
            </a:r>
          </a:p>
          <a:p>
            <a:pPr marL="0" indent="0">
              <a:spcBef>
                <a:spcPts val="0"/>
              </a:spcBef>
              <a:buNone/>
            </a:pPr>
            <a:r>
              <a:rPr lang="en-US" sz="1600">
                <a:latin typeface="Courier New" panose="02070309020205020404" pitchFamily="49" charset="0"/>
                <a:cs typeface="Courier New" panose="02070309020205020404" pitchFamily="49" charset="0"/>
              </a:rPr>
              <a:t># electric_car.py</a:t>
            </a:r>
          </a:p>
          <a:p>
            <a:pPr marL="0" indent="0">
              <a:spcBef>
                <a:spcPts val="0"/>
              </a:spcBef>
              <a:buNone/>
            </a:pPr>
            <a:r>
              <a:rPr lang="en-US" sz="1600">
                <a:latin typeface="Courier New" panose="02070309020205020404" pitchFamily="49" charset="0"/>
                <a:cs typeface="Courier New" panose="02070309020205020404" pitchFamily="49" charset="0"/>
              </a:rPr>
              <a:t># class representing an electric car</a:t>
            </a:r>
          </a:p>
          <a:p>
            <a:pPr marL="0" indent="0">
              <a:spcBef>
                <a:spcPts val="0"/>
              </a:spcBef>
              <a:buNone/>
            </a:pPr>
            <a:endParaRPr lang="en-US" sz="1600" b="1">
              <a:latin typeface="Courier New" panose="02070309020205020404" pitchFamily="49" charset="0"/>
              <a:cs typeface="Courier New" panose="02070309020205020404" pitchFamily="49" charset="0"/>
            </a:endParaRPr>
          </a:p>
          <a:p>
            <a:pPr marL="0" indent="0">
              <a:spcBef>
                <a:spcPts val="0"/>
              </a:spcBef>
              <a:buNone/>
            </a:pPr>
            <a:r>
              <a:rPr lang="en-US" sz="1600" b="1">
                <a:latin typeface="Courier New" panose="02070309020205020404" pitchFamily="49" charset="0"/>
                <a:cs typeface="Courier New" panose="02070309020205020404" pitchFamily="49" charset="0"/>
              </a:rPr>
              <a:t>from car import Car    # import our base class</a:t>
            </a:r>
          </a:p>
          <a:p>
            <a:pPr marL="0" indent="0">
              <a:spcBef>
                <a:spcPts val="0"/>
              </a:spcBef>
              <a:buNone/>
            </a:pPr>
            <a:endParaRPr lang="en-US" sz="1600">
              <a:latin typeface="Courier New" panose="02070309020205020404" pitchFamily="49" charset="0"/>
              <a:cs typeface="Courier New" panose="02070309020205020404" pitchFamily="49" charset="0"/>
            </a:endParaRPr>
          </a:p>
          <a:p>
            <a:pPr marL="0" indent="0">
              <a:spcBef>
                <a:spcPts val="0"/>
              </a:spcBef>
              <a:buNone/>
            </a:pPr>
            <a:r>
              <a:rPr lang="en-US" sz="1600">
                <a:latin typeface="Courier New" panose="02070309020205020404" pitchFamily="49" charset="0"/>
                <a:cs typeface="Courier New" panose="02070309020205020404" pitchFamily="49" charset="0"/>
              </a:rPr>
              <a:t>class ElectricCar(Car):</a:t>
            </a:r>
          </a:p>
          <a:p>
            <a:pPr marL="0" indent="0">
              <a:spcBef>
                <a:spcPts val="0"/>
              </a:spcBef>
              <a:buNone/>
            </a:pPr>
            <a:r>
              <a:rPr lang="en-US" sz="1600">
                <a:latin typeface="Courier New" panose="02070309020205020404" pitchFamily="49" charset="0"/>
                <a:cs typeface="Courier New" panose="02070309020205020404" pitchFamily="49" charset="0"/>
              </a:rPr>
              <a:t>    """Represent aspects of a car, specific to electric vehicles."""</a:t>
            </a:r>
          </a:p>
          <a:p>
            <a:pPr marL="0" indent="0">
              <a:spcBef>
                <a:spcPts val="0"/>
              </a:spcBef>
              <a:buNone/>
            </a:pPr>
            <a:endParaRPr lang="en-US" sz="1600">
              <a:latin typeface="Courier New" panose="02070309020205020404" pitchFamily="49" charset="0"/>
              <a:cs typeface="Courier New" panose="02070309020205020404" pitchFamily="49" charset="0"/>
            </a:endParaRPr>
          </a:p>
          <a:p>
            <a:pPr marL="0" indent="0">
              <a:spcBef>
                <a:spcPts val="0"/>
              </a:spcBef>
              <a:buNone/>
            </a:pPr>
            <a:r>
              <a:rPr lang="en-US" sz="1600">
                <a:latin typeface="Courier New" panose="02070309020205020404" pitchFamily="49" charset="0"/>
                <a:cs typeface="Courier New" panose="02070309020205020404" pitchFamily="49" charset="0"/>
              </a:rPr>
              <a:t>    def __init__(self, make, model, year):</a:t>
            </a:r>
          </a:p>
          <a:p>
            <a:pPr marL="0" indent="0">
              <a:spcBef>
                <a:spcPts val="0"/>
              </a:spcBef>
              <a:buNone/>
            </a:pPr>
            <a:r>
              <a:rPr lang="en-US" sz="1600">
                <a:latin typeface="Courier New" panose="02070309020205020404" pitchFamily="49" charset="0"/>
                <a:cs typeface="Courier New" panose="02070309020205020404" pitchFamily="49" charset="0"/>
              </a:rPr>
              <a:t>        """Initialize attributes of the parent class."""</a:t>
            </a:r>
          </a:p>
          <a:p>
            <a:pPr marL="0" indent="0">
              <a:spcBef>
                <a:spcPts val="0"/>
              </a:spcBef>
              <a:buNone/>
            </a:pPr>
            <a:r>
              <a:rPr lang="en-US" sz="1600">
                <a:latin typeface="Courier New" panose="02070309020205020404" pitchFamily="49" charset="0"/>
                <a:cs typeface="Courier New" panose="02070309020205020404" pitchFamily="49" charset="0"/>
              </a:rPr>
              <a:t>        </a:t>
            </a:r>
            <a:r>
              <a:rPr lang="en-US" sz="1600" b="1">
                <a:latin typeface="Courier New" panose="02070309020205020404" pitchFamily="49" charset="0"/>
                <a:cs typeface="Courier New" panose="02070309020205020404" pitchFamily="49" charset="0"/>
              </a:rPr>
              <a:t>super().__init__(make, model, year)  # "pass-through" arguments to base class</a:t>
            </a:r>
          </a:p>
          <a:p>
            <a:pPr marL="0" indent="0">
              <a:spcBef>
                <a:spcPts val="0"/>
              </a:spcBef>
              <a:buNone/>
            </a:pPr>
            <a:endParaRPr lang="en-US" sz="1600">
              <a:latin typeface="Courier New" panose="02070309020205020404" pitchFamily="49" charset="0"/>
              <a:cs typeface="Courier New" panose="02070309020205020404" pitchFamily="49" charset="0"/>
            </a:endParaRPr>
          </a:p>
          <a:p>
            <a:pPr marL="0" indent="0">
              <a:spcBef>
                <a:spcPts val="0"/>
              </a:spcBef>
              <a:buNone/>
            </a:pPr>
            <a:r>
              <a:rPr lang="en-US" sz="1600">
                <a:latin typeface="Courier New" panose="02070309020205020404" pitchFamily="49" charset="0"/>
                <a:cs typeface="Courier New" panose="02070309020205020404" pitchFamily="49" charset="0"/>
              </a:rPr>
              <a:t>def main():</a:t>
            </a:r>
          </a:p>
          <a:p>
            <a:pPr marL="0" indent="0">
              <a:spcBef>
                <a:spcPts val="0"/>
              </a:spcBef>
              <a:buNone/>
            </a:pPr>
            <a:r>
              <a:rPr lang="en-US" sz="1600">
                <a:latin typeface="Courier New" panose="02070309020205020404" pitchFamily="49" charset="0"/>
                <a:cs typeface="Courier New" panose="02070309020205020404" pitchFamily="49" charset="0"/>
              </a:rPr>
              <a:t>    my_tesla = ElectricCar('tesla', 'model s', 2019)</a:t>
            </a:r>
          </a:p>
          <a:p>
            <a:pPr marL="0" indent="0">
              <a:spcBef>
                <a:spcPts val="0"/>
              </a:spcBef>
              <a:buNone/>
            </a:pPr>
            <a:r>
              <a:rPr lang="en-US" sz="1600">
                <a:latin typeface="Courier New" panose="02070309020205020404" pitchFamily="49" charset="0"/>
                <a:cs typeface="Courier New" panose="02070309020205020404" pitchFamily="49" charset="0"/>
              </a:rPr>
              <a:t>    </a:t>
            </a:r>
            <a:r>
              <a:rPr lang="en-US" sz="1600" b="1">
                <a:latin typeface="Courier New" panose="02070309020205020404" pitchFamily="49" charset="0"/>
                <a:cs typeface="Courier New" panose="02070309020205020404" pitchFamily="49" charset="0"/>
              </a:rPr>
              <a:t>print(my_tesla.get_descriptive_name())</a:t>
            </a:r>
            <a:r>
              <a:rPr lang="en-US" sz="1600">
                <a:latin typeface="Courier New" panose="02070309020205020404" pitchFamily="49" charset="0"/>
                <a:cs typeface="Courier New" panose="02070309020205020404" pitchFamily="49" charset="0"/>
              </a:rPr>
              <a:t>  </a:t>
            </a:r>
            <a:r>
              <a:rPr lang="en-US" sz="1600" b="1">
                <a:latin typeface="Courier New" panose="02070309020205020404" pitchFamily="49" charset="0"/>
                <a:cs typeface="Courier New" panose="02070309020205020404" pitchFamily="49" charset="0"/>
              </a:rPr>
              <a:t># get_descriptive_name resides in the base class</a:t>
            </a:r>
          </a:p>
          <a:p>
            <a:pPr marL="0" indent="0">
              <a:spcBef>
                <a:spcPts val="0"/>
              </a:spcBef>
              <a:buNone/>
            </a:pPr>
            <a:endParaRPr lang="en-US" sz="1600">
              <a:latin typeface="Courier New" panose="02070309020205020404" pitchFamily="49" charset="0"/>
              <a:cs typeface="Courier New" panose="02070309020205020404" pitchFamily="49" charset="0"/>
            </a:endParaRPr>
          </a:p>
          <a:p>
            <a:pPr marL="0" indent="0">
              <a:spcBef>
                <a:spcPts val="0"/>
              </a:spcBef>
              <a:buNone/>
            </a:pPr>
            <a:r>
              <a:rPr lang="en-US" sz="1600">
                <a:latin typeface="Courier New" panose="02070309020205020404" pitchFamily="49" charset="0"/>
                <a:cs typeface="Courier New" panose="02070309020205020404" pitchFamily="49" charset="0"/>
              </a:rPr>
              <a:t>if __name__ == "__main__":</a:t>
            </a:r>
          </a:p>
          <a:p>
            <a:pPr marL="0" indent="0">
              <a:spcBef>
                <a:spcPts val="0"/>
              </a:spcBef>
              <a:buNone/>
            </a:pPr>
            <a:r>
              <a:rPr lang="en-US" sz="1600">
                <a:latin typeface="Courier New" panose="02070309020205020404" pitchFamily="49" charset="0"/>
                <a:cs typeface="Courier New" panose="02070309020205020404" pitchFamily="49" charset="0"/>
              </a:rPr>
              <a:t>    main()</a:t>
            </a:r>
            <a:endParaRPr lang="en-US" sz="16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FEAD75AE-D387-4513-9DEA-00DDDFDC7A3E}"/>
              </a:ext>
            </a:extLst>
          </p:cNvPr>
          <p:cNvSpPr>
            <a:spLocks noGrp="1"/>
          </p:cNvSpPr>
          <p:nvPr>
            <p:ph type="sldNum" sz="quarter" idx="12"/>
          </p:nvPr>
        </p:nvSpPr>
        <p:spPr/>
        <p:txBody>
          <a:bodyPr/>
          <a:lstStyle/>
          <a:p>
            <a:fld id="{E84E2596-301E-4832-9EC0-2653E7A66251}" type="slidenum">
              <a:rPr lang="en-US" smtClean="0"/>
              <a:t>21</a:t>
            </a:fld>
            <a:endParaRPr lang="en-US"/>
          </a:p>
        </p:txBody>
      </p:sp>
      <p:sp>
        <p:nvSpPr>
          <p:cNvPr id="5" name="Rectangle 4">
            <a:extLst>
              <a:ext uri="{FF2B5EF4-FFF2-40B4-BE49-F238E27FC236}">
                <a16:creationId xmlns:a16="http://schemas.microsoft.com/office/drawing/2014/main" id="{33B5F784-F88B-4FDC-BF01-7BCF65B66B9C}"/>
              </a:ext>
            </a:extLst>
          </p:cNvPr>
          <p:cNvSpPr/>
          <p:nvPr/>
        </p:nvSpPr>
        <p:spPr>
          <a:xfrm>
            <a:off x="8305515" y="5572702"/>
            <a:ext cx="2714910" cy="461665"/>
          </a:xfrm>
          <a:prstGeom prst="rect">
            <a:avLst/>
          </a:prstGeom>
          <a:solidFill>
            <a:schemeClr val="accent3">
              <a:lumMod val="40000"/>
              <a:lumOff val="60000"/>
            </a:schemeClr>
          </a:solidFill>
        </p:spPr>
        <p:txBody>
          <a:bodyPr wrap="none">
            <a:spAutoFit/>
          </a:bodyPr>
          <a:lstStyle/>
          <a:p>
            <a:r>
              <a:rPr lang="en-US" sz="2400" dirty="0"/>
              <a:t>2019 Tesla Model S</a:t>
            </a:r>
          </a:p>
        </p:txBody>
      </p:sp>
    </p:spTree>
    <p:extLst>
      <p:ext uri="{BB962C8B-B14F-4D97-AF65-F5344CB8AC3E}">
        <p14:creationId xmlns:p14="http://schemas.microsoft.com/office/powerpoint/2010/main" val="2269242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5B82-7667-43D1-896C-595464CC5D21}"/>
              </a:ext>
            </a:extLst>
          </p:cNvPr>
          <p:cNvSpPr>
            <a:spLocks noGrp="1"/>
          </p:cNvSpPr>
          <p:nvPr>
            <p:ph type="title"/>
          </p:nvPr>
        </p:nvSpPr>
        <p:spPr>
          <a:xfrm>
            <a:off x="609600" y="144010"/>
            <a:ext cx="10160000" cy="890133"/>
          </a:xfrm>
        </p:spPr>
        <p:txBody>
          <a:bodyPr/>
          <a:lstStyle/>
          <a:p>
            <a:r>
              <a:rPr lang="en-US" dirty="0"/>
              <a:t>Inheritance </a:t>
            </a:r>
            <a:r>
              <a:rPr lang="en-US"/>
              <a:t>in Python: Exercises</a:t>
            </a:r>
            <a:endParaRPr lang="en-US" dirty="0"/>
          </a:p>
        </p:txBody>
      </p:sp>
      <p:sp>
        <p:nvSpPr>
          <p:cNvPr id="3" name="Content Placeholder 2">
            <a:extLst>
              <a:ext uri="{FF2B5EF4-FFF2-40B4-BE49-F238E27FC236}">
                <a16:creationId xmlns:a16="http://schemas.microsoft.com/office/drawing/2014/main" id="{CA32F530-8ED9-45FA-A287-B2C5D563CD6B}"/>
              </a:ext>
            </a:extLst>
          </p:cNvPr>
          <p:cNvSpPr>
            <a:spLocks noGrp="1"/>
          </p:cNvSpPr>
          <p:nvPr>
            <p:ph idx="1"/>
          </p:nvPr>
        </p:nvSpPr>
        <p:spPr>
          <a:xfrm>
            <a:off x="609600" y="1175657"/>
            <a:ext cx="10160000" cy="5301343"/>
          </a:xfrm>
        </p:spPr>
        <p:txBody>
          <a:bodyPr>
            <a:normAutofit lnSpcReduction="10000"/>
          </a:bodyPr>
          <a:lstStyle/>
          <a:p>
            <a:r>
              <a:rPr lang="en-US"/>
              <a:t>If pythons, vipers, and cobras are subclasses of the same superclass, what would you call the superclass?</a:t>
            </a:r>
          </a:p>
          <a:p>
            <a:pPr marL="914400" indent="0">
              <a:buNone/>
            </a:pPr>
            <a:r>
              <a:rPr lang="en-US" sz="1900" b="1">
                <a:solidFill>
                  <a:srgbClr val="FF0000"/>
                </a:solidFill>
                <a:latin typeface="Courier New" panose="02070309020205020404" pitchFamily="49" charset="0"/>
                <a:cs typeface="Courier New" panose="02070309020205020404" pitchFamily="49" charset="0"/>
              </a:rPr>
              <a:t>class Snake:</a:t>
            </a:r>
          </a:p>
          <a:p>
            <a:r>
              <a:rPr lang="en-US"/>
              <a:t>Name some python subclasses (hint: google some different python types)</a:t>
            </a:r>
          </a:p>
          <a:p>
            <a:pPr marL="914400" indent="0">
              <a:buNone/>
            </a:pPr>
            <a:r>
              <a:rPr lang="en-US" sz="1900" b="1">
                <a:solidFill>
                  <a:srgbClr val="FF0000"/>
                </a:solidFill>
                <a:latin typeface="Courier New" panose="02070309020205020404" pitchFamily="49" charset="0"/>
                <a:cs typeface="Courier New" panose="02070309020205020404" pitchFamily="49" charset="0"/>
              </a:rPr>
              <a:t>class BallPython(Snake):  class AfricanPython(Snake):  … and more</a:t>
            </a:r>
          </a:p>
          <a:p>
            <a:r>
              <a:rPr lang="en-US"/>
              <a:t>What is wrong with this class declaration:</a:t>
            </a:r>
            <a:endParaRPr lang="en-US">
              <a:solidFill>
                <a:srgbClr val="222222"/>
              </a:solidFill>
              <a:latin typeface="Open Sans" panose="020B0606030504020204" pitchFamily="34" charset="0"/>
            </a:endParaRPr>
          </a:p>
          <a:p>
            <a:pPr marL="914400" indent="0">
              <a:buNone/>
            </a:pPr>
            <a:r>
              <a:rPr lang="en-US" sz="2000" b="1">
                <a:solidFill>
                  <a:srgbClr val="222222"/>
                </a:solidFill>
                <a:latin typeface="Courier New" panose="02070309020205020404" pitchFamily="49" charset="0"/>
                <a:cs typeface="Courier New" panose="02070309020205020404" pitchFamily="49" charset="0"/>
              </a:rPr>
              <a:t>c</a:t>
            </a:r>
            <a:r>
              <a:rPr lang="en-US" sz="2000" b="1" i="0">
                <a:solidFill>
                  <a:srgbClr val="222222"/>
                </a:solidFill>
                <a:effectLst/>
                <a:latin typeface="Courier New" panose="02070309020205020404" pitchFamily="49" charset="0"/>
                <a:cs typeface="Courier New" panose="02070309020205020404" pitchFamily="49" charset="0"/>
              </a:rPr>
              <a:t>lass </a:t>
            </a:r>
            <a:r>
              <a:rPr lang="en-US" sz="2000" b="1">
                <a:solidFill>
                  <a:srgbClr val="222222"/>
                </a:solidFill>
                <a:latin typeface="Courier New" panose="02070309020205020404" pitchFamily="49" charset="0"/>
                <a:cs typeface="Courier New" panose="02070309020205020404" pitchFamily="49" charset="0"/>
              </a:rPr>
              <a:t>c</a:t>
            </a:r>
            <a:r>
              <a:rPr lang="en-US" sz="2000" b="1" i="0">
                <a:solidFill>
                  <a:srgbClr val="222222"/>
                </a:solidFill>
                <a:effectLst/>
                <a:latin typeface="Courier New" panose="02070309020205020404" pitchFamily="49" charset="0"/>
                <a:cs typeface="Courier New" panose="02070309020205020404" pitchFamily="49" charset="0"/>
              </a:rPr>
              <a:t>lass:     </a:t>
            </a:r>
            <a:r>
              <a:rPr lang="en-US" sz="2000" b="1" i="0">
                <a:solidFill>
                  <a:srgbClr val="FF0000"/>
                </a:solidFill>
                <a:effectLst/>
                <a:latin typeface="Courier New" panose="02070309020205020404" pitchFamily="49" charset="0"/>
                <a:cs typeface="Courier New" panose="02070309020205020404" pitchFamily="49" charset="0"/>
              </a:rPr>
              <a:t>class is a reserved keyword </a:t>
            </a:r>
            <a:endParaRPr lang="en-US" sz="2000" b="1">
              <a:solidFill>
                <a:srgbClr val="FF0000"/>
              </a:solidFill>
              <a:latin typeface="Courier New" panose="02070309020205020404" pitchFamily="49" charset="0"/>
              <a:cs typeface="Courier New" panose="02070309020205020404" pitchFamily="49" charset="0"/>
            </a:endParaRPr>
          </a:p>
          <a:p>
            <a:r>
              <a:rPr lang="en-US"/>
              <a:t>What is missing from the following class declaration?</a:t>
            </a:r>
          </a:p>
          <a:p>
            <a:pPr marL="914400" indent="0">
              <a:buNone/>
            </a:pPr>
            <a:r>
              <a:rPr lang="en-US" sz="1800" b="1">
                <a:latin typeface="Courier New" panose="02070309020205020404" pitchFamily="49" charset="0"/>
                <a:cs typeface="Courier New" panose="02070309020205020404" pitchFamily="49" charset="0"/>
              </a:rPr>
              <a:t>class Snake:</a:t>
            </a:r>
          </a:p>
          <a:p>
            <a:pPr marL="914400" indent="0">
              <a:buNone/>
            </a:pPr>
            <a:r>
              <a:rPr lang="en-US" sz="1800" b="1">
                <a:latin typeface="Courier New" panose="02070309020205020404" pitchFamily="49" charset="0"/>
                <a:cs typeface="Courier New" panose="02070309020205020404" pitchFamily="49" charset="0"/>
              </a:rPr>
              <a:t>    def __init__(</a:t>
            </a:r>
            <a:r>
              <a:rPr lang="en-US" sz="1800" b="1">
                <a:solidFill>
                  <a:srgbClr val="FF0000"/>
                </a:solidFill>
                <a:latin typeface="Courier New" panose="02070309020205020404" pitchFamily="49" charset="0"/>
                <a:cs typeface="Courier New" panose="02070309020205020404" pitchFamily="49" charset="0"/>
              </a:rPr>
              <a:t>self</a:t>
            </a:r>
            <a:r>
              <a:rPr lang="en-US" sz="1800" b="1">
                <a:latin typeface="Courier New" panose="02070309020205020404" pitchFamily="49" charset="0"/>
                <a:cs typeface="Courier New" panose="02070309020205020404" pitchFamily="49" charset="0"/>
              </a:rPr>
              <a:t>):</a:t>
            </a:r>
          </a:p>
          <a:p>
            <a:pPr marL="914400" indent="0">
              <a:buNone/>
            </a:pPr>
            <a:r>
              <a:rPr lang="en-US" sz="1800" b="1">
                <a:latin typeface="Courier New" panose="02070309020205020404" pitchFamily="49" charset="0"/>
                <a:cs typeface="Courier New" panose="02070309020205020404" pitchFamily="49" charset="0"/>
              </a:rPr>
              <a:t>        self.sound = 'Sssssss'</a:t>
            </a:r>
          </a:p>
          <a:p>
            <a:r>
              <a:rPr lang="en-US"/>
              <a:t>What needs to change in the code shown below so venomous is private?</a:t>
            </a:r>
          </a:p>
          <a:p>
            <a:pPr marL="914400" indent="0">
              <a:buNone/>
            </a:pPr>
            <a:r>
              <a:rPr lang="en-US" sz="1800" b="1">
                <a:latin typeface="Courier New" panose="02070309020205020404" pitchFamily="49" charset="0"/>
                <a:cs typeface="Courier New" panose="02070309020205020404" pitchFamily="49" charset="0"/>
              </a:rPr>
              <a:t>class Snake:</a:t>
            </a:r>
          </a:p>
          <a:p>
            <a:pPr marL="914400" indent="0">
              <a:buNone/>
            </a:pPr>
            <a:r>
              <a:rPr lang="en-US" sz="1800" b="1">
                <a:latin typeface="Courier New" panose="02070309020205020404" pitchFamily="49" charset="0"/>
                <a:cs typeface="Courier New" panose="02070309020205020404" pitchFamily="49" charset="0"/>
              </a:rPr>
              <a:t>    def __init__(self):</a:t>
            </a:r>
          </a:p>
          <a:p>
            <a:pPr marL="914400" indent="0">
              <a:buNone/>
            </a:pPr>
            <a:r>
              <a:rPr lang="en-US" sz="1800" b="1">
                <a:latin typeface="Courier New" panose="02070309020205020404" pitchFamily="49" charset="0"/>
                <a:cs typeface="Courier New" panose="02070309020205020404" pitchFamily="49" charset="0"/>
              </a:rPr>
              <a:t>        self.</a:t>
            </a:r>
            <a:r>
              <a:rPr lang="en-US" sz="1800" b="1">
                <a:solidFill>
                  <a:srgbClr val="FF0000"/>
                </a:solidFill>
                <a:latin typeface="Courier New" panose="02070309020205020404" pitchFamily="49" charset="0"/>
                <a:cs typeface="Courier New" panose="02070309020205020404" pitchFamily="49" charset="0"/>
              </a:rPr>
              <a:t>__</a:t>
            </a:r>
            <a:r>
              <a:rPr lang="en-US" sz="1800" b="1">
                <a:latin typeface="Courier New" panose="02070309020205020404" pitchFamily="49" charset="0"/>
                <a:cs typeface="Courier New" panose="02070309020205020404" pitchFamily="49" charset="0"/>
              </a:rPr>
              <a:t>venomous = True</a:t>
            </a:r>
            <a:endParaRPr lang="en-US" sz="18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FEAD75AE-D387-4513-9DEA-00DDDFDC7A3E}"/>
              </a:ext>
            </a:extLst>
          </p:cNvPr>
          <p:cNvSpPr>
            <a:spLocks noGrp="1"/>
          </p:cNvSpPr>
          <p:nvPr>
            <p:ph type="sldNum" sz="quarter" idx="12"/>
          </p:nvPr>
        </p:nvSpPr>
        <p:spPr/>
        <p:txBody>
          <a:bodyPr/>
          <a:lstStyle/>
          <a:p>
            <a:fld id="{E84E2596-301E-4832-9EC0-2653E7A66251}" type="slidenum">
              <a:rPr lang="en-US" smtClean="0"/>
              <a:t>22</a:t>
            </a:fld>
            <a:endParaRPr lang="en-US"/>
          </a:p>
        </p:txBody>
      </p:sp>
    </p:spTree>
    <p:extLst>
      <p:ext uri="{BB962C8B-B14F-4D97-AF65-F5344CB8AC3E}">
        <p14:creationId xmlns:p14="http://schemas.microsoft.com/office/powerpoint/2010/main" val="2022985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C6922-27C3-41FE-9592-4F6ADDC98A49}"/>
              </a:ext>
            </a:extLst>
          </p:cNvPr>
          <p:cNvSpPr>
            <a:spLocks noGrp="1"/>
          </p:cNvSpPr>
          <p:nvPr>
            <p:ph type="title"/>
          </p:nvPr>
        </p:nvSpPr>
        <p:spPr>
          <a:xfrm>
            <a:off x="609600" y="154565"/>
            <a:ext cx="10160000" cy="963035"/>
          </a:xfrm>
        </p:spPr>
        <p:txBody>
          <a:bodyPr/>
          <a:lstStyle/>
          <a:p>
            <a:r>
              <a:rPr lang="en-US" dirty="0"/>
              <a:t>Adding an Attribute to a Subclass</a:t>
            </a:r>
          </a:p>
        </p:txBody>
      </p:sp>
      <p:sp>
        <p:nvSpPr>
          <p:cNvPr id="3" name="Content Placeholder 2">
            <a:extLst>
              <a:ext uri="{FF2B5EF4-FFF2-40B4-BE49-F238E27FC236}">
                <a16:creationId xmlns:a16="http://schemas.microsoft.com/office/drawing/2014/main" id="{FCA0A866-12B2-4000-A926-17C45EC4D981}"/>
              </a:ext>
            </a:extLst>
          </p:cNvPr>
          <p:cNvSpPr>
            <a:spLocks noGrp="1"/>
          </p:cNvSpPr>
          <p:nvPr>
            <p:ph idx="1"/>
          </p:nvPr>
        </p:nvSpPr>
        <p:spPr>
          <a:xfrm>
            <a:off x="609600" y="1117600"/>
            <a:ext cx="10160000" cy="5359400"/>
          </a:xfrm>
        </p:spPr>
        <p:txBody>
          <a:bodyPr>
            <a:noAutofit/>
          </a:bodyPr>
          <a:lstStyle/>
          <a:p>
            <a:pPr marL="0" indent="0">
              <a:spcBef>
                <a:spcPts val="0"/>
              </a:spcBef>
              <a:buNone/>
            </a:pPr>
            <a:r>
              <a:rPr lang="en-US" sz="1800" b="1" dirty="0">
                <a:latin typeface="Courier New" panose="02070309020205020404" pitchFamily="49" charset="0"/>
                <a:cs typeface="Courier New" panose="02070309020205020404" pitchFamily="49" charset="0"/>
              </a:rPr>
              <a:t>class </a:t>
            </a:r>
            <a:r>
              <a:rPr lang="en-US" sz="1800" b="1" dirty="0" err="1">
                <a:latin typeface="Courier New" panose="02070309020205020404" pitchFamily="49" charset="0"/>
                <a:cs typeface="Courier New" panose="02070309020205020404" pitchFamily="49" charset="0"/>
              </a:rPr>
              <a:t>ElectricCar</a:t>
            </a:r>
            <a:r>
              <a:rPr lang="en-US" sz="1800" b="1" dirty="0">
                <a:latin typeface="Courier New" panose="02070309020205020404" pitchFamily="49" charset="0"/>
                <a:cs typeface="Courier New" panose="02070309020205020404" pitchFamily="49" charset="0"/>
              </a:rPr>
              <a:t>(Car):</a:t>
            </a:r>
          </a:p>
          <a:p>
            <a:pPr marL="0" indent="0">
              <a:spcBef>
                <a:spcPts val="0"/>
              </a:spcBef>
              <a:buNone/>
            </a:pPr>
            <a:r>
              <a:rPr lang="en-US" sz="1800" b="1" dirty="0">
                <a:latin typeface="Courier New" panose="02070309020205020404" pitchFamily="49" charset="0"/>
                <a:cs typeface="Courier New" panose="02070309020205020404" pitchFamily="49" charset="0"/>
              </a:rPr>
              <a:t>    """Represent aspects of a car, specific to electric vehicles."""</a:t>
            </a:r>
          </a:p>
          <a:p>
            <a:pPr marL="0" indent="0">
              <a:spcBef>
                <a:spcPts val="0"/>
              </a:spcBef>
              <a:buNone/>
            </a:pPr>
            <a:endParaRPr lang="en-US" sz="1800" b="1">
              <a:latin typeface="Courier New" panose="02070309020205020404" pitchFamily="49" charset="0"/>
              <a:cs typeface="Courier New" panose="02070309020205020404" pitchFamily="49" charset="0"/>
            </a:endParaRPr>
          </a:p>
          <a:p>
            <a:pPr marL="0" indent="0">
              <a:spcBef>
                <a:spcPts val="0"/>
              </a:spcBef>
              <a:buNone/>
            </a:pPr>
            <a:r>
              <a:rPr lang="en-US" sz="1800" b="1">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def __init__(self, make, model, year, </a:t>
            </a:r>
            <a:r>
              <a:rPr lang="en-US" sz="1800" b="1" dirty="0" err="1">
                <a:solidFill>
                  <a:srgbClr val="FF0000"/>
                </a:solidFill>
                <a:latin typeface="Courier New" panose="02070309020205020404" pitchFamily="49" charset="0"/>
                <a:cs typeface="Courier New" panose="02070309020205020404" pitchFamily="49" charset="0"/>
              </a:rPr>
              <a:t>batteryVolts</a:t>
            </a:r>
            <a:r>
              <a:rPr lang="en-US" sz="1800" b="1" dirty="0">
                <a:solidFill>
                  <a:srgbClr val="FF0000"/>
                </a:solidFill>
                <a:latin typeface="Courier New" panose="02070309020205020404" pitchFamily="49" charset="0"/>
                <a:cs typeface="Courier New" panose="02070309020205020404" pitchFamily="49" charset="0"/>
              </a:rPr>
              <a:t> = 0</a:t>
            </a:r>
            <a:r>
              <a:rPr lang="en-US" sz="1800" b="1" dirty="0">
                <a:latin typeface="Courier New" panose="02070309020205020404" pitchFamily="49" charset="0"/>
                <a:cs typeface="Courier New" panose="02070309020205020404" pitchFamily="49" charset="0"/>
              </a:rPr>
              <a:t>):</a:t>
            </a:r>
          </a:p>
          <a:p>
            <a:pPr marL="0" indent="0">
              <a:spcBef>
                <a:spcPts val="0"/>
              </a:spcBef>
              <a:buNone/>
            </a:pPr>
            <a:r>
              <a:rPr lang="en-US" sz="1800" b="1" dirty="0">
                <a:latin typeface="Courier New" panose="02070309020205020404" pitchFamily="49" charset="0"/>
                <a:cs typeface="Courier New" panose="02070309020205020404" pitchFamily="49" charset="0"/>
              </a:rPr>
              <a:t>        """Initialize attributes of the parent class."""</a:t>
            </a:r>
          </a:p>
          <a:p>
            <a:pPr marL="0" indent="0">
              <a:spcBef>
                <a:spcPts val="0"/>
              </a:spcBef>
              <a:buNone/>
            </a:pPr>
            <a:r>
              <a:rPr lang="en-US" sz="1800" b="1" dirty="0">
                <a:latin typeface="Courier New" panose="02070309020205020404" pitchFamily="49" charset="0"/>
                <a:cs typeface="Courier New" panose="02070309020205020404" pitchFamily="49" charset="0"/>
              </a:rPr>
              <a:t>        super().__init__(make, model, year)</a:t>
            </a:r>
          </a:p>
          <a:p>
            <a:pPr marL="0" indent="0">
              <a:spcBef>
                <a:spcPts val="0"/>
              </a:spcBef>
              <a:buNone/>
            </a:pPr>
            <a:r>
              <a:rPr lang="en-US" sz="1800" b="1" dirty="0">
                <a:latin typeface="Courier New" panose="02070309020205020404" pitchFamily="49" charset="0"/>
                <a:cs typeface="Courier New" panose="02070309020205020404" pitchFamily="49" charset="0"/>
              </a:rPr>
              <a:t>        </a:t>
            </a:r>
            <a:r>
              <a:rPr lang="en-US" sz="1800" b="1" dirty="0">
                <a:solidFill>
                  <a:srgbClr val="FF0000"/>
                </a:solidFill>
                <a:latin typeface="Courier New" panose="02070309020205020404" pitchFamily="49" charset="0"/>
                <a:cs typeface="Courier New" panose="02070309020205020404" pitchFamily="49" charset="0"/>
              </a:rPr>
              <a:t>self.__</a:t>
            </a:r>
            <a:r>
              <a:rPr lang="en-US" sz="1800" b="1" dirty="0" err="1">
                <a:solidFill>
                  <a:srgbClr val="FF0000"/>
                </a:solidFill>
                <a:latin typeface="Courier New" panose="02070309020205020404" pitchFamily="49" charset="0"/>
                <a:cs typeface="Courier New" panose="02070309020205020404" pitchFamily="49" charset="0"/>
              </a:rPr>
              <a:t>batteryVolts</a:t>
            </a:r>
            <a:r>
              <a:rPr lang="en-US" sz="1800" b="1" dirty="0">
                <a:solidFill>
                  <a:srgbClr val="FF0000"/>
                </a:solidFill>
                <a:latin typeface="Courier New" panose="02070309020205020404" pitchFamily="49" charset="0"/>
                <a:cs typeface="Courier New" panose="02070309020205020404" pitchFamily="49" charset="0"/>
              </a:rPr>
              <a:t> = </a:t>
            </a:r>
            <a:r>
              <a:rPr lang="en-US" sz="1800" b="1" dirty="0" err="1">
                <a:solidFill>
                  <a:srgbClr val="FF0000"/>
                </a:solidFill>
                <a:latin typeface="Courier New" panose="02070309020205020404" pitchFamily="49" charset="0"/>
                <a:cs typeface="Courier New" panose="02070309020205020404" pitchFamily="49" charset="0"/>
              </a:rPr>
              <a:t>batteryVolts</a:t>
            </a:r>
            <a:r>
              <a:rPr lang="en-US" sz="1800" b="1" dirty="0">
                <a:solidFill>
                  <a:srgbClr val="FF0000"/>
                </a:solidFill>
                <a:latin typeface="Courier New" panose="02070309020205020404" pitchFamily="49" charset="0"/>
                <a:cs typeface="Courier New" panose="02070309020205020404" pitchFamily="49" charset="0"/>
              </a:rPr>
              <a:t>   # read-only</a:t>
            </a:r>
          </a:p>
          <a:p>
            <a:pPr marL="0" indent="0">
              <a:spcBef>
                <a:spcPts val="0"/>
              </a:spcBef>
              <a:buNone/>
            </a:pPr>
            <a:endParaRPr lang="en-US" sz="1800" b="1">
              <a:latin typeface="Courier New" panose="02070309020205020404" pitchFamily="49" charset="0"/>
              <a:cs typeface="Courier New" panose="02070309020205020404" pitchFamily="49" charset="0"/>
            </a:endParaRPr>
          </a:p>
          <a:p>
            <a:pPr marL="0" indent="0">
              <a:spcBef>
                <a:spcPts val="0"/>
              </a:spcBef>
              <a:buNone/>
            </a:pPr>
            <a:r>
              <a:rPr lang="en-US" sz="1800" b="1">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getter</a:t>
            </a:r>
          </a:p>
          <a:p>
            <a:pPr marL="0" indent="0">
              <a:spcBef>
                <a:spcPts val="0"/>
              </a:spcBef>
              <a:buNone/>
            </a:pPr>
            <a:r>
              <a:rPr lang="en-US" sz="1800" b="1">
                <a:latin typeface="Courier New" panose="02070309020205020404" pitchFamily="49" charset="0"/>
                <a:cs typeface="Courier New" panose="02070309020205020404" pitchFamily="49" charset="0"/>
              </a:rPr>
              <a:t>    def </a:t>
            </a:r>
            <a:r>
              <a:rPr lang="en-US" sz="1800" b="1" dirty="0" err="1">
                <a:latin typeface="Courier New" panose="02070309020205020404" pitchFamily="49" charset="0"/>
                <a:cs typeface="Courier New" panose="02070309020205020404" pitchFamily="49" charset="0"/>
              </a:rPr>
              <a:t>batteryVolts</a:t>
            </a:r>
            <a:r>
              <a:rPr lang="en-US" sz="1800" b="1" dirty="0">
                <a:latin typeface="Courier New" panose="02070309020205020404" pitchFamily="49" charset="0"/>
                <a:cs typeface="Courier New" panose="02070309020205020404" pitchFamily="49" charset="0"/>
              </a:rPr>
              <a:t>(self):</a:t>
            </a:r>
          </a:p>
          <a:p>
            <a:pPr marL="0" indent="0">
              <a:spcBef>
                <a:spcPts val="0"/>
              </a:spcBef>
              <a:buNone/>
            </a:pPr>
            <a:r>
              <a:rPr lang="en-US" sz="1800" b="1" dirty="0">
                <a:latin typeface="Courier New" panose="02070309020205020404" pitchFamily="49" charset="0"/>
                <a:cs typeface="Courier New" panose="02070309020205020404" pitchFamily="49" charset="0"/>
              </a:rPr>
              <a:t>        return self.__</a:t>
            </a:r>
            <a:r>
              <a:rPr lang="en-US" sz="1800" b="1" dirty="0" err="1">
                <a:latin typeface="Courier New" panose="02070309020205020404" pitchFamily="49" charset="0"/>
                <a:cs typeface="Courier New" panose="02070309020205020404" pitchFamily="49" charset="0"/>
              </a:rPr>
              <a:t>batteryVolts</a:t>
            </a:r>
            <a:endParaRPr lang="en-US" sz="1800" b="1" dirty="0">
              <a:latin typeface="Courier New" panose="02070309020205020404" pitchFamily="49" charset="0"/>
              <a:cs typeface="Courier New" panose="02070309020205020404" pitchFamily="49" charset="0"/>
            </a:endParaRPr>
          </a:p>
          <a:p>
            <a:pPr marL="0" indent="0">
              <a:spcBef>
                <a:spcPts val="0"/>
              </a:spcBef>
              <a:buNone/>
            </a:pPr>
            <a:endParaRPr lang="en-US" sz="1800" b="1" dirty="0">
              <a:latin typeface="Courier New" panose="02070309020205020404" pitchFamily="49" charset="0"/>
              <a:cs typeface="Courier New" panose="02070309020205020404" pitchFamily="49" charset="0"/>
            </a:endParaRPr>
          </a:p>
          <a:p>
            <a:pPr marL="0" indent="0">
              <a:spcBef>
                <a:spcPts val="0"/>
              </a:spcBef>
              <a:buNone/>
            </a:pPr>
            <a:r>
              <a:rPr lang="en-US" sz="1800" b="1" dirty="0">
                <a:latin typeface="Courier New" panose="02070309020205020404" pitchFamily="49" charset="0"/>
                <a:cs typeface="Courier New" panose="02070309020205020404" pitchFamily="49" charset="0"/>
              </a:rPr>
              <a:t>    # </a:t>
            </a:r>
            <a:r>
              <a:rPr lang="en-US" sz="1800" b="1">
                <a:latin typeface="Courier New" panose="02070309020205020404" pitchFamily="49" charset="0"/>
                <a:cs typeface="Courier New" panose="02070309020205020404" pitchFamily="49" charset="0"/>
              </a:rPr>
              <a:t>utility methods</a:t>
            </a:r>
          </a:p>
          <a:p>
            <a:pPr marL="0" indent="0">
              <a:spcBef>
                <a:spcPts val="0"/>
              </a:spcBef>
              <a:buNone/>
            </a:pPr>
            <a:r>
              <a:rPr lang="en-US" sz="1800" b="1">
                <a:solidFill>
                  <a:srgbClr val="FF0000"/>
                </a:solidFill>
                <a:latin typeface="Courier New" panose="02070309020205020404" pitchFamily="49" charset="0"/>
                <a:cs typeface="Courier New" panose="02070309020205020404" pitchFamily="49" charset="0"/>
              </a:rPr>
              <a:t>    # concat super's string with subclass info</a:t>
            </a:r>
            <a:endParaRPr lang="en-US" sz="1800" b="1" dirty="0">
              <a:latin typeface="Courier New" panose="02070309020205020404" pitchFamily="49" charset="0"/>
              <a:cs typeface="Courier New" panose="02070309020205020404" pitchFamily="49" charset="0"/>
            </a:endParaRPr>
          </a:p>
          <a:p>
            <a:pPr marL="0" indent="0">
              <a:spcBef>
                <a:spcPts val="0"/>
              </a:spcBef>
              <a:buNone/>
            </a:pPr>
            <a:r>
              <a:rPr lang="en-US" sz="1800" b="1" dirty="0">
                <a:solidFill>
                  <a:srgbClr val="FF0000"/>
                </a:solidFill>
                <a:latin typeface="Courier New" panose="02070309020205020404" pitchFamily="49" charset="0"/>
                <a:cs typeface="Courier New" panose="02070309020205020404" pitchFamily="49" charset="0"/>
              </a:rPr>
              <a:t>    def </a:t>
            </a:r>
            <a:r>
              <a:rPr lang="en-US" sz="1800" b="1" dirty="0" err="1">
                <a:solidFill>
                  <a:srgbClr val="FF0000"/>
                </a:solidFill>
                <a:latin typeface="Courier New" panose="02070309020205020404" pitchFamily="49" charset="0"/>
                <a:cs typeface="Courier New" panose="02070309020205020404" pitchFamily="49" charset="0"/>
              </a:rPr>
              <a:t>get_descriptive_name</a:t>
            </a:r>
            <a:r>
              <a:rPr lang="en-US" sz="1800" b="1">
                <a:solidFill>
                  <a:srgbClr val="FF0000"/>
                </a:solidFill>
                <a:latin typeface="Courier New" panose="02070309020205020404" pitchFamily="49" charset="0"/>
                <a:cs typeface="Courier New" panose="02070309020205020404" pitchFamily="49" charset="0"/>
              </a:rPr>
              <a:t>(self):</a:t>
            </a:r>
            <a:endParaRPr lang="en-US" sz="1800" b="1" dirty="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US" sz="1800" b="1" dirty="0">
                <a:solidFill>
                  <a:srgbClr val="FF0000"/>
                </a:solidFill>
                <a:latin typeface="Courier New" panose="02070309020205020404" pitchFamily="49" charset="0"/>
                <a:cs typeface="Courier New" panose="02070309020205020404" pitchFamily="49" charset="0"/>
              </a:rPr>
              <a:t>        </a:t>
            </a:r>
            <a:r>
              <a:rPr lang="en-US" sz="1800" b="1" dirty="0" err="1">
                <a:solidFill>
                  <a:srgbClr val="FF0000"/>
                </a:solidFill>
                <a:latin typeface="Courier New" panose="02070309020205020404" pitchFamily="49" charset="0"/>
                <a:cs typeface="Courier New" panose="02070309020205020404" pitchFamily="49" charset="0"/>
              </a:rPr>
              <a:t>supStr</a:t>
            </a:r>
            <a:r>
              <a:rPr lang="en-US" sz="1800" b="1" dirty="0">
                <a:solidFill>
                  <a:srgbClr val="FF0000"/>
                </a:solidFill>
                <a:latin typeface="Courier New" panose="02070309020205020404" pitchFamily="49" charset="0"/>
                <a:cs typeface="Courier New" panose="02070309020205020404" pitchFamily="49" charset="0"/>
              </a:rPr>
              <a:t> = super().</a:t>
            </a:r>
            <a:r>
              <a:rPr lang="en-US" sz="1800" b="1" dirty="0" err="1">
                <a:solidFill>
                  <a:srgbClr val="FF0000"/>
                </a:solidFill>
                <a:latin typeface="Courier New" panose="02070309020205020404" pitchFamily="49" charset="0"/>
                <a:cs typeface="Courier New" panose="02070309020205020404" pitchFamily="49" charset="0"/>
              </a:rPr>
              <a:t>get_descriptive_name</a:t>
            </a:r>
            <a:r>
              <a:rPr lang="en-US" sz="1800" b="1" dirty="0">
                <a:solidFill>
                  <a:srgbClr val="FF0000"/>
                </a:solidFill>
                <a:latin typeface="Courier New" panose="02070309020205020404" pitchFamily="49" charset="0"/>
                <a:cs typeface="Courier New" panose="02070309020205020404" pitchFamily="49" charset="0"/>
              </a:rPr>
              <a:t>()</a:t>
            </a:r>
          </a:p>
          <a:p>
            <a:pPr marL="0" indent="0">
              <a:spcBef>
                <a:spcPts val="0"/>
              </a:spcBef>
              <a:buNone/>
            </a:pPr>
            <a:r>
              <a:rPr lang="en-US" sz="1800" b="1" dirty="0">
                <a:solidFill>
                  <a:srgbClr val="FF0000"/>
                </a:solidFill>
                <a:latin typeface="Courier New" panose="02070309020205020404" pitchFamily="49" charset="0"/>
                <a:cs typeface="Courier New" panose="02070309020205020404" pitchFamily="49" charset="0"/>
              </a:rPr>
              <a:t>        return </a:t>
            </a:r>
            <a:r>
              <a:rPr lang="en-US" sz="1800" b="1" dirty="0" err="1">
                <a:solidFill>
                  <a:srgbClr val="FF0000"/>
                </a:solidFill>
                <a:latin typeface="Courier New" panose="02070309020205020404" pitchFamily="49" charset="0"/>
                <a:cs typeface="Courier New" panose="02070309020205020404" pitchFamily="49" charset="0"/>
              </a:rPr>
              <a:t>supStr</a:t>
            </a:r>
            <a:r>
              <a:rPr lang="en-US" sz="1800" b="1" dirty="0">
                <a:solidFill>
                  <a:srgbClr val="FF0000"/>
                </a:solidFill>
                <a:latin typeface="Courier New" panose="02070309020205020404" pitchFamily="49" charset="0"/>
                <a:cs typeface="Courier New" panose="02070309020205020404" pitchFamily="49" charset="0"/>
              </a:rPr>
              <a:t> + "\</a:t>
            </a:r>
            <a:r>
              <a:rPr lang="en-US" sz="1800" b="1" dirty="0" err="1">
                <a:solidFill>
                  <a:srgbClr val="FF0000"/>
                </a:solidFill>
                <a:latin typeface="Courier New" panose="02070309020205020404" pitchFamily="49" charset="0"/>
                <a:cs typeface="Courier New" panose="02070309020205020404" pitchFamily="49" charset="0"/>
              </a:rPr>
              <a:t>nbattery</a:t>
            </a:r>
            <a:r>
              <a:rPr lang="en-US" sz="1800" b="1" dirty="0">
                <a:solidFill>
                  <a:srgbClr val="FF0000"/>
                </a:solidFill>
                <a:latin typeface="Courier New" panose="02070309020205020404" pitchFamily="49" charset="0"/>
                <a:cs typeface="Courier New" panose="02070309020205020404" pitchFamily="49" charset="0"/>
              </a:rPr>
              <a:t> voltage = " + str(self.__</a:t>
            </a:r>
            <a:r>
              <a:rPr lang="en-US" sz="1800" b="1" dirty="0" err="1">
                <a:solidFill>
                  <a:srgbClr val="FF0000"/>
                </a:solidFill>
                <a:latin typeface="Courier New" panose="02070309020205020404" pitchFamily="49" charset="0"/>
                <a:cs typeface="Courier New" panose="02070309020205020404" pitchFamily="49" charset="0"/>
              </a:rPr>
              <a:t>batteryVolts</a:t>
            </a:r>
            <a:r>
              <a:rPr lang="en-US" sz="1800" b="1" dirty="0">
                <a:solidFill>
                  <a:srgbClr val="FF0000"/>
                </a:solidFill>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F55F50A3-2F82-46FB-A1F7-BE040533C82B}"/>
              </a:ext>
            </a:extLst>
          </p:cNvPr>
          <p:cNvSpPr>
            <a:spLocks noGrp="1"/>
          </p:cNvSpPr>
          <p:nvPr>
            <p:ph type="sldNum" sz="quarter" idx="12"/>
          </p:nvPr>
        </p:nvSpPr>
        <p:spPr/>
        <p:txBody>
          <a:bodyPr/>
          <a:lstStyle/>
          <a:p>
            <a:fld id="{E84E2596-301E-4832-9EC0-2653E7A66251}" type="slidenum">
              <a:rPr lang="en-US" smtClean="0"/>
              <a:t>23</a:t>
            </a:fld>
            <a:endParaRPr lang="en-US"/>
          </a:p>
        </p:txBody>
      </p:sp>
    </p:spTree>
    <p:extLst>
      <p:ext uri="{BB962C8B-B14F-4D97-AF65-F5344CB8AC3E}">
        <p14:creationId xmlns:p14="http://schemas.microsoft.com/office/powerpoint/2010/main" val="1364225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8C77-AE4F-4CD4-B22D-5BE00C835C4A}"/>
              </a:ext>
            </a:extLst>
          </p:cNvPr>
          <p:cNvSpPr>
            <a:spLocks noGrp="1"/>
          </p:cNvSpPr>
          <p:nvPr>
            <p:ph type="title"/>
          </p:nvPr>
        </p:nvSpPr>
        <p:spPr/>
        <p:txBody>
          <a:bodyPr/>
          <a:lstStyle/>
          <a:p>
            <a:r>
              <a:rPr lang="en-US" dirty="0"/>
              <a:t>Overriding Methods</a:t>
            </a:r>
          </a:p>
        </p:txBody>
      </p:sp>
      <p:sp>
        <p:nvSpPr>
          <p:cNvPr id="3" name="Content Placeholder 2">
            <a:extLst>
              <a:ext uri="{FF2B5EF4-FFF2-40B4-BE49-F238E27FC236}">
                <a16:creationId xmlns:a16="http://schemas.microsoft.com/office/drawing/2014/main" id="{58F15B44-079C-434B-860F-D153892EBDE0}"/>
              </a:ext>
            </a:extLst>
          </p:cNvPr>
          <p:cNvSpPr>
            <a:spLocks noGrp="1"/>
          </p:cNvSpPr>
          <p:nvPr>
            <p:ph idx="1"/>
          </p:nvPr>
        </p:nvSpPr>
        <p:spPr/>
        <p:txBody>
          <a:bodyPr>
            <a:normAutofit/>
          </a:bodyPr>
          <a:lstStyle/>
          <a:p>
            <a:pPr marL="114300" indent="0">
              <a:buNone/>
            </a:pPr>
            <a:r>
              <a:rPr lang="en-US" sz="2000" b="1" dirty="0">
                <a:latin typeface="Courier New" panose="02070309020205020404" pitchFamily="49" charset="0"/>
                <a:cs typeface="Courier New" panose="02070309020205020404" pitchFamily="49" charset="0"/>
              </a:rPr>
              <a:t>def main():</a:t>
            </a:r>
          </a:p>
          <a:p>
            <a:pPr marL="114300" indent="0">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my_tesla</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ElectricCar</a:t>
            </a:r>
            <a:r>
              <a:rPr lang="en-US" sz="2000" b="1" dirty="0">
                <a:latin typeface="Courier New" panose="02070309020205020404" pitchFamily="49" charset="0"/>
                <a:cs typeface="Courier New" panose="02070309020205020404" pitchFamily="49" charset="0"/>
              </a:rPr>
              <a:t>('tesla', '</a:t>
            </a:r>
            <a:r>
              <a:rPr lang="en-US" sz="2000" b="1" dirty="0" err="1">
                <a:latin typeface="Courier New" panose="02070309020205020404" pitchFamily="49" charset="0"/>
                <a:cs typeface="Courier New" panose="02070309020205020404" pitchFamily="49" charset="0"/>
              </a:rPr>
              <a:t>model s</a:t>
            </a:r>
            <a:r>
              <a:rPr lang="en-US" sz="2000" b="1" dirty="0">
                <a:latin typeface="Courier New" panose="02070309020205020404" pitchFamily="49" charset="0"/>
                <a:cs typeface="Courier New" panose="02070309020205020404" pitchFamily="49" charset="0"/>
              </a:rPr>
              <a:t>', 2019)</a:t>
            </a:r>
          </a:p>
          <a:p>
            <a:pPr marL="114300" indent="0">
              <a:buNone/>
            </a:pPr>
            <a:r>
              <a:rPr lang="en-US" sz="2000" b="1" dirty="0">
                <a:latin typeface="Courier New" panose="02070309020205020404" pitchFamily="49" charset="0"/>
                <a:cs typeface="Courier New" panose="02070309020205020404" pitchFamily="49" charset="0"/>
              </a:rPr>
              <a:t>    print(</a:t>
            </a:r>
            <a:r>
              <a:rPr lang="en-US" sz="2000" b="1" dirty="0" err="1">
                <a:latin typeface="Courier New" panose="02070309020205020404" pitchFamily="49" charset="0"/>
                <a:cs typeface="Courier New" panose="02070309020205020404" pitchFamily="49" charset="0"/>
              </a:rPr>
              <a:t>my_tesla.get_descriptive_name</a:t>
            </a:r>
            <a:r>
              <a:rPr lang="en-US" sz="2000" b="1" dirty="0">
                <a:latin typeface="Courier New" panose="02070309020205020404" pitchFamily="49" charset="0"/>
                <a:cs typeface="Courier New" panose="02070309020205020404" pitchFamily="49" charset="0"/>
              </a:rPr>
              <a:t>())</a:t>
            </a:r>
          </a:p>
          <a:p>
            <a:pPr marL="114300" indent="0">
              <a:buNone/>
            </a:pPr>
            <a:r>
              <a:rPr lang="en-US" sz="2000" b="1" dirty="0">
                <a:latin typeface="Courier New" panose="02070309020205020404" pitchFamily="49" charset="0"/>
                <a:cs typeface="Courier New" panose="02070309020205020404" pitchFamily="49" charset="0"/>
              </a:rPr>
              <a:t>    my_tesla2 = </a:t>
            </a:r>
            <a:r>
              <a:rPr lang="en-US" sz="2000" b="1" dirty="0" err="1">
                <a:latin typeface="Courier New" panose="02070309020205020404" pitchFamily="49" charset="0"/>
                <a:cs typeface="Courier New" panose="02070309020205020404" pitchFamily="49" charset="0"/>
              </a:rPr>
              <a:t>ElectricCar</a:t>
            </a:r>
            <a:r>
              <a:rPr lang="en-US" sz="2000" b="1" dirty="0">
                <a:latin typeface="Courier New" panose="02070309020205020404" pitchFamily="49" charset="0"/>
                <a:cs typeface="Courier New" panose="02070309020205020404" pitchFamily="49" charset="0"/>
              </a:rPr>
              <a:t>('tesla', '</a:t>
            </a:r>
            <a:r>
              <a:rPr lang="en-US" sz="2000" b="1" dirty="0" err="1">
                <a:latin typeface="Courier New" panose="02070309020205020404" pitchFamily="49" charset="0"/>
                <a:cs typeface="Courier New" panose="02070309020205020404" pitchFamily="49" charset="0"/>
              </a:rPr>
              <a:t>model s</a:t>
            </a:r>
            <a:r>
              <a:rPr lang="en-US" sz="2000" b="1" dirty="0">
                <a:latin typeface="Courier New" panose="02070309020205020404" pitchFamily="49" charset="0"/>
                <a:cs typeface="Courier New" panose="02070309020205020404" pitchFamily="49" charset="0"/>
              </a:rPr>
              <a:t>', 2019, 375)</a:t>
            </a:r>
          </a:p>
          <a:p>
            <a:pPr marL="114300" indent="0">
              <a:buNone/>
            </a:pPr>
            <a:r>
              <a:rPr lang="en-US" sz="2000" b="1" dirty="0">
                <a:latin typeface="Courier New" panose="02070309020205020404" pitchFamily="49" charset="0"/>
                <a:cs typeface="Courier New" panose="02070309020205020404" pitchFamily="49" charset="0"/>
              </a:rPr>
              <a:t>    print(my_tesla2.get_descriptive_name())</a:t>
            </a:r>
          </a:p>
        </p:txBody>
      </p:sp>
      <p:sp>
        <p:nvSpPr>
          <p:cNvPr id="4" name="Slide Number Placeholder 3">
            <a:extLst>
              <a:ext uri="{FF2B5EF4-FFF2-40B4-BE49-F238E27FC236}">
                <a16:creationId xmlns:a16="http://schemas.microsoft.com/office/drawing/2014/main" id="{0595B2C1-711D-4D20-B5F7-B1348578FEF9}"/>
              </a:ext>
            </a:extLst>
          </p:cNvPr>
          <p:cNvSpPr>
            <a:spLocks noGrp="1"/>
          </p:cNvSpPr>
          <p:nvPr>
            <p:ph type="sldNum" sz="quarter" idx="12"/>
          </p:nvPr>
        </p:nvSpPr>
        <p:spPr/>
        <p:txBody>
          <a:bodyPr/>
          <a:lstStyle/>
          <a:p>
            <a:fld id="{E84E2596-301E-4832-9EC0-2653E7A66251}" type="slidenum">
              <a:rPr lang="en-US" smtClean="0"/>
              <a:t>24</a:t>
            </a:fld>
            <a:endParaRPr lang="en-US" dirty="0"/>
          </a:p>
        </p:txBody>
      </p:sp>
      <p:sp>
        <p:nvSpPr>
          <p:cNvPr id="5" name="Rectangle 4">
            <a:extLst>
              <a:ext uri="{FF2B5EF4-FFF2-40B4-BE49-F238E27FC236}">
                <a16:creationId xmlns:a16="http://schemas.microsoft.com/office/drawing/2014/main" id="{1D9C371C-7F2F-4B55-B2C5-93972EF57D6C}"/>
              </a:ext>
            </a:extLst>
          </p:cNvPr>
          <p:cNvSpPr/>
          <p:nvPr/>
        </p:nvSpPr>
        <p:spPr>
          <a:xfrm>
            <a:off x="7289186" y="4396770"/>
            <a:ext cx="3480414" cy="1569660"/>
          </a:xfrm>
          <a:prstGeom prst="rect">
            <a:avLst/>
          </a:prstGeom>
          <a:solidFill>
            <a:schemeClr val="accent3">
              <a:lumMod val="40000"/>
              <a:lumOff val="60000"/>
            </a:schemeClr>
          </a:solidFill>
          <a:ln>
            <a:solidFill>
              <a:schemeClr val="tx1"/>
            </a:solidFill>
          </a:ln>
        </p:spPr>
        <p:txBody>
          <a:bodyPr wrap="square">
            <a:spAutoFit/>
          </a:bodyPr>
          <a:lstStyle/>
          <a:p>
            <a:r>
              <a:rPr lang="en-US" sz="2400" b="1" dirty="0"/>
              <a:t>2019 Tesla Model S</a:t>
            </a:r>
          </a:p>
          <a:p>
            <a:r>
              <a:rPr lang="en-US" sz="2400" b="1" dirty="0"/>
              <a:t>battery voltage = 0</a:t>
            </a:r>
          </a:p>
          <a:p>
            <a:r>
              <a:rPr lang="en-US" sz="2400" b="1" dirty="0"/>
              <a:t>2019 Tesla Model S</a:t>
            </a:r>
          </a:p>
          <a:p>
            <a:r>
              <a:rPr lang="en-US" sz="2400" b="1" dirty="0"/>
              <a:t>battery voltage = 375</a:t>
            </a:r>
          </a:p>
        </p:txBody>
      </p:sp>
    </p:spTree>
    <p:extLst>
      <p:ext uri="{BB962C8B-B14F-4D97-AF65-F5344CB8AC3E}">
        <p14:creationId xmlns:p14="http://schemas.microsoft.com/office/powerpoint/2010/main" val="1918824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FFD33-ED15-9321-472D-096E004CE80F}"/>
              </a:ext>
            </a:extLst>
          </p:cNvPr>
          <p:cNvSpPr>
            <a:spLocks noGrp="1"/>
          </p:cNvSpPr>
          <p:nvPr>
            <p:ph type="title"/>
          </p:nvPr>
        </p:nvSpPr>
        <p:spPr/>
        <p:txBody>
          <a:bodyPr/>
          <a:lstStyle/>
          <a:p>
            <a:r>
              <a:rPr lang="en-US"/>
              <a:t>Objects in Networking Assignment</a:t>
            </a:r>
          </a:p>
        </p:txBody>
      </p:sp>
      <p:sp>
        <p:nvSpPr>
          <p:cNvPr id="3" name="Content Placeholder 2">
            <a:extLst>
              <a:ext uri="{FF2B5EF4-FFF2-40B4-BE49-F238E27FC236}">
                <a16:creationId xmlns:a16="http://schemas.microsoft.com/office/drawing/2014/main" id="{4AFF9FD8-A73E-0053-06B8-37B692B091DC}"/>
              </a:ext>
            </a:extLst>
          </p:cNvPr>
          <p:cNvSpPr>
            <a:spLocks noGrp="1"/>
          </p:cNvSpPr>
          <p:nvPr>
            <p:ph idx="1"/>
          </p:nvPr>
        </p:nvSpPr>
        <p:spPr/>
        <p:txBody>
          <a:bodyPr/>
          <a:lstStyle/>
          <a:p>
            <a:r>
              <a:rPr lang="en-US" sz="2000"/>
              <a:t>The attached files contain a class definition for a NetworkDevice and a class definition for a Router. Your assignment is to create a class definition for a Switch in a separate file.</a:t>
            </a:r>
          </a:p>
          <a:p>
            <a:r>
              <a:rPr lang="en-US" sz="2000" u="none" strike="noStrike">
                <a:effectLst/>
              </a:rPr>
              <a:t>Test the networkdevice.py file </a:t>
            </a:r>
            <a:r>
              <a:rPr lang="en-US" sz="2000"/>
              <a:t>first. It has a testing main after the class definition. Ordinarily, you won't create a generic network device; this is just to test the code. </a:t>
            </a:r>
          </a:p>
          <a:p>
            <a:r>
              <a:rPr lang="en-US" sz="2000"/>
              <a:t>Run the router.py file second. It also has a testing main after the class definition.</a:t>
            </a:r>
          </a:p>
          <a:p>
            <a:r>
              <a:rPr lang="en-US" sz="2000"/>
              <a:t>Use the code examples in these files and from the slides to develop the class definition for a switch. The Switch class will inherit from the NetworkDevice class, just like the Router class does. In addition to the IP address and MAC address, the switch will have a hostname and default gateway; all variables are private. The Switch class also needs a variable that will count the number of switches created.</a:t>
            </a:r>
          </a:p>
          <a:p>
            <a:r>
              <a:rPr lang="en-US" sz="2000"/>
              <a:t>Use the same method to verify the default gateway is a valid IP address that you do with the IP address. Create a __str__ method for the Switch that displays appropriate information like the router examples.</a:t>
            </a:r>
          </a:p>
          <a:p>
            <a:endParaRPr lang="en-US"/>
          </a:p>
        </p:txBody>
      </p:sp>
      <p:sp>
        <p:nvSpPr>
          <p:cNvPr id="4" name="Slide Number Placeholder 3">
            <a:extLst>
              <a:ext uri="{FF2B5EF4-FFF2-40B4-BE49-F238E27FC236}">
                <a16:creationId xmlns:a16="http://schemas.microsoft.com/office/drawing/2014/main" id="{FAB325D5-322E-F9B8-33AA-8C04B0196E04}"/>
              </a:ext>
            </a:extLst>
          </p:cNvPr>
          <p:cNvSpPr>
            <a:spLocks noGrp="1"/>
          </p:cNvSpPr>
          <p:nvPr>
            <p:ph type="sldNum" sz="quarter" idx="12"/>
          </p:nvPr>
        </p:nvSpPr>
        <p:spPr/>
        <p:txBody>
          <a:bodyPr/>
          <a:lstStyle/>
          <a:p>
            <a:fld id="{E84E2596-301E-4832-9EC0-2653E7A66251}" type="slidenum">
              <a:rPr lang="en-US" smtClean="0"/>
              <a:t>25</a:t>
            </a:fld>
            <a:endParaRPr lang="en-US"/>
          </a:p>
        </p:txBody>
      </p:sp>
    </p:spTree>
    <p:extLst>
      <p:ext uri="{BB962C8B-B14F-4D97-AF65-F5344CB8AC3E}">
        <p14:creationId xmlns:p14="http://schemas.microsoft.com/office/powerpoint/2010/main" val="2048934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B84F98F-0887-A8CA-7C67-7378D612AE23}"/>
              </a:ext>
            </a:extLst>
          </p:cNvPr>
          <p:cNvPicPr>
            <a:picLocks noGrp="1" noChangeAspect="1"/>
          </p:cNvPicPr>
          <p:nvPr>
            <p:ph idx="1"/>
          </p:nvPr>
        </p:nvPicPr>
        <p:blipFill>
          <a:blip r:embed="rId2"/>
          <a:stretch>
            <a:fillRect/>
          </a:stretch>
        </p:blipFill>
        <p:spPr>
          <a:xfrm>
            <a:off x="105565" y="208928"/>
            <a:ext cx="7435666" cy="2898154"/>
          </a:xfrm>
        </p:spPr>
      </p:pic>
      <p:sp>
        <p:nvSpPr>
          <p:cNvPr id="4" name="Slide Number Placeholder 3">
            <a:extLst>
              <a:ext uri="{FF2B5EF4-FFF2-40B4-BE49-F238E27FC236}">
                <a16:creationId xmlns:a16="http://schemas.microsoft.com/office/drawing/2014/main" id="{1B2C195E-AE77-AC44-7AB6-22F3622727CC}"/>
              </a:ext>
            </a:extLst>
          </p:cNvPr>
          <p:cNvSpPr>
            <a:spLocks noGrp="1"/>
          </p:cNvSpPr>
          <p:nvPr>
            <p:ph type="sldNum" sz="quarter" idx="12"/>
          </p:nvPr>
        </p:nvSpPr>
        <p:spPr/>
        <p:txBody>
          <a:bodyPr/>
          <a:lstStyle/>
          <a:p>
            <a:fld id="{E84E2596-301E-4832-9EC0-2653E7A66251}" type="slidenum">
              <a:rPr lang="en-US" smtClean="0"/>
              <a:t>26</a:t>
            </a:fld>
            <a:endParaRPr lang="en-US"/>
          </a:p>
        </p:txBody>
      </p:sp>
      <p:pic>
        <p:nvPicPr>
          <p:cNvPr id="8" name="Picture 7">
            <a:extLst>
              <a:ext uri="{FF2B5EF4-FFF2-40B4-BE49-F238E27FC236}">
                <a16:creationId xmlns:a16="http://schemas.microsoft.com/office/drawing/2014/main" id="{8CEAA2F0-3FE4-5183-BCBE-115F4B700FFE}"/>
              </a:ext>
            </a:extLst>
          </p:cNvPr>
          <p:cNvPicPr>
            <a:picLocks noChangeAspect="1"/>
          </p:cNvPicPr>
          <p:nvPr/>
        </p:nvPicPr>
        <p:blipFill>
          <a:blip r:embed="rId3"/>
          <a:stretch>
            <a:fillRect/>
          </a:stretch>
        </p:blipFill>
        <p:spPr>
          <a:xfrm>
            <a:off x="2986917" y="3429000"/>
            <a:ext cx="8102539" cy="3220072"/>
          </a:xfrm>
          <a:prstGeom prst="rect">
            <a:avLst/>
          </a:prstGeom>
        </p:spPr>
      </p:pic>
    </p:spTree>
    <p:extLst>
      <p:ext uri="{BB962C8B-B14F-4D97-AF65-F5344CB8AC3E}">
        <p14:creationId xmlns:p14="http://schemas.microsoft.com/office/powerpoint/2010/main" val="2298967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2E534-2550-431B-B269-78A271E9145C}"/>
              </a:ext>
            </a:extLst>
          </p:cNvPr>
          <p:cNvSpPr>
            <a:spLocks noGrp="1"/>
          </p:cNvSpPr>
          <p:nvPr>
            <p:ph type="title"/>
          </p:nvPr>
        </p:nvSpPr>
        <p:spPr>
          <a:xfrm>
            <a:off x="609600" y="274638"/>
            <a:ext cx="10160000" cy="1143000"/>
          </a:xfrm>
        </p:spPr>
        <p:txBody>
          <a:bodyPr/>
          <a:lstStyle/>
          <a:p>
            <a:r>
              <a:rPr lang="en-US" dirty="0"/>
              <a:t>Reading an Entire File</a:t>
            </a:r>
          </a:p>
        </p:txBody>
      </p:sp>
      <p:sp>
        <p:nvSpPr>
          <p:cNvPr id="3" name="Content Placeholder 2">
            <a:extLst>
              <a:ext uri="{FF2B5EF4-FFF2-40B4-BE49-F238E27FC236}">
                <a16:creationId xmlns:a16="http://schemas.microsoft.com/office/drawing/2014/main" id="{81C41E4D-065F-48A4-A1CC-0972E12B5C42}"/>
              </a:ext>
            </a:extLst>
          </p:cNvPr>
          <p:cNvSpPr>
            <a:spLocks noGrp="1"/>
          </p:cNvSpPr>
          <p:nvPr>
            <p:ph idx="1"/>
          </p:nvPr>
        </p:nvSpPr>
        <p:spPr>
          <a:xfrm>
            <a:off x="609600" y="1676400"/>
            <a:ext cx="10160000" cy="4800600"/>
          </a:xfrm>
        </p:spPr>
        <p:txBody>
          <a:bodyPr/>
          <a:lstStyle/>
          <a:p>
            <a:pPr marL="114300" indent="0">
              <a:buNone/>
            </a:pPr>
            <a:r>
              <a:rPr lang="en-US"/>
              <a:t> </a:t>
            </a:r>
            <a:endParaRPr lang="en-US" dirty="0"/>
          </a:p>
        </p:txBody>
      </p:sp>
      <p:sp>
        <p:nvSpPr>
          <p:cNvPr id="4" name="Slide Number Placeholder 3">
            <a:extLst>
              <a:ext uri="{FF2B5EF4-FFF2-40B4-BE49-F238E27FC236}">
                <a16:creationId xmlns:a16="http://schemas.microsoft.com/office/drawing/2014/main" id="{E98CC0B3-97F3-4171-8178-32F81B84A6BA}"/>
              </a:ext>
            </a:extLst>
          </p:cNvPr>
          <p:cNvSpPr>
            <a:spLocks noGrp="1"/>
          </p:cNvSpPr>
          <p:nvPr>
            <p:ph type="sldNum" sz="quarter" idx="12"/>
          </p:nvPr>
        </p:nvSpPr>
        <p:spPr>
          <a:xfrm>
            <a:off x="11451134" y="3398137"/>
            <a:ext cx="506437" cy="274320"/>
          </a:xfrm>
        </p:spPr>
        <p:txBody>
          <a:bodyPr/>
          <a:lstStyle/>
          <a:p>
            <a:fld id="{E84E2596-301E-4832-9EC0-2653E7A66251}" type="slidenum">
              <a:rPr lang="en-US" smtClean="0"/>
              <a:t>27</a:t>
            </a:fld>
            <a:endParaRPr lang="en-US" dirty="0"/>
          </a:p>
        </p:txBody>
      </p:sp>
      <p:sp>
        <p:nvSpPr>
          <p:cNvPr id="5" name="Rectangle 4">
            <a:extLst>
              <a:ext uri="{FF2B5EF4-FFF2-40B4-BE49-F238E27FC236}">
                <a16:creationId xmlns:a16="http://schemas.microsoft.com/office/drawing/2014/main" id="{7A0469B5-31AD-4322-A082-5D3A756990F8}"/>
              </a:ext>
            </a:extLst>
          </p:cNvPr>
          <p:cNvSpPr/>
          <p:nvPr/>
        </p:nvSpPr>
        <p:spPr>
          <a:xfrm>
            <a:off x="784916" y="2242480"/>
            <a:ext cx="6345381" cy="3600986"/>
          </a:xfrm>
          <a:prstGeom prst="rect">
            <a:avLst/>
          </a:prstGeom>
          <a:ln>
            <a:solidFill>
              <a:schemeClr val="tx1"/>
            </a:solidFill>
          </a:ln>
        </p:spPr>
        <p:txBody>
          <a:bodyPr wrap="square">
            <a:spAutoFit/>
          </a:bodyPr>
          <a:lstStyle/>
          <a:p>
            <a:r>
              <a:rPr lang="en-US" sz="2000" dirty="0">
                <a:latin typeface="Courier New" panose="02070309020205020404" pitchFamily="49" charset="0"/>
                <a:cs typeface="Courier New" panose="02070309020205020404" pitchFamily="49" charset="0"/>
              </a:rPr>
              <a:t>#!/usr/bin/env python3</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file_reader.py</a:t>
            </a:r>
          </a:p>
          <a:p>
            <a:r>
              <a:rPr lang="en-US" sz="2000" dirty="0">
                <a:latin typeface="Courier New" panose="02070309020205020404" pitchFamily="49" charset="0"/>
                <a:cs typeface="Courier New" panose="02070309020205020404" pitchFamily="49" charset="0"/>
              </a:rPr>
              <a:t># opens, reads, and prints a file</a:t>
            </a:r>
          </a:p>
          <a:p>
            <a:r>
              <a:rPr lang="en-US" sz="2000" dirty="0">
                <a:latin typeface="Courier New" panose="02070309020205020404" pitchFamily="49" charset="0"/>
                <a:cs typeface="Courier New" panose="02070309020205020404" pitchFamily="49" charset="0"/>
              </a:rPr>
              <a:t># which contains digits of pi</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FILENAME = 'pi_digits.txt'</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with </a:t>
            </a:r>
            <a:r>
              <a:rPr lang="en-US" sz="2000" b="1" dirty="0">
                <a:latin typeface="Courier New" panose="02070309020205020404" pitchFamily="49" charset="0"/>
                <a:cs typeface="Courier New" panose="02070309020205020404" pitchFamily="49" charset="0"/>
              </a:rPr>
              <a:t>open(FILENAME) </a:t>
            </a:r>
            <a:r>
              <a:rPr lang="en-US" sz="2000" dirty="0">
                <a:latin typeface="Courier New" panose="02070309020205020404" pitchFamily="49" charset="0"/>
                <a:cs typeface="Courier New" panose="02070309020205020404" pitchFamily="49" charset="0"/>
              </a:rPr>
              <a:t>as </a:t>
            </a:r>
            <a:r>
              <a:rPr lang="en-US" sz="2000" b="1" dirty="0">
                <a:latin typeface="Courier New" panose="02070309020205020404" pitchFamily="49" charset="0"/>
                <a:cs typeface="Courier New" panose="02070309020205020404" pitchFamily="49" charset="0"/>
              </a:rPr>
              <a:t>f</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contents = </a:t>
            </a:r>
            <a:r>
              <a:rPr lang="en-US" sz="2000" b="1" dirty="0" err="1">
                <a:latin typeface="Courier New" panose="02070309020205020404" pitchFamily="49" charset="0"/>
                <a:cs typeface="Courier New" panose="02070309020205020404" pitchFamily="49" charset="0"/>
              </a:rPr>
              <a:t>f</a:t>
            </a:r>
            <a:r>
              <a:rPr lang="en-US" sz="2000" dirty="0" err="1">
                <a:latin typeface="Courier New" panose="02070309020205020404" pitchFamily="49" charset="0"/>
                <a:cs typeface="Courier New" panose="02070309020205020404" pitchFamily="49" charset="0"/>
              </a:rPr>
              <a:t>.read</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print(contents)</a:t>
            </a:r>
          </a:p>
        </p:txBody>
      </p:sp>
      <p:sp>
        <p:nvSpPr>
          <p:cNvPr id="6" name="Rectangle 5">
            <a:extLst>
              <a:ext uri="{FF2B5EF4-FFF2-40B4-BE49-F238E27FC236}">
                <a16:creationId xmlns:a16="http://schemas.microsoft.com/office/drawing/2014/main" id="{507E97FC-0792-4E7A-B6BA-03D8018C6529}"/>
              </a:ext>
            </a:extLst>
          </p:cNvPr>
          <p:cNvSpPr/>
          <p:nvPr/>
        </p:nvSpPr>
        <p:spPr>
          <a:xfrm>
            <a:off x="7471064" y="4643137"/>
            <a:ext cx="3207327" cy="1200329"/>
          </a:xfrm>
          <a:prstGeom prst="rect">
            <a:avLst/>
          </a:prstGeom>
          <a:solidFill>
            <a:schemeClr val="accent3">
              <a:lumMod val="40000"/>
              <a:lumOff val="60000"/>
            </a:schemeClr>
          </a:solidFill>
          <a:ln>
            <a:solidFill>
              <a:schemeClr val="tx1"/>
            </a:solidFill>
          </a:ln>
        </p:spPr>
        <p:txBody>
          <a:bodyPr wrap="square">
            <a:spAutoFit/>
          </a:bodyPr>
          <a:lstStyle/>
          <a:p>
            <a:r>
              <a:rPr lang="en-US" sz="2400" b="1" dirty="0"/>
              <a:t>3.1415926535</a:t>
            </a:r>
          </a:p>
          <a:p>
            <a:r>
              <a:rPr lang="en-US" sz="2400" b="1" dirty="0"/>
              <a:t>  8979323846</a:t>
            </a:r>
          </a:p>
          <a:p>
            <a:r>
              <a:rPr lang="en-US" sz="2400" b="1" dirty="0"/>
              <a:t>  2643383279</a:t>
            </a:r>
          </a:p>
        </p:txBody>
      </p:sp>
    </p:spTree>
    <p:extLst>
      <p:ext uri="{BB962C8B-B14F-4D97-AF65-F5344CB8AC3E}">
        <p14:creationId xmlns:p14="http://schemas.microsoft.com/office/powerpoint/2010/main" val="679176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5888"/>
            <a:ext cx="10160000" cy="853518"/>
          </a:xfrm>
        </p:spPr>
        <p:txBody>
          <a:bodyPr/>
          <a:lstStyle/>
          <a:p>
            <a:r>
              <a:rPr lang="en-US" dirty="0"/>
              <a:t>Reading Line by Line with </a:t>
            </a:r>
            <a:r>
              <a:rPr lang="en-US" dirty="0" err="1"/>
              <a:t>readline</a:t>
            </a:r>
            <a:r>
              <a:rPr lang="en-US" dirty="0"/>
              <a:t>( )</a:t>
            </a:r>
          </a:p>
        </p:txBody>
      </p:sp>
      <p:sp>
        <p:nvSpPr>
          <p:cNvPr id="3" name="Content Placeholder 2"/>
          <p:cNvSpPr>
            <a:spLocks noGrp="1"/>
          </p:cNvSpPr>
          <p:nvPr>
            <p:ph idx="1"/>
          </p:nvPr>
        </p:nvSpPr>
        <p:spPr>
          <a:xfrm>
            <a:off x="609600" y="1211283"/>
            <a:ext cx="10160000" cy="5418117"/>
          </a:xfrm>
        </p:spPr>
        <p:txBody>
          <a:bodyPr>
            <a:noAutofit/>
          </a:bodyPr>
          <a:lstStyle/>
          <a:p>
            <a:pPr marL="119063" indent="0">
              <a:buNone/>
            </a:pPr>
            <a:r>
              <a:rPr lang="en-US" sz="2000" dirty="0">
                <a:latin typeface="Courier New" panose="02070309020205020404" pitchFamily="49" charset="0"/>
                <a:cs typeface="Courier New" panose="02070309020205020404" pitchFamily="49" charset="0"/>
              </a:rPr>
              <a:t>FILENAME = "C:/temp/test.txt"</a:t>
            </a:r>
            <a:endParaRPr lang="en-US" sz="2000" dirty="0">
              <a:solidFill>
                <a:srgbClr val="FF0000"/>
              </a:solidFill>
              <a:latin typeface="Courier New" panose="02070309020205020404" pitchFamily="49" charset="0"/>
              <a:cs typeface="Courier New" panose="02070309020205020404" pitchFamily="49" charset="0"/>
            </a:endParaRPr>
          </a:p>
          <a:p>
            <a:pPr marL="119063" indent="0">
              <a:buNone/>
            </a:pPr>
            <a:r>
              <a:rPr lang="en-US" sz="2000" dirty="0">
                <a:latin typeface="Courier New" panose="02070309020205020404" pitchFamily="49" charset="0"/>
                <a:cs typeface="Courier New" panose="02070309020205020404" pitchFamily="49" charset="0"/>
              </a:rPr>
              <a:t>with open(FILENAME, "w") as </a:t>
            </a:r>
            <a:r>
              <a:rPr lang="en-US" sz="2000" dirty="0" err="1">
                <a:latin typeface="Courier New" panose="02070309020205020404" pitchFamily="49" charset="0"/>
                <a:cs typeface="Courier New" panose="02070309020205020404" pitchFamily="49" charset="0"/>
              </a:rPr>
              <a:t>outfile</a:t>
            </a:r>
            <a:r>
              <a:rPr lang="en-US" sz="2000" dirty="0">
                <a:latin typeface="Courier New" panose="02070309020205020404" pitchFamily="49" charset="0"/>
                <a:cs typeface="Courier New" panose="02070309020205020404" pitchFamily="49" charset="0"/>
              </a:rPr>
              <a:t>:</a:t>
            </a:r>
          </a:p>
          <a:p>
            <a:pPr marL="119063"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outfile.write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aaa</a:t>
            </a:r>
            <a:r>
              <a:rPr lang="en-US" sz="2000" dirty="0">
                <a:latin typeface="Courier New" panose="02070309020205020404" pitchFamily="49" charset="0"/>
                <a:cs typeface="Courier New" panose="02070309020205020404" pitchFamily="49" charset="0"/>
              </a:rPr>
              <a:t>\n")</a:t>
            </a:r>
          </a:p>
          <a:p>
            <a:pPr marL="119063"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outfile.write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bbb</a:t>
            </a:r>
            <a:r>
              <a:rPr lang="en-US" sz="2000" dirty="0">
                <a:latin typeface="Courier New" panose="02070309020205020404" pitchFamily="49" charset="0"/>
                <a:cs typeface="Courier New" panose="02070309020205020404" pitchFamily="49" charset="0"/>
              </a:rPr>
              <a:t>\n")</a:t>
            </a:r>
          </a:p>
          <a:p>
            <a:pPr marL="119063"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outfile.write</a:t>
            </a:r>
            <a:r>
              <a:rPr lang="en-US" sz="2000" dirty="0">
                <a:latin typeface="Courier New" panose="02070309020205020404" pitchFamily="49" charset="0"/>
                <a:cs typeface="Courier New" panose="02070309020205020404" pitchFamily="49" charset="0"/>
              </a:rPr>
              <a:t>("ccc\n")</a:t>
            </a:r>
          </a:p>
          <a:p>
            <a:pPr marL="119063" indent="0">
              <a:buNone/>
            </a:pPr>
            <a:endParaRPr lang="en-US" sz="1400" dirty="0">
              <a:latin typeface="Courier New" panose="02070309020205020404" pitchFamily="49" charset="0"/>
              <a:cs typeface="Courier New" panose="02070309020205020404" pitchFamily="49" charset="0"/>
            </a:endParaRPr>
          </a:p>
          <a:p>
            <a:pPr marL="119063" indent="0">
              <a:buNone/>
            </a:pPr>
            <a:r>
              <a:rPr lang="en-US" sz="2000" dirty="0">
                <a:latin typeface="Courier New" panose="02070309020205020404" pitchFamily="49" charset="0"/>
                <a:cs typeface="Courier New" panose="02070309020205020404" pitchFamily="49" charset="0"/>
              </a:rPr>
              <a:t>with open(FILENAME) as </a:t>
            </a:r>
            <a:r>
              <a:rPr lang="en-US" sz="2000" dirty="0" err="1">
                <a:latin typeface="Courier New" panose="02070309020205020404" pitchFamily="49" charset="0"/>
                <a:cs typeface="Courier New" panose="02070309020205020404" pitchFamily="49" charset="0"/>
              </a:rPr>
              <a:t>infile</a:t>
            </a:r>
            <a:r>
              <a:rPr lang="en-US" sz="2000" dirty="0">
                <a:latin typeface="Courier New" panose="02070309020205020404" pitchFamily="49" charset="0"/>
                <a:cs typeface="Courier New" panose="02070309020205020404" pitchFamily="49" charset="0"/>
              </a:rPr>
              <a:t>:</a:t>
            </a:r>
          </a:p>
          <a:p>
            <a:pPr marL="119063"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line = </a:t>
            </a:r>
            <a:r>
              <a:rPr lang="en-US" sz="2000" b="1" dirty="0" err="1">
                <a:latin typeface="Courier New" panose="02070309020205020404" pitchFamily="49" charset="0"/>
                <a:cs typeface="Courier New" panose="02070309020205020404" pitchFamily="49" charset="0"/>
              </a:rPr>
              <a:t>infile.readline</a:t>
            </a:r>
            <a:r>
              <a:rPr lang="en-US" sz="20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priming read</a:t>
            </a:r>
          </a:p>
          <a:p>
            <a:pPr marL="119063" indent="0">
              <a:buNone/>
            </a:pPr>
            <a:r>
              <a:rPr lang="en-US" sz="2000" dirty="0">
                <a:latin typeface="Courier New" panose="02070309020205020404" pitchFamily="49" charset="0"/>
                <a:cs typeface="Courier New" panose="02070309020205020404" pitchFamily="49" charset="0"/>
              </a:rPr>
              <a:t>    while line:</a:t>
            </a:r>
          </a:p>
          <a:p>
            <a:pPr marL="119063" indent="0">
              <a:buNone/>
            </a:pPr>
            <a:r>
              <a:rPr lang="en-US" sz="2000" dirty="0">
                <a:latin typeface="Courier New" panose="02070309020205020404" pitchFamily="49" charset="0"/>
                <a:cs typeface="Courier New" panose="02070309020205020404" pitchFamily="49" charset="0"/>
              </a:rPr>
              <a:t>        print(line, end="")  # end="" to prevent extra newline</a:t>
            </a:r>
          </a:p>
          <a:p>
            <a:pPr marL="119063"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line = </a:t>
            </a:r>
            <a:r>
              <a:rPr lang="en-US" sz="2000" b="1" dirty="0" err="1">
                <a:latin typeface="Courier New" panose="02070309020205020404" pitchFamily="49" charset="0"/>
                <a:cs typeface="Courier New" panose="02070309020205020404" pitchFamily="49" charset="0"/>
              </a:rPr>
              <a:t>infile.readline</a:t>
            </a:r>
            <a:r>
              <a:rPr lang="en-US" sz="2000" b="1"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E84E2596-301E-4832-9EC0-2653E7A66251}" type="slidenum">
              <a:rPr lang="en-US" smtClean="0"/>
              <a:t>28</a:t>
            </a:fld>
            <a:endParaRPr lang="en-US"/>
          </a:p>
        </p:txBody>
      </p:sp>
      <p:sp>
        <p:nvSpPr>
          <p:cNvPr id="6" name="Rectangle 5"/>
          <p:cNvSpPr/>
          <p:nvPr/>
        </p:nvSpPr>
        <p:spPr>
          <a:xfrm>
            <a:off x="9116026" y="5092005"/>
            <a:ext cx="1500249" cy="1384995"/>
          </a:xfrm>
          <a:prstGeom prst="rect">
            <a:avLst/>
          </a:prstGeom>
          <a:solidFill>
            <a:schemeClr val="accent3">
              <a:lumMod val="40000"/>
              <a:lumOff val="60000"/>
            </a:schemeClr>
          </a:solidFill>
        </p:spPr>
        <p:txBody>
          <a:bodyPr wrap="square">
            <a:spAutoFit/>
          </a:bodyPr>
          <a:lstStyle/>
          <a:p>
            <a:r>
              <a:rPr lang="en-US" sz="2800" b="1" dirty="0" err="1"/>
              <a:t>aaa</a:t>
            </a:r>
            <a:endParaRPr lang="en-US" sz="2800" b="1" dirty="0"/>
          </a:p>
          <a:p>
            <a:r>
              <a:rPr lang="en-US" sz="2800" b="1" dirty="0" err="1"/>
              <a:t>bbb</a:t>
            </a:r>
            <a:endParaRPr lang="en-US" sz="2800" b="1" dirty="0"/>
          </a:p>
          <a:p>
            <a:r>
              <a:rPr lang="en-US" sz="2800" b="1" dirty="0"/>
              <a:t>ccc</a:t>
            </a:r>
          </a:p>
        </p:txBody>
      </p:sp>
    </p:spTree>
    <p:extLst>
      <p:ext uri="{BB962C8B-B14F-4D97-AF65-F5344CB8AC3E}">
        <p14:creationId xmlns:p14="http://schemas.microsoft.com/office/powerpoint/2010/main" val="3121164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FE1F2-863D-4F29-BEDB-B9101256B70B}"/>
              </a:ext>
            </a:extLst>
          </p:cNvPr>
          <p:cNvSpPr>
            <a:spLocks noGrp="1"/>
          </p:cNvSpPr>
          <p:nvPr>
            <p:ph type="title"/>
          </p:nvPr>
        </p:nvSpPr>
        <p:spPr>
          <a:xfrm>
            <a:off x="609600" y="155766"/>
            <a:ext cx="10160000" cy="776922"/>
          </a:xfrm>
        </p:spPr>
        <p:txBody>
          <a:bodyPr/>
          <a:lstStyle/>
          <a:p>
            <a:r>
              <a:rPr lang="en-US" dirty="0"/>
              <a:t>Appending to a File</a:t>
            </a:r>
          </a:p>
        </p:txBody>
      </p:sp>
      <p:sp>
        <p:nvSpPr>
          <p:cNvPr id="3" name="Content Placeholder 2">
            <a:extLst>
              <a:ext uri="{FF2B5EF4-FFF2-40B4-BE49-F238E27FC236}">
                <a16:creationId xmlns:a16="http://schemas.microsoft.com/office/drawing/2014/main" id="{9741D8A6-1A4D-4F0C-AD8F-2E818238F52B}"/>
              </a:ext>
            </a:extLst>
          </p:cNvPr>
          <p:cNvSpPr>
            <a:spLocks noGrp="1"/>
          </p:cNvSpPr>
          <p:nvPr>
            <p:ph idx="1"/>
          </p:nvPr>
        </p:nvSpPr>
        <p:spPr>
          <a:xfrm>
            <a:off x="609600" y="1033272"/>
            <a:ext cx="10354056" cy="5668962"/>
          </a:xfrm>
        </p:spPr>
        <p:txBody>
          <a:bodyPr>
            <a:noAutofit/>
          </a:bodyPr>
          <a:lstStyle/>
          <a:p>
            <a:r>
              <a:rPr lang="en-US" sz="2000" dirty="0"/>
              <a:t>Opening a file in write ('w') mode truncates the file if it exists</a:t>
            </a:r>
          </a:p>
          <a:p>
            <a:r>
              <a:rPr lang="en-US" sz="2000" dirty="0"/>
              <a:t>To append to a file without truncating, open it in append ('a') mode</a:t>
            </a:r>
          </a:p>
          <a:p>
            <a:pPr lvl="1"/>
            <a:r>
              <a:rPr lang="en-US" sz="1800" dirty="0"/>
              <a:t>Python will append any content to the end of the file</a:t>
            </a:r>
          </a:p>
          <a:p>
            <a:pPr lvl="1"/>
            <a:r>
              <a:rPr lang="en-US" sz="1800" dirty="0"/>
              <a:t>If the file doesn't exist, it will be created</a:t>
            </a:r>
          </a:p>
        </p:txBody>
      </p:sp>
      <p:sp>
        <p:nvSpPr>
          <p:cNvPr id="4" name="Slide Number Placeholder 3">
            <a:extLst>
              <a:ext uri="{FF2B5EF4-FFF2-40B4-BE49-F238E27FC236}">
                <a16:creationId xmlns:a16="http://schemas.microsoft.com/office/drawing/2014/main" id="{46AAB726-3BB8-4794-85A7-92CFAF3A8F7E}"/>
              </a:ext>
            </a:extLst>
          </p:cNvPr>
          <p:cNvSpPr>
            <a:spLocks noGrp="1"/>
          </p:cNvSpPr>
          <p:nvPr>
            <p:ph type="sldNum" sz="quarter" idx="12"/>
          </p:nvPr>
        </p:nvSpPr>
        <p:spPr/>
        <p:txBody>
          <a:bodyPr/>
          <a:lstStyle/>
          <a:p>
            <a:fld id="{E84E2596-301E-4832-9EC0-2653E7A66251}" type="slidenum">
              <a:rPr lang="en-US" smtClean="0"/>
              <a:t>29</a:t>
            </a:fld>
            <a:endParaRPr lang="en-US" dirty="0"/>
          </a:p>
        </p:txBody>
      </p:sp>
      <p:sp>
        <p:nvSpPr>
          <p:cNvPr id="5" name="Rectangle 4">
            <a:extLst>
              <a:ext uri="{FF2B5EF4-FFF2-40B4-BE49-F238E27FC236}">
                <a16:creationId xmlns:a16="http://schemas.microsoft.com/office/drawing/2014/main" id="{5C1A245E-132C-4D79-8F4A-492F726F6360}"/>
              </a:ext>
            </a:extLst>
          </p:cNvPr>
          <p:cNvSpPr/>
          <p:nvPr/>
        </p:nvSpPr>
        <p:spPr>
          <a:xfrm>
            <a:off x="937768" y="2599015"/>
            <a:ext cx="8534400" cy="3877985"/>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usr</a:t>
            </a:r>
            <a:r>
              <a:rPr lang="en-US" sz="1600" dirty="0">
                <a:latin typeface="Courier New" panose="02070309020205020404" pitchFamily="49" charset="0"/>
                <a:cs typeface="Courier New" panose="02070309020205020404" pitchFamily="49" charset="0"/>
              </a:rPr>
              <a:t>/bin/env python3</a:t>
            </a:r>
          </a:p>
          <a:p>
            <a:r>
              <a:rPr lang="en-US" sz="1600" dirty="0">
                <a:latin typeface="Courier New" panose="02070309020205020404" pitchFamily="49" charset="0"/>
                <a:cs typeface="Courier New" panose="02070309020205020404" pitchFamily="49" charset="0"/>
              </a:rPr>
              <a:t># simplefileops.py</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FILENAME='d:/cop2034c/simplefileops.txt'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with open(FILENAME, 'w') as f:</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f.write</a:t>
            </a:r>
            <a:r>
              <a:rPr lang="en-US" sz="1600" dirty="0">
                <a:latin typeface="Courier New" panose="02070309020205020404" pitchFamily="49" charset="0"/>
                <a:cs typeface="Courier New" panose="02070309020205020404" pitchFamily="49" charset="0"/>
              </a:rPr>
              <a:t>('I love programming.\n')</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f.write</a:t>
            </a:r>
            <a:r>
              <a:rPr lang="en-US" sz="1600" dirty="0">
                <a:latin typeface="Courier New" panose="02070309020205020404" pitchFamily="49" charset="0"/>
                <a:cs typeface="Courier New" panose="02070309020205020404" pitchFamily="49" charset="0"/>
              </a:rPr>
              <a:t>('I love creating new games.\n')</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with open(FILENAME, </a:t>
            </a:r>
            <a:r>
              <a:rPr lang="en-US" sz="1600" b="1" dirty="0">
                <a:latin typeface="Courier New" panose="02070309020205020404" pitchFamily="49" charset="0"/>
                <a:cs typeface="Courier New" panose="02070309020205020404" pitchFamily="49" charset="0"/>
              </a:rPr>
              <a:t>'a'</a:t>
            </a:r>
            <a:r>
              <a:rPr lang="en-US" sz="1600" dirty="0">
                <a:latin typeface="Courier New" panose="02070309020205020404" pitchFamily="49" charset="0"/>
                <a:cs typeface="Courier New" panose="02070309020205020404" pitchFamily="49" charset="0"/>
              </a:rPr>
              <a:t>) as f:</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f.write</a:t>
            </a:r>
            <a:r>
              <a:rPr lang="en-US" sz="1600" dirty="0">
                <a:latin typeface="Courier New" panose="02070309020205020404" pitchFamily="49" charset="0"/>
                <a:cs typeface="Courier New" panose="02070309020205020404" pitchFamily="49" charset="0"/>
              </a:rPr>
              <a:t>('I also find meaning in large datasets.\n')</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with open(FILENAME) as f:    # 'r' is implied</a:t>
            </a:r>
          </a:p>
          <a:p>
            <a:r>
              <a:rPr lang="en-US" sz="1600" dirty="0">
                <a:latin typeface="Courier New" panose="02070309020205020404" pitchFamily="49" charset="0"/>
                <a:cs typeface="Courier New" panose="02070309020205020404" pitchFamily="49" charset="0"/>
              </a:rPr>
              <a:t>    for line in f:</a:t>
            </a:r>
          </a:p>
          <a:p>
            <a:r>
              <a:rPr lang="en-US" sz="1600" dirty="0">
                <a:latin typeface="Courier New" panose="02070309020205020404" pitchFamily="49" charset="0"/>
                <a:cs typeface="Courier New" panose="02070309020205020404" pitchFamily="49" charset="0"/>
              </a:rPr>
              <a:t>        print(</a:t>
            </a:r>
            <a:r>
              <a:rPr lang="en-US" sz="1600" dirty="0" err="1">
                <a:latin typeface="Courier New" panose="02070309020205020404" pitchFamily="49" charset="0"/>
                <a:cs typeface="Courier New" panose="02070309020205020404" pitchFamily="49" charset="0"/>
              </a:rPr>
              <a:t>line.replace</a:t>
            </a:r>
            <a:r>
              <a:rPr lang="en-US" sz="1600" dirty="0">
                <a:latin typeface="Courier New" panose="02070309020205020404" pitchFamily="49" charset="0"/>
                <a:cs typeface="Courier New" panose="02070309020205020404" pitchFamily="49" charset="0"/>
              </a:rPr>
              <a:t>("\n","")) # replace also removes newlines</a:t>
            </a:r>
          </a:p>
        </p:txBody>
      </p:sp>
      <p:sp>
        <p:nvSpPr>
          <p:cNvPr id="6" name="Rectangle 5">
            <a:extLst>
              <a:ext uri="{FF2B5EF4-FFF2-40B4-BE49-F238E27FC236}">
                <a16:creationId xmlns:a16="http://schemas.microsoft.com/office/drawing/2014/main" id="{20CC22E0-F71C-47E5-853F-7E0576D227CD}"/>
              </a:ext>
            </a:extLst>
          </p:cNvPr>
          <p:cNvSpPr/>
          <p:nvPr/>
        </p:nvSpPr>
        <p:spPr>
          <a:xfrm>
            <a:off x="6859016" y="3104410"/>
            <a:ext cx="3910584" cy="861774"/>
          </a:xfrm>
          <a:prstGeom prst="rect">
            <a:avLst/>
          </a:prstGeom>
          <a:solidFill>
            <a:schemeClr val="accent3">
              <a:lumMod val="40000"/>
              <a:lumOff val="60000"/>
            </a:schemeClr>
          </a:solidFill>
        </p:spPr>
        <p:txBody>
          <a:bodyPr wrap="square">
            <a:spAutoFit/>
          </a:bodyPr>
          <a:lstStyle/>
          <a:p>
            <a:r>
              <a:rPr lang="en-US" sz="1600" dirty="0"/>
              <a:t>I love programming.</a:t>
            </a:r>
          </a:p>
          <a:p>
            <a:r>
              <a:rPr lang="en-US" sz="1600" dirty="0"/>
              <a:t>I love creating new games.</a:t>
            </a:r>
          </a:p>
          <a:p>
            <a:r>
              <a:rPr lang="en-US" sz="1600" dirty="0"/>
              <a:t>I also find meaning in large datasets.</a:t>
            </a:r>
          </a:p>
        </p:txBody>
      </p:sp>
    </p:spTree>
    <p:extLst>
      <p:ext uri="{BB962C8B-B14F-4D97-AF65-F5344CB8AC3E}">
        <p14:creationId xmlns:p14="http://schemas.microsoft.com/office/powerpoint/2010/main" val="63807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5736-F368-4C0C-9C6C-BBCB7DDB95FC}"/>
              </a:ext>
            </a:extLst>
          </p:cNvPr>
          <p:cNvSpPr>
            <a:spLocks noGrp="1"/>
          </p:cNvSpPr>
          <p:nvPr>
            <p:ph type="title"/>
          </p:nvPr>
        </p:nvSpPr>
        <p:spPr>
          <a:xfrm>
            <a:off x="609600" y="274638"/>
            <a:ext cx="10160000" cy="740246"/>
          </a:xfrm>
        </p:spPr>
        <p:txBody>
          <a:bodyPr/>
          <a:lstStyle/>
          <a:p>
            <a:r>
              <a:rPr lang="en-US" dirty="0"/>
              <a:t>Coding a Dog Class</a:t>
            </a:r>
          </a:p>
        </p:txBody>
      </p:sp>
      <p:sp>
        <p:nvSpPr>
          <p:cNvPr id="3" name="Content Placeholder 2">
            <a:extLst>
              <a:ext uri="{FF2B5EF4-FFF2-40B4-BE49-F238E27FC236}">
                <a16:creationId xmlns:a16="http://schemas.microsoft.com/office/drawing/2014/main" id="{CFEBC44B-7417-4086-A24F-2E9C34A2A09B}"/>
              </a:ext>
            </a:extLst>
          </p:cNvPr>
          <p:cNvSpPr>
            <a:spLocks noGrp="1"/>
          </p:cNvSpPr>
          <p:nvPr>
            <p:ph idx="1"/>
          </p:nvPr>
        </p:nvSpPr>
        <p:spPr>
          <a:xfrm>
            <a:off x="609600" y="1276141"/>
            <a:ext cx="10160000" cy="5200859"/>
          </a:xfrm>
        </p:spPr>
        <p:txBody>
          <a:bodyPr>
            <a:noAutofit/>
          </a:bodyPr>
          <a:lstStyle/>
          <a:p>
            <a:r>
              <a:rPr lang="en-US" sz="3200" dirty="0">
                <a:latin typeface="+mj-lt"/>
                <a:cs typeface="Courier New" panose="02070309020205020404" pitchFamily="49" charset="0"/>
              </a:rPr>
              <a:t>Identify the attributes and methods</a:t>
            </a:r>
          </a:p>
          <a:p>
            <a:endParaRPr lang="en-US" sz="2400" b="1" dirty="0">
              <a:latin typeface="Courier New" panose="02070309020205020404" pitchFamily="49" charset="0"/>
              <a:cs typeface="Courier New" panose="02070309020205020404" pitchFamily="49" charset="0"/>
            </a:endParaRPr>
          </a:p>
          <a:p>
            <a:pPr marL="461963" indent="0">
              <a:buNone/>
            </a:pPr>
            <a:r>
              <a:rPr lang="en-US" sz="2000" dirty="0">
                <a:latin typeface="Courier New" panose="02070309020205020404" pitchFamily="49" charset="0"/>
                <a:cs typeface="Courier New" panose="02070309020205020404" pitchFamily="49" charset="0"/>
              </a:rPr>
              <a:t>class Dog:</a:t>
            </a:r>
          </a:p>
          <a:p>
            <a:pPr marL="461963" indent="0">
              <a:buNone/>
            </a:pPr>
            <a:r>
              <a:rPr lang="en-US" sz="2000" dirty="0">
                <a:latin typeface="Courier New" panose="02070309020205020404" pitchFamily="49" charset="0"/>
                <a:cs typeface="Courier New" panose="02070309020205020404" pitchFamily="49" charset="0"/>
              </a:rPr>
              <a:t>    def __init__(self, name, age):</a:t>
            </a:r>
          </a:p>
          <a:p>
            <a:pPr marL="461963" indent="0">
              <a:buNone/>
            </a:pPr>
            <a:r>
              <a:rPr lang="en-US" sz="2000" dirty="0">
                <a:latin typeface="Courier New" panose="02070309020205020404" pitchFamily="49" charset="0"/>
                <a:cs typeface="Courier New" panose="02070309020205020404" pitchFamily="49" charset="0"/>
              </a:rPr>
              <a:t>        self.name = name</a:t>
            </a:r>
          </a:p>
          <a:p>
            <a:pPr marL="461963" indent="0">
              <a:buNone/>
            </a:pPr>
            <a:r>
              <a:rPr lang="en-US" sz="2000" dirty="0">
                <a:latin typeface="Courier New" panose="02070309020205020404" pitchFamily="49" charset="0"/>
                <a:cs typeface="Courier New" panose="02070309020205020404" pitchFamily="49" charset="0"/>
              </a:rPr>
              <a:t>        self.age = age</a:t>
            </a:r>
          </a:p>
          <a:p>
            <a:pPr marL="461963" indent="0">
              <a:buNone/>
            </a:pPr>
            <a:endParaRPr lang="en-US" sz="2000" dirty="0">
              <a:latin typeface="Courier New" panose="02070309020205020404" pitchFamily="49" charset="0"/>
              <a:cs typeface="Courier New" panose="02070309020205020404" pitchFamily="49" charset="0"/>
            </a:endParaRPr>
          </a:p>
          <a:p>
            <a:pPr marL="461963" indent="0">
              <a:buNone/>
            </a:pPr>
            <a:r>
              <a:rPr lang="en-US" sz="2000" dirty="0">
                <a:latin typeface="Courier New" panose="02070309020205020404" pitchFamily="49" charset="0"/>
                <a:cs typeface="Courier New" panose="02070309020205020404" pitchFamily="49" charset="0"/>
              </a:rPr>
              <a:t>    def sit(self):</a:t>
            </a:r>
          </a:p>
          <a:p>
            <a:pPr marL="461963" indent="0">
              <a:buNone/>
            </a:pPr>
            <a:r>
              <a:rPr lang="en-US" sz="2000" dirty="0">
                <a:latin typeface="Courier New" panose="02070309020205020404" pitchFamily="49" charset="0"/>
                <a:cs typeface="Courier New" panose="02070309020205020404" pitchFamily="49" charset="0"/>
              </a:rPr>
              <a:t>        print(f"{self.name} is now sitting.")</a:t>
            </a:r>
          </a:p>
          <a:p>
            <a:pPr marL="461963" indent="0">
              <a:buNone/>
            </a:pPr>
            <a:endParaRPr lang="en-US" sz="2000" dirty="0">
              <a:latin typeface="Courier New" panose="02070309020205020404" pitchFamily="49" charset="0"/>
              <a:cs typeface="Courier New" panose="02070309020205020404" pitchFamily="49" charset="0"/>
            </a:endParaRPr>
          </a:p>
          <a:p>
            <a:pPr marL="461963" indent="0">
              <a:buNone/>
            </a:pPr>
            <a:r>
              <a:rPr lang="en-US" sz="2000" dirty="0">
                <a:latin typeface="Courier New" panose="02070309020205020404" pitchFamily="49" charset="0"/>
                <a:cs typeface="Courier New" panose="02070309020205020404" pitchFamily="49" charset="0"/>
              </a:rPr>
              <a:t>    def roll_over(self):</a:t>
            </a:r>
          </a:p>
          <a:p>
            <a:pPr marL="461963" indent="0">
              <a:buNone/>
            </a:pPr>
            <a:r>
              <a:rPr lang="en-US" sz="2000" dirty="0">
                <a:latin typeface="Courier New" panose="02070309020205020404" pitchFamily="49" charset="0"/>
                <a:cs typeface="Courier New" panose="02070309020205020404" pitchFamily="49" charset="0"/>
              </a:rPr>
              <a:t>        print(f"{self.name} rolled over!")</a:t>
            </a:r>
          </a:p>
        </p:txBody>
      </p:sp>
      <p:sp>
        <p:nvSpPr>
          <p:cNvPr id="4" name="Slide Number Placeholder 3">
            <a:extLst>
              <a:ext uri="{FF2B5EF4-FFF2-40B4-BE49-F238E27FC236}">
                <a16:creationId xmlns:a16="http://schemas.microsoft.com/office/drawing/2014/main" id="{5EBA814E-C25B-4EA3-8A76-03AB4C40ED3D}"/>
              </a:ext>
            </a:extLst>
          </p:cNvPr>
          <p:cNvSpPr>
            <a:spLocks noGrp="1"/>
          </p:cNvSpPr>
          <p:nvPr>
            <p:ph type="sldNum" sz="quarter" idx="12"/>
          </p:nvPr>
        </p:nvSpPr>
        <p:spPr/>
        <p:txBody>
          <a:bodyPr/>
          <a:lstStyle/>
          <a:p>
            <a:fld id="{E84E2596-301E-4832-9EC0-2653E7A66251}" type="slidenum">
              <a:rPr lang="en-US" smtClean="0"/>
              <a:t>3</a:t>
            </a:fld>
            <a:endParaRPr lang="en-US" dirty="0"/>
          </a:p>
        </p:txBody>
      </p:sp>
    </p:spTree>
    <p:extLst>
      <p:ext uri="{BB962C8B-B14F-4D97-AF65-F5344CB8AC3E}">
        <p14:creationId xmlns:p14="http://schemas.microsoft.com/office/powerpoint/2010/main" val="2659540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4010"/>
            <a:ext cx="10160000" cy="924770"/>
          </a:xfrm>
        </p:spPr>
        <p:txBody>
          <a:bodyPr/>
          <a:lstStyle/>
          <a:p>
            <a:r>
              <a:rPr lang="en-US" dirty="0"/>
              <a:t>Write and Read a Binary File</a:t>
            </a:r>
          </a:p>
        </p:txBody>
      </p:sp>
      <p:sp>
        <p:nvSpPr>
          <p:cNvPr id="4" name="Slide Number Placeholder 3"/>
          <p:cNvSpPr>
            <a:spLocks noGrp="1"/>
          </p:cNvSpPr>
          <p:nvPr>
            <p:ph type="sldNum" sz="quarter" idx="12"/>
          </p:nvPr>
        </p:nvSpPr>
        <p:spPr/>
        <p:txBody>
          <a:bodyPr/>
          <a:lstStyle/>
          <a:p>
            <a:fld id="{E84E2596-301E-4832-9EC0-2653E7A66251}" type="slidenum">
              <a:rPr lang="en-US" smtClean="0"/>
              <a:t>30</a:t>
            </a:fld>
            <a:endParaRPr lang="en-US"/>
          </a:p>
        </p:txBody>
      </p:sp>
      <p:sp>
        <p:nvSpPr>
          <p:cNvPr id="5" name="Rectangle 4"/>
          <p:cNvSpPr/>
          <p:nvPr/>
        </p:nvSpPr>
        <p:spPr>
          <a:xfrm>
            <a:off x="4334256" y="6254815"/>
            <a:ext cx="6660750" cy="461665"/>
          </a:xfrm>
          <a:prstGeom prst="rect">
            <a:avLst/>
          </a:prstGeom>
          <a:solidFill>
            <a:schemeClr val="accent3">
              <a:lumMod val="40000"/>
              <a:lumOff val="60000"/>
            </a:schemeClr>
          </a:solidFill>
        </p:spPr>
        <p:txBody>
          <a:bodyPr wrap="square">
            <a:spAutoFit/>
          </a:bodyPr>
          <a:lstStyle/>
          <a:p>
            <a:r>
              <a:rPr lang="en-US" sz="2400" b="1" dirty="0"/>
              <a:t>[['Snowball', 5], ['Mr. Snuffles', 3], ['Fluffy', 7]]</a:t>
            </a:r>
          </a:p>
        </p:txBody>
      </p:sp>
      <p:sp>
        <p:nvSpPr>
          <p:cNvPr id="6" name="Rectangle 5">
            <a:extLst>
              <a:ext uri="{FF2B5EF4-FFF2-40B4-BE49-F238E27FC236}">
                <a16:creationId xmlns:a16="http://schemas.microsoft.com/office/drawing/2014/main" id="{2B36CB06-92AC-416C-9250-F3AC3143CC03}"/>
              </a:ext>
            </a:extLst>
          </p:cNvPr>
          <p:cNvSpPr/>
          <p:nvPr/>
        </p:nvSpPr>
        <p:spPr>
          <a:xfrm>
            <a:off x="822960" y="1068780"/>
            <a:ext cx="9418320" cy="5416868"/>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usr</a:t>
            </a:r>
            <a:r>
              <a:rPr lang="en-US" sz="1600" dirty="0">
                <a:latin typeface="Courier New" panose="02070309020205020404" pitchFamily="49" charset="0"/>
                <a:cs typeface="Courier New" panose="02070309020205020404" pitchFamily="49" charset="0"/>
              </a:rPr>
              <a:t>/bin/env python3</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picklecats.py</a:t>
            </a:r>
          </a:p>
          <a:p>
            <a:r>
              <a:rPr lang="en-US" sz="1600" dirty="0">
                <a:latin typeface="Courier New" panose="02070309020205020404" pitchFamily="49" charset="0"/>
                <a:cs typeface="Courier New" panose="02070309020205020404" pitchFamily="49" charset="0"/>
              </a:rPr>
              <a:t># write and read data to a binary file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import pickle   # module for working with binary files</a:t>
            </a:r>
          </a:p>
          <a:p>
            <a:r>
              <a:rPr lang="en-US" sz="1600" dirty="0">
                <a:latin typeface="Courier New" panose="02070309020205020404" pitchFamily="49" charset="0"/>
                <a:cs typeface="Courier New" panose="02070309020205020404" pitchFamily="49" charset="0"/>
              </a:rPr>
              <a:t>FILENAME = "d:/COP2034C/kittens.bin"</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3x2 list of kittens and ages (in years)</a:t>
            </a:r>
          </a:p>
          <a:p>
            <a:r>
              <a:rPr lang="en-US" sz="1600" dirty="0">
                <a:latin typeface="Courier New" panose="02070309020205020404" pitchFamily="49" charset="0"/>
                <a:cs typeface="Courier New" panose="02070309020205020404" pitchFamily="49" charset="0"/>
              </a:rPr>
              <a:t>kittens = [["Snowball", 5],</a:t>
            </a:r>
          </a:p>
          <a:p>
            <a:r>
              <a:rPr lang="en-US" sz="1600" dirty="0">
                <a:latin typeface="Courier New" panose="02070309020205020404" pitchFamily="49" charset="0"/>
                <a:cs typeface="Courier New" panose="02070309020205020404" pitchFamily="49" charset="0"/>
              </a:rPr>
              <a:t>           ["Mr. Snuffles", 3],</a:t>
            </a:r>
          </a:p>
          <a:p>
            <a:r>
              <a:rPr lang="en-US" sz="1600" dirty="0">
                <a:latin typeface="Courier New" panose="02070309020205020404" pitchFamily="49" charset="0"/>
                <a:cs typeface="Courier New" panose="02070309020205020404" pitchFamily="49" charset="0"/>
              </a:rPr>
              <a:t>           ["Fluffy", 7]]</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write the list to a file</a:t>
            </a:r>
          </a:p>
          <a:p>
            <a:r>
              <a:rPr lang="en-US" sz="1600" dirty="0">
                <a:latin typeface="Courier New" panose="02070309020205020404" pitchFamily="49" charset="0"/>
                <a:cs typeface="Courier New" panose="02070309020205020404" pitchFamily="49" charset="0"/>
              </a:rPr>
              <a:t>with open(FILENAME, "</a:t>
            </a:r>
            <a:r>
              <a:rPr lang="en-US" sz="1600" b="1" dirty="0" err="1">
                <a:latin typeface="Courier New" panose="02070309020205020404" pitchFamily="49" charset="0"/>
                <a:cs typeface="Courier New" panose="02070309020205020404" pitchFamily="49" charset="0"/>
              </a:rPr>
              <a:t>wb</a:t>
            </a:r>
            <a:r>
              <a:rPr lang="en-US" sz="1600" dirty="0">
                <a:latin typeface="Courier New" panose="02070309020205020404" pitchFamily="49" charset="0"/>
                <a:cs typeface="Courier New" panose="02070309020205020404" pitchFamily="49" charset="0"/>
              </a:rPr>
              <a:t>") as file:  # write binary</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pickle.dump</a:t>
            </a:r>
            <a:r>
              <a:rPr lang="en-US" sz="1600" dirty="0">
                <a:latin typeface="Courier New" panose="02070309020205020404" pitchFamily="49" charset="0"/>
                <a:cs typeface="Courier New" panose="02070309020205020404" pitchFamily="49" charset="0"/>
              </a:rPr>
              <a:t>(kittens, file)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read the file into a list and print</a:t>
            </a:r>
          </a:p>
          <a:p>
            <a:r>
              <a:rPr lang="en-US" sz="1600" dirty="0">
                <a:latin typeface="Courier New" panose="02070309020205020404" pitchFamily="49" charset="0"/>
                <a:cs typeface="Courier New" panose="02070309020205020404" pitchFamily="49" charset="0"/>
              </a:rPr>
              <a:t>with open(FILENAME , "</a:t>
            </a:r>
            <a:r>
              <a:rPr lang="en-US" sz="1600" b="1" dirty="0" err="1">
                <a:latin typeface="Courier New" panose="02070309020205020404" pitchFamily="49" charset="0"/>
                <a:cs typeface="Courier New" panose="02070309020205020404" pitchFamily="49" charset="0"/>
              </a:rPr>
              <a:t>rb</a:t>
            </a:r>
            <a:r>
              <a:rPr lang="en-US" sz="1600" dirty="0">
                <a:latin typeface="Courier New" panose="02070309020205020404" pitchFamily="49" charset="0"/>
                <a:cs typeface="Courier New" panose="02070309020205020404" pitchFamily="49" charset="0"/>
              </a:rPr>
              <a:t>") as file: # read binary</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kitten_list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pickle.load</a:t>
            </a:r>
            <a:r>
              <a:rPr lang="en-US" sz="1600" dirty="0">
                <a:latin typeface="Courier New" panose="02070309020205020404" pitchFamily="49" charset="0"/>
                <a:cs typeface="Courier New" panose="02070309020205020404" pitchFamily="49" charset="0"/>
              </a:rPr>
              <a:t>(file)</a:t>
            </a:r>
          </a:p>
          <a:p>
            <a:r>
              <a:rPr lang="en-US" sz="1600" dirty="0">
                <a:latin typeface="Courier New" panose="02070309020205020404" pitchFamily="49" charset="0"/>
                <a:cs typeface="Courier New" panose="02070309020205020404" pitchFamily="49" charset="0"/>
              </a:rPr>
              <a:t>    print(</a:t>
            </a:r>
            <a:r>
              <a:rPr lang="en-US" sz="1600" dirty="0" err="1">
                <a:latin typeface="Courier New" panose="02070309020205020404" pitchFamily="49" charset="0"/>
                <a:cs typeface="Courier New" panose="02070309020205020404" pitchFamily="49" charset="0"/>
              </a:rPr>
              <a:t>kitten_list</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13364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4010"/>
            <a:ext cx="10160000" cy="924770"/>
          </a:xfrm>
        </p:spPr>
        <p:txBody>
          <a:bodyPr/>
          <a:lstStyle/>
          <a:p>
            <a:r>
              <a:rPr lang="en-US" dirty="0"/>
              <a:t>Reading CSV files</a:t>
            </a:r>
          </a:p>
        </p:txBody>
      </p:sp>
      <p:sp>
        <p:nvSpPr>
          <p:cNvPr id="3" name="Content Placeholder 2"/>
          <p:cNvSpPr>
            <a:spLocks noGrp="1"/>
          </p:cNvSpPr>
          <p:nvPr>
            <p:ph idx="1"/>
          </p:nvPr>
        </p:nvSpPr>
        <p:spPr>
          <a:xfrm>
            <a:off x="609600" y="1068780"/>
            <a:ext cx="10160000" cy="5450774"/>
          </a:xfrm>
        </p:spPr>
        <p:txBody>
          <a:bodyPr>
            <a:noAutofit/>
          </a:bodyPr>
          <a:lstStyle/>
          <a:p>
            <a:pPr marL="11430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usr</a:t>
            </a:r>
            <a:r>
              <a:rPr lang="en-US" sz="1600" dirty="0">
                <a:latin typeface="Courier New" panose="02070309020205020404" pitchFamily="49" charset="0"/>
                <a:cs typeface="Courier New" panose="02070309020205020404" pitchFamily="49" charset="0"/>
              </a:rPr>
              <a:t>/bin/env python3</a:t>
            </a:r>
          </a:p>
          <a:p>
            <a:pPr marL="114300" indent="0">
              <a:buNone/>
            </a:pPr>
            <a:r>
              <a:rPr lang="en-US" sz="1600" dirty="0">
                <a:latin typeface="Courier New" panose="02070309020205020404" pitchFamily="49" charset="0"/>
                <a:cs typeface="Courier New" panose="02070309020205020404" pitchFamily="49" charset="0"/>
              </a:rPr>
              <a:t># read_csv.py</a:t>
            </a:r>
          </a:p>
          <a:p>
            <a:pPr marL="114300" indent="0">
              <a:buNone/>
            </a:pPr>
            <a:r>
              <a:rPr lang="en-US" sz="1600" dirty="0">
                <a:latin typeface="Courier New" panose="02070309020205020404" pitchFamily="49" charset="0"/>
                <a:cs typeface="Courier New" panose="02070309020205020404" pitchFamily="49" charset="0"/>
              </a:rPr>
              <a:t># read a CSV file</a:t>
            </a:r>
          </a:p>
          <a:p>
            <a:pPr marL="114300" indent="0">
              <a:buNone/>
            </a:pPr>
            <a:endParaRPr lang="en-US" sz="1600" dirty="0">
              <a:latin typeface="Courier New" panose="02070309020205020404" pitchFamily="49" charset="0"/>
              <a:cs typeface="Courier New" panose="02070309020205020404" pitchFamily="49" charset="0"/>
            </a:endParaRPr>
          </a:p>
          <a:p>
            <a:pPr marL="114300" indent="0">
              <a:buNone/>
            </a:pPr>
            <a:r>
              <a:rPr lang="en-US" sz="1600" dirty="0">
                <a:latin typeface="Courier New" panose="02070309020205020404" pitchFamily="49" charset="0"/>
                <a:cs typeface="Courier New" panose="02070309020205020404" pitchFamily="49" charset="0"/>
              </a:rPr>
              <a:t>import csv</a:t>
            </a:r>
          </a:p>
          <a:p>
            <a:pPr marL="114300" indent="0">
              <a:buNone/>
            </a:pPr>
            <a:r>
              <a:rPr lang="en-US" sz="1600" dirty="0">
                <a:latin typeface="Courier New" panose="02070309020205020404" pitchFamily="49" charset="0"/>
                <a:cs typeface="Courier New" panose="02070309020205020404" pitchFamily="49" charset="0"/>
              </a:rPr>
              <a:t>CSV_FILE = "averages.csv"</a:t>
            </a:r>
          </a:p>
          <a:p>
            <a:pPr marL="114300" indent="0">
              <a:buNone/>
            </a:pPr>
            <a:endParaRPr lang="en-US" sz="1600" dirty="0">
              <a:latin typeface="Courier New" panose="02070309020205020404" pitchFamily="49" charset="0"/>
              <a:cs typeface="Courier New" panose="02070309020205020404" pitchFamily="49" charset="0"/>
            </a:endParaRPr>
          </a:p>
          <a:p>
            <a:pPr marL="114300" indent="0">
              <a:buNone/>
            </a:pPr>
            <a:r>
              <a:rPr lang="en-US" sz="1600" dirty="0">
                <a:latin typeface="Courier New" panose="02070309020205020404" pitchFamily="49" charset="0"/>
                <a:cs typeface="Courier New" panose="02070309020205020404" pitchFamily="49" charset="0"/>
              </a:rPr>
              <a:t>def main():</a:t>
            </a:r>
          </a:p>
          <a:p>
            <a:pPr marL="11430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avg_list</a:t>
            </a:r>
            <a:r>
              <a:rPr lang="en-US" sz="1600" dirty="0">
                <a:latin typeface="Courier New" panose="02070309020205020404" pitchFamily="49" charset="0"/>
                <a:cs typeface="Courier New" panose="02070309020205020404" pitchFamily="49" charset="0"/>
              </a:rPr>
              <a:t> = []</a:t>
            </a:r>
          </a:p>
          <a:p>
            <a:pPr marL="114300" indent="0">
              <a:buNone/>
            </a:pPr>
            <a:r>
              <a:rPr lang="en-US" sz="1600" dirty="0">
                <a:latin typeface="Courier New" panose="02070309020205020404" pitchFamily="49" charset="0"/>
                <a:cs typeface="Courier New" panose="02070309020205020404" pitchFamily="49" charset="0"/>
              </a:rPr>
              <a:t>    with open(CSV_FILE) as file:</a:t>
            </a:r>
          </a:p>
          <a:p>
            <a:pPr marL="114300" indent="0">
              <a:buNone/>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reader = </a:t>
            </a:r>
            <a:r>
              <a:rPr lang="en-US" sz="1600" b="1" dirty="0" err="1">
                <a:latin typeface="Courier New" panose="02070309020205020404" pitchFamily="49" charset="0"/>
                <a:cs typeface="Courier New" panose="02070309020205020404" pitchFamily="49" charset="0"/>
              </a:rPr>
              <a:t>csv.reader</a:t>
            </a:r>
            <a:r>
              <a:rPr lang="en-US" sz="1600" b="1" dirty="0">
                <a:latin typeface="Courier New" panose="02070309020205020404" pitchFamily="49" charset="0"/>
                <a:cs typeface="Courier New" panose="02070309020205020404" pitchFamily="49" charset="0"/>
              </a:rPr>
              <a:t>(file)   </a:t>
            </a:r>
            <a:r>
              <a:rPr lang="en-US" sz="1600" dirty="0">
                <a:latin typeface="Courier New" panose="02070309020205020404" pitchFamily="49" charset="0"/>
                <a:cs typeface="Courier New" panose="02070309020205020404" pitchFamily="49" charset="0"/>
              </a:rPr>
              <a:t># create a CSV reader</a:t>
            </a:r>
          </a:p>
          <a:p>
            <a:pPr marL="114300" indent="0">
              <a:buNone/>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 row in reader:</a:t>
            </a:r>
            <a:r>
              <a:rPr lang="en-US" sz="1600" dirty="0">
                <a:latin typeface="Courier New" panose="02070309020205020404" pitchFamily="49" charset="0"/>
                <a:cs typeface="Courier New" panose="02070309020205020404" pitchFamily="49" charset="0"/>
              </a:rPr>
              <a:t>          # read each row</a:t>
            </a:r>
          </a:p>
          <a:p>
            <a:pPr marL="11430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avg_list.append</a:t>
            </a:r>
            <a:r>
              <a:rPr lang="en-US" sz="1600" dirty="0">
                <a:latin typeface="Courier New" panose="02070309020205020404" pitchFamily="49" charset="0"/>
                <a:cs typeface="Courier New" panose="02070309020205020404" pitchFamily="49" charset="0"/>
              </a:rPr>
              <a:t>(row)    # append to list</a:t>
            </a:r>
          </a:p>
          <a:p>
            <a:pPr marL="114300" indent="0">
              <a:buNone/>
            </a:pPr>
            <a:endParaRPr lang="en-US" sz="1600" dirty="0">
              <a:latin typeface="Courier New" panose="02070309020205020404" pitchFamily="49" charset="0"/>
              <a:cs typeface="Courier New" panose="02070309020205020404" pitchFamily="49" charset="0"/>
            </a:endParaRPr>
          </a:p>
          <a:p>
            <a:pPr marL="114300" indent="0">
              <a:buNone/>
            </a:pPr>
            <a:r>
              <a:rPr lang="en-US" sz="1600" dirty="0">
                <a:latin typeface="Courier New" panose="02070309020205020404" pitchFamily="49" charset="0"/>
                <a:cs typeface="Courier New" panose="02070309020205020404" pitchFamily="49" charset="0"/>
              </a:rPr>
              <a:t>    for row in </a:t>
            </a:r>
            <a:r>
              <a:rPr lang="en-US" sz="1600" dirty="0" err="1">
                <a:latin typeface="Courier New" panose="02070309020205020404" pitchFamily="49" charset="0"/>
                <a:cs typeface="Courier New" panose="02070309020205020404" pitchFamily="49" charset="0"/>
              </a:rPr>
              <a:t>avg_list</a:t>
            </a:r>
            <a:r>
              <a:rPr lang="en-US" sz="1600" dirty="0">
                <a:latin typeface="Courier New" panose="02070309020205020404" pitchFamily="49" charset="0"/>
                <a:cs typeface="Courier New" panose="02070309020205020404" pitchFamily="49" charset="0"/>
              </a:rPr>
              <a:t>:            # display list</a:t>
            </a:r>
          </a:p>
          <a:p>
            <a:pPr marL="114300" indent="0">
              <a:buNone/>
            </a:pPr>
            <a:r>
              <a:rPr lang="en-US" sz="1600" dirty="0">
                <a:latin typeface="Courier New" panose="02070309020205020404" pitchFamily="49" charset="0"/>
                <a:cs typeface="Courier New" panose="02070309020205020404" pitchFamily="49" charset="0"/>
              </a:rPr>
              <a:t>        print(row)</a:t>
            </a:r>
          </a:p>
          <a:p>
            <a:pPr marL="114300" indent="0">
              <a:buNone/>
            </a:pPr>
            <a:endParaRPr lang="en-US" sz="1600" dirty="0">
              <a:latin typeface="Courier New" panose="02070309020205020404" pitchFamily="49" charset="0"/>
              <a:cs typeface="Courier New" panose="02070309020205020404" pitchFamily="49" charset="0"/>
            </a:endParaRPr>
          </a:p>
          <a:p>
            <a:pPr marL="114300" indent="0">
              <a:buNone/>
            </a:pPr>
            <a:r>
              <a:rPr lang="en-US" sz="1600" dirty="0">
                <a:latin typeface="Courier New" panose="02070309020205020404" pitchFamily="49" charset="0"/>
                <a:cs typeface="Courier New" panose="02070309020205020404" pitchFamily="49" charset="0"/>
              </a:rPr>
              <a:t>main()</a:t>
            </a:r>
          </a:p>
        </p:txBody>
      </p:sp>
      <p:sp>
        <p:nvSpPr>
          <p:cNvPr id="4" name="Slide Number Placeholder 3"/>
          <p:cNvSpPr>
            <a:spLocks noGrp="1"/>
          </p:cNvSpPr>
          <p:nvPr>
            <p:ph type="sldNum" sz="quarter" idx="12"/>
          </p:nvPr>
        </p:nvSpPr>
        <p:spPr/>
        <p:txBody>
          <a:bodyPr/>
          <a:lstStyle/>
          <a:p>
            <a:fld id="{E84E2596-301E-4832-9EC0-2653E7A66251}" type="slidenum">
              <a:rPr lang="en-US" smtClean="0"/>
              <a:t>31</a:t>
            </a:fld>
            <a:endParaRPr lang="en-US"/>
          </a:p>
        </p:txBody>
      </p:sp>
      <p:sp>
        <p:nvSpPr>
          <p:cNvPr id="5" name="Rectangle 4">
            <a:extLst>
              <a:ext uri="{FF2B5EF4-FFF2-40B4-BE49-F238E27FC236}">
                <a16:creationId xmlns:a16="http://schemas.microsoft.com/office/drawing/2014/main" id="{69A2A833-C05F-4EF6-AAF3-90BB243CB85B}"/>
              </a:ext>
            </a:extLst>
          </p:cNvPr>
          <p:cNvSpPr/>
          <p:nvPr/>
        </p:nvSpPr>
        <p:spPr>
          <a:xfrm>
            <a:off x="7857744" y="5492147"/>
            <a:ext cx="2639568" cy="923330"/>
          </a:xfrm>
          <a:prstGeom prst="rect">
            <a:avLst/>
          </a:prstGeom>
          <a:solidFill>
            <a:schemeClr val="accent3">
              <a:lumMod val="40000"/>
              <a:lumOff val="60000"/>
            </a:schemeClr>
          </a:solidFill>
        </p:spPr>
        <p:txBody>
          <a:bodyPr wrap="square">
            <a:spAutoFit/>
          </a:bodyPr>
          <a:lstStyle/>
          <a:p>
            <a:r>
              <a:rPr lang="en-US" dirty="0"/>
              <a:t>['Smith', 'John', '89']</a:t>
            </a:r>
          </a:p>
          <a:p>
            <a:r>
              <a:rPr lang="en-US" dirty="0"/>
              <a:t>['Jones', 'Sally', '98']</a:t>
            </a:r>
          </a:p>
          <a:p>
            <a:r>
              <a:rPr lang="en-US" dirty="0"/>
              <a:t>['Green', 'Rashad', '93']</a:t>
            </a:r>
          </a:p>
        </p:txBody>
      </p:sp>
    </p:spTree>
    <p:extLst>
      <p:ext uri="{BB962C8B-B14F-4D97-AF65-F5344CB8AC3E}">
        <p14:creationId xmlns:p14="http://schemas.microsoft.com/office/powerpoint/2010/main" val="178030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03E2B-5FC7-40DB-88A4-9291AC66D284}"/>
              </a:ext>
            </a:extLst>
          </p:cNvPr>
          <p:cNvSpPr>
            <a:spLocks noGrp="1"/>
          </p:cNvSpPr>
          <p:nvPr>
            <p:ph type="title"/>
          </p:nvPr>
        </p:nvSpPr>
        <p:spPr>
          <a:xfrm>
            <a:off x="609600" y="274638"/>
            <a:ext cx="10160000" cy="852542"/>
          </a:xfrm>
        </p:spPr>
        <p:txBody>
          <a:bodyPr/>
          <a:lstStyle/>
          <a:p>
            <a:r>
              <a:rPr lang="en-US" dirty="0"/>
              <a:t>Writing JSON Data</a:t>
            </a:r>
          </a:p>
        </p:txBody>
      </p:sp>
      <p:sp>
        <p:nvSpPr>
          <p:cNvPr id="3" name="Content Placeholder 2">
            <a:extLst>
              <a:ext uri="{FF2B5EF4-FFF2-40B4-BE49-F238E27FC236}">
                <a16:creationId xmlns:a16="http://schemas.microsoft.com/office/drawing/2014/main" id="{6CCA1887-7269-4FF2-AD99-B976200853A7}"/>
              </a:ext>
            </a:extLst>
          </p:cNvPr>
          <p:cNvSpPr>
            <a:spLocks noGrp="1"/>
          </p:cNvSpPr>
          <p:nvPr>
            <p:ph idx="1"/>
          </p:nvPr>
        </p:nvSpPr>
        <p:spPr>
          <a:xfrm>
            <a:off x="609600" y="1298448"/>
            <a:ext cx="10160000" cy="5178552"/>
          </a:xfrm>
        </p:spPr>
        <p:txBody>
          <a:bodyPr/>
          <a:lstStyle/>
          <a:p>
            <a:r>
              <a:rPr lang="en-US" dirty="0"/>
              <a:t>The Python JSON module uses the dump( ) function to create and write JSON data from Python data structures</a:t>
            </a:r>
          </a:p>
        </p:txBody>
      </p:sp>
      <p:sp>
        <p:nvSpPr>
          <p:cNvPr id="4" name="Slide Number Placeholder 3">
            <a:extLst>
              <a:ext uri="{FF2B5EF4-FFF2-40B4-BE49-F238E27FC236}">
                <a16:creationId xmlns:a16="http://schemas.microsoft.com/office/drawing/2014/main" id="{4691DEB3-6A90-4FAE-81AE-CF9DC4FF99D1}"/>
              </a:ext>
            </a:extLst>
          </p:cNvPr>
          <p:cNvSpPr>
            <a:spLocks noGrp="1"/>
          </p:cNvSpPr>
          <p:nvPr>
            <p:ph type="sldNum" sz="quarter" idx="12"/>
          </p:nvPr>
        </p:nvSpPr>
        <p:spPr/>
        <p:txBody>
          <a:bodyPr/>
          <a:lstStyle/>
          <a:p>
            <a:fld id="{E84E2596-301E-4832-9EC0-2653E7A66251}" type="slidenum">
              <a:rPr lang="en-US" smtClean="0"/>
              <a:t>32</a:t>
            </a:fld>
            <a:endParaRPr lang="en-US" dirty="0"/>
          </a:p>
        </p:txBody>
      </p:sp>
      <p:sp>
        <p:nvSpPr>
          <p:cNvPr id="5" name="Rectangle 4">
            <a:extLst>
              <a:ext uri="{FF2B5EF4-FFF2-40B4-BE49-F238E27FC236}">
                <a16:creationId xmlns:a16="http://schemas.microsoft.com/office/drawing/2014/main" id="{4AF04DC2-4DF7-4D3F-AFB5-684E9A3960F4}"/>
              </a:ext>
            </a:extLst>
          </p:cNvPr>
          <p:cNvSpPr/>
          <p:nvPr/>
        </p:nvSpPr>
        <p:spPr>
          <a:xfrm>
            <a:off x="1092708" y="2252945"/>
            <a:ext cx="8590280" cy="3477875"/>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usr</a:t>
            </a:r>
            <a:r>
              <a:rPr lang="en-US" sz="2000" dirty="0">
                <a:latin typeface="Courier New" panose="02070309020205020404" pitchFamily="49" charset="0"/>
                <a:cs typeface="Courier New" panose="02070309020205020404" pitchFamily="49" charset="0"/>
              </a:rPr>
              <a:t>/bin/env python3</a:t>
            </a:r>
          </a:p>
          <a:p>
            <a:r>
              <a:rPr lang="en-US" sz="2000" dirty="0">
                <a:latin typeface="Courier New" panose="02070309020205020404" pitchFamily="49" charset="0"/>
                <a:cs typeface="Courier New" panose="02070309020205020404" pitchFamily="49" charset="0"/>
              </a:rPr>
              <a:t># json_number_writer.py</a:t>
            </a:r>
          </a:p>
          <a:p>
            <a:r>
              <a:rPr lang="en-US" sz="2000" dirty="0">
                <a:latin typeface="Courier New" panose="02070309020205020404" pitchFamily="49" charset="0"/>
                <a:cs typeface="Courier New" panose="02070309020205020404" pitchFamily="49" charset="0"/>
              </a:rPr>
              <a:t># JSON number writer, from </a:t>
            </a:r>
            <a:r>
              <a:rPr lang="en-US" sz="2000" dirty="0" err="1">
                <a:latin typeface="Courier New" panose="02070309020205020404" pitchFamily="49" charset="0"/>
                <a:cs typeface="Courier New" panose="02070309020205020404" pitchFamily="49" charset="0"/>
              </a:rPr>
              <a:t>Matthes</a:t>
            </a:r>
            <a:r>
              <a:rPr lang="en-US" sz="2000" dirty="0">
                <a:latin typeface="Courier New" panose="02070309020205020404" pitchFamily="49" charset="0"/>
                <a:cs typeface="Courier New" panose="02070309020205020404" pitchFamily="49" charset="0"/>
              </a:rPr>
              <a:t> Crash Course 2e</a:t>
            </a:r>
          </a:p>
          <a:p>
            <a:endParaRPr lang="en-US" sz="2000"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import json</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numbers = [2, 3, 5, 7, 11, 13]</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filename = '</a:t>
            </a:r>
            <a:r>
              <a:rPr lang="en-US" sz="2000" dirty="0" err="1">
                <a:latin typeface="Courier New" panose="02070309020205020404" pitchFamily="49" charset="0"/>
                <a:cs typeface="Courier New" panose="02070309020205020404" pitchFamily="49" charset="0"/>
              </a:rPr>
              <a:t>numbers</a:t>
            </a:r>
            <a:r>
              <a:rPr lang="en-US" sz="2000" b="1" dirty="0" err="1">
                <a:latin typeface="Courier New" panose="02070309020205020404" pitchFamily="49" charset="0"/>
                <a:cs typeface="Courier New" panose="02070309020205020404" pitchFamily="49" charset="0"/>
              </a:rPr>
              <a:t>.json</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with open(filename, 'w') as f:</a:t>
            </a:r>
          </a:p>
          <a:p>
            <a:r>
              <a:rPr lang="en-US" sz="2000"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json.dump</a:t>
            </a:r>
            <a:r>
              <a:rPr lang="en-US" sz="2000" b="1" dirty="0">
                <a:latin typeface="Courier New" panose="02070309020205020404" pitchFamily="49" charset="0"/>
                <a:cs typeface="Courier New" panose="02070309020205020404" pitchFamily="49" charset="0"/>
              </a:rPr>
              <a:t>(numbers, f)</a:t>
            </a:r>
          </a:p>
        </p:txBody>
      </p:sp>
      <p:sp>
        <p:nvSpPr>
          <p:cNvPr id="6" name="Rectangle 5">
            <a:extLst>
              <a:ext uri="{FF2B5EF4-FFF2-40B4-BE49-F238E27FC236}">
                <a16:creationId xmlns:a16="http://schemas.microsoft.com/office/drawing/2014/main" id="{1A47E293-3E88-4FB7-87BD-BFCE6E519748}"/>
              </a:ext>
            </a:extLst>
          </p:cNvPr>
          <p:cNvSpPr/>
          <p:nvPr/>
        </p:nvSpPr>
        <p:spPr>
          <a:xfrm>
            <a:off x="8198062" y="5144053"/>
            <a:ext cx="2571538" cy="830997"/>
          </a:xfrm>
          <a:prstGeom prst="rect">
            <a:avLst/>
          </a:prstGeom>
          <a:solidFill>
            <a:schemeClr val="accent3">
              <a:lumMod val="40000"/>
              <a:lumOff val="60000"/>
            </a:schemeClr>
          </a:solidFill>
        </p:spPr>
        <p:txBody>
          <a:bodyPr wrap="none">
            <a:spAutoFit/>
          </a:bodyPr>
          <a:lstStyle/>
          <a:p>
            <a:r>
              <a:rPr lang="en-US" sz="2400" u="sng" dirty="0"/>
              <a:t>file content</a:t>
            </a:r>
          </a:p>
          <a:p>
            <a:r>
              <a:rPr lang="en-US" sz="2400" b="1" dirty="0"/>
              <a:t>[2, 3, 5, 7, 11, 13]</a:t>
            </a:r>
          </a:p>
        </p:txBody>
      </p:sp>
    </p:spTree>
    <p:extLst>
      <p:ext uri="{BB962C8B-B14F-4D97-AF65-F5344CB8AC3E}">
        <p14:creationId xmlns:p14="http://schemas.microsoft.com/office/powerpoint/2010/main" val="3074833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03E2B-5FC7-40DB-88A4-9291AC66D284}"/>
              </a:ext>
            </a:extLst>
          </p:cNvPr>
          <p:cNvSpPr>
            <a:spLocks noGrp="1"/>
          </p:cNvSpPr>
          <p:nvPr>
            <p:ph type="title"/>
          </p:nvPr>
        </p:nvSpPr>
        <p:spPr>
          <a:xfrm>
            <a:off x="609600" y="274638"/>
            <a:ext cx="10160000" cy="852542"/>
          </a:xfrm>
        </p:spPr>
        <p:txBody>
          <a:bodyPr/>
          <a:lstStyle/>
          <a:p>
            <a:r>
              <a:rPr lang="en-US" dirty="0"/>
              <a:t>Reading JSON Data</a:t>
            </a:r>
          </a:p>
        </p:txBody>
      </p:sp>
      <p:sp>
        <p:nvSpPr>
          <p:cNvPr id="3" name="Content Placeholder 2">
            <a:extLst>
              <a:ext uri="{FF2B5EF4-FFF2-40B4-BE49-F238E27FC236}">
                <a16:creationId xmlns:a16="http://schemas.microsoft.com/office/drawing/2014/main" id="{6CCA1887-7269-4FF2-AD99-B976200853A7}"/>
              </a:ext>
            </a:extLst>
          </p:cNvPr>
          <p:cNvSpPr>
            <a:spLocks noGrp="1"/>
          </p:cNvSpPr>
          <p:nvPr>
            <p:ph idx="1"/>
          </p:nvPr>
        </p:nvSpPr>
        <p:spPr>
          <a:xfrm>
            <a:off x="609600" y="1371600"/>
            <a:ext cx="10160000" cy="5105400"/>
          </a:xfrm>
        </p:spPr>
        <p:txBody>
          <a:bodyPr/>
          <a:lstStyle/>
          <a:p>
            <a:r>
              <a:rPr lang="en-US" dirty="0"/>
              <a:t>The load( ) function reads JSON data into Python data structures</a:t>
            </a:r>
          </a:p>
        </p:txBody>
      </p:sp>
      <p:sp>
        <p:nvSpPr>
          <p:cNvPr id="4" name="Slide Number Placeholder 3">
            <a:extLst>
              <a:ext uri="{FF2B5EF4-FFF2-40B4-BE49-F238E27FC236}">
                <a16:creationId xmlns:a16="http://schemas.microsoft.com/office/drawing/2014/main" id="{4691DEB3-6A90-4FAE-81AE-CF9DC4FF99D1}"/>
              </a:ext>
            </a:extLst>
          </p:cNvPr>
          <p:cNvSpPr>
            <a:spLocks noGrp="1"/>
          </p:cNvSpPr>
          <p:nvPr>
            <p:ph type="sldNum" sz="quarter" idx="12"/>
          </p:nvPr>
        </p:nvSpPr>
        <p:spPr/>
        <p:txBody>
          <a:bodyPr/>
          <a:lstStyle/>
          <a:p>
            <a:fld id="{E84E2596-301E-4832-9EC0-2653E7A66251}" type="slidenum">
              <a:rPr lang="en-US" smtClean="0"/>
              <a:t>33</a:t>
            </a:fld>
            <a:endParaRPr lang="en-US" dirty="0"/>
          </a:p>
        </p:txBody>
      </p:sp>
      <p:sp>
        <p:nvSpPr>
          <p:cNvPr id="5" name="Rectangle 4">
            <a:extLst>
              <a:ext uri="{FF2B5EF4-FFF2-40B4-BE49-F238E27FC236}">
                <a16:creationId xmlns:a16="http://schemas.microsoft.com/office/drawing/2014/main" id="{4AF04DC2-4DF7-4D3F-AFB5-684E9A3960F4}"/>
              </a:ext>
            </a:extLst>
          </p:cNvPr>
          <p:cNvSpPr/>
          <p:nvPr/>
        </p:nvSpPr>
        <p:spPr>
          <a:xfrm>
            <a:off x="1239012" y="2337762"/>
            <a:ext cx="8590280" cy="3477875"/>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usr</a:t>
            </a:r>
            <a:r>
              <a:rPr lang="en-US" sz="2000" dirty="0">
                <a:latin typeface="Courier New" panose="02070309020205020404" pitchFamily="49" charset="0"/>
                <a:cs typeface="Courier New" panose="02070309020205020404" pitchFamily="49" charset="0"/>
              </a:rPr>
              <a:t>/bin/env python3</a:t>
            </a:r>
          </a:p>
          <a:p>
            <a:r>
              <a:rPr lang="en-US" sz="2000" dirty="0">
                <a:latin typeface="Courier New" panose="02070309020205020404" pitchFamily="49" charset="0"/>
                <a:cs typeface="Courier New" panose="02070309020205020404" pitchFamily="49" charset="0"/>
              </a:rPr>
              <a:t># json_number_reader.py</a:t>
            </a:r>
          </a:p>
          <a:p>
            <a:r>
              <a:rPr lang="en-US" sz="2000" dirty="0">
                <a:latin typeface="Courier New" panose="02070309020205020404" pitchFamily="49" charset="0"/>
                <a:cs typeface="Courier New" panose="02070309020205020404" pitchFamily="49" charset="0"/>
              </a:rPr>
              <a:t># JSON number reader, from </a:t>
            </a:r>
            <a:r>
              <a:rPr lang="en-US" sz="2000" dirty="0" err="1">
                <a:latin typeface="Courier New" panose="02070309020205020404" pitchFamily="49" charset="0"/>
                <a:cs typeface="Courier New" panose="02070309020205020404" pitchFamily="49" charset="0"/>
              </a:rPr>
              <a:t>Matthes</a:t>
            </a:r>
            <a:r>
              <a:rPr lang="en-US" sz="2000" dirty="0">
                <a:latin typeface="Courier New" panose="02070309020205020404" pitchFamily="49" charset="0"/>
                <a:cs typeface="Courier New" panose="02070309020205020404" pitchFamily="49" charset="0"/>
              </a:rPr>
              <a:t> Crash Course 2e</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import json</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filename = '</a:t>
            </a:r>
            <a:r>
              <a:rPr lang="en-US" sz="2000" dirty="0" err="1">
                <a:latin typeface="Courier New" panose="02070309020205020404" pitchFamily="49" charset="0"/>
                <a:cs typeface="Courier New" panose="02070309020205020404" pitchFamily="49" charset="0"/>
              </a:rPr>
              <a:t>numbers.json</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with open(filename) as f:</a:t>
            </a:r>
          </a:p>
          <a:p>
            <a:r>
              <a:rPr lang="en-US" sz="2000" dirty="0">
                <a:latin typeface="Courier New" panose="02070309020205020404" pitchFamily="49" charset="0"/>
                <a:cs typeface="Courier New" panose="02070309020205020404" pitchFamily="49" charset="0"/>
              </a:rPr>
              <a:t>    numbers = </a:t>
            </a:r>
            <a:r>
              <a:rPr lang="en-US" sz="2000" b="1" dirty="0" err="1">
                <a:latin typeface="Courier New" panose="02070309020205020404" pitchFamily="49" charset="0"/>
                <a:cs typeface="Courier New" panose="02070309020205020404" pitchFamily="49" charset="0"/>
              </a:rPr>
              <a:t>json.load</a:t>
            </a:r>
            <a:r>
              <a:rPr lang="en-US" sz="2000" b="1" dirty="0">
                <a:latin typeface="Courier New" panose="02070309020205020404" pitchFamily="49" charset="0"/>
                <a:cs typeface="Courier New" panose="02070309020205020404" pitchFamily="49" charset="0"/>
              </a:rPr>
              <a:t>(f)</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print(numbers)</a:t>
            </a:r>
          </a:p>
        </p:txBody>
      </p:sp>
      <p:sp>
        <p:nvSpPr>
          <p:cNvPr id="6" name="Rectangle 5">
            <a:extLst>
              <a:ext uri="{FF2B5EF4-FFF2-40B4-BE49-F238E27FC236}">
                <a16:creationId xmlns:a16="http://schemas.microsoft.com/office/drawing/2014/main" id="{1A47E293-3E88-4FB7-87BD-BFCE6E519748}"/>
              </a:ext>
            </a:extLst>
          </p:cNvPr>
          <p:cNvSpPr/>
          <p:nvPr/>
        </p:nvSpPr>
        <p:spPr>
          <a:xfrm>
            <a:off x="7253060" y="5255567"/>
            <a:ext cx="2571538" cy="461665"/>
          </a:xfrm>
          <a:prstGeom prst="rect">
            <a:avLst/>
          </a:prstGeom>
          <a:solidFill>
            <a:schemeClr val="accent3">
              <a:lumMod val="40000"/>
              <a:lumOff val="60000"/>
            </a:schemeClr>
          </a:solidFill>
        </p:spPr>
        <p:txBody>
          <a:bodyPr wrap="none">
            <a:spAutoFit/>
          </a:bodyPr>
          <a:lstStyle/>
          <a:p>
            <a:r>
              <a:rPr lang="en-US" sz="2400" b="1" dirty="0"/>
              <a:t>[2, 3, 5, 7, 11, 13]</a:t>
            </a:r>
          </a:p>
        </p:txBody>
      </p:sp>
    </p:spTree>
    <p:extLst>
      <p:ext uri="{BB962C8B-B14F-4D97-AF65-F5344CB8AC3E}">
        <p14:creationId xmlns:p14="http://schemas.microsoft.com/office/powerpoint/2010/main" val="1167990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6C46-F9EB-4012-5625-36A9131CC101}"/>
              </a:ext>
            </a:extLst>
          </p:cNvPr>
          <p:cNvSpPr>
            <a:spLocks noGrp="1"/>
          </p:cNvSpPr>
          <p:nvPr>
            <p:ph type="title"/>
          </p:nvPr>
        </p:nvSpPr>
        <p:spPr/>
        <p:txBody>
          <a:bodyPr/>
          <a:lstStyle/>
          <a:p>
            <a:r>
              <a:rPr lang="en-US"/>
              <a:t>Coding the Product Class</a:t>
            </a:r>
          </a:p>
        </p:txBody>
      </p:sp>
      <p:sp>
        <p:nvSpPr>
          <p:cNvPr id="3" name="Content Placeholder 2">
            <a:extLst>
              <a:ext uri="{FF2B5EF4-FFF2-40B4-BE49-F238E27FC236}">
                <a16:creationId xmlns:a16="http://schemas.microsoft.com/office/drawing/2014/main" id="{5553F4E5-5EF6-FDA0-C38C-B7B96D26082C}"/>
              </a:ext>
            </a:extLst>
          </p:cNvPr>
          <p:cNvSpPr>
            <a:spLocks noGrp="1"/>
          </p:cNvSpPr>
          <p:nvPr>
            <p:ph idx="1"/>
          </p:nvPr>
        </p:nvSpPr>
        <p:spPr/>
        <p:txBody>
          <a:bodyPr/>
          <a:lstStyle/>
          <a:p>
            <a:r>
              <a:rPr lang="en-US"/>
              <a:t>Use the Product UML class diagram included below to implement a Product class which is used by the inventory.py.</a:t>
            </a:r>
          </a:p>
          <a:p>
            <a:pPr>
              <a:buFont typeface="Arial" panose="020B0604020202020204" pitchFamily="34" charset="0"/>
              <a:buChar char="•"/>
            </a:pPr>
            <a:r>
              <a:rPr lang="en-US"/>
              <a:t>Do not modify the inventory.py program.</a:t>
            </a:r>
          </a:p>
          <a:p>
            <a:pPr>
              <a:buFont typeface="Arial" panose="020B0604020202020204" pitchFamily="34" charset="0"/>
              <a:buChar char="•"/>
            </a:pPr>
            <a:r>
              <a:rPr lang="en-US"/>
              <a:t>Your class must use getter/setter decorators for all attributes.</a:t>
            </a:r>
          </a:p>
          <a:p>
            <a:pPr>
              <a:buFont typeface="Arial" panose="020B0604020202020204" pitchFamily="34" charset="0"/>
              <a:buChar char="•"/>
            </a:pPr>
            <a:r>
              <a:rPr lang="en-US"/>
              <a:t>Do not display any output in your class except for error handling</a:t>
            </a:r>
          </a:p>
          <a:p>
            <a:pPr>
              <a:buFont typeface="Arial" panose="020B0604020202020204" pitchFamily="34" charset="0"/>
              <a:buChar char="•"/>
            </a:pPr>
            <a:r>
              <a:rPr lang="en-US"/>
              <a:t>Your setters must validate data, print errors for invalid values: </a:t>
            </a:r>
          </a:p>
          <a:p>
            <a:pPr marL="742950" lvl="1" indent="-285750">
              <a:buFont typeface="Arial" panose="020B0604020202020204" pitchFamily="34" charset="0"/>
              <a:buChar char="•"/>
            </a:pPr>
            <a:r>
              <a:rPr lang="en-US"/>
              <a:t>name must not be empty ("")</a:t>
            </a:r>
          </a:p>
          <a:p>
            <a:pPr marL="742950" lvl="1" indent="-285750">
              <a:buFont typeface="Arial" panose="020B0604020202020204" pitchFamily="34" charset="0"/>
              <a:buChar char="•"/>
            </a:pPr>
            <a:r>
              <a:rPr lang="en-US"/>
              <a:t>price must be &gt;= 0</a:t>
            </a:r>
          </a:p>
          <a:p>
            <a:pPr marL="742950" lvl="1" indent="-285750">
              <a:buFont typeface="Arial" panose="020B0604020202020204" pitchFamily="34" charset="0"/>
              <a:buChar char="•"/>
            </a:pPr>
            <a:r>
              <a:rPr lang="en-US"/>
              <a:t>discountPercent must be &gt;= 0.0 and &lt;= 100.0</a:t>
            </a:r>
          </a:p>
          <a:p>
            <a:endParaRPr lang="en-US"/>
          </a:p>
        </p:txBody>
      </p:sp>
      <p:sp>
        <p:nvSpPr>
          <p:cNvPr id="4" name="Slide Number Placeholder 3">
            <a:extLst>
              <a:ext uri="{FF2B5EF4-FFF2-40B4-BE49-F238E27FC236}">
                <a16:creationId xmlns:a16="http://schemas.microsoft.com/office/drawing/2014/main" id="{58780E22-9054-F91C-661F-3ACB25CDE949}"/>
              </a:ext>
            </a:extLst>
          </p:cNvPr>
          <p:cNvSpPr>
            <a:spLocks noGrp="1"/>
          </p:cNvSpPr>
          <p:nvPr>
            <p:ph type="sldNum" sz="quarter" idx="12"/>
          </p:nvPr>
        </p:nvSpPr>
        <p:spPr/>
        <p:txBody>
          <a:bodyPr/>
          <a:lstStyle/>
          <a:p>
            <a:fld id="{E84E2596-301E-4832-9EC0-2653E7A66251}" type="slidenum">
              <a:rPr lang="en-US" smtClean="0"/>
              <a:t>4</a:t>
            </a:fld>
            <a:endParaRPr lang="en-US"/>
          </a:p>
        </p:txBody>
      </p:sp>
      <p:pic>
        <p:nvPicPr>
          <p:cNvPr id="6" name="Picture 5">
            <a:extLst>
              <a:ext uri="{FF2B5EF4-FFF2-40B4-BE49-F238E27FC236}">
                <a16:creationId xmlns:a16="http://schemas.microsoft.com/office/drawing/2014/main" id="{00C3E8EC-02B1-FF67-8886-B72E17F10DB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1983"/>
          <a:stretch/>
        </p:blipFill>
        <p:spPr>
          <a:xfrm>
            <a:off x="6622830" y="4426837"/>
            <a:ext cx="4146770" cy="2050163"/>
          </a:xfrm>
          <a:prstGeom prst="rect">
            <a:avLst/>
          </a:prstGeom>
        </p:spPr>
      </p:pic>
    </p:spTree>
    <p:extLst>
      <p:ext uri="{BB962C8B-B14F-4D97-AF65-F5344CB8AC3E}">
        <p14:creationId xmlns:p14="http://schemas.microsoft.com/office/powerpoint/2010/main" val="1704880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CAD218-3428-2D9D-A9BB-1A53CACA8450}"/>
              </a:ext>
            </a:extLst>
          </p:cNvPr>
          <p:cNvSpPr>
            <a:spLocks noGrp="1"/>
          </p:cNvSpPr>
          <p:nvPr>
            <p:ph type="title"/>
          </p:nvPr>
        </p:nvSpPr>
        <p:spPr/>
        <p:txBody>
          <a:bodyPr/>
          <a:lstStyle/>
          <a:p>
            <a:r>
              <a:rPr lang="en-US"/>
              <a:t>Expected Output:</a:t>
            </a:r>
          </a:p>
        </p:txBody>
      </p:sp>
      <p:pic>
        <p:nvPicPr>
          <p:cNvPr id="8" name="Content Placeholder 7">
            <a:extLst>
              <a:ext uri="{FF2B5EF4-FFF2-40B4-BE49-F238E27FC236}">
                <a16:creationId xmlns:a16="http://schemas.microsoft.com/office/drawing/2014/main" id="{97F6D880-CC40-1237-DF53-8E7F247518B9}"/>
              </a:ext>
            </a:extLst>
          </p:cNvPr>
          <p:cNvPicPr>
            <a:picLocks noGrp="1" noChangeAspect="1"/>
          </p:cNvPicPr>
          <p:nvPr>
            <p:ph idx="1"/>
          </p:nvPr>
        </p:nvPicPr>
        <p:blipFill>
          <a:blip r:embed="rId2"/>
          <a:stretch>
            <a:fillRect/>
          </a:stretch>
        </p:blipFill>
        <p:spPr>
          <a:xfrm>
            <a:off x="1571945" y="2157201"/>
            <a:ext cx="7105673" cy="4582645"/>
          </a:xfrm>
        </p:spPr>
      </p:pic>
      <p:sp>
        <p:nvSpPr>
          <p:cNvPr id="3" name="Slide Number Placeholder 2">
            <a:extLst>
              <a:ext uri="{FF2B5EF4-FFF2-40B4-BE49-F238E27FC236}">
                <a16:creationId xmlns:a16="http://schemas.microsoft.com/office/drawing/2014/main" id="{1BE98976-3B29-4937-A902-CFD974216348}"/>
              </a:ext>
            </a:extLst>
          </p:cNvPr>
          <p:cNvSpPr>
            <a:spLocks noGrp="1"/>
          </p:cNvSpPr>
          <p:nvPr>
            <p:ph type="sldNum" sz="quarter" idx="12"/>
          </p:nvPr>
        </p:nvSpPr>
        <p:spPr/>
        <p:txBody>
          <a:bodyPr/>
          <a:lstStyle/>
          <a:p>
            <a:fld id="{E84E2596-301E-4832-9EC0-2653E7A66251}" type="slidenum">
              <a:rPr lang="en-US" smtClean="0"/>
              <a:t>5</a:t>
            </a:fld>
            <a:endParaRPr lang="en-US"/>
          </a:p>
        </p:txBody>
      </p:sp>
      <p:sp>
        <p:nvSpPr>
          <p:cNvPr id="10" name="TextBox 9">
            <a:extLst>
              <a:ext uri="{FF2B5EF4-FFF2-40B4-BE49-F238E27FC236}">
                <a16:creationId xmlns:a16="http://schemas.microsoft.com/office/drawing/2014/main" id="{BDB88330-0F9D-B599-B207-3644A340AB19}"/>
              </a:ext>
            </a:extLst>
          </p:cNvPr>
          <p:cNvSpPr txBox="1"/>
          <p:nvPr/>
        </p:nvSpPr>
        <p:spPr>
          <a:xfrm>
            <a:off x="2075925" y="1602753"/>
            <a:ext cx="6097712" cy="369332"/>
          </a:xfrm>
          <a:prstGeom prst="rect">
            <a:avLst/>
          </a:prstGeom>
          <a:noFill/>
        </p:spPr>
        <p:txBody>
          <a:bodyPr wrap="square">
            <a:spAutoFit/>
          </a:bodyPr>
          <a:lstStyle/>
          <a:p>
            <a:r>
              <a:rPr lang="en-US"/>
              <a:t>note the validation checks in the inventory.py file</a:t>
            </a:r>
          </a:p>
        </p:txBody>
      </p:sp>
    </p:spTree>
    <p:extLst>
      <p:ext uri="{BB962C8B-B14F-4D97-AF65-F5344CB8AC3E}">
        <p14:creationId xmlns:p14="http://schemas.microsoft.com/office/powerpoint/2010/main" val="1810259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384" y="179636"/>
            <a:ext cx="10711542" cy="960396"/>
          </a:xfrm>
        </p:spPr>
        <p:txBody>
          <a:bodyPr/>
          <a:lstStyle/>
          <a:p>
            <a:r>
              <a:rPr lang="en-US" dirty="0"/>
              <a:t>Coding the Product Class</a:t>
            </a:r>
          </a:p>
        </p:txBody>
      </p:sp>
      <p:sp>
        <p:nvSpPr>
          <p:cNvPr id="4" name="Slide Number Placeholder 3"/>
          <p:cNvSpPr>
            <a:spLocks noGrp="1"/>
          </p:cNvSpPr>
          <p:nvPr>
            <p:ph type="sldNum" sz="quarter" idx="12"/>
          </p:nvPr>
        </p:nvSpPr>
        <p:spPr/>
        <p:txBody>
          <a:bodyPr/>
          <a:lstStyle/>
          <a:p>
            <a:fld id="{E84E2596-301E-4832-9EC0-2653E7A66251}" type="slidenum">
              <a:rPr lang="en-US" smtClean="0"/>
              <a:t>6</a:t>
            </a:fld>
            <a:endParaRPr lang="en-US" dirty="0"/>
          </a:p>
        </p:txBody>
      </p:sp>
      <p:sp>
        <p:nvSpPr>
          <p:cNvPr id="7" name="Content Placeholder 2">
            <a:extLst>
              <a:ext uri="{FF2B5EF4-FFF2-40B4-BE49-F238E27FC236}">
                <a16:creationId xmlns:a16="http://schemas.microsoft.com/office/drawing/2014/main" id="{286497B4-4EAE-D079-670A-996F3F118CA3}"/>
              </a:ext>
            </a:extLst>
          </p:cNvPr>
          <p:cNvSpPr>
            <a:spLocks noGrp="1"/>
          </p:cNvSpPr>
          <p:nvPr>
            <p:ph idx="1"/>
          </p:nvPr>
        </p:nvSpPr>
        <p:spPr>
          <a:xfrm>
            <a:off x="344384" y="1140032"/>
            <a:ext cx="10327811" cy="5336968"/>
          </a:xfrm>
          <a:ln>
            <a:solidFill>
              <a:schemeClr val="tx1"/>
            </a:solidFill>
          </a:ln>
        </p:spPr>
        <p:txBody>
          <a:bodyPr>
            <a:noAutofit/>
          </a:bodyPr>
          <a:lstStyle/>
          <a:p>
            <a:pPr marL="114300" indent="0">
              <a:buNone/>
            </a:pPr>
            <a:r>
              <a:rPr lang="en-US" sz="1800" dirty="0">
                <a:latin typeface="Courier New" panose="02070309020205020404" pitchFamily="49" charset="0"/>
                <a:cs typeface="Courier New" panose="02070309020205020404" pitchFamily="49" charset="0"/>
              </a:rPr>
              <a:t>class Product:</a:t>
            </a:r>
          </a:p>
          <a:p>
            <a:pPr marL="114300" indent="0">
              <a:buNone/>
            </a:pPr>
            <a:r>
              <a:rPr lang="en-US" sz="1800" dirty="0">
                <a:latin typeface="Courier New" panose="02070309020205020404" pitchFamily="49" charset="0"/>
                <a:cs typeface="Courier New" panose="02070309020205020404" pitchFamily="49" charset="0"/>
              </a:rPr>
              <a:t>    # an initialization </a:t>
            </a:r>
            <a:r>
              <a:rPr lang="en-US" sz="1800" b="1" dirty="0">
                <a:latin typeface="Courier New" panose="02070309020205020404" pitchFamily="49" charset="0"/>
                <a:cs typeface="Courier New" panose="02070309020205020404" pitchFamily="49" charset="0"/>
              </a:rPr>
              <a:t>method</a:t>
            </a:r>
            <a:r>
              <a:rPr lang="en-US" sz="1800" dirty="0">
                <a:latin typeface="Courier New" panose="02070309020205020404" pitchFamily="49" charset="0"/>
                <a:cs typeface="Courier New" panose="02070309020205020404" pitchFamily="49" charset="0"/>
              </a:rPr>
              <a:t> ("constructor")</a:t>
            </a:r>
          </a:p>
          <a:p>
            <a:pPr marL="114300" indent="0">
              <a:buNone/>
            </a:pPr>
            <a:r>
              <a:rPr lang="en-US" sz="1800" dirty="0">
                <a:latin typeface="Courier New" panose="02070309020205020404" pitchFamily="49" charset="0"/>
                <a:cs typeface="Courier New" panose="02070309020205020404" pitchFamily="49" charset="0"/>
              </a:rPr>
              <a:t>    def __init__(self, name, price, discountPercent):</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 self.name, self.price, and</a:t>
            </a:r>
          </a:p>
          <a:p>
            <a:pPr marL="114300" indent="0">
              <a:buNone/>
            </a:pPr>
            <a:r>
              <a:rPr lang="en-US" sz="1800" dirty="0">
                <a:latin typeface="Courier New" panose="02070309020205020404" pitchFamily="49" charset="0"/>
                <a:cs typeface="Courier New" panose="02070309020205020404" pitchFamily="49" charset="0"/>
              </a:rPr>
              <a:t>        # self.discountPercent are </a:t>
            </a:r>
            <a:r>
              <a:rPr lang="en-US" sz="1800" b="1" dirty="0">
                <a:latin typeface="Courier New" panose="02070309020205020404" pitchFamily="49" charset="0"/>
                <a:cs typeface="Courier New" panose="02070309020205020404" pitchFamily="49" charset="0"/>
              </a:rPr>
              <a:t>attributes</a:t>
            </a:r>
          </a:p>
          <a:p>
            <a:pPr marL="114300" indent="0">
              <a:buNone/>
            </a:pPr>
            <a:r>
              <a:rPr lang="en-US" sz="1800" dirty="0">
                <a:latin typeface="Courier New" panose="02070309020205020404" pitchFamily="49" charset="0"/>
                <a:cs typeface="Courier New" panose="02070309020205020404" pitchFamily="49" charset="0"/>
              </a:rPr>
              <a:t>        self.name = name</a:t>
            </a:r>
          </a:p>
          <a:p>
            <a:pPr marL="114300" indent="0">
              <a:buNone/>
            </a:pPr>
            <a:r>
              <a:rPr lang="en-US" sz="1800" dirty="0">
                <a:latin typeface="Courier New" panose="02070309020205020404" pitchFamily="49" charset="0"/>
                <a:cs typeface="Courier New" panose="02070309020205020404" pitchFamily="49" charset="0"/>
              </a:rPr>
              <a:t>        self.price = price</a:t>
            </a:r>
          </a:p>
          <a:p>
            <a:pPr marL="114300" indent="0">
              <a:buNone/>
            </a:pPr>
            <a:r>
              <a:rPr lang="en-US" sz="1800" dirty="0">
                <a:latin typeface="Courier New" panose="02070309020205020404" pitchFamily="49" charset="0"/>
                <a:cs typeface="Courier New" panose="02070309020205020404" pitchFamily="49" charset="0"/>
              </a:rPr>
              <a:t>        self.discountPercent = discountPercent</a:t>
            </a:r>
          </a:p>
          <a:p>
            <a:pPr marL="114300" indent="0">
              <a:buNone/>
            </a:pPr>
            <a:r>
              <a:rPr lang="en-US" sz="1800" dirty="0">
                <a:latin typeface="Courier New" panose="02070309020205020404" pitchFamily="49" charset="0"/>
                <a:cs typeface="Courier New" panose="02070309020205020404" pitchFamily="49" charset="0"/>
              </a:rPr>
              <a:t> </a:t>
            </a:r>
          </a:p>
          <a:p>
            <a:pPr marL="114300" indent="0">
              <a:buNone/>
            </a:pPr>
            <a:r>
              <a:rPr lang="en-US" sz="1800" dirty="0">
                <a:latin typeface="Courier New" panose="02070309020205020404" pitchFamily="49" charset="0"/>
                <a:cs typeface="Courier New" panose="02070309020205020404" pitchFamily="49" charset="0"/>
              </a:rPr>
              <a:t>    # a </a:t>
            </a:r>
            <a:r>
              <a:rPr lang="en-US" sz="1800" b="1" dirty="0">
                <a:latin typeface="Courier New" panose="02070309020205020404" pitchFamily="49" charset="0"/>
                <a:cs typeface="Courier New" panose="02070309020205020404" pitchFamily="49" charset="0"/>
              </a:rPr>
              <a:t>method</a:t>
            </a:r>
            <a:r>
              <a:rPr lang="en-US" sz="1800" dirty="0">
                <a:latin typeface="Courier New" panose="02070309020205020404" pitchFamily="49" charset="0"/>
                <a:cs typeface="Courier New" panose="02070309020205020404" pitchFamily="49" charset="0"/>
              </a:rPr>
              <a:t> that uses two attributes</a:t>
            </a:r>
          </a:p>
          <a:p>
            <a:pPr marL="114300" indent="0">
              <a:buNone/>
            </a:pPr>
            <a:r>
              <a:rPr lang="en-US" sz="1800" dirty="0">
                <a:latin typeface="Courier New" panose="02070309020205020404" pitchFamily="49" charset="0"/>
                <a:cs typeface="Courier New" panose="02070309020205020404" pitchFamily="49" charset="0"/>
              </a:rPr>
              <a:t>    def getDiscountAmount(self):</a:t>
            </a:r>
          </a:p>
          <a:p>
            <a:pPr marL="114300" indent="0">
              <a:buNone/>
            </a:pPr>
            <a:r>
              <a:rPr lang="en-US" sz="1800" dirty="0">
                <a:latin typeface="Courier New" panose="02070309020205020404" pitchFamily="49" charset="0"/>
                <a:cs typeface="Courier New" panose="02070309020205020404" pitchFamily="49" charset="0"/>
              </a:rPr>
              <a:t>        return self.price * self.discountPercent / 100</a:t>
            </a:r>
          </a:p>
          <a:p>
            <a:pPr marL="114300" indent="0">
              <a:buNone/>
            </a:pPr>
            <a:r>
              <a:rPr lang="en-US" sz="1800" dirty="0">
                <a:latin typeface="Courier New" panose="02070309020205020404" pitchFamily="49" charset="0"/>
                <a:cs typeface="Courier New" panose="02070309020205020404" pitchFamily="49" charset="0"/>
              </a:rPr>
              <a:t> </a:t>
            </a:r>
          </a:p>
          <a:p>
            <a:pPr marL="114300" indent="0">
              <a:buNone/>
            </a:pPr>
            <a:r>
              <a:rPr lang="en-US" sz="1800" dirty="0">
                <a:latin typeface="Courier New" panose="02070309020205020404" pitchFamily="49" charset="0"/>
                <a:cs typeface="Courier New" panose="02070309020205020404" pitchFamily="49" charset="0"/>
              </a:rPr>
              <a:t>    # a </a:t>
            </a:r>
            <a:r>
              <a:rPr lang="en-US" sz="1800" b="1" dirty="0">
                <a:latin typeface="Courier New" panose="02070309020205020404" pitchFamily="49" charset="0"/>
                <a:cs typeface="Courier New" panose="02070309020205020404" pitchFamily="49" charset="0"/>
              </a:rPr>
              <a:t>method</a:t>
            </a:r>
            <a:r>
              <a:rPr lang="en-US" sz="1800" dirty="0">
                <a:latin typeface="Courier New" panose="02070309020205020404" pitchFamily="49" charset="0"/>
                <a:cs typeface="Courier New" panose="02070309020205020404" pitchFamily="49" charset="0"/>
              </a:rPr>
              <a:t> that calls another method</a:t>
            </a:r>
          </a:p>
          <a:p>
            <a:pPr marL="114300" indent="0">
              <a:buNone/>
            </a:pPr>
            <a:r>
              <a:rPr lang="en-US" sz="1800" dirty="0">
                <a:latin typeface="Courier New" panose="02070309020205020404" pitchFamily="49" charset="0"/>
                <a:cs typeface="Courier New" panose="02070309020205020404" pitchFamily="49" charset="0"/>
              </a:rPr>
              <a:t>    def getDiscountPrice(self):</a:t>
            </a:r>
          </a:p>
          <a:p>
            <a:pPr marL="114300" indent="0">
              <a:buNone/>
            </a:pPr>
            <a:r>
              <a:rPr lang="en-US" sz="1800" dirty="0">
                <a:latin typeface="Courier New" panose="02070309020205020404" pitchFamily="49" charset="0"/>
                <a:cs typeface="Courier New" panose="02070309020205020404" pitchFamily="49" charset="0"/>
              </a:rPr>
              <a:t>        return self.price - self.getDiscountAmount()</a:t>
            </a:r>
          </a:p>
        </p:txBody>
      </p:sp>
    </p:spTree>
    <p:extLst>
      <p:ext uri="{BB962C8B-B14F-4D97-AF65-F5344CB8AC3E}">
        <p14:creationId xmlns:p14="http://schemas.microsoft.com/office/powerpoint/2010/main" val="3842607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84C7-6FB9-E141-9754-D7EE68D79563}"/>
              </a:ext>
            </a:extLst>
          </p:cNvPr>
          <p:cNvSpPr>
            <a:spLocks noGrp="1"/>
          </p:cNvSpPr>
          <p:nvPr>
            <p:ph type="title"/>
          </p:nvPr>
        </p:nvSpPr>
        <p:spPr/>
        <p:txBody>
          <a:bodyPr/>
          <a:lstStyle/>
          <a:p>
            <a:r>
              <a:rPr lang="en-US"/>
              <a:t>Solution</a:t>
            </a:r>
          </a:p>
        </p:txBody>
      </p:sp>
      <p:sp>
        <p:nvSpPr>
          <p:cNvPr id="3" name="Content Placeholder 2">
            <a:extLst>
              <a:ext uri="{FF2B5EF4-FFF2-40B4-BE49-F238E27FC236}">
                <a16:creationId xmlns:a16="http://schemas.microsoft.com/office/drawing/2014/main" id="{C1AC6F6A-A5D5-0245-B86C-DBEEEBFF5050}"/>
              </a:ext>
            </a:extLst>
          </p:cNvPr>
          <p:cNvSpPr>
            <a:spLocks noGrp="1"/>
          </p:cNvSpPr>
          <p:nvPr>
            <p:ph idx="1"/>
          </p:nvPr>
        </p:nvSpPr>
        <p:spPr/>
        <p:txBody>
          <a:bodyPr/>
          <a:lstStyle/>
          <a:p>
            <a:r>
              <a:rPr lang="en-US"/>
              <a:t>See the GitHub repo for completed files</a:t>
            </a:r>
          </a:p>
          <a:p>
            <a:r>
              <a:rPr lang="en-US"/>
              <a:t>product.py and inventory.py</a:t>
            </a:r>
          </a:p>
        </p:txBody>
      </p:sp>
      <p:sp>
        <p:nvSpPr>
          <p:cNvPr id="4" name="Slide Number Placeholder 3">
            <a:extLst>
              <a:ext uri="{FF2B5EF4-FFF2-40B4-BE49-F238E27FC236}">
                <a16:creationId xmlns:a16="http://schemas.microsoft.com/office/drawing/2014/main" id="{31CAD646-666C-8194-72B9-F96F55028096}"/>
              </a:ext>
            </a:extLst>
          </p:cNvPr>
          <p:cNvSpPr>
            <a:spLocks noGrp="1"/>
          </p:cNvSpPr>
          <p:nvPr>
            <p:ph type="sldNum" sz="quarter" idx="12"/>
          </p:nvPr>
        </p:nvSpPr>
        <p:spPr/>
        <p:txBody>
          <a:bodyPr/>
          <a:lstStyle/>
          <a:p>
            <a:fld id="{E84E2596-301E-4832-9EC0-2653E7A66251}" type="slidenum">
              <a:rPr lang="en-US" smtClean="0"/>
              <a:t>7</a:t>
            </a:fld>
            <a:endParaRPr lang="en-US"/>
          </a:p>
        </p:txBody>
      </p:sp>
    </p:spTree>
    <p:extLst>
      <p:ext uri="{BB962C8B-B14F-4D97-AF65-F5344CB8AC3E}">
        <p14:creationId xmlns:p14="http://schemas.microsoft.com/office/powerpoint/2010/main" val="3061489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0FA7-4A47-4537-A4E7-75C671C8A7A3}"/>
              </a:ext>
            </a:extLst>
          </p:cNvPr>
          <p:cNvSpPr>
            <a:spLocks noGrp="1"/>
          </p:cNvSpPr>
          <p:nvPr>
            <p:ph type="title"/>
          </p:nvPr>
        </p:nvSpPr>
        <p:spPr>
          <a:xfrm>
            <a:off x="609600" y="274638"/>
            <a:ext cx="10160000" cy="848121"/>
          </a:xfrm>
        </p:spPr>
        <p:txBody>
          <a:bodyPr/>
          <a:lstStyle/>
          <a:p>
            <a:r>
              <a:rPr lang="en-US" dirty="0"/>
              <a:t>Car Class Using Decorators</a:t>
            </a:r>
          </a:p>
        </p:txBody>
      </p:sp>
      <p:sp>
        <p:nvSpPr>
          <p:cNvPr id="3" name="Content Placeholder 2">
            <a:extLst>
              <a:ext uri="{FF2B5EF4-FFF2-40B4-BE49-F238E27FC236}">
                <a16:creationId xmlns:a16="http://schemas.microsoft.com/office/drawing/2014/main" id="{3E106D14-2521-4779-8FB0-04DF0C46CF14}"/>
              </a:ext>
            </a:extLst>
          </p:cNvPr>
          <p:cNvSpPr>
            <a:spLocks noGrp="1"/>
          </p:cNvSpPr>
          <p:nvPr>
            <p:ph idx="1"/>
          </p:nvPr>
        </p:nvSpPr>
        <p:spPr>
          <a:xfrm>
            <a:off x="609600" y="1360714"/>
            <a:ext cx="10160000" cy="5116286"/>
          </a:xfrm>
        </p:spPr>
        <p:txBody>
          <a:bodyPr/>
          <a:lstStyle/>
          <a:p>
            <a:r>
              <a:rPr lang="en-US" dirty="0"/>
              <a:t>Full file available for download </a:t>
            </a:r>
            <a:r>
              <a:rPr lang="en-US"/>
              <a:t>in GitHub repo </a:t>
            </a:r>
            <a:r>
              <a:rPr lang="en-US" dirty="0"/>
              <a:t>("car.py")</a:t>
            </a:r>
          </a:p>
        </p:txBody>
      </p:sp>
      <p:sp>
        <p:nvSpPr>
          <p:cNvPr id="4" name="Slide Number Placeholder 3">
            <a:extLst>
              <a:ext uri="{FF2B5EF4-FFF2-40B4-BE49-F238E27FC236}">
                <a16:creationId xmlns:a16="http://schemas.microsoft.com/office/drawing/2014/main" id="{42D01D70-16A8-4B79-9F31-33DBF724783E}"/>
              </a:ext>
            </a:extLst>
          </p:cNvPr>
          <p:cNvSpPr>
            <a:spLocks noGrp="1"/>
          </p:cNvSpPr>
          <p:nvPr>
            <p:ph type="sldNum" sz="quarter" idx="12"/>
          </p:nvPr>
        </p:nvSpPr>
        <p:spPr/>
        <p:txBody>
          <a:bodyPr/>
          <a:lstStyle/>
          <a:p>
            <a:fld id="{E84E2596-301E-4832-9EC0-2653E7A66251}" type="slidenum">
              <a:rPr lang="en-US" smtClean="0"/>
              <a:t>8</a:t>
            </a:fld>
            <a:endParaRPr lang="en-US" dirty="0"/>
          </a:p>
        </p:txBody>
      </p:sp>
      <p:sp>
        <p:nvSpPr>
          <p:cNvPr id="5" name="Rectangle 4">
            <a:extLst>
              <a:ext uri="{FF2B5EF4-FFF2-40B4-BE49-F238E27FC236}">
                <a16:creationId xmlns:a16="http://schemas.microsoft.com/office/drawing/2014/main" id="{6F03C40A-DCD9-4840-803C-A6E491648E4B}"/>
              </a:ext>
            </a:extLst>
          </p:cNvPr>
          <p:cNvSpPr/>
          <p:nvPr/>
        </p:nvSpPr>
        <p:spPr>
          <a:xfrm>
            <a:off x="921657" y="1861286"/>
            <a:ext cx="8603343" cy="4401205"/>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#!/usr/bin/env python3</a:t>
            </a:r>
          </a:p>
          <a:p>
            <a:r>
              <a:rPr lang="en-US" sz="2000" dirty="0">
                <a:latin typeface="Courier New" panose="02070309020205020404" pitchFamily="49" charset="0"/>
                <a:cs typeface="Courier New" panose="02070309020205020404" pitchFamily="49" charset="0"/>
              </a:rPr>
              <a:t># car.py</a:t>
            </a:r>
          </a:p>
          <a:p>
            <a:r>
              <a:rPr lang="en-US" sz="2000" dirty="0">
                <a:latin typeface="Courier New" panose="02070309020205020404" pitchFamily="49" charset="0"/>
                <a:cs typeface="Courier New" panose="02070309020205020404" pitchFamily="49" charset="0"/>
              </a:rPr>
              <a:t># class representing a Car</a:t>
            </a:r>
          </a:p>
          <a:p>
            <a:r>
              <a:rPr lang="en-US" sz="2000" dirty="0">
                <a:latin typeface="Courier New" panose="02070309020205020404" pitchFamily="49" charset="0"/>
                <a:cs typeface="Courier New" panose="02070309020205020404" pitchFamily="49" charset="0"/>
              </a:rPr>
              <a:t># adapted from "Python Crash Course", Matthes 2019</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class Car:</a:t>
            </a:r>
          </a:p>
          <a:p>
            <a:r>
              <a:rPr lang="en-US" sz="2000" dirty="0">
                <a:latin typeface="Courier New" panose="02070309020205020404" pitchFamily="49" charset="0"/>
                <a:cs typeface="Courier New" panose="02070309020205020404" pitchFamily="49" charset="0"/>
              </a:rPr>
              <a:t>    """A simple attempt to represent a car."""</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def __init__(self, make, model, year):</a:t>
            </a:r>
          </a:p>
          <a:p>
            <a:r>
              <a:rPr lang="en-US" sz="2000" dirty="0">
                <a:latin typeface="Courier New" panose="02070309020205020404" pitchFamily="49" charset="0"/>
                <a:cs typeface="Courier New" panose="02070309020205020404" pitchFamily="49" charset="0"/>
              </a:rPr>
              <a:t>        """Initialize attributes to describe a car."""</a:t>
            </a:r>
          </a:p>
          <a:p>
            <a:r>
              <a:rPr lang="en-US" sz="2000" dirty="0">
                <a:latin typeface="Courier New" panose="02070309020205020404" pitchFamily="49" charset="0"/>
                <a:cs typeface="Courier New" panose="02070309020205020404" pitchFamily="49" charset="0"/>
              </a:rPr>
              <a:t>        self.__make = make      # read-only</a:t>
            </a:r>
          </a:p>
          <a:p>
            <a:r>
              <a:rPr lang="en-US" sz="2000" dirty="0">
                <a:latin typeface="Courier New" panose="02070309020205020404" pitchFamily="49" charset="0"/>
                <a:cs typeface="Courier New" panose="02070309020205020404" pitchFamily="49" charset="0"/>
              </a:rPr>
              <a:t>        self.__model = model    # read-only</a:t>
            </a:r>
          </a:p>
          <a:p>
            <a:r>
              <a:rPr lang="en-US" sz="2000" dirty="0">
                <a:latin typeface="Courier New" panose="02070309020205020404" pitchFamily="49" charset="0"/>
                <a:cs typeface="Courier New" panose="02070309020205020404" pitchFamily="49" charset="0"/>
              </a:rPr>
              <a:t>        self.__year = year      # read-only</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self.__odometer_reading</a:t>
            </a:r>
            <a:r>
              <a:rPr lang="en-US" sz="2000" dirty="0">
                <a:latin typeface="Courier New" panose="02070309020205020404" pitchFamily="49" charset="0"/>
                <a:cs typeface="Courier New" panose="02070309020205020404" pitchFamily="49" charset="0"/>
              </a:rPr>
              <a:t> = 0</a:t>
            </a:r>
          </a:p>
        </p:txBody>
      </p:sp>
    </p:spTree>
    <p:extLst>
      <p:ext uri="{BB962C8B-B14F-4D97-AF65-F5344CB8AC3E}">
        <p14:creationId xmlns:p14="http://schemas.microsoft.com/office/powerpoint/2010/main" val="3425476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0FA7-4A47-4537-A4E7-75C671C8A7A3}"/>
              </a:ext>
            </a:extLst>
          </p:cNvPr>
          <p:cNvSpPr>
            <a:spLocks noGrp="1"/>
          </p:cNvSpPr>
          <p:nvPr>
            <p:ph type="title"/>
          </p:nvPr>
        </p:nvSpPr>
        <p:spPr>
          <a:xfrm>
            <a:off x="609600" y="274638"/>
            <a:ext cx="10160000" cy="848121"/>
          </a:xfrm>
        </p:spPr>
        <p:txBody>
          <a:bodyPr/>
          <a:lstStyle/>
          <a:p>
            <a:r>
              <a:rPr lang="en-US" dirty="0"/>
              <a:t>Car Class Using Decorators</a:t>
            </a:r>
          </a:p>
        </p:txBody>
      </p:sp>
      <p:sp>
        <p:nvSpPr>
          <p:cNvPr id="3" name="Content Placeholder 2">
            <a:extLst>
              <a:ext uri="{FF2B5EF4-FFF2-40B4-BE49-F238E27FC236}">
                <a16:creationId xmlns:a16="http://schemas.microsoft.com/office/drawing/2014/main" id="{3E106D14-2521-4779-8FB0-04DF0C46CF14}"/>
              </a:ext>
            </a:extLst>
          </p:cNvPr>
          <p:cNvSpPr>
            <a:spLocks noGrp="1"/>
          </p:cNvSpPr>
          <p:nvPr>
            <p:ph idx="1"/>
          </p:nvPr>
        </p:nvSpPr>
        <p:spPr>
          <a:xfrm>
            <a:off x="480767" y="1152465"/>
            <a:ext cx="10288833" cy="5324535"/>
          </a:xfrm>
        </p:spPr>
        <p:txBody>
          <a:bodyPr/>
          <a:lstStyle/>
          <a:p>
            <a:pPr marL="114300" indent="0">
              <a:buNone/>
            </a:pPr>
            <a:r>
              <a:rPr lang="en-US" dirty="0"/>
              <a:t> </a:t>
            </a:r>
          </a:p>
        </p:txBody>
      </p:sp>
      <p:sp>
        <p:nvSpPr>
          <p:cNvPr id="4" name="Slide Number Placeholder 3">
            <a:extLst>
              <a:ext uri="{FF2B5EF4-FFF2-40B4-BE49-F238E27FC236}">
                <a16:creationId xmlns:a16="http://schemas.microsoft.com/office/drawing/2014/main" id="{42D01D70-16A8-4B79-9F31-33DBF724783E}"/>
              </a:ext>
            </a:extLst>
          </p:cNvPr>
          <p:cNvSpPr>
            <a:spLocks noGrp="1"/>
          </p:cNvSpPr>
          <p:nvPr>
            <p:ph type="sldNum" sz="quarter" idx="12"/>
          </p:nvPr>
        </p:nvSpPr>
        <p:spPr/>
        <p:txBody>
          <a:bodyPr/>
          <a:lstStyle/>
          <a:p>
            <a:fld id="{E84E2596-301E-4832-9EC0-2653E7A66251}" type="slidenum">
              <a:rPr lang="en-US" smtClean="0"/>
              <a:t>9</a:t>
            </a:fld>
            <a:endParaRPr lang="en-US" dirty="0"/>
          </a:p>
        </p:txBody>
      </p:sp>
      <p:sp>
        <p:nvSpPr>
          <p:cNvPr id="5" name="Rectangle 4">
            <a:extLst>
              <a:ext uri="{FF2B5EF4-FFF2-40B4-BE49-F238E27FC236}">
                <a16:creationId xmlns:a16="http://schemas.microsoft.com/office/drawing/2014/main" id="{6F03C40A-DCD9-4840-803C-A6E491648E4B}"/>
              </a:ext>
            </a:extLst>
          </p:cNvPr>
          <p:cNvSpPr/>
          <p:nvPr/>
        </p:nvSpPr>
        <p:spPr>
          <a:xfrm>
            <a:off x="480767" y="1152465"/>
            <a:ext cx="8603343" cy="5324535"/>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getters</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@property</a:t>
            </a:r>
          </a:p>
          <a:p>
            <a:r>
              <a:rPr lang="en-US" sz="2000" dirty="0">
                <a:latin typeface="Courier New" panose="02070309020205020404" pitchFamily="49" charset="0"/>
                <a:cs typeface="Courier New" panose="02070309020205020404" pitchFamily="49" charset="0"/>
              </a:rPr>
              <a:t>    def make(self):</a:t>
            </a:r>
          </a:p>
          <a:p>
            <a:r>
              <a:rPr lang="en-US" sz="2000" dirty="0">
                <a:latin typeface="Courier New" panose="02070309020205020404" pitchFamily="49" charset="0"/>
                <a:cs typeface="Courier New" panose="02070309020205020404" pitchFamily="49" charset="0"/>
              </a:rPr>
              <a:t>        return self.__make</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@property</a:t>
            </a:r>
          </a:p>
          <a:p>
            <a:r>
              <a:rPr lang="en-US" sz="2000" dirty="0">
                <a:latin typeface="Courier New" panose="02070309020205020404" pitchFamily="49" charset="0"/>
                <a:cs typeface="Courier New" panose="02070309020205020404" pitchFamily="49" charset="0"/>
              </a:rPr>
              <a:t>    def model(self):</a:t>
            </a:r>
          </a:p>
          <a:p>
            <a:r>
              <a:rPr lang="en-US" sz="2000" dirty="0">
                <a:latin typeface="Courier New" panose="02070309020205020404" pitchFamily="49" charset="0"/>
                <a:cs typeface="Courier New" panose="02070309020205020404" pitchFamily="49" charset="0"/>
              </a:rPr>
              <a:t>        return self.__model</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@property</a:t>
            </a:r>
          </a:p>
          <a:p>
            <a:r>
              <a:rPr lang="en-US" sz="2000" dirty="0">
                <a:latin typeface="Courier New" panose="02070309020205020404" pitchFamily="49" charset="0"/>
                <a:cs typeface="Courier New" panose="02070309020205020404" pitchFamily="49" charset="0"/>
              </a:rPr>
              <a:t>    def year(self):</a:t>
            </a:r>
          </a:p>
          <a:p>
            <a:r>
              <a:rPr lang="en-US" sz="2000" dirty="0">
                <a:latin typeface="Courier New" panose="02070309020205020404" pitchFamily="49" charset="0"/>
                <a:cs typeface="Courier New" panose="02070309020205020404" pitchFamily="49" charset="0"/>
              </a:rPr>
              <a:t>        return self.__year</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@property</a:t>
            </a:r>
          </a:p>
          <a:p>
            <a:r>
              <a:rPr lang="en-US" sz="2000" dirty="0">
                <a:latin typeface="Courier New" panose="02070309020205020404" pitchFamily="49" charset="0"/>
                <a:cs typeface="Courier New" panose="02070309020205020404" pitchFamily="49" charset="0"/>
              </a:rPr>
              <a:t>    def odometer_reading(self):</a:t>
            </a:r>
          </a:p>
          <a:p>
            <a:r>
              <a:rPr lang="en-US" sz="2000" dirty="0">
                <a:latin typeface="Courier New" panose="02070309020205020404" pitchFamily="49" charset="0"/>
                <a:cs typeface="Courier New" panose="02070309020205020404" pitchFamily="49" charset="0"/>
              </a:rPr>
              <a:t>        return self.__odometer_reading</a:t>
            </a:r>
          </a:p>
        </p:txBody>
      </p:sp>
    </p:spTree>
    <p:extLst>
      <p:ext uri="{BB962C8B-B14F-4D97-AF65-F5344CB8AC3E}">
        <p14:creationId xmlns:p14="http://schemas.microsoft.com/office/powerpoint/2010/main" val="3936089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1310</TotalTime>
  <Words>2987</Words>
  <Application>Microsoft Office PowerPoint</Application>
  <PresentationFormat>Widescreen</PresentationFormat>
  <Paragraphs>430</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Cambria</vt:lpstr>
      <vt:lpstr>Courier New</vt:lpstr>
      <vt:lpstr>Open Sans</vt:lpstr>
      <vt:lpstr>Adjacency</vt:lpstr>
      <vt:lpstr>Scripting for Network Professionals</vt:lpstr>
      <vt:lpstr>Hands-on Labs</vt:lpstr>
      <vt:lpstr>Coding a Dog Class</vt:lpstr>
      <vt:lpstr>Coding the Product Class</vt:lpstr>
      <vt:lpstr>Expected Output:</vt:lpstr>
      <vt:lpstr>Coding the Product Class</vt:lpstr>
      <vt:lpstr>Solution</vt:lpstr>
      <vt:lpstr>Car Class Using Decorators</vt:lpstr>
      <vt:lpstr>Car Class Using Decorators</vt:lpstr>
      <vt:lpstr>Car Class Using Decorators</vt:lpstr>
      <vt:lpstr>Car Class Using Decorators</vt:lpstr>
      <vt:lpstr>Car Class Using Decorators</vt:lpstr>
      <vt:lpstr>Grouping Getters and Setters</vt:lpstr>
      <vt:lpstr>PowerPoint Presentation</vt:lpstr>
      <vt:lpstr>PowerPoint Presentation</vt:lpstr>
      <vt:lpstr>PowerPoint Presentation</vt:lpstr>
      <vt:lpstr>PowerPoint Presentation</vt:lpstr>
      <vt:lpstr>PowerPoint Presentation</vt:lpstr>
      <vt:lpstr>Objects Programming Assignment</vt:lpstr>
      <vt:lpstr>Expected Output</vt:lpstr>
      <vt:lpstr>Inheritance in Python</vt:lpstr>
      <vt:lpstr>Inheritance in Python: Exercises</vt:lpstr>
      <vt:lpstr>Adding an Attribute to a Subclass</vt:lpstr>
      <vt:lpstr>Overriding Methods</vt:lpstr>
      <vt:lpstr>Objects in Networking Assignment</vt:lpstr>
      <vt:lpstr>PowerPoint Presentation</vt:lpstr>
      <vt:lpstr>Reading an Entire File</vt:lpstr>
      <vt:lpstr>Reading Line by Line with readline( )</vt:lpstr>
      <vt:lpstr>Appending to a File</vt:lpstr>
      <vt:lpstr>Write and Read a Binary File</vt:lpstr>
      <vt:lpstr>Reading CSV files</vt:lpstr>
      <vt:lpstr>Writing JSON Data</vt:lpstr>
      <vt:lpstr>Reading JSON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Brauda, Pamela T.</dc:creator>
  <cp:lastModifiedBy>Brauda, Pamela T.</cp:lastModifiedBy>
  <cp:revision>6</cp:revision>
  <dcterms:created xsi:type="dcterms:W3CDTF">2023-02-02T22:27:14Z</dcterms:created>
  <dcterms:modified xsi:type="dcterms:W3CDTF">2023-02-24T22:31:00Z</dcterms:modified>
</cp:coreProperties>
</file>