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90" r:id="rId5"/>
    <p:sldId id="257" r:id="rId6"/>
    <p:sldId id="260" r:id="rId7"/>
    <p:sldId id="280" r:id="rId8"/>
    <p:sldId id="258" r:id="rId9"/>
    <p:sldId id="286" r:id="rId10"/>
    <p:sldId id="291" r:id="rId11"/>
    <p:sldId id="261" r:id="rId12"/>
    <p:sldId id="278" r:id="rId13"/>
    <p:sldId id="294" r:id="rId14"/>
    <p:sldId id="267" r:id="rId15"/>
    <p:sldId id="274" r:id="rId16"/>
    <p:sldId id="275" r:id="rId17"/>
    <p:sldId id="276" r:id="rId18"/>
    <p:sldId id="262" r:id="rId19"/>
    <p:sldId id="263" r:id="rId20"/>
    <p:sldId id="283" r:id="rId21"/>
    <p:sldId id="284" r:id="rId22"/>
    <p:sldId id="285" r:id="rId23"/>
    <p:sldId id="287" r:id="rId24"/>
    <p:sldId id="264" r:id="rId25"/>
    <p:sldId id="289" r:id="rId26"/>
    <p:sldId id="268" r:id="rId27"/>
    <p:sldId id="265" r:id="rId28"/>
    <p:sldId id="266" r:id="rId29"/>
    <p:sldId id="292" r:id="rId30"/>
    <p:sldId id="270" r:id="rId31"/>
    <p:sldId id="272" r:id="rId32"/>
    <p:sldId id="282" r:id="rId33"/>
    <p:sldId id="273" r:id="rId34"/>
    <p:sldId id="271" r:id="rId35"/>
    <p:sldId id="279" r:id="rId36"/>
    <p:sldId id="281"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4660"/>
  </p:normalViewPr>
  <p:slideViewPr>
    <p:cSldViewPr snapToGrid="0">
      <p:cViewPr varScale="1">
        <p:scale>
          <a:sx n="72" d="100"/>
          <a:sy n="72" d="100"/>
        </p:scale>
        <p:origin x="8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4285C-B799-4FD2-AC64-973EDC763F01}"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A8EBA-CB4A-4461-9C16-0A2177F4F7B2}" type="slidenum">
              <a:rPr lang="en-US" smtClean="0"/>
              <a:t>‹#›</a:t>
            </a:fld>
            <a:endParaRPr lang="en-US"/>
          </a:p>
        </p:txBody>
      </p:sp>
    </p:spTree>
    <p:extLst>
      <p:ext uri="{BB962C8B-B14F-4D97-AF65-F5344CB8AC3E}">
        <p14:creationId xmlns:p14="http://schemas.microsoft.com/office/powerpoint/2010/main" val="370366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7A54AC-10C7-42F2-A407-07ECFCE09CD9}" type="slidenum">
              <a:rPr lang="en-US" smtClean="0"/>
              <a:t>16</a:t>
            </a:fld>
            <a:endParaRPr lang="en-US"/>
          </a:p>
        </p:txBody>
      </p:sp>
    </p:spTree>
    <p:extLst>
      <p:ext uri="{BB962C8B-B14F-4D97-AF65-F5344CB8AC3E}">
        <p14:creationId xmlns:p14="http://schemas.microsoft.com/office/powerpoint/2010/main" val="323697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7A54AC-10C7-42F2-A407-07ECFCE09CD9}" type="slidenum">
              <a:rPr lang="en-US" smtClean="0"/>
              <a:t>17</a:t>
            </a:fld>
            <a:endParaRPr lang="en-US"/>
          </a:p>
        </p:txBody>
      </p:sp>
    </p:spTree>
    <p:extLst>
      <p:ext uri="{BB962C8B-B14F-4D97-AF65-F5344CB8AC3E}">
        <p14:creationId xmlns:p14="http://schemas.microsoft.com/office/powerpoint/2010/main" val="38874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7A54AC-10C7-42F2-A407-07ECFCE09CD9}" type="slidenum">
              <a:rPr lang="en-US" smtClean="0"/>
              <a:t>18</a:t>
            </a:fld>
            <a:endParaRPr lang="en-US"/>
          </a:p>
        </p:txBody>
      </p:sp>
    </p:spTree>
    <p:extLst>
      <p:ext uri="{BB962C8B-B14F-4D97-AF65-F5344CB8AC3E}">
        <p14:creationId xmlns:p14="http://schemas.microsoft.com/office/powerpoint/2010/main" val="53492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7A54AC-10C7-42F2-A407-07ECFCE09CD9}" type="slidenum">
              <a:rPr lang="en-US" smtClean="0"/>
              <a:t>19</a:t>
            </a:fld>
            <a:endParaRPr lang="en-US"/>
          </a:p>
        </p:txBody>
      </p:sp>
    </p:spTree>
    <p:extLst>
      <p:ext uri="{BB962C8B-B14F-4D97-AF65-F5344CB8AC3E}">
        <p14:creationId xmlns:p14="http://schemas.microsoft.com/office/powerpoint/2010/main" val="4284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7A54AC-10C7-42F2-A407-07ECFCE09CD9}" type="slidenum">
              <a:rPr lang="en-US" smtClean="0"/>
              <a:t>20</a:t>
            </a:fld>
            <a:endParaRPr lang="en-US"/>
          </a:p>
        </p:txBody>
      </p:sp>
    </p:spTree>
    <p:extLst>
      <p:ext uri="{BB962C8B-B14F-4D97-AF65-F5344CB8AC3E}">
        <p14:creationId xmlns:p14="http://schemas.microsoft.com/office/powerpoint/2010/main" val="40099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4224396" y="6356352"/>
            <a:ext cx="3743208" cy="365125"/>
          </a:xfrm>
        </p:spPr>
        <p:txBody>
          <a:bodyPr/>
          <a:lstStyle>
            <a:lvl1pPr>
              <a:defRPr>
                <a:solidFill>
                  <a:schemeClr val="bg1"/>
                </a:solidFill>
                <a:latin typeface="Open Sans" charset="0"/>
                <a:ea typeface="Open Sans" charset="0"/>
                <a:cs typeface="Open Sans" charset="0"/>
              </a:defRPr>
            </a:lvl1pPr>
          </a:lstStyle>
          <a:p>
            <a:endParaRPr lang="en-US"/>
          </a:p>
        </p:txBody>
      </p:sp>
    </p:spTree>
    <p:extLst>
      <p:ext uri="{BB962C8B-B14F-4D97-AF65-F5344CB8AC3E}">
        <p14:creationId xmlns:p14="http://schemas.microsoft.com/office/powerpoint/2010/main" val="350526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8466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307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5776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1908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4138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7273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0579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456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8114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186265E3-7F0C-42F8-B758-97573979BB4B}"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0979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224396" y="6358793"/>
            <a:ext cx="3743208" cy="365125"/>
          </a:xfrm>
          <a:prstGeom prst="rect">
            <a:avLst/>
          </a:prstGeom>
        </p:spPr>
        <p:txBody>
          <a:bodyPr vert="horz" lIns="91440" tIns="45720" rIns="91440" bIns="45720" rtlCol="0" anchor="ctr"/>
          <a:lstStyle>
            <a:lvl1pPr algn="ctr">
              <a:defRPr sz="1200">
                <a:solidFill>
                  <a:schemeClr val="bg1"/>
                </a:solidFill>
                <a:latin typeface="Open Sans" charset="0"/>
                <a:ea typeface="Open Sans" charset="0"/>
                <a:cs typeface="Open Sans" charset="0"/>
              </a:defRPr>
            </a:lvl1pPr>
          </a:lstStyle>
          <a:p>
            <a:endParaRPr lang="en-US"/>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80667" y="6310313"/>
            <a:ext cx="2282201"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dirty="0"/>
          </a:p>
        </p:txBody>
      </p:sp>
    </p:spTree>
    <p:extLst>
      <p:ext uri="{BB962C8B-B14F-4D97-AF65-F5344CB8AC3E}">
        <p14:creationId xmlns:p14="http://schemas.microsoft.com/office/powerpoint/2010/main" val="3348589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2.ed.gov/policy/gen/guid/fpco/ferpa/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eginfo.legislature.ca.gov/faces/codes_displayText.xhtml?division=3.&amp;part=4.&amp;lawCode=CIV&amp;title=1.81.5" TargetMode="External"/><Relationship Id="rId7" Type="http://schemas.openxmlformats.org/officeDocument/2006/relationships/hyperlink" Target="https://oag.ca.gov/privacy/ccpa#section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oag.ca.gov/privacy/ccpa#sectionb" TargetMode="External"/><Relationship Id="rId5" Type="http://schemas.openxmlformats.org/officeDocument/2006/relationships/hyperlink" Target="https://oag.ca.gov/privacy/ccpa#sectione" TargetMode="External"/><Relationship Id="rId4" Type="http://schemas.openxmlformats.org/officeDocument/2006/relationships/hyperlink" Target="https://oag.ca.gov/privacy/ccpa#sectionc"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oreilly.com/content/case-studies-in-data-ethics/" TargetMode="External"/><Relationship Id="rId2" Type="http://schemas.openxmlformats.org/officeDocument/2006/relationships/hyperlink" Target="https://royalsocietypublishing.org/doi/pdf/10.1098/rsta.2016.0360" TargetMode="External"/><Relationship Id="rId1" Type="http://schemas.openxmlformats.org/officeDocument/2006/relationships/slideLayout" Target="../slideLayouts/slideLayout2.xml"/><Relationship Id="rId6" Type="http://schemas.openxmlformats.org/officeDocument/2006/relationships/hyperlink" Target="https://www.amstat.org/ASA/Your-Career/Ethical-Guidelines-for-Statistical-Practice.aspx" TargetMode="External"/><Relationship Id="rId5" Type="http://schemas.openxmlformats.org/officeDocument/2006/relationships/hyperlink" Target="https://er.educause.edu/articles/2018/5/setting-the-table-responsible-use-of-student-data-in-higher-education" TargetMode="External"/><Relationship Id="rId4" Type="http://schemas.openxmlformats.org/officeDocument/2006/relationships/hyperlink" Target="https://aiethics.princeton.edu/wp-content/uploads/sites/587/2018/10/"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strategy.data.gov/background/" TargetMode="External"/><Relationship Id="rId3" Type="http://schemas.openxmlformats.org/officeDocument/2006/relationships/hyperlink" Target="https://ethics.acm.org/code-of-ethics/software-engineering-code/" TargetMode="External"/><Relationship Id="rId7" Type="http://schemas.openxmlformats.org/officeDocument/2006/relationships/hyperlink" Target="https://oag.ca.gov/privacy/ccpa" TargetMode="External"/><Relationship Id="rId2" Type="http://schemas.openxmlformats.org/officeDocument/2006/relationships/hyperlink" Target="https://www.datascienceassn.org/code-of-conduct.html" TargetMode="External"/><Relationship Id="rId1" Type="http://schemas.openxmlformats.org/officeDocument/2006/relationships/slideLayout" Target="../slideLayouts/slideLayout2.xml"/><Relationship Id="rId6" Type="http://schemas.openxmlformats.org/officeDocument/2006/relationships/hyperlink" Target="https://gdpr-info.eu/" TargetMode="External"/><Relationship Id="rId5" Type="http://schemas.openxmlformats.org/officeDocument/2006/relationships/hyperlink" Target="https://www.academia.edu/38927905/Teaching_and_Learning_about_ethical_practice_The_case_analysis" TargetMode="External"/><Relationship Id="rId4" Type="http://schemas.openxmlformats.org/officeDocument/2006/relationships/hyperlink" Target="http://www.wiu.edu/advising/docs/standards-guidelines.pdf" TargetMode="External"/><Relationship Id="rId9" Type="http://schemas.openxmlformats.org/officeDocument/2006/relationships/hyperlink" Target="https://hbr.org/2020/08/what-happens-when-ai-is-used-to-set-grad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l-k_1RQmmVY?feature=oemb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nbc.com/2015/07/20/adultery-site-ashley-madison-hacked-personal-data-leaked.html" TargetMode="External"/><Relationship Id="rId2" Type="http://schemas.openxmlformats.org/officeDocument/2006/relationships/hyperlink" Target="http://www.consumerreports.org/cro/cars/vw--audi-cited-by-epa-for-cheating-on-diesel-emissions-tests/index.htm" TargetMode="External"/><Relationship Id="rId1" Type="http://schemas.openxmlformats.org/officeDocument/2006/relationships/slideLayout" Target="../slideLayouts/slideLayout2.xml"/><Relationship Id="rId4" Type="http://schemas.openxmlformats.org/officeDocument/2006/relationships/hyperlink" Target="http://hosted2.ap.org/APDEFAULT/386c25518f464186bf7a2ac026580ce7/Article_2015-09-17-US--General%20Motors%20Criminal%20Probe/id-69e1695292ee44f688596df2ea66fac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48D7-401B-4A9F-A3A2-917933D9070A}"/>
              </a:ext>
            </a:extLst>
          </p:cNvPr>
          <p:cNvSpPr>
            <a:spLocks noGrp="1"/>
          </p:cNvSpPr>
          <p:nvPr>
            <p:ph type="ctrTitle"/>
          </p:nvPr>
        </p:nvSpPr>
        <p:spPr>
          <a:xfrm>
            <a:off x="914400" y="647700"/>
            <a:ext cx="10363200" cy="4259580"/>
          </a:xfrm>
        </p:spPr>
        <p:txBody>
          <a:bodyPr>
            <a:normAutofit fontScale="90000"/>
          </a:bodyPr>
          <a:lstStyle/>
          <a:p>
            <a:r>
              <a:rPr lang="en-US"/>
              <a:t>Don't Start from Scratch!</a:t>
            </a:r>
            <a:br>
              <a:rPr lang="en-US"/>
            </a:br>
            <a:r>
              <a:rPr lang="en-US"/>
              <a:t>Crafting a Two-Year Data Science Program</a:t>
            </a:r>
            <a:br>
              <a:rPr lang="en-US"/>
            </a:br>
            <a:br>
              <a:rPr lang="en-US"/>
            </a:br>
            <a:r>
              <a:rPr lang="en-US"/>
              <a:t>Summer Working Connections South</a:t>
            </a:r>
            <a:br>
              <a:rPr lang="en-US"/>
            </a:br>
            <a:r>
              <a:rPr lang="en-US"/>
              <a:t>2022</a:t>
            </a:r>
            <a:br>
              <a:rPr lang="en-US"/>
            </a:br>
            <a:br>
              <a:rPr lang="en-US"/>
            </a:br>
            <a:r>
              <a:rPr lang="en-US"/>
              <a:t>Data Ethics</a:t>
            </a:r>
          </a:p>
        </p:txBody>
      </p:sp>
    </p:spTree>
    <p:extLst>
      <p:ext uri="{BB962C8B-B14F-4D97-AF65-F5344CB8AC3E}">
        <p14:creationId xmlns:p14="http://schemas.microsoft.com/office/powerpoint/2010/main" val="320071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3DAE-450E-4091-9A07-26F114585036}"/>
              </a:ext>
            </a:extLst>
          </p:cNvPr>
          <p:cNvSpPr>
            <a:spLocks noGrp="1"/>
          </p:cNvSpPr>
          <p:nvPr>
            <p:ph type="title"/>
          </p:nvPr>
        </p:nvSpPr>
        <p:spPr>
          <a:xfrm>
            <a:off x="676274" y="167023"/>
            <a:ext cx="10772775" cy="820112"/>
          </a:xfrm>
        </p:spPr>
        <p:txBody>
          <a:bodyPr/>
          <a:lstStyle/>
          <a:p>
            <a:r>
              <a:rPr lang="en-US"/>
              <a:t>Data Ethics Scenarios and Case Studies</a:t>
            </a:r>
            <a:endParaRPr lang="en-US" baseline="30000"/>
          </a:p>
        </p:txBody>
      </p:sp>
      <p:sp>
        <p:nvSpPr>
          <p:cNvPr id="3" name="Content Placeholder 2">
            <a:extLst>
              <a:ext uri="{FF2B5EF4-FFF2-40B4-BE49-F238E27FC236}">
                <a16:creationId xmlns:a16="http://schemas.microsoft.com/office/drawing/2014/main" id="{5D703195-88FA-4635-842A-528569032E3D}"/>
              </a:ext>
            </a:extLst>
          </p:cNvPr>
          <p:cNvSpPr>
            <a:spLocks noGrp="1"/>
          </p:cNvSpPr>
          <p:nvPr>
            <p:ph idx="1"/>
          </p:nvPr>
        </p:nvSpPr>
        <p:spPr>
          <a:xfrm>
            <a:off x="676656" y="1226128"/>
            <a:ext cx="10753725" cy="4698422"/>
          </a:xfrm>
        </p:spPr>
        <p:txBody>
          <a:bodyPr>
            <a:normAutofit fontScale="92500" lnSpcReduction="10000"/>
          </a:bodyPr>
          <a:lstStyle/>
          <a:p>
            <a:r>
              <a:rPr lang="en-US"/>
              <a:t>Issues are not simple, there are few (if any) “right answers.” </a:t>
            </a:r>
            <a:r>
              <a:rPr lang="en-US" baseline="30000"/>
              <a:t>7</a:t>
            </a:r>
            <a:r>
              <a:rPr lang="en-US"/>
              <a:t> </a:t>
            </a:r>
          </a:p>
          <a:p>
            <a:r>
              <a:rPr lang="en-US"/>
              <a:t>For example, it’s easy to react against perceived paternalism in a medical application, but the purpose of such an application is to encourage patients to comply with their treatment program. </a:t>
            </a:r>
          </a:p>
          <a:p>
            <a:r>
              <a:rPr lang="en-US"/>
              <a:t>It’s easy to object to monitoring students in a public school, but students are minors, and schools by nature handle a lot of private personal data. </a:t>
            </a:r>
          </a:p>
          <a:p>
            <a:r>
              <a:rPr lang="en-US"/>
              <a:t>Where is the boundary between what is, and isn’t, acceptable? </a:t>
            </a:r>
          </a:p>
          <a:p>
            <a:r>
              <a:rPr lang="en-US"/>
              <a:t>What’s important isn’t getting to the correct answer on any issue, but to make sure the issue is discussed and understood, and that we know what tradeoffs we are making. </a:t>
            </a:r>
          </a:p>
          <a:p>
            <a:r>
              <a:rPr lang="en-US" b="1"/>
              <a:t>What is important is that we get practice in discussing ethical issues and put that practice to work in our jobs.</a:t>
            </a:r>
          </a:p>
        </p:txBody>
      </p:sp>
    </p:spTree>
    <p:extLst>
      <p:ext uri="{BB962C8B-B14F-4D97-AF65-F5344CB8AC3E}">
        <p14:creationId xmlns:p14="http://schemas.microsoft.com/office/powerpoint/2010/main" val="264826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4070-E26E-413D-8DE3-1594426DE95A}"/>
              </a:ext>
            </a:extLst>
          </p:cNvPr>
          <p:cNvSpPr>
            <a:spLocks noGrp="1"/>
          </p:cNvSpPr>
          <p:nvPr>
            <p:ph type="title"/>
          </p:nvPr>
        </p:nvSpPr>
        <p:spPr>
          <a:xfrm>
            <a:off x="676656" y="209550"/>
            <a:ext cx="10772775" cy="828675"/>
          </a:xfrm>
        </p:spPr>
        <p:txBody>
          <a:bodyPr/>
          <a:lstStyle/>
          <a:p>
            <a:r>
              <a:rPr lang="en-US"/>
              <a:t>Scenario 1: Cellphone Tracking</a:t>
            </a:r>
          </a:p>
        </p:txBody>
      </p:sp>
      <p:sp>
        <p:nvSpPr>
          <p:cNvPr id="3" name="Content Placeholder 2">
            <a:extLst>
              <a:ext uri="{FF2B5EF4-FFF2-40B4-BE49-F238E27FC236}">
                <a16:creationId xmlns:a16="http://schemas.microsoft.com/office/drawing/2014/main" id="{8D50F8D6-8FF3-4037-817B-823B7590DD52}"/>
              </a:ext>
            </a:extLst>
          </p:cNvPr>
          <p:cNvSpPr>
            <a:spLocks noGrp="1"/>
          </p:cNvSpPr>
          <p:nvPr>
            <p:ph idx="1"/>
          </p:nvPr>
        </p:nvSpPr>
        <p:spPr>
          <a:xfrm>
            <a:off x="676656" y="1181101"/>
            <a:ext cx="10753725" cy="4857749"/>
          </a:xfrm>
        </p:spPr>
        <p:txBody>
          <a:bodyPr>
            <a:normAutofit lnSpcReduction="10000"/>
          </a:bodyPr>
          <a:lstStyle/>
          <a:p>
            <a:r>
              <a:rPr lang="en-US"/>
              <a:t>A college begins recording movement of students, faculty, and staff on campus by tracking the locations of their cellphones. The college hopes to answer the questions:</a:t>
            </a:r>
          </a:p>
          <a:p>
            <a:r>
              <a:rPr lang="en-US"/>
              <a:t>What are the most frequently visited locations on campus</a:t>
            </a:r>
          </a:p>
          <a:p>
            <a:r>
              <a:rPr lang="en-US"/>
              <a:t>What is the highest concentration of individuals at a particular location</a:t>
            </a:r>
          </a:p>
          <a:p>
            <a:r>
              <a:rPr lang="en-US"/>
              <a:t>What days, and what times during the day, are associated with these high concentrations?</a:t>
            </a:r>
          </a:p>
          <a:p>
            <a:r>
              <a:rPr lang="en-US"/>
              <a:t>Notices are emailed at the beginning of each semester and signs are posted throughout the campus that inform cellphone users that their movements will be tracked anonymously.</a:t>
            </a:r>
          </a:p>
          <a:p>
            <a:r>
              <a:rPr lang="en-US"/>
              <a:t>To prevent tracking from occurring, cellphone users will have to power off or disable </a:t>
            </a:r>
            <a:r>
              <a:rPr lang="en-US" err="1"/>
              <a:t>WiFi</a:t>
            </a:r>
            <a:r>
              <a:rPr lang="en-US"/>
              <a:t> on their phones.</a:t>
            </a:r>
          </a:p>
        </p:txBody>
      </p:sp>
    </p:spTree>
    <p:extLst>
      <p:ext uri="{BB962C8B-B14F-4D97-AF65-F5344CB8AC3E}">
        <p14:creationId xmlns:p14="http://schemas.microsoft.com/office/powerpoint/2010/main" val="337561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4070-E26E-413D-8DE3-1594426DE95A}"/>
              </a:ext>
            </a:extLst>
          </p:cNvPr>
          <p:cNvSpPr>
            <a:spLocks noGrp="1"/>
          </p:cNvSpPr>
          <p:nvPr>
            <p:ph type="title"/>
          </p:nvPr>
        </p:nvSpPr>
        <p:spPr>
          <a:xfrm>
            <a:off x="676274" y="342900"/>
            <a:ext cx="11142832" cy="762000"/>
          </a:xfrm>
        </p:spPr>
        <p:txBody>
          <a:bodyPr/>
          <a:lstStyle/>
          <a:p>
            <a:r>
              <a:rPr lang="en-US"/>
              <a:t>Scenario 2: Automated Healthcare App </a:t>
            </a:r>
            <a:r>
              <a:rPr lang="en-US" baseline="30000"/>
              <a:t>2</a:t>
            </a:r>
          </a:p>
        </p:txBody>
      </p:sp>
      <p:sp>
        <p:nvSpPr>
          <p:cNvPr id="3" name="Content Placeholder 2">
            <a:extLst>
              <a:ext uri="{FF2B5EF4-FFF2-40B4-BE49-F238E27FC236}">
                <a16:creationId xmlns:a16="http://schemas.microsoft.com/office/drawing/2014/main" id="{8D50F8D6-8FF3-4037-817B-823B7590DD52}"/>
              </a:ext>
            </a:extLst>
          </p:cNvPr>
          <p:cNvSpPr>
            <a:spLocks noGrp="1"/>
          </p:cNvSpPr>
          <p:nvPr>
            <p:ph idx="1"/>
          </p:nvPr>
        </p:nvSpPr>
        <p:spPr>
          <a:xfrm>
            <a:off x="966355" y="1238251"/>
            <a:ext cx="10464026" cy="4629149"/>
          </a:xfrm>
        </p:spPr>
        <p:txBody>
          <a:bodyPr/>
          <a:lstStyle/>
          <a:p>
            <a:pPr marL="0" indent="0">
              <a:buNone/>
            </a:pPr>
            <a:r>
              <a:rPr lang="en-US"/>
              <a:t>Consider a smartphone app designed to help adult onset diabetes patients.</a:t>
            </a:r>
          </a:p>
          <a:p>
            <a:pPr marL="0" indent="0">
              <a:buNone/>
            </a:pPr>
            <a:r>
              <a:rPr lang="en-US"/>
              <a:t>Raises issues like paternalism, consent, and even language choices. </a:t>
            </a:r>
          </a:p>
          <a:p>
            <a:pPr marL="0" indent="0">
              <a:buNone/>
            </a:pPr>
            <a:r>
              <a:rPr lang="en-US"/>
              <a:t>Is it OK to “nudge” patients toward more healthy behaviors? </a:t>
            </a:r>
          </a:p>
          <a:p>
            <a:pPr marL="0" indent="0">
              <a:buNone/>
            </a:pPr>
            <a:r>
              <a:rPr lang="en-US"/>
              <a:t>Is it OK to automatically moderate the users’ discussion groups to emphasize scientifically accurate information? </a:t>
            </a:r>
          </a:p>
          <a:p>
            <a:pPr marL="0" indent="0">
              <a:buNone/>
            </a:pPr>
            <a:r>
              <a:rPr lang="en-US"/>
              <a:t>How do we deal with minorities who don’t respond to treatment as well? </a:t>
            </a:r>
          </a:p>
          <a:p>
            <a:pPr marL="0" indent="0">
              <a:buNone/>
            </a:pPr>
            <a:r>
              <a:rPr lang="en-US"/>
              <a:t>Could the problem be the language itself that is used to discuss treatment?</a:t>
            </a:r>
          </a:p>
        </p:txBody>
      </p:sp>
    </p:spTree>
    <p:extLst>
      <p:ext uri="{BB962C8B-B14F-4D97-AF65-F5344CB8AC3E}">
        <p14:creationId xmlns:p14="http://schemas.microsoft.com/office/powerpoint/2010/main" val="348052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4070-E26E-413D-8DE3-1594426DE95A}"/>
              </a:ext>
            </a:extLst>
          </p:cNvPr>
          <p:cNvSpPr>
            <a:spLocks noGrp="1"/>
          </p:cNvSpPr>
          <p:nvPr>
            <p:ph type="title"/>
          </p:nvPr>
        </p:nvSpPr>
        <p:spPr>
          <a:xfrm>
            <a:off x="676274" y="342900"/>
            <a:ext cx="11148581" cy="996758"/>
          </a:xfrm>
        </p:spPr>
        <p:txBody>
          <a:bodyPr/>
          <a:lstStyle/>
          <a:p>
            <a:r>
              <a:rPr lang="en-US"/>
              <a:t>Scenario 3: Dynamic Sound Identification</a:t>
            </a:r>
          </a:p>
        </p:txBody>
      </p:sp>
      <p:sp>
        <p:nvSpPr>
          <p:cNvPr id="3" name="Content Placeholder 2">
            <a:extLst>
              <a:ext uri="{FF2B5EF4-FFF2-40B4-BE49-F238E27FC236}">
                <a16:creationId xmlns:a16="http://schemas.microsoft.com/office/drawing/2014/main" id="{8D50F8D6-8FF3-4037-817B-823B7590DD52}"/>
              </a:ext>
            </a:extLst>
          </p:cNvPr>
          <p:cNvSpPr>
            <a:spLocks noGrp="1"/>
          </p:cNvSpPr>
          <p:nvPr>
            <p:ph idx="1"/>
          </p:nvPr>
        </p:nvSpPr>
        <p:spPr>
          <a:xfrm>
            <a:off x="966355" y="1452131"/>
            <a:ext cx="10464026" cy="4358120"/>
          </a:xfrm>
        </p:spPr>
        <p:txBody>
          <a:bodyPr>
            <a:normAutofit lnSpcReduction="10000"/>
          </a:bodyPr>
          <a:lstStyle/>
          <a:p>
            <a:pPr marL="0" indent="0">
              <a:buNone/>
            </a:pPr>
            <a:r>
              <a:rPr lang="en-US"/>
              <a:t>Consider an application that can identify voices.</a:t>
            </a:r>
          </a:p>
          <a:p>
            <a:pPr marL="0" indent="0">
              <a:buNone/>
            </a:pPr>
            <a:r>
              <a:rPr lang="en-US"/>
              <a:t>Raises issues about privacy, language, and gender. </a:t>
            </a:r>
          </a:p>
          <a:p>
            <a:pPr marL="0" indent="0">
              <a:buNone/>
            </a:pPr>
            <a:r>
              <a:rPr lang="en-US"/>
              <a:t>How far should developers go in identifying potential harm that can be caused by an application? </a:t>
            </a:r>
          </a:p>
          <a:p>
            <a:pPr marL="0" indent="0">
              <a:buNone/>
            </a:pPr>
            <a:r>
              <a:rPr lang="en-US"/>
              <a:t>What are acceptable error rates for an application that can potentially do harm? </a:t>
            </a:r>
          </a:p>
          <a:p>
            <a:pPr marL="0" indent="0">
              <a:buNone/>
            </a:pPr>
            <a:r>
              <a:rPr lang="en-US"/>
              <a:t>Can a voice application handle people with different accents or dialects? </a:t>
            </a:r>
          </a:p>
          <a:p>
            <a:pPr marL="0" indent="0">
              <a:buNone/>
            </a:pPr>
            <a:r>
              <a:rPr lang="en-US"/>
              <a:t>What responsibility do developers have when a small experimental tool is bought by a large corporation that wants to commercialize it?</a:t>
            </a:r>
          </a:p>
        </p:txBody>
      </p:sp>
    </p:spTree>
    <p:extLst>
      <p:ext uri="{BB962C8B-B14F-4D97-AF65-F5344CB8AC3E}">
        <p14:creationId xmlns:p14="http://schemas.microsoft.com/office/powerpoint/2010/main" val="411399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4070-E26E-413D-8DE3-1594426DE95A}"/>
              </a:ext>
            </a:extLst>
          </p:cNvPr>
          <p:cNvSpPr>
            <a:spLocks noGrp="1"/>
          </p:cNvSpPr>
          <p:nvPr>
            <p:ph type="title"/>
          </p:nvPr>
        </p:nvSpPr>
        <p:spPr>
          <a:xfrm>
            <a:off x="676274" y="342900"/>
            <a:ext cx="11148581" cy="996758"/>
          </a:xfrm>
        </p:spPr>
        <p:txBody>
          <a:bodyPr/>
          <a:lstStyle/>
          <a:p>
            <a:r>
              <a:rPr lang="en-US"/>
              <a:t>Scenario 4: Optimizing Schools</a:t>
            </a:r>
          </a:p>
        </p:txBody>
      </p:sp>
      <p:sp>
        <p:nvSpPr>
          <p:cNvPr id="3" name="Content Placeholder 2">
            <a:extLst>
              <a:ext uri="{FF2B5EF4-FFF2-40B4-BE49-F238E27FC236}">
                <a16:creationId xmlns:a16="http://schemas.microsoft.com/office/drawing/2014/main" id="{8D50F8D6-8FF3-4037-817B-823B7590DD52}"/>
              </a:ext>
            </a:extLst>
          </p:cNvPr>
          <p:cNvSpPr>
            <a:spLocks noGrp="1"/>
          </p:cNvSpPr>
          <p:nvPr>
            <p:ph idx="1"/>
          </p:nvPr>
        </p:nvSpPr>
        <p:spPr>
          <a:xfrm>
            <a:off x="966355" y="1537855"/>
            <a:ext cx="10464026" cy="4253345"/>
          </a:xfrm>
        </p:spPr>
        <p:txBody>
          <a:bodyPr>
            <a:normAutofit lnSpcReduction="10000"/>
          </a:bodyPr>
          <a:lstStyle/>
          <a:p>
            <a:pPr marL="0" indent="0">
              <a:buNone/>
            </a:pPr>
            <a:r>
              <a:rPr lang="en-US"/>
              <a:t>Consider the problem of finding at-risk children in school systems.</a:t>
            </a:r>
          </a:p>
          <a:p>
            <a:pPr marL="0" indent="0">
              <a:buNone/>
            </a:pPr>
            <a:r>
              <a:rPr lang="en-US"/>
              <a:t>Privacy and language are again an issue; it also raises the issue of how decisions to use data are made. </a:t>
            </a:r>
          </a:p>
          <a:p>
            <a:pPr marL="0" indent="0">
              <a:buNone/>
            </a:pPr>
            <a:r>
              <a:rPr lang="en-US"/>
              <a:t>Who makes those decisions, and who needs to be informed about them? </a:t>
            </a:r>
          </a:p>
          <a:p>
            <a:pPr marL="0" indent="0">
              <a:buNone/>
            </a:pPr>
            <a:r>
              <a:rPr lang="en-US"/>
              <a:t>What are the consequences when people find out how their data has been used? </a:t>
            </a:r>
          </a:p>
          <a:p>
            <a:pPr marL="0" indent="0">
              <a:buNone/>
            </a:pPr>
            <a:r>
              <a:rPr lang="en-US"/>
              <a:t>And how do you interpret the results of an experiment? </a:t>
            </a:r>
          </a:p>
          <a:p>
            <a:pPr marL="0" indent="0">
              <a:buNone/>
            </a:pPr>
            <a:r>
              <a:rPr lang="en-US"/>
              <a:t>Under what conditions can you say that a data experiment has really yielded improved educational results?</a:t>
            </a:r>
          </a:p>
        </p:txBody>
      </p:sp>
    </p:spTree>
    <p:extLst>
      <p:ext uri="{BB962C8B-B14F-4D97-AF65-F5344CB8AC3E}">
        <p14:creationId xmlns:p14="http://schemas.microsoft.com/office/powerpoint/2010/main" val="116486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FD42-9BBB-4DAB-8D4F-E13B5419E263}"/>
              </a:ext>
            </a:extLst>
          </p:cNvPr>
          <p:cNvSpPr>
            <a:spLocks noGrp="1"/>
          </p:cNvSpPr>
          <p:nvPr>
            <p:ph type="title"/>
          </p:nvPr>
        </p:nvSpPr>
        <p:spPr>
          <a:xfrm>
            <a:off x="535022" y="110427"/>
            <a:ext cx="10914028" cy="852612"/>
          </a:xfrm>
        </p:spPr>
        <p:txBody>
          <a:bodyPr/>
          <a:lstStyle/>
          <a:p>
            <a:r>
              <a:rPr lang="en-US"/>
              <a:t>Categories of Data for Higher Education</a:t>
            </a:r>
          </a:p>
        </p:txBody>
      </p:sp>
      <p:sp>
        <p:nvSpPr>
          <p:cNvPr id="3" name="Content Placeholder 2">
            <a:extLst>
              <a:ext uri="{FF2B5EF4-FFF2-40B4-BE49-F238E27FC236}">
                <a16:creationId xmlns:a16="http://schemas.microsoft.com/office/drawing/2014/main" id="{BB2E53FD-12F7-4C6A-9B8B-A9A29A237D3F}"/>
              </a:ext>
            </a:extLst>
          </p:cNvPr>
          <p:cNvSpPr>
            <a:spLocks noGrp="1"/>
          </p:cNvSpPr>
          <p:nvPr>
            <p:ph idx="1"/>
          </p:nvPr>
        </p:nvSpPr>
        <p:spPr>
          <a:xfrm>
            <a:off x="615173" y="1016642"/>
            <a:ext cx="10753725" cy="4824716"/>
          </a:xfrm>
        </p:spPr>
        <p:txBody>
          <a:bodyPr>
            <a:noAutofit/>
          </a:bodyPr>
          <a:lstStyle/>
          <a:p>
            <a:pPr>
              <a:lnSpc>
                <a:spcPct val="100000"/>
              </a:lnSpc>
            </a:pPr>
            <a:r>
              <a:rPr lang="en-US" sz="1600" b="1"/>
              <a:t>Admissions/Enrollment</a:t>
            </a:r>
          </a:p>
          <a:p>
            <a:pPr lvl="1">
              <a:lnSpc>
                <a:spcPct val="100000"/>
              </a:lnSpc>
            </a:pPr>
            <a:r>
              <a:rPr lang="en-US" sz="1600"/>
              <a:t>Financial</a:t>
            </a:r>
          </a:p>
          <a:p>
            <a:pPr lvl="1">
              <a:lnSpc>
                <a:spcPct val="100000"/>
              </a:lnSpc>
            </a:pPr>
            <a:r>
              <a:rPr lang="en-US" sz="1600"/>
              <a:t>Demographic</a:t>
            </a:r>
          </a:p>
          <a:p>
            <a:pPr lvl="1">
              <a:lnSpc>
                <a:spcPct val="100000"/>
              </a:lnSpc>
            </a:pPr>
            <a:r>
              <a:rPr lang="en-US" sz="1600"/>
              <a:t>Secondary performance</a:t>
            </a:r>
          </a:p>
          <a:p>
            <a:pPr marL="290322" lvl="1" indent="-285750">
              <a:lnSpc>
                <a:spcPct val="100000"/>
              </a:lnSpc>
            </a:pPr>
            <a:r>
              <a:rPr lang="en-US" sz="1600" b="1"/>
              <a:t>Teaching and Learning</a:t>
            </a:r>
          </a:p>
          <a:p>
            <a:pPr lvl="1" indent="-285750">
              <a:lnSpc>
                <a:spcPct val="100000"/>
              </a:lnSpc>
            </a:pPr>
            <a:r>
              <a:rPr lang="en-US" sz="1600"/>
              <a:t>Digital Content / Courseware Services</a:t>
            </a:r>
          </a:p>
          <a:p>
            <a:pPr lvl="1" indent="-285750">
              <a:lnSpc>
                <a:spcPct val="100000"/>
              </a:lnSpc>
            </a:pPr>
            <a:r>
              <a:rPr lang="en-US" sz="1600"/>
              <a:t>Online Discussion Forums</a:t>
            </a:r>
          </a:p>
          <a:p>
            <a:pPr lvl="1" indent="-285750">
              <a:lnSpc>
                <a:spcPct val="100000"/>
              </a:lnSpc>
            </a:pPr>
            <a:r>
              <a:rPr lang="en-US" sz="1600"/>
              <a:t>Online collaboration</a:t>
            </a:r>
          </a:p>
          <a:p>
            <a:pPr>
              <a:lnSpc>
                <a:spcPct val="100000"/>
              </a:lnSpc>
            </a:pPr>
            <a:r>
              <a:rPr lang="en-US" sz="1600" b="1"/>
              <a:t>Student Activity</a:t>
            </a:r>
          </a:p>
          <a:p>
            <a:pPr lvl="1">
              <a:lnSpc>
                <a:spcPct val="100000"/>
              </a:lnSpc>
            </a:pPr>
            <a:r>
              <a:rPr lang="en-US" sz="1600"/>
              <a:t>Early alert</a:t>
            </a:r>
          </a:p>
          <a:p>
            <a:pPr lvl="1">
              <a:lnSpc>
                <a:spcPct val="100000"/>
              </a:lnSpc>
            </a:pPr>
            <a:r>
              <a:rPr lang="en-US" sz="1600"/>
              <a:t>Adaptive courseware: time spent on tasks/task performance/level of engagement</a:t>
            </a:r>
          </a:p>
          <a:p>
            <a:pPr lvl="1">
              <a:lnSpc>
                <a:spcPct val="100000"/>
              </a:lnSpc>
            </a:pPr>
            <a:r>
              <a:rPr lang="en-US" sz="1600"/>
              <a:t>Behavioral</a:t>
            </a:r>
          </a:p>
          <a:p>
            <a:pPr>
              <a:lnSpc>
                <a:spcPct val="100000"/>
              </a:lnSpc>
            </a:pPr>
            <a:r>
              <a:rPr lang="en-US" sz="1600" b="1"/>
              <a:t>Student Outcomes</a:t>
            </a:r>
          </a:p>
          <a:p>
            <a:pPr lvl="1">
              <a:lnSpc>
                <a:spcPct val="100000"/>
              </a:lnSpc>
            </a:pPr>
            <a:r>
              <a:rPr lang="en-US" sz="1600"/>
              <a:t>Transcripts</a:t>
            </a:r>
          </a:p>
          <a:p>
            <a:pPr lvl="1">
              <a:lnSpc>
                <a:spcPct val="100000"/>
              </a:lnSpc>
            </a:pPr>
            <a:r>
              <a:rPr lang="en-US" sz="1600"/>
              <a:t>Post-graduation tracking</a:t>
            </a:r>
          </a:p>
        </p:txBody>
      </p:sp>
    </p:spTree>
    <p:extLst>
      <p:ext uri="{BB962C8B-B14F-4D97-AF65-F5344CB8AC3E}">
        <p14:creationId xmlns:p14="http://schemas.microsoft.com/office/powerpoint/2010/main" val="217718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85E-472E-4327-96B8-9E40A39EC27B}"/>
              </a:ext>
            </a:extLst>
          </p:cNvPr>
          <p:cNvSpPr>
            <a:spLocks noGrp="1"/>
          </p:cNvSpPr>
          <p:nvPr>
            <p:ph type="title"/>
          </p:nvPr>
        </p:nvSpPr>
        <p:spPr>
          <a:xfrm>
            <a:off x="638174" y="156634"/>
            <a:ext cx="10772775" cy="903240"/>
          </a:xfrm>
        </p:spPr>
        <p:txBody>
          <a:bodyPr/>
          <a:lstStyle/>
          <a:p>
            <a:r>
              <a:rPr lang="en-US"/>
              <a:t>Regulation of Data Dissemination</a:t>
            </a:r>
          </a:p>
        </p:txBody>
      </p:sp>
      <p:sp>
        <p:nvSpPr>
          <p:cNvPr id="3" name="Content Placeholder 2">
            <a:extLst>
              <a:ext uri="{FF2B5EF4-FFF2-40B4-BE49-F238E27FC236}">
                <a16:creationId xmlns:a16="http://schemas.microsoft.com/office/drawing/2014/main" id="{7562D99F-BFD4-45F8-A354-411930C62299}"/>
              </a:ext>
            </a:extLst>
          </p:cNvPr>
          <p:cNvSpPr>
            <a:spLocks noGrp="1"/>
          </p:cNvSpPr>
          <p:nvPr>
            <p:ph idx="1"/>
          </p:nvPr>
        </p:nvSpPr>
        <p:spPr>
          <a:xfrm>
            <a:off x="676656" y="1205345"/>
            <a:ext cx="10753725" cy="5302459"/>
          </a:xfrm>
        </p:spPr>
        <p:txBody>
          <a:bodyPr>
            <a:noAutofit/>
          </a:bodyPr>
          <a:lstStyle/>
          <a:p>
            <a:pPr marL="342900" indent="-228600">
              <a:buFont typeface="Arial" panose="020B0604020202020204" pitchFamily="34" charset="0"/>
              <a:buChar char="•"/>
            </a:pPr>
            <a:r>
              <a:rPr lang="en-US" sz="2400"/>
              <a:t>Family Education Rights and Privacy Act (FERPA)</a:t>
            </a:r>
            <a:br>
              <a:rPr lang="en-US" sz="2400"/>
            </a:br>
            <a:r>
              <a:rPr lang="en-US" sz="1800"/>
              <a:t>(Privacy Act of 1974) </a:t>
            </a:r>
            <a:r>
              <a:rPr lang="en-US" sz="1800">
                <a:hlinkClick r:id="rId3"/>
              </a:rPr>
              <a:t>https://www2.ed.gov/policy/gen/guid/fpco/ferpa/index.html</a:t>
            </a:r>
            <a:endParaRPr lang="en-US" sz="2400"/>
          </a:p>
          <a:p>
            <a:pPr marL="914400" indent="-342900">
              <a:buFont typeface="Arial" panose="020B0604020202020204" pitchFamily="34" charset="0"/>
              <a:buChar char="•"/>
            </a:pPr>
            <a:r>
              <a:rPr lang="en-US" sz="1800"/>
              <a:t>Federal law that protects the privacy of student education records.</a:t>
            </a:r>
          </a:p>
          <a:p>
            <a:pPr marL="914400" indent="-342900">
              <a:buFont typeface="Arial" panose="020B0604020202020204" pitchFamily="34" charset="0"/>
              <a:buChar char="•"/>
            </a:pPr>
            <a:r>
              <a:rPr lang="en-US" sz="1800"/>
              <a:t>Education records may be inspected by eligible individuals</a:t>
            </a:r>
          </a:p>
          <a:p>
            <a:pPr marL="914400" indent="-342900">
              <a:buFont typeface="Arial" panose="020B0604020202020204" pitchFamily="34" charset="0"/>
              <a:buChar char="•"/>
            </a:pPr>
            <a:r>
              <a:rPr lang="en-US" sz="1800"/>
              <a:t>Corrections may be requested</a:t>
            </a:r>
          </a:p>
          <a:p>
            <a:pPr marL="914400" indent="-342900">
              <a:buFont typeface="Arial" panose="020B0604020202020204" pitchFamily="34" charset="0"/>
              <a:buChar char="•"/>
            </a:pPr>
            <a:r>
              <a:rPr lang="en-US" sz="1800"/>
              <a:t>Generally, schools must have written permission to disclose data</a:t>
            </a:r>
          </a:p>
          <a:p>
            <a:pPr marL="342900" indent="-228600">
              <a:lnSpc>
                <a:spcPct val="100000"/>
              </a:lnSpc>
              <a:buFont typeface="Arial" panose="020B0604020202020204" pitchFamily="34" charset="0"/>
              <a:buChar char="•"/>
              <a:tabLst>
                <a:tab pos="61913" algn="l"/>
              </a:tabLst>
            </a:pPr>
            <a:r>
              <a:rPr lang="en-US" sz="2400"/>
              <a:t>Buckley Amendment: requires that schools provide an administrative process for parents to challenge and request information in their child's education records that they believe are misleading, inaccurate, or inappropriate.</a:t>
            </a:r>
          </a:p>
          <a:p>
            <a:pPr marL="342900" lvl="1" indent="-225425">
              <a:lnSpc>
                <a:spcPct val="100000"/>
              </a:lnSpc>
              <a:buFont typeface="Arial" panose="020B0604020202020204" pitchFamily="34" charset="0"/>
              <a:buChar char="•"/>
            </a:pPr>
            <a:r>
              <a:rPr lang="en-US" sz="2000"/>
              <a:t>FERPA "serves the digital present about as well as a bicycle serves a kangaroo" </a:t>
            </a:r>
            <a:r>
              <a:rPr lang="en-US" sz="2000" baseline="30000"/>
              <a:t>9</a:t>
            </a:r>
          </a:p>
          <a:p>
            <a:pPr marL="914400" lvl="1">
              <a:lnSpc>
                <a:spcPct val="100000"/>
              </a:lnSpc>
              <a:buFont typeface="Arial" panose="020B0604020202020204" pitchFamily="34" charset="0"/>
              <a:buChar char="•"/>
            </a:pPr>
            <a:r>
              <a:rPr lang="en-US" sz="1800"/>
              <a:t>US regulations were originally drafted with assumption of paper records</a:t>
            </a:r>
          </a:p>
        </p:txBody>
      </p:sp>
    </p:spTree>
    <p:extLst>
      <p:ext uri="{BB962C8B-B14F-4D97-AF65-F5344CB8AC3E}">
        <p14:creationId xmlns:p14="http://schemas.microsoft.com/office/powerpoint/2010/main" val="7817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85E-472E-4327-96B8-9E40A39EC27B}"/>
              </a:ext>
            </a:extLst>
          </p:cNvPr>
          <p:cNvSpPr>
            <a:spLocks noGrp="1"/>
          </p:cNvSpPr>
          <p:nvPr>
            <p:ph type="title"/>
          </p:nvPr>
        </p:nvSpPr>
        <p:spPr>
          <a:xfrm>
            <a:off x="638174" y="156634"/>
            <a:ext cx="10772775" cy="903240"/>
          </a:xfrm>
        </p:spPr>
        <p:txBody>
          <a:bodyPr/>
          <a:lstStyle/>
          <a:p>
            <a:r>
              <a:rPr lang="en-US"/>
              <a:t>Regulation of Data Dissemination (</a:t>
            </a:r>
            <a:r>
              <a:rPr lang="en-US" err="1"/>
              <a:t>cont</a:t>
            </a:r>
            <a:r>
              <a:rPr lang="en-US"/>
              <a:t>)</a:t>
            </a:r>
          </a:p>
        </p:txBody>
      </p:sp>
      <p:sp>
        <p:nvSpPr>
          <p:cNvPr id="3" name="Content Placeholder 2">
            <a:extLst>
              <a:ext uri="{FF2B5EF4-FFF2-40B4-BE49-F238E27FC236}">
                <a16:creationId xmlns:a16="http://schemas.microsoft.com/office/drawing/2014/main" id="{7562D99F-BFD4-45F8-A354-411930C62299}"/>
              </a:ext>
            </a:extLst>
          </p:cNvPr>
          <p:cNvSpPr>
            <a:spLocks noGrp="1"/>
          </p:cNvSpPr>
          <p:nvPr>
            <p:ph idx="1"/>
          </p:nvPr>
        </p:nvSpPr>
        <p:spPr>
          <a:xfrm>
            <a:off x="676656" y="1205345"/>
            <a:ext cx="10753725" cy="5302459"/>
          </a:xfrm>
        </p:spPr>
        <p:txBody>
          <a:bodyPr>
            <a:noAutofit/>
          </a:bodyPr>
          <a:lstStyle/>
          <a:p>
            <a:pPr marL="339725" indent="-260350">
              <a:lnSpc>
                <a:spcPct val="100000"/>
              </a:lnSpc>
              <a:buFont typeface="Arial" panose="020B0604020202020204" pitchFamily="34" charset="0"/>
              <a:buChar char="•"/>
            </a:pPr>
            <a:r>
              <a:rPr lang="en-US" sz="2800"/>
              <a:t>General Data Protection Regulation (GDPR) </a:t>
            </a:r>
          </a:p>
          <a:p>
            <a:pPr marL="595757" lvl="1" indent="-260350">
              <a:lnSpc>
                <a:spcPct val="100000"/>
              </a:lnSpc>
              <a:buFont typeface="Arial" panose="020B0604020202020204" pitchFamily="34" charset="0"/>
              <a:buChar char="•"/>
            </a:pPr>
            <a:r>
              <a:rPr lang="en-US" sz="2800"/>
              <a:t>"applicable as of May 25th, 2018 in all member states to harmonize data privacy laws across Europe"</a:t>
            </a:r>
            <a:r>
              <a:rPr lang="en-US" sz="2800" baseline="30000"/>
              <a:t>15</a:t>
            </a:r>
          </a:p>
          <a:p>
            <a:pPr marL="914400" lvl="2" indent="-457200" fontAlgn="base">
              <a:buFont typeface="+mj-lt"/>
              <a:buAutoNum type="arabicPeriod"/>
            </a:pPr>
            <a:r>
              <a:rPr lang="en-US" sz="2400"/>
              <a:t>This Regulation lays down rules relating to the protection of natural persons with regard to the processing of personal data and rules relating to the free movement of personal data.</a:t>
            </a:r>
          </a:p>
          <a:p>
            <a:pPr marL="914400" lvl="2" indent="-457200" fontAlgn="base">
              <a:buFont typeface="+mj-lt"/>
              <a:buAutoNum type="arabicPeriod"/>
            </a:pPr>
            <a:r>
              <a:rPr lang="en-US" sz="2400"/>
              <a:t>This Regulation protects fundamental rights and freedoms of natural persons and in particular their right to the protection of personal data.</a:t>
            </a:r>
          </a:p>
          <a:p>
            <a:pPr marL="914400" lvl="2" indent="-457200" fontAlgn="base">
              <a:buFont typeface="+mj-lt"/>
              <a:buAutoNum type="arabicPeriod"/>
            </a:pPr>
            <a:r>
              <a:rPr lang="en-US" sz="2400"/>
              <a:t>The free movement of personal data within the Union shall be neither restricted nor prohibited for reasons connected with the protection of natural persons with regard to the processing of personal data.</a:t>
            </a:r>
          </a:p>
        </p:txBody>
      </p:sp>
    </p:spTree>
    <p:extLst>
      <p:ext uri="{BB962C8B-B14F-4D97-AF65-F5344CB8AC3E}">
        <p14:creationId xmlns:p14="http://schemas.microsoft.com/office/powerpoint/2010/main" val="2455743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85E-472E-4327-96B8-9E40A39EC27B}"/>
              </a:ext>
            </a:extLst>
          </p:cNvPr>
          <p:cNvSpPr>
            <a:spLocks noGrp="1"/>
          </p:cNvSpPr>
          <p:nvPr>
            <p:ph type="title"/>
          </p:nvPr>
        </p:nvSpPr>
        <p:spPr>
          <a:xfrm>
            <a:off x="638174" y="156634"/>
            <a:ext cx="10772775" cy="903240"/>
          </a:xfrm>
        </p:spPr>
        <p:txBody>
          <a:bodyPr/>
          <a:lstStyle/>
          <a:p>
            <a:r>
              <a:rPr lang="en-US"/>
              <a:t>Regulation of Data Dissemination (</a:t>
            </a:r>
            <a:r>
              <a:rPr lang="en-US" err="1"/>
              <a:t>cont</a:t>
            </a:r>
            <a:r>
              <a:rPr lang="en-US"/>
              <a:t>)</a:t>
            </a:r>
          </a:p>
        </p:txBody>
      </p:sp>
      <p:sp>
        <p:nvSpPr>
          <p:cNvPr id="3" name="Content Placeholder 2">
            <a:extLst>
              <a:ext uri="{FF2B5EF4-FFF2-40B4-BE49-F238E27FC236}">
                <a16:creationId xmlns:a16="http://schemas.microsoft.com/office/drawing/2014/main" id="{7562D99F-BFD4-45F8-A354-411930C62299}"/>
              </a:ext>
            </a:extLst>
          </p:cNvPr>
          <p:cNvSpPr>
            <a:spLocks noGrp="1"/>
          </p:cNvSpPr>
          <p:nvPr>
            <p:ph idx="1"/>
          </p:nvPr>
        </p:nvSpPr>
        <p:spPr>
          <a:xfrm>
            <a:off x="676656" y="1205345"/>
            <a:ext cx="10753725" cy="5302459"/>
          </a:xfrm>
        </p:spPr>
        <p:txBody>
          <a:bodyPr>
            <a:noAutofit/>
          </a:bodyPr>
          <a:lstStyle/>
          <a:p>
            <a:pPr marL="339725" indent="-260350">
              <a:lnSpc>
                <a:spcPct val="100000"/>
              </a:lnSpc>
              <a:buFont typeface="Arial" panose="020B0604020202020204" pitchFamily="34" charset="0"/>
              <a:buChar char="•"/>
            </a:pPr>
            <a:r>
              <a:rPr lang="en-US" sz="2800"/>
              <a:t>California Consumer Privacy Act (CCPA) </a:t>
            </a:r>
          </a:p>
          <a:p>
            <a:pPr marL="595757" lvl="1" indent="-260350">
              <a:lnSpc>
                <a:spcPct val="100000"/>
              </a:lnSpc>
              <a:buFont typeface="Arial" panose="020B0604020202020204" pitchFamily="34" charset="0"/>
              <a:buChar char="•"/>
            </a:pPr>
            <a:r>
              <a:rPr lang="en-US"/>
              <a:t>The </a:t>
            </a:r>
            <a:r>
              <a:rPr lang="en-US">
                <a:hlinkClick r:id="rId3"/>
              </a:rPr>
              <a:t>California Consumer Privacy Act of 2018</a:t>
            </a:r>
            <a:r>
              <a:rPr lang="en-US"/>
              <a:t> (CCPA) gives consumers more control over the personal information that businesses collect about them. This landmark law secures new privacy rights for California consumers, including:</a:t>
            </a:r>
          </a:p>
          <a:p>
            <a:pPr marL="739775" lvl="2" indent="-282575">
              <a:buFont typeface="Arial" panose="020B0604020202020204" pitchFamily="34" charset="0"/>
              <a:buChar char="•"/>
            </a:pPr>
            <a:r>
              <a:rPr lang="en-US" sz="2400"/>
              <a:t>The </a:t>
            </a:r>
            <a:r>
              <a:rPr lang="en-US" sz="2400">
                <a:hlinkClick r:id="rId4"/>
              </a:rPr>
              <a:t>right to know</a:t>
            </a:r>
            <a:r>
              <a:rPr lang="en-US" sz="2400"/>
              <a:t> about the personal information a business collects about them and how it is used and shared;</a:t>
            </a:r>
          </a:p>
          <a:p>
            <a:pPr marL="739775" lvl="2" indent="-282575">
              <a:buFont typeface="Arial" panose="020B0604020202020204" pitchFamily="34" charset="0"/>
              <a:buChar char="•"/>
            </a:pPr>
            <a:r>
              <a:rPr lang="en-US" sz="2400"/>
              <a:t>The </a:t>
            </a:r>
            <a:r>
              <a:rPr lang="en-US" sz="2400">
                <a:hlinkClick r:id="rId5"/>
              </a:rPr>
              <a:t>right to delete</a:t>
            </a:r>
            <a:r>
              <a:rPr lang="en-US" sz="2400"/>
              <a:t> personal information collected from them (with some exceptions);</a:t>
            </a:r>
          </a:p>
          <a:p>
            <a:pPr marL="739775" lvl="2" indent="-282575">
              <a:buFont typeface="Arial" panose="020B0604020202020204" pitchFamily="34" charset="0"/>
              <a:buChar char="•"/>
            </a:pPr>
            <a:r>
              <a:rPr lang="en-US" sz="2400"/>
              <a:t>The </a:t>
            </a:r>
            <a:r>
              <a:rPr lang="en-US" sz="2400">
                <a:hlinkClick r:id="rId6"/>
              </a:rPr>
              <a:t>right to opt-out</a:t>
            </a:r>
            <a:r>
              <a:rPr lang="en-US" sz="2400"/>
              <a:t> of the sale of their personal information; and</a:t>
            </a:r>
          </a:p>
          <a:p>
            <a:pPr marL="739775" lvl="2" indent="-282575">
              <a:buFont typeface="Arial" panose="020B0604020202020204" pitchFamily="34" charset="0"/>
              <a:buChar char="•"/>
            </a:pPr>
            <a:r>
              <a:rPr lang="en-US" sz="2400"/>
              <a:t>The </a:t>
            </a:r>
            <a:r>
              <a:rPr lang="en-US" sz="2400">
                <a:hlinkClick r:id="rId7"/>
              </a:rPr>
              <a:t>right to non-discrimination</a:t>
            </a:r>
            <a:r>
              <a:rPr lang="en-US" sz="2400"/>
              <a:t> for exercising their CCPA rights.</a:t>
            </a:r>
            <a:r>
              <a:rPr lang="en-US" sz="2400" baseline="30000"/>
              <a:t>16</a:t>
            </a:r>
          </a:p>
        </p:txBody>
      </p:sp>
    </p:spTree>
    <p:extLst>
      <p:ext uri="{BB962C8B-B14F-4D97-AF65-F5344CB8AC3E}">
        <p14:creationId xmlns:p14="http://schemas.microsoft.com/office/powerpoint/2010/main" val="260262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85E-472E-4327-96B8-9E40A39EC27B}"/>
              </a:ext>
            </a:extLst>
          </p:cNvPr>
          <p:cNvSpPr>
            <a:spLocks noGrp="1"/>
          </p:cNvSpPr>
          <p:nvPr>
            <p:ph type="title"/>
          </p:nvPr>
        </p:nvSpPr>
        <p:spPr>
          <a:xfrm>
            <a:off x="638174" y="156634"/>
            <a:ext cx="10772775" cy="903240"/>
          </a:xfrm>
        </p:spPr>
        <p:txBody>
          <a:bodyPr/>
          <a:lstStyle/>
          <a:p>
            <a:r>
              <a:rPr lang="en-US"/>
              <a:t>Regulation of Data Dissemination (</a:t>
            </a:r>
            <a:r>
              <a:rPr lang="en-US" err="1"/>
              <a:t>cont</a:t>
            </a:r>
            <a:r>
              <a:rPr lang="en-US"/>
              <a:t>)</a:t>
            </a:r>
          </a:p>
        </p:txBody>
      </p:sp>
      <p:sp>
        <p:nvSpPr>
          <p:cNvPr id="3" name="Content Placeholder 2">
            <a:extLst>
              <a:ext uri="{FF2B5EF4-FFF2-40B4-BE49-F238E27FC236}">
                <a16:creationId xmlns:a16="http://schemas.microsoft.com/office/drawing/2014/main" id="{7562D99F-BFD4-45F8-A354-411930C62299}"/>
              </a:ext>
            </a:extLst>
          </p:cNvPr>
          <p:cNvSpPr>
            <a:spLocks noGrp="1"/>
          </p:cNvSpPr>
          <p:nvPr>
            <p:ph idx="1"/>
          </p:nvPr>
        </p:nvSpPr>
        <p:spPr>
          <a:xfrm>
            <a:off x="676656" y="1205345"/>
            <a:ext cx="10753725" cy="5302459"/>
          </a:xfrm>
        </p:spPr>
        <p:txBody>
          <a:bodyPr>
            <a:noAutofit/>
          </a:bodyPr>
          <a:lstStyle/>
          <a:p>
            <a:pPr marL="339725" indent="-260350">
              <a:lnSpc>
                <a:spcPct val="100000"/>
              </a:lnSpc>
              <a:buFont typeface="Arial" panose="020B0604020202020204" pitchFamily="34" charset="0"/>
              <a:buChar char="•"/>
            </a:pPr>
            <a:r>
              <a:rPr lang="en-US" sz="2400"/>
              <a:t>Federal Data Strategy (https://strategy.data.gov/)</a:t>
            </a:r>
          </a:p>
          <a:p>
            <a:pPr marL="595757" lvl="1" indent="-260350">
              <a:lnSpc>
                <a:spcPct val="100000"/>
              </a:lnSpc>
              <a:buFont typeface="Arial" panose="020B0604020202020204" pitchFamily="34" charset="0"/>
              <a:buChar char="•"/>
            </a:pPr>
            <a:r>
              <a:rPr lang="en-US" sz="2000"/>
              <a:t>The mission of the Federal Data Strategy is to fully leverage the value of federal data for mission, service, and the public good by guiding the Federal Government in practicing ethical governance, conscious design, and a learning culture.</a:t>
            </a:r>
            <a:r>
              <a:rPr lang="en-US" sz="2000" baseline="30000"/>
              <a:t>17</a:t>
            </a:r>
          </a:p>
        </p:txBody>
      </p:sp>
      <p:pic>
        <p:nvPicPr>
          <p:cNvPr id="4" name="Picture 3">
            <a:extLst>
              <a:ext uri="{FF2B5EF4-FFF2-40B4-BE49-F238E27FC236}">
                <a16:creationId xmlns:a16="http://schemas.microsoft.com/office/drawing/2014/main" id="{41AB8C99-B1E8-41A1-A9D3-03E095E6463C}"/>
              </a:ext>
            </a:extLst>
          </p:cNvPr>
          <p:cNvPicPr>
            <a:picLocks noChangeAspect="1"/>
          </p:cNvPicPr>
          <p:nvPr/>
        </p:nvPicPr>
        <p:blipFill>
          <a:blip r:embed="rId3"/>
          <a:stretch>
            <a:fillRect/>
          </a:stretch>
        </p:blipFill>
        <p:spPr>
          <a:xfrm>
            <a:off x="1549047" y="2772099"/>
            <a:ext cx="7730563" cy="3108960"/>
          </a:xfrm>
          <a:prstGeom prst="rect">
            <a:avLst/>
          </a:prstGeom>
        </p:spPr>
      </p:pic>
    </p:spTree>
    <p:extLst>
      <p:ext uri="{BB962C8B-B14F-4D97-AF65-F5344CB8AC3E}">
        <p14:creationId xmlns:p14="http://schemas.microsoft.com/office/powerpoint/2010/main" val="40352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CEE-3DBD-497B-AC19-0850F9D183AC}"/>
              </a:ext>
            </a:extLst>
          </p:cNvPr>
          <p:cNvSpPr>
            <a:spLocks noGrp="1"/>
          </p:cNvSpPr>
          <p:nvPr>
            <p:ph type="title"/>
          </p:nvPr>
        </p:nvSpPr>
        <p:spPr>
          <a:xfrm>
            <a:off x="638174" y="252645"/>
            <a:ext cx="10772775" cy="1054947"/>
          </a:xfrm>
        </p:spPr>
        <p:txBody>
          <a:bodyPr/>
          <a:lstStyle/>
          <a:p>
            <a:r>
              <a:rPr lang="en-US"/>
              <a:t>Data Ethics – Course Learning Objectives</a:t>
            </a:r>
          </a:p>
        </p:txBody>
      </p:sp>
      <p:sp>
        <p:nvSpPr>
          <p:cNvPr id="3" name="Content Placeholder 2">
            <a:extLst>
              <a:ext uri="{FF2B5EF4-FFF2-40B4-BE49-F238E27FC236}">
                <a16:creationId xmlns:a16="http://schemas.microsoft.com/office/drawing/2014/main" id="{EF32A12B-C6C8-4631-9F16-7CB9E3F76D23}"/>
              </a:ext>
            </a:extLst>
          </p:cNvPr>
          <p:cNvSpPr>
            <a:spLocks noGrp="1"/>
          </p:cNvSpPr>
          <p:nvPr>
            <p:ph idx="1"/>
          </p:nvPr>
        </p:nvSpPr>
        <p:spPr>
          <a:xfrm>
            <a:off x="676656" y="1307592"/>
            <a:ext cx="10753725" cy="4445508"/>
          </a:xfrm>
        </p:spPr>
        <p:txBody>
          <a:bodyPr vert="horz" lIns="91440" tIns="45720" rIns="91440" bIns="45720" rtlCol="0" anchor="t">
            <a:noAutofit/>
          </a:bodyPr>
          <a:lstStyle/>
          <a:p>
            <a:r>
              <a:rPr lang="en-US" sz="2000"/>
              <a:t>Students will:</a:t>
            </a:r>
          </a:p>
          <a:p>
            <a:r>
              <a:rPr lang="en-US" sz="2000"/>
              <a:t>1. Define data ethics</a:t>
            </a:r>
          </a:p>
          <a:p>
            <a:r>
              <a:rPr lang="en-US" sz="2000"/>
              <a:t>2. Identify data ethics scenarios which require ethical decision making</a:t>
            </a:r>
            <a:endParaRPr lang="en-US" sz="2000">
              <a:cs typeface="Calibri Light"/>
            </a:endParaRPr>
          </a:p>
          <a:p>
            <a:r>
              <a:rPr lang="en-US" sz="2000"/>
              <a:t>3. Classify data into categories used by higher education institutions</a:t>
            </a:r>
            <a:br>
              <a:rPr lang="en-US" sz="2000"/>
            </a:br>
            <a:r>
              <a:rPr lang="en-US" sz="2000"/>
              <a:t>               </a:t>
            </a:r>
            <a:r>
              <a:rPr lang="en-US" sz="2000">
                <a:cs typeface="Calibri Light"/>
              </a:rPr>
              <a:t>e.g. FERPA, SSN (PII), GDPR, regulatory </a:t>
            </a:r>
          </a:p>
          <a:p>
            <a:r>
              <a:rPr lang="en-US" sz="2000"/>
              <a:t>4. Review ethics guidelines for a selection of domains from various authoritative </a:t>
            </a:r>
            <a:br>
              <a:rPr lang="en-US" sz="2000"/>
            </a:br>
            <a:r>
              <a:rPr lang="en-US" sz="2000"/>
              <a:t>     entities</a:t>
            </a:r>
            <a:br>
              <a:rPr lang="en-US" sz="2000"/>
            </a:br>
            <a:r>
              <a:rPr lang="en-US" sz="2000"/>
              <a:t>               e.g. ASA, ACM</a:t>
            </a:r>
          </a:p>
          <a:p>
            <a:r>
              <a:rPr lang="en-US" sz="2000"/>
              <a:t>5. Examine ethical reasoning as a multi-step process in support of ethical decision </a:t>
            </a:r>
            <a:br>
              <a:rPr lang="en-US" sz="2000"/>
            </a:br>
            <a:r>
              <a:rPr lang="en-US" sz="2000"/>
              <a:t>     making along a career or role-based trajectory (individual, instructor, mentor, and</a:t>
            </a:r>
            <a:br>
              <a:rPr lang="en-US" sz="2000"/>
            </a:br>
            <a:r>
              <a:rPr lang="en-US" sz="2000"/>
              <a:t>     supervisor)</a:t>
            </a:r>
          </a:p>
          <a:p>
            <a:r>
              <a:rPr lang="en-US" sz="2000"/>
              <a:t>6. Create a career-specific or role-specific framework for making ethical decisions</a:t>
            </a:r>
            <a:endParaRPr lang="en-US" sz="2000">
              <a:cs typeface="Calibri Light"/>
            </a:endParaRPr>
          </a:p>
        </p:txBody>
      </p:sp>
    </p:spTree>
    <p:extLst>
      <p:ext uri="{BB962C8B-B14F-4D97-AF65-F5344CB8AC3E}">
        <p14:creationId xmlns:p14="http://schemas.microsoft.com/office/powerpoint/2010/main" val="122745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85E-472E-4327-96B8-9E40A39EC27B}"/>
              </a:ext>
            </a:extLst>
          </p:cNvPr>
          <p:cNvSpPr>
            <a:spLocks noGrp="1"/>
          </p:cNvSpPr>
          <p:nvPr>
            <p:ph type="title"/>
          </p:nvPr>
        </p:nvSpPr>
        <p:spPr>
          <a:xfrm>
            <a:off x="638174" y="156634"/>
            <a:ext cx="10772775" cy="903240"/>
          </a:xfrm>
        </p:spPr>
        <p:txBody>
          <a:bodyPr/>
          <a:lstStyle/>
          <a:p>
            <a:r>
              <a:rPr lang="en-US"/>
              <a:t>Institutional Review Board (FSCJ)</a:t>
            </a:r>
          </a:p>
        </p:txBody>
      </p:sp>
      <p:sp>
        <p:nvSpPr>
          <p:cNvPr id="3" name="Content Placeholder 2">
            <a:extLst>
              <a:ext uri="{FF2B5EF4-FFF2-40B4-BE49-F238E27FC236}">
                <a16:creationId xmlns:a16="http://schemas.microsoft.com/office/drawing/2014/main" id="{7562D99F-BFD4-45F8-A354-411930C62299}"/>
              </a:ext>
            </a:extLst>
          </p:cNvPr>
          <p:cNvSpPr>
            <a:spLocks noGrp="1"/>
          </p:cNvSpPr>
          <p:nvPr>
            <p:ph idx="1"/>
          </p:nvPr>
        </p:nvSpPr>
        <p:spPr>
          <a:xfrm>
            <a:off x="676656" y="1205345"/>
            <a:ext cx="10753725" cy="5302459"/>
          </a:xfrm>
        </p:spPr>
        <p:txBody>
          <a:bodyPr>
            <a:noAutofit/>
          </a:bodyPr>
          <a:lstStyle/>
          <a:p>
            <a:pPr marL="339725" indent="-260350">
              <a:lnSpc>
                <a:spcPct val="100000"/>
              </a:lnSpc>
              <a:buFont typeface="Arial" panose="020B0604020202020204" pitchFamily="34" charset="0"/>
              <a:buChar char="•"/>
            </a:pPr>
            <a:r>
              <a:rPr lang="en-US" sz="2800"/>
              <a:t>The Institutional Review Board (IRB) serves to approve, oversee and administer all external research requests and activities conducted at the College in accordance with APM 10-1104. </a:t>
            </a:r>
          </a:p>
          <a:p>
            <a:pPr marL="339725" indent="-260350">
              <a:lnSpc>
                <a:spcPct val="100000"/>
              </a:lnSpc>
              <a:buFont typeface="Arial" panose="020B0604020202020204" pitchFamily="34" charset="0"/>
              <a:buChar char="•"/>
            </a:pPr>
            <a:r>
              <a:rPr lang="en-US" sz="2800"/>
              <a:t>Specific guidance for such research requests and activities is provided in Florida State College at Jacksonville’s Institutional Review Board Handbook.</a:t>
            </a:r>
          </a:p>
          <a:p>
            <a:pPr marL="339725" indent="-260350">
              <a:lnSpc>
                <a:spcPct val="100000"/>
              </a:lnSpc>
              <a:buFont typeface="Arial" panose="020B0604020202020204" pitchFamily="34" charset="0"/>
              <a:buChar char="•"/>
            </a:pPr>
            <a:r>
              <a:rPr lang="en-US" sz="2000"/>
              <a:t>https://www.fscj.edu/discover/governance-administration/oiea/ie/institutional-review-board</a:t>
            </a:r>
            <a:endParaRPr lang="en-US" sz="1800"/>
          </a:p>
        </p:txBody>
      </p:sp>
    </p:spTree>
    <p:extLst>
      <p:ext uri="{BB962C8B-B14F-4D97-AF65-F5344CB8AC3E}">
        <p14:creationId xmlns:p14="http://schemas.microsoft.com/office/powerpoint/2010/main" val="346538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16B68-A751-47D5-A28D-A5DA4C4593C2}"/>
              </a:ext>
            </a:extLst>
          </p:cNvPr>
          <p:cNvSpPr>
            <a:spLocks noGrp="1"/>
          </p:cNvSpPr>
          <p:nvPr>
            <p:ph idx="1"/>
          </p:nvPr>
        </p:nvSpPr>
        <p:spPr>
          <a:xfrm>
            <a:off x="676656" y="1147864"/>
            <a:ext cx="10753725" cy="5710136"/>
          </a:xfrm>
        </p:spPr>
        <p:txBody>
          <a:bodyPr>
            <a:noAutofit/>
          </a:bodyPr>
          <a:lstStyle/>
          <a:p>
            <a:pPr marL="284163" indent="-284163">
              <a:buFont typeface="Arial" panose="020B0604020202020204" pitchFamily="34" charset="0"/>
              <a:buChar char="•"/>
            </a:pPr>
            <a:r>
              <a:rPr lang="en-US" sz="2800"/>
              <a:t>In most professions, practitioners define ethics: “Attorney-client privilege,” “protect and serve,” “seek the truth,” “do not reveal your source,” “serve the people” are all mottos that encapsulate a profession’s ethical code.</a:t>
            </a:r>
            <a:r>
              <a:rPr lang="en-US" sz="2800" baseline="30000"/>
              <a:t>20</a:t>
            </a:r>
          </a:p>
          <a:p>
            <a:pPr marL="284163" indent="-284163">
              <a:buFont typeface="Arial" panose="020B0604020202020204" pitchFamily="34" charset="0"/>
              <a:buChar char="•"/>
            </a:pPr>
            <a:r>
              <a:rPr lang="en-US" sz="2800"/>
              <a:t>Data ethics guidelines can be derived from relevant excerpts from ethical codes provided by various professional organizations</a:t>
            </a:r>
          </a:p>
          <a:p>
            <a:pPr marL="540195" lvl="1" indent="-284163">
              <a:buFont typeface="Arial" panose="020B0604020202020204" pitchFamily="34" charset="0"/>
              <a:buChar char="•"/>
            </a:pPr>
            <a:r>
              <a:rPr lang="en-US"/>
              <a:t>American Statistical Association, "Ethical Guidelines for Statistical Practice"</a:t>
            </a:r>
          </a:p>
          <a:p>
            <a:pPr marL="540195" lvl="1" indent="-284163">
              <a:buFont typeface="Arial" panose="020B0604020202020204" pitchFamily="34" charset="0"/>
              <a:buChar char="•"/>
            </a:pPr>
            <a:r>
              <a:rPr lang="en-US"/>
              <a:t>Data Science Association, "Data Science Code of Professional Conduct"</a:t>
            </a:r>
          </a:p>
          <a:p>
            <a:pPr marL="540195" lvl="1" indent="-284163">
              <a:buFont typeface="Arial" panose="020B0604020202020204" pitchFamily="34" charset="0"/>
              <a:buChar char="•"/>
            </a:pPr>
            <a:r>
              <a:rPr lang="en-US"/>
              <a:t>Association for Computing Machinery (ACM), "The Software Engineering Code of Ethics and Professional Practice"</a:t>
            </a:r>
          </a:p>
          <a:p>
            <a:pPr marL="284163" indent="-284163">
              <a:buFont typeface="Arial" panose="020B0604020202020204" pitchFamily="34" charset="0"/>
              <a:buChar char="•"/>
            </a:pPr>
            <a:r>
              <a:rPr lang="en-US" sz="2800"/>
              <a:t>Local guidelines can also be useful</a:t>
            </a:r>
          </a:p>
          <a:p>
            <a:pPr marL="540195" lvl="1" indent="-284163">
              <a:buFont typeface="Arial" panose="020B0604020202020204" pitchFamily="34" charset="0"/>
              <a:buChar char="•"/>
            </a:pPr>
            <a:r>
              <a:rPr lang="en-US"/>
              <a:t>Academic Advising Standards and Guidelines, Western Illinois University</a:t>
            </a:r>
          </a:p>
          <a:p>
            <a:pPr marL="284163" indent="-284163">
              <a:buFont typeface="Arial" panose="020B0604020202020204" pitchFamily="34" charset="0"/>
              <a:buChar char="•"/>
            </a:pPr>
            <a:endParaRPr lang="en-US" sz="1400"/>
          </a:p>
        </p:txBody>
      </p:sp>
      <p:sp>
        <p:nvSpPr>
          <p:cNvPr id="4" name="Title 1">
            <a:extLst>
              <a:ext uri="{FF2B5EF4-FFF2-40B4-BE49-F238E27FC236}">
                <a16:creationId xmlns:a16="http://schemas.microsoft.com/office/drawing/2014/main" id="{F7569593-CABE-4295-BBE7-F53158692C3D}"/>
              </a:ext>
            </a:extLst>
          </p:cNvPr>
          <p:cNvSpPr>
            <a:spLocks noGrp="1"/>
          </p:cNvSpPr>
          <p:nvPr>
            <p:ph type="title"/>
          </p:nvPr>
        </p:nvSpPr>
        <p:spPr>
          <a:xfrm>
            <a:off x="638174" y="156634"/>
            <a:ext cx="10772775" cy="903240"/>
          </a:xfrm>
        </p:spPr>
        <p:txBody>
          <a:bodyPr/>
          <a:lstStyle/>
          <a:p>
            <a:r>
              <a:rPr lang="en-US"/>
              <a:t>Establishing Guidelines</a:t>
            </a:r>
          </a:p>
        </p:txBody>
      </p:sp>
    </p:spTree>
    <p:extLst>
      <p:ext uri="{BB962C8B-B14F-4D97-AF65-F5344CB8AC3E}">
        <p14:creationId xmlns:p14="http://schemas.microsoft.com/office/powerpoint/2010/main" val="1856532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A2B-F359-48E9-AB4E-BF42432AEF47}"/>
              </a:ext>
            </a:extLst>
          </p:cNvPr>
          <p:cNvSpPr>
            <a:spLocks noGrp="1"/>
          </p:cNvSpPr>
          <p:nvPr>
            <p:ph type="title"/>
          </p:nvPr>
        </p:nvSpPr>
        <p:spPr>
          <a:xfrm>
            <a:off x="709612" y="240041"/>
            <a:ext cx="10772775" cy="797926"/>
          </a:xfrm>
        </p:spPr>
        <p:txBody>
          <a:bodyPr/>
          <a:lstStyle/>
          <a:p>
            <a:r>
              <a:rPr lang="en-US"/>
              <a:t>Guidelines (Statisticians)</a:t>
            </a:r>
            <a:endParaRPr lang="en-US" baseline="30000"/>
          </a:p>
        </p:txBody>
      </p:sp>
      <p:sp>
        <p:nvSpPr>
          <p:cNvPr id="3" name="Content Placeholder 2">
            <a:extLst>
              <a:ext uri="{FF2B5EF4-FFF2-40B4-BE49-F238E27FC236}">
                <a16:creationId xmlns:a16="http://schemas.microsoft.com/office/drawing/2014/main" id="{69016B68-A751-47D5-A28D-A5DA4C4593C2}"/>
              </a:ext>
            </a:extLst>
          </p:cNvPr>
          <p:cNvSpPr>
            <a:spLocks noGrp="1"/>
          </p:cNvSpPr>
          <p:nvPr>
            <p:ph idx="1"/>
          </p:nvPr>
        </p:nvSpPr>
        <p:spPr>
          <a:xfrm>
            <a:off x="676656" y="1147864"/>
            <a:ext cx="10753725" cy="5710136"/>
          </a:xfrm>
        </p:spPr>
        <p:txBody>
          <a:bodyPr>
            <a:noAutofit/>
          </a:bodyPr>
          <a:lstStyle/>
          <a:p>
            <a:pPr marL="284163" indent="-284163">
              <a:buFont typeface="Arial" panose="020B0604020202020204" pitchFamily="34" charset="0"/>
              <a:buChar char="•"/>
            </a:pPr>
            <a:r>
              <a:rPr lang="en-US" sz="1800"/>
              <a:t>"The ethical statistician:</a:t>
            </a:r>
          </a:p>
          <a:p>
            <a:pPr marL="457200" indent="-284163">
              <a:spcBef>
                <a:spcPts val="600"/>
              </a:spcBef>
              <a:buFont typeface="Arial" panose="020B0604020202020204" pitchFamily="34" charset="0"/>
              <a:buChar char="•"/>
            </a:pPr>
            <a:r>
              <a:rPr lang="en-US" sz="1800"/>
              <a:t>1. Acknowledges statistical and substantive assumptions made in the execution and interpretation of any analysis.. When reporting on the validity of data used, acknowledges data editing procedures, including any imputation and missing data mechanisms.</a:t>
            </a:r>
          </a:p>
          <a:p>
            <a:pPr marL="457200" indent="-284163">
              <a:spcBef>
                <a:spcPts val="600"/>
              </a:spcBef>
              <a:buFont typeface="Arial" panose="020B0604020202020204" pitchFamily="34" charset="0"/>
              <a:buChar char="•"/>
            </a:pPr>
            <a:r>
              <a:rPr lang="en-US" sz="1800"/>
              <a:t>2. Reports the limitations of statistical inference and possible sources of error.</a:t>
            </a:r>
          </a:p>
          <a:p>
            <a:pPr marL="457200" indent="-284163">
              <a:spcBef>
                <a:spcPts val="600"/>
              </a:spcBef>
              <a:buFont typeface="Arial" panose="020B0604020202020204" pitchFamily="34" charset="0"/>
              <a:buChar char="•"/>
            </a:pPr>
            <a:r>
              <a:rPr lang="en-US" sz="1800"/>
              <a:t>3. In publications, reports, or testimony, identifies who is responsible for the statistical work if it would not otherwise be apparent.</a:t>
            </a:r>
          </a:p>
          <a:p>
            <a:pPr marL="457200" indent="-284163">
              <a:spcBef>
                <a:spcPts val="600"/>
              </a:spcBef>
              <a:buFont typeface="Arial" panose="020B0604020202020204" pitchFamily="34" charset="0"/>
              <a:buChar char="•"/>
            </a:pPr>
            <a:r>
              <a:rPr lang="en-US" sz="1800"/>
              <a:t>4. Reports the sources and assessed adequacy of the data, accounts for all data considered in a study, and explains the sample(s) actually used.</a:t>
            </a:r>
          </a:p>
          <a:p>
            <a:pPr marL="457200" indent="-284163">
              <a:spcBef>
                <a:spcPts val="600"/>
              </a:spcBef>
              <a:buFont typeface="Arial" panose="020B0604020202020204" pitchFamily="34" charset="0"/>
              <a:buChar char="•"/>
            </a:pPr>
            <a:r>
              <a:rPr lang="en-US" sz="1800"/>
              <a:t>5. Clearly and fully reports the steps taken to preserve data integrity and valid results.</a:t>
            </a:r>
          </a:p>
          <a:p>
            <a:pPr marL="457200" indent="-284163">
              <a:spcBef>
                <a:spcPts val="600"/>
              </a:spcBef>
              <a:buFont typeface="Arial" panose="020B0604020202020204" pitchFamily="34" charset="0"/>
              <a:buChar char="•"/>
            </a:pPr>
            <a:r>
              <a:rPr lang="en-US" sz="1800"/>
              <a:t>...</a:t>
            </a:r>
          </a:p>
          <a:p>
            <a:pPr marL="457200" indent="-284163">
              <a:spcBef>
                <a:spcPts val="600"/>
              </a:spcBef>
              <a:buFont typeface="Arial" panose="020B0604020202020204" pitchFamily="34" charset="0"/>
              <a:buChar char="•"/>
            </a:pPr>
            <a:r>
              <a:rPr lang="en-US" sz="1800"/>
              <a:t>10. To aid peer review and replication, shares the data used in the analyses whenever possible/allowable and exercises due caution to protect proprietary and confidential data, including all data that might inappropriately reveal respondent identities.</a:t>
            </a:r>
          </a:p>
          <a:p>
            <a:pPr marL="457200" indent="-284163">
              <a:spcBef>
                <a:spcPts val="600"/>
              </a:spcBef>
              <a:buFont typeface="Arial" panose="020B0604020202020204" pitchFamily="34" charset="0"/>
              <a:buChar char="•"/>
            </a:pPr>
            <a:r>
              <a:rPr lang="en-US" sz="1800"/>
              <a:t>11. Strives to promptly correct any errors discovered while producing the final report or after publication. As appropriate, disseminates the correction publicly or to others relying on the results." </a:t>
            </a:r>
            <a:r>
              <a:rPr lang="en-US" sz="1800" baseline="30000"/>
              <a:t>10</a:t>
            </a:r>
          </a:p>
          <a:p>
            <a:pPr marL="284163" indent="-90488">
              <a:spcBef>
                <a:spcPts val="600"/>
              </a:spcBef>
            </a:pPr>
            <a:r>
              <a:rPr lang="en-US" sz="1200"/>
              <a:t>- Ethical Guidelines for Statistical Practice</a:t>
            </a:r>
          </a:p>
        </p:txBody>
      </p:sp>
    </p:spTree>
    <p:extLst>
      <p:ext uri="{BB962C8B-B14F-4D97-AF65-F5344CB8AC3E}">
        <p14:creationId xmlns:p14="http://schemas.microsoft.com/office/powerpoint/2010/main" val="42212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A2B-F359-48E9-AB4E-BF42432AEF47}"/>
              </a:ext>
            </a:extLst>
          </p:cNvPr>
          <p:cNvSpPr>
            <a:spLocks noGrp="1"/>
          </p:cNvSpPr>
          <p:nvPr>
            <p:ph type="title"/>
          </p:nvPr>
        </p:nvSpPr>
        <p:spPr>
          <a:xfrm>
            <a:off x="709612" y="240041"/>
            <a:ext cx="10772775" cy="797926"/>
          </a:xfrm>
        </p:spPr>
        <p:txBody>
          <a:bodyPr/>
          <a:lstStyle/>
          <a:p>
            <a:r>
              <a:rPr lang="en-US"/>
              <a:t>Guidelines (Data Scientists)</a:t>
            </a:r>
            <a:endParaRPr lang="en-US" baseline="30000"/>
          </a:p>
        </p:txBody>
      </p:sp>
      <p:sp>
        <p:nvSpPr>
          <p:cNvPr id="3" name="Content Placeholder 2">
            <a:extLst>
              <a:ext uri="{FF2B5EF4-FFF2-40B4-BE49-F238E27FC236}">
                <a16:creationId xmlns:a16="http://schemas.microsoft.com/office/drawing/2014/main" id="{69016B68-A751-47D5-A28D-A5DA4C4593C2}"/>
              </a:ext>
            </a:extLst>
          </p:cNvPr>
          <p:cNvSpPr>
            <a:spLocks noGrp="1"/>
          </p:cNvSpPr>
          <p:nvPr>
            <p:ph idx="1"/>
          </p:nvPr>
        </p:nvSpPr>
        <p:spPr>
          <a:xfrm>
            <a:off x="676656" y="1215958"/>
            <a:ext cx="10753725" cy="4594292"/>
          </a:xfrm>
        </p:spPr>
        <p:txBody>
          <a:bodyPr>
            <a:noAutofit/>
          </a:bodyPr>
          <a:lstStyle/>
          <a:p>
            <a:pPr marL="284163" indent="-284163">
              <a:buFont typeface="Arial" panose="020B0604020202020204" pitchFamily="34" charset="0"/>
              <a:buChar char="•"/>
            </a:pPr>
            <a:r>
              <a:rPr lang="en-US" sz="2400"/>
              <a:t>"A data scientist shall protect all confidential information, regardless of its form or format, from the time of its creation or receipt until its authorized disposal."</a:t>
            </a:r>
            <a:endParaRPr lang="en-US" sz="2400" baseline="30000"/>
          </a:p>
          <a:p>
            <a:pPr marL="284163" indent="-284163">
              <a:buFont typeface="Arial" panose="020B0604020202020204" pitchFamily="34" charset="0"/>
              <a:buChar char="•"/>
            </a:pPr>
            <a:r>
              <a:rPr lang="en-US" sz="2400"/>
              <a:t>"A data scientist shall not knowingly:</a:t>
            </a:r>
          </a:p>
          <a:p>
            <a:pPr marL="540195" lvl="1" indent="-284163">
              <a:buFont typeface="Arial" panose="020B0604020202020204" pitchFamily="34" charset="0"/>
              <a:buChar char="•"/>
            </a:pPr>
            <a:r>
              <a:rPr lang="en-US" sz="2000"/>
              <a:t>...</a:t>
            </a:r>
          </a:p>
          <a:p>
            <a:pPr marL="540195" lvl="1" indent="-284163">
              <a:buFont typeface="Arial" panose="020B0604020202020204" pitchFamily="34" charset="0"/>
              <a:buChar char="•"/>
            </a:pPr>
            <a:r>
              <a:rPr lang="en-US" sz="2000"/>
              <a:t>(5) fail to rank the quality of data in a reasonable and understandable manner ...</a:t>
            </a:r>
          </a:p>
          <a:p>
            <a:pPr marL="540195" lvl="1" indent="-284163">
              <a:buFont typeface="Arial" panose="020B0604020202020204" pitchFamily="34" charset="0"/>
              <a:buChar char="•"/>
            </a:pPr>
            <a:r>
              <a:rPr lang="en-US" sz="2000"/>
              <a:t>(6) claim bad or uncertain data quality is good data quality;</a:t>
            </a:r>
          </a:p>
          <a:p>
            <a:pPr marL="540195" lvl="1" indent="-284163">
              <a:buFont typeface="Arial" panose="020B0604020202020204" pitchFamily="34" charset="0"/>
              <a:buChar char="•"/>
            </a:pPr>
            <a:r>
              <a:rPr lang="en-US" sz="2000"/>
              <a:t>(7) misuse bad or uncertain data quality to communicate a false reality or promote an illusion of understanding;</a:t>
            </a:r>
          </a:p>
          <a:p>
            <a:pPr marL="540195" lvl="1" indent="-284163">
              <a:buFont typeface="Arial" panose="020B0604020202020204" pitchFamily="34" charset="0"/>
              <a:buChar char="•"/>
            </a:pPr>
            <a:r>
              <a:rPr lang="en-US" sz="2000"/>
              <a:t>(8) fail to disclose any and all data science results or engage in cherry-picking;" </a:t>
            </a:r>
            <a:r>
              <a:rPr lang="en-US" sz="2000" baseline="30000"/>
              <a:t>11</a:t>
            </a:r>
          </a:p>
          <a:p>
            <a:pPr marL="540195" lvl="1" indent="-284163">
              <a:buFont typeface="Arial" panose="020B0604020202020204" pitchFamily="34" charset="0"/>
              <a:buChar char="•"/>
            </a:pPr>
            <a:endParaRPr lang="en-US" sz="2000"/>
          </a:p>
          <a:p>
            <a:pPr marL="284163" indent="-90488"/>
            <a:r>
              <a:rPr lang="en-US" sz="1800"/>
              <a:t>- Data Science Code of Professional Conduct</a:t>
            </a:r>
          </a:p>
        </p:txBody>
      </p:sp>
    </p:spTree>
    <p:extLst>
      <p:ext uri="{BB962C8B-B14F-4D97-AF65-F5344CB8AC3E}">
        <p14:creationId xmlns:p14="http://schemas.microsoft.com/office/powerpoint/2010/main" val="3468544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A2B-F359-48E9-AB4E-BF42432AEF47}"/>
              </a:ext>
            </a:extLst>
          </p:cNvPr>
          <p:cNvSpPr>
            <a:spLocks noGrp="1"/>
          </p:cNvSpPr>
          <p:nvPr>
            <p:ph type="title"/>
          </p:nvPr>
        </p:nvSpPr>
        <p:spPr>
          <a:xfrm>
            <a:off x="676274" y="264755"/>
            <a:ext cx="10772775" cy="797926"/>
          </a:xfrm>
        </p:spPr>
        <p:txBody>
          <a:bodyPr/>
          <a:lstStyle/>
          <a:p>
            <a:r>
              <a:rPr lang="en-US"/>
              <a:t>Guidelines (Software Developers)</a:t>
            </a:r>
          </a:p>
        </p:txBody>
      </p:sp>
      <p:sp>
        <p:nvSpPr>
          <p:cNvPr id="3" name="Content Placeholder 2">
            <a:extLst>
              <a:ext uri="{FF2B5EF4-FFF2-40B4-BE49-F238E27FC236}">
                <a16:creationId xmlns:a16="http://schemas.microsoft.com/office/drawing/2014/main" id="{69016B68-A751-47D5-A28D-A5DA4C4593C2}"/>
              </a:ext>
            </a:extLst>
          </p:cNvPr>
          <p:cNvSpPr>
            <a:spLocks noGrp="1"/>
          </p:cNvSpPr>
          <p:nvPr>
            <p:ph idx="1"/>
          </p:nvPr>
        </p:nvSpPr>
        <p:spPr>
          <a:xfrm>
            <a:off x="676656" y="1544596"/>
            <a:ext cx="10753725" cy="4037054"/>
          </a:xfrm>
        </p:spPr>
        <p:txBody>
          <a:bodyPr/>
          <a:lstStyle/>
          <a:p>
            <a:pPr marL="284163" indent="-284163">
              <a:buFont typeface="Arial" panose="020B0604020202020204" pitchFamily="34" charset="0"/>
              <a:buChar char="•"/>
            </a:pPr>
            <a:r>
              <a:rPr lang="en-US" sz="3200"/>
              <a:t>"Be careful to use only accurate data derived by ethical and lawful means, and use it only in ways properly authorized."</a:t>
            </a:r>
          </a:p>
          <a:p>
            <a:pPr marL="284163" indent="-284163">
              <a:buFont typeface="Arial" panose="020B0604020202020204" pitchFamily="34" charset="0"/>
              <a:buChar char="•"/>
            </a:pPr>
            <a:r>
              <a:rPr lang="en-US" sz="3200"/>
              <a:t>"Maintain the integrity of data, being sensitive to outdated or flawed occurrences." </a:t>
            </a:r>
            <a:r>
              <a:rPr lang="en-US" sz="3200" baseline="30000"/>
              <a:t>12</a:t>
            </a:r>
          </a:p>
          <a:p>
            <a:pPr marL="0" indent="0">
              <a:buNone/>
            </a:pPr>
            <a:endParaRPr lang="en-US" sz="3200"/>
          </a:p>
          <a:p>
            <a:r>
              <a:rPr lang="en-US" sz="2000"/>
              <a:t>- The Software Engineering Code of Ethics and Professional Practice</a:t>
            </a:r>
          </a:p>
        </p:txBody>
      </p:sp>
    </p:spTree>
    <p:extLst>
      <p:ext uri="{BB962C8B-B14F-4D97-AF65-F5344CB8AC3E}">
        <p14:creationId xmlns:p14="http://schemas.microsoft.com/office/powerpoint/2010/main" val="291254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A2B-F359-48E9-AB4E-BF42432AEF47}"/>
              </a:ext>
            </a:extLst>
          </p:cNvPr>
          <p:cNvSpPr>
            <a:spLocks noGrp="1"/>
          </p:cNvSpPr>
          <p:nvPr>
            <p:ph type="title"/>
          </p:nvPr>
        </p:nvSpPr>
        <p:spPr>
          <a:xfrm>
            <a:off x="676274" y="264755"/>
            <a:ext cx="10772775" cy="797926"/>
          </a:xfrm>
        </p:spPr>
        <p:txBody>
          <a:bodyPr/>
          <a:lstStyle/>
          <a:p>
            <a:r>
              <a:rPr lang="en-US"/>
              <a:t>Guidelines (Academic Advisors)</a:t>
            </a:r>
          </a:p>
        </p:txBody>
      </p:sp>
      <p:sp>
        <p:nvSpPr>
          <p:cNvPr id="3" name="Content Placeholder 2">
            <a:extLst>
              <a:ext uri="{FF2B5EF4-FFF2-40B4-BE49-F238E27FC236}">
                <a16:creationId xmlns:a16="http://schemas.microsoft.com/office/drawing/2014/main" id="{69016B68-A751-47D5-A28D-A5DA4C4593C2}"/>
              </a:ext>
            </a:extLst>
          </p:cNvPr>
          <p:cNvSpPr>
            <a:spLocks noGrp="1"/>
          </p:cNvSpPr>
          <p:nvPr>
            <p:ph idx="1"/>
          </p:nvPr>
        </p:nvSpPr>
        <p:spPr>
          <a:xfrm>
            <a:off x="676656" y="1371600"/>
            <a:ext cx="10753725" cy="4986868"/>
          </a:xfrm>
        </p:spPr>
        <p:txBody>
          <a:bodyPr>
            <a:noAutofit/>
          </a:bodyPr>
          <a:lstStyle/>
          <a:p>
            <a:pPr marL="284163" indent="-284163">
              <a:buFont typeface="Arial" panose="020B0604020202020204" pitchFamily="34" charset="0"/>
              <a:buChar char="•"/>
            </a:pPr>
            <a:r>
              <a:rPr lang="en-US"/>
              <a:t>"All advisors must ensure that confidentiality is maintained with respect to all communications and records considered confidential."</a:t>
            </a:r>
          </a:p>
          <a:p>
            <a:pPr marL="284163" indent="-284163">
              <a:buFont typeface="Arial" panose="020B0604020202020204" pitchFamily="34" charset="0"/>
              <a:buChar char="•"/>
            </a:pPr>
            <a:r>
              <a:rPr lang="en-US"/>
              <a:t>"Unless the student gives written permission, information disclosed in individual advising sessions must remain confidential."</a:t>
            </a:r>
          </a:p>
          <a:p>
            <a:pPr marL="284163" indent="-284163">
              <a:buFont typeface="Arial" panose="020B0604020202020204" pitchFamily="34" charset="0"/>
              <a:buChar char="•"/>
            </a:pPr>
            <a:r>
              <a:rPr lang="en-US"/>
              <a:t>"...all requirements of the Family Educational Rights and Privacy Act (Buckley Amendment) must be complied with and information contained in students' educational records must not be disclosed to third parties without appropriate consent..." </a:t>
            </a:r>
            <a:r>
              <a:rPr lang="en-US" baseline="30000"/>
              <a:t>13</a:t>
            </a:r>
          </a:p>
          <a:p>
            <a:pPr>
              <a:lnSpc>
                <a:spcPct val="100000"/>
              </a:lnSpc>
            </a:pPr>
            <a:r>
              <a:rPr lang="en-US" sz="2000"/>
              <a:t>- Academic Advising Standards and Guidelines, Western Illinois University </a:t>
            </a:r>
          </a:p>
        </p:txBody>
      </p:sp>
    </p:spTree>
    <p:extLst>
      <p:ext uri="{BB962C8B-B14F-4D97-AF65-F5344CB8AC3E}">
        <p14:creationId xmlns:p14="http://schemas.microsoft.com/office/powerpoint/2010/main" val="255697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A2B-F359-48E9-AB4E-BF42432AEF47}"/>
              </a:ext>
            </a:extLst>
          </p:cNvPr>
          <p:cNvSpPr>
            <a:spLocks noGrp="1"/>
          </p:cNvSpPr>
          <p:nvPr>
            <p:ph type="title"/>
          </p:nvPr>
        </p:nvSpPr>
        <p:spPr>
          <a:xfrm>
            <a:off x="676274" y="264755"/>
            <a:ext cx="11370946" cy="797926"/>
          </a:xfrm>
        </p:spPr>
        <p:txBody>
          <a:bodyPr>
            <a:normAutofit/>
          </a:bodyPr>
          <a:lstStyle/>
          <a:p>
            <a:r>
              <a:rPr lang="en-US"/>
              <a:t>Five Core Virtues for AIs and "Quants"</a:t>
            </a:r>
            <a:r>
              <a:rPr lang="en-US" sz="2800" baseline="60000"/>
              <a:t>19</a:t>
            </a:r>
            <a:endParaRPr lang="en-US" sz="2800" baseline="60000">
              <a:latin typeface="+mn-lt"/>
              <a:ea typeface="+mn-ea"/>
              <a:cs typeface="+mn-cs"/>
            </a:endParaRPr>
          </a:p>
        </p:txBody>
      </p:sp>
      <p:sp>
        <p:nvSpPr>
          <p:cNvPr id="3" name="Content Placeholder 2">
            <a:extLst>
              <a:ext uri="{FF2B5EF4-FFF2-40B4-BE49-F238E27FC236}">
                <a16:creationId xmlns:a16="http://schemas.microsoft.com/office/drawing/2014/main" id="{69016B68-A751-47D5-A28D-A5DA4C4593C2}"/>
              </a:ext>
            </a:extLst>
          </p:cNvPr>
          <p:cNvSpPr>
            <a:spLocks noGrp="1"/>
          </p:cNvSpPr>
          <p:nvPr>
            <p:ph idx="1"/>
          </p:nvPr>
        </p:nvSpPr>
        <p:spPr>
          <a:xfrm>
            <a:off x="762001" y="1062681"/>
            <a:ext cx="10753725" cy="4827579"/>
          </a:xfrm>
        </p:spPr>
        <p:txBody>
          <a:bodyPr>
            <a:noAutofit/>
          </a:bodyPr>
          <a:lstStyle/>
          <a:p>
            <a:pPr marL="0" indent="0" fontAlgn="base">
              <a:buNone/>
            </a:pPr>
            <a:r>
              <a:rPr lang="en-US" sz="2000"/>
              <a:t>1. Resilience</a:t>
            </a:r>
          </a:p>
          <a:p>
            <a:pPr marL="0" indent="0" fontAlgn="base">
              <a:buNone/>
            </a:pPr>
            <a:r>
              <a:rPr lang="en-US" sz="2000"/>
              <a:t>	Adapt to situations and recover quickly.</a:t>
            </a:r>
          </a:p>
          <a:p>
            <a:pPr marL="0" indent="0" fontAlgn="base">
              <a:buNone/>
            </a:pPr>
            <a:r>
              <a:rPr lang="en-US" sz="2000"/>
              <a:t>2. Humility</a:t>
            </a:r>
          </a:p>
          <a:p>
            <a:pPr marL="0" indent="0" fontAlgn="base">
              <a:buNone/>
            </a:pPr>
            <a:r>
              <a:rPr lang="en-US" sz="2000"/>
              <a:t>	Take responsibility for results.</a:t>
            </a:r>
          </a:p>
          <a:p>
            <a:pPr marL="0" indent="0" fontAlgn="base">
              <a:buNone/>
            </a:pPr>
            <a:r>
              <a:rPr lang="en-US" sz="2000"/>
              <a:t>	Continually learn and adapt with reinforcement learning.</a:t>
            </a:r>
          </a:p>
          <a:p>
            <a:pPr marL="0" indent="0" fontAlgn="base">
              <a:buNone/>
            </a:pPr>
            <a:r>
              <a:rPr lang="en-US" sz="2000"/>
              <a:t>3. Grit</a:t>
            </a:r>
          </a:p>
          <a:p>
            <a:pPr marL="0" indent="0" fontAlgn="base">
              <a:buNone/>
            </a:pPr>
            <a:r>
              <a:rPr lang="en-US" sz="2000"/>
              <a:t>	Avoid getting stuck admiring the problem or preoccupied with developing the smartest solutions.</a:t>
            </a:r>
          </a:p>
          <a:p>
            <a:pPr marL="0" indent="0" fontAlgn="base">
              <a:buNone/>
            </a:pPr>
            <a:r>
              <a:rPr lang="en-US" sz="2000"/>
              <a:t>4. Liberal Education</a:t>
            </a:r>
          </a:p>
          <a:p>
            <a:pPr marL="0" indent="0" fontAlgn="base">
              <a:buNone/>
            </a:pPr>
            <a:r>
              <a:rPr lang="en-US" sz="2000"/>
              <a:t>	Welcome and work with complexity, diversity, and change.</a:t>
            </a:r>
          </a:p>
          <a:p>
            <a:pPr marL="0" indent="0" fontAlgn="base">
              <a:buNone/>
            </a:pPr>
            <a:r>
              <a:rPr lang="en-US" sz="2000"/>
              <a:t>5. Empathy</a:t>
            </a:r>
          </a:p>
          <a:p>
            <a:pPr marL="0" indent="0" fontAlgn="base">
              <a:buNone/>
            </a:pPr>
            <a:r>
              <a:rPr lang="en-US" sz="2000"/>
              <a:t>	Recognize and account for social impact and the feelings of others.</a:t>
            </a:r>
          </a:p>
        </p:txBody>
      </p:sp>
    </p:spTree>
    <p:extLst>
      <p:ext uri="{BB962C8B-B14F-4D97-AF65-F5344CB8AC3E}">
        <p14:creationId xmlns:p14="http://schemas.microsoft.com/office/powerpoint/2010/main" val="1100960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0724-109D-45E2-AAEE-D3424878AE3C}"/>
              </a:ext>
            </a:extLst>
          </p:cNvPr>
          <p:cNvSpPr>
            <a:spLocks noGrp="1"/>
          </p:cNvSpPr>
          <p:nvPr>
            <p:ph type="title"/>
          </p:nvPr>
        </p:nvSpPr>
        <p:spPr>
          <a:xfrm>
            <a:off x="676274" y="217796"/>
            <a:ext cx="10772775" cy="862339"/>
          </a:xfrm>
        </p:spPr>
        <p:txBody>
          <a:bodyPr/>
          <a:lstStyle/>
          <a:p>
            <a:r>
              <a:rPr lang="en-US"/>
              <a:t>Ethical Reasoning</a:t>
            </a:r>
          </a:p>
        </p:txBody>
      </p:sp>
      <p:sp>
        <p:nvSpPr>
          <p:cNvPr id="3" name="Content Placeholder 2">
            <a:extLst>
              <a:ext uri="{FF2B5EF4-FFF2-40B4-BE49-F238E27FC236}">
                <a16:creationId xmlns:a16="http://schemas.microsoft.com/office/drawing/2014/main" id="{069AE163-B22A-4F42-A8EE-A0356101D13C}"/>
              </a:ext>
            </a:extLst>
          </p:cNvPr>
          <p:cNvSpPr>
            <a:spLocks noGrp="1"/>
          </p:cNvSpPr>
          <p:nvPr>
            <p:ph idx="1"/>
          </p:nvPr>
        </p:nvSpPr>
        <p:spPr>
          <a:xfrm>
            <a:off x="676656" y="1429966"/>
            <a:ext cx="10753725" cy="4893013"/>
          </a:xfrm>
        </p:spPr>
        <p:txBody>
          <a:bodyPr/>
          <a:lstStyle/>
          <a:p>
            <a:pPr marL="457200" indent="-457200">
              <a:buFont typeface="Arial" panose="020B0604020202020204" pitchFamily="34" charset="0"/>
              <a:buChar char="•"/>
            </a:pPr>
            <a:r>
              <a:rPr lang="en-US" sz="2800"/>
              <a:t>Data usage can have far-reaching implications, so consideration of stakeholders warrants more attention than is typical, including</a:t>
            </a:r>
          </a:p>
          <a:p>
            <a:pPr marL="914400" lvl="1" indent="-457200">
              <a:buFont typeface="Arial" panose="020B0604020202020204" pitchFamily="34" charset="0"/>
              <a:buChar char="•"/>
            </a:pPr>
            <a:r>
              <a:rPr lang="en-US" sz="2800"/>
              <a:t>description of how different individuals (stakeholders) may be affected by decisions and actions</a:t>
            </a:r>
          </a:p>
          <a:p>
            <a:pPr marL="914400" lvl="1" indent="-457200">
              <a:buFont typeface="Arial" panose="020B0604020202020204" pitchFamily="34" charset="0"/>
              <a:buChar char="•"/>
            </a:pPr>
            <a:r>
              <a:rPr lang="en-US" sz="2800"/>
              <a:t>enumeration of harms and benefits that are most clearly relevant for each stakeholder with respect to the activity</a:t>
            </a:r>
          </a:p>
          <a:p>
            <a:pPr marL="914400" lvl="1" indent="-457200">
              <a:buFont typeface="Arial" panose="020B0604020202020204" pitchFamily="34" charset="0"/>
              <a:buChar char="•"/>
            </a:pPr>
            <a:r>
              <a:rPr lang="en-US" sz="2800"/>
              <a:t>identification of guidelines which seem most relevant to this activity</a:t>
            </a:r>
          </a:p>
          <a:p>
            <a:pPr marL="457200" indent="-457200">
              <a:buFont typeface="Arial" panose="020B0604020202020204" pitchFamily="34" charset="0"/>
              <a:buChar char="•"/>
            </a:pPr>
            <a:r>
              <a:rPr lang="en-US" sz="2800"/>
              <a:t>Stakeholder Analysis Template </a:t>
            </a:r>
            <a:r>
              <a:rPr lang="en-US" sz="2800" baseline="30000"/>
              <a:t>14</a:t>
            </a:r>
            <a:r>
              <a:rPr lang="en-US" sz="2800"/>
              <a:t> (next slide)</a:t>
            </a:r>
          </a:p>
        </p:txBody>
      </p:sp>
    </p:spTree>
    <p:extLst>
      <p:ext uri="{BB962C8B-B14F-4D97-AF65-F5344CB8AC3E}">
        <p14:creationId xmlns:p14="http://schemas.microsoft.com/office/powerpoint/2010/main" val="2485277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2CD1-99B3-43EB-900B-32A202CC9E2C}"/>
              </a:ext>
            </a:extLst>
          </p:cNvPr>
          <p:cNvSpPr>
            <a:spLocks noGrp="1"/>
          </p:cNvSpPr>
          <p:nvPr>
            <p:ph type="title"/>
          </p:nvPr>
        </p:nvSpPr>
        <p:spPr>
          <a:xfrm>
            <a:off x="709612" y="227158"/>
            <a:ext cx="10772775" cy="1037437"/>
          </a:xfrm>
        </p:spPr>
        <p:txBody>
          <a:bodyPr/>
          <a:lstStyle/>
          <a:p>
            <a:r>
              <a:rPr lang="en-US"/>
              <a:t>Stakeholder Analysis Template</a:t>
            </a:r>
          </a:p>
        </p:txBody>
      </p:sp>
      <p:sp>
        <p:nvSpPr>
          <p:cNvPr id="3" name="Content Placeholder 2">
            <a:extLst>
              <a:ext uri="{FF2B5EF4-FFF2-40B4-BE49-F238E27FC236}">
                <a16:creationId xmlns:a16="http://schemas.microsoft.com/office/drawing/2014/main" id="{56B85D40-655D-4DF8-B4AA-9DD1F3FD6492}"/>
              </a:ext>
            </a:extLst>
          </p:cNvPr>
          <p:cNvSpPr>
            <a:spLocks noGrp="1"/>
          </p:cNvSpPr>
          <p:nvPr>
            <p:ph idx="1"/>
          </p:nvPr>
        </p:nvSpPr>
        <p:spPr>
          <a:xfrm>
            <a:off x="676656" y="1264595"/>
            <a:ext cx="10753725" cy="5366247"/>
          </a:xfrm>
        </p:spPr>
        <p:txBody>
          <a:bodyPr>
            <a:normAutofit/>
          </a:bodyPr>
          <a:lstStyle/>
          <a:p>
            <a:pPr marL="233363" indent="-233363">
              <a:spcBef>
                <a:spcPts val="600"/>
              </a:spcBef>
              <a:buFont typeface="Arial" panose="020B0604020202020204" pitchFamily="34" charset="0"/>
              <a:buChar char="•"/>
            </a:pPr>
            <a:r>
              <a:rPr lang="en-US" sz="2000"/>
              <a:t>Potential results (columns) capture those effects of a decision or action, summarizing  them according to whether or not they may represent net negatives.</a:t>
            </a:r>
          </a:p>
          <a:p>
            <a:pPr marL="233363" indent="-233363">
              <a:spcBef>
                <a:spcPts val="600"/>
              </a:spcBef>
              <a:buFont typeface="Arial" panose="020B0604020202020204" pitchFamily="34" charset="0"/>
              <a:buChar char="•"/>
            </a:pPr>
            <a:r>
              <a:rPr lang="en-US" sz="2000"/>
              <a:t>Potential results (rows) must be considered with respect to each potential stakeholder</a:t>
            </a:r>
          </a:p>
        </p:txBody>
      </p:sp>
      <p:graphicFrame>
        <p:nvGraphicFramePr>
          <p:cNvPr id="6" name="Table 5">
            <a:extLst>
              <a:ext uri="{FF2B5EF4-FFF2-40B4-BE49-F238E27FC236}">
                <a16:creationId xmlns:a16="http://schemas.microsoft.com/office/drawing/2014/main" id="{56FEB6D4-12C7-4EAF-B65B-C449C802C515}"/>
              </a:ext>
            </a:extLst>
          </p:cNvPr>
          <p:cNvGraphicFramePr>
            <a:graphicFrameLocks noGrp="1"/>
          </p:cNvGraphicFramePr>
          <p:nvPr>
            <p:extLst>
              <p:ext uri="{D42A27DB-BD31-4B8C-83A1-F6EECF244321}">
                <p14:modId xmlns:p14="http://schemas.microsoft.com/office/powerpoint/2010/main" val="1324809710"/>
              </p:ext>
            </p:extLst>
          </p:nvPr>
        </p:nvGraphicFramePr>
        <p:xfrm>
          <a:off x="1125570" y="2337963"/>
          <a:ext cx="8411842" cy="3662679"/>
        </p:xfrm>
        <a:graphic>
          <a:graphicData uri="http://schemas.openxmlformats.org/drawingml/2006/table">
            <a:tbl>
              <a:tblPr firstRow="1" firstCol="1" bandRow="1">
                <a:tableStyleId>{5C22544A-7EE6-4342-B048-85BDC9FD1C3A}</a:tableStyleId>
              </a:tblPr>
              <a:tblGrid>
                <a:gridCol w="2580234">
                  <a:extLst>
                    <a:ext uri="{9D8B030D-6E8A-4147-A177-3AD203B41FA5}">
                      <a16:colId xmlns:a16="http://schemas.microsoft.com/office/drawing/2014/main" val="702576383"/>
                    </a:ext>
                  </a:extLst>
                </a:gridCol>
                <a:gridCol w="1220841">
                  <a:extLst>
                    <a:ext uri="{9D8B030D-6E8A-4147-A177-3AD203B41FA5}">
                      <a16:colId xmlns:a16="http://schemas.microsoft.com/office/drawing/2014/main" val="2046298862"/>
                    </a:ext>
                  </a:extLst>
                </a:gridCol>
                <a:gridCol w="1420566">
                  <a:extLst>
                    <a:ext uri="{9D8B030D-6E8A-4147-A177-3AD203B41FA5}">
                      <a16:colId xmlns:a16="http://schemas.microsoft.com/office/drawing/2014/main" val="787893280"/>
                    </a:ext>
                  </a:extLst>
                </a:gridCol>
                <a:gridCol w="1413369">
                  <a:extLst>
                    <a:ext uri="{9D8B030D-6E8A-4147-A177-3AD203B41FA5}">
                      <a16:colId xmlns:a16="http://schemas.microsoft.com/office/drawing/2014/main" val="4049321702"/>
                    </a:ext>
                  </a:extLst>
                </a:gridCol>
                <a:gridCol w="1776832">
                  <a:extLst>
                    <a:ext uri="{9D8B030D-6E8A-4147-A177-3AD203B41FA5}">
                      <a16:colId xmlns:a16="http://schemas.microsoft.com/office/drawing/2014/main" val="76635800"/>
                    </a:ext>
                  </a:extLst>
                </a:gridCol>
              </a:tblGrid>
              <a:tr h="862396">
                <a:tc>
                  <a:txBody>
                    <a:bodyPr/>
                    <a:lstStyle/>
                    <a:p>
                      <a:pPr marL="0" marR="0">
                        <a:lnSpc>
                          <a:spcPct val="107000"/>
                        </a:lnSpc>
                        <a:spcBef>
                          <a:spcPts val="0"/>
                        </a:spcBef>
                        <a:spcAft>
                          <a:spcPts val="0"/>
                        </a:spcAft>
                      </a:pPr>
                      <a:r>
                        <a:rPr lang="en-US" sz="1800">
                          <a:effectLst/>
                        </a:rPr>
                        <a:t>Potential result:</a:t>
                      </a:r>
                    </a:p>
                    <a:p>
                      <a:pPr marL="0" marR="0">
                        <a:lnSpc>
                          <a:spcPct val="107000"/>
                        </a:lnSpc>
                        <a:spcBef>
                          <a:spcPts val="0"/>
                        </a:spcBef>
                        <a:spcAft>
                          <a:spcPts val="0"/>
                        </a:spcAft>
                      </a:pPr>
                      <a:endParaRPr lang="en-US" sz="1800">
                        <a:effectLst/>
                      </a:endParaRPr>
                    </a:p>
                    <a:p>
                      <a:pPr marL="0" marR="0">
                        <a:lnSpc>
                          <a:spcPct val="107000"/>
                        </a:lnSpc>
                        <a:spcBef>
                          <a:spcPts val="0"/>
                        </a:spcBef>
                        <a:spcAft>
                          <a:spcPts val="0"/>
                        </a:spcAft>
                      </a:pPr>
                      <a:r>
                        <a:rPr lang="en-US" sz="1800">
                          <a:effectLst/>
                        </a:rPr>
                        <a:t>Stakeholder: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HARM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BENEFIT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UNKNOWN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UNKNOWABLE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extLst>
                  <a:ext uri="{0D108BD9-81ED-4DB2-BD59-A6C34878D82A}">
                    <a16:rowId xmlns:a16="http://schemas.microsoft.com/office/drawing/2014/main" val="3336426842"/>
                  </a:ext>
                </a:extLst>
              </a:tr>
              <a:tr h="399315">
                <a:tc>
                  <a:txBody>
                    <a:bodyPr/>
                    <a:lstStyle/>
                    <a:p>
                      <a:pPr marL="0" marR="0">
                        <a:lnSpc>
                          <a:spcPct val="107000"/>
                        </a:lnSpc>
                        <a:spcBef>
                          <a:spcPts val="0"/>
                        </a:spcBef>
                        <a:spcAft>
                          <a:spcPts val="0"/>
                        </a:spcAft>
                      </a:pPr>
                      <a:r>
                        <a:rPr lang="en-US" sz="1800">
                          <a:effectLst/>
                        </a:rPr>
                        <a:t>You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extLst>
                  <a:ext uri="{0D108BD9-81ED-4DB2-BD59-A6C34878D82A}">
                    <a16:rowId xmlns:a16="http://schemas.microsoft.com/office/drawing/2014/main" val="950285653"/>
                  </a:ext>
                </a:extLst>
              </a:tr>
              <a:tr h="399315">
                <a:tc>
                  <a:txBody>
                    <a:bodyPr/>
                    <a:lstStyle/>
                    <a:p>
                      <a:pPr marL="0" marR="0">
                        <a:lnSpc>
                          <a:spcPct val="107000"/>
                        </a:lnSpc>
                        <a:spcBef>
                          <a:spcPts val="0"/>
                        </a:spcBef>
                        <a:spcAft>
                          <a:spcPts val="0"/>
                        </a:spcAft>
                      </a:pPr>
                      <a:r>
                        <a:rPr lang="en-US" sz="1800">
                          <a:effectLst/>
                        </a:rPr>
                        <a:t>Your boss/client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extLst>
                  <a:ext uri="{0D108BD9-81ED-4DB2-BD59-A6C34878D82A}">
                    <a16:rowId xmlns:a16="http://schemas.microsoft.com/office/drawing/2014/main" val="1680314094"/>
                  </a:ext>
                </a:extLst>
              </a:tr>
              <a:tr h="399315">
                <a:tc>
                  <a:txBody>
                    <a:bodyPr/>
                    <a:lstStyle/>
                    <a:p>
                      <a:pPr marL="0" marR="0">
                        <a:lnSpc>
                          <a:spcPct val="107000"/>
                        </a:lnSpc>
                        <a:spcBef>
                          <a:spcPts val="0"/>
                        </a:spcBef>
                        <a:spcAft>
                          <a:spcPts val="0"/>
                        </a:spcAft>
                      </a:pPr>
                      <a:r>
                        <a:rPr lang="en-US" sz="1800">
                          <a:effectLst/>
                        </a:rPr>
                        <a:t>Unknown individuals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extLst>
                  <a:ext uri="{0D108BD9-81ED-4DB2-BD59-A6C34878D82A}">
                    <a16:rowId xmlns:a16="http://schemas.microsoft.com/office/drawing/2014/main" val="494574596"/>
                  </a:ext>
                </a:extLst>
              </a:tr>
              <a:tr h="399315">
                <a:tc>
                  <a:txBody>
                    <a:bodyPr/>
                    <a:lstStyle/>
                    <a:p>
                      <a:pPr marL="0" marR="0">
                        <a:lnSpc>
                          <a:spcPct val="107000"/>
                        </a:lnSpc>
                        <a:spcBef>
                          <a:spcPts val="0"/>
                        </a:spcBef>
                        <a:spcAft>
                          <a:spcPts val="0"/>
                        </a:spcAft>
                      </a:pPr>
                      <a:r>
                        <a:rPr lang="en-US" sz="1800">
                          <a:effectLst/>
                        </a:rPr>
                        <a:t>Employer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extLst>
                  <a:ext uri="{0D108BD9-81ED-4DB2-BD59-A6C34878D82A}">
                    <a16:rowId xmlns:a16="http://schemas.microsoft.com/office/drawing/2014/main" val="3813306300"/>
                  </a:ext>
                </a:extLst>
              </a:tr>
              <a:tr h="399315">
                <a:tc>
                  <a:txBody>
                    <a:bodyPr/>
                    <a:lstStyle/>
                    <a:p>
                      <a:pPr marL="0" marR="0">
                        <a:lnSpc>
                          <a:spcPct val="107000"/>
                        </a:lnSpc>
                        <a:spcBef>
                          <a:spcPts val="0"/>
                        </a:spcBef>
                        <a:spcAft>
                          <a:spcPts val="0"/>
                        </a:spcAft>
                      </a:pPr>
                      <a:r>
                        <a:rPr lang="en-US" sz="1800">
                          <a:effectLst/>
                        </a:rPr>
                        <a:t>Colleagues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extLst>
                  <a:ext uri="{0D108BD9-81ED-4DB2-BD59-A6C34878D82A}">
                    <a16:rowId xmlns:a16="http://schemas.microsoft.com/office/drawing/2014/main" val="998188120"/>
                  </a:ext>
                </a:extLst>
              </a:tr>
              <a:tr h="399315">
                <a:tc>
                  <a:txBody>
                    <a:bodyPr/>
                    <a:lstStyle/>
                    <a:p>
                      <a:pPr marL="0" marR="0">
                        <a:lnSpc>
                          <a:spcPct val="107000"/>
                        </a:lnSpc>
                        <a:spcBef>
                          <a:spcPts val="0"/>
                        </a:spcBef>
                        <a:spcAft>
                          <a:spcPts val="0"/>
                        </a:spcAft>
                      </a:pPr>
                      <a:r>
                        <a:rPr lang="en-US" sz="1800">
                          <a:effectLst/>
                        </a:rPr>
                        <a:t>Profession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extLst>
                  <a:ext uri="{0D108BD9-81ED-4DB2-BD59-A6C34878D82A}">
                    <a16:rowId xmlns:a16="http://schemas.microsoft.com/office/drawing/2014/main" val="1175105472"/>
                  </a:ext>
                </a:extLst>
              </a:tr>
              <a:tr h="399315">
                <a:tc>
                  <a:txBody>
                    <a:bodyPr/>
                    <a:lstStyle/>
                    <a:p>
                      <a:pPr marL="0" marR="0">
                        <a:lnSpc>
                          <a:spcPct val="107000"/>
                        </a:lnSpc>
                        <a:spcBef>
                          <a:spcPts val="0"/>
                        </a:spcBef>
                        <a:spcAft>
                          <a:spcPts val="0"/>
                        </a:spcAft>
                      </a:pPr>
                      <a:r>
                        <a:rPr lang="en-US" sz="1800">
                          <a:effectLst/>
                        </a:rPr>
                        <a:t>Public/public trust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tc>
                  <a:txBody>
                    <a:bodyPr/>
                    <a:lstStyle/>
                    <a:p>
                      <a:pPr marL="0" marR="0">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0082" marR="60082" marT="0" marB="0"/>
                </a:tc>
                <a:extLst>
                  <a:ext uri="{0D108BD9-81ED-4DB2-BD59-A6C34878D82A}">
                    <a16:rowId xmlns:a16="http://schemas.microsoft.com/office/drawing/2014/main" val="325259431"/>
                  </a:ext>
                </a:extLst>
              </a:tr>
            </a:tbl>
          </a:graphicData>
        </a:graphic>
      </p:graphicFrame>
    </p:spTree>
    <p:extLst>
      <p:ext uri="{BB962C8B-B14F-4D97-AF65-F5344CB8AC3E}">
        <p14:creationId xmlns:p14="http://schemas.microsoft.com/office/powerpoint/2010/main" val="187054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2CD1-99B3-43EB-900B-32A202CC9E2C}"/>
              </a:ext>
            </a:extLst>
          </p:cNvPr>
          <p:cNvSpPr>
            <a:spLocks noGrp="1"/>
          </p:cNvSpPr>
          <p:nvPr>
            <p:ph type="title"/>
          </p:nvPr>
        </p:nvSpPr>
        <p:spPr>
          <a:xfrm>
            <a:off x="709612" y="227158"/>
            <a:ext cx="10772775" cy="1037437"/>
          </a:xfrm>
        </p:spPr>
        <p:txBody>
          <a:bodyPr/>
          <a:lstStyle/>
          <a:p>
            <a:r>
              <a:rPr lang="en-US"/>
              <a:t>Stakeholder Analysis: Example</a:t>
            </a:r>
          </a:p>
        </p:txBody>
      </p:sp>
      <p:sp>
        <p:nvSpPr>
          <p:cNvPr id="3" name="Content Placeholder 2">
            <a:extLst>
              <a:ext uri="{FF2B5EF4-FFF2-40B4-BE49-F238E27FC236}">
                <a16:creationId xmlns:a16="http://schemas.microsoft.com/office/drawing/2014/main" id="{56B85D40-655D-4DF8-B4AA-9DD1F3FD6492}"/>
              </a:ext>
            </a:extLst>
          </p:cNvPr>
          <p:cNvSpPr>
            <a:spLocks noGrp="1"/>
          </p:cNvSpPr>
          <p:nvPr>
            <p:ph idx="1"/>
          </p:nvPr>
        </p:nvSpPr>
        <p:spPr>
          <a:xfrm>
            <a:off x="676656" y="1133475"/>
            <a:ext cx="10753725" cy="5497367"/>
          </a:xfrm>
        </p:spPr>
        <p:txBody>
          <a:bodyPr>
            <a:normAutofit/>
          </a:bodyPr>
          <a:lstStyle/>
          <a:p>
            <a:pPr marL="233363" indent="-233363">
              <a:spcBef>
                <a:spcPts val="600"/>
              </a:spcBef>
              <a:buFont typeface="Arial" panose="020B0604020202020204" pitchFamily="34" charset="0"/>
              <a:buChar char="•"/>
            </a:pPr>
            <a:r>
              <a:rPr lang="en-US" sz="1800"/>
              <a:t>If faculty in a specific department share students, either during one semester or from one semester to the next, should they be able to discuss the academic progress of these students among themselves, especially in regards to questionable actions and activities regarding a student’s academic integrity?</a:t>
            </a:r>
          </a:p>
        </p:txBody>
      </p:sp>
      <p:graphicFrame>
        <p:nvGraphicFramePr>
          <p:cNvPr id="6" name="Table 5">
            <a:extLst>
              <a:ext uri="{FF2B5EF4-FFF2-40B4-BE49-F238E27FC236}">
                <a16:creationId xmlns:a16="http://schemas.microsoft.com/office/drawing/2014/main" id="{56FEB6D4-12C7-4EAF-B65B-C449C802C515}"/>
              </a:ext>
            </a:extLst>
          </p:cNvPr>
          <p:cNvGraphicFramePr>
            <a:graphicFrameLocks noGrp="1"/>
          </p:cNvGraphicFramePr>
          <p:nvPr>
            <p:extLst>
              <p:ext uri="{D42A27DB-BD31-4B8C-83A1-F6EECF244321}">
                <p14:modId xmlns:p14="http://schemas.microsoft.com/office/powerpoint/2010/main" val="1606584791"/>
              </p:ext>
            </p:extLst>
          </p:nvPr>
        </p:nvGraphicFramePr>
        <p:xfrm>
          <a:off x="929640" y="2004059"/>
          <a:ext cx="10023275" cy="4084342"/>
        </p:xfrm>
        <a:graphic>
          <a:graphicData uri="http://schemas.openxmlformats.org/drawingml/2006/table">
            <a:tbl>
              <a:tblPr firstRow="1" firstCol="1" bandRow="1">
                <a:tableStyleId>{5C22544A-7EE6-4342-B048-85BDC9FD1C3A}</a:tableStyleId>
              </a:tblPr>
              <a:tblGrid>
                <a:gridCol w="1630746">
                  <a:extLst>
                    <a:ext uri="{9D8B030D-6E8A-4147-A177-3AD203B41FA5}">
                      <a16:colId xmlns:a16="http://schemas.microsoft.com/office/drawing/2014/main" val="702576383"/>
                    </a:ext>
                  </a:extLst>
                </a:gridCol>
                <a:gridCol w="2215334">
                  <a:extLst>
                    <a:ext uri="{9D8B030D-6E8A-4147-A177-3AD203B41FA5}">
                      <a16:colId xmlns:a16="http://schemas.microsoft.com/office/drawing/2014/main" val="2046298862"/>
                    </a:ext>
                  </a:extLst>
                </a:gridCol>
                <a:gridCol w="2266442">
                  <a:extLst>
                    <a:ext uri="{9D8B030D-6E8A-4147-A177-3AD203B41FA5}">
                      <a16:colId xmlns:a16="http://schemas.microsoft.com/office/drawing/2014/main" val="787893280"/>
                    </a:ext>
                  </a:extLst>
                </a:gridCol>
                <a:gridCol w="1793537">
                  <a:extLst>
                    <a:ext uri="{9D8B030D-6E8A-4147-A177-3AD203B41FA5}">
                      <a16:colId xmlns:a16="http://schemas.microsoft.com/office/drawing/2014/main" val="4049321702"/>
                    </a:ext>
                  </a:extLst>
                </a:gridCol>
                <a:gridCol w="2117216">
                  <a:extLst>
                    <a:ext uri="{9D8B030D-6E8A-4147-A177-3AD203B41FA5}">
                      <a16:colId xmlns:a16="http://schemas.microsoft.com/office/drawing/2014/main" val="76635800"/>
                    </a:ext>
                  </a:extLst>
                </a:gridCol>
              </a:tblGrid>
              <a:tr h="623571">
                <a:tc>
                  <a:txBody>
                    <a:bodyPr/>
                    <a:lstStyle/>
                    <a:p>
                      <a:pPr marL="0" marR="0">
                        <a:lnSpc>
                          <a:spcPct val="107000"/>
                        </a:lnSpc>
                        <a:spcBef>
                          <a:spcPts val="0"/>
                        </a:spcBef>
                        <a:spcAft>
                          <a:spcPts val="0"/>
                        </a:spcAft>
                      </a:pPr>
                      <a:r>
                        <a:rPr lang="en-US" sz="1400">
                          <a:effectLst/>
                        </a:rPr>
                        <a:t>Potential result:</a:t>
                      </a:r>
                    </a:p>
                    <a:p>
                      <a:pPr marL="0" marR="0">
                        <a:lnSpc>
                          <a:spcPct val="107000"/>
                        </a:lnSpc>
                        <a:spcBef>
                          <a:spcPts val="0"/>
                        </a:spcBef>
                        <a:spcAft>
                          <a:spcPts val="0"/>
                        </a:spcAft>
                      </a:pPr>
                      <a:endParaRPr lang="en-US" sz="1400">
                        <a:effectLst/>
                      </a:endParaRPr>
                    </a:p>
                    <a:p>
                      <a:pPr marL="0" marR="0">
                        <a:lnSpc>
                          <a:spcPct val="107000"/>
                        </a:lnSpc>
                        <a:spcBef>
                          <a:spcPts val="0"/>
                        </a:spcBef>
                        <a:spcAft>
                          <a:spcPts val="0"/>
                        </a:spcAft>
                      </a:pPr>
                      <a:r>
                        <a:rPr lang="en-US" sz="1400">
                          <a:effectLst/>
                        </a:rPr>
                        <a:t>Stakeholder: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7000"/>
                        </a:lnSpc>
                        <a:spcBef>
                          <a:spcPts val="0"/>
                        </a:spcBef>
                        <a:spcAft>
                          <a:spcPts val="0"/>
                        </a:spcAft>
                      </a:pPr>
                      <a:r>
                        <a:rPr lang="en-US" sz="1400">
                          <a:effectLst/>
                          <a:latin typeface="+mj-lt"/>
                        </a:rPr>
                        <a:t>HARM</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7000"/>
                        </a:lnSpc>
                        <a:spcBef>
                          <a:spcPts val="0"/>
                        </a:spcBef>
                        <a:spcAft>
                          <a:spcPts val="0"/>
                        </a:spcAft>
                      </a:pPr>
                      <a:r>
                        <a:rPr lang="en-US" sz="1400">
                          <a:effectLst/>
                          <a:latin typeface="+mj-lt"/>
                        </a:rPr>
                        <a:t>BENEFIT</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7000"/>
                        </a:lnSpc>
                        <a:spcBef>
                          <a:spcPts val="0"/>
                        </a:spcBef>
                        <a:spcAft>
                          <a:spcPts val="0"/>
                        </a:spcAft>
                      </a:pPr>
                      <a:r>
                        <a:rPr lang="en-US" sz="1400">
                          <a:effectLst/>
                          <a:latin typeface="+mj-lt"/>
                        </a:rPr>
                        <a:t>UNKNOWN</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7000"/>
                        </a:lnSpc>
                        <a:spcBef>
                          <a:spcPts val="0"/>
                        </a:spcBef>
                        <a:spcAft>
                          <a:spcPts val="0"/>
                        </a:spcAft>
                      </a:pPr>
                      <a:r>
                        <a:rPr lang="en-US" sz="1400">
                          <a:effectLst/>
                          <a:latin typeface="+mj-lt"/>
                        </a:rPr>
                        <a:t>UNKNOWABLE</a:t>
                      </a:r>
                      <a:endParaRPr lang="en-US" sz="1200">
                        <a:effectLst/>
                        <a:latin typeface="+mj-lt"/>
                        <a:ea typeface="Calibri" panose="020F0502020204030204" pitchFamily="34" charset="0"/>
                        <a:cs typeface="Times New Roman" panose="02020603050405020304" pitchFamily="18" charset="0"/>
                      </a:endParaRPr>
                    </a:p>
                  </a:txBody>
                  <a:tcPr marL="60739" marR="60739" marT="0" marB="0"/>
                </a:tc>
                <a:extLst>
                  <a:ext uri="{0D108BD9-81ED-4DB2-BD59-A6C34878D82A}">
                    <a16:rowId xmlns:a16="http://schemas.microsoft.com/office/drawing/2014/main" val="3336426842"/>
                  </a:ext>
                </a:extLst>
              </a:tr>
              <a:tr h="1006951">
                <a:tc>
                  <a:txBody>
                    <a:bodyPr/>
                    <a:lstStyle/>
                    <a:p>
                      <a:pPr marL="0" marR="0">
                        <a:lnSpc>
                          <a:spcPct val="107000"/>
                        </a:lnSpc>
                        <a:spcBef>
                          <a:spcPts val="0"/>
                        </a:spcBef>
                        <a:spcAft>
                          <a:spcPts val="0"/>
                        </a:spcAft>
                      </a:pPr>
                      <a:r>
                        <a:rPr lang="en-US" sz="1400" b="1">
                          <a:effectLst/>
                          <a:latin typeface="+mj-lt"/>
                        </a:rPr>
                        <a:t>You</a:t>
                      </a:r>
                      <a:endParaRPr lang="en-US" sz="1200" b="1">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174625" marR="0" indent="-174625">
                        <a:lnSpc>
                          <a:spcPct val="100000"/>
                        </a:lnSpc>
                        <a:spcBef>
                          <a:spcPts val="0"/>
                        </a:spcBef>
                        <a:spcAft>
                          <a:spcPts val="0"/>
                        </a:spcAft>
                        <a:buFont typeface="Arial" panose="020B0604020202020204" pitchFamily="34" charset="0"/>
                        <a:buChar char="•"/>
                      </a:pPr>
                      <a:r>
                        <a:rPr lang="en-US" sz="1200">
                          <a:effectLst/>
                          <a:latin typeface="+mj-lt"/>
                        </a:rPr>
                        <a:t>potential for misidentification or libel</a:t>
                      </a:r>
                    </a:p>
                    <a:p>
                      <a:pPr marL="0" marR="0">
                        <a:lnSpc>
                          <a:spcPct val="100000"/>
                        </a:lnSpc>
                        <a:spcBef>
                          <a:spcPts val="0"/>
                        </a:spcBef>
                        <a:spcAft>
                          <a:spcPts val="0"/>
                        </a:spcAft>
                      </a:pP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indent="-233363">
                        <a:lnSpc>
                          <a:spcPct val="100000"/>
                        </a:lnSpc>
                        <a:spcBef>
                          <a:spcPts val="0"/>
                        </a:spcBef>
                        <a:spcAft>
                          <a:spcPts val="0"/>
                        </a:spcAft>
                        <a:buFont typeface="Arial" panose="020B0604020202020204" pitchFamily="34" charset="0"/>
                        <a:buChar char="•"/>
                      </a:pPr>
                      <a:r>
                        <a:rPr lang="en-US" sz="1200">
                          <a:effectLst/>
                          <a:latin typeface="+mj-lt"/>
                        </a:rPr>
                        <a:t>confirm information</a:t>
                      </a:r>
                    </a:p>
                    <a:p>
                      <a:pPr marL="233363" marR="0" indent="-233363">
                        <a:lnSpc>
                          <a:spcPct val="100000"/>
                        </a:lnSpc>
                        <a:spcBef>
                          <a:spcPts val="0"/>
                        </a:spcBef>
                        <a:spcAft>
                          <a:spcPts val="0"/>
                        </a:spcAft>
                        <a:buFont typeface="Arial" panose="020B0604020202020204" pitchFamily="34" charset="0"/>
                        <a:buChar char="•"/>
                      </a:pPr>
                      <a:r>
                        <a:rPr lang="en-US" sz="1200">
                          <a:effectLst/>
                          <a:latin typeface="+mj-lt"/>
                          <a:ea typeface="Calibri" panose="020F0502020204030204" pitchFamily="34" charset="0"/>
                          <a:cs typeface="Calibri Light" panose="020F0302020204030204" pitchFamily="34" charset="0"/>
                        </a:rPr>
                        <a:t>preserve academic integrity</a:t>
                      </a:r>
                    </a:p>
                    <a:p>
                      <a:pPr marL="233363" marR="0" indent="-233363">
                        <a:lnSpc>
                          <a:spcPct val="100000"/>
                        </a:lnSpc>
                        <a:spcBef>
                          <a:spcPts val="0"/>
                        </a:spcBef>
                        <a:spcAft>
                          <a:spcPts val="0"/>
                        </a:spcAft>
                        <a:buFont typeface="Arial" panose="020B0604020202020204" pitchFamily="34" charset="0"/>
                        <a:buChar char="•"/>
                      </a:pPr>
                      <a:r>
                        <a:rPr lang="en-US" sz="1200">
                          <a:effectLst/>
                          <a:latin typeface="+mj-lt"/>
                          <a:ea typeface="Calibri" panose="020F0502020204030204" pitchFamily="34" charset="0"/>
                          <a:cs typeface="Calibri Light" panose="020F0302020204030204" pitchFamily="34" charset="0"/>
                        </a:rPr>
                        <a:t>increased awareness of methods of academic integrity violations</a:t>
                      </a:r>
                    </a:p>
                  </a:txBody>
                  <a:tcPr marL="60739" marR="60739" marT="0" marB="0"/>
                </a:tc>
                <a:tc>
                  <a:txBody>
                    <a:bodyPr/>
                    <a:lstStyle/>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mj-lt"/>
                        </a:rPr>
                        <a:t>violate student's trust</a:t>
                      </a:r>
                    </a:p>
                    <a:p>
                      <a:pPr marL="0" marR="0">
                        <a:lnSpc>
                          <a:spcPct val="100000"/>
                        </a:lnSpc>
                        <a:spcBef>
                          <a:spcPts val="0"/>
                        </a:spcBef>
                        <a:spcAft>
                          <a:spcPts val="0"/>
                        </a:spcAft>
                      </a:pP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indent="-233363">
                        <a:lnSpc>
                          <a:spcPct val="100000"/>
                        </a:lnSpc>
                        <a:spcBef>
                          <a:spcPts val="0"/>
                        </a:spcBef>
                        <a:spcAft>
                          <a:spcPts val="0"/>
                        </a:spcAft>
                        <a:buFont typeface="Arial" panose="020B0604020202020204" pitchFamily="34" charset="0"/>
                        <a:buChar char="•"/>
                      </a:pPr>
                      <a:r>
                        <a:rPr lang="en-US" sz="1200">
                          <a:effectLst/>
                          <a:latin typeface="+mj-lt"/>
                        </a:rPr>
                        <a:t>impact on student success or retention</a:t>
                      </a:r>
                      <a:endParaRPr lang="en-US" sz="1200">
                        <a:effectLst/>
                        <a:latin typeface="+mj-lt"/>
                        <a:ea typeface="Calibri" panose="020F0502020204030204" pitchFamily="34" charset="0"/>
                        <a:cs typeface="Times New Roman" panose="02020603050405020304" pitchFamily="18" charset="0"/>
                      </a:endParaRPr>
                    </a:p>
                  </a:txBody>
                  <a:tcPr marL="60739" marR="60739" marT="0" marB="0"/>
                </a:tc>
                <a:extLst>
                  <a:ext uri="{0D108BD9-81ED-4DB2-BD59-A6C34878D82A}">
                    <a16:rowId xmlns:a16="http://schemas.microsoft.com/office/drawing/2014/main" val="950285653"/>
                  </a:ext>
                </a:extLst>
              </a:tr>
              <a:tr h="466389">
                <a:tc>
                  <a:txBody>
                    <a:bodyPr/>
                    <a:lstStyle/>
                    <a:p>
                      <a:pPr marL="0" marR="0">
                        <a:lnSpc>
                          <a:spcPct val="107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Other department faculty</a:t>
                      </a:r>
                      <a:endParaRPr lang="en-US" sz="1200" b="1">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indent="-233363">
                        <a:lnSpc>
                          <a:spcPct val="100000"/>
                        </a:lnSpc>
                        <a:spcBef>
                          <a:spcPts val="0"/>
                        </a:spcBef>
                        <a:spcAft>
                          <a:spcPts val="0"/>
                        </a:spcAft>
                        <a:buFont typeface="Arial" panose="020B0604020202020204" pitchFamily="34" charset="0"/>
                        <a:buChar char="•"/>
                      </a:pPr>
                      <a:r>
                        <a:rPr lang="en-US" sz="1200" kern="1200">
                          <a:solidFill>
                            <a:schemeClr val="dk1"/>
                          </a:solidFill>
                          <a:effectLst/>
                          <a:latin typeface="+mj-lt"/>
                          <a:ea typeface="+mn-ea"/>
                          <a:cs typeface="+mn-cs"/>
                        </a:rPr>
                        <a:t>introduce prejudice or bias</a:t>
                      </a:r>
                    </a:p>
                  </a:txBody>
                  <a:tcPr marL="60739" marR="60739" marT="0" marB="0"/>
                </a:tc>
                <a:tc>
                  <a:txBody>
                    <a:bodyPr/>
                    <a:lstStyle/>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mj-lt"/>
                          <a:ea typeface="Calibri" panose="020F0502020204030204" pitchFamily="34" charset="0"/>
                          <a:cs typeface="Calibri Light" panose="020F0302020204030204" pitchFamily="34" charset="0"/>
                        </a:rPr>
                        <a:t>preserve academic integrity</a:t>
                      </a:r>
                    </a:p>
                  </a:txBody>
                  <a:tcPr marL="60739" marR="60739" marT="0" marB="0"/>
                </a:tc>
                <a:tc>
                  <a:txBody>
                    <a:bodyPr/>
                    <a:lstStyle/>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mj-lt"/>
                        </a:rPr>
                        <a:t>violate student's trust</a:t>
                      </a:r>
                    </a:p>
                  </a:txBody>
                  <a:tcPr marL="60739" marR="60739" marT="0" marB="0"/>
                </a:tc>
                <a:tc>
                  <a:txBody>
                    <a:bodyPr/>
                    <a:lstStyle/>
                    <a:p>
                      <a:pPr marL="233363" marR="0" indent="-233363">
                        <a:lnSpc>
                          <a:spcPct val="100000"/>
                        </a:lnSpc>
                        <a:spcBef>
                          <a:spcPts val="0"/>
                        </a:spcBef>
                        <a:spcAft>
                          <a:spcPts val="0"/>
                        </a:spcAft>
                        <a:buFont typeface="Arial" panose="020B0604020202020204" pitchFamily="34" charset="0"/>
                        <a:buChar char="•"/>
                      </a:pPr>
                      <a:r>
                        <a:rPr lang="en-US" sz="1200">
                          <a:effectLst/>
                          <a:latin typeface="+mj-lt"/>
                        </a:rPr>
                        <a:t>impact on student success or retention</a:t>
                      </a:r>
                      <a:endParaRPr lang="en-US" sz="1200">
                        <a:effectLst/>
                        <a:latin typeface="+mj-lt"/>
                        <a:ea typeface="Calibri" panose="020F0502020204030204" pitchFamily="34" charset="0"/>
                        <a:cs typeface="Times New Roman" panose="02020603050405020304" pitchFamily="18" charset="0"/>
                      </a:endParaRPr>
                    </a:p>
                  </a:txBody>
                  <a:tcPr marL="60739" marR="60739" marT="0" marB="0"/>
                </a:tc>
                <a:extLst>
                  <a:ext uri="{0D108BD9-81ED-4DB2-BD59-A6C34878D82A}">
                    <a16:rowId xmlns:a16="http://schemas.microsoft.com/office/drawing/2014/main" val="1680314094"/>
                  </a:ext>
                </a:extLst>
              </a:tr>
              <a:tr h="528786">
                <a:tc>
                  <a:txBody>
                    <a:bodyPr/>
                    <a:lstStyle/>
                    <a:p>
                      <a:pPr marL="0" marR="0">
                        <a:lnSpc>
                          <a:spcPct val="107000"/>
                        </a:lnSpc>
                        <a:spcBef>
                          <a:spcPts val="0"/>
                        </a:spcBef>
                        <a:spcAft>
                          <a:spcPts val="0"/>
                        </a:spcAft>
                      </a:pPr>
                      <a:r>
                        <a:rPr lang="en-US" sz="1400" b="1">
                          <a:effectLst/>
                          <a:latin typeface="+mj-lt"/>
                        </a:rPr>
                        <a:t>Dean</a:t>
                      </a:r>
                      <a:endParaRPr lang="en-US" sz="1200" b="1">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indent="-233363">
                        <a:lnSpc>
                          <a:spcPct val="100000"/>
                        </a:lnSpc>
                        <a:spcBef>
                          <a:spcPts val="0"/>
                        </a:spcBef>
                        <a:spcAft>
                          <a:spcPts val="0"/>
                        </a:spcAft>
                        <a:buFont typeface="Arial" panose="020B0604020202020204" pitchFamily="34" charset="0"/>
                        <a:buChar char="•"/>
                      </a:pPr>
                      <a:r>
                        <a:rPr lang="en-US" sz="1200">
                          <a:effectLst/>
                          <a:latin typeface="+mj-lt"/>
                        </a:rPr>
                        <a:t>unaware of academic integrity issues</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extLst>
                  <a:ext uri="{0D108BD9-81ED-4DB2-BD59-A6C34878D82A}">
                    <a16:rowId xmlns:a16="http://schemas.microsoft.com/office/drawing/2014/main" val="494574596"/>
                  </a:ext>
                </a:extLst>
              </a:tr>
              <a:tr h="528786">
                <a:tc>
                  <a:txBody>
                    <a:bodyPr/>
                    <a:lstStyle/>
                    <a:p>
                      <a:pPr marL="0" marR="0">
                        <a:lnSpc>
                          <a:spcPct val="107000"/>
                        </a:lnSpc>
                        <a:spcBef>
                          <a:spcPts val="0"/>
                        </a:spcBef>
                        <a:spcAft>
                          <a:spcPts val="0"/>
                        </a:spcAft>
                      </a:pPr>
                      <a:r>
                        <a:rPr lang="en-US" sz="1400" b="1">
                          <a:effectLst/>
                          <a:latin typeface="+mj-lt"/>
                        </a:rPr>
                        <a:t>Faculty in other departments</a:t>
                      </a:r>
                    </a:p>
                  </a:txBody>
                  <a:tcPr marL="60739" marR="60739" marT="0" marB="0"/>
                </a:tc>
                <a:tc>
                  <a:txBody>
                    <a:bodyPr/>
                    <a:lstStyle/>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effectLst/>
                          <a:latin typeface="+mj-lt"/>
                          <a:ea typeface="+mn-ea"/>
                          <a:cs typeface="+mn-cs"/>
                        </a:rPr>
                        <a:t>indirect introduction of prejudice or bias</a:t>
                      </a: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indent="-233363">
                        <a:lnSpc>
                          <a:spcPct val="100000"/>
                        </a:lnSpc>
                        <a:spcBef>
                          <a:spcPts val="0"/>
                        </a:spcBef>
                        <a:spcAft>
                          <a:spcPts val="0"/>
                        </a:spcAft>
                        <a:buFont typeface="Arial" panose="020B0604020202020204" pitchFamily="34" charset="0"/>
                        <a:buChar char="•"/>
                      </a:pPr>
                      <a:r>
                        <a:rPr lang="en-US" sz="1200">
                          <a:effectLst/>
                          <a:latin typeface="+mj-lt"/>
                          <a:ea typeface="Calibri" panose="020F0502020204030204" pitchFamily="34" charset="0"/>
                          <a:cs typeface="Times New Roman" panose="02020603050405020304" pitchFamily="18" charset="0"/>
                        </a:rPr>
                        <a:t>non-academic relationships</a:t>
                      </a:r>
                      <a:endParaRPr lang="en-US" sz="11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mj-lt"/>
                          <a:ea typeface="Calibri" panose="020F0502020204030204" pitchFamily="34" charset="0"/>
                          <a:cs typeface="Times New Roman" panose="02020603050405020304" pitchFamily="18" charset="0"/>
                        </a:rPr>
                        <a:t>non-academic relationships</a:t>
                      </a:r>
                      <a:endParaRPr lang="en-US" sz="1100">
                        <a:effectLst/>
                        <a:latin typeface="+mj-lt"/>
                        <a:ea typeface="Calibri" panose="020F0502020204030204" pitchFamily="34" charset="0"/>
                        <a:cs typeface="Times New Roman" panose="02020603050405020304" pitchFamily="18" charset="0"/>
                      </a:endParaRPr>
                    </a:p>
                  </a:txBody>
                  <a:tcPr marL="60739" marR="60739" marT="0" marB="0"/>
                </a:tc>
                <a:extLst>
                  <a:ext uri="{0D108BD9-81ED-4DB2-BD59-A6C34878D82A}">
                    <a16:rowId xmlns:a16="http://schemas.microsoft.com/office/drawing/2014/main" val="3813306300"/>
                  </a:ext>
                </a:extLst>
              </a:tr>
              <a:tr h="528786">
                <a:tc>
                  <a:txBody>
                    <a:bodyPr/>
                    <a:lstStyle/>
                    <a:p>
                      <a:pPr marL="0" marR="0">
                        <a:lnSpc>
                          <a:spcPct val="107000"/>
                        </a:lnSpc>
                        <a:spcBef>
                          <a:spcPts val="0"/>
                        </a:spcBef>
                        <a:spcAft>
                          <a:spcPts val="0"/>
                        </a:spcAft>
                      </a:pPr>
                      <a:r>
                        <a:rPr lang="en-US" sz="1400" b="1">
                          <a:effectLst/>
                          <a:latin typeface="+mj-lt"/>
                        </a:rPr>
                        <a:t>College</a:t>
                      </a:r>
                      <a:endParaRPr lang="en-US" sz="1200" b="1">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mj-lt"/>
                          <a:ea typeface="Calibri" panose="020F0502020204030204" pitchFamily="34" charset="0"/>
                          <a:cs typeface="Calibri Light" panose="020F0302020204030204" pitchFamily="34" charset="0"/>
                        </a:rPr>
                        <a:t>preserve academic integrity</a:t>
                      </a:r>
                      <a:r>
                        <a:rPr lang="en-US" sz="1200">
                          <a:effectLst/>
                          <a:latin typeface="+mj-lt"/>
                          <a:ea typeface="Calibri" panose="020F0502020204030204" pitchFamily="34" charset="0"/>
                          <a:cs typeface="Times New Roman" panose="02020603050405020304" pitchFamily="18" charset="0"/>
                        </a:rPr>
                        <a:t> and community reputation</a:t>
                      </a:r>
                      <a:endParaRPr lang="en-US" sz="1200">
                        <a:effectLst/>
                        <a:latin typeface="+mj-lt"/>
                        <a:ea typeface="Calibri" panose="020F0502020204030204" pitchFamily="34" charset="0"/>
                        <a:cs typeface="Calibri Light" panose="020F0302020204030204" pitchFamily="34" charset="0"/>
                      </a:endParaRP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extLst>
                  <a:ext uri="{0D108BD9-81ED-4DB2-BD59-A6C34878D82A}">
                    <a16:rowId xmlns:a16="http://schemas.microsoft.com/office/drawing/2014/main" val="998188120"/>
                  </a:ext>
                </a:extLst>
              </a:tr>
              <a:tr h="349893">
                <a:tc>
                  <a:txBody>
                    <a:bodyPr/>
                    <a:lstStyle/>
                    <a:p>
                      <a:pPr marL="0" marR="0">
                        <a:lnSpc>
                          <a:spcPct val="107000"/>
                        </a:lnSpc>
                        <a:spcBef>
                          <a:spcPts val="0"/>
                        </a:spcBef>
                        <a:spcAft>
                          <a:spcPts val="0"/>
                        </a:spcAft>
                      </a:pPr>
                      <a:r>
                        <a:rPr lang="en-US" sz="1400" b="1">
                          <a:effectLst/>
                          <a:latin typeface="+mj-lt"/>
                        </a:rPr>
                        <a:t>Students</a:t>
                      </a:r>
                      <a:endParaRPr lang="en-US" sz="1200" b="1">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indent="-233363">
                        <a:lnSpc>
                          <a:spcPct val="100000"/>
                        </a:lnSpc>
                        <a:spcBef>
                          <a:spcPts val="0"/>
                        </a:spcBef>
                        <a:spcAft>
                          <a:spcPts val="0"/>
                        </a:spcAft>
                        <a:buFont typeface="Arial" panose="020B0604020202020204" pitchFamily="34" charset="0"/>
                        <a:buChar char="•"/>
                      </a:pPr>
                      <a:r>
                        <a:rPr lang="en-US" sz="1200">
                          <a:effectLst/>
                          <a:latin typeface="+mj-lt"/>
                        </a:rPr>
                        <a:t>higher level of scrutiny</a:t>
                      </a:r>
                      <a:endParaRPr lang="en-US" sz="11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233363" marR="0" indent="-233363">
                        <a:lnSpc>
                          <a:spcPct val="100000"/>
                        </a:lnSpc>
                        <a:spcBef>
                          <a:spcPts val="0"/>
                        </a:spcBef>
                        <a:spcAft>
                          <a:spcPts val="0"/>
                        </a:spcAft>
                        <a:buFont typeface="Arial" panose="020B0604020202020204" pitchFamily="34" charset="0"/>
                        <a:buChar char="•"/>
                      </a:pPr>
                      <a:r>
                        <a:rPr lang="en-US" sz="1200">
                          <a:effectLst/>
                          <a:latin typeface="+mj-lt"/>
                        </a:rPr>
                        <a:t>held to higher standard</a:t>
                      </a:r>
                      <a:endParaRPr lang="en-US" sz="11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tc>
                  <a:txBody>
                    <a:bodyPr/>
                    <a:lstStyle/>
                    <a:p>
                      <a:pPr marL="0" marR="0">
                        <a:lnSpc>
                          <a:spcPct val="100000"/>
                        </a:lnSpc>
                        <a:spcBef>
                          <a:spcPts val="0"/>
                        </a:spcBef>
                        <a:spcAft>
                          <a:spcPts val="0"/>
                        </a:spcAft>
                      </a:pPr>
                      <a:r>
                        <a:rPr lang="en-US" sz="1400">
                          <a:effectLst/>
                          <a:latin typeface="+mj-lt"/>
                        </a:rPr>
                        <a:t> </a:t>
                      </a:r>
                      <a:endParaRPr lang="en-US" sz="1200">
                        <a:effectLst/>
                        <a:latin typeface="+mj-lt"/>
                        <a:ea typeface="Calibri" panose="020F0502020204030204" pitchFamily="34" charset="0"/>
                        <a:cs typeface="Times New Roman" panose="02020603050405020304" pitchFamily="18" charset="0"/>
                      </a:endParaRPr>
                    </a:p>
                  </a:txBody>
                  <a:tcPr marL="60739" marR="60739" marT="0" marB="0"/>
                </a:tc>
                <a:extLst>
                  <a:ext uri="{0D108BD9-81ED-4DB2-BD59-A6C34878D82A}">
                    <a16:rowId xmlns:a16="http://schemas.microsoft.com/office/drawing/2014/main" val="1175105472"/>
                  </a:ext>
                </a:extLst>
              </a:tr>
            </a:tbl>
          </a:graphicData>
        </a:graphic>
      </p:graphicFrame>
    </p:spTree>
    <p:extLst>
      <p:ext uri="{BB962C8B-B14F-4D97-AF65-F5344CB8AC3E}">
        <p14:creationId xmlns:p14="http://schemas.microsoft.com/office/powerpoint/2010/main" val="353026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CEE-3DBD-497B-AC19-0850F9D183AC}"/>
              </a:ext>
            </a:extLst>
          </p:cNvPr>
          <p:cNvSpPr>
            <a:spLocks noGrp="1"/>
          </p:cNvSpPr>
          <p:nvPr>
            <p:ph type="title"/>
          </p:nvPr>
        </p:nvSpPr>
        <p:spPr>
          <a:xfrm>
            <a:off x="638174" y="252645"/>
            <a:ext cx="10772775" cy="1054947"/>
          </a:xfrm>
        </p:spPr>
        <p:txBody>
          <a:bodyPr/>
          <a:lstStyle/>
          <a:p>
            <a:r>
              <a:rPr lang="en-US"/>
              <a:t>Define Data Ethics</a:t>
            </a:r>
          </a:p>
        </p:txBody>
      </p:sp>
      <p:sp>
        <p:nvSpPr>
          <p:cNvPr id="3" name="Content Placeholder 2">
            <a:extLst>
              <a:ext uri="{FF2B5EF4-FFF2-40B4-BE49-F238E27FC236}">
                <a16:creationId xmlns:a16="http://schemas.microsoft.com/office/drawing/2014/main" id="{EF32A12B-C6C8-4631-9F16-7CB9E3F76D23}"/>
              </a:ext>
            </a:extLst>
          </p:cNvPr>
          <p:cNvSpPr>
            <a:spLocks noGrp="1"/>
          </p:cNvSpPr>
          <p:nvPr>
            <p:ph idx="1"/>
          </p:nvPr>
        </p:nvSpPr>
        <p:spPr>
          <a:xfrm>
            <a:off x="676656" y="1307593"/>
            <a:ext cx="10753725" cy="4493132"/>
          </a:xfrm>
        </p:spPr>
        <p:txBody>
          <a:bodyPr>
            <a:noAutofit/>
          </a:bodyPr>
          <a:lstStyle/>
          <a:p>
            <a:pPr marL="233363" indent="-233363">
              <a:buFont typeface="Arial" panose="020B0604020202020204" pitchFamily="34" charset="0"/>
              <a:buChar char="•"/>
            </a:pPr>
            <a:r>
              <a:rPr lang="en-US"/>
              <a:t>Data ethics is a new branch of ethics that studies and evaluates moral problems related to </a:t>
            </a:r>
          </a:p>
          <a:p>
            <a:pPr marL="914400" indent="-233363">
              <a:buFont typeface="Arial" panose="020B0604020202020204" pitchFamily="34" charset="0"/>
              <a:buChar char="•"/>
            </a:pPr>
            <a:r>
              <a:rPr lang="en-US" sz="2000"/>
              <a:t>data (generation, recording, curation, processing, dissemination, sharing and use), </a:t>
            </a:r>
          </a:p>
          <a:p>
            <a:pPr marL="914400" indent="-233363">
              <a:buFont typeface="Arial" panose="020B0604020202020204" pitchFamily="34" charset="0"/>
              <a:buChar char="•"/>
            </a:pPr>
            <a:r>
              <a:rPr lang="en-US" sz="2000"/>
              <a:t>algorithms (artificial intelligence, artificial agents, machine learning and robots) and </a:t>
            </a:r>
          </a:p>
          <a:p>
            <a:pPr marL="914400" indent="-233363">
              <a:buFont typeface="Arial" panose="020B0604020202020204" pitchFamily="34" charset="0"/>
              <a:buChar char="•"/>
            </a:pPr>
            <a:r>
              <a:rPr lang="en-US" sz="2000"/>
              <a:t>corresponding practices (responsible innovation, programming, hacking and professional codes)</a:t>
            </a:r>
          </a:p>
          <a:p>
            <a:pPr marL="233363" indent="0">
              <a:buNone/>
            </a:pPr>
            <a:r>
              <a:rPr lang="en-US"/>
              <a:t>in order to formulate and support morally good solutions.</a:t>
            </a:r>
            <a:r>
              <a:rPr lang="en-US" baseline="30000"/>
              <a:t>1</a:t>
            </a:r>
          </a:p>
          <a:p>
            <a:pPr marL="282575" indent="-282575">
              <a:buFont typeface="Arial" panose="020B0604020202020204" pitchFamily="34" charset="0"/>
              <a:buChar char="•"/>
            </a:pPr>
            <a:r>
              <a:rPr lang="en-US"/>
              <a:t>Ethics is a foundation for moral decisions; it "examines the rational justification for moral judgments" </a:t>
            </a:r>
            <a:r>
              <a:rPr lang="en-US" baseline="30000"/>
              <a:t>2</a:t>
            </a:r>
          </a:p>
          <a:p>
            <a:pPr marL="1828800" lvl="1">
              <a:buFont typeface="Arial" panose="020B0604020202020204" pitchFamily="34" charset="0"/>
              <a:buChar char="•"/>
            </a:pPr>
            <a:r>
              <a:rPr lang="en-US" sz="2000"/>
              <a:t>Morals: </a:t>
            </a:r>
            <a:r>
              <a:rPr lang="en-US" sz="2000" u="sng"/>
              <a:t>what</a:t>
            </a:r>
            <a:r>
              <a:rPr lang="en-US" sz="2000"/>
              <a:t> decision is made</a:t>
            </a:r>
          </a:p>
          <a:p>
            <a:pPr marL="1828800" lvl="1">
              <a:buFont typeface="Arial" panose="020B0604020202020204" pitchFamily="34" charset="0"/>
              <a:buChar char="•"/>
            </a:pPr>
            <a:r>
              <a:rPr lang="en-US" sz="2000"/>
              <a:t>Ethics: </a:t>
            </a:r>
            <a:r>
              <a:rPr lang="en-US" sz="2000" u="sng"/>
              <a:t>why</a:t>
            </a:r>
            <a:r>
              <a:rPr lang="en-US" sz="2000"/>
              <a:t> the decision was made</a:t>
            </a:r>
          </a:p>
        </p:txBody>
      </p:sp>
    </p:spTree>
    <p:extLst>
      <p:ext uri="{BB962C8B-B14F-4D97-AF65-F5344CB8AC3E}">
        <p14:creationId xmlns:p14="http://schemas.microsoft.com/office/powerpoint/2010/main" val="2597516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AC7B-AECE-4AAA-81E4-48009EB35D46}"/>
              </a:ext>
            </a:extLst>
          </p:cNvPr>
          <p:cNvSpPr>
            <a:spLocks noGrp="1"/>
          </p:cNvSpPr>
          <p:nvPr>
            <p:ph type="title"/>
          </p:nvPr>
        </p:nvSpPr>
        <p:spPr>
          <a:xfrm>
            <a:off x="676274" y="246613"/>
            <a:ext cx="10772775" cy="1621098"/>
          </a:xfrm>
        </p:spPr>
        <p:txBody>
          <a:bodyPr/>
          <a:lstStyle/>
          <a:p>
            <a:r>
              <a:rPr lang="en-US"/>
              <a:t>Activity: Role-Specific Stakeholder Analysis</a:t>
            </a:r>
          </a:p>
        </p:txBody>
      </p:sp>
      <p:sp>
        <p:nvSpPr>
          <p:cNvPr id="3" name="Content Placeholder 2">
            <a:extLst>
              <a:ext uri="{FF2B5EF4-FFF2-40B4-BE49-F238E27FC236}">
                <a16:creationId xmlns:a16="http://schemas.microsoft.com/office/drawing/2014/main" id="{E4ECB080-F645-40FE-98AD-F5113208B798}"/>
              </a:ext>
            </a:extLst>
          </p:cNvPr>
          <p:cNvSpPr>
            <a:spLocks noGrp="1"/>
          </p:cNvSpPr>
          <p:nvPr>
            <p:ph idx="1"/>
          </p:nvPr>
        </p:nvSpPr>
        <p:spPr>
          <a:xfrm>
            <a:off x="676656" y="2062264"/>
            <a:ext cx="10753725" cy="4549123"/>
          </a:xfrm>
        </p:spPr>
        <p:txBody>
          <a:bodyPr/>
          <a:lstStyle/>
          <a:p>
            <a:r>
              <a:rPr lang="en-US"/>
              <a:t>Activity: Describe a Role-Specific Scenario Where Ethical Reasoning is Required and Create a Stakeholder Analysis</a:t>
            </a:r>
          </a:p>
        </p:txBody>
      </p:sp>
    </p:spTree>
    <p:extLst>
      <p:ext uri="{BB962C8B-B14F-4D97-AF65-F5344CB8AC3E}">
        <p14:creationId xmlns:p14="http://schemas.microsoft.com/office/powerpoint/2010/main" val="697386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0724-109D-45E2-AAEE-D3424878AE3C}"/>
              </a:ext>
            </a:extLst>
          </p:cNvPr>
          <p:cNvSpPr>
            <a:spLocks noGrp="1"/>
          </p:cNvSpPr>
          <p:nvPr>
            <p:ph type="title"/>
          </p:nvPr>
        </p:nvSpPr>
        <p:spPr>
          <a:xfrm>
            <a:off x="676274" y="139974"/>
            <a:ext cx="10772775" cy="1251081"/>
          </a:xfrm>
        </p:spPr>
        <p:txBody>
          <a:bodyPr>
            <a:noAutofit/>
          </a:bodyPr>
          <a:lstStyle/>
          <a:p>
            <a:r>
              <a:rPr lang="en-US" sz="4800"/>
              <a:t>Activity: Design a Role-Specific Framework</a:t>
            </a:r>
          </a:p>
        </p:txBody>
      </p:sp>
      <p:sp>
        <p:nvSpPr>
          <p:cNvPr id="3" name="Content Placeholder 2">
            <a:extLst>
              <a:ext uri="{FF2B5EF4-FFF2-40B4-BE49-F238E27FC236}">
                <a16:creationId xmlns:a16="http://schemas.microsoft.com/office/drawing/2014/main" id="{B009B27F-A380-40DD-B5AE-F280E496AEED}"/>
              </a:ext>
            </a:extLst>
          </p:cNvPr>
          <p:cNvSpPr>
            <a:spLocks noGrp="1"/>
          </p:cNvSpPr>
          <p:nvPr>
            <p:ph idx="1"/>
          </p:nvPr>
        </p:nvSpPr>
        <p:spPr>
          <a:xfrm>
            <a:off x="676656" y="1391056"/>
            <a:ext cx="10753725" cy="5087566"/>
          </a:xfrm>
        </p:spPr>
        <p:txBody>
          <a:bodyPr/>
          <a:lstStyle/>
          <a:p>
            <a:r>
              <a:rPr lang="en-US"/>
              <a:t>Use the guidelines provided in the previous slides as examples to design a framework to support ethical reasoning in your particular work role</a:t>
            </a:r>
          </a:p>
          <a:p>
            <a:endParaRPr lang="en-US"/>
          </a:p>
          <a:p>
            <a:r>
              <a:rPr lang="en-US" sz="3200"/>
              <a:t>1.</a:t>
            </a:r>
          </a:p>
          <a:p>
            <a:r>
              <a:rPr lang="en-US" sz="3200"/>
              <a:t>2.</a:t>
            </a:r>
          </a:p>
          <a:p>
            <a:r>
              <a:rPr lang="en-US" sz="3200"/>
              <a:t>3.</a:t>
            </a:r>
          </a:p>
          <a:p>
            <a:r>
              <a:rPr lang="en-US" sz="3200"/>
              <a:t>4.</a:t>
            </a:r>
          </a:p>
          <a:p>
            <a:r>
              <a:rPr lang="en-US" sz="3200"/>
              <a:t>5.</a:t>
            </a:r>
          </a:p>
        </p:txBody>
      </p:sp>
    </p:spTree>
    <p:extLst>
      <p:ext uri="{BB962C8B-B14F-4D97-AF65-F5344CB8AC3E}">
        <p14:creationId xmlns:p14="http://schemas.microsoft.com/office/powerpoint/2010/main" val="1785656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0724-109D-45E2-AAEE-D3424878AE3C}"/>
              </a:ext>
            </a:extLst>
          </p:cNvPr>
          <p:cNvSpPr>
            <a:spLocks noGrp="1"/>
          </p:cNvSpPr>
          <p:nvPr>
            <p:ph type="title"/>
          </p:nvPr>
        </p:nvSpPr>
        <p:spPr>
          <a:xfrm>
            <a:off x="676274" y="139974"/>
            <a:ext cx="10772775" cy="1251081"/>
          </a:xfrm>
        </p:spPr>
        <p:txBody>
          <a:bodyPr>
            <a:noAutofit/>
          </a:bodyPr>
          <a:lstStyle/>
          <a:p>
            <a:r>
              <a:rPr lang="en-US" sz="4800"/>
              <a:t>References/Additional Reading</a:t>
            </a:r>
          </a:p>
        </p:txBody>
      </p:sp>
      <p:sp>
        <p:nvSpPr>
          <p:cNvPr id="3" name="Content Placeholder 2">
            <a:extLst>
              <a:ext uri="{FF2B5EF4-FFF2-40B4-BE49-F238E27FC236}">
                <a16:creationId xmlns:a16="http://schemas.microsoft.com/office/drawing/2014/main" id="{B009B27F-A380-40DD-B5AE-F280E496AEED}"/>
              </a:ext>
            </a:extLst>
          </p:cNvPr>
          <p:cNvSpPr>
            <a:spLocks noGrp="1"/>
          </p:cNvSpPr>
          <p:nvPr>
            <p:ph idx="1"/>
          </p:nvPr>
        </p:nvSpPr>
        <p:spPr>
          <a:xfrm>
            <a:off x="676274" y="1068583"/>
            <a:ext cx="10753725" cy="5204299"/>
          </a:xfrm>
        </p:spPr>
        <p:txBody>
          <a:bodyPr>
            <a:normAutofit/>
          </a:bodyPr>
          <a:lstStyle/>
          <a:p>
            <a:r>
              <a:rPr lang="en-US" sz="1800"/>
              <a:t>1, 3, 5. </a:t>
            </a:r>
            <a:r>
              <a:rPr lang="en-US" sz="1800" err="1"/>
              <a:t>Floridi</a:t>
            </a:r>
            <a:r>
              <a:rPr lang="en-US" sz="1800"/>
              <a:t> L, Taddeo M. 2016. "What is data ethics?" </a:t>
            </a:r>
            <a:r>
              <a:rPr lang="en-US" sz="1800" err="1"/>
              <a:t>Philisophical</a:t>
            </a:r>
            <a:r>
              <a:rPr lang="en-US" sz="1800"/>
              <a:t> Transactions of the Royal Society A March 2016 Vol. 374, 20160360.</a:t>
            </a:r>
            <a:endParaRPr lang="en-US" sz="1800">
              <a:hlinkClick r:id="rId2">
                <a:extLst>
                  <a:ext uri="{A12FA001-AC4F-418D-AE19-62706E023703}">
                    <ahyp:hlinkClr xmlns:ahyp="http://schemas.microsoft.com/office/drawing/2018/hyperlinkcolor" val="tx"/>
                  </a:ext>
                </a:extLst>
              </a:hlinkClick>
            </a:endParaRPr>
          </a:p>
          <a:p>
            <a:r>
              <a:rPr lang="en-US" sz="1800"/>
              <a:t>2. Oliver, Diane and Barbara </a:t>
            </a:r>
            <a:r>
              <a:rPr lang="en-US" sz="1800" err="1"/>
              <a:t>Hioco</a:t>
            </a:r>
            <a:r>
              <a:rPr lang="en-US" sz="1800"/>
              <a:t>. "An Ethical Decision-Making Framework for Community College Administrators." Community College Review. Jul 2012, Vol. 40 Issue 3, p240-254. 15p.</a:t>
            </a:r>
          </a:p>
          <a:p>
            <a:r>
              <a:rPr lang="en-US" sz="1800"/>
              <a:t>4. </a:t>
            </a:r>
            <a:r>
              <a:rPr lang="en-US" sz="1800" err="1"/>
              <a:t>Burtch</a:t>
            </a:r>
            <a:r>
              <a:rPr lang="en-US" sz="1800"/>
              <a:t>, Linda. "Ethics Must be a Cornerstone of the Data Science Curriculum". 97 Things About Ethics Everyone in Data Science Should Know. Franks, Bill (Ed), O'Reilly, 2020</a:t>
            </a:r>
          </a:p>
          <a:p>
            <a:r>
              <a:rPr lang="en-US" sz="1800"/>
              <a:t>6. </a:t>
            </a:r>
            <a:r>
              <a:rPr lang="en-US" sz="1800" err="1"/>
              <a:t>Olhede</a:t>
            </a:r>
            <a:r>
              <a:rPr lang="en-US" sz="1800"/>
              <a:t>, Sofia and Patrick J. Wolfe. "The Future of Statistics and Data Science". Statistics &amp; Probability Letters Volume 136, May 2018, Pages 46-50. https://www.sciencedirect.com/science/article/pii/S0167715218300877</a:t>
            </a:r>
          </a:p>
          <a:p>
            <a:r>
              <a:rPr lang="en-US" sz="1800"/>
              <a:t>7. "Case Studies in Data Ethics", </a:t>
            </a:r>
            <a:r>
              <a:rPr lang="en-US" sz="1800">
                <a:hlinkClick r:id="rId3"/>
              </a:rPr>
              <a:t>https://www.oreilly.com/content/case-studies-in-data-ethics/</a:t>
            </a:r>
            <a:endParaRPr lang="en-US" sz="1800"/>
          </a:p>
          <a:p>
            <a:r>
              <a:rPr lang="en-US" sz="1800"/>
              <a:t>8. "Dialogues on AI and Ethics", Princeton University, </a:t>
            </a:r>
            <a:r>
              <a:rPr lang="en-US" sz="1800">
                <a:hlinkClick r:id="rId4"/>
              </a:rPr>
              <a:t>https://aiethics.princeton.edu/wp-content/uploads/sites/587/2018/10/</a:t>
            </a:r>
            <a:endParaRPr lang="en-US" sz="1800"/>
          </a:p>
          <a:p>
            <a:r>
              <a:rPr lang="en-US" sz="1800"/>
              <a:t>9. Kurzweil, Martin and Mitchell Stevens. "Setting the Table: Responsible Use of Student Data in Higher Education". EDUCAUSE Review, May 2018. </a:t>
            </a:r>
            <a:r>
              <a:rPr lang="en-US" sz="1800">
                <a:hlinkClick r:id="rId5"/>
              </a:rPr>
              <a:t>https://er.educause.edu/articles/2018/5/setting-the-table-responsible-use-of-student-data-in-higher-education</a:t>
            </a:r>
            <a:endParaRPr lang="en-US" sz="1800"/>
          </a:p>
          <a:p>
            <a:r>
              <a:rPr lang="en-US" sz="1800"/>
              <a:t>10. American Statistical Association, "Ethical Guidelines for Statistical Practice". April 2018. </a:t>
            </a:r>
            <a:r>
              <a:rPr lang="en-US" sz="1800">
                <a:hlinkClick r:id="rId6"/>
              </a:rPr>
              <a:t>https://www.amstat.org/ASA/Your-Career/Ethical-Guidelines-for-Statistical-Practice.aspx</a:t>
            </a:r>
            <a:endParaRPr lang="en-US" sz="1800"/>
          </a:p>
        </p:txBody>
      </p:sp>
    </p:spTree>
    <p:extLst>
      <p:ext uri="{BB962C8B-B14F-4D97-AF65-F5344CB8AC3E}">
        <p14:creationId xmlns:p14="http://schemas.microsoft.com/office/powerpoint/2010/main" val="64153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0724-109D-45E2-AAEE-D3424878AE3C}"/>
              </a:ext>
            </a:extLst>
          </p:cNvPr>
          <p:cNvSpPr>
            <a:spLocks noGrp="1"/>
          </p:cNvSpPr>
          <p:nvPr>
            <p:ph type="title"/>
          </p:nvPr>
        </p:nvSpPr>
        <p:spPr>
          <a:xfrm>
            <a:off x="676274" y="139974"/>
            <a:ext cx="10772775" cy="1251081"/>
          </a:xfrm>
        </p:spPr>
        <p:txBody>
          <a:bodyPr>
            <a:noAutofit/>
          </a:bodyPr>
          <a:lstStyle/>
          <a:p>
            <a:r>
              <a:rPr lang="en-US" sz="4800"/>
              <a:t>References/Additional Reading (</a:t>
            </a:r>
            <a:r>
              <a:rPr lang="en-US" sz="4800" err="1"/>
              <a:t>cont</a:t>
            </a:r>
            <a:r>
              <a:rPr lang="en-US" sz="4800"/>
              <a:t>)</a:t>
            </a:r>
          </a:p>
        </p:txBody>
      </p:sp>
      <p:sp>
        <p:nvSpPr>
          <p:cNvPr id="3" name="Content Placeholder 2">
            <a:extLst>
              <a:ext uri="{FF2B5EF4-FFF2-40B4-BE49-F238E27FC236}">
                <a16:creationId xmlns:a16="http://schemas.microsoft.com/office/drawing/2014/main" id="{B009B27F-A380-40DD-B5AE-F280E496AEED}"/>
              </a:ext>
            </a:extLst>
          </p:cNvPr>
          <p:cNvSpPr>
            <a:spLocks noGrp="1"/>
          </p:cNvSpPr>
          <p:nvPr>
            <p:ph idx="1"/>
          </p:nvPr>
        </p:nvSpPr>
        <p:spPr>
          <a:xfrm>
            <a:off x="685798" y="1190503"/>
            <a:ext cx="10753725" cy="4875017"/>
          </a:xfrm>
        </p:spPr>
        <p:txBody>
          <a:bodyPr>
            <a:normAutofit/>
          </a:bodyPr>
          <a:lstStyle/>
          <a:p>
            <a:r>
              <a:rPr lang="en-US" sz="1800"/>
              <a:t>11. Data Science Association, "Data Science Code of Professional Conduct". </a:t>
            </a:r>
            <a:r>
              <a:rPr lang="en-US" sz="1800">
                <a:hlinkClick r:id="rId2"/>
              </a:rPr>
              <a:t>https://www.datascienceassn.org/code-of-conduct.html</a:t>
            </a:r>
            <a:endParaRPr lang="en-US" sz="1800"/>
          </a:p>
          <a:p>
            <a:r>
              <a:rPr lang="en-US" sz="1800"/>
              <a:t>12. Association for Computing Machinery (ACM), "The Software Engineering Code of Ethics and Professional Practice". </a:t>
            </a:r>
            <a:r>
              <a:rPr lang="en-US" sz="1800">
                <a:hlinkClick r:id="rId3"/>
              </a:rPr>
              <a:t>https://ethics.acm.org/code-of-ethics/software-engineering-code/</a:t>
            </a:r>
            <a:endParaRPr lang="en-US" sz="1800"/>
          </a:p>
          <a:p>
            <a:r>
              <a:rPr lang="en-US" sz="1800"/>
              <a:t>13.  Western Illinois University, "Academic Advising Standards and Guidelines", </a:t>
            </a:r>
            <a:r>
              <a:rPr lang="en-US" sz="1800">
                <a:hlinkClick r:id="rId4"/>
              </a:rPr>
              <a:t>http://www.wiu.edu/advising/docs/standards-guidelines.pdf</a:t>
            </a:r>
            <a:endParaRPr lang="en-US" sz="1800"/>
          </a:p>
          <a:p>
            <a:r>
              <a:rPr lang="en-US" sz="1800"/>
              <a:t>14. </a:t>
            </a:r>
            <a:r>
              <a:rPr lang="en-US" sz="1800" err="1"/>
              <a:t>Tractenberg</a:t>
            </a:r>
            <a:r>
              <a:rPr lang="en-US" sz="1800"/>
              <a:t>, Rochelle.  "Teaching and Learning about ethical practice: The case analysis.", </a:t>
            </a:r>
            <a:r>
              <a:rPr lang="en-US" sz="1800" err="1"/>
              <a:t>SocArXiv</a:t>
            </a:r>
            <a:r>
              <a:rPr lang="en-US" sz="1800"/>
              <a:t> 2019. </a:t>
            </a:r>
            <a:r>
              <a:rPr lang="en-US" sz="1800">
                <a:hlinkClick r:id="rId5"/>
              </a:rPr>
              <a:t>https://www.academia.edu/38927905/Teaching_and_Learning_about_ethical_practice_The_case_analysis</a:t>
            </a:r>
            <a:endParaRPr lang="en-US" sz="1800"/>
          </a:p>
          <a:p>
            <a:r>
              <a:rPr lang="en-US" sz="1800"/>
              <a:t>15. General Data Protection Regulation (GDPR) </a:t>
            </a:r>
            <a:r>
              <a:rPr lang="en-US" sz="1800">
                <a:hlinkClick r:id="rId6"/>
              </a:rPr>
              <a:t>https://gdpr-info.eu/</a:t>
            </a:r>
            <a:endParaRPr lang="en-US" sz="1800"/>
          </a:p>
          <a:p>
            <a:r>
              <a:rPr lang="en-US" sz="1800"/>
              <a:t>16. California Consumer Privacy Act (CCPA) </a:t>
            </a:r>
            <a:r>
              <a:rPr lang="en-US" sz="1800">
                <a:hlinkClick r:id="rId7"/>
              </a:rPr>
              <a:t>https://oag.ca.gov/privacy/ccpa</a:t>
            </a:r>
            <a:endParaRPr lang="en-US" sz="1800"/>
          </a:p>
          <a:p>
            <a:r>
              <a:rPr lang="en-US" sz="1800"/>
              <a:t>17. Federal Data Strategy </a:t>
            </a:r>
            <a:r>
              <a:rPr lang="en-US" sz="1800">
                <a:hlinkClick r:id="rId8"/>
              </a:rPr>
              <a:t>https://strategy.data.gov/background/</a:t>
            </a:r>
            <a:endParaRPr lang="en-US" sz="1800"/>
          </a:p>
          <a:p>
            <a:r>
              <a:rPr lang="en-US" sz="1800"/>
              <a:t>18. Evgeniou, Theodoro. "What Happens When AI is Used to Set Grades? Harvard Business Review,</a:t>
            </a:r>
            <a:br>
              <a:rPr lang="en-US" sz="1800"/>
            </a:br>
            <a:r>
              <a:rPr lang="en-US" sz="1800">
                <a:hlinkClick r:id="rId9"/>
              </a:rPr>
              <a:t>https://hbr.org/2020/08/what-happens-when-ai-is-used-to-set-grades</a:t>
            </a:r>
            <a:endParaRPr lang="en-US" sz="1800"/>
          </a:p>
          <a:p>
            <a:r>
              <a:rPr lang="en-US" sz="1800"/>
              <a:t>19. Burciaga, Aaron. "Five Core Virtues for Data Science and Artificial Intelligence". 97 Things About Ethics Everyone in Data Science Should Know. Franks, Bill (Ed), O'Reilly, 2020</a:t>
            </a:r>
          </a:p>
          <a:p>
            <a:endParaRPr lang="en-US" sz="1800"/>
          </a:p>
          <a:p>
            <a:pPr marL="0" indent="0">
              <a:buNone/>
            </a:pPr>
            <a:endParaRPr lang="en-US" sz="1800"/>
          </a:p>
        </p:txBody>
      </p:sp>
    </p:spTree>
    <p:extLst>
      <p:ext uri="{BB962C8B-B14F-4D97-AF65-F5344CB8AC3E}">
        <p14:creationId xmlns:p14="http://schemas.microsoft.com/office/powerpoint/2010/main" val="167024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0724-109D-45E2-AAEE-D3424878AE3C}"/>
              </a:ext>
            </a:extLst>
          </p:cNvPr>
          <p:cNvSpPr>
            <a:spLocks noGrp="1"/>
          </p:cNvSpPr>
          <p:nvPr>
            <p:ph type="title"/>
          </p:nvPr>
        </p:nvSpPr>
        <p:spPr>
          <a:xfrm>
            <a:off x="676274" y="139974"/>
            <a:ext cx="10772775" cy="1251081"/>
          </a:xfrm>
        </p:spPr>
        <p:txBody>
          <a:bodyPr>
            <a:noAutofit/>
          </a:bodyPr>
          <a:lstStyle/>
          <a:p>
            <a:r>
              <a:rPr lang="en-US" sz="4800"/>
              <a:t>References/Additional Reading (</a:t>
            </a:r>
            <a:r>
              <a:rPr lang="en-US" sz="4800" err="1"/>
              <a:t>cont</a:t>
            </a:r>
            <a:r>
              <a:rPr lang="en-US" sz="4800"/>
              <a:t>)</a:t>
            </a:r>
          </a:p>
        </p:txBody>
      </p:sp>
      <p:sp>
        <p:nvSpPr>
          <p:cNvPr id="3" name="Content Placeholder 2">
            <a:extLst>
              <a:ext uri="{FF2B5EF4-FFF2-40B4-BE49-F238E27FC236}">
                <a16:creationId xmlns:a16="http://schemas.microsoft.com/office/drawing/2014/main" id="{B009B27F-A380-40DD-B5AE-F280E496AEED}"/>
              </a:ext>
            </a:extLst>
          </p:cNvPr>
          <p:cNvSpPr>
            <a:spLocks noGrp="1"/>
          </p:cNvSpPr>
          <p:nvPr>
            <p:ph idx="1"/>
          </p:nvPr>
        </p:nvSpPr>
        <p:spPr>
          <a:xfrm>
            <a:off x="685798" y="1190503"/>
            <a:ext cx="10753725" cy="4875017"/>
          </a:xfrm>
        </p:spPr>
        <p:txBody>
          <a:bodyPr>
            <a:normAutofit/>
          </a:bodyPr>
          <a:lstStyle/>
          <a:p>
            <a:r>
              <a:rPr lang="en-US" sz="1800"/>
              <a:t>20. Schmidt, Eric. "First, Do No Harm". 97 Things About Ethics Everyone in Data Science Should Know. Franks, Bill (Ed), O'Reilly, 2020</a:t>
            </a:r>
          </a:p>
          <a:p>
            <a:r>
              <a:rPr lang="en-US" sz="1800"/>
              <a:t>21. Watson, Hugh. "Avoid the Wrong Part of the Creepiness Scale". 97 Things About Ethics Everyone in Data Science Should Know. Franks, Bill (Ed), O'Reilly, 2020</a:t>
            </a:r>
          </a:p>
        </p:txBody>
      </p:sp>
    </p:spTree>
    <p:extLst>
      <p:ext uri="{BB962C8B-B14F-4D97-AF65-F5344CB8AC3E}">
        <p14:creationId xmlns:p14="http://schemas.microsoft.com/office/powerpoint/2010/main" val="391852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Introduction to Data Ethics">
            <a:hlinkClick r:id="" action="ppaction://media"/>
            <a:extLst>
              <a:ext uri="{FF2B5EF4-FFF2-40B4-BE49-F238E27FC236}">
                <a16:creationId xmlns:a16="http://schemas.microsoft.com/office/drawing/2014/main" id="{6A324119-5602-4CF3-ABF6-1A6B0E31D541}"/>
              </a:ext>
            </a:extLst>
          </p:cNvPr>
          <p:cNvPicPr>
            <a:picLocks noGrp="1" noRot="1" noChangeAspect="1"/>
          </p:cNvPicPr>
          <p:nvPr>
            <p:ph idx="1"/>
            <a:videoFile r:link="rId1"/>
          </p:nvPr>
        </p:nvPicPr>
        <p:blipFill>
          <a:blip r:embed="rId3"/>
          <a:stretch>
            <a:fillRect/>
          </a:stretch>
        </p:blipFill>
        <p:spPr>
          <a:xfrm>
            <a:off x="817356" y="397861"/>
            <a:ext cx="10196230" cy="5760720"/>
          </a:xfrm>
          <a:prstGeom prst="rect">
            <a:avLst/>
          </a:prstGeom>
        </p:spPr>
      </p:pic>
      <p:sp>
        <p:nvSpPr>
          <p:cNvPr id="5" name="Rectangle 4">
            <a:extLst>
              <a:ext uri="{FF2B5EF4-FFF2-40B4-BE49-F238E27FC236}">
                <a16:creationId xmlns:a16="http://schemas.microsoft.com/office/drawing/2014/main" id="{A8549852-3252-411A-B1D6-4F78509C3174}"/>
              </a:ext>
            </a:extLst>
          </p:cNvPr>
          <p:cNvSpPr/>
          <p:nvPr/>
        </p:nvSpPr>
        <p:spPr>
          <a:xfrm>
            <a:off x="3634300" y="6275473"/>
            <a:ext cx="4923399" cy="369332"/>
          </a:xfrm>
          <a:prstGeom prst="rect">
            <a:avLst/>
          </a:prstGeom>
        </p:spPr>
        <p:txBody>
          <a:bodyPr wrap="none">
            <a:spAutoFit/>
          </a:bodyPr>
          <a:lstStyle/>
          <a:p>
            <a:r>
              <a:rPr lang="en-US"/>
              <a:t>https://www.youtube.com/watch?v=l-k_1RQmmVY</a:t>
            </a:r>
          </a:p>
        </p:txBody>
      </p:sp>
    </p:spTree>
    <p:extLst>
      <p:ext uri="{BB962C8B-B14F-4D97-AF65-F5344CB8AC3E}">
        <p14:creationId xmlns:p14="http://schemas.microsoft.com/office/powerpoint/2010/main" val="398505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CEE-3DBD-497B-AC19-0850F9D183AC}"/>
              </a:ext>
            </a:extLst>
          </p:cNvPr>
          <p:cNvSpPr>
            <a:spLocks noGrp="1"/>
          </p:cNvSpPr>
          <p:nvPr>
            <p:ph type="title"/>
          </p:nvPr>
        </p:nvSpPr>
        <p:spPr>
          <a:xfrm>
            <a:off x="638174" y="252645"/>
            <a:ext cx="10772775" cy="1054947"/>
          </a:xfrm>
        </p:spPr>
        <p:txBody>
          <a:bodyPr/>
          <a:lstStyle/>
          <a:p>
            <a:r>
              <a:rPr lang="en-US"/>
              <a:t>Reasons for Learning About Data Ethics</a:t>
            </a:r>
          </a:p>
        </p:txBody>
      </p:sp>
      <p:sp>
        <p:nvSpPr>
          <p:cNvPr id="3" name="Content Placeholder 2">
            <a:extLst>
              <a:ext uri="{FF2B5EF4-FFF2-40B4-BE49-F238E27FC236}">
                <a16:creationId xmlns:a16="http://schemas.microsoft.com/office/drawing/2014/main" id="{EF32A12B-C6C8-4631-9F16-7CB9E3F76D23}"/>
              </a:ext>
            </a:extLst>
          </p:cNvPr>
          <p:cNvSpPr>
            <a:spLocks noGrp="1"/>
          </p:cNvSpPr>
          <p:nvPr>
            <p:ph idx="1"/>
          </p:nvPr>
        </p:nvSpPr>
        <p:spPr>
          <a:xfrm>
            <a:off x="676656" y="1420238"/>
            <a:ext cx="10753725" cy="4504312"/>
          </a:xfrm>
        </p:spPr>
        <p:txBody>
          <a:bodyPr>
            <a:normAutofit lnSpcReduction="10000"/>
          </a:bodyPr>
          <a:lstStyle/>
          <a:p>
            <a:r>
              <a:rPr lang="en-US"/>
              <a:t>"The extensive use of increasingly more data—often personal, if not sensitive (big data)—and the growing reliance on algorithms to </a:t>
            </a:r>
            <a:r>
              <a:rPr lang="en-US" err="1"/>
              <a:t>analyse</a:t>
            </a:r>
            <a:r>
              <a:rPr lang="en-US"/>
              <a:t> them in order to shape choices and to make decisions (including machine learning, artificial intelligence and robotics), as well as the gradual reduction of human involvement or even oversight over many automatic processes, pose pressing issues of fairness, responsibility and respect of human rights, among others."</a:t>
            </a:r>
            <a:r>
              <a:rPr lang="en-US" baseline="30000"/>
              <a:t>3</a:t>
            </a:r>
          </a:p>
          <a:p>
            <a:endParaRPr lang="en-US"/>
          </a:p>
          <a:p>
            <a:r>
              <a:rPr lang="en-US"/>
              <a:t>"Algorithms that are not developed with existing social factors in mind can easily end up reinforcing the discriminatory practices that they might reveal if examined by a discerning data scientist."</a:t>
            </a:r>
            <a:r>
              <a:rPr lang="en-US" baseline="30000"/>
              <a:t>4</a:t>
            </a:r>
          </a:p>
        </p:txBody>
      </p:sp>
    </p:spTree>
    <p:extLst>
      <p:ext uri="{BB962C8B-B14F-4D97-AF65-F5344CB8AC3E}">
        <p14:creationId xmlns:p14="http://schemas.microsoft.com/office/powerpoint/2010/main" val="232693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CEE-3DBD-497B-AC19-0850F9D183AC}"/>
              </a:ext>
            </a:extLst>
          </p:cNvPr>
          <p:cNvSpPr>
            <a:spLocks noGrp="1"/>
          </p:cNvSpPr>
          <p:nvPr>
            <p:ph type="title"/>
          </p:nvPr>
        </p:nvSpPr>
        <p:spPr>
          <a:xfrm>
            <a:off x="638174" y="252645"/>
            <a:ext cx="10772775" cy="1054947"/>
          </a:xfrm>
        </p:spPr>
        <p:txBody>
          <a:bodyPr>
            <a:noAutofit/>
          </a:bodyPr>
          <a:lstStyle/>
          <a:p>
            <a:r>
              <a:rPr lang="en-US" sz="4800"/>
              <a:t>Reasons for Learning About Data Ethics (</a:t>
            </a:r>
            <a:r>
              <a:rPr lang="en-US" sz="4800" err="1"/>
              <a:t>cont</a:t>
            </a:r>
            <a:r>
              <a:rPr lang="en-US" sz="4800"/>
              <a:t>)</a:t>
            </a:r>
          </a:p>
        </p:txBody>
      </p:sp>
      <p:sp>
        <p:nvSpPr>
          <p:cNvPr id="3" name="Content Placeholder 2">
            <a:extLst>
              <a:ext uri="{FF2B5EF4-FFF2-40B4-BE49-F238E27FC236}">
                <a16:creationId xmlns:a16="http://schemas.microsoft.com/office/drawing/2014/main" id="{EF32A12B-C6C8-4631-9F16-7CB9E3F76D23}"/>
              </a:ext>
            </a:extLst>
          </p:cNvPr>
          <p:cNvSpPr>
            <a:spLocks noGrp="1"/>
          </p:cNvSpPr>
          <p:nvPr>
            <p:ph idx="1"/>
          </p:nvPr>
        </p:nvSpPr>
        <p:spPr>
          <a:xfrm>
            <a:off x="676656" y="1420238"/>
            <a:ext cx="10753725" cy="5044570"/>
          </a:xfrm>
        </p:spPr>
        <p:txBody>
          <a:bodyPr>
            <a:normAutofit/>
          </a:bodyPr>
          <a:lstStyle/>
          <a:p>
            <a:r>
              <a:rPr lang="en-US" b="1"/>
              <a:t>Recent Cases Relating to Data Ethics and Poor Decision Making</a:t>
            </a:r>
          </a:p>
          <a:p>
            <a:endParaRPr lang="en-US" sz="1600" b="1"/>
          </a:p>
          <a:p>
            <a:pPr marL="538607" lvl="1" indent="-282575">
              <a:buFont typeface="Arial" panose="020B0604020202020204" pitchFamily="34" charset="0"/>
              <a:buChar char="•"/>
            </a:pPr>
            <a:r>
              <a:rPr lang="en-US"/>
              <a:t>Volkswagen’s </a:t>
            </a:r>
            <a:r>
              <a:rPr lang="en-US">
                <a:hlinkClick r:id="rId2"/>
              </a:rPr>
              <a:t>gaming</a:t>
            </a:r>
            <a:r>
              <a:rPr lang="en-US"/>
              <a:t> of emissions data </a:t>
            </a:r>
          </a:p>
          <a:p>
            <a:pPr marL="538607" lvl="1" indent="-282575">
              <a:buFont typeface="Arial" panose="020B0604020202020204" pitchFamily="34" charset="0"/>
              <a:buChar char="•"/>
            </a:pPr>
            <a:r>
              <a:rPr lang="en-US"/>
              <a:t>Whole Foods Markets manipulated product data, over-stating the weight of pre-packaged produce and meats. </a:t>
            </a:r>
          </a:p>
          <a:p>
            <a:pPr marL="538607" lvl="1" indent="-282575">
              <a:buFont typeface="Arial" panose="020B0604020202020204" pitchFamily="34" charset="0"/>
              <a:buChar char="•"/>
            </a:pPr>
            <a:r>
              <a:rPr lang="en-US"/>
              <a:t>Ashley Madison, a social network for married people seeking other partners, as hackers managed to </a:t>
            </a:r>
            <a:r>
              <a:rPr lang="en-US">
                <a:hlinkClick r:id="rId3"/>
              </a:rPr>
              <a:t>extract a huge amount of private data </a:t>
            </a:r>
            <a:r>
              <a:rPr lang="en-US"/>
              <a:t>from the company’s servers. </a:t>
            </a:r>
          </a:p>
          <a:p>
            <a:pPr marL="538607" lvl="1" indent="-282575">
              <a:buFont typeface="Arial" panose="020B0604020202020204" pitchFamily="34" charset="0"/>
              <a:buChar char="•"/>
            </a:pPr>
            <a:r>
              <a:rPr lang="en-US"/>
              <a:t>General Motors was  revealed to have</a:t>
            </a:r>
            <a:r>
              <a:rPr lang="en-US">
                <a:hlinkClick r:id="rId4"/>
              </a:rPr>
              <a:t> hidden information</a:t>
            </a:r>
            <a:r>
              <a:rPr lang="en-US"/>
              <a:t> about a faulty ignition switch linked to over one hundred deaths.</a:t>
            </a:r>
          </a:p>
          <a:p>
            <a:pPr marL="538607" lvl="1" indent="-282575">
              <a:buFont typeface="Arial" panose="020B0604020202020204" pitchFamily="34" charset="0"/>
              <a:buChar char="•"/>
            </a:pPr>
            <a:r>
              <a:rPr lang="en-US"/>
              <a:t>International Baccalaureate Organization use of a predictive algorithm to determine students’ final grades and award diplomas</a:t>
            </a:r>
            <a:r>
              <a:rPr lang="en-US" baseline="30000"/>
              <a:t>18</a:t>
            </a:r>
          </a:p>
        </p:txBody>
      </p:sp>
    </p:spTree>
    <p:extLst>
      <p:ext uri="{BB962C8B-B14F-4D97-AF65-F5344CB8AC3E}">
        <p14:creationId xmlns:p14="http://schemas.microsoft.com/office/powerpoint/2010/main" val="102277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CEE-3DBD-497B-AC19-0850F9D183AC}"/>
              </a:ext>
            </a:extLst>
          </p:cNvPr>
          <p:cNvSpPr>
            <a:spLocks noGrp="1"/>
          </p:cNvSpPr>
          <p:nvPr>
            <p:ph type="title"/>
          </p:nvPr>
        </p:nvSpPr>
        <p:spPr>
          <a:xfrm>
            <a:off x="638174" y="252645"/>
            <a:ext cx="10772775" cy="1054947"/>
          </a:xfrm>
        </p:spPr>
        <p:txBody>
          <a:bodyPr/>
          <a:lstStyle/>
          <a:p>
            <a:r>
              <a:rPr lang="en-US"/>
              <a:t>Addressing Ethical Challenges</a:t>
            </a:r>
          </a:p>
        </p:txBody>
      </p:sp>
      <p:sp>
        <p:nvSpPr>
          <p:cNvPr id="3" name="Content Placeholder 2">
            <a:extLst>
              <a:ext uri="{FF2B5EF4-FFF2-40B4-BE49-F238E27FC236}">
                <a16:creationId xmlns:a16="http://schemas.microsoft.com/office/drawing/2014/main" id="{EF32A12B-C6C8-4631-9F16-7CB9E3F76D23}"/>
              </a:ext>
            </a:extLst>
          </p:cNvPr>
          <p:cNvSpPr>
            <a:spLocks noGrp="1"/>
          </p:cNvSpPr>
          <p:nvPr>
            <p:ph idx="1"/>
          </p:nvPr>
        </p:nvSpPr>
        <p:spPr>
          <a:xfrm>
            <a:off x="676656" y="1600200"/>
            <a:ext cx="10753725" cy="4295775"/>
          </a:xfrm>
        </p:spPr>
        <p:txBody>
          <a:bodyPr/>
          <a:lstStyle/>
          <a:p>
            <a:r>
              <a:rPr lang="en-US"/>
              <a:t>Overlooking ethical issues may prompt negative impact and social rejection. Social acceptability or, even better, social preferability must be the guiding principles for any data project with even a remote impact on human life, to ensure that opportunities will not be missed. On the other hand, overemphasizing the protection of individual rights in the wrong contexts may lead to regulations that are too rigid, and this can cripple the chances to harness the social value of data.</a:t>
            </a:r>
            <a:r>
              <a:rPr lang="en-US" baseline="30000"/>
              <a:t>5</a:t>
            </a:r>
          </a:p>
        </p:txBody>
      </p:sp>
    </p:spTree>
    <p:extLst>
      <p:ext uri="{BB962C8B-B14F-4D97-AF65-F5344CB8AC3E}">
        <p14:creationId xmlns:p14="http://schemas.microsoft.com/office/powerpoint/2010/main" val="286548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A664-92DA-4E93-BEBB-9C57A37B15C6}"/>
              </a:ext>
            </a:extLst>
          </p:cNvPr>
          <p:cNvSpPr>
            <a:spLocks noGrp="1"/>
          </p:cNvSpPr>
          <p:nvPr>
            <p:ph type="title"/>
          </p:nvPr>
        </p:nvSpPr>
        <p:spPr>
          <a:xfrm>
            <a:off x="644636" y="251036"/>
            <a:ext cx="10772775" cy="1120564"/>
          </a:xfrm>
        </p:spPr>
        <p:txBody>
          <a:bodyPr/>
          <a:lstStyle/>
          <a:p>
            <a:r>
              <a:rPr lang="en-US"/>
              <a:t>Technology vs. Ethics</a:t>
            </a:r>
          </a:p>
        </p:txBody>
      </p:sp>
      <p:sp>
        <p:nvSpPr>
          <p:cNvPr id="3" name="Content Placeholder 2">
            <a:extLst>
              <a:ext uri="{FF2B5EF4-FFF2-40B4-BE49-F238E27FC236}">
                <a16:creationId xmlns:a16="http://schemas.microsoft.com/office/drawing/2014/main" id="{93F106E5-CA01-4CB3-B733-F2797199E151}"/>
              </a:ext>
            </a:extLst>
          </p:cNvPr>
          <p:cNvSpPr>
            <a:spLocks noGrp="1"/>
          </p:cNvSpPr>
          <p:nvPr>
            <p:ph idx="1"/>
          </p:nvPr>
        </p:nvSpPr>
        <p:spPr>
          <a:xfrm>
            <a:off x="676656" y="1468877"/>
            <a:ext cx="10753725" cy="5138087"/>
          </a:xfrm>
        </p:spPr>
        <p:txBody>
          <a:bodyPr/>
          <a:lstStyle/>
          <a:p>
            <a:r>
              <a:rPr lang="en-US"/>
              <a:t>Mathematical or theoretical statistics traditionally does not concern itself with the finer points of human behavior, and indeed many of us have only had limited training in the rules and regulations that pertain to data derived from human subjects. Yet inevitably in a data-rich world, technical developments cannot be divorced from the types of data sets we can collect and analyze, and how we can handle and store them.</a:t>
            </a:r>
            <a:r>
              <a:rPr lang="en-US" baseline="30000"/>
              <a:t>6</a:t>
            </a:r>
          </a:p>
        </p:txBody>
      </p:sp>
    </p:spTree>
    <p:extLst>
      <p:ext uri="{BB962C8B-B14F-4D97-AF65-F5344CB8AC3E}">
        <p14:creationId xmlns:p14="http://schemas.microsoft.com/office/powerpoint/2010/main" val="218164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3DAE-450E-4091-9A07-26F114585036}"/>
              </a:ext>
            </a:extLst>
          </p:cNvPr>
          <p:cNvSpPr>
            <a:spLocks noGrp="1"/>
          </p:cNvSpPr>
          <p:nvPr>
            <p:ph type="title"/>
          </p:nvPr>
        </p:nvSpPr>
        <p:spPr>
          <a:xfrm>
            <a:off x="676274" y="167023"/>
            <a:ext cx="10772775" cy="820112"/>
          </a:xfrm>
        </p:spPr>
        <p:txBody>
          <a:bodyPr/>
          <a:lstStyle/>
          <a:p>
            <a:r>
              <a:rPr lang="en-US"/>
              <a:t>Data Ethics Scenarios and Case Studies</a:t>
            </a:r>
            <a:endParaRPr lang="en-US" baseline="30000"/>
          </a:p>
        </p:txBody>
      </p:sp>
      <p:pic>
        <p:nvPicPr>
          <p:cNvPr id="1026" name="Picture 2" descr="Image">
            <a:extLst>
              <a:ext uri="{FF2B5EF4-FFF2-40B4-BE49-F238E27FC236}">
                <a16:creationId xmlns:a16="http://schemas.microsoft.com/office/drawing/2014/main" id="{04842360-564A-D631-87B1-21F8E3BD25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360" y="1226460"/>
            <a:ext cx="8260079" cy="45376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D0EAF6-A3D1-BA72-4E29-6346D2349493}"/>
              </a:ext>
            </a:extLst>
          </p:cNvPr>
          <p:cNvSpPr txBox="1"/>
          <p:nvPr/>
        </p:nvSpPr>
        <p:spPr>
          <a:xfrm>
            <a:off x="8839199" y="5664911"/>
            <a:ext cx="396240" cy="338554"/>
          </a:xfrm>
          <a:prstGeom prst="rect">
            <a:avLst/>
          </a:prstGeom>
          <a:noFill/>
        </p:spPr>
        <p:txBody>
          <a:bodyPr wrap="square" rtlCol="0">
            <a:spAutoFit/>
          </a:bodyPr>
          <a:lstStyle/>
          <a:p>
            <a:r>
              <a:rPr lang="en-US" sz="1600"/>
              <a:t>21</a:t>
            </a:r>
          </a:p>
        </p:txBody>
      </p:sp>
    </p:spTree>
    <p:extLst>
      <p:ext uri="{BB962C8B-B14F-4D97-AF65-F5344CB8AC3E}">
        <p14:creationId xmlns:p14="http://schemas.microsoft.com/office/powerpoint/2010/main" val="3141939327"/>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79571B8CBF524BB576518213FFA052" ma:contentTypeVersion="16" ma:contentTypeDescription="Create a new document." ma:contentTypeScope="" ma:versionID="cc7450dbbbf7f5aa5a6bc6a7fde64c43">
  <xsd:schema xmlns:xsd="http://www.w3.org/2001/XMLSchema" xmlns:xs="http://www.w3.org/2001/XMLSchema" xmlns:p="http://schemas.microsoft.com/office/2006/metadata/properties" xmlns:ns1="http://schemas.microsoft.com/sharepoint/v3" xmlns:ns3="9ce65758-8f75-425a-b825-e19b3ac320e6" xmlns:ns4="39b2e688-fe41-409b-8068-061a3c3a973a" targetNamespace="http://schemas.microsoft.com/office/2006/metadata/properties" ma:root="true" ma:fieldsID="ca040b78de45830d477d92477c428627" ns1:_="" ns3:_="" ns4:_="">
    <xsd:import namespace="http://schemas.microsoft.com/sharepoint/v3"/>
    <xsd:import namespace="9ce65758-8f75-425a-b825-e19b3ac320e6"/>
    <xsd:import namespace="39b2e688-fe41-409b-8068-061a3c3a97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1:_ip_UnifiedCompliancePolicyProperties" minOccurs="0"/>
                <xsd:element ref="ns1:_ip_UnifiedCompliancePolicyUIAction"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e65758-8f75-425a-b825-e19b3ac320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b2e688-fe41-409b-8068-061a3c3a973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CE889A-21BF-4E79-B98F-8514E1F2B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e65758-8f75-425a-b825-e19b3ac320e6"/>
    <ds:schemaRef ds:uri="39b2e688-fe41-409b-8068-061a3c3a97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76A9A7-88C6-4632-A714-F0CACFC1F168}">
  <ds:schemaRefs>
    <ds:schemaRef ds:uri="http://schemas.microsoft.com/office/infopath/2007/PartnerControls"/>
    <ds:schemaRef ds:uri="http://schemas.openxmlformats.org/package/2006/metadata/core-properties"/>
    <ds:schemaRef ds:uri="http://purl.org/dc/dcmitype/"/>
    <ds:schemaRef ds:uri="http://purl.org/dc/terms/"/>
    <ds:schemaRef ds:uri="http://www.w3.org/XML/1998/namespace"/>
    <ds:schemaRef ds:uri="http://schemas.microsoft.com/office/2006/documentManagement/types"/>
    <ds:schemaRef ds:uri="http://purl.org/dc/elements/1.1/"/>
    <ds:schemaRef ds:uri="9ce65758-8f75-425a-b825-e19b3ac320e6"/>
    <ds:schemaRef ds:uri="39b2e688-fe41-409b-8068-061a3c3a973a"/>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BA283195-0779-43CE-B82E-A938CEBA7D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fscj</Template>
  <TotalTime>782</TotalTime>
  <Words>3464</Words>
  <Application>Microsoft Office PowerPoint</Application>
  <PresentationFormat>Widescreen</PresentationFormat>
  <Paragraphs>297</Paragraphs>
  <Slides>34</Slides>
  <Notes>5</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Open Sans</vt:lpstr>
      <vt:lpstr>fscj</vt:lpstr>
      <vt:lpstr>Don't Start from Scratch! Crafting a Two-Year Data Science Program  Summer Working Connections South 2022  Data Ethics</vt:lpstr>
      <vt:lpstr>Data Ethics – Course Learning Objectives</vt:lpstr>
      <vt:lpstr>Define Data Ethics</vt:lpstr>
      <vt:lpstr>PowerPoint Presentation</vt:lpstr>
      <vt:lpstr>Reasons for Learning About Data Ethics</vt:lpstr>
      <vt:lpstr>Reasons for Learning About Data Ethics (cont)</vt:lpstr>
      <vt:lpstr>Addressing Ethical Challenges</vt:lpstr>
      <vt:lpstr>Technology vs. Ethics</vt:lpstr>
      <vt:lpstr>Data Ethics Scenarios and Case Studies</vt:lpstr>
      <vt:lpstr>Data Ethics Scenarios and Case Studies</vt:lpstr>
      <vt:lpstr>Scenario 1: Cellphone Tracking</vt:lpstr>
      <vt:lpstr>Scenario 2: Automated Healthcare App 2</vt:lpstr>
      <vt:lpstr>Scenario 3: Dynamic Sound Identification</vt:lpstr>
      <vt:lpstr>Scenario 4: Optimizing Schools</vt:lpstr>
      <vt:lpstr>Categories of Data for Higher Education</vt:lpstr>
      <vt:lpstr>Regulation of Data Dissemination</vt:lpstr>
      <vt:lpstr>Regulation of Data Dissemination (cont)</vt:lpstr>
      <vt:lpstr>Regulation of Data Dissemination (cont)</vt:lpstr>
      <vt:lpstr>Regulation of Data Dissemination (cont)</vt:lpstr>
      <vt:lpstr>Institutional Review Board (FSCJ)</vt:lpstr>
      <vt:lpstr>Establishing Guidelines</vt:lpstr>
      <vt:lpstr>Guidelines (Statisticians)</vt:lpstr>
      <vt:lpstr>Guidelines (Data Scientists)</vt:lpstr>
      <vt:lpstr>Guidelines (Software Developers)</vt:lpstr>
      <vt:lpstr>Guidelines (Academic Advisors)</vt:lpstr>
      <vt:lpstr>Five Core Virtues for AIs and "Quants"19</vt:lpstr>
      <vt:lpstr>Ethical Reasoning</vt:lpstr>
      <vt:lpstr>Stakeholder Analysis Template</vt:lpstr>
      <vt:lpstr>Stakeholder Analysis: Example</vt:lpstr>
      <vt:lpstr>Activity: Role-Specific Stakeholder Analysis</vt:lpstr>
      <vt:lpstr>Activity: Design a Role-Specific Framework</vt:lpstr>
      <vt:lpstr>References/Additional Reading</vt:lpstr>
      <vt:lpstr>References/Additional Reading (cont)</vt:lpstr>
      <vt:lpstr>References/Additional Reading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Nuts and Bolts of Creating a Two-Year Data Science Degree</dc:title>
  <dc:creator>Singletary, David S.</dc:creator>
  <cp:lastModifiedBy>Singletary, David S.</cp:lastModifiedBy>
  <cp:revision>21</cp:revision>
  <dcterms:created xsi:type="dcterms:W3CDTF">2021-04-18T00:11:31Z</dcterms:created>
  <dcterms:modified xsi:type="dcterms:W3CDTF">2022-06-22T23:14:40Z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0x010100ED79571B8CBF524BB576518213FFA052</vt:lpwstr>
  </property>
</Properties>
</file>