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90" r:id="rId5"/>
    <p:sldId id="291" r:id="rId6"/>
    <p:sldId id="292" r:id="rId7"/>
    <p:sldId id="293" r:id="rId8"/>
    <p:sldId id="294"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p:normalViewPr>
  <p:slideViewPr>
    <p:cSldViewPr snapToGrid="0">
      <p:cViewPr varScale="1">
        <p:scale>
          <a:sx n="72" d="100"/>
          <a:sy n="72" d="100"/>
        </p:scale>
        <p:origin x="8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4285C-B799-4FD2-AC64-973EDC763F01}"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A8EBA-CB4A-4461-9C16-0A2177F4F7B2}" type="slidenum">
              <a:rPr lang="en-US" smtClean="0"/>
              <a:t>‹#›</a:t>
            </a:fld>
            <a:endParaRPr lang="en-US"/>
          </a:p>
        </p:txBody>
      </p:sp>
    </p:spTree>
    <p:extLst>
      <p:ext uri="{BB962C8B-B14F-4D97-AF65-F5344CB8AC3E}">
        <p14:creationId xmlns:p14="http://schemas.microsoft.com/office/powerpoint/2010/main" val="370366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a:p>
        </p:txBody>
      </p:sp>
    </p:spTree>
    <p:extLst>
      <p:ext uri="{BB962C8B-B14F-4D97-AF65-F5344CB8AC3E}">
        <p14:creationId xmlns:p14="http://schemas.microsoft.com/office/powerpoint/2010/main" val="350526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466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307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776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1908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8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273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57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45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114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186265E3-7F0C-42F8-B758-97573979BB4B}"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979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80667" y="6310313"/>
            <a:ext cx="2282201"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3348589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fscj.edu/academics/workforce-education/grant-programs/fintech-gra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48D7-401B-4A9F-A3A2-917933D9070A}"/>
              </a:ext>
            </a:extLst>
          </p:cNvPr>
          <p:cNvSpPr>
            <a:spLocks noGrp="1"/>
          </p:cNvSpPr>
          <p:nvPr>
            <p:ph type="ctrTitle"/>
          </p:nvPr>
        </p:nvSpPr>
        <p:spPr>
          <a:xfrm>
            <a:off x="914400" y="647700"/>
            <a:ext cx="10363200" cy="4884420"/>
          </a:xfrm>
        </p:spPr>
        <p:txBody>
          <a:bodyPr>
            <a:normAutofit fontScale="90000"/>
          </a:bodyPr>
          <a:lstStyle/>
          <a:p>
            <a:r>
              <a:rPr lang="en-US"/>
              <a:t>Don't Start from Scratch!</a:t>
            </a:r>
            <a:br>
              <a:rPr lang="en-US"/>
            </a:br>
            <a:r>
              <a:rPr lang="en-US"/>
              <a:t>Crafting a Two-Year Data Science Program</a:t>
            </a:r>
            <a:br>
              <a:rPr lang="en-US"/>
            </a:br>
            <a:br>
              <a:rPr lang="en-US"/>
            </a:br>
            <a:r>
              <a:rPr lang="en-US"/>
              <a:t>Summer Working Connections South</a:t>
            </a:r>
            <a:br>
              <a:rPr lang="en-US"/>
            </a:br>
            <a:r>
              <a:rPr lang="en-US"/>
              <a:t>2022</a:t>
            </a:r>
            <a:br>
              <a:rPr lang="en-US"/>
            </a:br>
            <a:br>
              <a:rPr lang="en-US"/>
            </a:br>
            <a:r>
              <a:rPr lang="en-US"/>
              <a:t>Leveraging the program: </a:t>
            </a:r>
            <a:br>
              <a:rPr lang="en-US"/>
            </a:br>
            <a:r>
              <a:rPr lang="en-US"/>
              <a:t>FinTech Aspirations (and more)</a:t>
            </a:r>
          </a:p>
        </p:txBody>
      </p:sp>
    </p:spTree>
    <p:extLst>
      <p:ext uri="{BB962C8B-B14F-4D97-AF65-F5344CB8AC3E}">
        <p14:creationId xmlns:p14="http://schemas.microsoft.com/office/powerpoint/2010/main" val="320071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Northeast Florida FinTech Initiative</a:t>
            </a:r>
          </a:p>
        </p:txBody>
      </p:sp>
      <p:sp>
        <p:nvSpPr>
          <p:cNvPr id="3" name="Content Placeholder 2">
            <a:extLst>
              <a:ext uri="{FF2B5EF4-FFF2-40B4-BE49-F238E27FC236}">
                <a16:creationId xmlns:a16="http://schemas.microsoft.com/office/drawing/2014/main" id="{2D7DCEC4-1F9F-E792-AB57-0CD81ECBB8F4}"/>
              </a:ext>
            </a:extLst>
          </p:cNvPr>
          <p:cNvSpPr>
            <a:spLocks noGrp="1"/>
          </p:cNvSpPr>
          <p:nvPr>
            <p:ph idx="1"/>
          </p:nvPr>
        </p:nvSpPr>
        <p:spPr>
          <a:xfrm>
            <a:off x="838200" y="1112521"/>
            <a:ext cx="10515600" cy="4736742"/>
          </a:xfrm>
        </p:spPr>
        <p:txBody>
          <a:bodyPr>
            <a:normAutofit fontScale="85000" lnSpcReduction="20000"/>
          </a:bodyPr>
          <a:lstStyle/>
          <a:p>
            <a:r>
              <a:rPr lang="en-US" sz="2400">
                <a:hlinkClick r:id="rId2"/>
              </a:rPr>
              <a:t>https://www.fscj.edu/academics/workforce-education/grant-programs/fintech-grant</a:t>
            </a:r>
            <a:endParaRPr lang="en-US" sz="2400"/>
          </a:p>
          <a:p>
            <a:r>
              <a:rPr lang="en-US"/>
              <a:t>The Northeast Florida FinTech Initiative represents a partnership between Florida State College at Jacksonville and St. Johns River State College, regional schools, nonprofits and numerous financial services companies to provide new financial technology, or “FinTech” training and certification opportunities in topics such as blockchain, mobile applications, machine learning and cloud-based data management.</a:t>
            </a:r>
          </a:p>
          <a:p>
            <a:r>
              <a:rPr lang="en-US"/>
              <a:t>This innovative collaboration to provide new FinTech-related training and certifications will help equip Floridians with skills in demand by Northeast Florida’s growing FinTech industry.</a:t>
            </a:r>
          </a:p>
          <a:p>
            <a:r>
              <a:rPr lang="en-US"/>
              <a:t>The FinTech Initiative will also include the creation of a new externship program and working connections program. These programs will provide leaders of nearby K-12 schools with valuable skills and information needed to introduce students to the FinTech industry and will offer real-world industry experiences to College faculty.</a:t>
            </a:r>
          </a:p>
        </p:txBody>
      </p:sp>
    </p:spTree>
    <p:extLst>
      <p:ext uri="{BB962C8B-B14F-4D97-AF65-F5344CB8AC3E}">
        <p14:creationId xmlns:p14="http://schemas.microsoft.com/office/powerpoint/2010/main" val="60962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Northeast Florida FinTech Initiative</a:t>
            </a:r>
          </a:p>
        </p:txBody>
      </p:sp>
      <p:sp>
        <p:nvSpPr>
          <p:cNvPr id="3" name="Content Placeholder 2">
            <a:extLst>
              <a:ext uri="{FF2B5EF4-FFF2-40B4-BE49-F238E27FC236}">
                <a16:creationId xmlns:a16="http://schemas.microsoft.com/office/drawing/2014/main" id="{2D7DCEC4-1F9F-E792-AB57-0CD81ECBB8F4}"/>
              </a:ext>
            </a:extLst>
          </p:cNvPr>
          <p:cNvSpPr>
            <a:spLocks noGrp="1"/>
          </p:cNvSpPr>
          <p:nvPr>
            <p:ph idx="1"/>
          </p:nvPr>
        </p:nvSpPr>
        <p:spPr>
          <a:xfrm>
            <a:off x="838200" y="1112521"/>
            <a:ext cx="10515600" cy="4736742"/>
          </a:xfrm>
        </p:spPr>
        <p:txBody>
          <a:bodyPr>
            <a:normAutofit fontScale="92500" lnSpcReduction="20000"/>
          </a:bodyPr>
          <a:lstStyle/>
          <a:p>
            <a:r>
              <a:rPr lang="en-US"/>
              <a:t>Banking Specialist - FinTech Technical Certificate – An introductory-level certificate designed to get students on a FinTech career pathway. Available Online</a:t>
            </a:r>
          </a:p>
          <a:p>
            <a:r>
              <a:rPr lang="en-US"/>
              <a:t>FinTech Advanced Technical Certificate –For those who already hold a degree and is designed to upskill IT-based FinTech skills, particularly in software applications and development Coming Soon!</a:t>
            </a:r>
          </a:p>
          <a:p>
            <a:r>
              <a:rPr lang="en-US"/>
              <a:t>FinTech Support Technician Boot Camp Academy - a fast-track program that provides a non-credit pathway for individuals to acquire skills desirable to regional FinTech companies Coming Soon!</a:t>
            </a:r>
          </a:p>
          <a:p>
            <a:r>
              <a:rPr lang="en-US"/>
              <a:t>Security+ Boot Camp Academy - June 14-August 9, 2022, Tuesdays and Thursdays - Live Online 6-8 p.m.</a:t>
            </a:r>
          </a:p>
          <a:p>
            <a:r>
              <a:rPr lang="en-US"/>
              <a:t>MOS Excel 2019 – June 8–July 16, 2022, Wednesdays 5-7PM &amp; Saturdays - Live Online 10AM-12PM</a:t>
            </a:r>
          </a:p>
          <a:p>
            <a:r>
              <a:rPr lang="en-US"/>
              <a:t>Python – September 1-29, 2022, Thursdays - Live Online 6-8:30 PM</a:t>
            </a:r>
          </a:p>
        </p:txBody>
      </p:sp>
    </p:spTree>
    <p:extLst>
      <p:ext uri="{BB962C8B-B14F-4D97-AF65-F5344CB8AC3E}">
        <p14:creationId xmlns:p14="http://schemas.microsoft.com/office/powerpoint/2010/main" val="324260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FinTech Advanced Technical Certificate (ATC)</a:t>
            </a:r>
          </a:p>
        </p:txBody>
      </p:sp>
      <p:sp>
        <p:nvSpPr>
          <p:cNvPr id="3" name="Content Placeholder 2">
            <a:extLst>
              <a:ext uri="{FF2B5EF4-FFF2-40B4-BE49-F238E27FC236}">
                <a16:creationId xmlns:a16="http://schemas.microsoft.com/office/drawing/2014/main" id="{2D7DCEC4-1F9F-E792-AB57-0CD81ECBB8F4}"/>
              </a:ext>
            </a:extLst>
          </p:cNvPr>
          <p:cNvSpPr>
            <a:spLocks noGrp="1"/>
          </p:cNvSpPr>
          <p:nvPr>
            <p:ph idx="1"/>
          </p:nvPr>
        </p:nvSpPr>
        <p:spPr>
          <a:xfrm>
            <a:off x="838200" y="1112521"/>
            <a:ext cx="10515600" cy="4736742"/>
          </a:xfrm>
        </p:spPr>
        <p:txBody>
          <a:bodyPr>
            <a:normAutofit/>
          </a:bodyPr>
          <a:lstStyle/>
          <a:p>
            <a:pPr marL="0" indent="0">
              <a:buNone/>
            </a:pPr>
            <a:r>
              <a:rPr lang="en-US"/>
              <a:t>• Eight new courses (24 credit hours)</a:t>
            </a:r>
          </a:p>
          <a:p>
            <a:pPr marL="457200" lvl="1" indent="0">
              <a:buNone/>
            </a:pPr>
            <a:r>
              <a:rPr lang="en-US"/>
              <a:t>o FIN 3450 – Foundations of FinTech Credit Hours: 3</a:t>
            </a:r>
          </a:p>
          <a:p>
            <a:pPr marL="457200" lvl="1" indent="0">
              <a:buNone/>
            </a:pPr>
            <a:r>
              <a:rPr lang="en-US"/>
              <a:t>o IDC 3021C– Technology in FinTech Credit Hours: 3</a:t>
            </a:r>
          </a:p>
          <a:p>
            <a:pPr marL="457200" lvl="1" indent="0">
              <a:buNone/>
            </a:pPr>
            <a:r>
              <a:rPr lang="en-US"/>
              <a:t>o FIN 3740– Data Ethics and Regulatory Concepts in FinTech Credit Hours: 3</a:t>
            </a:r>
          </a:p>
          <a:p>
            <a:pPr marL="457200" lvl="1" indent="0">
              <a:buNone/>
            </a:pPr>
            <a:r>
              <a:rPr lang="en-US"/>
              <a:t>o ISM 3232C – Fintech Application Development Credit Hours: 3</a:t>
            </a:r>
          </a:p>
          <a:p>
            <a:pPr marL="457200" lvl="1" indent="0">
              <a:buNone/>
            </a:pPr>
            <a:r>
              <a:rPr lang="en-US"/>
              <a:t>o IDC 4251C – Data Mining for FinTech: 3</a:t>
            </a:r>
          </a:p>
          <a:p>
            <a:pPr marL="457200" lvl="1" indent="0">
              <a:buNone/>
            </a:pPr>
            <a:r>
              <a:rPr lang="en-US"/>
              <a:t>o IDC 4252C – Data Analytics for FinTech: 3</a:t>
            </a:r>
          </a:p>
          <a:p>
            <a:pPr marL="457200" lvl="1" indent="0">
              <a:buNone/>
            </a:pPr>
            <a:r>
              <a:rPr lang="en-US"/>
              <a:t>o IDC 4022C – Machine Learning for FinTech Credit Hours: 3</a:t>
            </a:r>
          </a:p>
          <a:p>
            <a:pPr marL="457200" lvl="1" indent="0">
              <a:buNone/>
            </a:pPr>
            <a:r>
              <a:rPr lang="en-US"/>
              <a:t>o FIN 4451 – FinTech Capstone Credit Hours: 3</a:t>
            </a:r>
          </a:p>
        </p:txBody>
      </p:sp>
    </p:spTree>
    <p:extLst>
      <p:ext uri="{BB962C8B-B14F-4D97-AF65-F5344CB8AC3E}">
        <p14:creationId xmlns:p14="http://schemas.microsoft.com/office/powerpoint/2010/main" val="74619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B.A.S. in Information Systems Technology</a:t>
            </a:r>
          </a:p>
        </p:txBody>
      </p:sp>
      <p:sp>
        <p:nvSpPr>
          <p:cNvPr id="3" name="Content Placeholder 2">
            <a:extLst>
              <a:ext uri="{FF2B5EF4-FFF2-40B4-BE49-F238E27FC236}">
                <a16:creationId xmlns:a16="http://schemas.microsoft.com/office/drawing/2014/main" id="{2D7DCEC4-1F9F-E792-AB57-0CD81ECBB8F4}"/>
              </a:ext>
            </a:extLst>
          </p:cNvPr>
          <p:cNvSpPr>
            <a:spLocks noGrp="1"/>
          </p:cNvSpPr>
          <p:nvPr>
            <p:ph idx="1"/>
          </p:nvPr>
        </p:nvSpPr>
        <p:spPr>
          <a:xfrm>
            <a:off x="838200" y="1112521"/>
            <a:ext cx="10927080" cy="4736742"/>
          </a:xfrm>
        </p:spPr>
        <p:txBody>
          <a:bodyPr>
            <a:normAutofit fontScale="92500" lnSpcReduction="10000"/>
          </a:bodyPr>
          <a:lstStyle/>
          <a:p>
            <a:pPr marL="0" indent="0">
              <a:buNone/>
            </a:pPr>
            <a:r>
              <a:rPr lang="en-US" b="1"/>
              <a:t>FinTech Concentration</a:t>
            </a:r>
          </a:p>
          <a:p>
            <a:pPr marL="457200" indent="0">
              <a:buNone/>
            </a:pPr>
            <a:r>
              <a:rPr lang="en-US"/>
              <a:t>o FIN 3400 – Financial Management Credit Hours 3</a:t>
            </a:r>
          </a:p>
          <a:p>
            <a:pPr marL="457200" indent="0">
              <a:buNone/>
            </a:pPr>
            <a:r>
              <a:rPr lang="en-US"/>
              <a:t>o FIN 3450 – Foundations of FinTech Credit Hours: 3</a:t>
            </a:r>
          </a:p>
          <a:p>
            <a:pPr marL="457200" indent="0">
              <a:buNone/>
            </a:pPr>
            <a:r>
              <a:rPr lang="en-US"/>
              <a:t>o IDC 3021C – Technology in FinTech Credit Hours: 3</a:t>
            </a:r>
          </a:p>
          <a:p>
            <a:pPr marL="457200" indent="0">
              <a:buNone/>
            </a:pPr>
            <a:r>
              <a:rPr lang="en-US"/>
              <a:t>o FIN 3740 – Data Ethics and Regulatory Concepts in FinTech Credit Hours: 3 </a:t>
            </a:r>
          </a:p>
          <a:p>
            <a:pPr marL="457200" indent="0">
              <a:buNone/>
            </a:pPr>
            <a:r>
              <a:rPr lang="en-US"/>
              <a:t>o ISM 3232C – Fintech Application Development Credit Hours: 3</a:t>
            </a:r>
          </a:p>
          <a:p>
            <a:pPr marL="457200" indent="0">
              <a:buNone/>
            </a:pPr>
            <a:r>
              <a:rPr lang="en-US"/>
              <a:t>o IDC 4251C – Data Mining for FinTech: 3 </a:t>
            </a:r>
          </a:p>
          <a:p>
            <a:pPr marL="457200" indent="0">
              <a:buNone/>
            </a:pPr>
            <a:r>
              <a:rPr lang="en-US"/>
              <a:t>o IDC 4252C – Data Analytics for FinTech: 3 </a:t>
            </a:r>
          </a:p>
          <a:p>
            <a:pPr marL="457200" indent="0">
              <a:buNone/>
            </a:pPr>
            <a:r>
              <a:rPr lang="en-US"/>
              <a:t>o IDC 4022C – Machine Learning for FinTech Credit Hours: 3</a:t>
            </a:r>
          </a:p>
          <a:p>
            <a:pPr marL="457200" indent="0">
              <a:buNone/>
            </a:pPr>
            <a:r>
              <a:rPr lang="en-US"/>
              <a:t>o FIN 4451 – FinTech Capstone Credit Hours: 3</a:t>
            </a:r>
          </a:p>
        </p:txBody>
      </p:sp>
    </p:spTree>
    <p:extLst>
      <p:ext uri="{BB962C8B-B14F-4D97-AF65-F5344CB8AC3E}">
        <p14:creationId xmlns:p14="http://schemas.microsoft.com/office/powerpoint/2010/main" val="347459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B.A.S. in Information Systems Technology</a:t>
            </a:r>
          </a:p>
        </p:txBody>
      </p:sp>
      <p:sp>
        <p:nvSpPr>
          <p:cNvPr id="3" name="Content Placeholder 2">
            <a:extLst>
              <a:ext uri="{FF2B5EF4-FFF2-40B4-BE49-F238E27FC236}">
                <a16:creationId xmlns:a16="http://schemas.microsoft.com/office/drawing/2014/main" id="{2D7DCEC4-1F9F-E792-AB57-0CD81ECBB8F4}"/>
              </a:ext>
            </a:extLst>
          </p:cNvPr>
          <p:cNvSpPr>
            <a:spLocks noGrp="1"/>
          </p:cNvSpPr>
          <p:nvPr>
            <p:ph idx="1"/>
          </p:nvPr>
        </p:nvSpPr>
        <p:spPr>
          <a:xfrm>
            <a:off x="838200" y="1112521"/>
            <a:ext cx="10927080" cy="4736742"/>
          </a:xfrm>
        </p:spPr>
        <p:txBody>
          <a:bodyPr>
            <a:normAutofit fontScale="92500" lnSpcReduction="10000"/>
          </a:bodyPr>
          <a:lstStyle/>
          <a:p>
            <a:pPr marL="0" indent="0">
              <a:buNone/>
            </a:pPr>
            <a:r>
              <a:rPr lang="en-US" b="1"/>
              <a:t>FinTech Concentration</a:t>
            </a:r>
          </a:p>
          <a:p>
            <a:pPr marL="457200" indent="0">
              <a:buNone/>
            </a:pPr>
            <a:r>
              <a:rPr lang="en-US"/>
              <a:t>o FIN 3400 – Financial Management Credit Hours 3</a:t>
            </a:r>
          </a:p>
          <a:p>
            <a:pPr marL="457200" indent="0">
              <a:buNone/>
            </a:pPr>
            <a:r>
              <a:rPr lang="en-US"/>
              <a:t>o FIN 3450 – Foundations of FinTech Credit Hours: 3</a:t>
            </a:r>
          </a:p>
          <a:p>
            <a:pPr marL="457200" indent="0">
              <a:buNone/>
            </a:pPr>
            <a:r>
              <a:rPr lang="en-US"/>
              <a:t>o IDC 3021C – Technology in FinTech Credit Hours: 3</a:t>
            </a:r>
          </a:p>
          <a:p>
            <a:pPr marL="457200" indent="0">
              <a:buNone/>
            </a:pPr>
            <a:r>
              <a:rPr lang="en-US"/>
              <a:t>o FIN 3740 – Data Ethics and Regulatory Concepts in FinTech Credit Hours: 3 </a:t>
            </a:r>
          </a:p>
          <a:p>
            <a:pPr marL="457200" indent="0">
              <a:buNone/>
            </a:pPr>
            <a:r>
              <a:rPr lang="en-US"/>
              <a:t>o ISM 3232C – Fintech Application Development Credit Hours: 3</a:t>
            </a:r>
          </a:p>
          <a:p>
            <a:pPr marL="457200" indent="0">
              <a:buNone/>
            </a:pPr>
            <a:r>
              <a:rPr lang="en-US"/>
              <a:t>o IDC 4251C – Data Mining for FinTech: 3 </a:t>
            </a:r>
          </a:p>
          <a:p>
            <a:pPr marL="457200" indent="0">
              <a:buNone/>
            </a:pPr>
            <a:r>
              <a:rPr lang="en-US"/>
              <a:t>o IDC 4252C – Data Analytics for FinTech: 3 </a:t>
            </a:r>
          </a:p>
          <a:p>
            <a:pPr marL="457200" indent="0">
              <a:buNone/>
            </a:pPr>
            <a:r>
              <a:rPr lang="en-US"/>
              <a:t>o IDC 4022C – Machine Learning for FinTech Credit Hours: 3</a:t>
            </a:r>
          </a:p>
          <a:p>
            <a:pPr marL="457200" indent="0">
              <a:buNone/>
            </a:pPr>
            <a:r>
              <a:rPr lang="en-US"/>
              <a:t>o FIN 4451 – FinTech Capstone Credit Hours: 3</a:t>
            </a:r>
          </a:p>
        </p:txBody>
      </p:sp>
    </p:spTree>
    <p:extLst>
      <p:ext uri="{BB962C8B-B14F-4D97-AF65-F5344CB8AC3E}">
        <p14:creationId xmlns:p14="http://schemas.microsoft.com/office/powerpoint/2010/main" val="25995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34C0-FA15-5734-BC6E-C74D81E3FFFF}"/>
              </a:ext>
            </a:extLst>
          </p:cNvPr>
          <p:cNvSpPr>
            <a:spLocks noGrp="1"/>
          </p:cNvSpPr>
          <p:nvPr>
            <p:ph type="title"/>
          </p:nvPr>
        </p:nvSpPr>
        <p:spPr>
          <a:xfrm>
            <a:off x="838200" y="338179"/>
            <a:ext cx="10515600" cy="670559"/>
          </a:xfrm>
        </p:spPr>
        <p:txBody>
          <a:bodyPr>
            <a:normAutofit fontScale="90000"/>
          </a:bodyPr>
          <a:lstStyle/>
          <a:p>
            <a:r>
              <a:rPr lang="en-US"/>
              <a:t>B.A.S. in Data Science (Proposed)</a:t>
            </a:r>
          </a:p>
        </p:txBody>
      </p:sp>
      <p:pic>
        <p:nvPicPr>
          <p:cNvPr id="7" name="Content Placeholder 6">
            <a:extLst>
              <a:ext uri="{FF2B5EF4-FFF2-40B4-BE49-F238E27FC236}">
                <a16:creationId xmlns:a16="http://schemas.microsoft.com/office/drawing/2014/main" id="{84112A3E-DB2C-34E9-CA2F-F1D62FC97522}"/>
              </a:ext>
            </a:extLst>
          </p:cNvPr>
          <p:cNvPicPr>
            <a:picLocks noGrp="1" noChangeAspect="1"/>
          </p:cNvPicPr>
          <p:nvPr>
            <p:ph idx="1"/>
          </p:nvPr>
        </p:nvPicPr>
        <p:blipFill>
          <a:blip r:embed="rId2"/>
          <a:stretch>
            <a:fillRect/>
          </a:stretch>
        </p:blipFill>
        <p:spPr>
          <a:xfrm>
            <a:off x="1097144" y="940158"/>
            <a:ext cx="7665856" cy="3523197"/>
          </a:xfrm>
        </p:spPr>
      </p:pic>
      <p:sp>
        <p:nvSpPr>
          <p:cNvPr id="9" name="TextBox 8">
            <a:extLst>
              <a:ext uri="{FF2B5EF4-FFF2-40B4-BE49-F238E27FC236}">
                <a16:creationId xmlns:a16="http://schemas.microsoft.com/office/drawing/2014/main" id="{5BDDFD39-B322-5F39-1889-8D35C6851930}"/>
              </a:ext>
            </a:extLst>
          </p:cNvPr>
          <p:cNvSpPr txBox="1"/>
          <p:nvPr/>
        </p:nvSpPr>
        <p:spPr>
          <a:xfrm>
            <a:off x="3512820" y="4943414"/>
            <a:ext cx="6096000" cy="671915"/>
          </a:xfrm>
          <a:prstGeom prst="rect">
            <a:avLst/>
          </a:prstGeom>
          <a:noFill/>
        </p:spPr>
        <p:txBody>
          <a:bodyPr wrap="square">
            <a:spAutoFit/>
          </a:bodyPr>
          <a:lstStyle/>
          <a:p>
            <a:pPr marL="0" marR="0" algn="ctr">
              <a:lnSpc>
                <a:spcPct val="107000"/>
              </a:lnSpc>
              <a:spcBef>
                <a:spcPts val="0"/>
              </a:spcBef>
              <a:spcAft>
                <a:spcPts val="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Florida State College at Jacksonville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New Program Prospectus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37647"/>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79571B8CBF524BB576518213FFA052" ma:contentTypeVersion="16" ma:contentTypeDescription="Create a new document." ma:contentTypeScope="" ma:versionID="cc7450dbbbf7f5aa5a6bc6a7fde64c43">
  <xsd:schema xmlns:xsd="http://www.w3.org/2001/XMLSchema" xmlns:xs="http://www.w3.org/2001/XMLSchema" xmlns:p="http://schemas.microsoft.com/office/2006/metadata/properties" xmlns:ns1="http://schemas.microsoft.com/sharepoint/v3" xmlns:ns3="9ce65758-8f75-425a-b825-e19b3ac320e6" xmlns:ns4="39b2e688-fe41-409b-8068-061a3c3a973a" targetNamespace="http://schemas.microsoft.com/office/2006/metadata/properties" ma:root="true" ma:fieldsID="ca040b78de45830d477d92477c428627" ns1:_="" ns3:_="" ns4:_="">
    <xsd:import namespace="http://schemas.microsoft.com/sharepoint/v3"/>
    <xsd:import namespace="9ce65758-8f75-425a-b825-e19b3ac320e6"/>
    <xsd:import namespace="39b2e688-fe41-409b-8068-061a3c3a97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1:_ip_UnifiedCompliancePolicyProperties" minOccurs="0"/>
                <xsd:element ref="ns1:_ip_UnifiedCompliancePolicyUIAction"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e65758-8f75-425a-b825-e19b3ac320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b2e688-fe41-409b-8068-061a3c3a973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76A9A7-88C6-4632-A714-F0CACFC1F168}">
  <ds:schemaRefs>
    <ds:schemaRef ds:uri="http://schemas.microsoft.com/office/infopath/2007/PartnerControls"/>
    <ds:schemaRef ds:uri="http://schemas.openxmlformats.org/package/2006/metadata/core-properties"/>
    <ds:schemaRef ds:uri="http://purl.org/dc/dcmitype/"/>
    <ds:schemaRef ds:uri="http://purl.org/dc/terms/"/>
    <ds:schemaRef ds:uri="http://www.w3.org/XML/1998/namespace"/>
    <ds:schemaRef ds:uri="http://schemas.microsoft.com/office/2006/documentManagement/types"/>
    <ds:schemaRef ds:uri="http://purl.org/dc/elements/1.1/"/>
    <ds:schemaRef ds:uri="9ce65758-8f75-425a-b825-e19b3ac320e6"/>
    <ds:schemaRef ds:uri="39b2e688-fe41-409b-8068-061a3c3a973a"/>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BA283195-0779-43CE-B82E-A938CEBA7DA7}">
  <ds:schemaRefs>
    <ds:schemaRef ds:uri="http://schemas.microsoft.com/sharepoint/v3/contenttype/forms"/>
  </ds:schemaRefs>
</ds:datastoreItem>
</file>

<file path=customXml/itemProps3.xml><?xml version="1.0" encoding="utf-8"?>
<ds:datastoreItem xmlns:ds="http://schemas.openxmlformats.org/officeDocument/2006/customXml" ds:itemID="{B8CE889A-21BF-4E79-B98F-8514E1F2B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e65758-8f75-425a-b825-e19b3ac320e6"/>
    <ds:schemaRef ds:uri="39b2e688-fe41-409b-8068-061a3c3a97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fscj</Template>
  <TotalTime>870</TotalTime>
  <Words>676</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 Sans</vt:lpstr>
      <vt:lpstr>fscj</vt:lpstr>
      <vt:lpstr>Don't Start from Scratch! Crafting a Two-Year Data Science Program  Summer Working Connections South 2022  Leveraging the program:  FinTech Aspirations (and more)</vt:lpstr>
      <vt:lpstr>Northeast Florida FinTech Initiative</vt:lpstr>
      <vt:lpstr>Northeast Florida FinTech Initiative</vt:lpstr>
      <vt:lpstr>FinTech Advanced Technical Certificate (ATC)</vt:lpstr>
      <vt:lpstr>B.A.S. in Information Systems Technology</vt:lpstr>
      <vt:lpstr>B.A.S. in Information Systems Technology</vt:lpstr>
      <vt:lpstr>B.A.S. in Data Science (Proposed)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Nuts and Bolts of Creating a Two-Year Data Science Degree</dc:title>
  <dc:creator>Singletary, David S.</dc:creator>
  <cp:lastModifiedBy>Singletary, David S.</cp:lastModifiedBy>
  <cp:revision>32</cp:revision>
  <dcterms:created xsi:type="dcterms:W3CDTF">2021-04-18T00:11:31Z</dcterms:created>
  <dcterms:modified xsi:type="dcterms:W3CDTF">2022-06-23T01:01:21Z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0x010100ED79571B8CBF524BB576518213FFA052</vt:lpwstr>
  </property>
</Properties>
</file>