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sldIdLst>
    <p:sldId id="290" r:id="rId5"/>
    <p:sldId id="291" r:id="rId6"/>
    <p:sldId id="292" r:id="rId7"/>
    <p:sldId id="293" r:id="rId8"/>
    <p:sldId id="294" r:id="rId9"/>
    <p:sldId id="295" r:id="rId10"/>
    <p:sldId id="29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8" autoAdjust="0"/>
    <p:restoredTop sz="94660"/>
  </p:normalViewPr>
  <p:slideViewPr>
    <p:cSldViewPr snapToGrid="0">
      <p:cViewPr varScale="1">
        <p:scale>
          <a:sx n="72" d="100"/>
          <a:sy n="72" d="100"/>
        </p:scale>
        <p:origin x="8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A4285C-B799-4FD2-AC64-973EDC763F01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7A8EBA-CB4A-4461-9C16-0A2177F4F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662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47700"/>
            <a:ext cx="103632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27375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24396" y="6356352"/>
            <a:ext cx="374320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64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7701"/>
            <a:ext cx="10515600" cy="1221311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958274"/>
            <a:ext cx="10515600" cy="3786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67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47700"/>
            <a:ext cx="2628900" cy="50422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47700"/>
            <a:ext cx="7734300" cy="50422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071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7701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62959"/>
            <a:ext cx="10515600" cy="3786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62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647700"/>
            <a:ext cx="105156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352742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86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844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277519"/>
            <a:ext cx="5181600" cy="36191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77518"/>
            <a:ext cx="5181600" cy="36191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84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7701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9732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808290"/>
            <a:ext cx="5157787" cy="301624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98862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808289"/>
            <a:ext cx="5183188" cy="30162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35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7701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795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66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77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47701"/>
            <a:ext cx="6172200" cy="47070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247901"/>
            <a:ext cx="3932237" cy="31147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145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7700"/>
            <a:ext cx="3932237" cy="15093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647701"/>
            <a:ext cx="6172200" cy="473733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57011"/>
            <a:ext cx="3932237" cy="323595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186265E3-7F0C-42F8-B758-97573979BB4B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93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818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97149"/>
            <a:ext cx="10515600" cy="3786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24396" y="6358793"/>
            <a:ext cx="37432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0667" y="6310313"/>
            <a:ext cx="2282201" cy="457200"/>
          </a:xfrm>
          <a:prstGeom prst="rect">
            <a:avLst/>
          </a:prstGeom>
        </p:spPr>
      </p:pic>
      <p:sp>
        <p:nvSpPr>
          <p:cNvPr id="7" name="Slide Number Placeholder 5"/>
          <p:cNvSpPr txBox="1">
            <a:spLocks/>
          </p:cNvSpPr>
          <p:nvPr/>
        </p:nvSpPr>
        <p:spPr>
          <a:xfrm>
            <a:off x="806116" y="6356351"/>
            <a:ext cx="314178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F253311F-96EC-5E40-B963-C06A534994B3}" type="slidenum">
              <a:rPr lang="en-US" sz="1400" smtClean="0"/>
              <a:pPr algn="l"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4858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8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148D7-401B-4A9F-A3A2-917933D907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647700"/>
            <a:ext cx="10363200" cy="4884420"/>
          </a:xfrm>
        </p:spPr>
        <p:txBody>
          <a:bodyPr>
            <a:normAutofit fontScale="90000"/>
          </a:bodyPr>
          <a:lstStyle/>
          <a:p>
            <a:r>
              <a:rPr lang="en-US"/>
              <a:t>Don't Start from Scratch!</a:t>
            </a:r>
            <a:br>
              <a:rPr lang="en-US"/>
            </a:br>
            <a:r>
              <a:rPr lang="en-US"/>
              <a:t>Crafting a Two-Year Data Science Program</a:t>
            </a:r>
            <a:br>
              <a:rPr lang="en-US"/>
            </a:br>
            <a:br>
              <a:rPr lang="en-US"/>
            </a:br>
            <a:r>
              <a:rPr lang="en-US"/>
              <a:t>Summer Working Connections South</a:t>
            </a:r>
            <a:br>
              <a:rPr lang="en-US"/>
            </a:br>
            <a:r>
              <a:rPr lang="en-US"/>
              <a:t>2022</a:t>
            </a:r>
            <a:br>
              <a:rPr lang="en-US"/>
            </a:br>
            <a:br>
              <a:rPr lang="en-US"/>
            </a:br>
            <a:r>
              <a:rPr lang="en-US"/>
              <a:t>Distilling Essential Statistics in Technical Curriculum </a:t>
            </a:r>
          </a:p>
        </p:txBody>
      </p:sp>
    </p:spTree>
    <p:extLst>
      <p:ext uri="{BB962C8B-B14F-4D97-AF65-F5344CB8AC3E}">
        <p14:creationId xmlns:p14="http://schemas.microsoft.com/office/powerpoint/2010/main" val="3200711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DA669-529D-BB3D-6FDC-56158B324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839"/>
            <a:ext cx="10515600" cy="723899"/>
          </a:xfrm>
        </p:spPr>
        <p:txBody>
          <a:bodyPr/>
          <a:lstStyle/>
          <a:p>
            <a:r>
              <a:rPr lang="en-US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F104A-83FA-1809-D7EC-05C4299FD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0619"/>
            <a:ext cx="10515600" cy="469864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/>
              <a:t>Effective in the fall semester of 2023, the Associate in Science in Data Science Technology program will include coursework which meets two specific FLDOE-directed legislative changes:</a:t>
            </a:r>
          </a:p>
          <a:p>
            <a:pPr marL="457200" indent="0">
              <a:lnSpc>
                <a:spcPct val="120000"/>
              </a:lnSpc>
              <a:buNone/>
            </a:pPr>
            <a:r>
              <a:rPr lang="en-US"/>
              <a:t>1. Civic Literacy Competency (Senate Bill 1108), which requires students initially entering an FCS institution in 2022-23 and thereafter to complete a course and pass an assessment to demonstrate competency in civic literacy.</a:t>
            </a:r>
          </a:p>
          <a:p>
            <a:pPr marL="457200" indent="0">
              <a:lnSpc>
                <a:spcPct val="120000"/>
              </a:lnSpc>
              <a:buNone/>
            </a:pPr>
            <a:r>
              <a:rPr lang="en-US"/>
              <a:t>2. Associate in Science General Education (HB 1507), which requires that students entering an A.S. or A.A.S. degree program in the 2022-2023 academic year, and thereafter, must complete at least one identified state core course in each subject area as part of the general education course requirements before a degree is awarded.</a:t>
            </a:r>
          </a:p>
          <a:p>
            <a:pPr>
              <a:lnSpc>
                <a:spcPct val="120000"/>
              </a:lnSpc>
            </a:pPr>
            <a:r>
              <a:rPr lang="en-US"/>
              <a:t>For the A.S. program one course, Introduction to Statistical Programming with R (COP 2073C), will no longer include Elementary Statistics (STA 2023) as a prerequisite. Instead, a statement will be added “Students are strongly recommended to take STA 2023 prior to enrollment in this course.</a:t>
            </a:r>
          </a:p>
        </p:txBody>
      </p:sp>
    </p:spTree>
    <p:extLst>
      <p:ext uri="{BB962C8B-B14F-4D97-AF65-F5344CB8AC3E}">
        <p14:creationId xmlns:p14="http://schemas.microsoft.com/office/powerpoint/2010/main" val="405317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DA669-529D-BB3D-6FDC-56158B324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839"/>
            <a:ext cx="10515600" cy="723899"/>
          </a:xfrm>
        </p:spPr>
        <p:txBody>
          <a:bodyPr/>
          <a:lstStyle/>
          <a:p>
            <a:r>
              <a:rPr lang="en-US"/>
              <a:t>R Course Statistical 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F104A-83FA-1809-D7EC-05C4299FD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0619"/>
            <a:ext cx="10515600" cy="469864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/>
              <a:t>Describe the common mathematical and statistical functions used in R and implement programs which use those functions, including functions related to probability, correlation, linear regression, and confidence intervals.</a:t>
            </a:r>
          </a:p>
          <a:p>
            <a:pPr lvl="1">
              <a:lnSpc>
                <a:spcPct val="120000"/>
              </a:lnSpc>
            </a:pPr>
            <a:r>
              <a:rPr lang="en-US"/>
              <a:t>These outcomes are also present to a lesser degree in our Excel and SAS courses.</a:t>
            </a:r>
          </a:p>
          <a:p>
            <a:pPr>
              <a:lnSpc>
                <a:spcPct val="120000"/>
              </a:lnSpc>
            </a:pPr>
            <a:r>
              <a:rPr lang="en-US"/>
              <a:t>Describe the process of hypothesis testing using R and implement a program which demonstrates hypothesis testing.</a:t>
            </a:r>
          </a:p>
        </p:txBody>
      </p:sp>
    </p:spTree>
    <p:extLst>
      <p:ext uri="{BB962C8B-B14F-4D97-AF65-F5344CB8AC3E}">
        <p14:creationId xmlns:p14="http://schemas.microsoft.com/office/powerpoint/2010/main" val="1607098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DA669-529D-BB3D-6FDC-56158B324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839"/>
            <a:ext cx="10515600" cy="723899"/>
          </a:xfrm>
        </p:spPr>
        <p:txBody>
          <a:bodyPr/>
          <a:lstStyle/>
          <a:p>
            <a:r>
              <a:rPr lang="en-US"/>
              <a:t>Teaching Statistics to Non-Statisticians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F104A-83FA-1809-D7EC-05C4299FD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0619"/>
            <a:ext cx="10515600" cy="469864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/>
              <a:t>On Teaching Statistics to Non-Statisticians (JSM 2013)</a:t>
            </a:r>
          </a:p>
          <a:p>
            <a:pPr>
              <a:lnSpc>
                <a:spcPct val="120000"/>
              </a:lnSpc>
            </a:pPr>
            <a:r>
              <a:rPr lang="en-US"/>
              <a:t>Scott Evans, Ph.D., M.S. Harvard University</a:t>
            </a:r>
          </a:p>
          <a:p>
            <a:pPr lvl="1">
              <a:lnSpc>
                <a:spcPct val="120000"/>
              </a:lnSpc>
            </a:pPr>
            <a:r>
              <a:rPr lang="en-US"/>
              <a:t>"Don’t be afraid to deviate from the norm or how the class was taught to you. If you learned it in a math or stat department then it may not best for a non-stat audience."</a:t>
            </a:r>
          </a:p>
          <a:p>
            <a:pPr lvl="1">
              <a:lnSpc>
                <a:spcPct val="120000"/>
              </a:lnSpc>
            </a:pPr>
            <a:r>
              <a:rPr lang="en-US"/>
              <a:t>Discuss limitations of p-values and need for confidence intervals</a:t>
            </a:r>
          </a:p>
          <a:p>
            <a:pPr lvl="1">
              <a:lnSpc>
                <a:spcPct val="120000"/>
              </a:lnSpc>
            </a:pPr>
            <a:r>
              <a:rPr lang="en-US"/>
              <a:t>Younger generations learn differently than we do: surfers / scanners vs. sit and think</a:t>
            </a:r>
          </a:p>
          <a:p>
            <a:pPr lvl="1">
              <a:lnSpc>
                <a:spcPct val="120000"/>
              </a:lnSpc>
            </a:pPr>
            <a:endParaRPr lang="en-US"/>
          </a:p>
          <a:p>
            <a:pPr lvl="1">
              <a:lnSpc>
                <a:spcPct val="120000"/>
              </a:lnSpc>
            </a:pPr>
            <a:endParaRPr lang="en-US"/>
          </a:p>
          <a:p>
            <a:pPr lvl="1">
              <a:lnSpc>
                <a:spcPct val="120000"/>
              </a:lnSpc>
            </a:pPr>
            <a:r>
              <a:rPr lang="en-US" sz="1800"/>
              <a:t>https://higherlogicdownload.s3.amazonaws.com/AMSTAT/985e96d2-45e9-4950-969e-1bb1b02ac30d/UploadedImages/JSM/JSM2013%20teaching%20biostats.pdf</a:t>
            </a:r>
          </a:p>
        </p:txBody>
      </p:sp>
    </p:spTree>
    <p:extLst>
      <p:ext uri="{BB962C8B-B14F-4D97-AF65-F5344CB8AC3E}">
        <p14:creationId xmlns:p14="http://schemas.microsoft.com/office/powerpoint/2010/main" val="2790003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DA669-529D-BB3D-6FDC-56158B324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839"/>
            <a:ext cx="10515600" cy="723899"/>
          </a:xfrm>
        </p:spPr>
        <p:txBody>
          <a:bodyPr/>
          <a:lstStyle/>
          <a:p>
            <a:r>
              <a:rPr lang="en-US"/>
              <a:t>Teaching Statistics to Non-Statisticians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F104A-83FA-1809-D7EC-05C4299FD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0619"/>
            <a:ext cx="10515600" cy="469864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/>
              <a:t>On Teaching Statistics to Non-Statisticians (JSM 2013)</a:t>
            </a:r>
          </a:p>
          <a:p>
            <a:pPr>
              <a:lnSpc>
                <a:spcPct val="120000"/>
              </a:lnSpc>
            </a:pPr>
            <a:r>
              <a:rPr lang="it-IT"/>
              <a:t>Vincent Lo Re, MD, MSCE  UPenn </a:t>
            </a:r>
          </a:p>
          <a:p>
            <a:pPr lvl="1">
              <a:lnSpc>
                <a:spcPct val="120000"/>
              </a:lnSpc>
            </a:pPr>
            <a:r>
              <a:rPr lang="en-US"/>
              <a:t>Statistical tests are viewed as “tools”</a:t>
            </a:r>
          </a:p>
          <a:p>
            <a:pPr lvl="1">
              <a:lnSpc>
                <a:spcPct val="120000"/>
              </a:lnSpc>
            </a:pPr>
            <a:r>
              <a:rPr lang="en-US"/>
              <a:t>Students learn to use right tools to answer specific questions</a:t>
            </a:r>
          </a:p>
          <a:p>
            <a:pPr lvl="1">
              <a:lnSpc>
                <a:spcPct val="120000"/>
              </a:lnSpc>
            </a:pPr>
            <a:endParaRPr lang="en-US"/>
          </a:p>
          <a:p>
            <a:pPr lvl="1">
              <a:lnSpc>
                <a:spcPct val="120000"/>
              </a:lnSpc>
            </a:pPr>
            <a:r>
              <a:rPr lang="en-US" sz="1800"/>
              <a:t>https://higherlogicdownload.s3.amazonaws.com/AMSTAT/985e96d2-45e9-4950-969e-1bb1b02ac30d/UploadedImages/JSM/JSM2013%20teaching%20biostats.pdf</a:t>
            </a:r>
          </a:p>
        </p:txBody>
      </p:sp>
    </p:spTree>
    <p:extLst>
      <p:ext uri="{BB962C8B-B14F-4D97-AF65-F5344CB8AC3E}">
        <p14:creationId xmlns:p14="http://schemas.microsoft.com/office/powerpoint/2010/main" val="2684742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DA669-529D-BB3D-6FDC-56158B324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839"/>
            <a:ext cx="10515600" cy="723899"/>
          </a:xfrm>
        </p:spPr>
        <p:txBody>
          <a:bodyPr/>
          <a:lstStyle/>
          <a:p>
            <a:r>
              <a:rPr lang="en-US"/>
              <a:t>Teaching Statistics to Non-Statisticians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F104A-83FA-1809-D7EC-05C4299FD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0619"/>
            <a:ext cx="10515600" cy="469864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/>
              <a:t>On Teaching Statistics to Non-Statisticians (JSM 2013)</a:t>
            </a:r>
          </a:p>
          <a:p>
            <a:pPr>
              <a:lnSpc>
                <a:spcPct val="120000"/>
              </a:lnSpc>
            </a:pPr>
            <a:r>
              <a:rPr lang="en-US"/>
              <a:t>Megan Mocko, Master Lecturer. University of Florida </a:t>
            </a:r>
          </a:p>
          <a:p>
            <a:pPr>
              <a:lnSpc>
                <a:spcPct val="120000"/>
              </a:lnSpc>
            </a:pPr>
            <a:r>
              <a:rPr lang="en-US"/>
              <a:t>Guidelines for Assessment and Instruction in Statistics</a:t>
            </a:r>
          </a:p>
          <a:p>
            <a:pPr lvl="2">
              <a:lnSpc>
                <a:spcPct val="120000"/>
              </a:lnSpc>
            </a:pPr>
            <a:r>
              <a:rPr lang="en-US"/>
              <a:t>Emphasize statistical literacy and develop statistical thinking</a:t>
            </a:r>
          </a:p>
          <a:p>
            <a:pPr lvl="2">
              <a:lnSpc>
                <a:spcPct val="120000"/>
              </a:lnSpc>
            </a:pPr>
            <a:r>
              <a:rPr lang="en-US"/>
              <a:t>Use real data</a:t>
            </a:r>
          </a:p>
          <a:p>
            <a:pPr lvl="2">
              <a:lnSpc>
                <a:spcPct val="120000"/>
              </a:lnSpc>
            </a:pPr>
            <a:r>
              <a:rPr lang="en-US"/>
              <a:t>Stress conceptual understanding, rather than mere knowledge of procedures.</a:t>
            </a:r>
          </a:p>
          <a:p>
            <a:pPr lvl="2">
              <a:lnSpc>
                <a:spcPct val="120000"/>
              </a:lnSpc>
            </a:pPr>
            <a:r>
              <a:rPr lang="en-US"/>
              <a:t>Use technology for developing understanding and analyzing data</a:t>
            </a:r>
          </a:p>
          <a:p>
            <a:pPr lvl="2">
              <a:lnSpc>
                <a:spcPct val="120000"/>
              </a:lnSpc>
            </a:pPr>
            <a:endParaRPr lang="en-US"/>
          </a:p>
          <a:p>
            <a:pPr lvl="1">
              <a:lnSpc>
                <a:spcPct val="120000"/>
              </a:lnSpc>
            </a:pPr>
            <a:r>
              <a:rPr lang="en-US" sz="1700"/>
              <a:t>https://higherlogicdownload.s3.amazonaws.com/AMSTAT/985e96d2-45e9-4950-969e-1bb1b02ac30d/UploadedImages/JSM/JSM2013%20teaching%20biostats.pdf</a:t>
            </a:r>
          </a:p>
        </p:txBody>
      </p:sp>
    </p:spTree>
    <p:extLst>
      <p:ext uri="{BB962C8B-B14F-4D97-AF65-F5344CB8AC3E}">
        <p14:creationId xmlns:p14="http://schemas.microsoft.com/office/powerpoint/2010/main" val="448486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DA669-529D-BB3D-6FDC-56158B324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839"/>
            <a:ext cx="10515600" cy="1376321"/>
          </a:xfrm>
        </p:spPr>
        <p:txBody>
          <a:bodyPr>
            <a:normAutofit/>
          </a:bodyPr>
          <a:lstStyle/>
          <a:p>
            <a:r>
              <a:rPr lang="en-US"/>
              <a:t>"Stress conceptual understanding, rather than mere knowledge of procedures."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F104A-83FA-1809-D7EC-05C4299FD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2620"/>
            <a:ext cx="10515600" cy="393664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200"/>
              <a:t>How to…TBD</a:t>
            </a:r>
          </a:p>
        </p:txBody>
      </p:sp>
    </p:spTree>
    <p:extLst>
      <p:ext uri="{BB962C8B-B14F-4D97-AF65-F5344CB8AC3E}">
        <p14:creationId xmlns:p14="http://schemas.microsoft.com/office/powerpoint/2010/main" val="552747242"/>
      </p:ext>
    </p:extLst>
  </p:cSld>
  <p:clrMapOvr>
    <a:masterClrMapping/>
  </p:clrMapOvr>
</p:sld>
</file>

<file path=ppt/theme/theme1.xml><?xml version="1.0" encoding="utf-8"?>
<a:theme xmlns:a="http://schemas.openxmlformats.org/drawingml/2006/main" name="fscj">
  <a:themeElements>
    <a:clrScheme name="FSCJ Colors">
      <a:dk1>
        <a:srgbClr val="007598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A1CB8F"/>
      </a:accent2>
      <a:accent3>
        <a:srgbClr val="9BBB59"/>
      </a:accent3>
      <a:accent4>
        <a:srgbClr val="8064A2"/>
      </a:accent4>
      <a:accent5>
        <a:srgbClr val="4BACC6"/>
      </a:accent5>
      <a:accent6>
        <a:srgbClr val="5193B7"/>
      </a:accent6>
      <a:hlink>
        <a:srgbClr val="29AA87"/>
      </a:hlink>
      <a:folHlink>
        <a:srgbClr val="88ABA3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scj" id="{4DDB934D-E180-44D7-B6F7-5EA67335EA0E}" vid="{D5DA4DD1-123E-4E73-AAD0-7C95B02E6D6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79571B8CBF524BB576518213FFA052" ma:contentTypeVersion="16" ma:contentTypeDescription="Create a new document." ma:contentTypeScope="" ma:versionID="cc7450dbbbf7f5aa5a6bc6a7fde64c43">
  <xsd:schema xmlns:xsd="http://www.w3.org/2001/XMLSchema" xmlns:xs="http://www.w3.org/2001/XMLSchema" xmlns:p="http://schemas.microsoft.com/office/2006/metadata/properties" xmlns:ns1="http://schemas.microsoft.com/sharepoint/v3" xmlns:ns3="9ce65758-8f75-425a-b825-e19b3ac320e6" xmlns:ns4="39b2e688-fe41-409b-8068-061a3c3a973a" targetNamespace="http://schemas.microsoft.com/office/2006/metadata/properties" ma:root="true" ma:fieldsID="ca040b78de45830d477d92477c428627" ns1:_="" ns3:_="" ns4:_="">
    <xsd:import namespace="http://schemas.microsoft.com/sharepoint/v3"/>
    <xsd:import namespace="9ce65758-8f75-425a-b825-e19b3ac320e6"/>
    <xsd:import namespace="39b2e688-fe41-409b-8068-061a3c3a973a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1:_ip_UnifiedCompliancePolicyProperties" minOccurs="0"/>
                <xsd:element ref="ns1:_ip_UnifiedCompliancePolicyUIAction" minOccurs="0"/>
                <xsd:element ref="ns4:MediaServiceOCR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ServiceGenerationTime" minOccurs="0"/>
                <xsd:element ref="ns4:MediaServiceEventHashCode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e65758-8f75-425a-b825-e19b3ac320e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b2e688-fe41-409b-8068-061a3c3a97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3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876A9A7-88C6-4632-A714-F0CACFC1F168}">
  <ds:schemaRefs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purl.org/dc/terms/"/>
    <ds:schemaRef ds:uri="http://www.w3.org/XML/1998/namespace"/>
    <ds:schemaRef ds:uri="http://schemas.microsoft.com/office/2006/documentManagement/types"/>
    <ds:schemaRef ds:uri="http://purl.org/dc/elements/1.1/"/>
    <ds:schemaRef ds:uri="9ce65758-8f75-425a-b825-e19b3ac320e6"/>
    <ds:schemaRef ds:uri="39b2e688-fe41-409b-8068-061a3c3a973a"/>
    <ds:schemaRef ds:uri="http://schemas.microsoft.com/sharepoint/v3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B8CE889A-21BF-4E79-B98F-8514E1F2B4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9ce65758-8f75-425a-b825-e19b3ac320e6"/>
    <ds:schemaRef ds:uri="39b2e688-fe41-409b-8068-061a3c3a973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A283195-0779-43CE-B82E-A938CEBA7DA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fscj</Template>
  <TotalTime>837</TotalTime>
  <Words>559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Open Sans</vt:lpstr>
      <vt:lpstr>fscj</vt:lpstr>
      <vt:lpstr>Don't Start from Scratch! Crafting a Two-Year Data Science Program  Summer Working Connections South 2022  Distilling Essential Statistics in Technical Curriculum </vt:lpstr>
      <vt:lpstr>Motivation</vt:lpstr>
      <vt:lpstr>R Course Statistical Learning Outcomes</vt:lpstr>
      <vt:lpstr>Teaching Statistics to Non-Statisticians</vt:lpstr>
      <vt:lpstr>Teaching Statistics to Non-Statisticians</vt:lpstr>
      <vt:lpstr>Teaching Statistics to Non-Statisticians</vt:lpstr>
      <vt:lpstr>"Stress conceptual understanding, rather than mere knowledge of procedures."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Nuts and Bolts of Creating a Two-Year Data Science Degree</dc:title>
  <dc:creator>Singletary, David S.</dc:creator>
  <cp:lastModifiedBy>Singletary, David S.</cp:lastModifiedBy>
  <cp:revision>29</cp:revision>
  <dcterms:created xsi:type="dcterms:W3CDTF">2021-04-18T00:11:31Z</dcterms:created>
  <dcterms:modified xsi:type="dcterms:W3CDTF">2022-06-23T00:13:13Z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0x010100ED79571B8CBF524BB576518213FFA052</vt:lpwstr>
  </property>
</Properties>
</file>