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372" r:id="rId4"/>
    <p:sldId id="264" r:id="rId5"/>
    <p:sldId id="382" r:id="rId6"/>
    <p:sldId id="276" r:id="rId7"/>
    <p:sldId id="269" r:id="rId8"/>
    <p:sldId id="384" r:id="rId9"/>
    <p:sldId id="270" r:id="rId10"/>
    <p:sldId id="272" r:id="rId11"/>
    <p:sldId id="277" r:id="rId12"/>
    <p:sldId id="278" r:id="rId13"/>
    <p:sldId id="279" r:id="rId14"/>
    <p:sldId id="280" r:id="rId15"/>
    <p:sldId id="281" r:id="rId16"/>
    <p:sldId id="379" r:id="rId17"/>
    <p:sldId id="381" r:id="rId18"/>
    <p:sldId id="380" r:id="rId19"/>
    <p:sldId id="377" r:id="rId20"/>
    <p:sldId id="383" r:id="rId21"/>
    <p:sldId id="332" r:id="rId22"/>
    <p:sldId id="385" r:id="rId23"/>
    <p:sldId id="351" r:id="rId24"/>
    <p:sldId id="373" r:id="rId25"/>
    <p:sldId id="374" r:id="rId26"/>
    <p:sldId id="375" r:id="rId27"/>
    <p:sldId id="37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ngletary, David S." initials="SDS" lastIdx="1" clrIdx="0">
    <p:extLst>
      <p:ext uri="{19B8F6BF-5375-455C-9EA6-DF929625EA0E}">
        <p15:presenceInfo xmlns:p15="http://schemas.microsoft.com/office/powerpoint/2012/main" userId="S::david.singletary@fscj.edu::45c19336-5b87-4564-b40a-d17e89ba411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8" autoAdjust="0"/>
    <p:restoredTop sz="82274" autoAdjust="0"/>
  </p:normalViewPr>
  <p:slideViewPr>
    <p:cSldViewPr snapToGrid="0">
      <p:cViewPr varScale="1">
        <p:scale>
          <a:sx n="65" d="100"/>
          <a:sy n="65" d="100"/>
        </p:scale>
        <p:origin x="298"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BDECF1-791F-4B77-8DE7-5D0DFD4362B2}" type="datetimeFigureOut">
              <a:rPr lang="en-US" smtClean="0"/>
              <a:t>6/21/2022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3F223E-D8AD-4450-A463-DA180FB58171}" type="slidenum">
              <a:rPr lang="en-US" smtClean="0"/>
              <a:t>‹#›</a:t>
            </a:fld>
            <a:endParaRPr lang="en-US" dirty="0"/>
          </a:p>
        </p:txBody>
      </p:sp>
    </p:spTree>
    <p:extLst>
      <p:ext uri="{BB962C8B-B14F-4D97-AF65-F5344CB8AC3E}">
        <p14:creationId xmlns:p14="http://schemas.microsoft.com/office/powerpoint/2010/main" val="2801674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3F223E-D8AD-4450-A463-DA180FB58171}" type="slidenum">
              <a:rPr lang="en-US" smtClean="0"/>
              <a:t>5</a:t>
            </a:fld>
            <a:endParaRPr lang="en-US" dirty="0"/>
          </a:p>
        </p:txBody>
      </p:sp>
    </p:spTree>
    <p:extLst>
      <p:ext uri="{BB962C8B-B14F-4D97-AF65-F5344CB8AC3E}">
        <p14:creationId xmlns:p14="http://schemas.microsoft.com/office/powerpoint/2010/main" val="3329118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3F223E-D8AD-4450-A463-DA180FB58171}" type="slidenum">
              <a:rPr lang="en-US" smtClean="0"/>
              <a:t>16</a:t>
            </a:fld>
            <a:endParaRPr lang="en-US" dirty="0"/>
          </a:p>
        </p:txBody>
      </p:sp>
    </p:spTree>
    <p:extLst>
      <p:ext uri="{BB962C8B-B14F-4D97-AF65-F5344CB8AC3E}">
        <p14:creationId xmlns:p14="http://schemas.microsoft.com/office/powerpoint/2010/main" val="2288077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3F223E-D8AD-4450-A463-DA180FB58171}" type="slidenum">
              <a:rPr lang="en-US" smtClean="0"/>
              <a:t>17</a:t>
            </a:fld>
            <a:endParaRPr lang="en-US" dirty="0"/>
          </a:p>
        </p:txBody>
      </p:sp>
    </p:spTree>
    <p:extLst>
      <p:ext uri="{BB962C8B-B14F-4D97-AF65-F5344CB8AC3E}">
        <p14:creationId xmlns:p14="http://schemas.microsoft.com/office/powerpoint/2010/main" val="4154695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3F223E-D8AD-4450-A463-DA180FB58171}" type="slidenum">
              <a:rPr lang="en-US" smtClean="0"/>
              <a:t>20</a:t>
            </a:fld>
            <a:endParaRPr lang="en-US" dirty="0"/>
          </a:p>
        </p:txBody>
      </p:sp>
    </p:spTree>
    <p:extLst>
      <p:ext uri="{BB962C8B-B14F-4D97-AF65-F5344CB8AC3E}">
        <p14:creationId xmlns:p14="http://schemas.microsoft.com/office/powerpoint/2010/main" val="36085080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a:prstGeom prst="rect">
            <a:avLst/>
          </a:prstGeom>
        </p:spPr>
        <p:txBody>
          <a:bodyPr/>
          <a:lstStyle/>
          <a:p>
            <a:fld id="{A98D721C-BDFF-4527-A639-865836261179}" type="datetime1">
              <a:rPr lang="en-US" smtClean="0"/>
              <a:t>6/21/2022</a:t>
            </a:fld>
            <a:endParaRPr lang="en-US" dirty="0"/>
          </a:p>
        </p:txBody>
      </p:sp>
      <p:sp>
        <p:nvSpPr>
          <p:cNvPr id="5" name="Footer Placeholder 4"/>
          <p:cNvSpPr>
            <a:spLocks noGrp="1"/>
          </p:cNvSpPr>
          <p:nvPr>
            <p:ph type="ftr" sz="quarter" idx="11"/>
          </p:nvPr>
        </p:nvSpPr>
        <p:spPr>
          <a:xfrm>
            <a:off x="1876424" y="5410201"/>
            <a:ext cx="5124886"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95999377-9CFE-45E5-9E2A-693627E5E99E}" type="slidenum">
              <a:rPr lang="en-US" smtClean="0"/>
              <a:t>‹#›</a:t>
            </a:fld>
            <a:endParaRPr lang="en-US" dirty="0"/>
          </a:p>
        </p:txBody>
      </p:sp>
    </p:spTree>
    <p:extLst>
      <p:ext uri="{BB962C8B-B14F-4D97-AF65-F5344CB8AC3E}">
        <p14:creationId xmlns:p14="http://schemas.microsoft.com/office/powerpoint/2010/main" val="1716028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456921" y="5883276"/>
            <a:ext cx="2743200" cy="365125"/>
          </a:xfrm>
          <a:prstGeom prst="rect">
            <a:avLst/>
          </a:prstGeom>
        </p:spPr>
        <p:txBody>
          <a:bodyPr/>
          <a:lstStyle/>
          <a:p>
            <a:fld id="{AD6D70E6-1226-49FC-BF73-6DF5A31F008F}" type="datetime1">
              <a:rPr lang="en-US" smtClean="0"/>
              <a:t>6/21/2022</a:t>
            </a:fld>
            <a:endParaRPr lang="en-US" dirty="0"/>
          </a:p>
        </p:txBody>
      </p:sp>
      <p:sp>
        <p:nvSpPr>
          <p:cNvPr id="6" name="Footer Placeholder 5"/>
          <p:cNvSpPr>
            <a:spLocks noGrp="1"/>
          </p:cNvSpPr>
          <p:nvPr>
            <p:ph type="ftr" sz="quarter" idx="11"/>
          </p:nvPr>
        </p:nvSpPr>
        <p:spPr>
          <a:xfrm>
            <a:off x="1141411" y="5883275"/>
            <a:ext cx="6239309"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5999377-9CFE-45E5-9E2A-693627E5E99E}" type="slidenum">
              <a:rPr lang="en-US" smtClean="0"/>
              <a:t>‹#›</a:t>
            </a:fld>
            <a:endParaRPr lang="en-US" dirty="0"/>
          </a:p>
        </p:txBody>
      </p:sp>
    </p:spTree>
    <p:extLst>
      <p:ext uri="{BB962C8B-B14F-4D97-AF65-F5344CB8AC3E}">
        <p14:creationId xmlns:p14="http://schemas.microsoft.com/office/powerpoint/2010/main" val="823966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456921" y="5883276"/>
            <a:ext cx="2743200" cy="365125"/>
          </a:xfrm>
          <a:prstGeom prst="rect">
            <a:avLst/>
          </a:prstGeom>
        </p:spPr>
        <p:txBody>
          <a:bodyPr/>
          <a:lstStyle/>
          <a:p>
            <a:fld id="{B497085B-F4EF-4AE7-8FE7-66AA9F428B23}" type="datetime1">
              <a:rPr lang="en-US" smtClean="0"/>
              <a:t>6/21/2022</a:t>
            </a:fld>
            <a:endParaRPr lang="en-US" dirty="0"/>
          </a:p>
        </p:txBody>
      </p:sp>
      <p:sp>
        <p:nvSpPr>
          <p:cNvPr id="6" name="Footer Placeholder 5"/>
          <p:cNvSpPr>
            <a:spLocks noGrp="1"/>
          </p:cNvSpPr>
          <p:nvPr>
            <p:ph type="ftr" sz="quarter" idx="11"/>
          </p:nvPr>
        </p:nvSpPr>
        <p:spPr>
          <a:xfrm>
            <a:off x="1141411" y="5883275"/>
            <a:ext cx="6239309"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5999377-9CFE-45E5-9E2A-693627E5E99E}" type="slidenum">
              <a:rPr lang="en-US" smtClean="0"/>
              <a:t>‹#›</a:t>
            </a:fld>
            <a:endParaRPr lang="en-US" dirty="0"/>
          </a:p>
        </p:txBody>
      </p:sp>
    </p:spTree>
    <p:extLst>
      <p:ext uri="{BB962C8B-B14F-4D97-AF65-F5344CB8AC3E}">
        <p14:creationId xmlns:p14="http://schemas.microsoft.com/office/powerpoint/2010/main" val="2322887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456921" y="5883276"/>
            <a:ext cx="2743200" cy="365125"/>
          </a:xfrm>
          <a:prstGeom prst="rect">
            <a:avLst/>
          </a:prstGeom>
        </p:spPr>
        <p:txBody>
          <a:bodyPr/>
          <a:lstStyle/>
          <a:p>
            <a:fld id="{4DE67B0A-2E4A-4362-8C4D-449B12DB8DEF}" type="datetime1">
              <a:rPr lang="en-US" smtClean="0"/>
              <a:t>6/21/2022</a:t>
            </a:fld>
            <a:endParaRPr lang="en-US" dirty="0"/>
          </a:p>
        </p:txBody>
      </p:sp>
      <p:sp>
        <p:nvSpPr>
          <p:cNvPr id="6" name="Footer Placeholder 5"/>
          <p:cNvSpPr>
            <a:spLocks noGrp="1"/>
          </p:cNvSpPr>
          <p:nvPr>
            <p:ph type="ftr" sz="quarter" idx="11"/>
          </p:nvPr>
        </p:nvSpPr>
        <p:spPr>
          <a:xfrm>
            <a:off x="1141411" y="5883275"/>
            <a:ext cx="6239309"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5999377-9CFE-45E5-9E2A-693627E5E99E}"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76009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456921" y="5883276"/>
            <a:ext cx="2743200" cy="365125"/>
          </a:xfrm>
          <a:prstGeom prst="rect">
            <a:avLst/>
          </a:prstGeom>
        </p:spPr>
        <p:txBody>
          <a:bodyPr/>
          <a:lstStyle/>
          <a:p>
            <a:fld id="{1748373F-868C-4DBE-B213-FE7BF8D08B75}" type="datetime1">
              <a:rPr lang="en-US" smtClean="0"/>
              <a:t>6/21/2022</a:t>
            </a:fld>
            <a:endParaRPr lang="en-US" dirty="0"/>
          </a:p>
        </p:txBody>
      </p:sp>
      <p:sp>
        <p:nvSpPr>
          <p:cNvPr id="6" name="Footer Placeholder 5"/>
          <p:cNvSpPr>
            <a:spLocks noGrp="1"/>
          </p:cNvSpPr>
          <p:nvPr>
            <p:ph type="ftr" sz="quarter" idx="11"/>
          </p:nvPr>
        </p:nvSpPr>
        <p:spPr>
          <a:xfrm>
            <a:off x="1141411" y="5883275"/>
            <a:ext cx="6239309"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5999377-9CFE-45E5-9E2A-693627E5E99E}" type="slidenum">
              <a:rPr lang="en-US" smtClean="0"/>
              <a:t>‹#›</a:t>
            </a:fld>
            <a:endParaRPr lang="en-US" dirty="0"/>
          </a:p>
        </p:txBody>
      </p:sp>
    </p:spTree>
    <p:extLst>
      <p:ext uri="{BB962C8B-B14F-4D97-AF65-F5344CB8AC3E}">
        <p14:creationId xmlns:p14="http://schemas.microsoft.com/office/powerpoint/2010/main" val="3312552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a:xfrm>
            <a:off x="7456921" y="5883276"/>
            <a:ext cx="2743200" cy="365125"/>
          </a:xfrm>
          <a:prstGeom prst="rect">
            <a:avLst/>
          </a:prstGeom>
        </p:spPr>
        <p:txBody>
          <a:bodyPr/>
          <a:lstStyle/>
          <a:p>
            <a:fld id="{8D22F5C0-EFA5-4CBC-843F-1098FAE1061D}" type="datetime1">
              <a:rPr lang="en-US" smtClean="0"/>
              <a:t>6/21/2022</a:t>
            </a:fld>
            <a:endParaRPr lang="en-US" dirty="0"/>
          </a:p>
        </p:txBody>
      </p:sp>
      <p:sp>
        <p:nvSpPr>
          <p:cNvPr id="4" name="Footer Placeholder 3"/>
          <p:cNvSpPr>
            <a:spLocks noGrp="1"/>
          </p:cNvSpPr>
          <p:nvPr>
            <p:ph type="ftr" sz="quarter" idx="11"/>
          </p:nvPr>
        </p:nvSpPr>
        <p:spPr>
          <a:xfrm>
            <a:off x="1141411" y="5883275"/>
            <a:ext cx="6239309"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5999377-9CFE-45E5-9E2A-693627E5E99E}" type="slidenum">
              <a:rPr lang="en-US" smtClean="0"/>
              <a:t>‹#›</a:t>
            </a:fld>
            <a:endParaRPr lang="en-US" dirty="0"/>
          </a:p>
        </p:txBody>
      </p:sp>
    </p:spTree>
    <p:extLst>
      <p:ext uri="{BB962C8B-B14F-4D97-AF65-F5344CB8AC3E}">
        <p14:creationId xmlns:p14="http://schemas.microsoft.com/office/powerpoint/2010/main" val="1415898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a:xfrm>
            <a:off x="7456921" y="5883276"/>
            <a:ext cx="2743200" cy="365125"/>
          </a:xfrm>
          <a:prstGeom prst="rect">
            <a:avLst/>
          </a:prstGeom>
        </p:spPr>
        <p:txBody>
          <a:bodyPr/>
          <a:lstStyle/>
          <a:p>
            <a:fld id="{D41B7869-DAFD-4421-948C-BBD888FB3DE7}" type="datetime1">
              <a:rPr lang="en-US" smtClean="0"/>
              <a:t>6/21/2022</a:t>
            </a:fld>
            <a:endParaRPr lang="en-US" dirty="0"/>
          </a:p>
        </p:txBody>
      </p:sp>
      <p:sp>
        <p:nvSpPr>
          <p:cNvPr id="4" name="Footer Placeholder 3"/>
          <p:cNvSpPr>
            <a:spLocks noGrp="1"/>
          </p:cNvSpPr>
          <p:nvPr>
            <p:ph type="ftr" sz="quarter" idx="11"/>
          </p:nvPr>
        </p:nvSpPr>
        <p:spPr>
          <a:xfrm>
            <a:off x="1141411" y="5883275"/>
            <a:ext cx="6239309"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5999377-9CFE-45E5-9E2A-693627E5E99E}" type="slidenum">
              <a:rPr lang="en-US" smtClean="0"/>
              <a:t>‹#›</a:t>
            </a:fld>
            <a:endParaRPr lang="en-US" dirty="0"/>
          </a:p>
        </p:txBody>
      </p:sp>
    </p:spTree>
    <p:extLst>
      <p:ext uri="{BB962C8B-B14F-4D97-AF65-F5344CB8AC3E}">
        <p14:creationId xmlns:p14="http://schemas.microsoft.com/office/powerpoint/2010/main" val="1771612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456921" y="5883276"/>
            <a:ext cx="2743200" cy="365125"/>
          </a:xfrm>
          <a:prstGeom prst="rect">
            <a:avLst/>
          </a:prstGeom>
        </p:spPr>
        <p:txBody>
          <a:bodyPr/>
          <a:lstStyle/>
          <a:p>
            <a:fld id="{721734CA-B299-4ED7-8ABD-35CFE8CD159C}" type="datetime1">
              <a:rPr lang="en-US" smtClean="0"/>
              <a:t>6/21/2022</a:t>
            </a:fld>
            <a:endParaRPr lang="en-US" dirty="0"/>
          </a:p>
        </p:txBody>
      </p:sp>
      <p:sp>
        <p:nvSpPr>
          <p:cNvPr id="5" name="Footer Placeholder 4"/>
          <p:cNvSpPr>
            <a:spLocks noGrp="1"/>
          </p:cNvSpPr>
          <p:nvPr>
            <p:ph type="ftr" sz="quarter" idx="11"/>
          </p:nvPr>
        </p:nvSpPr>
        <p:spPr>
          <a:xfrm>
            <a:off x="1141411" y="5883275"/>
            <a:ext cx="6239309"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5999377-9CFE-45E5-9E2A-693627E5E99E}" type="slidenum">
              <a:rPr lang="en-US" smtClean="0"/>
              <a:t>‹#›</a:t>
            </a:fld>
            <a:endParaRPr lang="en-US" dirty="0"/>
          </a:p>
        </p:txBody>
      </p:sp>
    </p:spTree>
    <p:extLst>
      <p:ext uri="{BB962C8B-B14F-4D97-AF65-F5344CB8AC3E}">
        <p14:creationId xmlns:p14="http://schemas.microsoft.com/office/powerpoint/2010/main" val="1578793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456921" y="5883276"/>
            <a:ext cx="2743200" cy="365125"/>
          </a:xfrm>
          <a:prstGeom prst="rect">
            <a:avLst/>
          </a:prstGeom>
        </p:spPr>
        <p:txBody>
          <a:bodyPr/>
          <a:lstStyle/>
          <a:p>
            <a:fld id="{7BD8DCFD-6DC6-4899-8A08-48B08F91DD65}" type="datetime1">
              <a:rPr lang="en-US" smtClean="0"/>
              <a:t>6/21/2022</a:t>
            </a:fld>
            <a:endParaRPr lang="en-US" dirty="0"/>
          </a:p>
        </p:txBody>
      </p:sp>
      <p:sp>
        <p:nvSpPr>
          <p:cNvPr id="5" name="Footer Placeholder 4"/>
          <p:cNvSpPr>
            <a:spLocks noGrp="1"/>
          </p:cNvSpPr>
          <p:nvPr>
            <p:ph type="ftr" sz="quarter" idx="11"/>
          </p:nvPr>
        </p:nvSpPr>
        <p:spPr>
          <a:xfrm>
            <a:off x="1141411" y="5883275"/>
            <a:ext cx="6239309"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5999377-9CFE-45E5-9E2A-693627E5E99E}" type="slidenum">
              <a:rPr lang="en-US" smtClean="0"/>
              <a:t>‹#›</a:t>
            </a:fld>
            <a:endParaRPr lang="en-US" dirty="0"/>
          </a:p>
        </p:txBody>
      </p:sp>
    </p:spTree>
    <p:extLst>
      <p:ext uri="{BB962C8B-B14F-4D97-AF65-F5344CB8AC3E}">
        <p14:creationId xmlns:p14="http://schemas.microsoft.com/office/powerpoint/2010/main" val="1325563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456921" y="5883276"/>
            <a:ext cx="2743200" cy="365125"/>
          </a:xfrm>
          <a:prstGeom prst="rect">
            <a:avLst/>
          </a:prstGeom>
        </p:spPr>
        <p:txBody>
          <a:bodyPr/>
          <a:lstStyle/>
          <a:p>
            <a:fld id="{1606CBF2-753B-474C-9BC7-98185AEE29A5}" type="datetime1">
              <a:rPr lang="en-US" smtClean="0"/>
              <a:t>6/21/2022</a:t>
            </a:fld>
            <a:endParaRPr lang="en-US" dirty="0"/>
          </a:p>
        </p:txBody>
      </p:sp>
      <p:sp>
        <p:nvSpPr>
          <p:cNvPr id="5" name="Footer Placeholder 4"/>
          <p:cNvSpPr>
            <a:spLocks noGrp="1"/>
          </p:cNvSpPr>
          <p:nvPr>
            <p:ph type="ftr" sz="quarter" idx="11"/>
          </p:nvPr>
        </p:nvSpPr>
        <p:spPr>
          <a:xfrm>
            <a:off x="1141411" y="5883275"/>
            <a:ext cx="6239309"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5999377-9CFE-45E5-9E2A-693627E5E99E}" type="slidenum">
              <a:rPr lang="en-US" smtClean="0"/>
              <a:t>‹#›</a:t>
            </a:fld>
            <a:endParaRPr lang="en-US" dirty="0"/>
          </a:p>
        </p:txBody>
      </p:sp>
    </p:spTree>
    <p:extLst>
      <p:ext uri="{BB962C8B-B14F-4D97-AF65-F5344CB8AC3E}">
        <p14:creationId xmlns:p14="http://schemas.microsoft.com/office/powerpoint/2010/main" val="1477887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456921" y="5883276"/>
            <a:ext cx="2743200" cy="365125"/>
          </a:xfrm>
          <a:prstGeom prst="rect">
            <a:avLst/>
          </a:prstGeom>
        </p:spPr>
        <p:txBody>
          <a:bodyPr/>
          <a:lstStyle/>
          <a:p>
            <a:fld id="{1B25317A-E0EF-422F-8B35-AF578CCE65B1}" type="datetime1">
              <a:rPr lang="en-US" smtClean="0"/>
              <a:t>6/21/2022</a:t>
            </a:fld>
            <a:endParaRPr lang="en-US" dirty="0"/>
          </a:p>
        </p:txBody>
      </p:sp>
      <p:sp>
        <p:nvSpPr>
          <p:cNvPr id="5" name="Footer Placeholder 4"/>
          <p:cNvSpPr>
            <a:spLocks noGrp="1"/>
          </p:cNvSpPr>
          <p:nvPr>
            <p:ph type="ftr" sz="quarter" idx="11"/>
          </p:nvPr>
        </p:nvSpPr>
        <p:spPr>
          <a:xfrm>
            <a:off x="1141411" y="5883275"/>
            <a:ext cx="6239309"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5999377-9CFE-45E5-9E2A-693627E5E99E}" type="slidenum">
              <a:rPr lang="en-US" smtClean="0"/>
              <a:t>‹#›</a:t>
            </a:fld>
            <a:endParaRPr lang="en-US" dirty="0"/>
          </a:p>
        </p:txBody>
      </p:sp>
    </p:spTree>
    <p:extLst>
      <p:ext uri="{BB962C8B-B14F-4D97-AF65-F5344CB8AC3E}">
        <p14:creationId xmlns:p14="http://schemas.microsoft.com/office/powerpoint/2010/main" val="2142875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456921" y="5883276"/>
            <a:ext cx="2743200" cy="365125"/>
          </a:xfrm>
          <a:prstGeom prst="rect">
            <a:avLst/>
          </a:prstGeom>
        </p:spPr>
        <p:txBody>
          <a:bodyPr/>
          <a:lstStyle/>
          <a:p>
            <a:fld id="{1EE15EA8-556E-4386-A55A-38EBF1B73106}" type="datetime1">
              <a:rPr lang="en-US" smtClean="0"/>
              <a:t>6/21/2022</a:t>
            </a:fld>
            <a:endParaRPr lang="en-US" dirty="0"/>
          </a:p>
        </p:txBody>
      </p:sp>
      <p:sp>
        <p:nvSpPr>
          <p:cNvPr id="6" name="Footer Placeholder 5"/>
          <p:cNvSpPr>
            <a:spLocks noGrp="1"/>
          </p:cNvSpPr>
          <p:nvPr>
            <p:ph type="ftr" sz="quarter" idx="11"/>
          </p:nvPr>
        </p:nvSpPr>
        <p:spPr>
          <a:xfrm>
            <a:off x="1141411" y="5883275"/>
            <a:ext cx="6239309"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5999377-9CFE-45E5-9E2A-693627E5E99E}" type="slidenum">
              <a:rPr lang="en-US" smtClean="0"/>
              <a:t>‹#›</a:t>
            </a:fld>
            <a:endParaRPr lang="en-US" dirty="0"/>
          </a:p>
        </p:txBody>
      </p:sp>
    </p:spTree>
    <p:extLst>
      <p:ext uri="{BB962C8B-B14F-4D97-AF65-F5344CB8AC3E}">
        <p14:creationId xmlns:p14="http://schemas.microsoft.com/office/powerpoint/2010/main" val="858295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456921" y="5883276"/>
            <a:ext cx="2743200" cy="365125"/>
          </a:xfrm>
          <a:prstGeom prst="rect">
            <a:avLst/>
          </a:prstGeom>
        </p:spPr>
        <p:txBody>
          <a:bodyPr/>
          <a:lstStyle/>
          <a:p>
            <a:fld id="{0A719BD7-6D5E-4866-875E-9FF149A6155F}" type="datetime1">
              <a:rPr lang="en-US" smtClean="0"/>
              <a:t>6/21/2022</a:t>
            </a:fld>
            <a:endParaRPr lang="en-US" dirty="0"/>
          </a:p>
        </p:txBody>
      </p:sp>
      <p:sp>
        <p:nvSpPr>
          <p:cNvPr id="8" name="Footer Placeholder 7"/>
          <p:cNvSpPr>
            <a:spLocks noGrp="1"/>
          </p:cNvSpPr>
          <p:nvPr>
            <p:ph type="ftr" sz="quarter" idx="11"/>
          </p:nvPr>
        </p:nvSpPr>
        <p:spPr>
          <a:xfrm>
            <a:off x="1141411" y="5883275"/>
            <a:ext cx="6239309"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5999377-9CFE-45E5-9E2A-693627E5E99E}" type="slidenum">
              <a:rPr lang="en-US" smtClean="0"/>
              <a:t>‹#›</a:t>
            </a:fld>
            <a:endParaRPr lang="en-US" dirty="0"/>
          </a:p>
        </p:txBody>
      </p:sp>
    </p:spTree>
    <p:extLst>
      <p:ext uri="{BB962C8B-B14F-4D97-AF65-F5344CB8AC3E}">
        <p14:creationId xmlns:p14="http://schemas.microsoft.com/office/powerpoint/2010/main" val="214203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456921" y="5883276"/>
            <a:ext cx="2743200" cy="365125"/>
          </a:xfrm>
          <a:prstGeom prst="rect">
            <a:avLst/>
          </a:prstGeom>
        </p:spPr>
        <p:txBody>
          <a:bodyPr/>
          <a:lstStyle/>
          <a:p>
            <a:fld id="{1AF3AC45-CF41-4340-B8C2-45773518D5DB}" type="datetime1">
              <a:rPr lang="en-US" smtClean="0"/>
              <a:t>6/21/2022</a:t>
            </a:fld>
            <a:endParaRPr lang="en-US" dirty="0"/>
          </a:p>
        </p:txBody>
      </p:sp>
      <p:sp>
        <p:nvSpPr>
          <p:cNvPr id="4" name="Footer Placeholder 3"/>
          <p:cNvSpPr>
            <a:spLocks noGrp="1"/>
          </p:cNvSpPr>
          <p:nvPr>
            <p:ph type="ftr" sz="quarter" idx="11"/>
          </p:nvPr>
        </p:nvSpPr>
        <p:spPr>
          <a:xfrm>
            <a:off x="1141411" y="5883275"/>
            <a:ext cx="6239309"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5999377-9CFE-45E5-9E2A-693627E5E99E}" type="slidenum">
              <a:rPr lang="en-US" smtClean="0"/>
              <a:t>‹#›</a:t>
            </a:fld>
            <a:endParaRPr lang="en-US" dirty="0"/>
          </a:p>
        </p:txBody>
      </p:sp>
    </p:spTree>
    <p:extLst>
      <p:ext uri="{BB962C8B-B14F-4D97-AF65-F5344CB8AC3E}">
        <p14:creationId xmlns:p14="http://schemas.microsoft.com/office/powerpoint/2010/main" val="4016881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456921" y="5883276"/>
            <a:ext cx="2743200" cy="365125"/>
          </a:xfrm>
          <a:prstGeom prst="rect">
            <a:avLst/>
          </a:prstGeom>
        </p:spPr>
        <p:txBody>
          <a:bodyPr/>
          <a:lstStyle/>
          <a:p>
            <a:fld id="{BD808139-3E10-4E8F-93B5-163EBB2C57A3}" type="datetime1">
              <a:rPr lang="en-US" smtClean="0"/>
              <a:t>6/21/2022</a:t>
            </a:fld>
            <a:endParaRPr lang="en-US" dirty="0"/>
          </a:p>
        </p:txBody>
      </p:sp>
      <p:sp>
        <p:nvSpPr>
          <p:cNvPr id="3" name="Footer Placeholder 2"/>
          <p:cNvSpPr>
            <a:spLocks noGrp="1"/>
          </p:cNvSpPr>
          <p:nvPr>
            <p:ph type="ftr" sz="quarter" idx="11"/>
          </p:nvPr>
        </p:nvSpPr>
        <p:spPr>
          <a:xfrm>
            <a:off x="1141411" y="5883275"/>
            <a:ext cx="6239309"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5999377-9CFE-45E5-9E2A-693627E5E99E}" type="slidenum">
              <a:rPr lang="en-US" smtClean="0"/>
              <a:t>‹#›</a:t>
            </a:fld>
            <a:endParaRPr lang="en-US" dirty="0"/>
          </a:p>
        </p:txBody>
      </p:sp>
    </p:spTree>
    <p:extLst>
      <p:ext uri="{BB962C8B-B14F-4D97-AF65-F5344CB8AC3E}">
        <p14:creationId xmlns:p14="http://schemas.microsoft.com/office/powerpoint/2010/main" val="641573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456921" y="5883276"/>
            <a:ext cx="2743200" cy="365125"/>
          </a:xfrm>
          <a:prstGeom prst="rect">
            <a:avLst/>
          </a:prstGeom>
        </p:spPr>
        <p:txBody>
          <a:bodyPr/>
          <a:lstStyle/>
          <a:p>
            <a:fld id="{CF88F0BB-DC93-45C7-849F-B9B2CDC2CE19}" type="datetime1">
              <a:rPr lang="en-US" smtClean="0"/>
              <a:t>6/21/2022</a:t>
            </a:fld>
            <a:endParaRPr lang="en-US" dirty="0"/>
          </a:p>
        </p:txBody>
      </p:sp>
      <p:sp>
        <p:nvSpPr>
          <p:cNvPr id="6" name="Footer Placeholder 5"/>
          <p:cNvSpPr>
            <a:spLocks noGrp="1"/>
          </p:cNvSpPr>
          <p:nvPr>
            <p:ph type="ftr" sz="quarter" idx="11"/>
          </p:nvPr>
        </p:nvSpPr>
        <p:spPr>
          <a:xfrm>
            <a:off x="1141411" y="5883275"/>
            <a:ext cx="6239309"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5999377-9CFE-45E5-9E2A-693627E5E99E}" type="slidenum">
              <a:rPr lang="en-US" smtClean="0"/>
              <a:t>‹#›</a:t>
            </a:fld>
            <a:endParaRPr lang="en-US" dirty="0"/>
          </a:p>
        </p:txBody>
      </p:sp>
    </p:spTree>
    <p:extLst>
      <p:ext uri="{BB962C8B-B14F-4D97-AF65-F5344CB8AC3E}">
        <p14:creationId xmlns:p14="http://schemas.microsoft.com/office/powerpoint/2010/main" val="2043314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456921" y="5883276"/>
            <a:ext cx="2743200" cy="365125"/>
          </a:xfrm>
          <a:prstGeom prst="rect">
            <a:avLst/>
          </a:prstGeom>
        </p:spPr>
        <p:txBody>
          <a:bodyPr/>
          <a:lstStyle/>
          <a:p>
            <a:fld id="{87E2AEFA-8FE0-47E9-B67D-0501D0B7F9D1}" type="datetime1">
              <a:rPr lang="en-US" smtClean="0"/>
              <a:t>6/21/2022</a:t>
            </a:fld>
            <a:endParaRPr lang="en-US" dirty="0"/>
          </a:p>
        </p:txBody>
      </p:sp>
      <p:sp>
        <p:nvSpPr>
          <p:cNvPr id="6" name="Footer Placeholder 5"/>
          <p:cNvSpPr>
            <a:spLocks noGrp="1"/>
          </p:cNvSpPr>
          <p:nvPr>
            <p:ph type="ftr" sz="quarter" idx="11"/>
          </p:nvPr>
        </p:nvSpPr>
        <p:spPr>
          <a:xfrm>
            <a:off x="1141411" y="5883275"/>
            <a:ext cx="6239309"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5999377-9CFE-45E5-9E2A-693627E5E99E}" type="slidenum">
              <a:rPr lang="en-US" smtClean="0"/>
              <a:t>‹#›</a:t>
            </a:fld>
            <a:endParaRPr lang="en-US" dirty="0"/>
          </a:p>
        </p:txBody>
      </p:sp>
    </p:spTree>
    <p:extLst>
      <p:ext uri="{BB962C8B-B14F-4D97-AF65-F5344CB8AC3E}">
        <p14:creationId xmlns:p14="http://schemas.microsoft.com/office/powerpoint/2010/main" val="901796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274954" y="6475413"/>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5999377-9CFE-45E5-9E2A-693627E5E99E}" type="slidenum">
              <a:rPr lang="en-US" smtClean="0"/>
              <a:t>‹#›</a:t>
            </a:fld>
            <a:endParaRPr lang="en-US" dirty="0"/>
          </a:p>
        </p:txBody>
      </p:sp>
    </p:spTree>
    <p:extLst>
      <p:ext uri="{BB962C8B-B14F-4D97-AF65-F5344CB8AC3E}">
        <p14:creationId xmlns:p14="http://schemas.microsoft.com/office/powerpoint/2010/main" val="14529262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914400" rtl="0" eaLnBrk="1" latinLnBrk="0" hangingPunct="1">
        <a:lnSpc>
          <a:spcPct val="90000"/>
        </a:lnSpc>
        <a:spcBef>
          <a:spcPct val="0"/>
        </a:spcBef>
        <a:buNone/>
        <a:defRPr sz="36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observablehq.com/@d3/gallery" TargetMode="External"/><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384CE-2D9C-44F1-9570-A43659FA8AD2}"/>
              </a:ext>
            </a:extLst>
          </p:cNvPr>
          <p:cNvSpPr>
            <a:spLocks noGrp="1"/>
          </p:cNvSpPr>
          <p:nvPr>
            <p:ph type="ctrTitle"/>
          </p:nvPr>
        </p:nvSpPr>
        <p:spPr/>
        <p:txBody>
          <a:bodyPr/>
          <a:lstStyle/>
          <a:p>
            <a:r>
              <a:rPr lang="en-US" dirty="0"/>
              <a:t>CAP 2741C</a:t>
            </a:r>
          </a:p>
        </p:txBody>
      </p:sp>
      <p:sp>
        <p:nvSpPr>
          <p:cNvPr id="3" name="Subtitle 2">
            <a:extLst>
              <a:ext uri="{FF2B5EF4-FFF2-40B4-BE49-F238E27FC236}">
                <a16:creationId xmlns:a16="http://schemas.microsoft.com/office/drawing/2014/main" id="{0B6C4D05-8FCF-4F4C-A6C9-49405FCDCC82}"/>
              </a:ext>
            </a:extLst>
          </p:cNvPr>
          <p:cNvSpPr>
            <a:spLocks noGrp="1"/>
          </p:cNvSpPr>
          <p:nvPr>
            <p:ph type="subTitle" idx="1"/>
          </p:nvPr>
        </p:nvSpPr>
        <p:spPr>
          <a:xfrm>
            <a:off x="1876424" y="3602038"/>
            <a:ext cx="9896476" cy="2735262"/>
          </a:xfrm>
        </p:spPr>
        <p:txBody>
          <a:bodyPr>
            <a:normAutofit fontScale="92500" lnSpcReduction="20000"/>
          </a:bodyPr>
          <a:lstStyle/>
          <a:p>
            <a:r>
              <a:rPr lang="en-US" sz="2400" dirty="0"/>
              <a:t>Data Visualization</a:t>
            </a:r>
          </a:p>
          <a:p>
            <a:r>
              <a:rPr lang="en-US" sz="2400"/>
              <a:t>Module 12 javascript and D3</a:t>
            </a:r>
          </a:p>
          <a:p>
            <a:pPr marL="914400" marR="0" lvl="1" indent="0" algn="l" defTabSz="914400" rtl="0" eaLnBrk="1" fontAlgn="auto" latinLnBrk="0" hangingPunct="1">
              <a:lnSpc>
                <a:spcPct val="120000"/>
              </a:lnSpc>
              <a:spcBef>
                <a:spcPts val="500"/>
              </a:spcBef>
              <a:spcAft>
                <a:spcPts val="0"/>
              </a:spcAft>
              <a:buClrTx/>
              <a:buSzPct val="125000"/>
              <a:buFont typeface="Arial" panose="020B0604020202020204" pitchFamily="34" charset="0"/>
              <a:buNone/>
              <a:tabLst/>
              <a:defRPr/>
            </a:pPr>
            <a:r>
              <a:rPr kumimoji="0" lang="en-US" sz="2400" b="1" i="0" u="none" strike="noStrike" kern="1200" cap="none" spc="0" normalizeH="0" baseline="0" noProof="0">
                <a:ln>
                  <a:noFill/>
                </a:ln>
                <a:solidFill>
                  <a:prstClr val="black"/>
                </a:solidFill>
                <a:effectLst/>
                <a:uLnTx/>
                <a:uFillTx/>
                <a:latin typeface="Tw Cen MT" panose="020B0602020104020603"/>
                <a:ea typeface="+mn-ea"/>
                <a:cs typeface="+mn-cs"/>
              </a:rPr>
              <a:t>Reading:</a:t>
            </a:r>
          </a:p>
          <a:p>
            <a:pPr marL="914400" algn="l"/>
            <a:r>
              <a:rPr lang="en-US" sz="2400" cap="none">
                <a:solidFill>
                  <a:srgbClr val="2D3031"/>
                </a:solidFill>
                <a:latin typeface="+mj-lt"/>
              </a:rPr>
              <a:t>C</a:t>
            </a:r>
            <a:r>
              <a:rPr lang="en-US" sz="2400" b="0" i="0" cap="none">
                <a:solidFill>
                  <a:srgbClr val="2D3031"/>
                </a:solidFill>
                <a:effectLst/>
                <a:latin typeface="+mj-lt"/>
              </a:rPr>
              <a:t>h.34, 35, 36 (Wexler, Big Book of Dashboards)</a:t>
            </a:r>
          </a:p>
          <a:p>
            <a:pPr marL="914400" algn="l"/>
            <a:r>
              <a:rPr lang="en-US" sz="2400" cap="none">
                <a:solidFill>
                  <a:srgbClr val="2D3031"/>
                </a:solidFill>
                <a:latin typeface="+mj-lt"/>
              </a:rPr>
              <a:t>D</a:t>
            </a:r>
            <a:r>
              <a:rPr lang="en-US" sz="2400" b="0" i="0" cap="none">
                <a:solidFill>
                  <a:srgbClr val="2D3031"/>
                </a:solidFill>
                <a:effectLst/>
                <a:latin typeface="+mj-lt"/>
              </a:rPr>
              <a:t>3.js introduction </a:t>
            </a:r>
            <a:r>
              <a:rPr lang="en-US" sz="2400" b="0" i="0" u="sng" cap="none">
                <a:solidFill>
                  <a:srgbClr val="2D3031"/>
                </a:solidFill>
                <a:effectLst/>
                <a:latin typeface="+mj-lt"/>
              </a:rPr>
              <a:t>https://d3js.org/</a:t>
            </a:r>
            <a:endParaRPr lang="en-US" sz="2400" b="0" i="0" cap="none">
              <a:solidFill>
                <a:srgbClr val="2D3031"/>
              </a:solidFill>
              <a:effectLst/>
              <a:latin typeface="+mj-lt"/>
            </a:endParaRPr>
          </a:p>
          <a:p>
            <a:pPr marL="914400" algn="l"/>
            <a:r>
              <a:rPr lang="en-US" sz="2400" cap="none">
                <a:solidFill>
                  <a:srgbClr val="2D3031"/>
                </a:solidFill>
                <a:latin typeface="+mj-lt"/>
              </a:rPr>
              <a:t>D</a:t>
            </a:r>
            <a:r>
              <a:rPr lang="en-US" sz="2400" b="0" i="0" cap="none">
                <a:solidFill>
                  <a:srgbClr val="2D3031"/>
                </a:solidFill>
                <a:effectLst/>
                <a:latin typeface="+mj-lt"/>
              </a:rPr>
              <a:t>3 graph gallery </a:t>
            </a:r>
            <a:r>
              <a:rPr lang="en-US" sz="2400" b="0" i="0" u="sng" cap="none">
                <a:solidFill>
                  <a:srgbClr val="2D3031"/>
                </a:solidFill>
                <a:effectLst/>
                <a:latin typeface="+mj-lt"/>
              </a:rPr>
              <a:t>https://www.d3-graph-gallery.com/index.html</a:t>
            </a:r>
            <a:endParaRPr lang="en-US" sz="2400" b="0" i="0" cap="none">
              <a:solidFill>
                <a:srgbClr val="2D3031"/>
              </a:solidFill>
              <a:effectLst/>
              <a:latin typeface="+mj-lt"/>
            </a:endParaRPr>
          </a:p>
          <a:p>
            <a:endParaRPr lang="en-US" sz="2400" dirty="0"/>
          </a:p>
        </p:txBody>
      </p:sp>
      <p:sp>
        <p:nvSpPr>
          <p:cNvPr id="4" name="Slide Number Placeholder 3">
            <a:extLst>
              <a:ext uri="{FF2B5EF4-FFF2-40B4-BE49-F238E27FC236}">
                <a16:creationId xmlns:a16="http://schemas.microsoft.com/office/drawing/2014/main" id="{622B012E-0DA8-404E-AF45-3C22A1173228}"/>
              </a:ext>
            </a:extLst>
          </p:cNvPr>
          <p:cNvSpPr>
            <a:spLocks noGrp="1"/>
          </p:cNvSpPr>
          <p:nvPr>
            <p:ph type="sldNum" sz="quarter" idx="12"/>
          </p:nvPr>
        </p:nvSpPr>
        <p:spPr/>
        <p:txBody>
          <a:bodyPr/>
          <a:lstStyle/>
          <a:p>
            <a:fld id="{95999377-9CFE-45E5-9E2A-693627E5E99E}" type="slidenum">
              <a:rPr lang="en-US" smtClean="0"/>
              <a:t>1</a:t>
            </a:fld>
            <a:endParaRPr lang="en-US" dirty="0"/>
          </a:p>
        </p:txBody>
      </p:sp>
    </p:spTree>
    <p:extLst>
      <p:ext uri="{BB962C8B-B14F-4D97-AF65-F5344CB8AC3E}">
        <p14:creationId xmlns:p14="http://schemas.microsoft.com/office/powerpoint/2010/main" val="3894654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10AD-0776-4363-BFF9-C6EF2F1CAF09}"/>
              </a:ext>
            </a:extLst>
          </p:cNvPr>
          <p:cNvSpPr>
            <a:spLocks noGrp="1"/>
          </p:cNvSpPr>
          <p:nvPr>
            <p:ph type="title"/>
          </p:nvPr>
        </p:nvSpPr>
        <p:spPr>
          <a:xfrm>
            <a:off x="1440872" y="365126"/>
            <a:ext cx="9912927" cy="849900"/>
          </a:xfrm>
        </p:spPr>
        <p:txBody>
          <a:bodyPr>
            <a:normAutofit/>
          </a:bodyPr>
          <a:lstStyle/>
          <a:p>
            <a:r>
              <a:rPr lang="en-US" sz="4000"/>
              <a:t>Installing D3.js – Audit Warnings</a:t>
            </a:r>
          </a:p>
        </p:txBody>
      </p:sp>
      <p:sp>
        <p:nvSpPr>
          <p:cNvPr id="3" name="Content Placeholder 2">
            <a:extLst>
              <a:ext uri="{FF2B5EF4-FFF2-40B4-BE49-F238E27FC236}">
                <a16:creationId xmlns:a16="http://schemas.microsoft.com/office/drawing/2014/main" id="{9AF21781-4B2D-4895-BC29-1AAD29061EC7}"/>
              </a:ext>
            </a:extLst>
          </p:cNvPr>
          <p:cNvSpPr>
            <a:spLocks noGrp="1"/>
          </p:cNvSpPr>
          <p:nvPr>
            <p:ph idx="1"/>
          </p:nvPr>
        </p:nvSpPr>
        <p:spPr>
          <a:xfrm>
            <a:off x="1440872" y="1427967"/>
            <a:ext cx="9912928" cy="5194506"/>
          </a:xfrm>
        </p:spPr>
        <p:txBody>
          <a:bodyPr>
            <a:normAutofit fontScale="85000" lnSpcReduction="20000"/>
          </a:bodyPr>
          <a:lstStyle/>
          <a:p>
            <a:pPr marL="225425" indent="0">
              <a:buNone/>
            </a:pPr>
            <a:r>
              <a:rPr lang="en-US"/>
              <a:t>https://www.voitanos.io/blog/don-t-be-alarmed-by-vulnerabilities-after-running-npm-install/</a:t>
            </a:r>
          </a:p>
          <a:p>
            <a:pPr marL="225425" indent="0">
              <a:buNone/>
            </a:pPr>
            <a:endParaRPr lang="en-US" sz="1400"/>
          </a:p>
          <a:p>
            <a:pPr marL="225425" indent="0">
              <a:buNone/>
            </a:pPr>
            <a:r>
              <a:rPr lang="en-US" sz="2400"/>
              <a:t>You have a few options, but what I advise my students to do is just ignore these warnings on a new project.</a:t>
            </a:r>
          </a:p>
          <a:p>
            <a:pPr marL="225425" indent="0">
              <a:buNone/>
            </a:pPr>
            <a:r>
              <a:rPr lang="en-US" sz="2400"/>
              <a:t>Why? These are dependencies someone else has added to their package. You can’t just change the dependencies someone else has taken an expect nothing adverse to happen. Maybe things will work just fine, but does changing dependencies upstream sound like a trivial change? It shouldn’t… because it isn’t.</a:t>
            </a:r>
          </a:p>
          <a:p>
            <a:pPr marL="225425" indent="0">
              <a:buNone/>
            </a:pPr>
            <a:r>
              <a:rPr lang="en-US" sz="2400"/>
              <a:t>That is why I ignore them and suggest you do the same.</a:t>
            </a:r>
          </a:p>
          <a:p>
            <a:pPr marL="225425" indent="0" algn="l">
              <a:buNone/>
            </a:pPr>
            <a:r>
              <a:rPr lang="en-US"/>
              <a:t>You shouldn’t just blindly upgrade the projects by running npm audit fix as the report says. That will automatically upgrade the package to the fixed version. While that may be easy &amp; sound like what you want, consider if one of those fixes included different functionality, new or deprecated features or a different API signature?</a:t>
            </a:r>
          </a:p>
          <a:p>
            <a:pPr marL="225425" indent="0" algn="l">
              <a:buNone/>
            </a:pPr>
            <a:r>
              <a:rPr lang="en-US"/>
              <a:t>Yeah… stuff just breaks</a:t>
            </a:r>
          </a:p>
        </p:txBody>
      </p:sp>
    </p:spTree>
    <p:extLst>
      <p:ext uri="{BB962C8B-B14F-4D97-AF65-F5344CB8AC3E}">
        <p14:creationId xmlns:p14="http://schemas.microsoft.com/office/powerpoint/2010/main" val="3326474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10AD-0776-4363-BFF9-C6EF2F1CAF09}"/>
              </a:ext>
            </a:extLst>
          </p:cNvPr>
          <p:cNvSpPr>
            <a:spLocks noGrp="1"/>
          </p:cNvSpPr>
          <p:nvPr>
            <p:ph type="title"/>
          </p:nvPr>
        </p:nvSpPr>
        <p:spPr>
          <a:xfrm>
            <a:off x="1496290" y="365126"/>
            <a:ext cx="9857509" cy="849900"/>
          </a:xfrm>
        </p:spPr>
        <p:txBody>
          <a:bodyPr>
            <a:normAutofit/>
          </a:bodyPr>
          <a:lstStyle/>
          <a:p>
            <a:r>
              <a:rPr lang="en-US" sz="4000"/>
              <a:t>D3 Overview (https://d3js.org/)</a:t>
            </a:r>
          </a:p>
        </p:txBody>
      </p:sp>
      <p:sp>
        <p:nvSpPr>
          <p:cNvPr id="3" name="Content Placeholder 2">
            <a:extLst>
              <a:ext uri="{FF2B5EF4-FFF2-40B4-BE49-F238E27FC236}">
                <a16:creationId xmlns:a16="http://schemas.microsoft.com/office/drawing/2014/main" id="{9AF21781-4B2D-4895-BC29-1AAD29061EC7}"/>
              </a:ext>
            </a:extLst>
          </p:cNvPr>
          <p:cNvSpPr>
            <a:spLocks noGrp="1"/>
          </p:cNvSpPr>
          <p:nvPr>
            <p:ph idx="1"/>
          </p:nvPr>
        </p:nvSpPr>
        <p:spPr>
          <a:xfrm>
            <a:off x="1496290" y="1426639"/>
            <a:ext cx="10998896" cy="4736470"/>
          </a:xfrm>
        </p:spPr>
        <p:txBody>
          <a:bodyPr>
            <a:normAutofit/>
          </a:bodyPr>
          <a:lstStyle/>
          <a:p>
            <a:pPr marL="400050" indent="-288925"/>
            <a:r>
              <a:rPr lang="en-US"/>
              <a:t>D3.js uses a declarative approach, operating on arbitrary sets of nodes called </a:t>
            </a:r>
            <a:r>
              <a:rPr lang="en-US" b="1"/>
              <a:t>selections</a:t>
            </a:r>
            <a:r>
              <a:rPr lang="en-US"/>
              <a:t>. </a:t>
            </a:r>
          </a:p>
          <a:p>
            <a:pPr marL="852488" indent="-288925"/>
            <a:r>
              <a:rPr lang="en-US"/>
              <a:t>e.g. to change the text color of paragraph elements:</a:t>
            </a:r>
          </a:p>
          <a:p>
            <a:pPr marL="400050" indent="-288925"/>
            <a:endParaRPr lang="en-US" sz="1200"/>
          </a:p>
          <a:p>
            <a:pPr marL="914400" indent="0">
              <a:buNone/>
            </a:pPr>
            <a:r>
              <a:rPr lang="en-US" sz="2400">
                <a:latin typeface="Courier New" panose="02070309020205020404" pitchFamily="49" charset="0"/>
                <a:cs typeface="Courier New" panose="02070309020205020404" pitchFamily="49" charset="0"/>
              </a:rPr>
              <a:t>d3.selectAll("p").style("color", "blue");</a:t>
            </a:r>
          </a:p>
          <a:p>
            <a:pPr marL="400050" indent="-288925"/>
            <a:endParaRPr lang="en-US" sz="1200"/>
          </a:p>
          <a:p>
            <a:pPr marL="400050" indent="-288925"/>
            <a:r>
              <a:rPr lang="en-US"/>
              <a:t>Individual nodes can be manipulated as needed:</a:t>
            </a:r>
          </a:p>
          <a:p>
            <a:pPr marL="400050" indent="-288925"/>
            <a:endParaRPr lang="en-US" sz="1200"/>
          </a:p>
          <a:p>
            <a:pPr marL="914400" indent="0">
              <a:buNone/>
            </a:pPr>
            <a:r>
              <a:rPr lang="en-US" sz="2400">
                <a:latin typeface="Courier New" panose="02070309020205020404" pitchFamily="49" charset="0"/>
                <a:cs typeface="Courier New" panose="02070309020205020404" pitchFamily="49" charset="0"/>
              </a:rPr>
              <a:t>d3.select("body").style("background-color", "black");</a:t>
            </a:r>
          </a:p>
        </p:txBody>
      </p:sp>
    </p:spTree>
    <p:extLst>
      <p:ext uri="{BB962C8B-B14F-4D97-AF65-F5344CB8AC3E}">
        <p14:creationId xmlns:p14="http://schemas.microsoft.com/office/powerpoint/2010/main" val="3584349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10AD-0776-4363-BFF9-C6EF2F1CAF09}"/>
              </a:ext>
            </a:extLst>
          </p:cNvPr>
          <p:cNvSpPr>
            <a:spLocks noGrp="1"/>
          </p:cNvSpPr>
          <p:nvPr>
            <p:ph type="title"/>
          </p:nvPr>
        </p:nvSpPr>
        <p:spPr>
          <a:xfrm>
            <a:off x="1607126" y="365126"/>
            <a:ext cx="9746673" cy="849900"/>
          </a:xfrm>
        </p:spPr>
        <p:txBody>
          <a:bodyPr>
            <a:normAutofit/>
          </a:bodyPr>
          <a:lstStyle/>
          <a:p>
            <a:r>
              <a:rPr lang="en-US" sz="4000"/>
              <a:t>D3 Overview</a:t>
            </a:r>
          </a:p>
        </p:txBody>
      </p:sp>
      <p:sp>
        <p:nvSpPr>
          <p:cNvPr id="3" name="Content Placeholder 2">
            <a:extLst>
              <a:ext uri="{FF2B5EF4-FFF2-40B4-BE49-F238E27FC236}">
                <a16:creationId xmlns:a16="http://schemas.microsoft.com/office/drawing/2014/main" id="{9AF21781-4B2D-4895-BC29-1AAD29061EC7}"/>
              </a:ext>
            </a:extLst>
          </p:cNvPr>
          <p:cNvSpPr>
            <a:spLocks noGrp="1"/>
          </p:cNvSpPr>
          <p:nvPr>
            <p:ph idx="1"/>
          </p:nvPr>
        </p:nvSpPr>
        <p:spPr>
          <a:xfrm>
            <a:off x="1607126" y="1440493"/>
            <a:ext cx="10229970" cy="4736470"/>
          </a:xfrm>
        </p:spPr>
        <p:txBody>
          <a:bodyPr>
            <a:normAutofit lnSpcReduction="10000"/>
          </a:bodyPr>
          <a:lstStyle/>
          <a:p>
            <a:pPr marL="400050" indent="-288925"/>
            <a:r>
              <a:rPr lang="en-US" sz="3200"/>
              <a:t>D3 provides numerous methods for mutating nodes: setting attributes or styles; registering event listeners; adding, removing or sorting nodes; and changing HTML or text content.</a:t>
            </a:r>
          </a:p>
          <a:p>
            <a:pPr marL="400050" indent="-288925"/>
            <a:r>
              <a:rPr lang="en-US" sz="3200"/>
              <a:t>Direct access to the underlying DOM is also possible, as each D3 selection is simply an array of nodes.</a:t>
            </a:r>
          </a:p>
          <a:p>
            <a:pPr marL="400050" indent="-288925"/>
            <a:r>
              <a:rPr lang="en-US" sz="3200"/>
              <a:t>Styles, attributes, and other properties can be specified as functions of data in D3, not just simple constants.</a:t>
            </a:r>
          </a:p>
        </p:txBody>
      </p:sp>
    </p:spTree>
    <p:extLst>
      <p:ext uri="{BB962C8B-B14F-4D97-AF65-F5344CB8AC3E}">
        <p14:creationId xmlns:p14="http://schemas.microsoft.com/office/powerpoint/2010/main" val="2592036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10AD-0776-4363-BFF9-C6EF2F1CAF09}"/>
              </a:ext>
            </a:extLst>
          </p:cNvPr>
          <p:cNvSpPr>
            <a:spLocks noGrp="1"/>
          </p:cNvSpPr>
          <p:nvPr>
            <p:ph type="title"/>
          </p:nvPr>
        </p:nvSpPr>
        <p:spPr>
          <a:xfrm>
            <a:off x="1565564" y="365126"/>
            <a:ext cx="9788236" cy="849900"/>
          </a:xfrm>
        </p:spPr>
        <p:txBody>
          <a:bodyPr>
            <a:normAutofit/>
          </a:bodyPr>
          <a:lstStyle/>
          <a:p>
            <a:r>
              <a:rPr lang="en-US" sz="4000"/>
              <a:t>D3 Overview</a:t>
            </a:r>
          </a:p>
        </p:txBody>
      </p:sp>
      <p:sp>
        <p:nvSpPr>
          <p:cNvPr id="3" name="Content Placeholder 2">
            <a:extLst>
              <a:ext uri="{FF2B5EF4-FFF2-40B4-BE49-F238E27FC236}">
                <a16:creationId xmlns:a16="http://schemas.microsoft.com/office/drawing/2014/main" id="{9AF21781-4B2D-4895-BC29-1AAD29061EC7}"/>
              </a:ext>
            </a:extLst>
          </p:cNvPr>
          <p:cNvSpPr>
            <a:spLocks noGrp="1"/>
          </p:cNvSpPr>
          <p:nvPr>
            <p:ph idx="1"/>
          </p:nvPr>
        </p:nvSpPr>
        <p:spPr>
          <a:xfrm>
            <a:off x="1565564" y="1440493"/>
            <a:ext cx="10271532" cy="4736470"/>
          </a:xfrm>
        </p:spPr>
        <p:txBody>
          <a:bodyPr>
            <a:normAutofit fontScale="92500" lnSpcReduction="10000"/>
          </a:bodyPr>
          <a:lstStyle/>
          <a:p>
            <a:pPr marL="400050" indent="-288925"/>
            <a:r>
              <a:rPr lang="en-US" sz="3200"/>
              <a:t>D3 provides many built-in reusable functions and function factories, such as graphical primitives for area, line and pie charts.</a:t>
            </a:r>
          </a:p>
          <a:p>
            <a:pPr marL="400050" indent="-288925"/>
            <a:endParaRPr lang="en-US" sz="1300"/>
          </a:p>
          <a:p>
            <a:pPr marL="400050" lvl="1" indent="-288925"/>
            <a:r>
              <a:rPr lang="en-US" sz="2800"/>
              <a:t>e.g. to randomly color paragraphs using HSL (hue, saturation, lightness – an alternative to the RGB color model) </a:t>
            </a:r>
          </a:p>
          <a:p>
            <a:pPr marL="400050" lvl="1" indent="-288925"/>
            <a:endParaRPr lang="en-US" sz="1300"/>
          </a:p>
          <a:p>
            <a:pPr marL="400050" indent="0">
              <a:buNone/>
            </a:pPr>
            <a:r>
              <a:rPr lang="en-US" sz="2400">
                <a:latin typeface="Courier New" panose="02070309020205020404" pitchFamily="49" charset="0"/>
                <a:cs typeface="Courier New" panose="02070309020205020404" pitchFamily="49" charset="0"/>
              </a:rPr>
              <a:t>d3.selectAll("p").style("color", function() {</a:t>
            </a:r>
          </a:p>
          <a:p>
            <a:pPr marL="400050" indent="0">
              <a:buNone/>
            </a:pPr>
            <a:r>
              <a:rPr lang="en-US" sz="2400">
                <a:latin typeface="Courier New" panose="02070309020205020404" pitchFamily="49" charset="0"/>
                <a:cs typeface="Courier New" panose="02070309020205020404" pitchFamily="49" charset="0"/>
              </a:rPr>
              <a:t>  return "hsl(" + Math.random() * 360 + ",100%,50%)";</a:t>
            </a:r>
          </a:p>
          <a:p>
            <a:pPr marL="400050" indent="0">
              <a:buNone/>
            </a:pPr>
            <a:r>
              <a:rPr lang="en-US" sz="24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67536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10AD-0776-4363-BFF9-C6EF2F1CAF09}"/>
              </a:ext>
            </a:extLst>
          </p:cNvPr>
          <p:cNvSpPr>
            <a:spLocks noGrp="1"/>
          </p:cNvSpPr>
          <p:nvPr>
            <p:ph type="title"/>
          </p:nvPr>
        </p:nvSpPr>
        <p:spPr>
          <a:xfrm>
            <a:off x="1565564" y="365126"/>
            <a:ext cx="9788236" cy="849900"/>
          </a:xfrm>
        </p:spPr>
        <p:txBody>
          <a:bodyPr>
            <a:normAutofit/>
          </a:bodyPr>
          <a:lstStyle/>
          <a:p>
            <a:r>
              <a:rPr lang="en-US" sz="4000"/>
              <a:t>D3 Overview</a:t>
            </a:r>
          </a:p>
        </p:txBody>
      </p:sp>
      <p:sp>
        <p:nvSpPr>
          <p:cNvPr id="3" name="Content Placeholder 2">
            <a:extLst>
              <a:ext uri="{FF2B5EF4-FFF2-40B4-BE49-F238E27FC236}">
                <a16:creationId xmlns:a16="http://schemas.microsoft.com/office/drawing/2014/main" id="{9AF21781-4B2D-4895-BC29-1AAD29061EC7}"/>
              </a:ext>
            </a:extLst>
          </p:cNvPr>
          <p:cNvSpPr>
            <a:spLocks noGrp="1"/>
          </p:cNvSpPr>
          <p:nvPr>
            <p:ph idx="1"/>
          </p:nvPr>
        </p:nvSpPr>
        <p:spPr>
          <a:xfrm>
            <a:off x="1565564" y="1440493"/>
            <a:ext cx="10271532" cy="4736470"/>
          </a:xfrm>
        </p:spPr>
        <p:txBody>
          <a:bodyPr>
            <a:normAutofit/>
          </a:bodyPr>
          <a:lstStyle/>
          <a:p>
            <a:pPr marL="400050" indent="-288925"/>
            <a:r>
              <a:rPr lang="en-US" sz="3200"/>
              <a:t>To alternate shades of gray for even and odd nodes:</a:t>
            </a:r>
          </a:p>
          <a:p>
            <a:pPr marL="111125" indent="0">
              <a:buNone/>
            </a:pPr>
            <a:endParaRPr lang="en-US" sz="2400">
              <a:latin typeface="Courier New" panose="02070309020205020404" pitchFamily="49" charset="0"/>
              <a:cs typeface="Courier New" panose="02070309020205020404" pitchFamily="49" charset="0"/>
            </a:endParaRPr>
          </a:p>
          <a:p>
            <a:pPr marL="463550" indent="0">
              <a:buNone/>
            </a:pPr>
            <a:r>
              <a:rPr lang="en-US" sz="2400">
                <a:latin typeface="Courier New" panose="02070309020205020404" pitchFamily="49" charset="0"/>
                <a:cs typeface="Courier New" panose="02070309020205020404" pitchFamily="49" charset="0"/>
              </a:rPr>
              <a:t>d3.selectAll("p").style("color", function(d, i) {</a:t>
            </a:r>
          </a:p>
          <a:p>
            <a:pPr marL="463550" indent="0">
              <a:buNone/>
            </a:pPr>
            <a:r>
              <a:rPr lang="en-US" sz="2400">
                <a:latin typeface="Courier New" panose="02070309020205020404" pitchFamily="49" charset="0"/>
                <a:cs typeface="Courier New" panose="02070309020205020404" pitchFamily="49" charset="0"/>
              </a:rPr>
              <a:t>  return i % 2 ? "#fff" : "#eee";</a:t>
            </a:r>
          </a:p>
          <a:p>
            <a:pPr marL="463550" indent="0">
              <a:buNone/>
            </a:pPr>
            <a:r>
              <a:rPr lang="en-US" sz="2400">
                <a:latin typeface="Courier New" panose="02070309020205020404" pitchFamily="49" charset="0"/>
                <a:cs typeface="Courier New" panose="02070309020205020404" pitchFamily="49" charset="0"/>
              </a:rPr>
              <a:t>});</a:t>
            </a:r>
            <a:endParaRPr lang="en-US" sz="18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44491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10AD-0776-4363-BFF9-C6EF2F1CAF09}"/>
              </a:ext>
            </a:extLst>
          </p:cNvPr>
          <p:cNvSpPr>
            <a:spLocks noGrp="1"/>
          </p:cNvSpPr>
          <p:nvPr>
            <p:ph type="title"/>
          </p:nvPr>
        </p:nvSpPr>
        <p:spPr>
          <a:xfrm>
            <a:off x="1634836" y="365126"/>
            <a:ext cx="9718964" cy="849900"/>
          </a:xfrm>
        </p:spPr>
        <p:txBody>
          <a:bodyPr>
            <a:normAutofit/>
          </a:bodyPr>
          <a:lstStyle/>
          <a:p>
            <a:r>
              <a:rPr lang="en-US" sz="4000"/>
              <a:t>D3 Overview</a:t>
            </a:r>
          </a:p>
        </p:txBody>
      </p:sp>
      <p:sp>
        <p:nvSpPr>
          <p:cNvPr id="3" name="Content Placeholder 2">
            <a:extLst>
              <a:ext uri="{FF2B5EF4-FFF2-40B4-BE49-F238E27FC236}">
                <a16:creationId xmlns:a16="http://schemas.microsoft.com/office/drawing/2014/main" id="{9AF21781-4B2D-4895-BC29-1AAD29061EC7}"/>
              </a:ext>
            </a:extLst>
          </p:cNvPr>
          <p:cNvSpPr>
            <a:spLocks noGrp="1"/>
          </p:cNvSpPr>
          <p:nvPr>
            <p:ph idx="1"/>
          </p:nvPr>
        </p:nvSpPr>
        <p:spPr>
          <a:xfrm>
            <a:off x="1634836" y="1327758"/>
            <a:ext cx="10202260" cy="5285983"/>
          </a:xfrm>
        </p:spPr>
        <p:txBody>
          <a:bodyPr>
            <a:normAutofit lnSpcReduction="10000"/>
          </a:bodyPr>
          <a:lstStyle/>
          <a:p>
            <a:pPr marL="400050" indent="-288925"/>
            <a:r>
              <a:rPr lang="en-US" sz="2800"/>
              <a:t>Computed properties often refer to </a:t>
            </a:r>
            <a:r>
              <a:rPr lang="en-US" sz="2800" b="1"/>
              <a:t>bound</a:t>
            </a:r>
            <a:r>
              <a:rPr lang="en-US" sz="2800"/>
              <a:t> data.</a:t>
            </a:r>
          </a:p>
          <a:p>
            <a:pPr marL="400050" indent="-288925"/>
            <a:r>
              <a:rPr lang="en-US" sz="2800"/>
              <a:t>Data is specified as an array of values, and each value is passed as the first argument to selection functions.</a:t>
            </a:r>
          </a:p>
          <a:p>
            <a:pPr marL="400050" indent="-288925"/>
            <a:r>
              <a:rPr lang="en-US" sz="2800"/>
              <a:t>The data() function is used to join (bind) an array of data to the selected DOM elements and return the updated selection</a:t>
            </a:r>
          </a:p>
          <a:p>
            <a:pPr marL="857250" lvl="1" indent="-288925"/>
            <a:r>
              <a:rPr lang="en-US" sz="2400"/>
              <a:t>You can pass two types of value to the data() function, an array of values (number or object) or a function of data.</a:t>
            </a:r>
          </a:p>
          <a:p>
            <a:pPr marL="857250" lvl="1" indent="-288925"/>
            <a:r>
              <a:rPr lang="en-US" sz="2400"/>
              <a:t>DOM manipulation methods in D3 such as append(), style(), text() are functions of data</a:t>
            </a:r>
          </a:p>
          <a:p>
            <a:pPr marL="857250" lvl="1" indent="-288925"/>
            <a:r>
              <a:rPr lang="en-US" sz="2400"/>
              <a:t>Each of these functions can take in a constant value or a function as a parameter.</a:t>
            </a:r>
          </a:p>
        </p:txBody>
      </p:sp>
    </p:spTree>
    <p:extLst>
      <p:ext uri="{BB962C8B-B14F-4D97-AF65-F5344CB8AC3E}">
        <p14:creationId xmlns:p14="http://schemas.microsoft.com/office/powerpoint/2010/main" val="1372477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10AD-0776-4363-BFF9-C6EF2F1CAF09}"/>
              </a:ext>
            </a:extLst>
          </p:cNvPr>
          <p:cNvSpPr>
            <a:spLocks noGrp="1"/>
          </p:cNvSpPr>
          <p:nvPr>
            <p:ph type="title"/>
          </p:nvPr>
        </p:nvSpPr>
        <p:spPr>
          <a:xfrm>
            <a:off x="1634836" y="365126"/>
            <a:ext cx="9718964" cy="849900"/>
          </a:xfrm>
        </p:spPr>
        <p:txBody>
          <a:bodyPr>
            <a:normAutofit/>
          </a:bodyPr>
          <a:lstStyle/>
          <a:p>
            <a:r>
              <a:rPr lang="en-US" sz="4000"/>
              <a:t>D3 Overview</a:t>
            </a:r>
          </a:p>
        </p:txBody>
      </p:sp>
      <p:sp>
        <p:nvSpPr>
          <p:cNvPr id="3" name="Content Placeholder 2">
            <a:extLst>
              <a:ext uri="{FF2B5EF4-FFF2-40B4-BE49-F238E27FC236}">
                <a16:creationId xmlns:a16="http://schemas.microsoft.com/office/drawing/2014/main" id="{9AF21781-4B2D-4895-BC29-1AAD29061EC7}"/>
              </a:ext>
            </a:extLst>
          </p:cNvPr>
          <p:cNvSpPr>
            <a:spLocks noGrp="1"/>
          </p:cNvSpPr>
          <p:nvPr>
            <p:ph idx="1"/>
          </p:nvPr>
        </p:nvSpPr>
        <p:spPr>
          <a:xfrm>
            <a:off x="1393188" y="4093027"/>
            <a:ext cx="10202260" cy="2399847"/>
          </a:xfrm>
        </p:spPr>
        <p:txBody>
          <a:bodyPr>
            <a:normAutofit fontScale="92500"/>
          </a:bodyPr>
          <a:lstStyle/>
          <a:p>
            <a:pPr marL="400050" indent="-288925"/>
            <a:r>
              <a:rPr lang="en-US"/>
              <a:t>In the above example, the myData array is bound to the paragraph element p</a:t>
            </a:r>
          </a:p>
          <a:p>
            <a:pPr marL="400050" indent="-288925"/>
            <a:r>
              <a:rPr lang="en-US"/>
              <a:t>d3.select("body") selects the HTML Body element.</a:t>
            </a:r>
          </a:p>
          <a:p>
            <a:pPr marL="400050" indent="-288925"/>
            <a:r>
              <a:rPr lang="en-US"/>
              <a:t>.selectAll("p") returns the paragraph element (assuming there is only one)</a:t>
            </a:r>
          </a:p>
          <a:p>
            <a:pPr marL="400050" indent="-288925"/>
            <a:r>
              <a:rPr lang="en-US"/>
              <a:t>.data(myData) binds the array to the selection returned from the previous selection. </a:t>
            </a:r>
          </a:p>
        </p:txBody>
      </p:sp>
      <p:sp>
        <p:nvSpPr>
          <p:cNvPr id="5" name="TextBox 4">
            <a:extLst>
              <a:ext uri="{FF2B5EF4-FFF2-40B4-BE49-F238E27FC236}">
                <a16:creationId xmlns:a16="http://schemas.microsoft.com/office/drawing/2014/main" id="{CDFBC86D-4C7C-4229-AC26-BD73AA2E3643}"/>
              </a:ext>
            </a:extLst>
          </p:cNvPr>
          <p:cNvSpPr txBox="1"/>
          <p:nvPr/>
        </p:nvSpPr>
        <p:spPr>
          <a:xfrm>
            <a:off x="2220028" y="1305342"/>
            <a:ext cx="7751286" cy="2554545"/>
          </a:xfrm>
          <a:prstGeom prst="rect">
            <a:avLst/>
          </a:prstGeom>
          <a:noFill/>
          <a:ln>
            <a:solidFill>
              <a:schemeClr val="tx1"/>
            </a:solidFill>
          </a:ln>
        </p:spPr>
        <p:txBody>
          <a:bodyPr wrap="square">
            <a:spAutoFit/>
          </a:bodyPr>
          <a:lstStyle/>
          <a:p>
            <a:r>
              <a:rPr lang="en-US" sz="2000">
                <a:latin typeface="Courier New" panose="02070309020205020404" pitchFamily="49" charset="0"/>
                <a:cs typeface="Courier New" panose="02070309020205020404" pitchFamily="49" charset="0"/>
              </a:rPr>
              <a:t> var myData = ["Hello World!"];</a:t>
            </a:r>
          </a:p>
          <a:p>
            <a:r>
              <a:rPr lang="en-US" sz="2000">
                <a:latin typeface="Courier New" panose="02070309020205020404" pitchFamily="49" charset="0"/>
                <a:cs typeface="Courier New" panose="02070309020205020404" pitchFamily="49" charset="0"/>
              </a:rPr>
              <a:t>     </a:t>
            </a:r>
          </a:p>
          <a:p>
            <a:r>
              <a:rPr lang="en-US" sz="2000">
                <a:latin typeface="Courier New" panose="02070309020205020404" pitchFamily="49" charset="0"/>
                <a:cs typeface="Courier New" panose="02070309020205020404" pitchFamily="49" charset="0"/>
              </a:rPr>
              <a:t> var p = d3.select("body")</a:t>
            </a:r>
          </a:p>
          <a:p>
            <a:r>
              <a:rPr lang="en-US" sz="2000">
                <a:latin typeface="Courier New" panose="02070309020205020404" pitchFamily="49" charset="0"/>
                <a:cs typeface="Courier New" panose="02070309020205020404" pitchFamily="49" charset="0"/>
              </a:rPr>
              <a:t>            .selectAll("p")</a:t>
            </a:r>
          </a:p>
          <a:p>
            <a:r>
              <a:rPr lang="en-US" sz="2000">
                <a:latin typeface="Courier New" panose="02070309020205020404" pitchFamily="49" charset="0"/>
                <a:cs typeface="Courier New" panose="02070309020205020404" pitchFamily="49" charset="0"/>
              </a:rPr>
              <a:t>            .data(myData)</a:t>
            </a:r>
          </a:p>
          <a:p>
            <a:r>
              <a:rPr lang="en-US" sz="2000">
                <a:latin typeface="Courier New" panose="02070309020205020404" pitchFamily="49" charset="0"/>
                <a:cs typeface="Courier New" panose="02070309020205020404" pitchFamily="49" charset="0"/>
              </a:rPr>
              <a:t>            .text(function (d) {</a:t>
            </a:r>
          </a:p>
          <a:p>
            <a:r>
              <a:rPr lang="en-US" sz="2000">
                <a:latin typeface="Courier New" panose="02070309020205020404" pitchFamily="49" charset="0"/>
                <a:cs typeface="Courier New" panose="02070309020205020404" pitchFamily="49" charset="0"/>
              </a:rPr>
              <a:t>                return d;</a:t>
            </a:r>
          </a:p>
          <a:p>
            <a:r>
              <a:rPr lang="en-US" sz="200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179457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10AD-0776-4363-BFF9-C6EF2F1CAF09}"/>
              </a:ext>
            </a:extLst>
          </p:cNvPr>
          <p:cNvSpPr>
            <a:spLocks noGrp="1"/>
          </p:cNvSpPr>
          <p:nvPr>
            <p:ph type="title"/>
          </p:nvPr>
        </p:nvSpPr>
        <p:spPr>
          <a:xfrm>
            <a:off x="1634836" y="365126"/>
            <a:ext cx="9718964" cy="849900"/>
          </a:xfrm>
        </p:spPr>
        <p:txBody>
          <a:bodyPr>
            <a:normAutofit/>
          </a:bodyPr>
          <a:lstStyle/>
          <a:p>
            <a:r>
              <a:rPr lang="en-US" sz="4000"/>
              <a:t>D3 Overview</a:t>
            </a:r>
          </a:p>
        </p:txBody>
      </p:sp>
      <p:sp>
        <p:nvSpPr>
          <p:cNvPr id="3" name="Content Placeholder 2">
            <a:extLst>
              <a:ext uri="{FF2B5EF4-FFF2-40B4-BE49-F238E27FC236}">
                <a16:creationId xmlns:a16="http://schemas.microsoft.com/office/drawing/2014/main" id="{9AF21781-4B2D-4895-BC29-1AAD29061EC7}"/>
              </a:ext>
            </a:extLst>
          </p:cNvPr>
          <p:cNvSpPr>
            <a:spLocks noGrp="1"/>
          </p:cNvSpPr>
          <p:nvPr>
            <p:ph idx="1"/>
          </p:nvPr>
        </p:nvSpPr>
        <p:spPr>
          <a:xfrm>
            <a:off x="1393188" y="4147356"/>
            <a:ext cx="10202260" cy="2554545"/>
          </a:xfrm>
        </p:spPr>
        <p:txBody>
          <a:bodyPr>
            <a:normAutofit fontScale="92500"/>
          </a:bodyPr>
          <a:lstStyle/>
          <a:p>
            <a:pPr marL="400050" indent="-288925">
              <a:lnSpc>
                <a:spcPct val="100000"/>
              </a:lnSpc>
            </a:pPr>
            <a:r>
              <a:rPr lang="en-US"/>
              <a:t>Since the selection has a single p element, the data() function will bind the first value from the data array to the &lt;p&gt; element.</a:t>
            </a:r>
          </a:p>
          <a:p>
            <a:pPr marL="400050" indent="-288925">
              <a:lnSpc>
                <a:spcPct val="100000"/>
              </a:lnSpc>
            </a:pPr>
            <a:r>
              <a:rPr lang="en-US"/>
              <a:t>.text(function(d, i) { return d; }); adds the data as text to each of selection element. </a:t>
            </a:r>
          </a:p>
          <a:p>
            <a:pPr marL="400050" indent="-288925">
              <a:lnSpc>
                <a:spcPct val="100000"/>
              </a:lnSpc>
            </a:pPr>
            <a:r>
              <a:rPr lang="en-US"/>
              <a:t>Each array value is passed as the first argument (d) to the text function.</a:t>
            </a:r>
          </a:p>
          <a:p>
            <a:pPr marL="400050" indent="-288925">
              <a:lnSpc>
                <a:spcPct val="100000"/>
              </a:lnSpc>
            </a:pPr>
            <a:r>
              <a:rPr lang="en-US"/>
              <a:t>Any existing text from the paragraph element will get replaced with 'Hello World'.</a:t>
            </a:r>
          </a:p>
        </p:txBody>
      </p:sp>
      <p:sp>
        <p:nvSpPr>
          <p:cNvPr id="6" name="TextBox 5">
            <a:extLst>
              <a:ext uri="{FF2B5EF4-FFF2-40B4-BE49-F238E27FC236}">
                <a16:creationId xmlns:a16="http://schemas.microsoft.com/office/drawing/2014/main" id="{50E61BE2-444C-4BBB-8776-A54A2AD37825}"/>
              </a:ext>
            </a:extLst>
          </p:cNvPr>
          <p:cNvSpPr txBox="1"/>
          <p:nvPr/>
        </p:nvSpPr>
        <p:spPr>
          <a:xfrm>
            <a:off x="2220357" y="1310496"/>
            <a:ext cx="5427352" cy="2554545"/>
          </a:xfrm>
          <a:prstGeom prst="rect">
            <a:avLst/>
          </a:prstGeom>
          <a:noFill/>
          <a:ln>
            <a:solidFill>
              <a:schemeClr val="tx1"/>
            </a:solidFill>
          </a:ln>
        </p:spPr>
        <p:txBody>
          <a:bodyPr wrap="square">
            <a:spAutoFit/>
          </a:bodyPr>
          <a:lstStyle/>
          <a:p>
            <a:r>
              <a:rPr lang="en-US" sz="2000">
                <a:latin typeface="Courier New" panose="02070309020205020404" pitchFamily="49" charset="0"/>
                <a:cs typeface="Courier New" panose="02070309020205020404" pitchFamily="49" charset="0"/>
              </a:rPr>
              <a:t> var myData = ["Hello World!"];</a:t>
            </a:r>
          </a:p>
          <a:p>
            <a:r>
              <a:rPr lang="en-US" sz="2000">
                <a:latin typeface="Courier New" panose="02070309020205020404" pitchFamily="49" charset="0"/>
                <a:cs typeface="Courier New" panose="02070309020205020404" pitchFamily="49" charset="0"/>
              </a:rPr>
              <a:t>     </a:t>
            </a:r>
          </a:p>
          <a:p>
            <a:r>
              <a:rPr lang="en-US" sz="2000">
                <a:latin typeface="Courier New" panose="02070309020205020404" pitchFamily="49" charset="0"/>
                <a:cs typeface="Courier New" panose="02070309020205020404" pitchFamily="49" charset="0"/>
              </a:rPr>
              <a:t> var p = d3.select("body")</a:t>
            </a:r>
          </a:p>
          <a:p>
            <a:r>
              <a:rPr lang="en-US" sz="2000">
                <a:latin typeface="Courier New" panose="02070309020205020404" pitchFamily="49" charset="0"/>
                <a:cs typeface="Courier New" panose="02070309020205020404" pitchFamily="49" charset="0"/>
              </a:rPr>
              <a:t>            .selectAll("p")</a:t>
            </a:r>
          </a:p>
          <a:p>
            <a:r>
              <a:rPr lang="en-US" sz="2000">
                <a:latin typeface="Courier New" panose="02070309020205020404" pitchFamily="49" charset="0"/>
                <a:cs typeface="Courier New" panose="02070309020205020404" pitchFamily="49" charset="0"/>
              </a:rPr>
              <a:t>            .data(myData)</a:t>
            </a:r>
          </a:p>
          <a:p>
            <a:r>
              <a:rPr lang="en-US" sz="2000">
                <a:latin typeface="Courier New" panose="02070309020205020404" pitchFamily="49" charset="0"/>
                <a:cs typeface="Courier New" panose="02070309020205020404" pitchFamily="49" charset="0"/>
              </a:rPr>
              <a:t>            .text(function (d) {</a:t>
            </a:r>
          </a:p>
          <a:p>
            <a:r>
              <a:rPr lang="en-US" sz="2000">
                <a:latin typeface="Courier New" panose="02070309020205020404" pitchFamily="49" charset="0"/>
                <a:cs typeface="Courier New" panose="02070309020205020404" pitchFamily="49" charset="0"/>
              </a:rPr>
              <a:t>                return d;</a:t>
            </a:r>
          </a:p>
          <a:p>
            <a:r>
              <a:rPr lang="en-US" sz="2000">
                <a:latin typeface="Courier New" panose="02070309020205020404" pitchFamily="49" charset="0"/>
                <a:cs typeface="Courier New" panose="02070309020205020404" pitchFamily="49" charset="0"/>
              </a:rPr>
              <a:t>            });</a:t>
            </a:r>
          </a:p>
        </p:txBody>
      </p:sp>
      <p:sp>
        <p:nvSpPr>
          <p:cNvPr id="7" name="TextBox 6">
            <a:extLst>
              <a:ext uri="{FF2B5EF4-FFF2-40B4-BE49-F238E27FC236}">
                <a16:creationId xmlns:a16="http://schemas.microsoft.com/office/drawing/2014/main" id="{6E44B79F-B566-4FE8-9EC0-7F02864551E9}"/>
              </a:ext>
            </a:extLst>
          </p:cNvPr>
          <p:cNvSpPr txBox="1"/>
          <p:nvPr/>
        </p:nvSpPr>
        <p:spPr>
          <a:xfrm>
            <a:off x="8233064" y="1310495"/>
            <a:ext cx="2033154" cy="461665"/>
          </a:xfrm>
          <a:prstGeom prst="rect">
            <a:avLst/>
          </a:prstGeom>
          <a:solidFill>
            <a:schemeClr val="accent2">
              <a:lumMod val="20000"/>
              <a:lumOff val="80000"/>
            </a:schemeClr>
          </a:solidFill>
        </p:spPr>
        <p:txBody>
          <a:bodyPr wrap="square">
            <a:spAutoFit/>
          </a:bodyPr>
          <a:lstStyle/>
          <a:p>
            <a:r>
              <a:rPr lang="en-US" sz="2400" b="1" i="0">
                <a:solidFill>
                  <a:srgbClr val="000000"/>
                </a:solidFill>
                <a:effectLst/>
                <a:latin typeface="Times New Roman" panose="02020603050405020304" pitchFamily="18" charset="0"/>
              </a:rPr>
              <a:t>Hello World!</a:t>
            </a:r>
            <a:endParaRPr lang="en-US" sz="2400" b="1"/>
          </a:p>
        </p:txBody>
      </p:sp>
    </p:spTree>
    <p:extLst>
      <p:ext uri="{BB962C8B-B14F-4D97-AF65-F5344CB8AC3E}">
        <p14:creationId xmlns:p14="http://schemas.microsoft.com/office/powerpoint/2010/main" val="1106441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10AD-0776-4363-BFF9-C6EF2F1CAF09}"/>
              </a:ext>
            </a:extLst>
          </p:cNvPr>
          <p:cNvSpPr>
            <a:spLocks noGrp="1"/>
          </p:cNvSpPr>
          <p:nvPr>
            <p:ph type="title"/>
          </p:nvPr>
        </p:nvSpPr>
        <p:spPr>
          <a:xfrm>
            <a:off x="1634836" y="365126"/>
            <a:ext cx="9718964" cy="849900"/>
          </a:xfrm>
        </p:spPr>
        <p:txBody>
          <a:bodyPr>
            <a:normAutofit/>
          </a:bodyPr>
          <a:lstStyle/>
          <a:p>
            <a:r>
              <a:rPr lang="en-US" sz="4000"/>
              <a:t>D3 Overview</a:t>
            </a:r>
          </a:p>
        </p:txBody>
      </p:sp>
      <p:sp>
        <p:nvSpPr>
          <p:cNvPr id="3" name="Content Placeholder 2">
            <a:extLst>
              <a:ext uri="{FF2B5EF4-FFF2-40B4-BE49-F238E27FC236}">
                <a16:creationId xmlns:a16="http://schemas.microsoft.com/office/drawing/2014/main" id="{9AF21781-4B2D-4895-BC29-1AAD29061EC7}"/>
              </a:ext>
            </a:extLst>
          </p:cNvPr>
          <p:cNvSpPr>
            <a:spLocks noGrp="1"/>
          </p:cNvSpPr>
          <p:nvPr>
            <p:ph idx="1"/>
          </p:nvPr>
        </p:nvSpPr>
        <p:spPr>
          <a:xfrm>
            <a:off x="1634836" y="1215026"/>
            <a:ext cx="10202260" cy="5398715"/>
          </a:xfrm>
        </p:spPr>
        <p:txBody>
          <a:bodyPr>
            <a:normAutofit/>
          </a:bodyPr>
          <a:lstStyle/>
          <a:p>
            <a:pPr marL="400050" indent="-288925"/>
            <a:r>
              <a:rPr lang="en-US"/>
              <a:t>D3’s enter and exit selections create new nodes for incoming data and remove outgoing nodes that are no longer needed.</a:t>
            </a:r>
          </a:p>
          <a:p>
            <a:pPr marL="400050" indent="-288925"/>
            <a:r>
              <a:rPr lang="en-US"/>
              <a:t>When data is bound to a selection, each element in the data array is paired with the corresponding node in the selection. </a:t>
            </a:r>
          </a:p>
          <a:p>
            <a:pPr marL="400050" indent="-288925"/>
            <a:r>
              <a:rPr lang="en-US"/>
              <a:t>If there are fewer nodes than data, the extra data elements form the enter selection, which you can instantiate by appending to the enter selection.</a:t>
            </a:r>
          </a:p>
          <a:p>
            <a:pPr marL="400050" indent="-288925"/>
            <a:endParaRPr lang="en-US" sz="200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FA366CC4-A7C3-4696-AA71-3DAC5D40D2EF}"/>
              </a:ext>
            </a:extLst>
          </p:cNvPr>
          <p:cNvSpPr txBox="1"/>
          <p:nvPr/>
        </p:nvSpPr>
        <p:spPr>
          <a:xfrm>
            <a:off x="2060058" y="4366782"/>
            <a:ext cx="6429132" cy="1938992"/>
          </a:xfrm>
          <a:prstGeom prst="rect">
            <a:avLst/>
          </a:prstGeom>
          <a:noFill/>
          <a:ln>
            <a:solidFill>
              <a:schemeClr val="tx1"/>
            </a:solidFill>
          </a:ln>
        </p:spPr>
        <p:txBody>
          <a:bodyPr wrap="square">
            <a:spAutoFit/>
          </a:bodyPr>
          <a:lstStyle/>
          <a:p>
            <a:r>
              <a:rPr lang="en-US" sz="2000">
                <a:latin typeface="Courier New" panose="02070309020205020404" pitchFamily="49" charset="0"/>
                <a:cs typeface="Courier New" panose="02070309020205020404" pitchFamily="49" charset="0"/>
              </a:rPr>
              <a:t>d3.select("body")</a:t>
            </a:r>
          </a:p>
          <a:p>
            <a:r>
              <a:rPr lang="en-US" sz="2000">
                <a:latin typeface="Courier New" panose="02070309020205020404" pitchFamily="49" charset="0"/>
                <a:cs typeface="Courier New" panose="02070309020205020404" pitchFamily="49" charset="0"/>
              </a:rPr>
              <a:t>  .selectAll("p")</a:t>
            </a:r>
          </a:p>
          <a:p>
            <a:r>
              <a:rPr lang="en-US" sz="2000">
                <a:latin typeface="Courier New" panose="02070309020205020404" pitchFamily="49" charset="0"/>
                <a:cs typeface="Courier New" panose="02070309020205020404" pitchFamily="49" charset="0"/>
              </a:rPr>
              <a:t>  .data([4, 8, 15, 16, 23, 42])</a:t>
            </a:r>
          </a:p>
          <a:p>
            <a:r>
              <a:rPr lang="en-US" sz="2000">
                <a:latin typeface="Courier New" panose="02070309020205020404" pitchFamily="49" charset="0"/>
                <a:cs typeface="Courier New" panose="02070309020205020404" pitchFamily="49" charset="0"/>
              </a:rPr>
              <a:t>  .enter().append("p")</a:t>
            </a:r>
          </a:p>
          <a:p>
            <a:r>
              <a:rPr lang="en-US" sz="2000">
                <a:latin typeface="Courier New" panose="02070309020205020404" pitchFamily="49" charset="0"/>
                <a:cs typeface="Courier New" panose="02070309020205020404" pitchFamily="49" charset="0"/>
              </a:rPr>
              <a:t>    .text(function(d) { return "I’m </a:t>
            </a:r>
          </a:p>
          <a:p>
            <a:r>
              <a:rPr lang="en-US" sz="2000">
                <a:latin typeface="Courier New" panose="02070309020205020404" pitchFamily="49" charset="0"/>
                <a:cs typeface="Courier New" panose="02070309020205020404" pitchFamily="49" charset="0"/>
              </a:rPr>
              <a:t>                number " + d + "!"; });</a:t>
            </a:r>
          </a:p>
        </p:txBody>
      </p:sp>
      <p:sp>
        <p:nvSpPr>
          <p:cNvPr id="7" name="TextBox 6">
            <a:extLst>
              <a:ext uri="{FF2B5EF4-FFF2-40B4-BE49-F238E27FC236}">
                <a16:creationId xmlns:a16="http://schemas.microsoft.com/office/drawing/2014/main" id="{06DE4A97-95C3-4BC4-B622-90E56E92D75C}"/>
              </a:ext>
            </a:extLst>
          </p:cNvPr>
          <p:cNvSpPr txBox="1"/>
          <p:nvPr/>
        </p:nvSpPr>
        <p:spPr>
          <a:xfrm>
            <a:off x="8625444" y="4366782"/>
            <a:ext cx="2139538" cy="1754326"/>
          </a:xfrm>
          <a:prstGeom prst="rect">
            <a:avLst/>
          </a:prstGeom>
          <a:solidFill>
            <a:schemeClr val="accent2">
              <a:lumMod val="20000"/>
              <a:lumOff val="80000"/>
            </a:schemeClr>
          </a:solidFill>
          <a:ln>
            <a:solidFill>
              <a:schemeClr val="tx1"/>
            </a:solidFill>
          </a:ln>
        </p:spPr>
        <p:txBody>
          <a:bodyPr wrap="square">
            <a:spAutoFit/>
          </a:bodyPr>
          <a:lstStyle/>
          <a:p>
            <a:r>
              <a:rPr lang="en-US" b="1"/>
              <a:t>I’m number 4!</a:t>
            </a:r>
          </a:p>
          <a:p>
            <a:r>
              <a:rPr lang="en-US" b="1"/>
              <a:t>I’m number 8!</a:t>
            </a:r>
          </a:p>
          <a:p>
            <a:r>
              <a:rPr lang="en-US" b="1"/>
              <a:t>I’m number 15!</a:t>
            </a:r>
          </a:p>
          <a:p>
            <a:r>
              <a:rPr lang="en-US" b="1"/>
              <a:t>I’m number 16!</a:t>
            </a:r>
          </a:p>
          <a:p>
            <a:r>
              <a:rPr lang="en-US" b="1"/>
              <a:t>I’m number 23!</a:t>
            </a:r>
          </a:p>
          <a:p>
            <a:r>
              <a:rPr lang="en-US" b="1"/>
              <a:t>I’m number 42!</a:t>
            </a:r>
          </a:p>
        </p:txBody>
      </p:sp>
    </p:spTree>
    <p:extLst>
      <p:ext uri="{BB962C8B-B14F-4D97-AF65-F5344CB8AC3E}">
        <p14:creationId xmlns:p14="http://schemas.microsoft.com/office/powerpoint/2010/main" val="179922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10AD-0776-4363-BFF9-C6EF2F1CAF09}"/>
              </a:ext>
            </a:extLst>
          </p:cNvPr>
          <p:cNvSpPr>
            <a:spLocks noGrp="1"/>
          </p:cNvSpPr>
          <p:nvPr>
            <p:ph type="title"/>
          </p:nvPr>
        </p:nvSpPr>
        <p:spPr>
          <a:xfrm>
            <a:off x="1634836" y="365126"/>
            <a:ext cx="9718964" cy="849900"/>
          </a:xfrm>
        </p:spPr>
        <p:txBody>
          <a:bodyPr>
            <a:normAutofit/>
          </a:bodyPr>
          <a:lstStyle/>
          <a:p>
            <a:r>
              <a:rPr lang="en-US" sz="4000"/>
              <a:t>D3 Overview</a:t>
            </a:r>
          </a:p>
        </p:txBody>
      </p:sp>
      <p:sp>
        <p:nvSpPr>
          <p:cNvPr id="3" name="Content Placeholder 2">
            <a:extLst>
              <a:ext uri="{FF2B5EF4-FFF2-40B4-BE49-F238E27FC236}">
                <a16:creationId xmlns:a16="http://schemas.microsoft.com/office/drawing/2014/main" id="{9AF21781-4B2D-4895-BC29-1AAD29061EC7}"/>
              </a:ext>
            </a:extLst>
          </p:cNvPr>
          <p:cNvSpPr>
            <a:spLocks noGrp="1"/>
          </p:cNvSpPr>
          <p:nvPr>
            <p:ph idx="1"/>
          </p:nvPr>
        </p:nvSpPr>
        <p:spPr>
          <a:xfrm>
            <a:off x="1393188" y="1243832"/>
            <a:ext cx="10202260" cy="1082933"/>
          </a:xfrm>
        </p:spPr>
        <p:txBody>
          <a:bodyPr>
            <a:normAutofit/>
          </a:bodyPr>
          <a:lstStyle/>
          <a:p>
            <a:pPr marL="400050" indent="-288925"/>
            <a:r>
              <a:rPr lang="en-US"/>
              <a:t>Bind an array of numbers to paragraph elements and then use these numbers to compute dynamic font sizes:</a:t>
            </a:r>
            <a:endParaRPr lang="en-US" sz="1200"/>
          </a:p>
        </p:txBody>
      </p:sp>
      <p:pic>
        <p:nvPicPr>
          <p:cNvPr id="7" name="Picture 6">
            <a:extLst>
              <a:ext uri="{FF2B5EF4-FFF2-40B4-BE49-F238E27FC236}">
                <a16:creationId xmlns:a16="http://schemas.microsoft.com/office/drawing/2014/main" id="{370CD8F7-C663-456C-AA77-0436E90C2C1B}"/>
              </a:ext>
            </a:extLst>
          </p:cNvPr>
          <p:cNvPicPr>
            <a:picLocks noChangeAspect="1"/>
          </p:cNvPicPr>
          <p:nvPr/>
        </p:nvPicPr>
        <p:blipFill>
          <a:blip r:embed="rId2">
            <a:duotone>
              <a:prstClr val="black"/>
              <a:srgbClr val="D9C3A5">
                <a:tint val="50000"/>
                <a:satMod val="180000"/>
              </a:srgbClr>
            </a:duotone>
          </a:blip>
          <a:stretch>
            <a:fillRect/>
          </a:stretch>
        </p:blipFill>
        <p:spPr>
          <a:xfrm>
            <a:off x="8060717" y="4031673"/>
            <a:ext cx="2552211" cy="2077382"/>
          </a:xfrm>
          <a:prstGeom prst="rect">
            <a:avLst/>
          </a:prstGeom>
          <a:ln>
            <a:solidFill>
              <a:schemeClr val="tx1"/>
            </a:solidFill>
          </a:ln>
        </p:spPr>
      </p:pic>
      <p:sp>
        <p:nvSpPr>
          <p:cNvPr id="9" name="TextBox 8">
            <a:extLst>
              <a:ext uri="{FF2B5EF4-FFF2-40B4-BE49-F238E27FC236}">
                <a16:creationId xmlns:a16="http://schemas.microsoft.com/office/drawing/2014/main" id="{6DEDCB22-D03F-4C66-BA5B-E63DE0FACD6F}"/>
              </a:ext>
            </a:extLst>
          </p:cNvPr>
          <p:cNvSpPr txBox="1"/>
          <p:nvPr/>
        </p:nvSpPr>
        <p:spPr>
          <a:xfrm>
            <a:off x="2116616" y="2417373"/>
            <a:ext cx="7436428" cy="1200329"/>
          </a:xfrm>
          <a:prstGeom prst="rect">
            <a:avLst/>
          </a:prstGeom>
          <a:noFill/>
          <a:ln>
            <a:solidFill>
              <a:schemeClr val="tx1"/>
            </a:solidFill>
          </a:ln>
        </p:spPr>
        <p:txBody>
          <a:bodyPr wrap="square">
            <a:spAutoFit/>
          </a:bodyPr>
          <a:lstStyle/>
          <a:p>
            <a:r>
              <a:rPr lang="en-US">
                <a:latin typeface="Courier New" panose="02070309020205020404" pitchFamily="49" charset="0"/>
                <a:cs typeface="Courier New" panose="02070309020205020404" pitchFamily="49" charset="0"/>
              </a:rPr>
              <a:t>d3.selectAll("p")</a:t>
            </a:r>
          </a:p>
          <a:p>
            <a:r>
              <a:rPr lang="en-US">
                <a:latin typeface="Courier New" panose="02070309020205020404" pitchFamily="49" charset="0"/>
                <a:cs typeface="Courier New" panose="02070309020205020404" pitchFamily="49" charset="0"/>
              </a:rPr>
              <a:t>  .data([4, 8, 15, 16, 23, 42])</a:t>
            </a:r>
          </a:p>
          <a:p>
            <a:r>
              <a:rPr lang="en-US">
                <a:latin typeface="Courier New" panose="02070309020205020404" pitchFamily="49" charset="0"/>
                <a:cs typeface="Courier New" panose="02070309020205020404" pitchFamily="49" charset="0"/>
              </a:rPr>
              <a:t>    .style("font-size", function(d) { return d +</a:t>
            </a:r>
          </a:p>
          <a:p>
            <a:r>
              <a:rPr lang="en-US">
                <a:latin typeface="Courier New" panose="02070309020205020404" pitchFamily="49" charset="0"/>
                <a:cs typeface="Courier New" panose="02070309020205020404" pitchFamily="49" charset="0"/>
              </a:rPr>
              <a:t>                                      "px"; });</a:t>
            </a:r>
          </a:p>
        </p:txBody>
      </p:sp>
      <p:sp>
        <p:nvSpPr>
          <p:cNvPr id="10" name="Content Placeholder 2">
            <a:extLst>
              <a:ext uri="{FF2B5EF4-FFF2-40B4-BE49-F238E27FC236}">
                <a16:creationId xmlns:a16="http://schemas.microsoft.com/office/drawing/2014/main" id="{4650045E-3914-4586-B8B4-DFAFC14875A9}"/>
              </a:ext>
            </a:extLst>
          </p:cNvPr>
          <p:cNvSpPr txBox="1">
            <a:spLocks/>
          </p:cNvSpPr>
          <p:nvPr/>
        </p:nvSpPr>
        <p:spPr>
          <a:xfrm>
            <a:off x="1362850" y="4031673"/>
            <a:ext cx="6697867" cy="228326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400050" indent="-288925"/>
            <a:r>
              <a:rPr lang="en-US"/>
              <a:t>Once the data has been bound to the document, the data operator can be omitted; D3 will retrieve the previously-bound data. </a:t>
            </a:r>
          </a:p>
          <a:p>
            <a:pPr marL="857250" lvl="1" indent="-288925"/>
            <a:r>
              <a:rPr lang="en-US"/>
              <a:t>This allows properties to be recalculated without rebinding</a:t>
            </a:r>
            <a:r>
              <a:rPr lang="en-US" sz="1600"/>
              <a:t>.</a:t>
            </a:r>
            <a:endParaRPr lang="en-US" sz="16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41281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EA63B-6546-4E9E-9D89-073987D1DEAB}"/>
              </a:ext>
            </a:extLst>
          </p:cNvPr>
          <p:cNvSpPr>
            <a:spLocks noGrp="1"/>
          </p:cNvSpPr>
          <p:nvPr>
            <p:ph type="title"/>
          </p:nvPr>
        </p:nvSpPr>
        <p:spPr>
          <a:xfrm>
            <a:off x="1482436" y="142387"/>
            <a:ext cx="9871364" cy="900967"/>
          </a:xfrm>
        </p:spPr>
        <p:txBody>
          <a:bodyPr>
            <a:normAutofit/>
          </a:bodyPr>
          <a:lstStyle/>
          <a:p>
            <a:r>
              <a:rPr lang="en-US" sz="4000" i="0">
                <a:solidFill>
                  <a:srgbClr val="444444"/>
                </a:solidFill>
                <a:effectLst/>
              </a:rPr>
              <a:t>About Node.js (https://nodejs.org/en/about/)</a:t>
            </a:r>
            <a:endParaRPr lang="en-US" sz="4000"/>
          </a:p>
        </p:txBody>
      </p:sp>
      <p:sp>
        <p:nvSpPr>
          <p:cNvPr id="3" name="Content Placeholder 2">
            <a:extLst>
              <a:ext uri="{FF2B5EF4-FFF2-40B4-BE49-F238E27FC236}">
                <a16:creationId xmlns:a16="http://schemas.microsoft.com/office/drawing/2014/main" id="{2CA1CFF9-0E99-4538-803B-2D62AD38354E}"/>
              </a:ext>
            </a:extLst>
          </p:cNvPr>
          <p:cNvSpPr>
            <a:spLocks noGrp="1"/>
          </p:cNvSpPr>
          <p:nvPr>
            <p:ph idx="1"/>
          </p:nvPr>
        </p:nvSpPr>
        <p:spPr>
          <a:xfrm>
            <a:off x="1482434" y="1043354"/>
            <a:ext cx="9871365" cy="5449522"/>
          </a:xfrm>
        </p:spPr>
        <p:txBody>
          <a:bodyPr>
            <a:normAutofit/>
          </a:bodyPr>
          <a:lstStyle/>
          <a:p>
            <a:r>
              <a:rPr lang="en-US" sz="2800"/>
              <a:t>Node.js is a JavaScript runtime built on Chrome's V8 JavaScript engine.</a:t>
            </a:r>
          </a:p>
          <a:p>
            <a:r>
              <a:rPr lang="en-US" sz="2800"/>
              <a:t>It provides an asynchronous event-driven JavaScript runtime designed to build scalable network applications</a:t>
            </a:r>
          </a:p>
          <a:p>
            <a:r>
              <a:rPr lang="en-US" sz="2800"/>
              <a:t>It also provides a JavaScript environment and Package Manager</a:t>
            </a:r>
            <a:endParaRPr lang="en-US"/>
          </a:p>
        </p:txBody>
      </p:sp>
    </p:spTree>
    <p:extLst>
      <p:ext uri="{BB962C8B-B14F-4D97-AF65-F5344CB8AC3E}">
        <p14:creationId xmlns:p14="http://schemas.microsoft.com/office/powerpoint/2010/main" val="2830510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10AD-0776-4363-BFF9-C6EF2F1CAF09}"/>
              </a:ext>
            </a:extLst>
          </p:cNvPr>
          <p:cNvSpPr>
            <a:spLocks noGrp="1"/>
          </p:cNvSpPr>
          <p:nvPr>
            <p:ph type="title"/>
          </p:nvPr>
        </p:nvSpPr>
        <p:spPr>
          <a:xfrm>
            <a:off x="1634836" y="365126"/>
            <a:ext cx="9718964" cy="849900"/>
          </a:xfrm>
        </p:spPr>
        <p:txBody>
          <a:bodyPr>
            <a:normAutofit/>
          </a:bodyPr>
          <a:lstStyle/>
          <a:p>
            <a:r>
              <a:rPr lang="en-US" sz="4000"/>
              <a:t>D3 Overview</a:t>
            </a:r>
          </a:p>
        </p:txBody>
      </p:sp>
      <p:sp>
        <p:nvSpPr>
          <p:cNvPr id="3" name="Content Placeholder 2">
            <a:extLst>
              <a:ext uri="{FF2B5EF4-FFF2-40B4-BE49-F238E27FC236}">
                <a16:creationId xmlns:a16="http://schemas.microsoft.com/office/drawing/2014/main" id="{9AF21781-4B2D-4895-BC29-1AAD29061EC7}"/>
              </a:ext>
            </a:extLst>
          </p:cNvPr>
          <p:cNvSpPr>
            <a:spLocks noGrp="1"/>
          </p:cNvSpPr>
          <p:nvPr>
            <p:ph idx="1"/>
          </p:nvPr>
        </p:nvSpPr>
        <p:spPr>
          <a:xfrm>
            <a:off x="1393187" y="1243832"/>
            <a:ext cx="3622157" cy="1693332"/>
          </a:xfrm>
        </p:spPr>
        <p:txBody>
          <a:bodyPr>
            <a:normAutofit/>
          </a:bodyPr>
          <a:lstStyle/>
          <a:p>
            <a:pPr marL="400050" indent="-288925"/>
            <a:r>
              <a:rPr lang="en-US" sz="2800"/>
              <a:t>adding SVG (Scalable Vector Graphic) objects</a:t>
            </a:r>
            <a:endParaRPr lang="en-US" sz="1400"/>
          </a:p>
        </p:txBody>
      </p:sp>
      <p:sp>
        <p:nvSpPr>
          <p:cNvPr id="8" name="TextBox 7">
            <a:extLst>
              <a:ext uri="{FF2B5EF4-FFF2-40B4-BE49-F238E27FC236}">
                <a16:creationId xmlns:a16="http://schemas.microsoft.com/office/drawing/2014/main" id="{53F3A0D2-9A7F-4B72-B805-9DD948AC4837}"/>
              </a:ext>
            </a:extLst>
          </p:cNvPr>
          <p:cNvSpPr txBox="1"/>
          <p:nvPr/>
        </p:nvSpPr>
        <p:spPr>
          <a:xfrm>
            <a:off x="4882922" y="1246901"/>
            <a:ext cx="6102926" cy="5478423"/>
          </a:xfrm>
          <a:prstGeom prst="rect">
            <a:avLst/>
          </a:prstGeom>
          <a:solidFill>
            <a:schemeClr val="accent2">
              <a:lumMod val="20000"/>
              <a:lumOff val="80000"/>
            </a:schemeClr>
          </a:solidFill>
          <a:ln>
            <a:solidFill>
              <a:schemeClr val="tx1"/>
            </a:solidFill>
          </a:ln>
        </p:spPr>
        <p:txBody>
          <a:bodyPr wrap="square">
            <a:spAutoFit/>
          </a:bodyPr>
          <a:lstStyle/>
          <a:p>
            <a:r>
              <a:rPr lang="en-US" sz="1400">
                <a:latin typeface="Courier New" panose="02070309020205020404" pitchFamily="49" charset="0"/>
                <a:cs typeface="Courier New" panose="02070309020205020404" pitchFamily="49" charset="0"/>
              </a:rPr>
              <a:t>&lt;!DOCTYPE html&gt;</a:t>
            </a:r>
          </a:p>
          <a:p>
            <a:r>
              <a:rPr lang="en-US" sz="1400">
                <a:latin typeface="Courier New" panose="02070309020205020404" pitchFamily="49" charset="0"/>
                <a:cs typeface="Courier New" panose="02070309020205020404" pitchFamily="49" charset="0"/>
              </a:rPr>
              <a:t>&lt;meta charset="utf-8"&gt;</a:t>
            </a:r>
          </a:p>
          <a:p>
            <a:r>
              <a:rPr lang="en-US" sz="1400">
                <a:latin typeface="Courier New" panose="02070309020205020404" pitchFamily="49" charset="0"/>
                <a:cs typeface="Courier New" panose="02070309020205020404" pitchFamily="49" charset="0"/>
              </a:rPr>
              <a:t>&lt;html&gt;</a:t>
            </a:r>
          </a:p>
          <a:p>
            <a:r>
              <a:rPr lang="en-US" sz="1400">
                <a:latin typeface="Courier New" panose="02070309020205020404" pitchFamily="49" charset="0"/>
                <a:cs typeface="Courier New" panose="02070309020205020404" pitchFamily="49" charset="0"/>
              </a:rPr>
              <a:t>    &lt;head&gt;</a:t>
            </a:r>
          </a:p>
          <a:p>
            <a:r>
              <a:rPr lang="en-US" sz="1400">
                <a:latin typeface="Courier New" panose="02070309020205020404" pitchFamily="49" charset="0"/>
                <a:cs typeface="Courier New" panose="02070309020205020404" pitchFamily="49" charset="0"/>
              </a:rPr>
              <a:t>	</a:t>
            </a:r>
          </a:p>
          <a:p>
            <a:r>
              <a:rPr lang="en-US" sz="1400">
                <a:latin typeface="Courier New" panose="02070309020205020404" pitchFamily="49" charset="0"/>
                <a:cs typeface="Courier New" panose="02070309020205020404" pitchFamily="49" charset="0"/>
              </a:rPr>
              <a:t>    &lt;/head&gt;</a:t>
            </a:r>
          </a:p>
          <a:p>
            <a:r>
              <a:rPr lang="en-US" sz="1400">
                <a:latin typeface="Courier New" panose="02070309020205020404" pitchFamily="49" charset="0"/>
                <a:cs typeface="Courier New" panose="02070309020205020404" pitchFamily="49" charset="0"/>
              </a:rPr>
              <a:t>    &lt;body&gt;</a:t>
            </a:r>
          </a:p>
          <a:p>
            <a:r>
              <a:rPr lang="en-US" sz="1400">
                <a:latin typeface="Courier New" panose="02070309020205020404" pitchFamily="49" charset="0"/>
                <a:cs typeface="Courier New" panose="02070309020205020404" pitchFamily="49" charset="0"/>
              </a:rPr>
              <a:t>        &lt;p&gt;</a:t>
            </a:r>
          </a:p>
          <a:p>
            <a:r>
              <a:rPr lang="en-US" sz="1400">
                <a:latin typeface="Courier New" panose="02070309020205020404" pitchFamily="49" charset="0"/>
                <a:cs typeface="Courier New" panose="02070309020205020404" pitchFamily="49" charset="0"/>
              </a:rPr>
              <a:t>            Hello World!</a:t>
            </a:r>
          </a:p>
          <a:p>
            <a:r>
              <a:rPr lang="en-US" sz="1400">
                <a:latin typeface="Courier New" panose="02070309020205020404" pitchFamily="49" charset="0"/>
                <a:cs typeface="Courier New" panose="02070309020205020404" pitchFamily="49" charset="0"/>
              </a:rPr>
              <a:t>        &lt;/p&gt;</a:t>
            </a:r>
          </a:p>
          <a:p>
            <a:r>
              <a:rPr lang="en-US" sz="1400">
                <a:latin typeface="Courier New" panose="02070309020205020404" pitchFamily="49" charset="0"/>
                <a:cs typeface="Courier New" panose="02070309020205020404" pitchFamily="49" charset="0"/>
              </a:rPr>
              <a:t>		&lt;div id="circle"&gt;&lt;/div&gt;</a:t>
            </a:r>
          </a:p>
          <a:p>
            <a:r>
              <a:rPr lang="en-US" sz="1400">
                <a:latin typeface="Courier New" panose="02070309020205020404" pitchFamily="49" charset="0"/>
                <a:cs typeface="Courier New" panose="02070309020205020404" pitchFamily="49" charset="0"/>
              </a:rPr>
              <a:t>    &lt;/body&gt;</a:t>
            </a:r>
          </a:p>
          <a:p>
            <a:r>
              <a:rPr lang="en-US" sz="1400">
                <a:latin typeface="Courier New" panose="02070309020205020404" pitchFamily="49" charset="0"/>
                <a:cs typeface="Courier New" panose="02070309020205020404" pitchFamily="49" charset="0"/>
              </a:rPr>
              <a:t>    &lt;script src="https://d3js.org/d3.v7.js"&gt;&lt;/script&gt;</a:t>
            </a:r>
          </a:p>
          <a:p>
            <a:r>
              <a:rPr lang="en-US" sz="1400">
                <a:latin typeface="Courier New" panose="02070309020205020404" pitchFamily="49" charset="0"/>
                <a:cs typeface="Courier New" panose="02070309020205020404" pitchFamily="49" charset="0"/>
              </a:rPr>
              <a:t>	&lt;script&gt;</a:t>
            </a:r>
          </a:p>
          <a:p>
            <a:r>
              <a:rPr lang="en-US" sz="1400" b="1">
                <a:latin typeface="Courier New" panose="02070309020205020404" pitchFamily="49" charset="0"/>
                <a:cs typeface="Courier New" panose="02070309020205020404" pitchFamily="49" charset="0"/>
              </a:rPr>
              <a:t>		d3.select("#circle")</a:t>
            </a:r>
          </a:p>
          <a:p>
            <a:r>
              <a:rPr lang="en-US" sz="1400" b="1">
                <a:latin typeface="Courier New" panose="02070309020205020404" pitchFamily="49" charset="0"/>
                <a:cs typeface="Courier New" panose="02070309020205020404" pitchFamily="49" charset="0"/>
              </a:rPr>
              <a:t>		  .append("svg")</a:t>
            </a:r>
          </a:p>
          <a:p>
            <a:r>
              <a:rPr lang="en-US" sz="1400" b="1">
                <a:latin typeface="Courier New" panose="02070309020205020404" pitchFamily="49" charset="0"/>
                <a:cs typeface="Courier New" panose="02070309020205020404" pitchFamily="49" charset="0"/>
              </a:rPr>
              <a:t>		  .attr("width", 50)</a:t>
            </a:r>
          </a:p>
          <a:p>
            <a:r>
              <a:rPr lang="en-US" sz="1400" b="1">
                <a:latin typeface="Courier New" panose="02070309020205020404" pitchFamily="49" charset="0"/>
                <a:cs typeface="Courier New" panose="02070309020205020404" pitchFamily="49" charset="0"/>
              </a:rPr>
              <a:t>		  .attr("height", 50)</a:t>
            </a:r>
          </a:p>
          <a:p>
            <a:r>
              <a:rPr lang="en-US" sz="1400" b="1">
                <a:latin typeface="Courier New" panose="02070309020205020404" pitchFamily="49" charset="0"/>
                <a:cs typeface="Courier New" panose="02070309020205020404" pitchFamily="49" charset="0"/>
              </a:rPr>
              <a:t>		  .append("circle")</a:t>
            </a:r>
          </a:p>
          <a:p>
            <a:r>
              <a:rPr lang="en-US" sz="1400" b="1">
                <a:latin typeface="Courier New" panose="02070309020205020404" pitchFamily="49" charset="0"/>
                <a:cs typeface="Courier New" panose="02070309020205020404" pitchFamily="49" charset="0"/>
              </a:rPr>
              <a:t>		  .attr("cx", 25)</a:t>
            </a:r>
          </a:p>
          <a:p>
            <a:r>
              <a:rPr lang="en-US" sz="1400" b="1">
                <a:latin typeface="Courier New" panose="02070309020205020404" pitchFamily="49" charset="0"/>
                <a:cs typeface="Courier New" panose="02070309020205020404" pitchFamily="49" charset="0"/>
              </a:rPr>
              <a:t>		  .attr("cy", 25)</a:t>
            </a:r>
          </a:p>
          <a:p>
            <a:r>
              <a:rPr lang="en-US" sz="1400" b="1">
                <a:latin typeface="Courier New" panose="02070309020205020404" pitchFamily="49" charset="0"/>
                <a:cs typeface="Courier New" panose="02070309020205020404" pitchFamily="49" charset="0"/>
              </a:rPr>
              <a:t>		  .attr("r", 25)</a:t>
            </a:r>
          </a:p>
          <a:p>
            <a:r>
              <a:rPr lang="en-US" sz="1400" b="1">
                <a:latin typeface="Courier New" panose="02070309020205020404" pitchFamily="49" charset="0"/>
                <a:cs typeface="Courier New" panose="02070309020205020404" pitchFamily="49" charset="0"/>
              </a:rPr>
              <a:t>		  .style("fill", "purple");</a:t>
            </a:r>
          </a:p>
          <a:p>
            <a:r>
              <a:rPr lang="en-US" sz="1400">
                <a:latin typeface="Courier New" panose="02070309020205020404" pitchFamily="49" charset="0"/>
                <a:cs typeface="Courier New" panose="02070309020205020404" pitchFamily="49" charset="0"/>
              </a:rPr>
              <a:t>	&lt;/script&gt;		</a:t>
            </a:r>
          </a:p>
          <a:p>
            <a:r>
              <a:rPr lang="en-US" sz="1400">
                <a:latin typeface="Courier New" panose="02070309020205020404" pitchFamily="49" charset="0"/>
                <a:cs typeface="Courier New" panose="02070309020205020404" pitchFamily="49" charset="0"/>
              </a:rPr>
              <a:t>&lt;/html&gt;</a:t>
            </a:r>
          </a:p>
        </p:txBody>
      </p:sp>
      <p:pic>
        <p:nvPicPr>
          <p:cNvPr id="6" name="Picture 5">
            <a:extLst>
              <a:ext uri="{FF2B5EF4-FFF2-40B4-BE49-F238E27FC236}">
                <a16:creationId xmlns:a16="http://schemas.microsoft.com/office/drawing/2014/main" id="{2D41BC3E-8292-43F1-984F-E10BBBBC1F59}"/>
              </a:ext>
            </a:extLst>
          </p:cNvPr>
          <p:cNvPicPr>
            <a:picLocks noChangeAspect="1"/>
          </p:cNvPicPr>
          <p:nvPr/>
        </p:nvPicPr>
        <p:blipFill>
          <a:blip r:embed="rId3"/>
          <a:stretch>
            <a:fillRect/>
          </a:stretch>
        </p:blipFill>
        <p:spPr>
          <a:xfrm>
            <a:off x="1958053" y="3221181"/>
            <a:ext cx="2360004" cy="2232052"/>
          </a:xfrm>
          <a:prstGeom prst="rect">
            <a:avLst/>
          </a:prstGeom>
          <a:ln>
            <a:solidFill>
              <a:schemeClr val="tx1"/>
            </a:solidFill>
          </a:ln>
        </p:spPr>
      </p:pic>
    </p:spTree>
    <p:extLst>
      <p:ext uri="{BB962C8B-B14F-4D97-AF65-F5344CB8AC3E}">
        <p14:creationId xmlns:p14="http://schemas.microsoft.com/office/powerpoint/2010/main" val="450755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A01E9-7E92-484D-BDCC-79FBAE05F5E6}"/>
              </a:ext>
            </a:extLst>
          </p:cNvPr>
          <p:cNvSpPr>
            <a:spLocks noGrp="1"/>
          </p:cNvSpPr>
          <p:nvPr>
            <p:ph type="title"/>
          </p:nvPr>
        </p:nvSpPr>
        <p:spPr>
          <a:xfrm>
            <a:off x="1459069" y="157766"/>
            <a:ext cx="8911687" cy="854494"/>
          </a:xfrm>
        </p:spPr>
        <p:txBody>
          <a:bodyPr>
            <a:normAutofit/>
          </a:bodyPr>
          <a:lstStyle/>
          <a:p>
            <a:r>
              <a:rPr lang="en-US" sz="4000" dirty="0"/>
              <a:t>Dashboard Scenario (Wexler Ch</a:t>
            </a:r>
            <a:r>
              <a:rPr lang="en-US" sz="4000"/>
              <a:t>. 34)</a:t>
            </a:r>
            <a:endParaRPr lang="en-US" sz="4000" dirty="0"/>
          </a:p>
        </p:txBody>
      </p:sp>
      <p:sp>
        <p:nvSpPr>
          <p:cNvPr id="5" name="Content Placeholder 4">
            <a:extLst>
              <a:ext uri="{FF2B5EF4-FFF2-40B4-BE49-F238E27FC236}">
                <a16:creationId xmlns:a16="http://schemas.microsoft.com/office/drawing/2014/main" id="{FAA84C27-C9D0-4801-9527-4DD82E1CFCAF}"/>
              </a:ext>
            </a:extLst>
          </p:cNvPr>
          <p:cNvSpPr>
            <a:spLocks noGrp="1"/>
          </p:cNvSpPr>
          <p:nvPr>
            <p:ph idx="1"/>
          </p:nvPr>
        </p:nvSpPr>
        <p:spPr>
          <a:xfrm>
            <a:off x="1459069" y="935182"/>
            <a:ext cx="9588342" cy="5922818"/>
          </a:xfrm>
        </p:spPr>
        <p:txBody>
          <a:bodyPr>
            <a:normAutofit/>
          </a:bodyPr>
          <a:lstStyle/>
          <a:p>
            <a:pPr marL="0" indent="0">
              <a:lnSpc>
                <a:spcPct val="100000"/>
              </a:lnSpc>
              <a:buNone/>
            </a:pPr>
            <a:r>
              <a:rPr lang="en-US" sz="2800"/>
              <a:t>The Allure of Pies and Donuts</a:t>
            </a:r>
            <a:endParaRPr lang="en-US" sz="2800" dirty="0"/>
          </a:p>
        </p:txBody>
      </p:sp>
      <p:sp>
        <p:nvSpPr>
          <p:cNvPr id="3" name="Slide Number Placeholder 2">
            <a:extLst>
              <a:ext uri="{FF2B5EF4-FFF2-40B4-BE49-F238E27FC236}">
                <a16:creationId xmlns:a16="http://schemas.microsoft.com/office/drawing/2014/main" id="{5F9D3424-4EF0-4B3E-9341-3398B36228E9}"/>
              </a:ext>
            </a:extLst>
          </p:cNvPr>
          <p:cNvSpPr>
            <a:spLocks noGrp="1"/>
          </p:cNvSpPr>
          <p:nvPr>
            <p:ph type="sldNum" sz="quarter" idx="12"/>
          </p:nvPr>
        </p:nvSpPr>
        <p:spPr/>
        <p:txBody>
          <a:bodyPr/>
          <a:lstStyle/>
          <a:p>
            <a:fld id="{95999377-9CFE-45E5-9E2A-693627E5E99E}" type="slidenum">
              <a:rPr lang="en-US" smtClean="0"/>
              <a:t>21</a:t>
            </a:fld>
            <a:endParaRPr lang="en-US" dirty="0"/>
          </a:p>
        </p:txBody>
      </p:sp>
      <p:sp>
        <p:nvSpPr>
          <p:cNvPr id="9" name="TextBox 8">
            <a:extLst>
              <a:ext uri="{FF2B5EF4-FFF2-40B4-BE49-F238E27FC236}">
                <a16:creationId xmlns:a16="http://schemas.microsoft.com/office/drawing/2014/main" id="{B95DD507-3E29-434C-9E48-A6D6CADD2C4D}"/>
              </a:ext>
            </a:extLst>
          </p:cNvPr>
          <p:cNvSpPr txBox="1"/>
          <p:nvPr/>
        </p:nvSpPr>
        <p:spPr>
          <a:xfrm>
            <a:off x="3486595" y="6350198"/>
            <a:ext cx="4643814" cy="307777"/>
          </a:xfrm>
          <a:prstGeom prst="rect">
            <a:avLst/>
          </a:prstGeom>
          <a:noFill/>
        </p:spPr>
        <p:txBody>
          <a:bodyPr wrap="square">
            <a:spAutoFit/>
          </a:bodyPr>
          <a:lstStyle/>
          <a:p>
            <a:r>
              <a:rPr lang="en-US" sz="1400"/>
              <a:t>https://www.datarevelations.com/barchartpiechart_harmony/</a:t>
            </a:r>
          </a:p>
        </p:txBody>
      </p:sp>
      <p:grpSp>
        <p:nvGrpSpPr>
          <p:cNvPr id="12" name="Group 11">
            <a:extLst>
              <a:ext uri="{FF2B5EF4-FFF2-40B4-BE49-F238E27FC236}">
                <a16:creationId xmlns:a16="http://schemas.microsoft.com/office/drawing/2014/main" id="{2C8CCF9C-279C-4299-BFAA-4D54CF4255B1}"/>
              </a:ext>
            </a:extLst>
          </p:cNvPr>
          <p:cNvGrpSpPr/>
          <p:nvPr/>
        </p:nvGrpSpPr>
        <p:grpSpPr>
          <a:xfrm>
            <a:off x="2831669" y="2067791"/>
            <a:ext cx="5298740" cy="3657600"/>
            <a:chOff x="2831669" y="2067791"/>
            <a:chExt cx="5298740" cy="3657600"/>
          </a:xfrm>
        </p:grpSpPr>
        <p:pic>
          <p:nvPicPr>
            <p:cNvPr id="1028" name="Picture 4">
              <a:extLst>
                <a:ext uri="{FF2B5EF4-FFF2-40B4-BE49-F238E27FC236}">
                  <a16:creationId xmlns:a16="http://schemas.microsoft.com/office/drawing/2014/main" id="{C6C95B0D-1A06-4D87-A119-07ABFED759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1669" y="2067791"/>
              <a:ext cx="5298740" cy="36576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3D5C3BE0-AB74-40C3-B490-2E18A3E39AF5}"/>
                </a:ext>
              </a:extLst>
            </p:cNvPr>
            <p:cNvPicPr>
              <a:picLocks noChangeAspect="1"/>
            </p:cNvPicPr>
            <p:nvPr/>
          </p:nvPicPr>
          <p:blipFill>
            <a:blip r:embed="rId3"/>
            <a:stretch>
              <a:fillRect/>
            </a:stretch>
          </p:blipFill>
          <p:spPr>
            <a:xfrm>
              <a:off x="2871678" y="2240574"/>
              <a:ext cx="990600" cy="876300"/>
            </a:xfrm>
            <a:prstGeom prst="rect">
              <a:avLst/>
            </a:prstGeom>
            <a:ln>
              <a:noFill/>
            </a:ln>
          </p:spPr>
        </p:pic>
      </p:grpSp>
    </p:spTree>
    <p:extLst>
      <p:ext uri="{BB962C8B-B14F-4D97-AF65-F5344CB8AC3E}">
        <p14:creationId xmlns:p14="http://schemas.microsoft.com/office/powerpoint/2010/main" val="489709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47348-29E0-42A2-AE0F-B9075B7FE636}"/>
              </a:ext>
            </a:extLst>
          </p:cNvPr>
          <p:cNvSpPr>
            <a:spLocks noGrp="1"/>
          </p:cNvSpPr>
          <p:nvPr>
            <p:ph type="title"/>
          </p:nvPr>
        </p:nvSpPr>
        <p:spPr>
          <a:xfrm>
            <a:off x="1348740" y="127028"/>
            <a:ext cx="9698670" cy="661642"/>
          </a:xfrm>
        </p:spPr>
        <p:txBody>
          <a:bodyPr>
            <a:normAutofit/>
          </a:bodyPr>
          <a:lstStyle/>
          <a:p>
            <a:r>
              <a:rPr lang="en-US" sz="4000" dirty="0"/>
              <a:t>Dashboard Scenario (Wexler Ch</a:t>
            </a:r>
            <a:r>
              <a:rPr lang="en-US" sz="4000"/>
              <a:t>. 34)</a:t>
            </a:r>
            <a:endParaRPr lang="en-US" sz="4000" dirty="0"/>
          </a:p>
        </p:txBody>
      </p:sp>
      <p:sp>
        <p:nvSpPr>
          <p:cNvPr id="3" name="Slide Number Placeholder 2">
            <a:extLst>
              <a:ext uri="{FF2B5EF4-FFF2-40B4-BE49-F238E27FC236}">
                <a16:creationId xmlns:a16="http://schemas.microsoft.com/office/drawing/2014/main" id="{B3C09047-3FDE-43BA-B29D-256ED05E2B42}"/>
              </a:ext>
            </a:extLst>
          </p:cNvPr>
          <p:cNvSpPr>
            <a:spLocks noGrp="1"/>
          </p:cNvSpPr>
          <p:nvPr>
            <p:ph type="sldNum" sz="quarter" idx="12"/>
          </p:nvPr>
        </p:nvSpPr>
        <p:spPr/>
        <p:txBody>
          <a:bodyPr/>
          <a:lstStyle/>
          <a:p>
            <a:fld id="{95999377-9CFE-45E5-9E2A-693627E5E99E}" type="slidenum">
              <a:rPr lang="en-US" smtClean="0"/>
              <a:t>22</a:t>
            </a:fld>
            <a:endParaRPr lang="en-US" dirty="0"/>
          </a:p>
        </p:txBody>
      </p:sp>
      <p:sp>
        <p:nvSpPr>
          <p:cNvPr id="5" name="Content Placeholder 2">
            <a:extLst>
              <a:ext uri="{FF2B5EF4-FFF2-40B4-BE49-F238E27FC236}">
                <a16:creationId xmlns:a16="http://schemas.microsoft.com/office/drawing/2014/main" id="{3F55028A-05F6-4F31-ABC8-E996774E8174}"/>
              </a:ext>
            </a:extLst>
          </p:cNvPr>
          <p:cNvSpPr>
            <a:spLocks noGrp="1"/>
          </p:cNvSpPr>
          <p:nvPr>
            <p:ph idx="1"/>
          </p:nvPr>
        </p:nvSpPr>
        <p:spPr>
          <a:xfrm>
            <a:off x="1485900" y="994410"/>
            <a:ext cx="9109710" cy="5303520"/>
          </a:xfrm>
        </p:spPr>
        <p:txBody>
          <a:bodyPr>
            <a:normAutofit fontScale="92500"/>
          </a:bodyPr>
          <a:lstStyle/>
          <a:p>
            <a:r>
              <a:rPr lang="en-US" sz="3000"/>
              <a:t>Best encoding practices for precise quantitative comparisons are </a:t>
            </a:r>
          </a:p>
          <a:p>
            <a:pPr marL="914400" lvl="1" indent="-457200">
              <a:buSzPct val="100000"/>
              <a:buFont typeface="+mj-lt"/>
              <a:buAutoNum type="arabicPeriod"/>
            </a:pPr>
            <a:r>
              <a:rPr lang="en-US" sz="2400"/>
              <a:t>length or height with a common baseline (e.g. bar charts)</a:t>
            </a:r>
          </a:p>
          <a:p>
            <a:pPr marL="914400" lvl="1" indent="-457200">
              <a:buSzPct val="100000"/>
              <a:buFont typeface="+mj-lt"/>
              <a:buAutoNum type="arabicPeriod"/>
            </a:pPr>
            <a:r>
              <a:rPr lang="en-US" sz="2400"/>
              <a:t>position (e.g. dot plots) </a:t>
            </a:r>
          </a:p>
          <a:p>
            <a:r>
              <a:rPr lang="en-US" sz="3000"/>
              <a:t>Angles, arcs, areas, circle sizes are not as precise</a:t>
            </a:r>
          </a:p>
          <a:p>
            <a:pPr lvl="1"/>
            <a:r>
              <a:rPr lang="en-US" sz="2400"/>
              <a:t>Pie charts, bubble charts, and donut charts are usually not good choices</a:t>
            </a:r>
          </a:p>
          <a:p>
            <a:r>
              <a:rPr lang="en-US" sz="3000"/>
              <a:t>If pie charts can't be avoided, group data to reduce slices</a:t>
            </a:r>
          </a:p>
          <a:p>
            <a:pPr lvl="1"/>
            <a:r>
              <a:rPr lang="en-US" sz="2400"/>
              <a:t>Highlight a single slice, allow interactive selection (using a bar chart legend) of different slices</a:t>
            </a:r>
            <a:endParaRPr lang="en-US" sz="2400" dirty="0"/>
          </a:p>
        </p:txBody>
      </p:sp>
    </p:spTree>
    <p:extLst>
      <p:ext uri="{BB962C8B-B14F-4D97-AF65-F5344CB8AC3E}">
        <p14:creationId xmlns:p14="http://schemas.microsoft.com/office/powerpoint/2010/main" val="1942448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47348-29E0-42A2-AE0F-B9075B7FE636}"/>
              </a:ext>
            </a:extLst>
          </p:cNvPr>
          <p:cNvSpPr>
            <a:spLocks noGrp="1"/>
          </p:cNvSpPr>
          <p:nvPr>
            <p:ph type="title"/>
          </p:nvPr>
        </p:nvSpPr>
        <p:spPr>
          <a:xfrm>
            <a:off x="1348740" y="127028"/>
            <a:ext cx="9698670" cy="661642"/>
          </a:xfrm>
        </p:spPr>
        <p:txBody>
          <a:bodyPr>
            <a:normAutofit/>
          </a:bodyPr>
          <a:lstStyle/>
          <a:p>
            <a:r>
              <a:rPr lang="en-US" sz="4000" dirty="0"/>
              <a:t>Dashboard Scenario (Wexler Ch</a:t>
            </a:r>
            <a:r>
              <a:rPr lang="en-US" sz="4000"/>
              <a:t>. 34)</a:t>
            </a:r>
            <a:endParaRPr lang="en-US" sz="4000" dirty="0"/>
          </a:p>
        </p:txBody>
      </p:sp>
      <p:sp>
        <p:nvSpPr>
          <p:cNvPr id="3" name="Slide Number Placeholder 2">
            <a:extLst>
              <a:ext uri="{FF2B5EF4-FFF2-40B4-BE49-F238E27FC236}">
                <a16:creationId xmlns:a16="http://schemas.microsoft.com/office/drawing/2014/main" id="{B3C09047-3FDE-43BA-B29D-256ED05E2B42}"/>
              </a:ext>
            </a:extLst>
          </p:cNvPr>
          <p:cNvSpPr>
            <a:spLocks noGrp="1"/>
          </p:cNvSpPr>
          <p:nvPr>
            <p:ph type="sldNum" sz="quarter" idx="12"/>
          </p:nvPr>
        </p:nvSpPr>
        <p:spPr/>
        <p:txBody>
          <a:bodyPr/>
          <a:lstStyle/>
          <a:p>
            <a:fld id="{95999377-9CFE-45E5-9E2A-693627E5E99E}" type="slidenum">
              <a:rPr lang="en-US" smtClean="0"/>
              <a:t>23</a:t>
            </a:fld>
            <a:endParaRPr lang="en-US" dirty="0"/>
          </a:p>
        </p:txBody>
      </p:sp>
      <p:sp>
        <p:nvSpPr>
          <p:cNvPr id="5" name="Content Placeholder 2">
            <a:extLst>
              <a:ext uri="{FF2B5EF4-FFF2-40B4-BE49-F238E27FC236}">
                <a16:creationId xmlns:a16="http://schemas.microsoft.com/office/drawing/2014/main" id="{3F55028A-05F6-4F31-ABC8-E996774E8174}"/>
              </a:ext>
            </a:extLst>
          </p:cNvPr>
          <p:cNvSpPr>
            <a:spLocks noGrp="1"/>
          </p:cNvSpPr>
          <p:nvPr>
            <p:ph idx="1"/>
          </p:nvPr>
        </p:nvSpPr>
        <p:spPr>
          <a:xfrm>
            <a:off x="1485900" y="994410"/>
            <a:ext cx="9109710" cy="5303520"/>
          </a:xfrm>
        </p:spPr>
        <p:txBody>
          <a:bodyPr>
            <a:normAutofit/>
          </a:bodyPr>
          <a:lstStyle/>
          <a:p>
            <a:r>
              <a:rPr lang="en-US" sz="2800"/>
              <a:t>Donut charts can be more effective than pie charts for part-to-whole comparisons if the categories are minimal and a single donut is used</a:t>
            </a:r>
          </a:p>
          <a:p>
            <a:pPr lvl="1"/>
            <a:r>
              <a:rPr lang="en-US" sz="2400"/>
              <a:t>Avoid grouping multiple donut charts to compare additional categories</a:t>
            </a:r>
          </a:p>
          <a:p>
            <a:pPr lvl="1"/>
            <a:r>
              <a:rPr lang="en-US" sz="2400"/>
              <a:t>Supplementing a group of donut charts with a bar chart can be helpfule</a:t>
            </a:r>
            <a:endParaRPr lang="en-US"/>
          </a:p>
          <a:p>
            <a:r>
              <a:rPr lang="en-US" sz="2800"/>
              <a:t>Progress bars can be more effective</a:t>
            </a:r>
          </a:p>
        </p:txBody>
      </p:sp>
    </p:spTree>
    <p:extLst>
      <p:ext uri="{BB962C8B-B14F-4D97-AF65-F5344CB8AC3E}">
        <p14:creationId xmlns:p14="http://schemas.microsoft.com/office/powerpoint/2010/main" val="358000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A01E9-7E92-484D-BDCC-79FBAE05F5E6}"/>
              </a:ext>
            </a:extLst>
          </p:cNvPr>
          <p:cNvSpPr>
            <a:spLocks noGrp="1"/>
          </p:cNvSpPr>
          <p:nvPr>
            <p:ph type="title"/>
          </p:nvPr>
        </p:nvSpPr>
        <p:spPr>
          <a:xfrm>
            <a:off x="1459069" y="157766"/>
            <a:ext cx="8911687" cy="854494"/>
          </a:xfrm>
        </p:spPr>
        <p:txBody>
          <a:bodyPr>
            <a:normAutofit/>
          </a:bodyPr>
          <a:lstStyle/>
          <a:p>
            <a:r>
              <a:rPr lang="en-US" sz="4000" dirty="0"/>
              <a:t>Dashboard Scenario (Wexler Ch</a:t>
            </a:r>
            <a:r>
              <a:rPr lang="en-US" sz="4000"/>
              <a:t>. 35)</a:t>
            </a:r>
            <a:endParaRPr lang="en-US" sz="4000" dirty="0"/>
          </a:p>
        </p:txBody>
      </p:sp>
      <p:sp>
        <p:nvSpPr>
          <p:cNvPr id="5" name="Content Placeholder 4">
            <a:extLst>
              <a:ext uri="{FF2B5EF4-FFF2-40B4-BE49-F238E27FC236}">
                <a16:creationId xmlns:a16="http://schemas.microsoft.com/office/drawing/2014/main" id="{FAA84C27-C9D0-4801-9527-4DD82E1CFCAF}"/>
              </a:ext>
            </a:extLst>
          </p:cNvPr>
          <p:cNvSpPr>
            <a:spLocks noGrp="1"/>
          </p:cNvSpPr>
          <p:nvPr>
            <p:ph idx="1"/>
          </p:nvPr>
        </p:nvSpPr>
        <p:spPr>
          <a:xfrm>
            <a:off x="1459069" y="935182"/>
            <a:ext cx="9588342" cy="5922818"/>
          </a:xfrm>
        </p:spPr>
        <p:txBody>
          <a:bodyPr>
            <a:normAutofit/>
          </a:bodyPr>
          <a:lstStyle/>
          <a:p>
            <a:pPr marL="0" indent="0">
              <a:lnSpc>
                <a:spcPct val="100000"/>
              </a:lnSpc>
              <a:buNone/>
            </a:pPr>
            <a:r>
              <a:rPr lang="en-US" sz="2800"/>
              <a:t>Clouds and Bubbles</a:t>
            </a:r>
            <a:endParaRPr lang="en-US" sz="2800" dirty="0"/>
          </a:p>
        </p:txBody>
      </p:sp>
      <p:sp>
        <p:nvSpPr>
          <p:cNvPr id="3" name="Slide Number Placeholder 2">
            <a:extLst>
              <a:ext uri="{FF2B5EF4-FFF2-40B4-BE49-F238E27FC236}">
                <a16:creationId xmlns:a16="http://schemas.microsoft.com/office/drawing/2014/main" id="{5F9D3424-4EF0-4B3E-9341-3398B36228E9}"/>
              </a:ext>
            </a:extLst>
          </p:cNvPr>
          <p:cNvSpPr>
            <a:spLocks noGrp="1"/>
          </p:cNvSpPr>
          <p:nvPr>
            <p:ph type="sldNum" sz="quarter" idx="12"/>
          </p:nvPr>
        </p:nvSpPr>
        <p:spPr/>
        <p:txBody>
          <a:bodyPr/>
          <a:lstStyle/>
          <a:p>
            <a:fld id="{95999377-9CFE-45E5-9E2A-693627E5E99E}" type="slidenum">
              <a:rPr lang="en-US" smtClean="0"/>
              <a:t>24</a:t>
            </a:fld>
            <a:endParaRPr lang="en-US" dirty="0"/>
          </a:p>
        </p:txBody>
      </p:sp>
      <p:pic>
        <p:nvPicPr>
          <p:cNvPr id="2050" name="Picture 2" descr="Figure 2 -- Marist Poll results using a word cloud">
            <a:extLst>
              <a:ext uri="{FF2B5EF4-FFF2-40B4-BE49-F238E27FC236}">
                <a16:creationId xmlns:a16="http://schemas.microsoft.com/office/drawing/2014/main" id="{CD3FB133-1F03-4D10-A207-6762DFF5D0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787" y="1789676"/>
            <a:ext cx="6572250" cy="40671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CBC4703-E692-4228-BC23-2241DBD22A85}"/>
              </a:ext>
            </a:extLst>
          </p:cNvPr>
          <p:cNvSpPr txBox="1"/>
          <p:nvPr/>
        </p:nvSpPr>
        <p:spPr>
          <a:xfrm>
            <a:off x="3695701" y="6361680"/>
            <a:ext cx="3924299" cy="338554"/>
          </a:xfrm>
          <a:prstGeom prst="rect">
            <a:avLst/>
          </a:prstGeom>
          <a:noFill/>
        </p:spPr>
        <p:txBody>
          <a:bodyPr wrap="square">
            <a:spAutoFit/>
          </a:bodyPr>
          <a:lstStyle/>
          <a:p>
            <a:r>
              <a:rPr lang="en-US" sz="1600"/>
              <a:t>https://www.datarevelations.com/beautiful/</a:t>
            </a:r>
          </a:p>
        </p:txBody>
      </p:sp>
    </p:spTree>
    <p:extLst>
      <p:ext uri="{BB962C8B-B14F-4D97-AF65-F5344CB8AC3E}">
        <p14:creationId xmlns:p14="http://schemas.microsoft.com/office/powerpoint/2010/main" val="2269254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47348-29E0-42A2-AE0F-B9075B7FE636}"/>
              </a:ext>
            </a:extLst>
          </p:cNvPr>
          <p:cNvSpPr>
            <a:spLocks noGrp="1"/>
          </p:cNvSpPr>
          <p:nvPr>
            <p:ph type="title"/>
          </p:nvPr>
        </p:nvSpPr>
        <p:spPr>
          <a:xfrm>
            <a:off x="1348740" y="127028"/>
            <a:ext cx="9698670" cy="661642"/>
          </a:xfrm>
        </p:spPr>
        <p:txBody>
          <a:bodyPr>
            <a:normAutofit/>
          </a:bodyPr>
          <a:lstStyle/>
          <a:p>
            <a:r>
              <a:rPr lang="en-US" sz="4000" dirty="0"/>
              <a:t>Dashboard Scenario (Wexler Ch</a:t>
            </a:r>
            <a:r>
              <a:rPr lang="en-US" sz="4000"/>
              <a:t>. 35)</a:t>
            </a:r>
            <a:endParaRPr lang="en-US" sz="4000" dirty="0"/>
          </a:p>
        </p:txBody>
      </p:sp>
      <p:sp>
        <p:nvSpPr>
          <p:cNvPr id="3" name="Slide Number Placeholder 2">
            <a:extLst>
              <a:ext uri="{FF2B5EF4-FFF2-40B4-BE49-F238E27FC236}">
                <a16:creationId xmlns:a16="http://schemas.microsoft.com/office/drawing/2014/main" id="{B3C09047-3FDE-43BA-B29D-256ED05E2B42}"/>
              </a:ext>
            </a:extLst>
          </p:cNvPr>
          <p:cNvSpPr>
            <a:spLocks noGrp="1"/>
          </p:cNvSpPr>
          <p:nvPr>
            <p:ph type="sldNum" sz="quarter" idx="12"/>
          </p:nvPr>
        </p:nvSpPr>
        <p:spPr/>
        <p:txBody>
          <a:bodyPr/>
          <a:lstStyle/>
          <a:p>
            <a:fld id="{95999377-9CFE-45E5-9E2A-693627E5E99E}" type="slidenum">
              <a:rPr lang="en-US" smtClean="0"/>
              <a:t>25</a:t>
            </a:fld>
            <a:endParaRPr lang="en-US" dirty="0"/>
          </a:p>
        </p:txBody>
      </p:sp>
      <p:sp>
        <p:nvSpPr>
          <p:cNvPr id="5" name="Content Placeholder 2">
            <a:extLst>
              <a:ext uri="{FF2B5EF4-FFF2-40B4-BE49-F238E27FC236}">
                <a16:creationId xmlns:a16="http://schemas.microsoft.com/office/drawing/2014/main" id="{3F55028A-05F6-4F31-ABC8-E996774E8174}"/>
              </a:ext>
            </a:extLst>
          </p:cNvPr>
          <p:cNvSpPr>
            <a:spLocks noGrp="1"/>
          </p:cNvSpPr>
          <p:nvPr>
            <p:ph idx="1"/>
          </p:nvPr>
        </p:nvSpPr>
        <p:spPr>
          <a:xfrm>
            <a:off x="1485900" y="994410"/>
            <a:ext cx="9109710" cy="5303520"/>
          </a:xfrm>
        </p:spPr>
        <p:txBody>
          <a:bodyPr>
            <a:normAutofit lnSpcReduction="10000"/>
          </a:bodyPr>
          <a:lstStyle/>
          <a:p>
            <a:r>
              <a:rPr lang="en-US" sz="2800"/>
              <a:t>Bubble charts and word clouds are "analytically impoverished"</a:t>
            </a:r>
          </a:p>
          <a:p>
            <a:r>
              <a:rPr lang="en-US" sz="2800"/>
              <a:t>While word clouds can be visually appealing, relative term size can be misleading or distracting</a:t>
            </a:r>
          </a:p>
          <a:p>
            <a:r>
              <a:rPr lang="en-US" sz="2800"/>
              <a:t>Bubble charts are also nice visually, but without associated numbers they are not as precise as a bar chart</a:t>
            </a:r>
          </a:p>
          <a:p>
            <a:r>
              <a:rPr lang="en-US" sz="2800"/>
              <a:t>Lollipop charts are a good compromise between precise bar chart representation and visual appeal of bubble charts</a:t>
            </a:r>
          </a:p>
          <a:p>
            <a:r>
              <a:rPr lang="en-US" sz="2800"/>
              <a:t>A precise and informative description (e.g. title) is very helpful</a:t>
            </a:r>
            <a:endParaRPr lang="en-US" sz="2800" dirty="0"/>
          </a:p>
        </p:txBody>
      </p:sp>
    </p:spTree>
    <p:extLst>
      <p:ext uri="{BB962C8B-B14F-4D97-AF65-F5344CB8AC3E}">
        <p14:creationId xmlns:p14="http://schemas.microsoft.com/office/powerpoint/2010/main" val="17620705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A01E9-7E92-484D-BDCC-79FBAE05F5E6}"/>
              </a:ext>
            </a:extLst>
          </p:cNvPr>
          <p:cNvSpPr>
            <a:spLocks noGrp="1"/>
          </p:cNvSpPr>
          <p:nvPr>
            <p:ph type="title"/>
          </p:nvPr>
        </p:nvSpPr>
        <p:spPr>
          <a:xfrm>
            <a:off x="1459069" y="157766"/>
            <a:ext cx="8911687" cy="854494"/>
          </a:xfrm>
        </p:spPr>
        <p:txBody>
          <a:bodyPr>
            <a:normAutofit/>
          </a:bodyPr>
          <a:lstStyle/>
          <a:p>
            <a:r>
              <a:rPr lang="en-US" sz="4000" dirty="0"/>
              <a:t>Dashboard Scenario (Wexler Ch</a:t>
            </a:r>
            <a:r>
              <a:rPr lang="en-US" sz="4000"/>
              <a:t>. 36)</a:t>
            </a:r>
            <a:endParaRPr lang="en-US" sz="4000" dirty="0"/>
          </a:p>
        </p:txBody>
      </p:sp>
      <p:sp>
        <p:nvSpPr>
          <p:cNvPr id="5" name="Content Placeholder 4">
            <a:extLst>
              <a:ext uri="{FF2B5EF4-FFF2-40B4-BE49-F238E27FC236}">
                <a16:creationId xmlns:a16="http://schemas.microsoft.com/office/drawing/2014/main" id="{FAA84C27-C9D0-4801-9527-4DD82E1CFCAF}"/>
              </a:ext>
            </a:extLst>
          </p:cNvPr>
          <p:cNvSpPr>
            <a:spLocks noGrp="1"/>
          </p:cNvSpPr>
          <p:nvPr>
            <p:ph idx="1"/>
          </p:nvPr>
        </p:nvSpPr>
        <p:spPr>
          <a:xfrm>
            <a:off x="1459069" y="935182"/>
            <a:ext cx="9588342" cy="5676633"/>
          </a:xfrm>
        </p:spPr>
        <p:txBody>
          <a:bodyPr>
            <a:normAutofit/>
          </a:bodyPr>
          <a:lstStyle/>
          <a:p>
            <a:pPr marL="0" indent="0">
              <a:lnSpc>
                <a:spcPct val="100000"/>
              </a:lnSpc>
              <a:buNone/>
            </a:pPr>
            <a:r>
              <a:rPr lang="en-US" sz="2800"/>
              <a:t>A Journey Into the Unknown</a:t>
            </a:r>
            <a:endParaRPr lang="en-US" sz="2800" dirty="0"/>
          </a:p>
        </p:txBody>
      </p:sp>
      <p:sp>
        <p:nvSpPr>
          <p:cNvPr id="3" name="Slide Number Placeholder 2">
            <a:extLst>
              <a:ext uri="{FF2B5EF4-FFF2-40B4-BE49-F238E27FC236}">
                <a16:creationId xmlns:a16="http://schemas.microsoft.com/office/drawing/2014/main" id="{5F9D3424-4EF0-4B3E-9341-3398B36228E9}"/>
              </a:ext>
            </a:extLst>
          </p:cNvPr>
          <p:cNvSpPr>
            <a:spLocks noGrp="1"/>
          </p:cNvSpPr>
          <p:nvPr>
            <p:ph type="sldNum" sz="quarter" idx="12"/>
          </p:nvPr>
        </p:nvSpPr>
        <p:spPr/>
        <p:txBody>
          <a:bodyPr/>
          <a:lstStyle/>
          <a:p>
            <a:fld id="{95999377-9CFE-45E5-9E2A-693627E5E99E}" type="slidenum">
              <a:rPr lang="en-US" smtClean="0"/>
              <a:t>26</a:t>
            </a:fld>
            <a:endParaRPr lang="en-US" dirty="0"/>
          </a:p>
        </p:txBody>
      </p:sp>
      <p:pic>
        <p:nvPicPr>
          <p:cNvPr id="3074" name="Picture 2">
            <a:extLst>
              <a:ext uri="{FF2B5EF4-FFF2-40B4-BE49-F238E27FC236}">
                <a16:creationId xmlns:a16="http://schemas.microsoft.com/office/drawing/2014/main" id="{4F65251A-EB3F-403B-B3F6-F1097FE1D0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312" b="14761"/>
          <a:stretch/>
        </p:blipFill>
        <p:spPr bwMode="auto">
          <a:xfrm>
            <a:off x="1501993" y="2050206"/>
            <a:ext cx="9544050" cy="36927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643B280-684B-4B80-9D7D-70C3947A14DE}"/>
              </a:ext>
            </a:extLst>
          </p:cNvPr>
          <p:cNvSpPr txBox="1"/>
          <p:nvPr/>
        </p:nvSpPr>
        <p:spPr>
          <a:xfrm>
            <a:off x="4704617" y="6152857"/>
            <a:ext cx="2782765" cy="338554"/>
          </a:xfrm>
          <a:prstGeom prst="rect">
            <a:avLst/>
          </a:prstGeom>
          <a:noFill/>
        </p:spPr>
        <p:txBody>
          <a:bodyPr wrap="square">
            <a:spAutoFit/>
          </a:bodyPr>
          <a:lstStyle/>
          <a:p>
            <a:r>
              <a:rPr lang="en-US" sz="1600"/>
              <a:t>https://thedesignsquiggle.com/</a:t>
            </a:r>
          </a:p>
        </p:txBody>
      </p:sp>
    </p:spTree>
    <p:extLst>
      <p:ext uri="{BB962C8B-B14F-4D97-AF65-F5344CB8AC3E}">
        <p14:creationId xmlns:p14="http://schemas.microsoft.com/office/powerpoint/2010/main" val="3798361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47348-29E0-42A2-AE0F-B9075B7FE636}"/>
              </a:ext>
            </a:extLst>
          </p:cNvPr>
          <p:cNvSpPr>
            <a:spLocks noGrp="1"/>
          </p:cNvSpPr>
          <p:nvPr>
            <p:ph type="title"/>
          </p:nvPr>
        </p:nvSpPr>
        <p:spPr>
          <a:xfrm>
            <a:off x="1485900" y="127028"/>
            <a:ext cx="9561510" cy="661642"/>
          </a:xfrm>
        </p:spPr>
        <p:txBody>
          <a:bodyPr>
            <a:normAutofit/>
          </a:bodyPr>
          <a:lstStyle/>
          <a:p>
            <a:r>
              <a:rPr lang="en-US" sz="4000" dirty="0"/>
              <a:t>Dashboard Scenario (Wexler Ch</a:t>
            </a:r>
            <a:r>
              <a:rPr lang="en-US" sz="4000"/>
              <a:t>. 36)</a:t>
            </a:r>
            <a:endParaRPr lang="en-US" sz="4000" dirty="0"/>
          </a:p>
        </p:txBody>
      </p:sp>
      <p:sp>
        <p:nvSpPr>
          <p:cNvPr id="3" name="Slide Number Placeholder 2">
            <a:extLst>
              <a:ext uri="{FF2B5EF4-FFF2-40B4-BE49-F238E27FC236}">
                <a16:creationId xmlns:a16="http://schemas.microsoft.com/office/drawing/2014/main" id="{B3C09047-3FDE-43BA-B29D-256ED05E2B42}"/>
              </a:ext>
            </a:extLst>
          </p:cNvPr>
          <p:cNvSpPr>
            <a:spLocks noGrp="1"/>
          </p:cNvSpPr>
          <p:nvPr>
            <p:ph type="sldNum" sz="quarter" idx="12"/>
          </p:nvPr>
        </p:nvSpPr>
        <p:spPr/>
        <p:txBody>
          <a:bodyPr/>
          <a:lstStyle/>
          <a:p>
            <a:fld id="{95999377-9CFE-45E5-9E2A-693627E5E99E}" type="slidenum">
              <a:rPr lang="en-US" smtClean="0"/>
              <a:t>27</a:t>
            </a:fld>
            <a:endParaRPr lang="en-US" dirty="0"/>
          </a:p>
        </p:txBody>
      </p:sp>
      <p:sp>
        <p:nvSpPr>
          <p:cNvPr id="5" name="Content Placeholder 2">
            <a:extLst>
              <a:ext uri="{FF2B5EF4-FFF2-40B4-BE49-F238E27FC236}">
                <a16:creationId xmlns:a16="http://schemas.microsoft.com/office/drawing/2014/main" id="{3F55028A-05F6-4F31-ABC8-E996774E8174}"/>
              </a:ext>
            </a:extLst>
          </p:cNvPr>
          <p:cNvSpPr>
            <a:spLocks noGrp="1"/>
          </p:cNvSpPr>
          <p:nvPr>
            <p:ph idx="1"/>
          </p:nvPr>
        </p:nvSpPr>
        <p:spPr>
          <a:xfrm>
            <a:off x="1485900" y="994410"/>
            <a:ext cx="9109710" cy="5303520"/>
          </a:xfrm>
        </p:spPr>
        <p:txBody>
          <a:bodyPr>
            <a:normAutofit/>
          </a:bodyPr>
          <a:lstStyle/>
          <a:p>
            <a:r>
              <a:rPr lang="en-US" sz="2800"/>
              <a:t>"All dashboards are incomplete"</a:t>
            </a:r>
          </a:p>
          <a:p>
            <a:r>
              <a:rPr lang="en-US" sz="2800"/>
              <a:t>Known unknowns: question is known, answer is unknown (provided by dashboard)</a:t>
            </a:r>
          </a:p>
          <a:p>
            <a:r>
              <a:rPr lang="en-US" sz="2800"/>
              <a:t>Unknown unknowns: what questions are not asked, or not answerable by the dashboard?</a:t>
            </a:r>
          </a:p>
          <a:p>
            <a:r>
              <a:rPr lang="en-US" sz="2800"/>
              <a:t>Most dashboards have limited analytical paths</a:t>
            </a:r>
          </a:p>
          <a:p>
            <a:pPr lvl="1"/>
            <a:r>
              <a:rPr lang="en-US" sz="2400"/>
              <a:t>They follow the path the designer provides</a:t>
            </a:r>
          </a:p>
          <a:p>
            <a:pPr lvl="1"/>
            <a:r>
              <a:rPr lang="en-US" sz="2400"/>
              <a:t>(Re)starting from scratch and following alternate paths is sometimes the only way to determine the unknown questions</a:t>
            </a:r>
          </a:p>
          <a:p>
            <a:endParaRPr lang="en-US" sz="2800" dirty="0"/>
          </a:p>
        </p:txBody>
      </p:sp>
    </p:spTree>
    <p:extLst>
      <p:ext uri="{BB962C8B-B14F-4D97-AF65-F5344CB8AC3E}">
        <p14:creationId xmlns:p14="http://schemas.microsoft.com/office/powerpoint/2010/main" val="1573972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EA63B-6546-4E9E-9D89-073987D1DEAB}"/>
              </a:ext>
            </a:extLst>
          </p:cNvPr>
          <p:cNvSpPr>
            <a:spLocks noGrp="1"/>
          </p:cNvSpPr>
          <p:nvPr>
            <p:ph type="title"/>
          </p:nvPr>
        </p:nvSpPr>
        <p:spPr>
          <a:xfrm>
            <a:off x="1510144" y="142387"/>
            <a:ext cx="9843655" cy="900967"/>
          </a:xfrm>
        </p:spPr>
        <p:txBody>
          <a:bodyPr>
            <a:normAutofit/>
          </a:bodyPr>
          <a:lstStyle/>
          <a:p>
            <a:r>
              <a:rPr lang="en-US" sz="4000" i="0">
                <a:solidFill>
                  <a:srgbClr val="444444"/>
                </a:solidFill>
                <a:effectLst/>
              </a:rPr>
              <a:t>Installing Node.js on Windows</a:t>
            </a:r>
            <a:endParaRPr lang="en-US" sz="4000"/>
          </a:p>
        </p:txBody>
      </p:sp>
      <p:sp>
        <p:nvSpPr>
          <p:cNvPr id="3" name="Content Placeholder 2">
            <a:extLst>
              <a:ext uri="{FF2B5EF4-FFF2-40B4-BE49-F238E27FC236}">
                <a16:creationId xmlns:a16="http://schemas.microsoft.com/office/drawing/2014/main" id="{2CA1CFF9-0E99-4538-803B-2D62AD38354E}"/>
              </a:ext>
            </a:extLst>
          </p:cNvPr>
          <p:cNvSpPr>
            <a:spLocks noGrp="1"/>
          </p:cNvSpPr>
          <p:nvPr>
            <p:ph idx="1"/>
          </p:nvPr>
        </p:nvSpPr>
        <p:spPr>
          <a:xfrm>
            <a:off x="1510144" y="1043354"/>
            <a:ext cx="9843656" cy="5449522"/>
          </a:xfrm>
        </p:spPr>
        <p:txBody>
          <a:bodyPr>
            <a:normAutofit/>
          </a:bodyPr>
          <a:lstStyle/>
          <a:p>
            <a:r>
              <a:rPr lang="en-US" sz="2800"/>
              <a:t>Installing Node.js</a:t>
            </a:r>
          </a:p>
          <a:p>
            <a:pPr lvl="1"/>
            <a:r>
              <a:rPr lang="en-US"/>
              <a:t>Download and install the Node.js installer from</a:t>
            </a:r>
          </a:p>
          <a:p>
            <a:pPr marL="457200" lvl="1" indent="0">
              <a:buNone/>
            </a:pPr>
            <a:br>
              <a:rPr lang="en-US"/>
            </a:br>
            <a:r>
              <a:rPr lang="en-US"/>
              <a:t>                           </a:t>
            </a:r>
            <a:r>
              <a:rPr lang="en-US">
                <a:hlinkClick r:id="rId2">
                  <a:extLst>
                    <a:ext uri="{A12FA001-AC4F-418D-AE19-62706E023703}">
                      <ahyp:hlinkClr xmlns:ahyp="http://schemas.microsoft.com/office/drawing/2018/hyperlinkcolor" val="tx"/>
                    </a:ext>
                  </a:extLst>
                </a:hlinkClick>
              </a:rPr>
              <a:t>https://nodejs.org/en/download/</a:t>
            </a:r>
            <a:endParaRPr lang="en-US"/>
          </a:p>
          <a:p>
            <a:pPr marL="457200" lvl="1" indent="0">
              <a:buNone/>
            </a:pPr>
            <a:endParaRPr lang="en-US"/>
          </a:p>
          <a:p>
            <a:pPr marL="228600" lvl="1"/>
            <a:r>
              <a:rPr lang="en-US" sz="2800"/>
              <a:t>Node.js uses a tool called node-gyp ("generate your packages") to build C and C++ modules, check the dependencies at https://github.com/nodejs/node-gyp#on-windows</a:t>
            </a:r>
          </a:p>
          <a:p>
            <a:pPr lvl="1"/>
            <a:r>
              <a:rPr lang="en-US"/>
              <a:t>If you already have the latest Python and Visual Studio tools installed you should not need to do anything else</a:t>
            </a:r>
          </a:p>
          <a:p>
            <a:pPr lvl="1"/>
            <a:r>
              <a:rPr lang="en-US"/>
              <a:t>After your installation is successful, move on to the next step</a:t>
            </a:r>
          </a:p>
          <a:p>
            <a:pPr marL="457200" lvl="1" indent="0">
              <a:buNone/>
            </a:pPr>
            <a:endParaRPr lang="en-US"/>
          </a:p>
        </p:txBody>
      </p:sp>
    </p:spTree>
    <p:extLst>
      <p:ext uri="{BB962C8B-B14F-4D97-AF65-F5344CB8AC3E}">
        <p14:creationId xmlns:p14="http://schemas.microsoft.com/office/powerpoint/2010/main" val="160723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10AD-0776-4363-BFF9-C6EF2F1CAF09}"/>
              </a:ext>
            </a:extLst>
          </p:cNvPr>
          <p:cNvSpPr>
            <a:spLocks noGrp="1"/>
          </p:cNvSpPr>
          <p:nvPr>
            <p:ph type="title"/>
          </p:nvPr>
        </p:nvSpPr>
        <p:spPr>
          <a:xfrm>
            <a:off x="1427018" y="365126"/>
            <a:ext cx="9926782" cy="849900"/>
          </a:xfrm>
        </p:spPr>
        <p:txBody>
          <a:bodyPr>
            <a:normAutofit/>
          </a:bodyPr>
          <a:lstStyle/>
          <a:p>
            <a:r>
              <a:rPr lang="en-US" sz="4000"/>
              <a:t>About D3.js</a:t>
            </a:r>
          </a:p>
        </p:txBody>
      </p:sp>
      <p:sp>
        <p:nvSpPr>
          <p:cNvPr id="3" name="Content Placeholder 2">
            <a:extLst>
              <a:ext uri="{FF2B5EF4-FFF2-40B4-BE49-F238E27FC236}">
                <a16:creationId xmlns:a16="http://schemas.microsoft.com/office/drawing/2014/main" id="{9AF21781-4B2D-4895-BC29-1AAD29061EC7}"/>
              </a:ext>
            </a:extLst>
          </p:cNvPr>
          <p:cNvSpPr>
            <a:spLocks noGrp="1"/>
          </p:cNvSpPr>
          <p:nvPr>
            <p:ph idx="1"/>
          </p:nvPr>
        </p:nvSpPr>
        <p:spPr>
          <a:xfrm>
            <a:off x="1427018" y="1427967"/>
            <a:ext cx="9926782" cy="4748996"/>
          </a:xfrm>
        </p:spPr>
        <p:txBody>
          <a:bodyPr>
            <a:normAutofit fontScale="92500" lnSpcReduction="20000"/>
          </a:bodyPr>
          <a:lstStyle/>
          <a:p>
            <a:r>
              <a:rPr lang="en-US"/>
              <a:t>D3.js is a JavaScript library for manipulating documents using HTML, SVG, and CSS. </a:t>
            </a:r>
          </a:p>
          <a:p>
            <a:r>
              <a:rPr lang="en-US"/>
              <a:t>It supports modern browsers without a proprietary framework</a:t>
            </a:r>
          </a:p>
          <a:p>
            <a:r>
              <a:rPr lang="en-US"/>
              <a:t>Visualization features are provided using visualization components and Domain Object Model (DOM) manipulation.</a:t>
            </a:r>
          </a:p>
          <a:p>
            <a:r>
              <a:rPr lang="en-US"/>
              <a:t>Allows arbitrary data to be bound to a Document Object Model (DOM), and then use data-driven transformations to manipulate the document. </a:t>
            </a:r>
          </a:p>
          <a:p>
            <a:r>
              <a:rPr lang="en-US"/>
              <a:t>e.g. </a:t>
            </a:r>
          </a:p>
          <a:p>
            <a:pPr marL="0" indent="0">
              <a:buNone/>
            </a:pPr>
            <a:r>
              <a:rPr lang="en-US"/>
              <a:t>	generate an HTML table from an array of numbers</a:t>
            </a:r>
          </a:p>
          <a:p>
            <a:pPr marL="460375" indent="0">
              <a:buNone/>
            </a:pPr>
            <a:r>
              <a:rPr lang="en-US"/>
              <a:t>	create an interactive SVG bar chart with smooth transitions and interaction.</a:t>
            </a:r>
          </a:p>
          <a:p>
            <a:r>
              <a:rPr lang="en-US"/>
              <a:t>D3 is not a monolithic framework which provides every conceivable feature, it is designed to provide efficient manipulation of documents. </a:t>
            </a:r>
          </a:p>
        </p:txBody>
      </p:sp>
    </p:spTree>
    <p:extLst>
      <p:ext uri="{BB962C8B-B14F-4D97-AF65-F5344CB8AC3E}">
        <p14:creationId xmlns:p14="http://schemas.microsoft.com/office/powerpoint/2010/main" val="3336583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10AD-0776-4363-BFF9-C6EF2F1CAF09}"/>
              </a:ext>
            </a:extLst>
          </p:cNvPr>
          <p:cNvSpPr>
            <a:spLocks noGrp="1"/>
          </p:cNvSpPr>
          <p:nvPr>
            <p:ph type="title"/>
          </p:nvPr>
        </p:nvSpPr>
        <p:spPr>
          <a:xfrm>
            <a:off x="1427018" y="146993"/>
            <a:ext cx="9926782" cy="849900"/>
          </a:xfrm>
        </p:spPr>
        <p:txBody>
          <a:bodyPr>
            <a:normAutofit/>
          </a:bodyPr>
          <a:lstStyle/>
          <a:p>
            <a:r>
              <a:rPr lang="en-US" sz="4000"/>
              <a:t>About D3.js</a:t>
            </a:r>
          </a:p>
        </p:txBody>
      </p:sp>
      <p:sp>
        <p:nvSpPr>
          <p:cNvPr id="3" name="Content Placeholder 2">
            <a:extLst>
              <a:ext uri="{FF2B5EF4-FFF2-40B4-BE49-F238E27FC236}">
                <a16:creationId xmlns:a16="http://schemas.microsoft.com/office/drawing/2014/main" id="{9AF21781-4B2D-4895-BC29-1AAD29061EC7}"/>
              </a:ext>
            </a:extLst>
          </p:cNvPr>
          <p:cNvSpPr>
            <a:spLocks noGrp="1"/>
          </p:cNvSpPr>
          <p:nvPr>
            <p:ph idx="1"/>
          </p:nvPr>
        </p:nvSpPr>
        <p:spPr>
          <a:xfrm>
            <a:off x="1427018" y="1094509"/>
            <a:ext cx="9926782" cy="5082454"/>
          </a:xfrm>
        </p:spPr>
        <p:txBody>
          <a:bodyPr>
            <a:normAutofit/>
          </a:bodyPr>
          <a:lstStyle/>
          <a:p>
            <a:r>
              <a:rPr lang="en-US"/>
              <a:t>D3.js provides a rich set of visualization tools which support analytics, interaction, animation, and more (</a:t>
            </a:r>
            <a:r>
              <a:rPr lang="en-US">
                <a:hlinkClick r:id="rId3">
                  <a:extLst>
                    <a:ext uri="{A12FA001-AC4F-418D-AE19-62706E023703}">
                      <ahyp:hlinkClr xmlns:ahyp="http://schemas.microsoft.com/office/drawing/2018/hyperlinkcolor" val="tx"/>
                    </a:ext>
                  </a:extLst>
                </a:hlinkClick>
              </a:rPr>
              <a:t>https://observablehq.com/@d3/gallery</a:t>
            </a:r>
            <a:r>
              <a:rPr lang="en-US"/>
              <a:t>)</a:t>
            </a:r>
          </a:p>
          <a:p>
            <a:endParaRPr lang="en-US"/>
          </a:p>
          <a:p>
            <a:endParaRPr lang="en-US"/>
          </a:p>
        </p:txBody>
      </p:sp>
      <p:pic>
        <p:nvPicPr>
          <p:cNvPr id="5" name="Picture 4">
            <a:extLst>
              <a:ext uri="{FF2B5EF4-FFF2-40B4-BE49-F238E27FC236}">
                <a16:creationId xmlns:a16="http://schemas.microsoft.com/office/drawing/2014/main" id="{63F1244D-50AA-446E-BCD6-376E42BFA731}"/>
              </a:ext>
            </a:extLst>
          </p:cNvPr>
          <p:cNvPicPr>
            <a:picLocks noChangeAspect="1"/>
          </p:cNvPicPr>
          <p:nvPr/>
        </p:nvPicPr>
        <p:blipFill>
          <a:blip r:embed="rId4"/>
          <a:stretch>
            <a:fillRect/>
          </a:stretch>
        </p:blipFill>
        <p:spPr>
          <a:xfrm>
            <a:off x="1658225" y="2658776"/>
            <a:ext cx="4572000" cy="1721868"/>
          </a:xfrm>
          <a:prstGeom prst="rect">
            <a:avLst/>
          </a:prstGeom>
        </p:spPr>
      </p:pic>
      <p:pic>
        <p:nvPicPr>
          <p:cNvPr id="7" name="Picture 6">
            <a:extLst>
              <a:ext uri="{FF2B5EF4-FFF2-40B4-BE49-F238E27FC236}">
                <a16:creationId xmlns:a16="http://schemas.microsoft.com/office/drawing/2014/main" id="{F7D7F275-667F-4926-A880-D52FC2B66EEF}"/>
              </a:ext>
            </a:extLst>
          </p:cNvPr>
          <p:cNvPicPr>
            <a:picLocks noChangeAspect="1"/>
          </p:cNvPicPr>
          <p:nvPr/>
        </p:nvPicPr>
        <p:blipFill>
          <a:blip r:embed="rId5"/>
          <a:stretch>
            <a:fillRect/>
          </a:stretch>
        </p:blipFill>
        <p:spPr>
          <a:xfrm>
            <a:off x="1658225" y="4599899"/>
            <a:ext cx="4572000" cy="1686158"/>
          </a:xfrm>
          <a:prstGeom prst="rect">
            <a:avLst/>
          </a:prstGeom>
        </p:spPr>
      </p:pic>
      <p:pic>
        <p:nvPicPr>
          <p:cNvPr id="9" name="Picture 8">
            <a:extLst>
              <a:ext uri="{FF2B5EF4-FFF2-40B4-BE49-F238E27FC236}">
                <a16:creationId xmlns:a16="http://schemas.microsoft.com/office/drawing/2014/main" id="{9EE36C35-1583-4454-A8D3-6E5E76342BA7}"/>
              </a:ext>
            </a:extLst>
          </p:cNvPr>
          <p:cNvPicPr>
            <a:picLocks noChangeAspect="1"/>
          </p:cNvPicPr>
          <p:nvPr/>
        </p:nvPicPr>
        <p:blipFill>
          <a:blip r:embed="rId6"/>
          <a:stretch>
            <a:fillRect/>
          </a:stretch>
        </p:blipFill>
        <p:spPr>
          <a:xfrm>
            <a:off x="6664036" y="2658776"/>
            <a:ext cx="4572000" cy="1106261"/>
          </a:xfrm>
          <a:prstGeom prst="rect">
            <a:avLst/>
          </a:prstGeom>
        </p:spPr>
      </p:pic>
      <p:pic>
        <p:nvPicPr>
          <p:cNvPr id="11" name="Picture 10">
            <a:extLst>
              <a:ext uri="{FF2B5EF4-FFF2-40B4-BE49-F238E27FC236}">
                <a16:creationId xmlns:a16="http://schemas.microsoft.com/office/drawing/2014/main" id="{4FC50B39-7571-4884-B580-0A5524A08E71}"/>
              </a:ext>
            </a:extLst>
          </p:cNvPr>
          <p:cNvPicPr>
            <a:picLocks noChangeAspect="1"/>
          </p:cNvPicPr>
          <p:nvPr/>
        </p:nvPicPr>
        <p:blipFill>
          <a:blip r:embed="rId7"/>
          <a:stretch>
            <a:fillRect/>
          </a:stretch>
        </p:blipFill>
        <p:spPr>
          <a:xfrm>
            <a:off x="6664036" y="4743042"/>
            <a:ext cx="4572000" cy="1172524"/>
          </a:xfrm>
          <a:prstGeom prst="rect">
            <a:avLst/>
          </a:prstGeom>
        </p:spPr>
      </p:pic>
    </p:spTree>
    <p:extLst>
      <p:ext uri="{BB962C8B-B14F-4D97-AF65-F5344CB8AC3E}">
        <p14:creationId xmlns:p14="http://schemas.microsoft.com/office/powerpoint/2010/main" val="2838327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10AD-0776-4363-BFF9-C6EF2F1CAF09}"/>
              </a:ext>
            </a:extLst>
          </p:cNvPr>
          <p:cNvSpPr>
            <a:spLocks noGrp="1"/>
          </p:cNvSpPr>
          <p:nvPr>
            <p:ph type="title"/>
          </p:nvPr>
        </p:nvSpPr>
        <p:spPr>
          <a:xfrm>
            <a:off x="1343890" y="365126"/>
            <a:ext cx="10009909" cy="849900"/>
          </a:xfrm>
        </p:spPr>
        <p:txBody>
          <a:bodyPr>
            <a:normAutofit/>
          </a:bodyPr>
          <a:lstStyle/>
          <a:p>
            <a:r>
              <a:rPr lang="en-US" sz="4000"/>
              <a:t>Installing D3.js</a:t>
            </a:r>
          </a:p>
        </p:txBody>
      </p:sp>
      <p:sp>
        <p:nvSpPr>
          <p:cNvPr id="3" name="Content Placeholder 2">
            <a:extLst>
              <a:ext uri="{FF2B5EF4-FFF2-40B4-BE49-F238E27FC236}">
                <a16:creationId xmlns:a16="http://schemas.microsoft.com/office/drawing/2014/main" id="{9AF21781-4B2D-4895-BC29-1AAD29061EC7}"/>
              </a:ext>
            </a:extLst>
          </p:cNvPr>
          <p:cNvSpPr>
            <a:spLocks noGrp="1"/>
          </p:cNvSpPr>
          <p:nvPr>
            <p:ph idx="1"/>
          </p:nvPr>
        </p:nvSpPr>
        <p:spPr>
          <a:xfrm>
            <a:off x="1343890" y="1427967"/>
            <a:ext cx="10009910" cy="4748996"/>
          </a:xfrm>
        </p:spPr>
        <p:txBody>
          <a:bodyPr>
            <a:normAutofit/>
          </a:bodyPr>
          <a:lstStyle/>
          <a:p>
            <a:r>
              <a:rPr lang="en-US" sz="2800"/>
              <a:t>D3 can be accessed locally or remotely using a script element</a:t>
            </a:r>
          </a:p>
          <a:p>
            <a:r>
              <a:rPr lang="en-US" sz="2800"/>
              <a:t>There are compressed and uncompressed versions, compressed for performance and uncompressed for development</a:t>
            </a:r>
          </a:p>
          <a:p>
            <a:r>
              <a:rPr lang="en-US" sz="2800"/>
              <a:t>To load the library locally, follow the steps on the "Installing D3.js Locally" slides</a:t>
            </a:r>
          </a:p>
        </p:txBody>
      </p:sp>
    </p:spTree>
    <p:extLst>
      <p:ext uri="{BB962C8B-B14F-4D97-AF65-F5344CB8AC3E}">
        <p14:creationId xmlns:p14="http://schemas.microsoft.com/office/powerpoint/2010/main" val="675051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10AD-0776-4363-BFF9-C6EF2F1CAF09}"/>
              </a:ext>
            </a:extLst>
          </p:cNvPr>
          <p:cNvSpPr>
            <a:spLocks noGrp="1"/>
          </p:cNvSpPr>
          <p:nvPr>
            <p:ph type="title"/>
          </p:nvPr>
        </p:nvSpPr>
        <p:spPr>
          <a:xfrm>
            <a:off x="1385454" y="365126"/>
            <a:ext cx="9968345" cy="849900"/>
          </a:xfrm>
        </p:spPr>
        <p:txBody>
          <a:bodyPr>
            <a:normAutofit/>
          </a:bodyPr>
          <a:lstStyle/>
          <a:p>
            <a:r>
              <a:rPr lang="en-US" sz="4000"/>
              <a:t>Installing D3.js Locally</a:t>
            </a:r>
          </a:p>
        </p:txBody>
      </p:sp>
      <p:sp>
        <p:nvSpPr>
          <p:cNvPr id="3" name="Content Placeholder 2">
            <a:extLst>
              <a:ext uri="{FF2B5EF4-FFF2-40B4-BE49-F238E27FC236}">
                <a16:creationId xmlns:a16="http://schemas.microsoft.com/office/drawing/2014/main" id="{9AF21781-4B2D-4895-BC29-1AAD29061EC7}"/>
              </a:ext>
            </a:extLst>
          </p:cNvPr>
          <p:cNvSpPr>
            <a:spLocks noGrp="1"/>
          </p:cNvSpPr>
          <p:nvPr>
            <p:ph idx="1"/>
          </p:nvPr>
        </p:nvSpPr>
        <p:spPr>
          <a:xfrm>
            <a:off x="1385454" y="1427966"/>
            <a:ext cx="9968346" cy="4947781"/>
          </a:xfrm>
        </p:spPr>
        <p:txBody>
          <a:bodyPr>
            <a:normAutofit fontScale="92500" lnSpcReduction="10000"/>
          </a:bodyPr>
          <a:lstStyle/>
          <a:p>
            <a:pPr marL="568325" indent="-342900"/>
            <a:r>
              <a:rPr lang="en-US"/>
              <a:t>Download the latest D3.js JavaScript library from d3js.org</a:t>
            </a:r>
          </a:p>
          <a:p>
            <a:pPr marL="1828800" indent="0">
              <a:buNone/>
              <a:tabLst>
                <a:tab pos="692150" algn="l"/>
              </a:tabLst>
            </a:pPr>
            <a:r>
              <a:rPr lang="en-US"/>
              <a:t>https://registry.npmjs.org/d3/-/d3-7.1.1.tgz (check  for later versions)</a:t>
            </a:r>
          </a:p>
          <a:p>
            <a:pPr marL="568325" indent="-342900"/>
            <a:r>
              <a:rPr lang="en-US"/>
              <a:t>As an admin user, extract the zip file into the node.js installation folder</a:t>
            </a:r>
          </a:p>
          <a:p>
            <a:pPr marL="914400" indent="0">
              <a:buNone/>
            </a:pPr>
            <a:r>
              <a:rPr lang="en-US">
                <a:latin typeface="Courier New" panose="02070309020205020404" pitchFamily="49" charset="0"/>
                <a:cs typeface="Courier New" panose="02070309020205020404" pitchFamily="49" charset="0"/>
              </a:rPr>
              <a:t>C:\Program Files\nodejs&gt;</a:t>
            </a:r>
            <a:r>
              <a:rPr lang="en-US" b="1">
                <a:latin typeface="Courier New" panose="02070309020205020404" pitchFamily="49" charset="0"/>
                <a:cs typeface="Courier New" panose="02070309020205020404" pitchFamily="49" charset="0"/>
              </a:rPr>
              <a:t>npm install --save d3</a:t>
            </a:r>
          </a:p>
          <a:p>
            <a:pPr marL="1371600" indent="0">
              <a:buNone/>
            </a:pPr>
            <a:r>
              <a:rPr lang="en-US">
                <a:latin typeface="Courier New" panose="02070309020205020404" pitchFamily="49" charset="0"/>
                <a:cs typeface="Courier New" panose="02070309020205020404" pitchFamily="49" charset="0"/>
              </a:rPr>
              <a:t>added 38 packages, removed 2 packages, changed 22 packages, and audited 325 packages in 7s</a:t>
            </a:r>
          </a:p>
          <a:p>
            <a:pPr marL="1371600" indent="0">
              <a:buNone/>
            </a:pPr>
            <a:r>
              <a:rPr lang="en-US">
                <a:latin typeface="Courier New" panose="02070309020205020404" pitchFamily="49" charset="0"/>
                <a:cs typeface="Courier New" panose="02070309020205020404" pitchFamily="49" charset="0"/>
              </a:rPr>
              <a:t>11 packages are looking for funding</a:t>
            </a:r>
          </a:p>
          <a:p>
            <a:pPr marL="1371600" indent="0">
              <a:buNone/>
            </a:pPr>
            <a:r>
              <a:rPr lang="en-US">
                <a:latin typeface="Courier New" panose="02070309020205020404" pitchFamily="49" charset="0"/>
                <a:cs typeface="Courier New" panose="02070309020205020404" pitchFamily="49" charset="0"/>
              </a:rPr>
              <a:t>  run `npm fund` for details</a:t>
            </a:r>
          </a:p>
          <a:p>
            <a:pPr marL="1371600" indent="0">
              <a:buNone/>
            </a:pPr>
            <a:r>
              <a:rPr lang="en-US">
                <a:latin typeface="Courier New" panose="02070309020205020404" pitchFamily="49" charset="0"/>
                <a:cs typeface="Courier New" panose="02070309020205020404" pitchFamily="49" charset="0"/>
              </a:rPr>
              <a:t>6 vulnerabilities (3 moderate, 3 high)                  </a:t>
            </a:r>
            <a:r>
              <a:rPr lang="en-US" b="1">
                <a:latin typeface="Courier New" panose="02070309020205020404" pitchFamily="49" charset="0"/>
                <a:cs typeface="Courier New" panose="02070309020205020404" pitchFamily="49" charset="0"/>
              </a:rPr>
              <a:t>//////// see next slide</a:t>
            </a:r>
          </a:p>
        </p:txBody>
      </p:sp>
    </p:spTree>
    <p:extLst>
      <p:ext uri="{BB962C8B-B14F-4D97-AF65-F5344CB8AC3E}">
        <p14:creationId xmlns:p14="http://schemas.microsoft.com/office/powerpoint/2010/main" val="2536904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10AD-0776-4363-BFF9-C6EF2F1CAF09}"/>
              </a:ext>
            </a:extLst>
          </p:cNvPr>
          <p:cNvSpPr>
            <a:spLocks noGrp="1"/>
          </p:cNvSpPr>
          <p:nvPr>
            <p:ph type="title"/>
          </p:nvPr>
        </p:nvSpPr>
        <p:spPr>
          <a:xfrm>
            <a:off x="1385454" y="365126"/>
            <a:ext cx="9968345" cy="849900"/>
          </a:xfrm>
        </p:spPr>
        <p:txBody>
          <a:bodyPr>
            <a:normAutofit/>
          </a:bodyPr>
          <a:lstStyle/>
          <a:p>
            <a:r>
              <a:rPr lang="en-US" sz="4000"/>
              <a:t>Installing D3.js Locally</a:t>
            </a:r>
          </a:p>
        </p:txBody>
      </p:sp>
      <p:sp>
        <p:nvSpPr>
          <p:cNvPr id="3" name="Content Placeholder 2">
            <a:extLst>
              <a:ext uri="{FF2B5EF4-FFF2-40B4-BE49-F238E27FC236}">
                <a16:creationId xmlns:a16="http://schemas.microsoft.com/office/drawing/2014/main" id="{9AF21781-4B2D-4895-BC29-1AAD29061EC7}"/>
              </a:ext>
            </a:extLst>
          </p:cNvPr>
          <p:cNvSpPr>
            <a:spLocks noGrp="1"/>
          </p:cNvSpPr>
          <p:nvPr>
            <p:ph idx="1"/>
          </p:nvPr>
        </p:nvSpPr>
        <p:spPr>
          <a:xfrm>
            <a:off x="1385454" y="1427966"/>
            <a:ext cx="9968346" cy="4947781"/>
          </a:xfrm>
        </p:spPr>
        <p:txBody>
          <a:bodyPr>
            <a:normAutofit/>
          </a:bodyPr>
          <a:lstStyle/>
          <a:p>
            <a:pPr marL="457200" indent="0">
              <a:buNone/>
            </a:pPr>
            <a:r>
              <a:rPr lang="en-US">
                <a:latin typeface="Courier New" panose="02070309020205020404" pitchFamily="49" charset="0"/>
                <a:cs typeface="Courier New" panose="02070309020205020404" pitchFamily="49" charset="0"/>
              </a:rPr>
              <a:t>To address issues that do not require attention, run:</a:t>
            </a:r>
          </a:p>
          <a:p>
            <a:pPr marL="457200" indent="0">
              <a:buNone/>
            </a:pPr>
            <a:r>
              <a:rPr lang="en-US">
                <a:latin typeface="Courier New" panose="02070309020205020404" pitchFamily="49" charset="0"/>
                <a:cs typeface="Courier New" panose="02070309020205020404" pitchFamily="49" charset="0"/>
              </a:rPr>
              <a:t>  npm audit fix</a:t>
            </a:r>
          </a:p>
          <a:p>
            <a:pPr marL="457200" indent="0">
              <a:buNone/>
            </a:pPr>
            <a:r>
              <a:rPr lang="en-US">
                <a:latin typeface="Courier New" panose="02070309020205020404" pitchFamily="49" charset="0"/>
                <a:cs typeface="Courier New" panose="02070309020205020404" pitchFamily="49" charset="0"/>
              </a:rPr>
              <a:t>To address all issues (including breaking changes), run:</a:t>
            </a:r>
          </a:p>
          <a:p>
            <a:pPr marL="457200" indent="0">
              <a:buNone/>
            </a:pPr>
            <a:r>
              <a:rPr lang="en-US">
                <a:latin typeface="Courier New" panose="02070309020205020404" pitchFamily="49" charset="0"/>
                <a:cs typeface="Courier New" panose="02070309020205020404" pitchFamily="49" charset="0"/>
              </a:rPr>
              <a:t>  npm audit fix --force</a:t>
            </a:r>
          </a:p>
          <a:p>
            <a:pPr marL="457200" indent="0">
              <a:buNone/>
            </a:pPr>
            <a:r>
              <a:rPr lang="en-US">
                <a:latin typeface="Courier New" panose="02070309020205020404" pitchFamily="49" charset="0"/>
                <a:cs typeface="Courier New" panose="02070309020205020404" pitchFamily="49" charset="0"/>
              </a:rPr>
              <a:t>Run `npm audit` for details.</a:t>
            </a:r>
          </a:p>
          <a:p>
            <a:pPr marL="457200" indent="0">
              <a:buNone/>
            </a:pPr>
            <a:r>
              <a:rPr lang="en-US">
                <a:latin typeface="Courier New" panose="02070309020205020404" pitchFamily="49" charset="0"/>
                <a:cs typeface="Courier New" panose="02070309020205020404" pitchFamily="49" charset="0"/>
              </a:rPr>
              <a:t> C:\Program Files\nodejs&gt;</a:t>
            </a:r>
          </a:p>
        </p:txBody>
      </p:sp>
      <p:sp>
        <p:nvSpPr>
          <p:cNvPr id="4" name="&quot;Not Allowed&quot; Symbol 3">
            <a:extLst>
              <a:ext uri="{FF2B5EF4-FFF2-40B4-BE49-F238E27FC236}">
                <a16:creationId xmlns:a16="http://schemas.microsoft.com/office/drawing/2014/main" id="{52472537-6525-4430-A9B5-18788C6B7FCA}"/>
              </a:ext>
            </a:extLst>
          </p:cNvPr>
          <p:cNvSpPr>
            <a:spLocks noChangeAspect="1"/>
          </p:cNvSpPr>
          <p:nvPr/>
        </p:nvSpPr>
        <p:spPr>
          <a:xfrm>
            <a:off x="2770918" y="2295680"/>
            <a:ext cx="3933959" cy="3566160"/>
          </a:xfrm>
          <a:prstGeom prst="noSmoking">
            <a:avLst>
              <a:gd name="adj" fmla="val 183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a:extLst>
              <a:ext uri="{FF2B5EF4-FFF2-40B4-BE49-F238E27FC236}">
                <a16:creationId xmlns:a16="http://schemas.microsoft.com/office/drawing/2014/main" id="{713822CB-46B9-4D03-B084-8F7649D00660}"/>
              </a:ext>
            </a:extLst>
          </p:cNvPr>
          <p:cNvSpPr/>
          <p:nvPr/>
        </p:nvSpPr>
        <p:spPr>
          <a:xfrm>
            <a:off x="7488380" y="3901856"/>
            <a:ext cx="3491346" cy="5264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Do not execute these commands</a:t>
            </a:r>
          </a:p>
          <a:p>
            <a:pPr algn="ctr"/>
            <a:r>
              <a:rPr lang="en-US">
                <a:solidFill>
                  <a:schemeClr val="tx1"/>
                </a:solidFill>
              </a:rPr>
              <a:t>(see next slide)</a:t>
            </a:r>
          </a:p>
        </p:txBody>
      </p:sp>
    </p:spTree>
    <p:extLst>
      <p:ext uri="{BB962C8B-B14F-4D97-AF65-F5344CB8AC3E}">
        <p14:creationId xmlns:p14="http://schemas.microsoft.com/office/powerpoint/2010/main" val="387563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10AD-0776-4363-BFF9-C6EF2F1CAF09}"/>
              </a:ext>
            </a:extLst>
          </p:cNvPr>
          <p:cNvSpPr>
            <a:spLocks noGrp="1"/>
          </p:cNvSpPr>
          <p:nvPr>
            <p:ph type="title"/>
          </p:nvPr>
        </p:nvSpPr>
        <p:spPr>
          <a:xfrm>
            <a:off x="1454726" y="365126"/>
            <a:ext cx="9899073" cy="849900"/>
          </a:xfrm>
        </p:spPr>
        <p:txBody>
          <a:bodyPr>
            <a:normAutofit/>
          </a:bodyPr>
          <a:lstStyle/>
          <a:p>
            <a:r>
              <a:rPr lang="en-US" sz="4000"/>
              <a:t>Installing D3.js – Audit Warnings</a:t>
            </a:r>
          </a:p>
        </p:txBody>
      </p:sp>
      <p:sp>
        <p:nvSpPr>
          <p:cNvPr id="3" name="Content Placeholder 2">
            <a:extLst>
              <a:ext uri="{FF2B5EF4-FFF2-40B4-BE49-F238E27FC236}">
                <a16:creationId xmlns:a16="http://schemas.microsoft.com/office/drawing/2014/main" id="{9AF21781-4B2D-4895-BC29-1AAD29061EC7}"/>
              </a:ext>
            </a:extLst>
          </p:cNvPr>
          <p:cNvSpPr>
            <a:spLocks noGrp="1"/>
          </p:cNvSpPr>
          <p:nvPr>
            <p:ph idx="1"/>
          </p:nvPr>
        </p:nvSpPr>
        <p:spPr>
          <a:xfrm>
            <a:off x="1330036" y="1427966"/>
            <a:ext cx="10023764" cy="5064907"/>
          </a:xfrm>
        </p:spPr>
        <p:txBody>
          <a:bodyPr>
            <a:normAutofit fontScale="85000" lnSpcReduction="10000"/>
          </a:bodyPr>
          <a:lstStyle/>
          <a:p>
            <a:pPr algn="l"/>
            <a:r>
              <a:rPr lang="en-US"/>
              <a:t>https://www.voitanos.io/blog/don-t-be-alarmed-by-vulnerabilities-after-running-npm-install/</a:t>
            </a:r>
          </a:p>
          <a:p>
            <a:pPr marL="225425" indent="0">
              <a:lnSpc>
                <a:spcPct val="120000"/>
              </a:lnSpc>
              <a:buNone/>
            </a:pPr>
            <a:r>
              <a:rPr lang="en-US"/>
              <a:t>What does the audit command do? It takes the current version of a package in your project and checks the list of known vulnerabilities for that specific package &amp; version. If it finds a vulnerability, it reports it.</a:t>
            </a:r>
          </a:p>
          <a:p>
            <a:pPr marL="225425" indent="0">
              <a:lnSpc>
                <a:spcPct val="120000"/>
              </a:lnSpc>
              <a:buNone/>
            </a:pPr>
            <a:r>
              <a:rPr lang="en-US"/>
              <a:t>Unfortunately, this message scares a bunch of developers. People see this and have the reaction they are installing a virus or something… especially when you see there are over 100 vulnerabilities &amp; of which, 160+ are listed as high!</a:t>
            </a:r>
          </a:p>
          <a:p>
            <a:pPr marL="225425" indent="0">
              <a:lnSpc>
                <a:spcPct val="120000"/>
              </a:lnSpc>
              <a:buNone/>
            </a:pPr>
            <a:r>
              <a:rPr lang="en-US"/>
              <a:t>In my opinion, you should NOT be alarmed by this. In the world of reusable packages, and I’m not just referring to NPM as the exact same thing is true for all others including NuGet, packages can rely on other packages which creates a web of dependencies.</a:t>
            </a:r>
          </a:p>
          <a:p>
            <a:pPr marL="225425" indent="0">
              <a:lnSpc>
                <a:spcPct val="120000"/>
              </a:lnSpc>
              <a:buNone/>
            </a:pPr>
            <a:r>
              <a:rPr lang="en-US"/>
              <a:t>The NPM audit command is checking all dependencies, including those someone else has setup.</a:t>
            </a:r>
          </a:p>
          <a:p>
            <a:pPr algn="l"/>
            <a:endParaRPr lang="en-US" sz="1600"/>
          </a:p>
          <a:p>
            <a:pPr algn="l"/>
            <a:endParaRPr lang="en-US" sz="1600"/>
          </a:p>
          <a:p>
            <a:endParaRPr lang="en-US" sz="2000"/>
          </a:p>
        </p:txBody>
      </p:sp>
    </p:spTree>
    <p:extLst>
      <p:ext uri="{BB962C8B-B14F-4D97-AF65-F5344CB8AC3E}">
        <p14:creationId xmlns:p14="http://schemas.microsoft.com/office/powerpoint/2010/main" val="13678725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18175</TotalTime>
  <Words>2387</Words>
  <Application>Microsoft Office PowerPoint</Application>
  <PresentationFormat>Widescreen</PresentationFormat>
  <Paragraphs>226</Paragraphs>
  <Slides>27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Courier New</vt:lpstr>
      <vt:lpstr>Times New Roman</vt:lpstr>
      <vt:lpstr>Tw Cen MT</vt:lpstr>
      <vt:lpstr>Circuit</vt:lpstr>
      <vt:lpstr>CAP 2741C</vt:lpstr>
      <vt:lpstr>About Node.js (https://nodejs.org/en/about/)</vt:lpstr>
      <vt:lpstr>Installing Node.js on Windows</vt:lpstr>
      <vt:lpstr>About D3.js</vt:lpstr>
      <vt:lpstr>About D3.js</vt:lpstr>
      <vt:lpstr>Installing D3.js</vt:lpstr>
      <vt:lpstr>Installing D3.js Locally</vt:lpstr>
      <vt:lpstr>Installing D3.js Locally</vt:lpstr>
      <vt:lpstr>Installing D3.js – Audit Warnings</vt:lpstr>
      <vt:lpstr>Installing D3.js – Audit Warnings</vt:lpstr>
      <vt:lpstr>D3 Overview (https://d3js.org/)</vt:lpstr>
      <vt:lpstr>D3 Overview</vt:lpstr>
      <vt:lpstr>D3 Overview</vt:lpstr>
      <vt:lpstr>D3 Overview</vt:lpstr>
      <vt:lpstr>D3 Overview</vt:lpstr>
      <vt:lpstr>D3 Overview</vt:lpstr>
      <vt:lpstr>D3 Overview</vt:lpstr>
      <vt:lpstr>D3 Overview</vt:lpstr>
      <vt:lpstr>D3 Overview</vt:lpstr>
      <vt:lpstr>D3 Overview</vt:lpstr>
      <vt:lpstr>Dashboard Scenario (Wexler Ch. 34)</vt:lpstr>
      <vt:lpstr>Dashboard Scenario (Wexler Ch. 34)</vt:lpstr>
      <vt:lpstr>Dashboard Scenario (Wexler Ch. 34)</vt:lpstr>
      <vt:lpstr>Dashboard Scenario (Wexler Ch. 35)</vt:lpstr>
      <vt:lpstr>Dashboard Scenario (Wexler Ch. 35)</vt:lpstr>
      <vt:lpstr>Dashboard Scenario (Wexler Ch. 36)</vt:lpstr>
      <vt:lpstr>Dashboard Scenario (Wexler Ch. 36)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2349C</dc:title>
  <dc:creator>Singletary, David S.</dc:creator>
  <cp:lastModifiedBy>Singletary, David S.</cp:lastModifiedBy>
  <cp:revision>101</cp:revision>
  <dcterms:created xsi:type="dcterms:W3CDTF">2020-04-19T18:12:41Z</dcterms:created>
  <dcterms:modified xsi:type="dcterms:W3CDTF">2022-06-21T12:41:30Z</dcterms:modified>
</cp:coreProperties>
</file>