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F9E7-5D7F-BB4B-A14A-AEEAB01E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68F4-3B64-7347-A999-654D4277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5C76-02D2-934A-A24E-41220B9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4092-0068-B941-8E0A-25F0CA1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717-2BD0-2242-BD73-334455A1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948A-BB7C-0C4A-A11E-8ADC296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D21DA-9109-8A40-A655-F34CA601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028C-FBFC-6A47-BE10-F47E14AF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B92A-C813-E444-89E0-1AD3C9C4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3C4D-8598-204E-9BF3-6887454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DC85D-3160-CE41-8414-54B359FB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38F2A-93B2-654A-8BF8-A60E2123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69C-43B5-4441-B98F-8094B4B8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DEB6-F036-454A-AC26-4EAE44E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19F5-4B19-5142-AC3B-3C2B26C9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DDC4-55E8-3F40-BA00-3333C260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2134-5081-904A-A5D6-2583F839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DEE7-0889-FF4F-903E-8D9EE2D6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607E-2AA1-814D-92D1-B4426B6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73A5-43A2-6445-8EF4-B578875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3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7995-B16A-E442-A850-093692CE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3BA3-F47A-A44D-9391-E00C3E01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6CF-405F-7B40-AE99-1DA9B557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0BEE-358E-EC43-8DDF-A7C9EFC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D81D-3106-5D48-9A43-0ACAD15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A627-FB29-414F-9B94-AD57BC89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E6AB-BE58-5B47-AB19-DEC11DDF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5CB4-D92A-1140-BB30-88715D6FD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219A4-A580-314F-A1A1-DB29445A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7B96-6FE0-8049-B481-9E7688A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A695-9A18-BE4A-B7C1-2B66D83C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4926-A2AE-5A4C-866E-FAA864D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D299-451F-2848-AAF8-32E29AD7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7EDD-8117-1840-A182-C1E11C62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EE84E-C29D-FD4E-802C-6FD9CCC7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3AB78-3BE6-5F43-8293-3304754B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2D86-EA71-3D4F-A5FB-9DDD6C8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93215-BC2F-CE49-A80B-736E36E7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111E8-15F0-7E43-B129-C761FC08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0DE8-27C5-2044-B1F6-3EC89F6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5ECD2-3155-FE48-BF0B-2479D126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6AC5F-FCD8-EC43-A13A-46105F4A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58F0D-19E4-AA48-B180-F5894A9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13188-58D1-B14E-BD9E-DC937787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37AE5-02DA-F14B-BB5C-4BAB21BA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1CE61-4998-D141-B948-484D2533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151E-3348-9243-B441-C2B18DC9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4BD0-E46B-504D-9678-4E8765D3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E7F73-7214-CA4F-B495-B01EFFFEF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69978-FBBA-5748-8F05-AB9FADF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4DA2F-4AA1-0F4B-AA59-E8AAABB1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8C79-605D-D947-9EDB-CEBC3381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AF2C-B4A7-5548-9088-088677C8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D082F-573F-3B46-8ECB-7F4CCCFD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298B-98B1-9946-BA0D-1E32BEE5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37604-93F3-FE4B-9FC1-B2462CAA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F8336-B739-294E-95C2-30A2646A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79CD-B4A5-BD47-9FD1-EAD754B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8D4B-FE28-E844-8C36-5E9283F0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3759-37F5-D941-9576-574A1270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ED51-15E1-E44E-ACAE-67D44F0E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2EC0-70F3-0043-A0BD-6AC2AEDC992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B03C-2AEB-8D40-B475-D0AFB43E0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EB58-EEB7-5045-B9A9-78FFAC55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8207-5F1F-2F49-A14A-65B58D46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649C-E21A-4549-89E5-52948F291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9E1C-DB63-7F42-8B38-E97643E84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Joan Gerard</a:t>
            </a:r>
          </a:p>
        </p:txBody>
      </p:sp>
    </p:spTree>
    <p:extLst>
      <p:ext uri="{BB962C8B-B14F-4D97-AF65-F5344CB8AC3E}">
        <p14:creationId xmlns:p14="http://schemas.microsoft.com/office/powerpoint/2010/main" val="23370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08D5-E5FB-E74A-BA74-261350AF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DD3-C8E8-9742-AF05-6904F635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rectangle area is used whose dimension is 2 x 1.5 meters. </a:t>
            </a:r>
          </a:p>
          <a:p>
            <a:r>
              <a:rPr lang="en-US" dirty="0"/>
              <a:t>A custom robot similar to an e-puck was used.</a:t>
            </a:r>
          </a:p>
          <a:p>
            <a:r>
              <a:rPr lang="en-US" dirty="0"/>
              <a:t>The robot starts in the middle of the arena (Coordinates x= 1.00, y = 0.75, theta = 180).</a:t>
            </a:r>
          </a:p>
          <a:p>
            <a:r>
              <a:rPr lang="en-US" dirty="0"/>
              <a:t>The robot moves in a random fashion way around the environment avoiding obstacles.</a:t>
            </a:r>
          </a:p>
          <a:p>
            <a:pPr lvl="1"/>
            <a:r>
              <a:rPr lang="en-US" dirty="0"/>
              <a:t>With probability p=0.01 it decides to turn to the left or to the right.</a:t>
            </a:r>
          </a:p>
          <a:p>
            <a:pPr lvl="1"/>
            <a:r>
              <a:rPr lang="en-US" dirty="0"/>
              <a:t>To decide the angle to the turn it selects a random angle between 1 and 30.</a:t>
            </a:r>
          </a:p>
          <a:p>
            <a:r>
              <a:rPr lang="en-US" dirty="0"/>
              <a:t>The robot has 8 sensors that measure the distance between the robot and the walls.</a:t>
            </a:r>
          </a:p>
          <a:p>
            <a:r>
              <a:rPr lang="en-US" dirty="0"/>
              <a:t>The simulator runs during 10 minutes in fast mode which is translated to around 12 hours of collected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64D-19A6-074A-A4C0-CF0D94E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experiments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DCDDC-84F8-304D-BCBA-7A899E9CB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coordinates of the robot (x, 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and the sensor measurements </a:t>
                </a:r>
              </a:p>
              <a:p>
                <a:r>
                  <a:rPr lang="en-US" dirty="0"/>
                  <a:t>Two datasets were collected: one with small noise in the sensor measurement and the other one with bigger noise.</a:t>
                </a:r>
              </a:p>
              <a:p>
                <a:r>
                  <a:rPr lang="en-US" dirty="0"/>
                  <a:t>Some noise was introduced in the sensors measurements of the robot using the concept of lookup tables.</a:t>
                </a:r>
              </a:p>
              <a:p>
                <a:pPr lvl="1"/>
                <a:r>
                  <a:rPr lang="en-US" dirty="0"/>
                  <a:t>The first column of the table specifies the input distances.</a:t>
                </a:r>
              </a:p>
              <a:p>
                <a:pPr lvl="1"/>
                <a:r>
                  <a:rPr lang="en-US" dirty="0"/>
                  <a:t>The second column specifies the corresponding desired response values.</a:t>
                </a:r>
              </a:p>
              <a:p>
                <a:pPr lvl="1"/>
                <a:r>
                  <a:rPr lang="en-US" dirty="0"/>
                  <a:t>The third column indicates the desired standard deviation of the noise.</a:t>
                </a:r>
              </a:p>
              <a:p>
                <a:r>
                  <a:rPr lang="en-US" dirty="0"/>
                  <a:t>First experiment: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Second experiment: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DCDDC-84F8-304D-BCBA-7A899E9CB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D474B-41AF-9648-9BFC-311F0158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72077"/>
              </p:ext>
            </p:extLst>
          </p:nvPr>
        </p:nvGraphicFramePr>
        <p:xfrm>
          <a:off x="1818937" y="4066545"/>
          <a:ext cx="2433468" cy="78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6">
                  <a:extLst>
                    <a:ext uri="{9D8B030D-6E8A-4147-A177-3AD203B41FA5}">
                      <a16:colId xmlns:a16="http://schemas.microsoft.com/office/drawing/2014/main" val="1571160753"/>
                    </a:ext>
                  </a:extLst>
                </a:gridCol>
                <a:gridCol w="811156">
                  <a:extLst>
                    <a:ext uri="{9D8B030D-6E8A-4147-A177-3AD203B41FA5}">
                      <a16:colId xmlns:a16="http://schemas.microsoft.com/office/drawing/2014/main" val="3891937897"/>
                    </a:ext>
                  </a:extLst>
                </a:gridCol>
                <a:gridCol w="811156">
                  <a:extLst>
                    <a:ext uri="{9D8B030D-6E8A-4147-A177-3AD203B41FA5}">
                      <a16:colId xmlns:a16="http://schemas.microsoft.com/office/drawing/2014/main" val="876620496"/>
                    </a:ext>
                  </a:extLst>
                </a:gridCol>
              </a:tblGrid>
              <a:tr h="39477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8233"/>
                  </a:ext>
                </a:extLst>
              </a:tr>
              <a:tr h="39477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68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E3286C-8214-E248-B2B7-E0D1BEE7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62706"/>
              </p:ext>
            </p:extLst>
          </p:nvPr>
        </p:nvGraphicFramePr>
        <p:xfrm>
          <a:off x="1818937" y="5387423"/>
          <a:ext cx="2433468" cy="78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6">
                  <a:extLst>
                    <a:ext uri="{9D8B030D-6E8A-4147-A177-3AD203B41FA5}">
                      <a16:colId xmlns:a16="http://schemas.microsoft.com/office/drawing/2014/main" val="1571160753"/>
                    </a:ext>
                  </a:extLst>
                </a:gridCol>
                <a:gridCol w="811156">
                  <a:extLst>
                    <a:ext uri="{9D8B030D-6E8A-4147-A177-3AD203B41FA5}">
                      <a16:colId xmlns:a16="http://schemas.microsoft.com/office/drawing/2014/main" val="3891937897"/>
                    </a:ext>
                  </a:extLst>
                </a:gridCol>
                <a:gridCol w="811156">
                  <a:extLst>
                    <a:ext uri="{9D8B030D-6E8A-4147-A177-3AD203B41FA5}">
                      <a16:colId xmlns:a16="http://schemas.microsoft.com/office/drawing/2014/main" val="876620496"/>
                    </a:ext>
                  </a:extLst>
                </a:gridCol>
              </a:tblGrid>
              <a:tr h="39477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8233"/>
                  </a:ext>
                </a:extLst>
              </a:tr>
              <a:tr h="39477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681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87C100-BD91-074C-A264-8B5F061E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66" y="1790113"/>
            <a:ext cx="1436703" cy="2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ADC3-D970-4844-9677-5A3E3590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2FA-991F-E34A-93E8-81B0949B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fitted: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Number of estimators: 5</a:t>
            </a:r>
          </a:p>
          <a:p>
            <a:pPr lvl="2"/>
            <a:r>
              <a:rPr lang="en-US" dirty="0"/>
              <a:t>Criterion: MSE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Activation of hidden layer: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Optimization: </a:t>
            </a:r>
            <a:r>
              <a:rPr lang="en-US" dirty="0" err="1"/>
              <a:t>RMSprop</a:t>
            </a:r>
            <a:endParaRPr lang="en-US" dirty="0"/>
          </a:p>
          <a:p>
            <a:pPr lvl="2"/>
            <a:r>
              <a:rPr lang="en-US" dirty="0"/>
              <a:t>Loss: MSE</a:t>
            </a:r>
          </a:p>
          <a:p>
            <a:pPr lvl="2"/>
            <a:r>
              <a:rPr lang="en-US" dirty="0"/>
              <a:t>Metrics= MSE</a:t>
            </a:r>
          </a:p>
          <a:p>
            <a:pPr lvl="2"/>
            <a:r>
              <a:rPr lang="en-US" dirty="0" err="1"/>
              <a:t>Kfold</a:t>
            </a:r>
            <a:r>
              <a:rPr lang="en-US" dirty="0"/>
              <a:t> = 5</a:t>
            </a:r>
          </a:p>
          <a:p>
            <a:pPr lvl="2"/>
            <a:r>
              <a:rPr lang="en-US" dirty="0"/>
              <a:t>Number of Epochs = 50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9252-93F0-6D46-BE38-80DF5BF8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78" y="1825625"/>
            <a:ext cx="251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FE8-3219-084D-A4DA-B7E024E3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10A6-1F4F-F742-A9E6-E5198DE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experiment:</a:t>
            </a:r>
          </a:p>
          <a:p>
            <a:pPr lvl="1"/>
            <a:r>
              <a:rPr lang="en-US" dirty="0"/>
              <a:t>830 908 samples used for training</a:t>
            </a:r>
          </a:p>
          <a:p>
            <a:pPr lvl="1"/>
            <a:r>
              <a:rPr lang="en-US" dirty="0"/>
              <a:t>276 969 samples used for testing</a:t>
            </a:r>
          </a:p>
          <a:p>
            <a:r>
              <a:rPr lang="en-US" dirty="0"/>
              <a:t>Second experiment:</a:t>
            </a:r>
          </a:p>
          <a:p>
            <a:pPr lvl="1"/>
            <a:r>
              <a:rPr lang="en-US" dirty="0"/>
              <a:t>444 000 samples used for training</a:t>
            </a:r>
          </a:p>
          <a:p>
            <a:pPr lvl="1"/>
            <a:r>
              <a:rPr lang="en-US" dirty="0"/>
              <a:t>222 000 samples used for testing</a:t>
            </a:r>
          </a:p>
          <a:p>
            <a:endParaRPr lang="en-US" dirty="0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DEA22AD1-5F55-D345-936C-3716E4EB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2" y="1737927"/>
            <a:ext cx="5398438" cy="42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E96A-0CD3-9148-BCC7-BCEA6243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CA80A6C-E1F2-FB46-8F92-3E9A07F1A2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8854004"/>
                  </p:ext>
                </p:extLst>
              </p:nvPr>
            </p:nvGraphicFramePr>
            <p:xfrm>
              <a:off x="838200" y="1825625"/>
              <a:ext cx="1051560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94931154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0791544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024521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FIRST EXPERIMENT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SECOND EXPERIMENT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217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 Importance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x: 0.278818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y: 0.267225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: 0.453957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x: 0.294433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y: 0.231119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: 0.474448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59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0.99904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0.79538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73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0.04404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911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Normalized Mean Square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0.20584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269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CA80A6C-E1F2-FB46-8F92-3E9A07F1A2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8854004"/>
                  </p:ext>
                </p:extLst>
              </p:nvPr>
            </p:nvGraphicFramePr>
            <p:xfrm>
              <a:off x="838200" y="1825625"/>
              <a:ext cx="1051560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94931154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0791544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024521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FIRST EXPERIMENT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SECOND EXPERIMENT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2175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 Importance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42466" r="-100725" b="-130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42466" r="-725" b="-130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59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58621" r="-20072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0.99904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0.79538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73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0.04404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911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Normalized Mean Square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0.20584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269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DF9F8A-E52D-E54B-83E0-58F0450098AA}"/>
                  </a:ext>
                </a:extLst>
              </p:cNvPr>
              <p:cNvSpPr txBox="1"/>
              <p:nvPr/>
            </p:nvSpPr>
            <p:spPr>
              <a:xfrm>
                <a:off x="1083075" y="4687409"/>
                <a:ext cx="2033955" cy="507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DF9F8A-E52D-E54B-83E0-58F045009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5" y="4687409"/>
                <a:ext cx="2033955" cy="507896"/>
              </a:xfrm>
              <a:prstGeom prst="rect">
                <a:avLst/>
              </a:prstGeom>
              <a:blipFill>
                <a:blip r:embed="rId3"/>
                <a:stretch>
                  <a:fillRect l="-3106" t="-58537" r="-621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E96A-0CD3-9148-BCC7-BCEA6243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80A6C-E1F2-FB46-8F92-3E9A07F1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96585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493115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079154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245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Normalized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2696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DF9F8A-E52D-E54B-83E0-58F0450098AA}"/>
                  </a:ext>
                </a:extLst>
              </p:cNvPr>
              <p:cNvSpPr txBox="1"/>
              <p:nvPr/>
            </p:nvSpPr>
            <p:spPr>
              <a:xfrm>
                <a:off x="4341180" y="5699464"/>
                <a:ext cx="2033955" cy="507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DF9F8A-E52D-E54B-83E0-58F045009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0" y="5699464"/>
                <a:ext cx="2033955" cy="507896"/>
              </a:xfrm>
              <a:prstGeom prst="rect">
                <a:avLst/>
              </a:prstGeom>
              <a:blipFill>
                <a:blip r:embed="rId2"/>
                <a:stretch>
                  <a:fillRect l="-3727" t="-58537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9024AB-86EA-2B4D-8F8E-9668E9F2B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13" y="2885633"/>
            <a:ext cx="4246881" cy="281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B194A-BF00-8740-9F35-EDC10D6A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00391"/>
            <a:ext cx="4175464" cy="27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392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Basic Statistical Analysis</vt:lpstr>
      <vt:lpstr>Environment Settings</vt:lpstr>
      <vt:lpstr>About the experiments</vt:lpstr>
      <vt:lpstr>About the experiments</vt:lpstr>
      <vt:lpstr>About the experiments</vt:lpstr>
      <vt:lpstr>Results: Random Forest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Statistical Analysis</dc:title>
  <dc:creator>Sebastian Gerard</dc:creator>
  <cp:lastModifiedBy>Sebastian Gerard</cp:lastModifiedBy>
  <cp:revision>9</cp:revision>
  <dcterms:created xsi:type="dcterms:W3CDTF">2019-12-18T10:02:05Z</dcterms:created>
  <dcterms:modified xsi:type="dcterms:W3CDTF">2019-12-19T00:10:56Z</dcterms:modified>
</cp:coreProperties>
</file>