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144000" type="screen4x3"/>
  <p:notesSz cx="6881813" cy="92964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30" d="100"/>
          <a:sy n="130" d="100"/>
        </p:scale>
        <p:origin x="-2154" y="21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7F72-72D9-45FE-BD6E-64E24E00E310}" type="datetimeFigureOut">
              <a:rPr lang="es-MX" smtClean="0"/>
              <a:pPr/>
              <a:t>16/01/2024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0DD9B-DD85-411A-9DA0-2FDE41F1C7FA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7F72-72D9-45FE-BD6E-64E24E00E310}" type="datetimeFigureOut">
              <a:rPr lang="es-MX" smtClean="0"/>
              <a:pPr/>
              <a:t>16/01/2024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0DD9B-DD85-411A-9DA0-2FDE41F1C7FA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7F72-72D9-45FE-BD6E-64E24E00E310}" type="datetimeFigureOut">
              <a:rPr lang="es-MX" smtClean="0"/>
              <a:pPr/>
              <a:t>16/01/2024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0DD9B-DD85-411A-9DA0-2FDE41F1C7FA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7F72-72D9-45FE-BD6E-64E24E00E310}" type="datetimeFigureOut">
              <a:rPr lang="es-MX" smtClean="0"/>
              <a:pPr/>
              <a:t>16/01/2024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0DD9B-DD85-411A-9DA0-2FDE41F1C7FA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7F72-72D9-45FE-BD6E-64E24E00E310}" type="datetimeFigureOut">
              <a:rPr lang="es-MX" smtClean="0"/>
              <a:pPr/>
              <a:t>16/01/2024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0DD9B-DD85-411A-9DA0-2FDE41F1C7FA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7F72-72D9-45FE-BD6E-64E24E00E310}" type="datetimeFigureOut">
              <a:rPr lang="es-MX" smtClean="0"/>
              <a:pPr/>
              <a:t>16/01/2024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0DD9B-DD85-411A-9DA0-2FDE41F1C7FA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7F72-72D9-45FE-BD6E-64E24E00E310}" type="datetimeFigureOut">
              <a:rPr lang="es-MX" smtClean="0"/>
              <a:pPr/>
              <a:t>16/01/2024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0DD9B-DD85-411A-9DA0-2FDE41F1C7FA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7F72-72D9-45FE-BD6E-64E24E00E310}" type="datetimeFigureOut">
              <a:rPr lang="es-MX" smtClean="0"/>
              <a:pPr/>
              <a:t>16/01/2024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0DD9B-DD85-411A-9DA0-2FDE41F1C7FA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7F72-72D9-45FE-BD6E-64E24E00E310}" type="datetimeFigureOut">
              <a:rPr lang="es-MX" smtClean="0"/>
              <a:pPr/>
              <a:t>16/01/2024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0DD9B-DD85-411A-9DA0-2FDE41F1C7FA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7F72-72D9-45FE-BD6E-64E24E00E310}" type="datetimeFigureOut">
              <a:rPr lang="es-MX" smtClean="0"/>
              <a:pPr/>
              <a:t>16/01/2024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0DD9B-DD85-411A-9DA0-2FDE41F1C7FA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7F72-72D9-45FE-BD6E-64E24E00E310}" type="datetimeFigureOut">
              <a:rPr lang="es-MX" smtClean="0"/>
              <a:pPr/>
              <a:t>16/01/2024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0DD9B-DD85-411A-9DA0-2FDE41F1C7FA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D7F72-72D9-45FE-BD6E-64E24E00E310}" type="datetimeFigureOut">
              <a:rPr lang="es-MX" smtClean="0"/>
              <a:pPr/>
              <a:t>16/01/2024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0DD9B-DD85-411A-9DA0-2FDE41F1C7FA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3" name="Rectangle 15"/>
          <p:cNvSpPr>
            <a:spLocks noChangeArrowheads="1"/>
          </p:cNvSpPr>
          <p:nvPr/>
        </p:nvSpPr>
        <p:spPr bwMode="auto">
          <a:xfrm>
            <a:off x="0" y="0"/>
            <a:ext cx="6858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sp>
        <p:nvSpPr>
          <p:cNvPr id="12299" name="Text Box 11"/>
          <p:cNvSpPr txBox="1">
            <a:spLocks noChangeArrowheads="1"/>
          </p:cNvSpPr>
          <p:nvPr/>
        </p:nvSpPr>
        <p:spPr bwMode="auto">
          <a:xfrm>
            <a:off x="2492138" y="2206319"/>
            <a:ext cx="1276435" cy="61166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s-MX" sz="1000" b="1" dirty="0" smtClean="0">
              <a:latin typeface="Arial Narrow" pitchFamily="34" charset="0"/>
              <a:ea typeface="Times New Roman" pitchFamily="18" charset="0"/>
              <a:cs typeface="Calibri" pitchFamily="34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MX" sz="1000" b="1" dirty="0" smtClean="0">
                <a:latin typeface="Arial Narrow" pitchFamily="34" charset="0"/>
                <a:ea typeface="Times New Roman" pitchFamily="18" charset="0"/>
                <a:cs typeface="Calibri" pitchFamily="34" charset="0"/>
              </a:rPr>
              <a:t>CONTRALORÍA </a:t>
            </a:r>
            <a:r>
              <a:rPr lang="es-MX" sz="1000" b="1" dirty="0">
                <a:latin typeface="Arial Narrow" pitchFamily="34" charset="0"/>
                <a:ea typeface="Times New Roman" pitchFamily="18" charset="0"/>
                <a:cs typeface="Calibri" pitchFamily="34" charset="0"/>
              </a:rPr>
              <a:t>GENERAL</a:t>
            </a:r>
          </a:p>
        </p:txBody>
      </p:sp>
      <p:sp>
        <p:nvSpPr>
          <p:cNvPr id="12298" name="AutoShape 10"/>
          <p:cNvSpPr>
            <a:spLocks noChangeArrowheads="1"/>
          </p:cNvSpPr>
          <p:nvPr/>
        </p:nvSpPr>
        <p:spPr bwMode="auto">
          <a:xfrm>
            <a:off x="2492896" y="1043608"/>
            <a:ext cx="1276435" cy="611746"/>
          </a:xfrm>
          <a:prstGeom prst="flowChartProcess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36000" tIns="36000" rIns="72000" bIns="3600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Times New Roman" pitchFamily="18" charset="0"/>
              <a:cs typeface="Calibri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  <a:cs typeface="Calibri" pitchFamily="34" charset="0"/>
              </a:rPr>
              <a:t>CONSEJO</a:t>
            </a:r>
            <a:r>
              <a:rPr kumimoji="0" lang="es-MX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 UNIVERSITARIO</a:t>
            </a:r>
            <a:endParaRPr kumimoji="0" lang="es-MX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12297" name="CuadroTexto 90"/>
          <p:cNvSpPr txBox="1">
            <a:spLocks noChangeArrowheads="1"/>
          </p:cNvSpPr>
          <p:nvPr/>
        </p:nvSpPr>
        <p:spPr bwMode="auto">
          <a:xfrm>
            <a:off x="1052736" y="395537"/>
            <a:ext cx="4655169" cy="57606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Narrow" pitchFamily="34" charset="0"/>
                <a:ea typeface="Times New Roman" pitchFamily="18" charset="0"/>
                <a:cs typeface="Times New Roman" pitchFamily="18" charset="0"/>
              </a:rPr>
              <a:t>PROPUESTA DE ESTRUCTURA FUNCIONAL Y FORMALIZACIÓN DE LA CONTRALORIA GENERAL 2023</a:t>
            </a:r>
            <a:endParaRPr kumimoji="0" lang="es-MX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26 Conector recto de flecha"/>
          <p:cNvSpPr>
            <a:spLocks noChangeShapeType="1"/>
          </p:cNvSpPr>
          <p:nvPr/>
        </p:nvSpPr>
        <p:spPr bwMode="auto">
          <a:xfrm>
            <a:off x="3131113" y="1655353"/>
            <a:ext cx="0" cy="550965"/>
          </a:xfrm>
          <a:prstGeom prst="straightConnector1">
            <a:avLst/>
          </a:prstGeom>
          <a:noFill/>
          <a:ln w="19050">
            <a:solidFill>
              <a:srgbClr val="FF0000"/>
            </a:solidFill>
            <a:prstDash val="dashDot"/>
            <a:round/>
            <a:headEnd/>
            <a:tailEnd type="non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1995617" y="3574471"/>
            <a:ext cx="940531" cy="720080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endParaRPr kumimoji="0" lang="es-MX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Times New Roman" pitchFamily="18" charset="0"/>
              <a:cs typeface="Calibri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s-MX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 </a:t>
            </a:r>
            <a:r>
              <a:rPr kumimoji="0" lang="es-MX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CONTROL INTERNO Y EVALUACION</a:t>
            </a:r>
            <a:endParaRPr kumimoji="0" lang="es-MX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3356992" y="3574471"/>
            <a:ext cx="1008112" cy="720080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endParaRPr kumimoji="0" lang="es-MX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Times New Roman" pitchFamily="18" charset="0"/>
              <a:cs typeface="Calibri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s-MX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  <a:cs typeface="Calibri" pitchFamily="34" charset="0"/>
              </a:rPr>
              <a:t> </a:t>
            </a:r>
            <a:r>
              <a:rPr kumimoji="0" lang="es-MX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  <a:cs typeface="Calibri" pitchFamily="34" charset="0"/>
              </a:rPr>
              <a:t>AUDITORIA Y FISCALIZACION </a:t>
            </a:r>
            <a:endParaRPr lang="es-MX" sz="900" b="1" dirty="0" smtClean="0">
              <a:latin typeface="Arial Narrow" pitchFamily="34" charset="0"/>
              <a:ea typeface="Times New Roman" pitchFamily="18" charset="0"/>
              <a:cs typeface="Calibri" pitchFamily="34" charset="0"/>
            </a:endParaRPr>
          </a:p>
        </p:txBody>
      </p:sp>
      <p:cxnSp>
        <p:nvCxnSpPr>
          <p:cNvPr id="14" name="13 Conector angular"/>
          <p:cNvCxnSpPr>
            <a:stCxn id="12299" idx="2"/>
            <a:endCxn id="21" idx="0"/>
          </p:cNvCxnSpPr>
          <p:nvPr/>
        </p:nvCxnSpPr>
        <p:spPr>
          <a:xfrm rot="5400000">
            <a:off x="2419874" y="2863989"/>
            <a:ext cx="756492" cy="66447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angular"/>
          <p:cNvCxnSpPr>
            <a:stCxn id="12299" idx="2"/>
            <a:endCxn id="22" idx="0"/>
          </p:cNvCxnSpPr>
          <p:nvPr/>
        </p:nvCxnSpPr>
        <p:spPr>
          <a:xfrm rot="16200000" flipH="1">
            <a:off x="3117456" y="2830879"/>
            <a:ext cx="756492" cy="73069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16 Rectángulo"/>
          <p:cNvSpPr/>
          <p:nvPr/>
        </p:nvSpPr>
        <p:spPr>
          <a:xfrm>
            <a:off x="388253" y="6130936"/>
            <a:ext cx="180795" cy="21602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226310" tIns="113155" rIns="226310" bIns="113155" rtlCol="0" anchor="ctr"/>
          <a:lstStyle/>
          <a:p>
            <a:pPr algn="ctr"/>
            <a:endParaRPr lang="es-MX" sz="2000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761278" y="6056315"/>
            <a:ext cx="2304256" cy="382408"/>
          </a:xfrm>
          <a:prstGeom prst="rect">
            <a:avLst/>
          </a:prstGeom>
          <a:noFill/>
        </p:spPr>
        <p:txBody>
          <a:bodyPr wrap="square" lIns="0" tIns="113155" rIns="226310" bIns="113155" rtlCol="0">
            <a:spAutoFit/>
          </a:bodyPr>
          <a:lstStyle/>
          <a:p>
            <a:r>
              <a:rPr lang="es-MX" sz="1000" b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Nombradas por el Consejo Universitario.</a:t>
            </a:r>
            <a:endParaRPr lang="es-MX" sz="1000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Conector recto 132"/>
          <p:cNvCxnSpPr/>
          <p:nvPr/>
        </p:nvCxnSpPr>
        <p:spPr>
          <a:xfrm>
            <a:off x="272531" y="6523836"/>
            <a:ext cx="400504" cy="0"/>
          </a:xfrm>
          <a:prstGeom prst="line">
            <a:avLst/>
          </a:prstGeom>
          <a:ln w="25400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22 CuadroTexto"/>
          <p:cNvSpPr txBox="1"/>
          <p:nvPr/>
        </p:nvSpPr>
        <p:spPr>
          <a:xfrm>
            <a:off x="761278" y="6329757"/>
            <a:ext cx="3528392" cy="382408"/>
          </a:xfrm>
          <a:prstGeom prst="rect">
            <a:avLst/>
          </a:prstGeom>
          <a:noFill/>
        </p:spPr>
        <p:txBody>
          <a:bodyPr wrap="square" lIns="0" tIns="113155" rIns="226310" bIns="113155" rtlCol="0">
            <a:spAutoFit/>
          </a:bodyPr>
          <a:lstStyle/>
          <a:p>
            <a:r>
              <a:rPr lang="es-MX" sz="1000" b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Con independencia funcional en sus atribuciones y funciones.</a:t>
            </a:r>
            <a:endParaRPr lang="es-MX" sz="1000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 Box 11"/>
          <p:cNvSpPr txBox="1">
            <a:spLocks noChangeArrowheads="1"/>
          </p:cNvSpPr>
          <p:nvPr/>
        </p:nvSpPr>
        <p:spPr bwMode="auto">
          <a:xfrm>
            <a:off x="1628800" y="4932040"/>
            <a:ext cx="1008112" cy="720080"/>
          </a:xfrm>
          <a:prstGeom prst="rect">
            <a:avLst/>
          </a:prstGeom>
          <a:solidFill>
            <a:srgbClr val="FFC000"/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63057" rIns="0" bIns="63057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MX" sz="1000" b="1" dirty="0" smtClean="0">
                <a:solidFill>
                  <a:schemeClr val="tx1"/>
                </a:solidFill>
                <a:latin typeface="Arial Narrow" pitchFamily="34" charset="0"/>
                <a:ea typeface="Times New Roman" pitchFamily="18" charset="0"/>
                <a:cs typeface="Calibri" pitchFamily="34" charset="0"/>
              </a:rPr>
              <a:t>AREA INVESTIGADORA</a:t>
            </a:r>
          </a:p>
        </p:txBody>
      </p:sp>
      <p:sp>
        <p:nvSpPr>
          <p:cNvPr id="36" name="Text Box 11"/>
          <p:cNvSpPr txBox="1">
            <a:spLocks noChangeArrowheads="1"/>
          </p:cNvSpPr>
          <p:nvPr/>
        </p:nvSpPr>
        <p:spPr bwMode="auto">
          <a:xfrm>
            <a:off x="2708920" y="4932040"/>
            <a:ext cx="1008112" cy="720080"/>
          </a:xfrm>
          <a:prstGeom prst="rect">
            <a:avLst/>
          </a:prstGeom>
          <a:solidFill>
            <a:srgbClr val="FFC000"/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63057" rIns="0" bIns="63057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s-MX" sz="1000" b="1" dirty="0" smtClean="0">
                <a:latin typeface="Arial Narrow" pitchFamily="34" charset="0"/>
                <a:ea typeface="Times New Roman" pitchFamily="18" charset="0"/>
                <a:cs typeface="Calibri" pitchFamily="34" charset="0"/>
              </a:rPr>
              <a:t> AREA SUBTANCIADORA </a:t>
            </a:r>
          </a:p>
        </p:txBody>
      </p:sp>
      <p:sp>
        <p:nvSpPr>
          <p:cNvPr id="37" name="Text Box 11"/>
          <p:cNvSpPr txBox="1">
            <a:spLocks noChangeArrowheads="1"/>
          </p:cNvSpPr>
          <p:nvPr/>
        </p:nvSpPr>
        <p:spPr bwMode="auto">
          <a:xfrm>
            <a:off x="3789040" y="4932040"/>
            <a:ext cx="1008112" cy="720080"/>
          </a:xfrm>
          <a:prstGeom prst="rect">
            <a:avLst/>
          </a:prstGeom>
          <a:solidFill>
            <a:srgbClr val="FFC000"/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63057" rIns="0" bIns="63057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MX" sz="1000" b="1" dirty="0" smtClean="0">
                <a:solidFill>
                  <a:schemeClr val="dk1"/>
                </a:solidFill>
                <a:latin typeface="Arial Narrow" pitchFamily="34" charset="0"/>
                <a:ea typeface="Times New Roman" pitchFamily="18" charset="0"/>
                <a:cs typeface="Calibri" pitchFamily="34" charset="0"/>
              </a:rPr>
              <a:t>AREA RESOLUTORA</a:t>
            </a:r>
          </a:p>
        </p:txBody>
      </p:sp>
      <p:cxnSp>
        <p:nvCxnSpPr>
          <p:cNvPr id="38" name="37 Conector recto"/>
          <p:cNvCxnSpPr/>
          <p:nvPr/>
        </p:nvCxnSpPr>
        <p:spPr>
          <a:xfrm>
            <a:off x="3140968" y="2987824"/>
            <a:ext cx="1800200" cy="0"/>
          </a:xfrm>
          <a:prstGeom prst="line">
            <a:avLst/>
          </a:prstGeom>
          <a:ln w="19050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39 Conector recto"/>
          <p:cNvCxnSpPr/>
          <p:nvPr/>
        </p:nvCxnSpPr>
        <p:spPr>
          <a:xfrm>
            <a:off x="4941168" y="2987824"/>
            <a:ext cx="0" cy="1656184"/>
          </a:xfrm>
          <a:prstGeom prst="line">
            <a:avLst/>
          </a:prstGeom>
          <a:ln w="19050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41 Conector recto"/>
          <p:cNvCxnSpPr/>
          <p:nvPr/>
        </p:nvCxnSpPr>
        <p:spPr>
          <a:xfrm>
            <a:off x="2132856" y="4650181"/>
            <a:ext cx="2808312" cy="0"/>
          </a:xfrm>
          <a:prstGeom prst="line">
            <a:avLst/>
          </a:prstGeom>
          <a:ln w="19050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46 Conector recto"/>
          <p:cNvCxnSpPr>
            <a:endCxn id="35" idx="0"/>
          </p:cNvCxnSpPr>
          <p:nvPr/>
        </p:nvCxnSpPr>
        <p:spPr>
          <a:xfrm>
            <a:off x="2132856" y="4644008"/>
            <a:ext cx="0" cy="288032"/>
          </a:xfrm>
          <a:prstGeom prst="line">
            <a:avLst/>
          </a:prstGeom>
          <a:ln w="19050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50 Conector recto"/>
          <p:cNvCxnSpPr>
            <a:endCxn id="36" idx="0"/>
          </p:cNvCxnSpPr>
          <p:nvPr/>
        </p:nvCxnSpPr>
        <p:spPr>
          <a:xfrm>
            <a:off x="3212976" y="4644008"/>
            <a:ext cx="0" cy="288032"/>
          </a:xfrm>
          <a:prstGeom prst="line">
            <a:avLst/>
          </a:prstGeom>
          <a:ln w="19050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52 Conector recto"/>
          <p:cNvCxnSpPr>
            <a:endCxn id="37" idx="0"/>
          </p:cNvCxnSpPr>
          <p:nvPr/>
        </p:nvCxnSpPr>
        <p:spPr>
          <a:xfrm>
            <a:off x="4293096" y="4644008"/>
            <a:ext cx="0" cy="288032"/>
          </a:xfrm>
          <a:prstGeom prst="line">
            <a:avLst/>
          </a:prstGeom>
          <a:ln w="19050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25 Rectángulo"/>
          <p:cNvSpPr/>
          <p:nvPr/>
        </p:nvSpPr>
        <p:spPr>
          <a:xfrm>
            <a:off x="404664" y="6661837"/>
            <a:ext cx="180795" cy="216023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226310" tIns="113155" rIns="226310" bIns="113155" rtlCol="0" anchor="ctr"/>
          <a:lstStyle/>
          <a:p>
            <a:pPr algn="ctr"/>
            <a:endParaRPr lang="es-MX" sz="2000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28" name="27 CuadroTexto"/>
          <p:cNvSpPr txBox="1"/>
          <p:nvPr/>
        </p:nvSpPr>
        <p:spPr>
          <a:xfrm>
            <a:off x="761278" y="6580190"/>
            <a:ext cx="2520280" cy="382408"/>
          </a:xfrm>
          <a:prstGeom prst="rect">
            <a:avLst/>
          </a:prstGeom>
          <a:noFill/>
        </p:spPr>
        <p:txBody>
          <a:bodyPr wrap="square" lIns="0" tIns="113155" rIns="226310" bIns="113155" rtlCol="0">
            <a:spAutoFit/>
          </a:bodyPr>
          <a:lstStyle/>
          <a:p>
            <a:r>
              <a:rPr lang="es-MX" sz="1000" b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Áreas creadas por el Consejo Universitario </a:t>
            </a:r>
            <a:endParaRPr lang="es-MX" sz="1000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52</Words>
  <Application>Microsoft Office PowerPoint</Application>
  <PresentationFormat>Presentación en pantalla 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Diapositiva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UACM</dc:creator>
  <cp:lastModifiedBy>UACM</cp:lastModifiedBy>
  <cp:revision>25</cp:revision>
  <dcterms:created xsi:type="dcterms:W3CDTF">2023-02-27T19:30:50Z</dcterms:created>
  <dcterms:modified xsi:type="dcterms:W3CDTF">2024-01-16T23:35:23Z</dcterms:modified>
</cp:coreProperties>
</file>