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808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24/11/2023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24/11/2023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24/11/2023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24/11/2023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24/11/2023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24/11/2023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24/11/2023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24/11/2023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24/11/2023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24/11/2023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24/11/2023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E6262-9E8C-4C71-B584-962B331FD63F}" type="datetimeFigureOut">
              <a:rPr lang="es-MX" smtClean="0"/>
              <a:pPr/>
              <a:t>24/11/2023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4431407" y="4218519"/>
            <a:ext cx="1301849" cy="71352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s-MX" sz="900" b="1" dirty="0" smtClean="0"/>
          </a:p>
          <a:p>
            <a:pPr algn="ctr"/>
            <a:r>
              <a:rPr lang="es-MX" sz="900" b="1" dirty="0" smtClean="0"/>
              <a:t>UNIDAD DE ATENCIÓN ESPECIALIZADA</a:t>
            </a:r>
            <a:endParaRPr lang="es-MX" sz="900" b="1" dirty="0"/>
          </a:p>
        </p:txBody>
      </p:sp>
      <p:sp>
        <p:nvSpPr>
          <p:cNvPr id="11" name="CuadroTexto 6"/>
          <p:cNvSpPr txBox="1"/>
          <p:nvPr/>
        </p:nvSpPr>
        <p:spPr>
          <a:xfrm>
            <a:off x="2527644" y="2172390"/>
            <a:ext cx="1259876" cy="7135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tIns="36000" rtlCol="0">
            <a:noAutofit/>
          </a:bodyPr>
          <a:lstStyle/>
          <a:p>
            <a:pPr algn="ctr"/>
            <a:r>
              <a:rPr lang="es-MX" sz="1000" b="1" dirty="0" smtClean="0"/>
              <a:t>DEFENSORIA DE LOS DERECHOS UNIVERSITARIOS</a:t>
            </a:r>
            <a:endParaRPr lang="es-MX" sz="1000" b="1" dirty="0"/>
          </a:p>
        </p:txBody>
      </p:sp>
      <p:sp>
        <p:nvSpPr>
          <p:cNvPr id="41" name="CuadroTexto 6"/>
          <p:cNvSpPr txBox="1"/>
          <p:nvPr/>
        </p:nvSpPr>
        <p:spPr>
          <a:xfrm>
            <a:off x="2527644" y="1187624"/>
            <a:ext cx="1259876" cy="713520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36000" tIns="36000" rIns="72000" bIns="36000" rtlCol="0">
            <a:noAutofit/>
          </a:bodyPr>
          <a:lstStyle/>
          <a:p>
            <a:pPr algn="ctr"/>
            <a:endParaRPr lang="es-MX" sz="900" b="1" dirty="0" smtClean="0">
              <a:latin typeface="Arial Narrow" pitchFamily="34" charset="0"/>
            </a:endParaRPr>
          </a:p>
          <a:p>
            <a:pPr algn="ctr"/>
            <a:r>
              <a:rPr lang="es-MX" sz="900" b="1" dirty="0" smtClean="0">
                <a:latin typeface="Arial Narrow" pitchFamily="34" charset="0"/>
              </a:rPr>
              <a:t>CONSEJO UNIVERSITARIIO</a:t>
            </a:r>
            <a:endParaRPr lang="es-MX" sz="900" b="1" dirty="0">
              <a:latin typeface="Arial Narrow" pitchFamily="34" charset="0"/>
            </a:endParaRPr>
          </a:p>
        </p:txBody>
      </p:sp>
      <p:sp>
        <p:nvSpPr>
          <p:cNvPr id="46" name="CuadroTexto 90"/>
          <p:cNvSpPr txBox="1"/>
          <p:nvPr/>
        </p:nvSpPr>
        <p:spPr>
          <a:xfrm>
            <a:off x="739805" y="303002"/>
            <a:ext cx="4594839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ESTRUCTURA </a:t>
            </a:r>
            <a:r>
              <a:rPr lang="es-MX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FUNCIONAL  PARA LA  </a:t>
            </a:r>
          </a:p>
          <a:p>
            <a:pPr algn="ctr"/>
            <a:r>
              <a:rPr lang="es-MX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DE LA DEFENSORIA DE LOS DERECHOS </a:t>
            </a:r>
          </a:p>
          <a:p>
            <a:pPr algn="ctr"/>
            <a:r>
              <a:rPr lang="es-MX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UNIVERSITARIOS </a:t>
            </a:r>
            <a:endParaRPr lang="es-MX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2" name="CuadroTexto 7"/>
          <p:cNvSpPr txBox="1"/>
          <p:nvPr/>
        </p:nvSpPr>
        <p:spPr>
          <a:xfrm>
            <a:off x="260648" y="4218519"/>
            <a:ext cx="1259876" cy="71352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s-MX" sz="900" b="1" dirty="0" smtClean="0"/>
          </a:p>
          <a:p>
            <a:pPr algn="ctr"/>
            <a:r>
              <a:rPr lang="es-MX" sz="900" b="1" dirty="0" smtClean="0"/>
              <a:t>UNIDAD DE INVESTIGACIÓN </a:t>
            </a:r>
            <a:endParaRPr lang="es-MX" sz="900" b="1" dirty="0"/>
          </a:p>
        </p:txBody>
      </p:sp>
      <p:cxnSp>
        <p:nvCxnSpPr>
          <p:cNvPr id="16" name="15 Conector recto"/>
          <p:cNvCxnSpPr>
            <a:stCxn id="41" idx="2"/>
            <a:endCxn id="11" idx="0"/>
          </p:cNvCxnSpPr>
          <p:nvPr/>
        </p:nvCxnSpPr>
        <p:spPr>
          <a:xfrm>
            <a:off x="3157582" y="1901144"/>
            <a:ext cx="0" cy="271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7"/>
          <p:cNvSpPr txBox="1"/>
          <p:nvPr/>
        </p:nvSpPr>
        <p:spPr>
          <a:xfrm>
            <a:off x="1052736" y="5580112"/>
            <a:ext cx="1301849" cy="624738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s-MX" sz="900" b="1" dirty="0" smtClean="0"/>
          </a:p>
          <a:p>
            <a:pPr algn="ctr"/>
            <a:r>
              <a:rPr lang="es-MX" sz="900" b="1" dirty="0" smtClean="0"/>
              <a:t>UNIDAD DE </a:t>
            </a:r>
          </a:p>
          <a:p>
            <a:pPr algn="ctr"/>
            <a:r>
              <a:rPr lang="es-MX" sz="900" b="1" dirty="0" smtClean="0"/>
              <a:t>PROMOCIÓN </a:t>
            </a:r>
          </a:p>
          <a:p>
            <a:pPr algn="ctr"/>
            <a:endParaRPr lang="es-MX" sz="900" b="1" dirty="0"/>
          </a:p>
        </p:txBody>
      </p:sp>
      <p:sp>
        <p:nvSpPr>
          <p:cNvPr id="21" name="20 Rectángulo"/>
          <p:cNvSpPr/>
          <p:nvPr/>
        </p:nvSpPr>
        <p:spPr>
          <a:xfrm>
            <a:off x="363254" y="6701023"/>
            <a:ext cx="308871" cy="1580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26310" tIns="113155" rIns="226310" bIns="113155" rtlCol="0" anchor="ctr"/>
          <a:lstStyle/>
          <a:p>
            <a:pPr algn="ctr"/>
            <a:endParaRPr lang="es-MX" dirty="0"/>
          </a:p>
        </p:txBody>
      </p:sp>
      <p:sp>
        <p:nvSpPr>
          <p:cNvPr id="22" name="21 CuadroTexto"/>
          <p:cNvSpPr txBox="1"/>
          <p:nvPr/>
        </p:nvSpPr>
        <p:spPr>
          <a:xfrm>
            <a:off x="1052736" y="6611773"/>
            <a:ext cx="2160240" cy="382408"/>
          </a:xfrm>
          <a:prstGeom prst="rect">
            <a:avLst/>
          </a:prstGeom>
          <a:noFill/>
        </p:spPr>
        <p:txBody>
          <a:bodyPr wrap="square" lIns="0" tIns="113155" rIns="226310" bIns="113155" rtlCol="0">
            <a:spAutoFit/>
          </a:bodyPr>
          <a:lstStyle/>
          <a:p>
            <a:r>
              <a:rPr lang="es-MX" sz="1000" b="1" dirty="0" smtClean="0">
                <a:latin typeface="Arial Narrow" panose="020B0606020202030204" pitchFamily="34" charset="0"/>
              </a:rPr>
              <a:t>Nombrada por el Consejo Universitario</a:t>
            </a:r>
            <a:endParaRPr lang="es-MX" sz="1000" dirty="0">
              <a:latin typeface="Arial Narrow" panose="020B0606020202030204" pitchFamily="34" charset="0"/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363254" y="6998142"/>
            <a:ext cx="308871" cy="15806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26310" tIns="113155" rIns="226310" bIns="113155" rtlCol="0" anchor="ctr"/>
          <a:lstStyle/>
          <a:p>
            <a:pPr algn="ctr"/>
            <a:endParaRPr lang="es-MX" dirty="0"/>
          </a:p>
        </p:txBody>
      </p:sp>
      <p:sp>
        <p:nvSpPr>
          <p:cNvPr id="24" name="23 CuadroTexto"/>
          <p:cNvSpPr txBox="1"/>
          <p:nvPr/>
        </p:nvSpPr>
        <p:spPr>
          <a:xfrm>
            <a:off x="1052736" y="6886630"/>
            <a:ext cx="3528392" cy="382408"/>
          </a:xfrm>
          <a:prstGeom prst="rect">
            <a:avLst/>
          </a:prstGeom>
          <a:noFill/>
        </p:spPr>
        <p:txBody>
          <a:bodyPr wrap="square" lIns="0" tIns="113155" rIns="226310" bIns="113155" rtlCol="0">
            <a:spAutoFit/>
          </a:bodyPr>
          <a:lstStyle/>
          <a:p>
            <a:r>
              <a:rPr lang="es-MX" sz="1000" b="1" dirty="0" smtClean="0">
                <a:latin typeface="Arial Narrow" panose="020B0606020202030204" pitchFamily="34" charset="0"/>
              </a:rPr>
              <a:t>Áreas establecidas por acuerdos del Consejo Universitario</a:t>
            </a:r>
            <a:endParaRPr lang="es-MX" sz="1000" dirty="0">
              <a:latin typeface="Arial Narrow" panose="020B0606020202030204" pitchFamily="34" charset="0"/>
            </a:endParaRPr>
          </a:p>
        </p:txBody>
      </p:sp>
      <p:sp>
        <p:nvSpPr>
          <p:cNvPr id="28" name="CuadroTexto 7"/>
          <p:cNvSpPr txBox="1"/>
          <p:nvPr/>
        </p:nvSpPr>
        <p:spPr>
          <a:xfrm>
            <a:off x="4077072" y="2987824"/>
            <a:ext cx="1301849" cy="71352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noAutofit/>
          </a:bodyPr>
          <a:lstStyle/>
          <a:p>
            <a:pPr algn="ctr"/>
            <a:endParaRPr lang="es-MX" sz="900" b="1" dirty="0" smtClean="0"/>
          </a:p>
          <a:p>
            <a:pPr algn="ctr"/>
            <a:r>
              <a:rPr lang="es-MX" sz="900" b="1" dirty="0" smtClean="0"/>
              <a:t>ASESOR </a:t>
            </a:r>
          </a:p>
          <a:p>
            <a:pPr algn="ctr"/>
            <a:r>
              <a:rPr lang="es-MX" sz="900" b="1" dirty="0" smtClean="0"/>
              <a:t>LEGAL</a:t>
            </a:r>
            <a:endParaRPr lang="es-MX" sz="900" b="1" dirty="0"/>
          </a:p>
        </p:txBody>
      </p:sp>
      <p:sp>
        <p:nvSpPr>
          <p:cNvPr id="29" name="CuadroTexto 7"/>
          <p:cNvSpPr txBox="1"/>
          <p:nvPr/>
        </p:nvSpPr>
        <p:spPr>
          <a:xfrm>
            <a:off x="836712" y="2987824"/>
            <a:ext cx="1301849" cy="71352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noAutofit/>
          </a:bodyPr>
          <a:lstStyle/>
          <a:p>
            <a:pPr algn="ctr"/>
            <a:endParaRPr lang="es-MX" sz="900" b="1" dirty="0" smtClean="0"/>
          </a:p>
          <a:p>
            <a:pPr algn="ctr"/>
            <a:r>
              <a:rPr lang="es-MX" sz="900" b="1" dirty="0" smtClean="0"/>
              <a:t>DEFENSOR </a:t>
            </a:r>
          </a:p>
          <a:p>
            <a:pPr algn="ctr"/>
            <a:r>
              <a:rPr lang="es-MX" sz="900" b="1" dirty="0" smtClean="0"/>
              <a:t>ADJUNTO</a:t>
            </a:r>
            <a:endParaRPr lang="es-MX" sz="900" b="1" dirty="0"/>
          </a:p>
        </p:txBody>
      </p:sp>
      <p:sp>
        <p:nvSpPr>
          <p:cNvPr id="30" name="CuadroTexto 7"/>
          <p:cNvSpPr txBox="1"/>
          <p:nvPr/>
        </p:nvSpPr>
        <p:spPr>
          <a:xfrm>
            <a:off x="1700808" y="4218519"/>
            <a:ext cx="1259876" cy="71352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s-MX" sz="900" b="1" dirty="0" smtClean="0"/>
          </a:p>
          <a:p>
            <a:pPr algn="ctr"/>
            <a:r>
              <a:rPr lang="es-MX" sz="900" b="1" dirty="0" smtClean="0"/>
              <a:t>UNIDAD DE RESOLUCIÓN</a:t>
            </a:r>
            <a:endParaRPr lang="es-MX" sz="900" b="1" dirty="0"/>
          </a:p>
        </p:txBody>
      </p:sp>
      <p:cxnSp>
        <p:nvCxnSpPr>
          <p:cNvPr id="32" name="31 Conector recto"/>
          <p:cNvCxnSpPr>
            <a:stCxn id="29" idx="3"/>
            <a:endCxn id="28" idx="1"/>
          </p:cNvCxnSpPr>
          <p:nvPr/>
        </p:nvCxnSpPr>
        <p:spPr>
          <a:xfrm>
            <a:off x="2138561" y="3344585"/>
            <a:ext cx="193851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angular"/>
          <p:cNvCxnSpPr>
            <a:stCxn id="11" idx="2"/>
            <a:endCxn id="12" idx="0"/>
          </p:cNvCxnSpPr>
          <p:nvPr/>
        </p:nvCxnSpPr>
        <p:spPr>
          <a:xfrm rot="5400000">
            <a:off x="1357780" y="2418716"/>
            <a:ext cx="1332609" cy="2266996"/>
          </a:xfrm>
          <a:prstGeom prst="bentConnector3">
            <a:avLst>
              <a:gd name="adj1" fmla="val 76446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angular"/>
          <p:cNvCxnSpPr>
            <a:stCxn id="11" idx="2"/>
            <a:endCxn id="30" idx="0"/>
          </p:cNvCxnSpPr>
          <p:nvPr/>
        </p:nvCxnSpPr>
        <p:spPr>
          <a:xfrm rot="5400000">
            <a:off x="2077860" y="3138796"/>
            <a:ext cx="1332609" cy="826836"/>
          </a:xfrm>
          <a:prstGeom prst="bentConnector3">
            <a:avLst>
              <a:gd name="adj1" fmla="val 76446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angular"/>
          <p:cNvCxnSpPr>
            <a:stCxn id="11" idx="2"/>
            <a:endCxn id="8" idx="0"/>
          </p:cNvCxnSpPr>
          <p:nvPr/>
        </p:nvCxnSpPr>
        <p:spPr>
          <a:xfrm rot="16200000" flipH="1">
            <a:off x="3453653" y="2589839"/>
            <a:ext cx="1332609" cy="1924750"/>
          </a:xfrm>
          <a:prstGeom prst="bentConnector3">
            <a:avLst>
              <a:gd name="adj1" fmla="val 7716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7"/>
          <p:cNvSpPr txBox="1"/>
          <p:nvPr/>
        </p:nvSpPr>
        <p:spPr>
          <a:xfrm>
            <a:off x="3927351" y="5580112"/>
            <a:ext cx="1301849" cy="624738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tIns="0" rtlCol="0">
            <a:noAutofit/>
          </a:bodyPr>
          <a:lstStyle/>
          <a:p>
            <a:pPr algn="ctr"/>
            <a:endParaRPr lang="es-MX" sz="900" b="1" dirty="0" smtClean="0"/>
          </a:p>
          <a:p>
            <a:pPr algn="ctr"/>
            <a:r>
              <a:rPr lang="es-MX" sz="900" b="1" dirty="0" smtClean="0"/>
              <a:t>UNIDAD DE PREVENCIÓN, GESTIÓN Y ANALISIS DE RIESGOS</a:t>
            </a:r>
            <a:endParaRPr lang="es-MX" sz="900" b="1" dirty="0"/>
          </a:p>
        </p:txBody>
      </p:sp>
      <p:sp>
        <p:nvSpPr>
          <p:cNvPr id="50" name="CuadroTexto 7"/>
          <p:cNvSpPr txBox="1"/>
          <p:nvPr/>
        </p:nvSpPr>
        <p:spPr>
          <a:xfrm>
            <a:off x="5257403" y="5580112"/>
            <a:ext cx="1301849" cy="624738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s-MX" sz="900" b="1" dirty="0" smtClean="0"/>
          </a:p>
          <a:p>
            <a:pPr algn="ctr"/>
            <a:r>
              <a:rPr lang="es-MX" sz="900" b="1" dirty="0" smtClean="0"/>
              <a:t>AREA DE ATENCIÓN JURIDICA </a:t>
            </a:r>
          </a:p>
          <a:p>
            <a:pPr algn="ctr"/>
            <a:endParaRPr lang="es-MX" sz="900" b="1" dirty="0"/>
          </a:p>
        </p:txBody>
      </p:sp>
      <p:cxnSp>
        <p:nvCxnSpPr>
          <p:cNvPr id="53" name="52 Conector angular"/>
          <p:cNvCxnSpPr>
            <a:stCxn id="8" idx="2"/>
            <a:endCxn id="49" idx="0"/>
          </p:cNvCxnSpPr>
          <p:nvPr/>
        </p:nvCxnSpPr>
        <p:spPr>
          <a:xfrm rot="5400000">
            <a:off x="4506268" y="5004048"/>
            <a:ext cx="648072" cy="504056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angular"/>
          <p:cNvCxnSpPr>
            <a:stCxn id="8" idx="2"/>
            <a:endCxn id="50" idx="0"/>
          </p:cNvCxnSpPr>
          <p:nvPr/>
        </p:nvCxnSpPr>
        <p:spPr>
          <a:xfrm rot="16200000" flipH="1">
            <a:off x="5171294" y="4843078"/>
            <a:ext cx="648072" cy="825996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angular"/>
          <p:cNvCxnSpPr>
            <a:stCxn id="11" idx="2"/>
            <a:endCxn id="18" idx="0"/>
          </p:cNvCxnSpPr>
          <p:nvPr/>
        </p:nvCxnSpPr>
        <p:spPr>
          <a:xfrm rot="5400000">
            <a:off x="1083521" y="3506051"/>
            <a:ext cx="2694202" cy="1453921"/>
          </a:xfrm>
          <a:prstGeom prst="bentConnector3">
            <a:avLst>
              <a:gd name="adj1" fmla="val 83939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7"/>
          <p:cNvSpPr txBox="1"/>
          <p:nvPr/>
        </p:nvSpPr>
        <p:spPr>
          <a:xfrm>
            <a:off x="2593479" y="5580112"/>
            <a:ext cx="1301849" cy="624738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s-MX" sz="900" b="1" dirty="0" smtClean="0"/>
          </a:p>
          <a:p>
            <a:pPr algn="ctr"/>
            <a:r>
              <a:rPr lang="es-MX" sz="900" b="1" dirty="0" smtClean="0"/>
              <a:t>UNIDAD AREA DE ATENCION PSICOLOGICA</a:t>
            </a:r>
          </a:p>
          <a:p>
            <a:pPr algn="ctr"/>
            <a:endParaRPr lang="es-MX" sz="900" b="1" dirty="0"/>
          </a:p>
        </p:txBody>
      </p:sp>
      <p:cxnSp>
        <p:nvCxnSpPr>
          <p:cNvPr id="43" name="42 Conector angular"/>
          <p:cNvCxnSpPr>
            <a:stCxn id="8" idx="2"/>
            <a:endCxn id="37" idx="0"/>
          </p:cNvCxnSpPr>
          <p:nvPr/>
        </p:nvCxnSpPr>
        <p:spPr>
          <a:xfrm rot="5400000">
            <a:off x="3839332" y="4337112"/>
            <a:ext cx="648072" cy="1837928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Rectángulo"/>
          <p:cNvSpPr/>
          <p:nvPr/>
        </p:nvSpPr>
        <p:spPr>
          <a:xfrm>
            <a:off x="363254" y="7255317"/>
            <a:ext cx="308871" cy="15806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26310" tIns="113155" rIns="226310" bIns="113155" rtlCol="0" anchor="ctr"/>
          <a:lstStyle/>
          <a:p>
            <a:pPr algn="ctr"/>
            <a:endParaRPr lang="es-MX" dirty="0"/>
          </a:p>
        </p:txBody>
      </p:sp>
      <p:sp>
        <p:nvSpPr>
          <p:cNvPr id="35" name="34 CuadroTexto"/>
          <p:cNvSpPr txBox="1"/>
          <p:nvPr/>
        </p:nvSpPr>
        <p:spPr>
          <a:xfrm>
            <a:off x="1052736" y="7144574"/>
            <a:ext cx="3528392" cy="382408"/>
          </a:xfrm>
          <a:prstGeom prst="rect">
            <a:avLst/>
          </a:prstGeom>
          <a:noFill/>
        </p:spPr>
        <p:txBody>
          <a:bodyPr wrap="square" lIns="0" tIns="113155" rIns="226310" bIns="113155" rtlCol="0">
            <a:spAutoFit/>
          </a:bodyPr>
          <a:lstStyle/>
          <a:p>
            <a:r>
              <a:rPr lang="es-MX" sz="1000" b="1" dirty="0" smtClean="0">
                <a:latin typeface="Arial Narrow" panose="020B0606020202030204" pitchFamily="34" charset="0"/>
              </a:rPr>
              <a:t>Área de </a:t>
            </a:r>
            <a:r>
              <a:rPr lang="es-MX" sz="1000" b="1" dirty="0" err="1" smtClean="0">
                <a:latin typeface="Arial Narrow" panose="020B0606020202030204" pitchFamily="34" charset="0"/>
              </a:rPr>
              <a:t>Staff</a:t>
            </a:r>
            <a:r>
              <a:rPr lang="es-MX" sz="1000" b="1" dirty="0" smtClean="0">
                <a:latin typeface="Arial Narrow" panose="020B0606020202030204" pitchFamily="34" charset="0"/>
              </a:rPr>
              <a:t> </a:t>
            </a:r>
            <a:endParaRPr lang="es-MX" sz="1000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68</Words>
  <Application>Microsoft Office PowerPoint</Application>
  <PresentationFormat>Presentación en pantalla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UACM</dc:creator>
  <cp:lastModifiedBy>UACM</cp:lastModifiedBy>
  <cp:revision>50</cp:revision>
  <dcterms:created xsi:type="dcterms:W3CDTF">2023-01-25T19:11:49Z</dcterms:created>
  <dcterms:modified xsi:type="dcterms:W3CDTF">2023-11-24T22:00:19Z</dcterms:modified>
</cp:coreProperties>
</file>