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6" r:id="rId1"/>
  </p:sldMasterIdLst>
  <p:notesMasterIdLst>
    <p:notesMasterId r:id="rId215"/>
  </p:notes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9" r:id="rId14"/>
    <p:sldId id="330" r:id="rId15"/>
    <p:sldId id="471" r:id="rId16"/>
    <p:sldId id="472" r:id="rId17"/>
    <p:sldId id="473" r:id="rId18"/>
    <p:sldId id="474"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396" r:id="rId85"/>
    <p:sldId id="397" r:id="rId86"/>
    <p:sldId id="398" r:id="rId87"/>
    <p:sldId id="399" r:id="rId88"/>
    <p:sldId id="400" r:id="rId89"/>
    <p:sldId id="401" r:id="rId90"/>
    <p:sldId id="402" r:id="rId91"/>
    <p:sldId id="403" r:id="rId92"/>
    <p:sldId id="404" r:id="rId93"/>
    <p:sldId id="405" r:id="rId94"/>
    <p:sldId id="406" r:id="rId95"/>
    <p:sldId id="407" r:id="rId96"/>
    <p:sldId id="408" r:id="rId97"/>
    <p:sldId id="409" r:id="rId98"/>
    <p:sldId id="410" r:id="rId99"/>
    <p:sldId id="411" r:id="rId100"/>
    <p:sldId id="412" r:id="rId101"/>
    <p:sldId id="413" r:id="rId102"/>
    <p:sldId id="414" r:id="rId103"/>
    <p:sldId id="415" r:id="rId104"/>
    <p:sldId id="416" r:id="rId105"/>
    <p:sldId id="417" r:id="rId106"/>
    <p:sldId id="418" r:id="rId107"/>
    <p:sldId id="419" r:id="rId108"/>
    <p:sldId id="420" r:id="rId109"/>
    <p:sldId id="421" r:id="rId110"/>
    <p:sldId id="422" r:id="rId111"/>
    <p:sldId id="423" r:id="rId112"/>
    <p:sldId id="424" r:id="rId113"/>
    <p:sldId id="425" r:id="rId114"/>
    <p:sldId id="426" r:id="rId115"/>
    <p:sldId id="427" r:id="rId116"/>
    <p:sldId id="428" r:id="rId117"/>
    <p:sldId id="429" r:id="rId118"/>
    <p:sldId id="430" r:id="rId119"/>
    <p:sldId id="431" r:id="rId120"/>
    <p:sldId id="432" r:id="rId121"/>
    <p:sldId id="433" r:id="rId122"/>
    <p:sldId id="434" r:id="rId123"/>
    <p:sldId id="435" r:id="rId124"/>
    <p:sldId id="436" r:id="rId125"/>
    <p:sldId id="437" r:id="rId126"/>
    <p:sldId id="438" r:id="rId127"/>
    <p:sldId id="439" r:id="rId128"/>
    <p:sldId id="440" r:id="rId129"/>
    <p:sldId id="441" r:id="rId130"/>
    <p:sldId id="442" r:id="rId131"/>
    <p:sldId id="443" r:id="rId132"/>
    <p:sldId id="444" r:id="rId133"/>
    <p:sldId id="445" r:id="rId134"/>
    <p:sldId id="446" r:id="rId135"/>
    <p:sldId id="447" r:id="rId136"/>
    <p:sldId id="448" r:id="rId137"/>
    <p:sldId id="449" r:id="rId138"/>
    <p:sldId id="450" r:id="rId139"/>
    <p:sldId id="451" r:id="rId140"/>
    <p:sldId id="452" r:id="rId141"/>
    <p:sldId id="453" r:id="rId142"/>
    <p:sldId id="454" r:id="rId143"/>
    <p:sldId id="455" r:id="rId144"/>
    <p:sldId id="456" r:id="rId145"/>
    <p:sldId id="457" r:id="rId146"/>
    <p:sldId id="458" r:id="rId147"/>
    <p:sldId id="459" r:id="rId148"/>
    <p:sldId id="460" r:id="rId149"/>
    <p:sldId id="461" r:id="rId150"/>
    <p:sldId id="462" r:id="rId151"/>
    <p:sldId id="463" r:id="rId152"/>
    <p:sldId id="464" r:id="rId153"/>
    <p:sldId id="465" r:id="rId154"/>
    <p:sldId id="466" r:id="rId155"/>
    <p:sldId id="467" r:id="rId156"/>
    <p:sldId id="468" r:id="rId157"/>
    <p:sldId id="469" r:id="rId158"/>
    <p:sldId id="470" r:id="rId159"/>
    <p:sldId id="297" r:id="rId160"/>
    <p:sldId id="299" r:id="rId161"/>
    <p:sldId id="298" r:id="rId162"/>
    <p:sldId id="300" r:id="rId163"/>
    <p:sldId id="301" r:id="rId164"/>
    <p:sldId id="302" r:id="rId165"/>
    <p:sldId id="303" r:id="rId166"/>
    <p:sldId id="304" r:id="rId167"/>
    <p:sldId id="305" r:id="rId168"/>
    <p:sldId id="306" r:id="rId169"/>
    <p:sldId id="307" r:id="rId170"/>
    <p:sldId id="258" r:id="rId171"/>
    <p:sldId id="296" r:id="rId172"/>
    <p:sldId id="271" r:id="rId173"/>
    <p:sldId id="257" r:id="rId174"/>
    <p:sldId id="259" r:id="rId175"/>
    <p:sldId id="260" r:id="rId176"/>
    <p:sldId id="261" r:id="rId177"/>
    <p:sldId id="262" r:id="rId178"/>
    <p:sldId id="263" r:id="rId179"/>
    <p:sldId id="264" r:id="rId180"/>
    <p:sldId id="265" r:id="rId181"/>
    <p:sldId id="266" r:id="rId182"/>
    <p:sldId id="270" r:id="rId183"/>
    <p:sldId id="267" r:id="rId184"/>
    <p:sldId id="268" r:id="rId185"/>
    <p:sldId id="269" r:id="rId186"/>
    <p:sldId id="308" r:id="rId187"/>
    <p:sldId id="309" r:id="rId188"/>
    <p:sldId id="310" r:id="rId189"/>
    <p:sldId id="272" r:id="rId190"/>
    <p:sldId id="273" r:id="rId191"/>
    <p:sldId id="274" r:id="rId192"/>
    <p:sldId id="275" r:id="rId193"/>
    <p:sldId id="276" r:id="rId194"/>
    <p:sldId id="277" r:id="rId195"/>
    <p:sldId id="286" r:id="rId196"/>
    <p:sldId id="283" r:id="rId197"/>
    <p:sldId id="284" r:id="rId198"/>
    <p:sldId id="285" r:id="rId199"/>
    <p:sldId id="279" r:id="rId200"/>
    <p:sldId id="280" r:id="rId201"/>
    <p:sldId id="282" r:id="rId202"/>
    <p:sldId id="281" r:id="rId203"/>
    <p:sldId id="287" r:id="rId204"/>
    <p:sldId id="288" r:id="rId205"/>
    <p:sldId id="289" r:id="rId206"/>
    <p:sldId id="290" r:id="rId207"/>
    <p:sldId id="291" r:id="rId208"/>
    <p:sldId id="292" r:id="rId209"/>
    <p:sldId id="293" r:id="rId210"/>
    <p:sldId id="294" r:id="rId211"/>
    <p:sldId id="295" r:id="rId212"/>
    <p:sldId id="311" r:id="rId213"/>
    <p:sldId id="312" r:id="rId2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presProps" Target="presProp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ink/ink1.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19:57.094"/>
    </inkml:context>
    <inkml:brush xml:id="br0">
      <inkml:brushProperty name="width" value="0.05292" units="cm"/>
      <inkml:brushProperty name="height" value="0.05292" units="cm"/>
      <inkml:brushProperty name="color" value="#FF0000"/>
    </inkml:brush>
  </inkml:definitions>
  <inkml:trace contextRef="#ctx0" brushRef="#br0">10714 2005 0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01:57.511"/>
    </inkml:context>
    <inkml:brush xml:id="br0">
      <inkml:brushProperty name="width" value="0.05292" units="cm"/>
      <inkml:brushProperty name="height" value="0.05292" units="cm"/>
      <inkml:brushProperty name="color" value="#FF0000"/>
    </inkml:brush>
  </inkml:definitions>
  <inkml:trace contextRef="#ctx0" brushRef="#br0">27146 3890 0,'-5953'-27'203,"5741"27"-203,1 27 15,-1-1-15,-52-26 16,-1 0-16,-105 0 16,-54 0-16,-78 0 15,-1 0-15,-79 0 16,0 0-1,79 0-15,0 0 16,53 0-16,27 0 16,26 0-16,53 0 15,27 0-15,-1 0 16,27 0-16,80 0 16,52 0-16,0 0 15,27 0-15,52 0 16,1 0-16,0 0 15,26 0-15,-27 0 16,1 0-16,0 27 16,26-1-16,-27-26 15,27 27-15,0-27 16,-26 0-16,0 26 16,-1 0-16,1-26 15,-27 27-15,-26-1 16,26-26-16,-79 27 15,0-1-15,-1 1 16,1-1-16,-26 1 16,-1-27-16,0 0 15,1 0-15,-1 0 16,0 0-16,27 0 16,53 0-1,-1 0-15,-25 0 16,25 0-16,1 26 15,26-26-15,27 0 16,-27 27-16,27-1 16,-1 0-16,1-26 15,0 0-15,-1 0 16,1 0-16,-1 0 16,-25 0-16,25 0 15,-26 0-15,27 0 16,-27 0-16,27 0 15,26 0-15,-27 0 16,28 0-16,-1 0 16,-53 0-16,0 27 15,27-27 1,-1 26-16,1-26 0,-1 27 16,-25-1-16,-1-26 15,0 0-15,-26 27 16,26-1-16,0 1 15,-26-27-15,26 26 16,0 1-16,-53-27 16,27 0-16,26 0 15,-53 0-15,27 0 16,-27 26-16,1-26 16,-28 27-16,1-1 15,0 0 1,0 1-16,0-1 15,-1-26-15,28 27 16,-1-27-16,53 0 16,27 0-16,-1 0 15,27 0-15,27 0 16,-1 0 78</inkml:trace>
  <inkml:trace contextRef="#ctx0" brushRef="#br0" timeOffset="877.2164">2381 3943 0,'0'0'0,"-79"0"16,-27 105-16,53-105 15,-53 80-15,27-54 16,0 27-16,-1 0 16,1-53-16,26 27 15,0-1-15,0 27 16,-26-53-16,26 0 15,26 26 1,1 1-16,-27-1 16,26 1-16,27-1 15,0 1 1,-26-27-16,26 26 16,0 1-16,0-1 15,0 1 1,0-1-1,0 0-15,0 27 16,26 0-16,27 0 16,0 53-16,53-53 15,-53-27-15,53 54 16,53-1-16,-27-26 16,0 26-16,1 1 15,-81-27-15,28-27 16,-27 27-16,26-26 15,0 25-15,-26-25 16,0 26-16,0-27 16,-26-26-1,-27 27 1,53-27 15,-27-27 79,-26-26-95,0 27-15,0-53 16,53 26-16,-53 26 15,0 1 1,0-1-16</inkml:trace>
  <inkml:trace contextRef="#ctx0" brushRef="#br0" timeOffset="2656.6156">29104 2620 0,'27'79'109,"52"-26"-93,-26 0-16,53 53 16,-80-53-16,54 26 15,-1 53-15,0-26 16,1 0-16,-27 0 15,-27-106-15,1 53 16,-1-53-16,-26 26 16,26-26-16,1 27 15,-1-1 32,1-26-31,-1 27-16,1-27 15,-1 26-15,1 0 16,26 1-16,-53-1 16,26-26-16,1 27 15,-1 26-15,-26-27 16,0 54 0,0-54-16,0 27 15,0 26 1,0-52-16,0 26 15,-26 0 1,-27 0 0,-27 26-16,54-53 15,-27 27 1,-53-26-16,27 52 16,-54-26-16,28-26 15,-28 52-15,54-26 16,-53 26-16,79-79 15,0 53-15,0 0 16,26-27-16,-26 27 16,-52 0-16,78-26 15,-26 26-15,0 0 16,-26 0-16,79-27 16,-53 0-16,53 1 15,-26-1-15,-1-26 16,1 27-1</inkml:trace>
  <inkml:trace contextRef="#ctx0" brushRef="#br0" timeOffset="5704.2206">13520 1958 0,'0'-53'62,"-26"53"-31,-1 0 1,1 0-32,26 27 15,-27 26-15,27-27 16,0 27-16,0-26 15,-26-1 1,26 0 0,26-26-1,1 27 1,-1-1 0,27 27-1,0 0-15,53 0 16,26 26-16,-26 1 15,53-1-15,-106-52 16,53-1-16,52 27 16,1 0-16,-53 0 15,26 26 1,-52-52-16,-1-1 16,-26 1-16,0-1 15,-27 27 32,-26-27-31,0 1-16,0 52 15,0-26-15,0 0 16,-53 27 0,27-80-16,-53 0 15,-1 0-15,27 0 16,0 0-16,0 0 15,0 0-15,27 0 16,0 0-16,-1-27 47,27-26-31,-53-26-16,27 26 15,26-27-15,-27-25 16,1 52-16,26 0 15,0-27 1,-53-25-16,53 52 16,-27-80-16,27 80 15,-26 1 1,26 25-16,0 1 16,0-1-16,0-26 15,0 27 1,0-27-1,0 0-15,26 27 16,1-1-16,-1 1 16,-26-1-16,0 1 15,27-27 1,-1 53 0,-26-27-1,0 1 1</inkml:trace>
  <inkml:trace contextRef="#ctx0" brushRef="#br0" timeOffset="6685.5529">15716 2091 0,'27'0'47,"-27"26"-47,0 53 16,0 1-16,0-1 15,0 0-15,0 27 16,0 0-16,0 26 15,0-52-15,0 52 16,0-26-16,26 0 16,1-53-16,52 53 15,-53-54-15,27 1 16,53 27 0,-26-54-1,-54-26-15,27 27 16,0-27-16,0 0 15,0 0 1,0 0-16,26 0 16,-53 0-1,1-27 1,-1-52-16,1 26 16,-27 0-16,0-26 15,0-27-15,0 26 16,0 1-16,0 26 15,-53-79-15,26 26 16,-52-26-16,53 52 16,-1-52-16,-26 79 15,53 27-15,-53-27 16,53 26-16,-26 1 16,-1 26-16,-25-27 31,25 1 31,1 26-46,-1 0 0,-26 0-16</inkml:trace>
  <inkml:trace contextRef="#ctx0" brushRef="#br0" timeOffset="8983.2821">17489 2143 0,'0'0'0,"-26"53"0,-1-53 16,-26 53-16,53-26 16,-26-1-16,-27 27 15,53 0 1,-27 0-16,27-27 15,0 1-15,0 26 16,0-27-16,0 1 16,0-1-16,0 1 15,0 26-15,0-27 16,0 0-16,0 54 16,27-27-16,26 53 15,-53-80-15,0 27 16,0 26-16,53 1 15,-53 26 1,53-80-16,-53 0 16,26 1-16,-26-1 15,0 1-15,26-1 16,-26 1-16,27-1 16,-1 1-16,27-1 15,-53 1 1,53-27-16,0 52 15,-26-25 1,-1-27-16,27 26 16,0-26-16,0 53 15,53-53-15,-27 0 16,-26 0-16,53 53 16,-53-53-1,-27 0-15,27 0 16,-27 0-16,1 0 15,-1 0-15,1 0 16,26-79-16,0 26 16,-53 0-1,0 27-15,0-1 16,53-52-16,-53 26 16,0 0-16,0 0 15,0-53-15,0 27 16,0-27-16,0 53 15,0-26-15,0-27 16,0 53-16,0 0 16,-27-26-16,1-1 15,-1 27 1,27 27 15,-26-1-31,-1 1 16,1-27-16,-1 27 31,1-1-15,-1 1 15,1 26 0,0-27 0,-1 1-31,1 26 16,-1 0-16,27-27 16,-26 27-16,-1 0 15,1 0-15,-1 0 16,1 0 0,-1 0-16,1 0 15,0-26-15,-1 26 31,-26 0 1,0 0-17,0 0-15,27 0 16,-1 0 0,1 0-16,-1 0 15,1 0-15,0-27 16,-1 27 15</inkml:trace>
  <inkml:trace contextRef="#ctx0" brushRef="#br0" timeOffset="17453.0534">11218 6827 0,'0'-53'125,"27"26"-109,-27 1-16,26-1 15,-26-26 1,53 27-1,-53-27-15,53 27 16,-53-1 0,27 27-1,-1 0 1,-26-26 0,26-1-16,27 27 15,-26 0 1,-1 0-1,1 0 1,-1 0 0,1 0 15,-1 0-31,27 0 31,-26 27-31,-1-27 16,27 53-16,0-27 15,-27 0 1,1-26-16,-27 53 16,53-26-16,-53-1 15,0 27 1,53 27-16,-27-28 16,-26-25-16,0-1 15,0 27-15,26-26 16,-26-1-1,0 54 1,0-54-16,0 1 0,0-1 16,0 53-16,0-26 31,0 0-31,0 0 16,-26 0-16,0 0 15,-27 26-15,53-52 16,-53 26-16,53 0 15,-53 0-15,26-27 16,1 27-16,-1-53 16,27 26-16,-26 27 15,0-53-15,26 53 16,-53-26 0,26-27 30,27 26-14,-26-26-17,79-26 95,26-1-110,80 1 15,-27 26-15,-26 0 16,0 0-16,-27 0 16,0 0-16,1 0 15,-27 0 1,0 0-16,0 0 15,-27 0-15,27 0 16,-27 0-16,1 0 16,-1 0-16,27 0 15,0 0-15,0 0 16,0 0-16,-27 0 16,54 0-16,-27 0 15,0 0 1,0 0-16,-27 0 62,0 0-46</inkml:trace>
  <inkml:trace contextRef="#ctx0" brushRef="#br0" timeOffset="20086.0174">14102 6403 0,'-26'0'63,"-1"0"-47,1 0-1,-27 0 1,0 0-1,0 0 1,0 0 0,0 0-16,-26 0 15,26 0-15,0 0 16,0 0-16,27 0 16,-54 0-16,54 0 31,-1 0-31,1 0 15,0 0-15,-27 0 16,26 0-16,-79 0 16,80 0-1,-1 0-15,-25 0 16,-1 0 0,26 0 30,1 0-46,26 27 172,0 52-172,0 27 16,79-53-16,-79-27 16,53 54-16,-27-27 15,1 26-15,-1 0 16,-26-52-16,0-1 15,27 27-15,-1-26 16,1-1 0,26-26 93,-53-26-109,26-1 16,1 1-16,-1-1 15,0 1 1,27-27-16,-26 26 0,-27 1 16,26 26-16,1-27 15,-27 1-15,53 0 16,0-1-1,-27 27 1,1 0 0,-1 0 15,27 0-31,-27 0 16,1 0-1,-1 0 1,1 0-1,-1 0 1,1 27-16,-1-27 16,-26 26-16,27-26 15,-1 53-15,0 0 16,1 0 0,-1 26-16,27-26 15,-53 0-15,53 0 16,-53 0-1,0-27-15,53 27 16,-53-26-16,0-1 16,0 1-16,0 25 15,0 1 1,0-26 0,0-1-1,0 1 1,0-1-16,0 27 15,-26-53-15,-54 80 16,54-54 0,-1-26-1,1 0 17,-1 0-17,1 0 1,0 0-1,-1 0 1,1 0-16,-27 0 16,26 0 46,1 0-46,-1 0 15,1 0-15,-1-53-1,27 27 17,0-1-17</inkml:trace>
  <inkml:trace contextRef="#ctx0" brushRef="#br0" timeOffset="22091.597">14684 6244 0,'0'27'62,"0"26"-46,27 26-1,-27-52-15,53-1 16,-53 1-16,26 52 16,27 0-1,-53-26 1,0-26-16,53 26 15,-53-27-15,0 1 16,27 25 0,-1-52-16,-26 53 31,53-53-15,-27 53-1,1-53 1,52 0-1,-52 0-15,26 0 16,26 0-16,27 0 16,0 53-16,-27-53 15,-26 0-15,26 0 16,1-26-16,-1 26 16,-26-27-16,0 1 15,-27-1-15,1 27 16,26-26-16,-27-1 15,1 27-15,-1-26 16,1 0 0,-1 26-1,-26-27 17,0 1 14,0-1-30,0 1 0,0-1-16,0 1 15,0-27-15,0 0 16,0 0 0,-26 27-1,26-1-15,-27 27 16,1-26-16,-1-27 15,27 26 1,-26 27-16,-1-26 16,27-1-16,-26 27 15,26-26 1,0-27 0,-53 27-16,53-1 15,0 1 32,0 131 78,0-25-109,0 52-16,26 27 15,27-53-15,-26 26 16,-1-53-16,-26 1 16,0-27-16,27 53 15,-27-54-15,26 28 16,-26-27-16,0 53 15,0-27-15,53 0 0,-27-26 16,27 53-16,-26-27 0,-27-26 16,26 53-16,1-79 31,-27-1-15,26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C4B49-29A0-4982-AD81-9B1F3DF7D818}" type="datetimeFigureOut">
              <a:rPr lang="es-MX" smtClean="0"/>
              <a:t>11/11/2018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7B2AC-AFCB-404A-B967-0DCD9502B12C}" type="slidenum">
              <a:rPr lang="es-MX" smtClean="0"/>
              <a:t>‹Nº›</a:t>
            </a:fld>
            <a:endParaRPr lang="es-MX"/>
          </a:p>
        </p:txBody>
      </p:sp>
    </p:spTree>
    <p:extLst>
      <p:ext uri="{BB962C8B-B14F-4D97-AF65-F5344CB8AC3E}">
        <p14:creationId xmlns:p14="http://schemas.microsoft.com/office/powerpoint/2010/main" val="315358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4231397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12918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23406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86907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952041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64707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9662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5864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14685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954394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4216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50785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298169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28901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2593682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109430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1171023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68902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1300656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102425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579307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3867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693810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3052703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3828328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3563011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1855255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356814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403271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9988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220839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79020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1009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901360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7684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15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11/11/2018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1108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12057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679F1D-5062-4A60-BCF1-CCD0E44F4E32}" type="datetimeFigureOut">
              <a:rPr lang="es-MX" smtClean="0"/>
              <a:t>11/11/2018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94375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2098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5072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405217369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2242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11/11/2018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42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679F1D-5062-4A60-BCF1-CCD0E44F4E32}" type="datetimeFigureOut">
              <a:rPr lang="es-MX" smtClean="0"/>
              <a:t>11/11/2018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96477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679F1D-5062-4A60-BCF1-CCD0E44F4E32}" type="datetimeFigureOut">
              <a:rPr lang="es-MX" smtClean="0"/>
              <a:t>11/11/2018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209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679F1D-5062-4A60-BCF1-CCD0E44F4E32}" type="datetimeFigureOut">
              <a:rPr lang="es-MX" smtClean="0"/>
              <a:t>11/11/2018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08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9F1D-5062-4A60-BCF1-CCD0E44F4E32}" type="datetimeFigureOut">
              <a:rPr lang="es-MX" smtClean="0"/>
              <a:t>11/11/2018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65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11/11/2018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8217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679F1D-5062-4A60-BCF1-CCD0E44F4E32}" type="datetimeFigureOut">
              <a:rPr lang="es-MX" smtClean="0"/>
              <a:t>11/11/2018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00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679F1D-5062-4A60-BCF1-CCD0E44F4E32}" type="datetimeFigureOut">
              <a:rPr lang="es-MX" smtClean="0"/>
              <a:t>11/11/2018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E12A46-80B9-41C6-B1B1-F7542AC6B4DF}" type="slidenum">
              <a:rPr lang="es-MX" smtClean="0"/>
              <a:t>‹Nº›</a:t>
            </a:fld>
            <a:endParaRPr lang="es-MX"/>
          </a:p>
        </p:txBody>
      </p:sp>
    </p:spTree>
    <p:extLst>
      <p:ext uri="{BB962C8B-B14F-4D97-AF65-F5344CB8AC3E}">
        <p14:creationId xmlns:p14="http://schemas.microsoft.com/office/powerpoint/2010/main" val="163051339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3" Type="http://schemas.openxmlformats.org/officeDocument/2006/relationships/hyperlink" Target="http://www.php-hispano.net/" TargetMode="External"/><Relationship Id="rId2" Type="http://schemas.openxmlformats.org/officeDocument/2006/relationships/hyperlink" Target="http://www.elguruprogramador.com.ar/" TargetMode="External"/><Relationship Id="rId1" Type="http://schemas.openxmlformats.org/officeDocument/2006/relationships/slideLayout" Target="../slideLayouts/slideLayout1.xml"/><Relationship Id="rId5" Type="http://schemas.openxmlformats.org/officeDocument/2006/relationships/hyperlink" Target="http://www.htmlpoint.com/php/guida/php_01.htm" TargetMode="External"/><Relationship Id="rId4" Type="http://schemas.openxmlformats.org/officeDocument/2006/relationships/hyperlink" Target="http://www.php.net/" TargetMode="External"/></Relationships>
</file>

<file path=ppt/slides/_rels/slide158.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05.gif"/><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image" Target="../media/image108.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9.emf"/><Relationship Id="rId4" Type="http://schemas.openxmlformats.org/officeDocument/2006/relationships/customXml" Target="../ink/ink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0.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77.png"/><Relationship Id="rId4" Type="http://schemas.openxmlformats.org/officeDocument/2006/relationships/image" Target="../media/image76.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Fundamentos de programación{</a:t>
            </a:r>
            <a:br>
              <a:rPr lang="es-CO" dirty="0" smtClean="0"/>
            </a:br>
            <a:r>
              <a:rPr lang="es-CO" dirty="0" smtClean="0"/>
              <a:t/>
            </a:r>
            <a:br>
              <a:rPr lang="es-CO" dirty="0" smtClean="0"/>
            </a:br>
            <a:r>
              <a:rPr lang="es-CO" dirty="0" smtClean="0"/>
              <a:t>}</a:t>
            </a:r>
            <a:endParaRPr lang="es-CO" sz="4400" dirty="0"/>
          </a:p>
        </p:txBody>
      </p:sp>
      <p:sp>
        <p:nvSpPr>
          <p:cNvPr id="3" name="Subtítulo 2"/>
          <p:cNvSpPr>
            <a:spLocks noGrp="1"/>
          </p:cNvSpPr>
          <p:nvPr>
            <p:ph type="subTitle" idx="1"/>
          </p:nvPr>
        </p:nvSpPr>
        <p:spPr/>
        <p:txBody>
          <a:bodyPr/>
          <a:lstStyle/>
          <a:p>
            <a:r>
              <a:rPr lang="es-CO" dirty="0" smtClean="0"/>
              <a:t>JAVASCRIPT</a:t>
            </a:r>
            <a:endParaRPr lang="es-CO" dirty="0"/>
          </a:p>
        </p:txBody>
      </p:sp>
    </p:spTree>
    <p:extLst>
      <p:ext uri="{BB962C8B-B14F-4D97-AF65-F5344CB8AC3E}">
        <p14:creationId xmlns:p14="http://schemas.microsoft.com/office/powerpoint/2010/main" val="2518528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31501789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8708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3735935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224185591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6474871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8711120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36889573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fontScale="92500" lnSpcReduction="2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38098630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32841344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19115815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176046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7156667" y="1079500"/>
            <a:ext cx="3872903" cy="1726208"/>
          </a:xfrm>
          <a:prstGeom prst="rect">
            <a:avLst/>
          </a:prstGeom>
        </p:spPr>
      </p:pic>
      <p:pic>
        <p:nvPicPr>
          <p:cNvPr id="5" name="Imagen 4"/>
          <p:cNvPicPr>
            <a:picLocks noChangeAspect="1"/>
          </p:cNvPicPr>
          <p:nvPr/>
        </p:nvPicPr>
        <p:blipFill>
          <a:blip r:embed="rId3"/>
          <a:stretch>
            <a:fillRect/>
          </a:stretch>
        </p:blipFill>
        <p:spPr>
          <a:xfrm>
            <a:off x="1178773" y="3752132"/>
            <a:ext cx="10295298" cy="324568"/>
          </a:xfrm>
          <a:prstGeom prst="rect">
            <a:avLst/>
          </a:prstGeom>
        </p:spPr>
      </p:pic>
      <p:pic>
        <p:nvPicPr>
          <p:cNvPr id="6" name="Imagen 5"/>
          <p:cNvPicPr>
            <a:picLocks noChangeAspect="1"/>
          </p:cNvPicPr>
          <p:nvPr/>
        </p:nvPicPr>
        <p:blipFill>
          <a:blip r:embed="rId4"/>
          <a:stretch>
            <a:fillRect/>
          </a:stretch>
        </p:blipFill>
        <p:spPr>
          <a:xfrm>
            <a:off x="1068513" y="4264214"/>
            <a:ext cx="2448867" cy="472885"/>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effectLst/>
                <a:latin typeface="Helvetica Neue"/>
              </a:rPr>
              <a:t>Crear un </a:t>
            </a:r>
            <a:r>
              <a:rPr kumimoji="0" lang="es-CO" altLang="es-CO" sz="2000" b="0" i="0" u="none" strike="noStrike" cap="none" normalizeH="0" baseline="0" dirty="0" err="1" smtClean="0">
                <a:ln>
                  <a:noFill/>
                </a:ln>
                <a:effectLst/>
                <a:latin typeface="Helvetica Neue"/>
              </a:rPr>
              <a:t>array</a:t>
            </a:r>
            <a:r>
              <a:rPr kumimoji="0" lang="es-CO" altLang="es-CO" sz="2000" b="0" i="0" u="none" strike="noStrike" cap="none" normalizeH="0" baseline="0" dirty="0" smtClean="0">
                <a:ln>
                  <a:noFill/>
                </a:ln>
                <a:effectLst/>
                <a:latin typeface="Helvetica Neue"/>
              </a:rPr>
              <a:t> llamado </a:t>
            </a:r>
            <a:r>
              <a:rPr kumimoji="0" lang="es-CO" altLang="es-CO" sz="2000" b="0" i="0" u="none" strike="noStrike" cap="none" normalizeH="0" baseline="0" dirty="0" smtClean="0">
                <a:ln>
                  <a:noFill/>
                </a:ln>
                <a:solidFill>
                  <a:schemeClr val="accent1">
                    <a:lumMod val="60000"/>
                    <a:lumOff val="40000"/>
                  </a:schemeClr>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chemeClr val="accent1">
                    <a:lumMod val="60000"/>
                    <a:lumOff val="40000"/>
                  </a:schemeClr>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chemeClr val="accent1">
                    <a:lumMod val="60000"/>
                    <a:lumOff val="40000"/>
                  </a:schemeClr>
                </a:solidFill>
                <a:effectLst/>
                <a:latin typeface="Helvetica Neue"/>
              </a:rPr>
              <a:t>.</a:t>
            </a:r>
            <a:endParaRPr kumimoji="0" lang="es-CO" altLang="es-CO" sz="2000" b="0" i="0" u="none" strike="noStrike" cap="none" normalizeH="0" baseline="0" dirty="0" smtClean="0">
              <a:ln>
                <a:noFill/>
              </a:ln>
              <a:solidFill>
                <a:schemeClr val="accent1">
                  <a:lumMod val="60000"/>
                  <a:lumOff val="40000"/>
                </a:schemeClr>
              </a:solidFill>
              <a:effectLst/>
            </a:endParaRPr>
          </a:p>
        </p:txBody>
      </p:sp>
    </p:spTree>
    <p:extLst>
      <p:ext uri="{BB962C8B-B14F-4D97-AF65-F5344CB8AC3E}">
        <p14:creationId xmlns:p14="http://schemas.microsoft.com/office/powerpoint/2010/main" val="40393242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1498069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101494485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18627326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27800661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79302201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10774335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3150" y="2422526"/>
            <a:ext cx="7340600" cy="974725"/>
          </a:xfrm>
        </p:spPr>
        <p:txBody>
          <a:bodyPr>
            <a:normAutofit fontScale="90000"/>
          </a:bodyPr>
          <a:lstStyle/>
          <a:p>
            <a:r>
              <a:rPr lang="es-ES_tradnl" altLang="es-MX" sz="4800"/>
              <a:t>Introducción al</a:t>
            </a:r>
            <a:br>
              <a:rPr lang="es-ES_tradnl" altLang="es-MX" sz="4800"/>
            </a:br>
            <a:r>
              <a:rPr lang="es-ES_tradnl" altLang="es-MX" sz="4800"/>
              <a:t> PHP</a:t>
            </a:r>
          </a:p>
        </p:txBody>
      </p:sp>
      <p:sp>
        <p:nvSpPr>
          <p:cNvPr id="3075" name="Rectangle 3"/>
          <p:cNvSpPr>
            <a:spLocks noGrp="1" noChangeArrowheads="1"/>
          </p:cNvSpPr>
          <p:nvPr>
            <p:ph type="subTitle" idx="1"/>
          </p:nvPr>
        </p:nvSpPr>
        <p:spPr>
          <a:xfrm>
            <a:off x="3648076" y="5084763"/>
            <a:ext cx="6892925" cy="1427162"/>
          </a:xfrm>
        </p:spPr>
        <p:txBody>
          <a:bodyPr/>
          <a:lstStyle/>
          <a:p>
            <a:r>
              <a:rPr lang="es-ES_tradnl" altLang="es-MX" sz="3600" dirty="0" smtClean="0"/>
              <a:t>Iteración con el servidor</a:t>
            </a:r>
            <a:endParaRPr lang="es-ES_tradnl" altLang="es-MX" dirty="0"/>
          </a:p>
        </p:txBody>
      </p:sp>
    </p:spTree>
    <p:extLst>
      <p:ext uri="{BB962C8B-B14F-4D97-AF65-F5344CB8AC3E}">
        <p14:creationId xmlns:p14="http://schemas.microsoft.com/office/powerpoint/2010/main" val="31613763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lstStyle/>
          <a:p>
            <a:pPr>
              <a:buFontTx/>
              <a:buNone/>
            </a:pPr>
            <a:r>
              <a:rPr lang="es-ES" altLang="es-MX"/>
              <a:t>1.Introducción al PHP</a:t>
            </a:r>
          </a:p>
          <a:p>
            <a:pPr>
              <a:buFontTx/>
              <a:buNone/>
            </a:pPr>
            <a:r>
              <a:rPr lang="es-ES" altLang="es-MX"/>
              <a:t>2.Lenguaje PHP básico</a:t>
            </a:r>
          </a:p>
          <a:p>
            <a:pPr>
              <a:buFontTx/>
              <a:buNone/>
            </a:pPr>
            <a:r>
              <a:rPr lang="es-ES" altLang="es-MX"/>
              <a:t>3.Formularios</a:t>
            </a:r>
          </a:p>
          <a:p>
            <a:pPr>
              <a:buFontTx/>
              <a:buNone/>
            </a:pPr>
            <a:r>
              <a:rPr lang="es-ES_tradnl" altLang="es-MX"/>
              <a:t>4.Acceso a bases de datos MySQL en PHP</a:t>
            </a:r>
            <a:endParaRPr lang="es-ES" altLang="es-MX"/>
          </a:p>
          <a:p>
            <a:pPr>
              <a:buFontTx/>
              <a:buNone/>
            </a:pPr>
            <a:r>
              <a:rPr lang="es-ES" altLang="es-MX"/>
              <a:t>4.Ventajas</a:t>
            </a:r>
          </a:p>
        </p:txBody>
      </p:sp>
    </p:spTree>
    <p:extLst>
      <p:ext uri="{BB962C8B-B14F-4D97-AF65-F5344CB8AC3E}">
        <p14:creationId xmlns:p14="http://schemas.microsoft.com/office/powerpoint/2010/main" val="1066276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altLang="es-MX" smtClean="0"/>
              <a:t>1.Introducción a PHP</a:t>
            </a:r>
            <a:endParaRPr lang="es-ES_tradnl" altLang="es-MX"/>
          </a:p>
        </p:txBody>
      </p:sp>
      <p:pic>
        <p:nvPicPr>
          <p:cNvPr id="17418" name="Picture 10" descr="estructura web"/>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6351"/>
            <a:ext cx="5181600" cy="2161260"/>
          </a:xfrm>
        </p:spPr>
      </p:pic>
      <p:sp>
        <p:nvSpPr>
          <p:cNvPr id="17411" name="Rectangle 3"/>
          <p:cNvSpPr>
            <a:spLocks noGrp="1" noChangeArrowheads="1"/>
          </p:cNvSpPr>
          <p:nvPr>
            <p:ph sz="half" idx="2"/>
          </p:nvPr>
        </p:nvSpPr>
        <p:spPr/>
        <p:txBody>
          <a:bodyPr>
            <a:normAutofit/>
          </a:bodyPr>
          <a:lstStyle/>
          <a:p>
            <a:r>
              <a:rPr lang="es-ES_tradnl" altLang="es-MX" smtClean="0"/>
              <a:t>Lenguajes de script</a:t>
            </a:r>
          </a:p>
          <a:p>
            <a:pPr lvl="1"/>
            <a:r>
              <a:rPr lang="es-ES_tradnl" altLang="es-MX" smtClean="0"/>
              <a:t>PHP es un lenguaje de script del lado del servidor. Otros lenguajes similares son ASP, JSP o ColdFusion</a:t>
            </a:r>
          </a:p>
          <a:p>
            <a:pPr lvl="1"/>
            <a:r>
              <a:rPr lang="es-ES_tradnl" altLang="es-MX" smtClean="0"/>
              <a:t>Los scripts PHP están incrustados en los documentos HTML y el servidor los interpreta y ejecuta antes de servir las páginas al cliente</a:t>
            </a:r>
          </a:p>
          <a:p>
            <a:pPr lvl="1"/>
            <a:r>
              <a:rPr lang="es-ES_tradnl" altLang="es-MX" smtClean="0"/>
              <a:t>El cliente no ve el código PHP sino los resultados que produce</a:t>
            </a:r>
            <a:endParaRPr lang="es-ES_tradnl" altLang="es-MX"/>
          </a:p>
        </p:txBody>
      </p:sp>
    </p:spTree>
    <p:extLst>
      <p:ext uri="{BB962C8B-B14F-4D97-AF65-F5344CB8AC3E}">
        <p14:creationId xmlns:p14="http://schemas.microsoft.com/office/powerpoint/2010/main" val="32871356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_tradnl" altLang="es-MX" smtClean="0"/>
              <a:t>1.Introducción a PHP</a:t>
            </a:r>
            <a:endParaRPr lang="es-ES_tradnl" altLang="es-MX"/>
          </a:p>
        </p:txBody>
      </p:sp>
      <p:sp>
        <p:nvSpPr>
          <p:cNvPr id="25603" name="Rectangle 3"/>
          <p:cNvSpPr>
            <a:spLocks noGrp="1" noChangeArrowheads="1"/>
          </p:cNvSpPr>
          <p:nvPr>
            <p:ph idx="1"/>
          </p:nvPr>
        </p:nvSpPr>
        <p:spPr/>
        <p:txBody>
          <a:bodyPr>
            <a:normAutofit/>
          </a:bodyPr>
          <a:lstStyle/>
          <a:p>
            <a:r>
              <a:rPr lang="es-ES_tradnl" altLang="es-MX" smtClean="0"/>
              <a:t>Breve historia de PHP</a:t>
            </a:r>
          </a:p>
          <a:p>
            <a:pPr lvl="1"/>
            <a:r>
              <a:rPr lang="es-ES_tradnl" altLang="es-MX" smtClean="0"/>
              <a:t>Creado por Rasmus Lerdorf para uso personal en 1994</a:t>
            </a:r>
          </a:p>
          <a:p>
            <a:pPr lvl="1"/>
            <a:r>
              <a:rPr lang="es-ES_tradnl" altLang="es-MX" smtClean="0"/>
              <a:t>PHP = Personal Hypertext Processor</a:t>
            </a:r>
          </a:p>
          <a:p>
            <a:pPr lvl="1"/>
            <a:r>
              <a:rPr lang="es-ES_tradnl" altLang="es-MX" smtClean="0"/>
              <a:t>Versión actual: PHP 5</a:t>
            </a:r>
          </a:p>
          <a:p>
            <a:pPr lvl="1"/>
            <a:r>
              <a:rPr lang="es-ES_tradnl" altLang="es-MX" smtClean="0"/>
              <a:t>Es un módulo que se añade al servidor web y fue concebido inicialmente para Apache</a:t>
            </a:r>
          </a:p>
          <a:p>
            <a:r>
              <a:rPr lang="es-ES_tradnl" altLang="es-MX" smtClean="0"/>
              <a:t>¿Por qué PHP?</a:t>
            </a:r>
          </a:p>
          <a:p>
            <a:pPr lvl="1"/>
            <a:r>
              <a:rPr lang="es-ES_tradnl" altLang="es-MX" smtClean="0"/>
              <a:t>Por sus ventajas: es potente, fácil de aprender, de libre distribución, permite el acceso a bases de datos y otras funcionalidades orientadas a la red</a:t>
            </a:r>
          </a:p>
          <a:p>
            <a:pPr lvl="1"/>
            <a:r>
              <a:rPr lang="es-ES_tradnl" altLang="es-MX" smtClean="0"/>
              <a:t>Dispone de abundante soporte en la Web</a:t>
            </a:r>
            <a:endParaRPr lang="es-ES_tradnl" altLang="es-MX"/>
          </a:p>
        </p:txBody>
      </p:sp>
    </p:spTree>
    <p:extLst>
      <p:ext uri="{BB962C8B-B14F-4D97-AF65-F5344CB8AC3E}">
        <p14:creationId xmlns:p14="http://schemas.microsoft.com/office/powerpoint/2010/main" val="130494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1008256" y="3392956"/>
            <a:ext cx="4375115" cy="1102970"/>
          </a:xfrm>
          <a:prstGeom prst="rect">
            <a:avLst/>
          </a:prstGeom>
        </p:spPr>
      </p:pic>
      <p:pic>
        <p:nvPicPr>
          <p:cNvPr id="5" name="Imagen 4"/>
          <p:cNvPicPr>
            <a:picLocks noChangeAspect="1"/>
          </p:cNvPicPr>
          <p:nvPr/>
        </p:nvPicPr>
        <p:blipFill>
          <a:blip r:embed="rId3"/>
          <a:stretch>
            <a:fillRect/>
          </a:stretch>
        </p:blipFill>
        <p:spPr>
          <a:xfrm>
            <a:off x="1035831" y="5542094"/>
            <a:ext cx="4319966" cy="1121353"/>
          </a:xfrm>
          <a:prstGeom prst="rect">
            <a:avLst/>
          </a:prstGeom>
        </p:spPr>
      </p:pic>
      <p:pic>
        <p:nvPicPr>
          <p:cNvPr id="6" name="Imagen 5"/>
          <p:cNvPicPr>
            <a:picLocks noChangeAspect="1"/>
          </p:cNvPicPr>
          <p:nvPr/>
        </p:nvPicPr>
        <p:blipFill>
          <a:blip r:embed="rId4"/>
          <a:stretch>
            <a:fillRect/>
          </a:stretch>
        </p:blipFill>
        <p:spPr>
          <a:xfrm>
            <a:off x="1006907" y="4465376"/>
            <a:ext cx="4246438" cy="1066205"/>
          </a:xfrm>
          <a:prstGeom prst="rect">
            <a:avLst/>
          </a:prstGeom>
        </p:spPr>
      </p:pic>
      <p:pic>
        <p:nvPicPr>
          <p:cNvPr id="7" name="Imagen 6"/>
          <p:cNvPicPr>
            <a:picLocks noChangeAspect="1"/>
          </p:cNvPicPr>
          <p:nvPr/>
        </p:nvPicPr>
        <p:blipFill>
          <a:blip r:embed="rId5"/>
          <a:stretch>
            <a:fillRect/>
          </a:stretch>
        </p:blipFill>
        <p:spPr>
          <a:xfrm>
            <a:off x="6583320" y="2124950"/>
            <a:ext cx="4934402" cy="1345746"/>
          </a:xfrm>
          <a:prstGeom prst="rect">
            <a:avLst/>
          </a:prstGeom>
        </p:spPr>
      </p:pic>
      <p:pic>
        <p:nvPicPr>
          <p:cNvPr id="8" name="Imagen 7"/>
          <p:cNvPicPr>
            <a:picLocks noChangeAspect="1"/>
          </p:cNvPicPr>
          <p:nvPr/>
        </p:nvPicPr>
        <p:blipFill>
          <a:blip r:embed="rId6"/>
          <a:stretch>
            <a:fillRect/>
          </a:stretch>
        </p:blipFill>
        <p:spPr>
          <a:xfrm>
            <a:off x="6583320" y="3469560"/>
            <a:ext cx="4934402" cy="1651771"/>
          </a:xfrm>
          <a:prstGeom prst="rect">
            <a:avLst/>
          </a:prstGeom>
        </p:spPr>
      </p:pic>
      <p:pic>
        <p:nvPicPr>
          <p:cNvPr id="9" name="Imagen 8"/>
          <p:cNvPicPr>
            <a:picLocks noChangeAspect="1"/>
          </p:cNvPicPr>
          <p:nvPr/>
        </p:nvPicPr>
        <p:blipFill>
          <a:blip r:embed="rId7"/>
          <a:stretch>
            <a:fillRect/>
          </a:stretch>
        </p:blipFill>
        <p:spPr>
          <a:xfrm>
            <a:off x="6583320" y="5058313"/>
            <a:ext cx="4919008" cy="1681711"/>
          </a:xfrm>
          <a:prstGeom prst="rect">
            <a:avLst/>
          </a:prstGeom>
        </p:spPr>
      </p:pic>
    </p:spTree>
    <p:extLst>
      <p:ext uri="{BB962C8B-B14F-4D97-AF65-F5344CB8AC3E}">
        <p14:creationId xmlns:p14="http://schemas.microsoft.com/office/powerpoint/2010/main" val="11858982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s-ES_tradnl" altLang="es-MX" smtClean="0"/>
              <a:t>1.Introducción a PHP</a:t>
            </a:r>
            <a:endParaRPr lang="es-ES" altLang="es-MX"/>
          </a:p>
        </p:txBody>
      </p:sp>
      <p:sp>
        <p:nvSpPr>
          <p:cNvPr id="271363" name="Rectangle 3"/>
          <p:cNvSpPr>
            <a:spLocks noGrp="1" noChangeArrowheads="1"/>
          </p:cNvSpPr>
          <p:nvPr>
            <p:ph idx="1"/>
          </p:nvPr>
        </p:nvSpPr>
        <p:spPr/>
        <p:txBody>
          <a:bodyPr>
            <a:normAutofit/>
          </a:bodyPr>
          <a:lstStyle/>
          <a:p>
            <a:r>
              <a:rPr lang="es-ES" altLang="es-MX" dirty="0" smtClean="0"/>
              <a:t>Principales usos del PHP:</a:t>
            </a:r>
          </a:p>
          <a:p>
            <a:pPr lvl="1"/>
            <a:r>
              <a:rPr lang="es-ES" altLang="es-MX" dirty="0" smtClean="0"/>
              <a:t>Programación de páginas web dinámicas, habitualmente en combinación con el motor de base datos </a:t>
            </a:r>
            <a:r>
              <a:rPr lang="es-ES" altLang="es-MX" dirty="0" err="1" smtClean="0"/>
              <a:t>MySQL</a:t>
            </a:r>
            <a:r>
              <a:rPr lang="es-ES" altLang="es-MX" dirty="0" smtClean="0"/>
              <a:t>.</a:t>
            </a:r>
          </a:p>
          <a:p>
            <a:pPr lvl="1"/>
            <a:r>
              <a:rPr lang="es-ES" altLang="es-MX" dirty="0" smtClean="0"/>
              <a:t>Programación en consola, al estilo de Perl, en Linux, Windows y Macintosh.</a:t>
            </a:r>
          </a:p>
          <a:p>
            <a:pPr lvl="1"/>
            <a:r>
              <a:rPr lang="es-ES" altLang="es-MX" dirty="0" smtClean="0"/>
              <a:t>Creación de aplicaciones gráficas independientes del navegador, por medio de la combinación de PHP y GTK (GIMP </a:t>
            </a:r>
            <a:r>
              <a:rPr lang="es-ES" altLang="es-MX" dirty="0" err="1" smtClean="0"/>
              <a:t>Tool</a:t>
            </a:r>
            <a:r>
              <a:rPr lang="es-ES" altLang="es-MX" dirty="0" smtClean="0"/>
              <a:t> Kit), que permite desarrollar aplicaciones de escritorio tanto para los sistemas operativos basados en Unix, como para Windows y Mac OS X.</a:t>
            </a:r>
            <a:endParaRPr lang="es-ES" altLang="es-MX" dirty="0"/>
          </a:p>
        </p:txBody>
      </p:sp>
    </p:spTree>
    <p:extLst>
      <p:ext uri="{BB962C8B-B14F-4D97-AF65-F5344CB8AC3E}">
        <p14:creationId xmlns:p14="http://schemas.microsoft.com/office/powerpoint/2010/main" val="32925092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ES_tradnl" altLang="es-MX" sz="4000"/>
              <a:t>2. Lenguaje PHP básico</a:t>
            </a:r>
          </a:p>
        </p:txBody>
      </p:sp>
      <p:sp>
        <p:nvSpPr>
          <p:cNvPr id="74755" name="Rectangle 3"/>
          <p:cNvSpPr>
            <a:spLocks noGrp="1" noChangeArrowheads="1"/>
          </p:cNvSpPr>
          <p:nvPr>
            <p:ph type="body" idx="1"/>
          </p:nvPr>
        </p:nvSpPr>
        <p:spPr>
          <a:xfrm>
            <a:off x="1981200" y="1905001"/>
            <a:ext cx="8229600" cy="3679825"/>
          </a:xfrm>
        </p:spPr>
        <p:txBody>
          <a:bodyPr/>
          <a:lstStyle/>
          <a:p>
            <a:pPr marL="609600" indent="-609600">
              <a:buFont typeface="Monotype Sorts" pitchFamily="2" charset="2"/>
              <a:buAutoNum type="arabicPeriod"/>
            </a:pPr>
            <a:r>
              <a:rPr lang="es-ES" altLang="es-MX" sz="2400" dirty="0"/>
              <a:t>Sintaxis básica</a:t>
            </a:r>
          </a:p>
          <a:p>
            <a:pPr marL="609600" indent="-609600">
              <a:buFont typeface="Monotype Sorts" pitchFamily="2" charset="2"/>
              <a:buAutoNum type="arabicPeriod"/>
            </a:pPr>
            <a:r>
              <a:rPr lang="es-ES" altLang="es-MX" sz="2400" dirty="0"/>
              <a:t>Variables</a:t>
            </a:r>
          </a:p>
          <a:p>
            <a:pPr marL="609600" indent="-609600">
              <a:buFont typeface="Monotype Sorts" pitchFamily="2" charset="2"/>
              <a:buAutoNum type="arabicPeriod" startAt="3"/>
            </a:pPr>
            <a:r>
              <a:rPr lang="es-ES" altLang="es-MX" sz="2400" dirty="0"/>
              <a:t>Constantes</a:t>
            </a:r>
          </a:p>
          <a:p>
            <a:pPr marL="609600" indent="-609600">
              <a:buFont typeface="Monotype Sorts" pitchFamily="2" charset="2"/>
              <a:buAutoNum type="arabicPeriod" startAt="3"/>
            </a:pPr>
            <a:r>
              <a:rPr lang="es-ES" altLang="es-MX" sz="2400" dirty="0"/>
              <a:t>Estructuras de control</a:t>
            </a:r>
          </a:p>
          <a:p>
            <a:pPr marL="609600" indent="-609600">
              <a:buFont typeface="Monotype Sorts" pitchFamily="2" charset="2"/>
              <a:buAutoNum type="arabicPeriod" startAt="3"/>
            </a:pPr>
            <a:r>
              <a:rPr lang="es-ES" altLang="es-MX" sz="2400" dirty="0"/>
              <a:t>Funciones</a:t>
            </a:r>
          </a:p>
          <a:p>
            <a:pPr marL="609600" indent="-609600">
              <a:buFont typeface="Monotype Sorts" pitchFamily="2" charset="2"/>
              <a:buAutoNum type="arabicPeriod" startAt="3"/>
            </a:pPr>
            <a:r>
              <a:rPr lang="es-ES" altLang="es-MX" sz="2400" dirty="0" smtClean="0"/>
              <a:t>Arreglos</a:t>
            </a:r>
            <a:endParaRPr lang="es-ES_tradnl" altLang="es-MX" sz="2400" dirty="0">
              <a:solidFill>
                <a:srgbClr val="FF3300"/>
              </a:solidFill>
            </a:endParaRPr>
          </a:p>
        </p:txBody>
      </p:sp>
    </p:spTree>
    <p:extLst>
      <p:ext uri="{BB962C8B-B14F-4D97-AF65-F5344CB8AC3E}">
        <p14:creationId xmlns:p14="http://schemas.microsoft.com/office/powerpoint/2010/main" val="424015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altLang="es-MX" smtClean="0"/>
              <a:t>2.1.Sintaxis básica</a:t>
            </a:r>
            <a:endParaRPr lang="es-ES" altLang="es-MX"/>
          </a:p>
        </p:txBody>
      </p:sp>
      <p:sp>
        <p:nvSpPr>
          <p:cNvPr id="75779" name="Rectangle 3"/>
          <p:cNvSpPr>
            <a:spLocks noGrp="1" noChangeArrowheads="1"/>
          </p:cNvSpPr>
          <p:nvPr>
            <p:ph type="body" idx="1"/>
          </p:nvPr>
        </p:nvSpPr>
        <p:spPr/>
        <p:txBody>
          <a:bodyPr/>
          <a:lstStyle/>
          <a:p>
            <a:r>
              <a:rPr lang="es-ES_tradnl" altLang="es-MX" dirty="0" smtClean="0"/>
              <a:t>PHP es sensible a las mayúsculas</a:t>
            </a:r>
          </a:p>
          <a:p>
            <a:r>
              <a:rPr lang="es-ES_tradnl" altLang="es-MX" dirty="0" smtClean="0"/>
              <a:t>¿Cómo se incrusta en la página web?</a:t>
            </a:r>
          </a:p>
          <a:p>
            <a:pPr marL="457200" lvl="1" indent="0">
              <a:buNone/>
            </a:pPr>
            <a:r>
              <a:rPr lang="es-ES_tradnl" altLang="es-MX" dirty="0" smtClean="0"/>
              <a:t>	&lt;?PHP ... ?&gt;</a:t>
            </a:r>
          </a:p>
          <a:p>
            <a:pPr marL="457200" lvl="1" indent="0">
              <a:buNone/>
            </a:pPr>
            <a:r>
              <a:rPr lang="es-ES_tradnl" altLang="es-MX" dirty="0" smtClean="0"/>
              <a:t>		recomendado, siempre disponible</a:t>
            </a:r>
          </a:p>
          <a:p>
            <a:pPr marL="457200" lvl="1" indent="0">
              <a:buNone/>
            </a:pPr>
            <a:r>
              <a:rPr lang="es-ES_tradnl" altLang="es-MX" dirty="0" smtClean="0"/>
              <a:t>	&lt;?= expresión ?&gt;</a:t>
            </a:r>
          </a:p>
          <a:p>
            <a:pPr marL="457200" lvl="1" indent="0">
              <a:buNone/>
            </a:pPr>
            <a:r>
              <a:rPr lang="es-ES_tradnl" altLang="es-MX" dirty="0" smtClean="0"/>
              <a:t>		equivale a &lt;? echo expresión ?&gt;</a:t>
            </a:r>
          </a:p>
          <a:p>
            <a:r>
              <a:rPr lang="es-ES_tradnl" altLang="es-MX" dirty="0" smtClean="0"/>
              <a:t>Las instrucciones se separan con un ; como en C. La marca final ?&gt; implica un ;</a:t>
            </a:r>
          </a:p>
          <a:p>
            <a:r>
              <a:rPr lang="es-ES_tradnl" altLang="es-MX" dirty="0" smtClean="0"/>
              <a:t>Comentarios: como en C, /* … */ y //</a:t>
            </a:r>
            <a:endParaRPr lang="es-ES" altLang="es-MX" dirty="0"/>
          </a:p>
        </p:txBody>
      </p:sp>
    </p:spTree>
    <p:extLst>
      <p:ext uri="{BB962C8B-B14F-4D97-AF65-F5344CB8AC3E}">
        <p14:creationId xmlns:p14="http://schemas.microsoft.com/office/powerpoint/2010/main" val="8645998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ES" altLang="es-MX" smtClean="0"/>
              <a:t>2.1.Sintaxis básica</a:t>
            </a:r>
            <a:endParaRPr lang="es-ES" altLang="es-MX"/>
          </a:p>
        </p:txBody>
      </p:sp>
      <p:sp>
        <p:nvSpPr>
          <p:cNvPr id="76803" name="Rectangle 3"/>
          <p:cNvSpPr>
            <a:spLocks noGrp="1" noChangeArrowheads="1"/>
          </p:cNvSpPr>
          <p:nvPr>
            <p:ph type="body" idx="1"/>
          </p:nvPr>
        </p:nvSpPr>
        <p:spPr/>
        <p:txBody>
          <a:bodyPr>
            <a:normAutofit fontScale="92500" lnSpcReduction="20000"/>
          </a:bodyPr>
          <a:lstStyle/>
          <a:p>
            <a:r>
              <a:rPr lang="es-ES_tradnl" altLang="es-MX" dirty="0" smtClean="0"/>
              <a:t>Para imprimir: echo y </a:t>
            </a:r>
            <a:r>
              <a:rPr lang="es-ES_tradnl" altLang="es-MX" dirty="0" err="1" smtClean="0"/>
              <a:t>print</a:t>
            </a:r>
            <a:r>
              <a:rPr lang="es-ES_tradnl" altLang="es-MX" dirty="0" smtClean="0"/>
              <a:t/>
            </a:r>
            <a:br>
              <a:rPr lang="es-ES_tradnl" altLang="es-MX" dirty="0" smtClean="0"/>
            </a:br>
            <a:endParaRPr lang="es-ES_tradnl" altLang="es-MX" dirty="0" smtClean="0"/>
          </a:p>
          <a:p>
            <a:pPr marL="457200" lvl="1" indent="0">
              <a:buNone/>
            </a:pPr>
            <a:r>
              <a:rPr lang="es-ES_tradnl" altLang="es-MX" dirty="0" smtClean="0"/>
              <a:t>echo: muestra una o más cadenas</a:t>
            </a:r>
          </a:p>
          <a:p>
            <a:pPr marL="457200" lvl="1" indent="0">
              <a:buNone/>
            </a:pPr>
            <a:r>
              <a:rPr lang="es-ES_tradnl" altLang="es-MX" dirty="0" smtClean="0"/>
              <a:t>echo cadena1 [, cadena2…]; // no es una función</a:t>
            </a:r>
            <a:br>
              <a:rPr lang="es-ES_tradnl" altLang="es-MX" dirty="0" smtClean="0"/>
            </a:br>
            <a:endParaRPr lang="es-ES_tradnl" altLang="es-MX" dirty="0" smtClean="0"/>
          </a:p>
          <a:p>
            <a:pPr marL="457200" lvl="1" indent="0">
              <a:buNone/>
            </a:pPr>
            <a:r>
              <a:rPr lang="es-ES_tradnl" altLang="es-MX" dirty="0" smtClean="0"/>
              <a:t>echo “Hola mundo”;</a:t>
            </a:r>
          </a:p>
          <a:p>
            <a:pPr marL="457200" lvl="1" indent="0">
              <a:buNone/>
            </a:pPr>
            <a:r>
              <a:rPr lang="es-ES_tradnl" altLang="es-MX" dirty="0" smtClean="0"/>
              <a:t>echo “Hola “, “mundo”;</a:t>
            </a:r>
            <a:br>
              <a:rPr lang="es-ES_tradnl" altLang="es-MX" dirty="0" smtClean="0"/>
            </a:br>
            <a:endParaRPr lang="es-ES_tradnl" altLang="es-MX" dirty="0" smtClean="0"/>
          </a:p>
          <a:p>
            <a:pPr marL="457200" lvl="1" indent="0">
              <a:buNone/>
            </a:pPr>
            <a:r>
              <a:rPr lang="es-ES_tradnl" altLang="es-MX" dirty="0" err="1" smtClean="0"/>
              <a:t>print</a:t>
            </a:r>
            <a:r>
              <a:rPr lang="es-ES_tradnl" altLang="es-MX" dirty="0" smtClean="0"/>
              <a:t>: muestra una cadena</a:t>
            </a:r>
          </a:p>
          <a:p>
            <a:pPr marL="457200" lvl="1" indent="0">
              <a:buNone/>
            </a:pPr>
            <a:r>
              <a:rPr lang="es-ES_tradnl" altLang="es-MX" dirty="0" err="1" smtClean="0"/>
              <a:t>print</a:t>
            </a:r>
            <a:r>
              <a:rPr lang="es-ES_tradnl" altLang="es-MX" dirty="0" smtClean="0"/>
              <a:t> cadena; // no es una función</a:t>
            </a:r>
            <a:br>
              <a:rPr lang="es-ES_tradnl" altLang="es-MX" dirty="0" smtClean="0"/>
            </a:br>
            <a:endParaRPr lang="es-ES_tradnl" altLang="es-MX" dirty="0" smtClean="0"/>
          </a:p>
          <a:p>
            <a:pPr marL="457200" lvl="1" indent="0">
              <a:buNone/>
            </a:pPr>
            <a:r>
              <a:rPr lang="es-ES_tradnl" altLang="es-MX" dirty="0" err="1" smtClean="0"/>
              <a:t>print</a:t>
            </a:r>
            <a:r>
              <a:rPr lang="es-ES_tradnl" altLang="es-MX" dirty="0" smtClean="0"/>
              <a:t> “Hola mundo”;</a:t>
            </a:r>
          </a:p>
          <a:p>
            <a:pPr marL="457200" lvl="1" indent="0">
              <a:buNone/>
            </a:pPr>
            <a:r>
              <a:rPr lang="es-ES" altLang="es-MX" dirty="0" err="1" smtClean="0"/>
              <a:t>print</a:t>
            </a:r>
            <a:r>
              <a:rPr lang="es-ES" altLang="es-MX" dirty="0" smtClean="0"/>
              <a:t>  “Hola “ . “mundo”;</a:t>
            </a:r>
            <a:endParaRPr lang="es-ES" altLang="es-MX" dirty="0"/>
          </a:p>
        </p:txBody>
      </p:sp>
    </p:spTree>
    <p:extLst>
      <p:ext uri="{BB962C8B-B14F-4D97-AF65-F5344CB8AC3E}">
        <p14:creationId xmlns:p14="http://schemas.microsoft.com/office/powerpoint/2010/main" val="15823686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smtClean="0"/>
              <a:t>2.1.Sintaxis básica</a:t>
            </a:r>
            <a:endParaRPr lang="es-ES" altLang="es-MX"/>
          </a:p>
        </p:txBody>
      </p:sp>
      <p:sp>
        <p:nvSpPr>
          <p:cNvPr id="77827" name="Rectangle 3"/>
          <p:cNvSpPr>
            <a:spLocks noGrp="1" noChangeArrowheads="1"/>
          </p:cNvSpPr>
          <p:nvPr>
            <p:ph type="body" idx="1"/>
          </p:nvPr>
        </p:nvSpPr>
        <p:spPr/>
        <p:txBody>
          <a:bodyPr>
            <a:normAutofit fontScale="77500" lnSpcReduction="20000"/>
          </a:bodyPr>
          <a:lstStyle/>
          <a:p>
            <a:r>
              <a:rPr lang="es-ES_tradnl" altLang="es-MX" dirty="0" smtClean="0"/>
              <a:t>Ejemplo:</a:t>
            </a:r>
          </a:p>
          <a:p>
            <a:pPr marL="457200" lvl="1" indent="0">
              <a:buNone/>
            </a:pPr>
            <a:r>
              <a:rPr lang="es-ES_tradnl" altLang="es-MX" dirty="0" smtClean="0"/>
              <a:t>&lt;HTML&gt;</a:t>
            </a:r>
          </a:p>
          <a:p>
            <a:pPr marL="457200" lvl="1" indent="0">
              <a:buNone/>
            </a:pPr>
            <a:r>
              <a:rPr lang="es-ES_tradnl" altLang="es-MX" dirty="0" smtClean="0"/>
              <a:t>&lt;HEAD&gt;</a:t>
            </a:r>
          </a:p>
          <a:p>
            <a:pPr marL="457200" lvl="1" indent="0">
              <a:buNone/>
            </a:pPr>
            <a:r>
              <a:rPr lang="es-ES_tradnl" altLang="es-MX" dirty="0" smtClean="0"/>
              <a:t>&lt;TITLE&gt;Mi primer programa en PHP&lt;/TITLE&gt;</a:t>
            </a:r>
          </a:p>
          <a:p>
            <a:pPr marL="457200" lvl="1" indent="0">
              <a:buNone/>
            </a:pPr>
            <a:r>
              <a:rPr lang="es-ES_tradnl" altLang="es-MX" dirty="0" smtClean="0"/>
              <a:t>&lt;/HEAD&gt;</a:t>
            </a:r>
          </a:p>
          <a:p>
            <a:pPr marL="457200" lvl="1" indent="0">
              <a:buNone/>
            </a:pPr>
            <a:endParaRPr lang="es-ES_tradnl" altLang="es-MX" dirty="0" smtClean="0"/>
          </a:p>
          <a:p>
            <a:pPr marL="457200" lvl="1" indent="0">
              <a:buNone/>
            </a:pPr>
            <a:r>
              <a:rPr lang="es-ES_tradnl" altLang="es-MX" dirty="0" smtClean="0"/>
              <a:t>&lt;BODY&gt;</a:t>
            </a:r>
          </a:p>
          <a:p>
            <a:pPr marL="457200" lvl="1" indent="0">
              <a:buNone/>
            </a:pPr>
            <a:endParaRPr lang="es-ES_tradnl" altLang="es-MX" dirty="0" smtClean="0"/>
          </a:p>
          <a:p>
            <a:pPr marL="457200" lvl="1" indent="0">
              <a:buNone/>
            </a:pPr>
            <a:r>
              <a:rPr lang="es-ES_tradnl" altLang="es-MX" dirty="0" smtClean="0"/>
              <a:t>&lt;?PHP</a:t>
            </a:r>
          </a:p>
          <a:p>
            <a:pPr marL="457200" lvl="1" indent="0">
              <a:buNone/>
            </a:pPr>
            <a:r>
              <a:rPr lang="es-ES_tradnl" altLang="es-MX" dirty="0" smtClean="0"/>
              <a:t>   </a:t>
            </a:r>
            <a:r>
              <a:rPr lang="es-ES_tradnl" altLang="es-MX" dirty="0" err="1" smtClean="0"/>
              <a:t>print</a:t>
            </a:r>
            <a:r>
              <a:rPr lang="es-ES_tradnl" altLang="es-MX" dirty="0" smtClean="0"/>
              <a:t> (“Hola mundo”);</a:t>
            </a:r>
          </a:p>
          <a:p>
            <a:pPr marL="457200" lvl="1" indent="0">
              <a:buNone/>
            </a:pPr>
            <a:r>
              <a:rPr lang="es-ES_tradnl" altLang="es-MX" dirty="0" smtClean="0"/>
              <a:t>?&gt;</a:t>
            </a:r>
          </a:p>
          <a:p>
            <a:pPr marL="457200" lvl="1" indent="0">
              <a:buNone/>
            </a:pPr>
            <a:endParaRPr lang="es-ES_tradnl" altLang="es-MX" dirty="0" smtClean="0"/>
          </a:p>
          <a:p>
            <a:pPr marL="457200" lvl="1" indent="0">
              <a:buNone/>
            </a:pPr>
            <a:r>
              <a:rPr lang="es-ES_tradnl" altLang="es-MX" dirty="0" smtClean="0"/>
              <a:t>&lt;/BODY&gt;</a:t>
            </a:r>
          </a:p>
          <a:p>
            <a:pPr marL="457200" lvl="1" indent="0">
              <a:buNone/>
            </a:pPr>
            <a:r>
              <a:rPr lang="es-ES_tradnl" altLang="es-MX" dirty="0" smtClean="0"/>
              <a:t>&lt;/HTML&gt;</a:t>
            </a:r>
            <a:endParaRPr lang="es-ES" altLang="es-MX" dirty="0"/>
          </a:p>
        </p:txBody>
      </p:sp>
    </p:spTree>
    <p:extLst>
      <p:ext uri="{BB962C8B-B14F-4D97-AF65-F5344CB8AC3E}">
        <p14:creationId xmlns:p14="http://schemas.microsoft.com/office/powerpoint/2010/main" val="287266574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smtClean="0"/>
              <a:t>2.1.Sintaxis básica</a:t>
            </a:r>
            <a:endParaRPr lang="es-ES" altLang="es-MX"/>
          </a:p>
        </p:txBody>
      </p:sp>
      <p:sp>
        <p:nvSpPr>
          <p:cNvPr id="80899" name="Rectangle 3"/>
          <p:cNvSpPr>
            <a:spLocks noGrp="1" noChangeArrowheads="1"/>
          </p:cNvSpPr>
          <p:nvPr>
            <p:ph type="body" idx="1"/>
          </p:nvPr>
        </p:nvSpPr>
        <p:spPr/>
        <p:txBody>
          <a:bodyPr/>
          <a:lstStyle/>
          <a:p>
            <a:r>
              <a:rPr lang="es-ES_tradnl" altLang="es-MX" dirty="0" smtClean="0"/>
              <a:t>Inclusión de ficheros externos:</a:t>
            </a:r>
          </a:p>
          <a:p>
            <a:pPr marL="457200" lvl="1" indent="0">
              <a:buNone/>
            </a:pPr>
            <a:r>
              <a:rPr lang="es-ES_tradnl" altLang="es-MX" dirty="0" err="1" smtClean="0"/>
              <a:t>include</a:t>
            </a:r>
            <a:r>
              <a:rPr lang="es-ES_tradnl" altLang="es-MX" dirty="0" smtClean="0"/>
              <a:t>()</a:t>
            </a:r>
          </a:p>
          <a:p>
            <a:pPr marL="457200" lvl="1" indent="0">
              <a:buNone/>
            </a:pPr>
            <a:r>
              <a:rPr lang="es-ES_tradnl" altLang="es-MX" dirty="0" err="1" smtClean="0"/>
              <a:t>require</a:t>
            </a:r>
            <a:r>
              <a:rPr lang="es-ES_tradnl" altLang="es-MX" dirty="0" smtClean="0"/>
              <a:t>()</a:t>
            </a:r>
          </a:p>
          <a:p>
            <a:r>
              <a:rPr lang="es-ES_tradnl" altLang="es-MX" dirty="0" smtClean="0"/>
              <a:t>Ambos incluyen y evalúan el fichero especificado</a:t>
            </a:r>
          </a:p>
          <a:p>
            <a:r>
              <a:rPr lang="es-ES_tradnl" altLang="es-MX" dirty="0" smtClean="0"/>
              <a:t>Diferencia: en caso de error </a:t>
            </a:r>
            <a:r>
              <a:rPr lang="es-ES_tradnl" altLang="es-MX" dirty="0" err="1" smtClean="0"/>
              <a:t>include</a:t>
            </a:r>
            <a:r>
              <a:rPr lang="es-ES_tradnl" altLang="es-MX" dirty="0" smtClean="0"/>
              <a:t>() produce un </a:t>
            </a:r>
            <a:r>
              <a:rPr lang="es-ES_tradnl" altLang="es-MX" dirty="0" err="1" smtClean="0"/>
              <a:t>warning</a:t>
            </a:r>
            <a:r>
              <a:rPr lang="es-ES_tradnl" altLang="es-MX" dirty="0" smtClean="0"/>
              <a:t> y </a:t>
            </a:r>
            <a:r>
              <a:rPr lang="es-ES_tradnl" altLang="es-MX" dirty="0" err="1" smtClean="0"/>
              <a:t>require</a:t>
            </a:r>
            <a:r>
              <a:rPr lang="es-ES_tradnl" altLang="es-MX" dirty="0" smtClean="0"/>
              <a:t>() un error fatal</a:t>
            </a:r>
          </a:p>
          <a:p>
            <a:r>
              <a:rPr lang="es-ES_tradnl" altLang="es-MX" dirty="0" smtClean="0"/>
              <a:t>Se usará </a:t>
            </a:r>
            <a:r>
              <a:rPr lang="es-ES_tradnl" altLang="es-MX" dirty="0" err="1" smtClean="0"/>
              <a:t>require</a:t>
            </a:r>
            <a:r>
              <a:rPr lang="es-ES_tradnl" altLang="es-MX" dirty="0" smtClean="0"/>
              <a:t>() si al producirse un error debe interrumpirse la carga de la página</a:t>
            </a:r>
            <a:endParaRPr lang="es-ES_tradnl" altLang="es-MX" dirty="0"/>
          </a:p>
        </p:txBody>
      </p:sp>
    </p:spTree>
    <p:extLst>
      <p:ext uri="{BB962C8B-B14F-4D97-AF65-F5344CB8AC3E}">
        <p14:creationId xmlns:p14="http://schemas.microsoft.com/office/powerpoint/2010/main" val="13499581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smtClean="0"/>
              <a:t>2.1.Sintaxis básica</a:t>
            </a:r>
            <a:endParaRPr lang="es-ES" altLang="es-MX"/>
          </a:p>
        </p:txBody>
      </p:sp>
      <p:sp>
        <p:nvSpPr>
          <p:cNvPr id="80899" name="Rectangle 3"/>
          <p:cNvSpPr>
            <a:spLocks noGrp="1" noChangeArrowheads="1"/>
          </p:cNvSpPr>
          <p:nvPr>
            <p:ph type="body" idx="1"/>
          </p:nvPr>
        </p:nvSpPr>
        <p:spPr/>
        <p:txBody>
          <a:bodyPr/>
          <a:lstStyle/>
          <a:p>
            <a:r>
              <a:rPr lang="es-ES_tradnl" altLang="es-MX" dirty="0" smtClean="0"/>
              <a:t>Existe una variante:</a:t>
            </a:r>
          </a:p>
          <a:p>
            <a:pPr marL="457200" lvl="1" indent="0">
              <a:buNone/>
            </a:pPr>
            <a:r>
              <a:rPr lang="es-ES_tradnl" altLang="es-MX" dirty="0" err="1" smtClean="0"/>
              <a:t>Include_once</a:t>
            </a:r>
            <a:r>
              <a:rPr lang="es-ES_tradnl" altLang="es-MX" dirty="0" smtClean="0"/>
              <a:t>()</a:t>
            </a:r>
          </a:p>
          <a:p>
            <a:pPr marL="457200" lvl="1" indent="0">
              <a:buNone/>
            </a:pPr>
            <a:r>
              <a:rPr lang="es-ES_tradnl" altLang="es-MX" dirty="0" err="1" smtClean="0"/>
              <a:t>Require_once</a:t>
            </a:r>
            <a:r>
              <a:rPr lang="es-ES_tradnl" altLang="es-MX" dirty="0" smtClean="0"/>
              <a:t>()</a:t>
            </a:r>
          </a:p>
          <a:p>
            <a:r>
              <a:rPr lang="es-ES_tradnl" altLang="es-MX" dirty="0" smtClean="0"/>
              <a:t>Ambos incluyen y evalúan el fichero especificado y si el fichero ya ha sido incluido en otra parte del código, no se vuelve a incluir.</a:t>
            </a:r>
            <a:endParaRPr lang="es-ES_tradnl" altLang="es-MX" dirty="0"/>
          </a:p>
        </p:txBody>
      </p:sp>
    </p:spTree>
    <p:extLst>
      <p:ext uri="{BB962C8B-B14F-4D97-AF65-F5344CB8AC3E}">
        <p14:creationId xmlns:p14="http://schemas.microsoft.com/office/powerpoint/2010/main" val="23571607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z="4000"/>
              <a:t>2.1.Sintaxis básica</a:t>
            </a:r>
            <a:endParaRPr lang="es-ES" altLang="es-MX" sz="4000">
              <a:solidFill>
                <a:srgbClr val="FF3300"/>
              </a:solidFill>
            </a:endParaRPr>
          </a:p>
        </p:txBody>
      </p:sp>
      <p:sp>
        <p:nvSpPr>
          <p:cNvPr id="81923" name="Rectangle 3"/>
          <p:cNvSpPr>
            <a:spLocks noGrp="1" noChangeArrowheads="1"/>
          </p:cNvSpPr>
          <p:nvPr>
            <p:ph type="body" idx="1"/>
          </p:nvPr>
        </p:nvSpPr>
        <p:spPr>
          <a:xfrm>
            <a:off x="3143251" y="1557338"/>
            <a:ext cx="6119813" cy="4508500"/>
          </a:xfrm>
        </p:spPr>
        <p:txBody>
          <a:bodyPr>
            <a:normAutofit fontScale="62500" lnSpcReduction="20000"/>
          </a:bodyPr>
          <a:lstStyle/>
          <a:p>
            <a:pPr marL="1101725" lvl="1" indent="-385763">
              <a:lnSpc>
                <a:spcPct val="80000"/>
              </a:lnSpc>
              <a:buNone/>
            </a:pPr>
            <a:r>
              <a:rPr lang="es-ES" altLang="es-MX" sz="1800" dirty="0">
                <a:latin typeface="Courier New" panose="02070309020205020404" pitchFamily="49" charset="0"/>
              </a:rPr>
              <a:t>Ejemplo:</a:t>
            </a:r>
          </a:p>
          <a:p>
            <a:pPr marL="1101725" lvl="1" indent="-385763">
              <a:lnSpc>
                <a:spcPct val="80000"/>
              </a:lnSpc>
              <a:buNone/>
            </a:pPr>
            <a:r>
              <a:rPr lang="es-ES" altLang="es-MX" sz="1400" dirty="0">
                <a:latin typeface="Courier New" panose="02070309020205020404" pitchFamily="49" charset="0"/>
              </a:rPr>
              <a:t>&lt;HTML&gt;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   &lt;TITLE&gt;Título&lt;/TITLE&gt;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Incluir bibliotecas de funciones</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conecta.php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fecha.php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cadena.php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globals.php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("cabecera.html");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 Código HTML + PHP</a:t>
            </a:r>
          </a:p>
          <a:p>
            <a:pPr marL="1101725" lvl="1" indent="-385763">
              <a:lnSpc>
                <a:spcPct val="80000"/>
              </a:lnSpc>
              <a:buNone/>
            </a:pPr>
            <a:r>
              <a:rPr lang="es-ES" altLang="es-MX" sz="1400" dirty="0">
                <a:latin typeface="Courier New" panose="02070309020205020404" pitchFamily="49" charset="0"/>
              </a:rPr>
              <a:t>. . .</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("pie.html");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&lt;/HTML&gt;</a:t>
            </a:r>
          </a:p>
        </p:txBody>
      </p:sp>
    </p:spTree>
    <p:extLst>
      <p:ext uri="{BB962C8B-B14F-4D97-AF65-F5344CB8AC3E}">
        <p14:creationId xmlns:p14="http://schemas.microsoft.com/office/powerpoint/2010/main" val="169480507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mtClean="0"/>
              <a:t>2.2.Variables</a:t>
            </a:r>
            <a:endParaRPr lang="es-ES" altLang="es-MX"/>
          </a:p>
        </p:txBody>
      </p:sp>
      <p:sp>
        <p:nvSpPr>
          <p:cNvPr id="83971" name="Rectangle 3"/>
          <p:cNvSpPr>
            <a:spLocks noGrp="1" noChangeArrowheads="1"/>
          </p:cNvSpPr>
          <p:nvPr>
            <p:ph type="body" idx="1"/>
          </p:nvPr>
        </p:nvSpPr>
        <p:spPr/>
        <p:txBody>
          <a:bodyPr>
            <a:normAutofit fontScale="70000" lnSpcReduction="20000"/>
          </a:bodyPr>
          <a:lstStyle/>
          <a:p>
            <a:pPr marL="0" indent="0">
              <a:buNone/>
            </a:pPr>
            <a:r>
              <a:rPr lang="es-ES_tradnl" altLang="es-MX" dirty="0" smtClean="0"/>
              <a:t>Las variables siempre van precedidas de un $</a:t>
            </a:r>
          </a:p>
          <a:p>
            <a:pPr marL="0" indent="0">
              <a:buNone/>
            </a:pPr>
            <a:r>
              <a:rPr lang="es-ES_tradnl" altLang="es-MX" dirty="0" smtClean="0"/>
              <a:t>El nombre es sensible a las mayúsculas</a:t>
            </a:r>
          </a:p>
          <a:p>
            <a:pPr marL="0" indent="0">
              <a:buNone/>
            </a:pPr>
            <a:r>
              <a:rPr lang="es-ES_tradnl" altLang="es-MX" dirty="0" smtClean="0"/>
              <a:t>Comienzan por letra o subrayado, seguido de letras, números o subrayado</a:t>
            </a:r>
          </a:p>
          <a:p>
            <a:pPr marL="0" indent="0">
              <a:buNone/>
            </a:pPr>
            <a:r>
              <a:rPr lang="es-ES_tradnl" altLang="es-MX" dirty="0" smtClean="0"/>
              <a:t>Variables predefinidas:</a:t>
            </a:r>
          </a:p>
          <a:p>
            <a:pPr marL="457200" lvl="1" indent="0">
              <a:buNone/>
            </a:pPr>
            <a:r>
              <a:rPr lang="es-ES_tradnl" altLang="es-MX" dirty="0" smtClean="0"/>
              <a:t>$GLOBALS, $_SERVER, $_GET, $_POST, $_COOKIES, $_FILES,</a:t>
            </a:r>
          </a:p>
          <a:p>
            <a:pPr marL="457200" lvl="1" indent="0">
              <a:buNone/>
            </a:pPr>
            <a:r>
              <a:rPr lang="es-ES_tradnl" altLang="es-MX" dirty="0" smtClean="0"/>
              <a:t>$_ENV, $_REQUEST, $_SESSION</a:t>
            </a:r>
          </a:p>
          <a:p>
            <a:pPr marL="0" indent="0">
              <a:buNone/>
            </a:pPr>
            <a:r>
              <a:rPr lang="es-ES_tradnl" altLang="es-MX" dirty="0" smtClean="0"/>
              <a:t>Ámbito: globales al fichero (excepto funciones) o locales a una función</a:t>
            </a:r>
          </a:p>
          <a:p>
            <a:pPr marL="0" indent="0">
              <a:buNone/>
            </a:pPr>
            <a:r>
              <a:rPr lang="es-ES_tradnl" altLang="es-MX" dirty="0" smtClean="0"/>
              <a:t>Ejemplo:</a:t>
            </a:r>
          </a:p>
          <a:p>
            <a:pPr marL="457200" lvl="1" indent="0">
              <a:buNone/>
            </a:pPr>
            <a:r>
              <a:rPr lang="es-ES_tradnl" altLang="es-MX" dirty="0" smtClean="0"/>
              <a:t>$valor = 5;</a:t>
            </a:r>
          </a:p>
          <a:p>
            <a:pPr marL="457200" lvl="1" indent="0">
              <a:buNone/>
            </a:pPr>
            <a:r>
              <a:rPr lang="es-ES" altLang="es-MX" dirty="0" err="1" smtClean="0"/>
              <a:t>print</a:t>
            </a:r>
            <a:r>
              <a:rPr lang="es-ES" altLang="es-MX" dirty="0" smtClean="0"/>
              <a:t> “El valor es: “ . $valor . “\n”;</a:t>
            </a:r>
          </a:p>
          <a:p>
            <a:pPr marL="457200" lvl="1" indent="0">
              <a:buNone/>
            </a:pPr>
            <a:r>
              <a:rPr lang="es-ES" altLang="es-MX" dirty="0" err="1" smtClean="0"/>
              <a:t>print</a:t>
            </a:r>
            <a:r>
              <a:rPr lang="es-ES" altLang="es-MX" dirty="0" smtClean="0"/>
              <a:t> “El valor es: $valor\n”; // ojo: comillas dobles</a:t>
            </a:r>
          </a:p>
          <a:p>
            <a:pPr marL="457200" lvl="1" indent="0">
              <a:buNone/>
            </a:pPr>
            <a:endParaRPr lang="es-ES" altLang="es-MX" dirty="0" smtClean="0"/>
          </a:p>
          <a:p>
            <a:pPr marL="457200" lvl="1" indent="0">
              <a:buNone/>
            </a:pPr>
            <a:r>
              <a:rPr lang="es-ES" altLang="es-MX" dirty="0" smtClean="0"/>
              <a:t>Resultado:</a:t>
            </a:r>
          </a:p>
          <a:p>
            <a:pPr marL="457200" lvl="1" indent="0">
              <a:buNone/>
            </a:pPr>
            <a:r>
              <a:rPr lang="es-ES" altLang="es-MX" dirty="0" smtClean="0"/>
              <a:t>	El valor es: 5</a:t>
            </a:r>
            <a:endParaRPr lang="es-ES" altLang="es-MX" dirty="0"/>
          </a:p>
        </p:txBody>
      </p:sp>
    </p:spTree>
    <p:extLst>
      <p:ext uri="{BB962C8B-B14F-4D97-AF65-F5344CB8AC3E}">
        <p14:creationId xmlns:p14="http://schemas.microsoft.com/office/powerpoint/2010/main" val="314824357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ES" altLang="es-MX" smtClean="0"/>
              <a:t>2.3.Constantes</a:t>
            </a:r>
            <a:endParaRPr lang="es-ES" altLang="es-MX"/>
          </a:p>
        </p:txBody>
      </p:sp>
      <p:sp>
        <p:nvSpPr>
          <p:cNvPr id="84995" name="Rectangle 3"/>
          <p:cNvSpPr>
            <a:spLocks noGrp="1" noChangeArrowheads="1"/>
          </p:cNvSpPr>
          <p:nvPr>
            <p:ph type="body" idx="1"/>
          </p:nvPr>
        </p:nvSpPr>
        <p:spPr/>
        <p:txBody>
          <a:bodyPr/>
          <a:lstStyle/>
          <a:p>
            <a:pPr marL="0" indent="0">
              <a:buNone/>
            </a:pPr>
            <a:r>
              <a:rPr lang="es-ES_tradnl" altLang="es-MX" dirty="0" smtClean="0"/>
              <a:t>Definición de constantes:</a:t>
            </a:r>
          </a:p>
          <a:p>
            <a:pPr marL="457200" lvl="1" indent="0">
              <a:buNone/>
            </a:pPr>
            <a:r>
              <a:rPr lang="es-ES_tradnl" altLang="es-MX" dirty="0" smtClean="0"/>
              <a:t>define (“CONSTANTE”, “hola”);</a:t>
            </a:r>
          </a:p>
          <a:p>
            <a:pPr marL="457200" lvl="1" indent="0">
              <a:buNone/>
            </a:pPr>
            <a:r>
              <a:rPr lang="es-ES_tradnl" altLang="es-MX" dirty="0" err="1" smtClean="0"/>
              <a:t>print</a:t>
            </a:r>
            <a:r>
              <a:rPr lang="es-ES_tradnl" altLang="es-MX" dirty="0" smtClean="0"/>
              <a:t> CONSTANTE;</a:t>
            </a:r>
          </a:p>
          <a:p>
            <a:pPr marL="0" indent="0">
              <a:buNone/>
            </a:pPr>
            <a:r>
              <a:rPr lang="es-ES_tradnl" altLang="es-MX" dirty="0" smtClean="0"/>
              <a:t>No llevan $ delante</a:t>
            </a:r>
          </a:p>
          <a:p>
            <a:pPr marL="0" indent="0">
              <a:buNone/>
            </a:pPr>
            <a:r>
              <a:rPr lang="es-ES_tradnl" altLang="es-MX" dirty="0" smtClean="0"/>
              <a:t>Sólo se pueden definir constantes de los tipos escalares (</a:t>
            </a:r>
            <a:r>
              <a:rPr lang="es-ES_tradnl" altLang="es-MX" dirty="0" err="1" smtClean="0"/>
              <a:t>boolean</a:t>
            </a:r>
            <a:r>
              <a:rPr lang="es-ES_tradnl" altLang="es-MX" dirty="0" smtClean="0"/>
              <a:t>, </a:t>
            </a:r>
            <a:r>
              <a:rPr lang="es-ES_tradnl" altLang="es-MX" dirty="0" err="1" smtClean="0"/>
              <a:t>integer</a:t>
            </a:r>
            <a:r>
              <a:rPr lang="es-ES_tradnl" altLang="es-MX" dirty="0" smtClean="0"/>
              <a:t>, </a:t>
            </a:r>
            <a:r>
              <a:rPr lang="es-ES_tradnl" altLang="es-MX" dirty="0" err="1" smtClean="0"/>
              <a:t>double</a:t>
            </a:r>
            <a:r>
              <a:rPr lang="es-ES_tradnl" altLang="es-MX" dirty="0" smtClean="0"/>
              <a:t>, </a:t>
            </a:r>
            <a:r>
              <a:rPr lang="es-ES_tradnl" altLang="es-MX" dirty="0" err="1" smtClean="0"/>
              <a:t>string</a:t>
            </a:r>
            <a:r>
              <a:rPr lang="es-ES_tradnl" altLang="es-MX" dirty="0" smtClean="0"/>
              <a:t>)</a:t>
            </a:r>
            <a:endParaRPr lang="es-ES" altLang="es-MX" dirty="0"/>
          </a:p>
        </p:txBody>
      </p:sp>
    </p:spTree>
    <p:extLst>
      <p:ext uri="{BB962C8B-B14F-4D97-AF65-F5344CB8AC3E}">
        <p14:creationId xmlns:p14="http://schemas.microsoft.com/office/powerpoint/2010/main" val="1661720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a:xfrm>
            <a:off x="818712" y="2222287"/>
            <a:ext cx="10554574" cy="4508713"/>
          </a:xfrm>
        </p:spPr>
        <p:txBody>
          <a:bodyPr>
            <a:noAutofit/>
          </a:bodyPr>
          <a:lstStyle/>
          <a:p>
            <a:r>
              <a:rPr lang="es-CO" sz="2000" dirty="0" smtClean="0"/>
              <a:t>Adición +</a:t>
            </a:r>
          </a:p>
          <a:p>
            <a:r>
              <a:rPr lang="es-CO" sz="2000" dirty="0" smtClean="0"/>
              <a:t>Sustracción –</a:t>
            </a:r>
          </a:p>
          <a:p>
            <a:r>
              <a:rPr lang="es-CO" sz="2000" dirty="0" smtClean="0"/>
              <a:t>Multiplicación *</a:t>
            </a:r>
          </a:p>
          <a:p>
            <a:r>
              <a:rPr lang="es-CO" sz="2000" dirty="0" smtClean="0"/>
              <a:t>División /</a:t>
            </a:r>
          </a:p>
          <a:p>
            <a:r>
              <a:rPr lang="es-CO" sz="2000" dirty="0" smtClean="0"/>
              <a:t>Modulo %</a:t>
            </a:r>
          </a:p>
          <a:p>
            <a:r>
              <a:rPr lang="es-CO" sz="20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3362972" y="1669994"/>
            <a:ext cx="5824580" cy="2018419"/>
          </a:xfrm>
          <a:prstGeom prst="rect">
            <a:avLst/>
          </a:prstGeom>
        </p:spPr>
      </p:pic>
      <p:pic>
        <p:nvPicPr>
          <p:cNvPr id="5" name="Imagen 4"/>
          <p:cNvPicPr>
            <a:picLocks noChangeAspect="1"/>
          </p:cNvPicPr>
          <p:nvPr/>
        </p:nvPicPr>
        <p:blipFill>
          <a:blip r:embed="rId3"/>
          <a:stretch>
            <a:fillRect/>
          </a:stretch>
        </p:blipFill>
        <p:spPr>
          <a:xfrm>
            <a:off x="9035377" y="77691"/>
            <a:ext cx="3156623" cy="2018418"/>
          </a:xfrm>
          <a:prstGeom prst="rect">
            <a:avLst/>
          </a:prstGeom>
        </p:spPr>
      </p:pic>
      <p:pic>
        <p:nvPicPr>
          <p:cNvPr id="6" name="Imagen 5"/>
          <p:cNvPicPr>
            <a:picLocks noChangeAspect="1"/>
          </p:cNvPicPr>
          <p:nvPr/>
        </p:nvPicPr>
        <p:blipFill>
          <a:blip r:embed="rId4"/>
          <a:stretch>
            <a:fillRect/>
          </a:stretch>
        </p:blipFill>
        <p:spPr>
          <a:xfrm>
            <a:off x="3882798" y="4554811"/>
            <a:ext cx="4524602" cy="2118663"/>
          </a:xfrm>
          <a:prstGeom prst="rect">
            <a:avLst/>
          </a:prstGeom>
        </p:spPr>
      </p:pic>
    </p:spTree>
    <p:extLst>
      <p:ext uri="{BB962C8B-B14F-4D97-AF65-F5344CB8AC3E}">
        <p14:creationId xmlns:p14="http://schemas.microsoft.com/office/powerpoint/2010/main" val="6011208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ES" altLang="es-MX" smtClean="0"/>
              <a:t>2.4.Estructuras de control</a:t>
            </a:r>
            <a:endParaRPr lang="es-ES" altLang="es-MX"/>
          </a:p>
        </p:txBody>
      </p:sp>
      <p:sp>
        <p:nvSpPr>
          <p:cNvPr id="86019" name="Rectangle 3"/>
          <p:cNvSpPr>
            <a:spLocks noGrp="1" noChangeArrowheads="1"/>
          </p:cNvSpPr>
          <p:nvPr>
            <p:ph type="body" idx="1"/>
          </p:nvPr>
        </p:nvSpPr>
        <p:spPr/>
        <p:txBody>
          <a:bodyPr>
            <a:normAutofit/>
          </a:bodyPr>
          <a:lstStyle/>
          <a:p>
            <a:r>
              <a:rPr lang="es-ES_tradnl" altLang="es-MX" dirty="0" err="1" smtClean="0"/>
              <a:t>if-else</a:t>
            </a:r>
            <a:endParaRPr lang="es-ES_tradnl" altLang="es-MX" dirty="0" smtClean="0"/>
          </a:p>
          <a:p>
            <a:r>
              <a:rPr lang="es-ES_tradnl" altLang="es-MX" dirty="0" err="1" smtClean="0"/>
              <a:t>while</a:t>
            </a:r>
            <a:endParaRPr lang="es-ES_tradnl" altLang="es-MX" dirty="0" smtClean="0"/>
          </a:p>
          <a:p>
            <a:r>
              <a:rPr lang="es-ES_tradnl" altLang="es-MX" dirty="0" smtClean="0"/>
              <a:t>do .. </a:t>
            </a:r>
            <a:r>
              <a:rPr lang="es-ES_tradnl" altLang="es-MX" dirty="0" err="1" smtClean="0"/>
              <a:t>while</a:t>
            </a:r>
            <a:endParaRPr lang="es-ES_tradnl" altLang="es-MX" dirty="0" smtClean="0"/>
          </a:p>
          <a:p>
            <a:r>
              <a:rPr lang="es-ES_tradnl" altLang="es-MX" dirty="0" err="1" smtClean="0"/>
              <a:t>for</a:t>
            </a:r>
            <a:endParaRPr lang="es-ES_tradnl" altLang="es-MX" dirty="0" smtClean="0"/>
          </a:p>
          <a:p>
            <a:r>
              <a:rPr lang="es-ES_tradnl" altLang="es-MX" dirty="0" err="1" smtClean="0"/>
              <a:t>foreach</a:t>
            </a:r>
            <a:endParaRPr lang="es-ES_tradnl" altLang="es-MX" dirty="0" smtClean="0"/>
          </a:p>
          <a:p>
            <a:r>
              <a:rPr lang="es-ES_tradnl" altLang="es-MX" dirty="0" err="1" smtClean="0"/>
              <a:t>Switch</a:t>
            </a:r>
            <a:endParaRPr lang="es-ES_tradnl" altLang="es-MX" dirty="0"/>
          </a:p>
          <a:p>
            <a:endParaRPr lang="es-ES_tradnl" altLang="es-MX" dirty="0" smtClean="0"/>
          </a:p>
          <a:p>
            <a:r>
              <a:rPr lang="es-ES_tradnl" altLang="es-MX" dirty="0" smtClean="0"/>
              <a:t>Mismo comportamiento que en C y Java</a:t>
            </a:r>
          </a:p>
          <a:p>
            <a:endParaRPr lang="es-ES_tradnl" altLang="es-MX" dirty="0"/>
          </a:p>
        </p:txBody>
      </p:sp>
    </p:spTree>
    <p:extLst>
      <p:ext uri="{BB962C8B-B14F-4D97-AF65-F5344CB8AC3E}">
        <p14:creationId xmlns:p14="http://schemas.microsoft.com/office/powerpoint/2010/main" val="12894875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 altLang="es-MX" smtClean="0"/>
              <a:t>2.5.Funciones</a:t>
            </a:r>
            <a:endParaRPr lang="es-ES" altLang="es-MX"/>
          </a:p>
        </p:txBody>
      </p:sp>
      <p:sp>
        <p:nvSpPr>
          <p:cNvPr id="91139" name="Rectangle 3"/>
          <p:cNvSpPr>
            <a:spLocks noGrp="1" noChangeArrowheads="1"/>
          </p:cNvSpPr>
          <p:nvPr>
            <p:ph type="body" idx="1"/>
          </p:nvPr>
        </p:nvSpPr>
        <p:spPr/>
        <p:txBody>
          <a:bodyPr>
            <a:normAutofit fontScale="92500" lnSpcReduction="10000"/>
          </a:bodyPr>
          <a:lstStyle/>
          <a:p>
            <a:r>
              <a:rPr lang="es-ES_tradnl" altLang="es-MX" dirty="0" smtClean="0"/>
              <a:t>Ejemplo:</a:t>
            </a:r>
          </a:p>
          <a:p>
            <a:pPr marL="457200" lvl="1" indent="0">
              <a:buNone/>
            </a:pPr>
            <a:r>
              <a:rPr lang="es-ES_tradnl" altLang="es-MX" dirty="0" err="1" smtClean="0"/>
              <a:t>function</a:t>
            </a:r>
            <a:r>
              <a:rPr lang="es-ES_tradnl" altLang="es-MX" dirty="0" smtClean="0"/>
              <a:t> suma ($x, $y)</a:t>
            </a:r>
          </a:p>
          <a:p>
            <a:pPr marL="457200" lvl="1" indent="0">
              <a:buNone/>
            </a:pPr>
            <a:r>
              <a:rPr lang="es-ES_tradnl" altLang="es-MX" dirty="0" smtClean="0"/>
              <a:t>{</a:t>
            </a:r>
          </a:p>
          <a:p>
            <a:pPr marL="457200" lvl="1" indent="0">
              <a:buNone/>
            </a:pPr>
            <a:r>
              <a:rPr lang="es-ES_tradnl" altLang="es-MX" dirty="0" smtClean="0"/>
              <a:t>  	$s = $x + $y;</a:t>
            </a:r>
          </a:p>
          <a:p>
            <a:pPr marL="457200" lvl="1" indent="0">
              <a:buNone/>
            </a:pPr>
            <a:r>
              <a:rPr lang="es-ES_tradnl" altLang="es-MX" dirty="0" smtClean="0"/>
              <a:t>  	</a:t>
            </a:r>
            <a:r>
              <a:rPr lang="es-ES_tradnl" altLang="es-MX" dirty="0" err="1" smtClean="0"/>
              <a:t>return</a:t>
            </a:r>
            <a:r>
              <a:rPr lang="es-ES_tradnl" altLang="es-MX" dirty="0" smtClean="0"/>
              <a:t> s;</a:t>
            </a:r>
          </a:p>
          <a:p>
            <a:pPr marL="457200" lvl="1" indent="0">
              <a:buNone/>
            </a:pPr>
            <a:r>
              <a:rPr lang="es-ES_tradnl" altLang="es-MX" dirty="0" smtClean="0"/>
              <a:t>}</a:t>
            </a:r>
          </a:p>
          <a:p>
            <a:pPr marL="457200" lvl="1" indent="0">
              <a:buNone/>
            </a:pPr>
            <a:endParaRPr lang="es-ES_tradnl" altLang="es-MX" dirty="0" smtClean="0"/>
          </a:p>
          <a:p>
            <a:pPr marL="457200" lvl="1" indent="0">
              <a:buNone/>
            </a:pPr>
            <a:r>
              <a:rPr lang="es-ES_tradnl" altLang="es-MX" dirty="0" smtClean="0"/>
              <a:t>$a=1;</a:t>
            </a:r>
          </a:p>
          <a:p>
            <a:pPr marL="457200" lvl="1" indent="0">
              <a:buNone/>
            </a:pPr>
            <a:r>
              <a:rPr lang="es-ES_tradnl" altLang="es-MX" dirty="0" smtClean="0"/>
              <a:t>$b=2;</a:t>
            </a:r>
          </a:p>
          <a:p>
            <a:pPr marL="457200" lvl="1" indent="0">
              <a:buNone/>
            </a:pPr>
            <a:r>
              <a:rPr lang="es-ES_tradnl" altLang="es-MX" dirty="0" smtClean="0"/>
              <a:t>$c=suma ($a, $b);</a:t>
            </a:r>
          </a:p>
          <a:p>
            <a:pPr marL="457200" lvl="1" indent="0">
              <a:buNone/>
            </a:pPr>
            <a:r>
              <a:rPr lang="es-ES_tradnl" altLang="es-MX" dirty="0" err="1" smtClean="0"/>
              <a:t>print</a:t>
            </a:r>
            <a:r>
              <a:rPr lang="es-ES_tradnl" altLang="es-MX" dirty="0" smtClean="0"/>
              <a:t> $c;</a:t>
            </a:r>
            <a:endParaRPr lang="es-ES" altLang="es-MX" dirty="0"/>
          </a:p>
        </p:txBody>
      </p:sp>
    </p:spTree>
    <p:extLst>
      <p:ext uri="{BB962C8B-B14F-4D97-AF65-F5344CB8AC3E}">
        <p14:creationId xmlns:p14="http://schemas.microsoft.com/office/powerpoint/2010/main" val="42267248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2163" name="Rectangle 3"/>
          <p:cNvSpPr>
            <a:spLocks noGrp="1" noChangeArrowheads="1"/>
          </p:cNvSpPr>
          <p:nvPr>
            <p:ph type="body" idx="1"/>
          </p:nvPr>
        </p:nvSpPr>
        <p:spPr>
          <a:xfrm>
            <a:off x="1981200" y="1905001"/>
            <a:ext cx="8229600" cy="2887663"/>
          </a:xfrm>
        </p:spPr>
        <p:txBody>
          <a:bodyPr>
            <a:normAutofit fontScale="85000" lnSpcReduction="20000"/>
          </a:bodyPr>
          <a:lstStyle/>
          <a:p>
            <a:pPr>
              <a:lnSpc>
                <a:spcPct val="80000"/>
              </a:lnSpc>
            </a:pPr>
            <a:r>
              <a:rPr lang="es-ES_tradnl" altLang="es-MX" sz="2400"/>
              <a:t>Por defecto los parámetros se pasan por valor</a:t>
            </a:r>
          </a:p>
          <a:p>
            <a:pPr>
              <a:lnSpc>
                <a:spcPct val="80000"/>
              </a:lnSpc>
            </a:pPr>
            <a:r>
              <a:rPr lang="es-ES_tradnl" altLang="es-MX" sz="2400"/>
              <a:t>Paso por referencia:</a:t>
            </a:r>
          </a:p>
          <a:p>
            <a:pPr marL="1073150" lvl="1" indent="-357188">
              <a:lnSpc>
                <a:spcPct val="80000"/>
              </a:lnSpc>
              <a:buNone/>
            </a:pPr>
            <a:r>
              <a:rPr lang="es-ES_tradnl" altLang="es-MX" sz="1800">
                <a:latin typeface="Courier New" panose="02070309020205020404" pitchFamily="49" charset="0"/>
              </a:rPr>
              <a:t>function incrementa (&amp;$a)</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r>
              <a:rPr lang="es-ES_tradnl" altLang="es-MX" sz="1800">
                <a:latin typeface="Courier New" panose="02070309020205020404" pitchFamily="49" charset="0"/>
              </a:rPr>
              <a:t>   $a = $a + 1;</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endParaRPr lang="es-ES_tradnl" altLang="es-MX" sz="1800">
              <a:latin typeface="Courier New" panose="02070309020205020404" pitchFamily="49" charset="0"/>
            </a:endParaRPr>
          </a:p>
          <a:p>
            <a:pPr marL="1073150" lvl="1" indent="-357188">
              <a:lnSpc>
                <a:spcPct val="80000"/>
              </a:lnSpc>
              <a:buNone/>
            </a:pPr>
            <a:r>
              <a:rPr lang="es-ES_tradnl" altLang="es-MX" sz="1800">
                <a:latin typeface="Courier New" panose="02070309020205020404" pitchFamily="49" charset="0"/>
              </a:rPr>
              <a:t>$a=1;</a:t>
            </a:r>
          </a:p>
          <a:p>
            <a:pPr marL="1073150" lvl="1" indent="-357188">
              <a:lnSpc>
                <a:spcPct val="80000"/>
              </a:lnSpc>
              <a:buNone/>
            </a:pPr>
            <a:r>
              <a:rPr lang="es-ES_tradnl" altLang="es-MX" sz="1800">
                <a:latin typeface="Courier New" panose="02070309020205020404" pitchFamily="49" charset="0"/>
              </a:rPr>
              <a:t>incrementa ($a);</a:t>
            </a:r>
          </a:p>
          <a:p>
            <a:pPr marL="1073150" lvl="1" indent="-357188">
              <a:lnSpc>
                <a:spcPct val="80000"/>
              </a:lnSpc>
              <a:buNone/>
            </a:pPr>
            <a:r>
              <a:rPr lang="es-ES_tradnl" altLang="es-MX" sz="1800">
                <a:latin typeface="Courier New" panose="02070309020205020404" pitchFamily="49" charset="0"/>
              </a:rPr>
              <a:t>print $a; // Muestra un 2</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18971311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3187" name="Rectangle 3"/>
          <p:cNvSpPr>
            <a:spLocks noGrp="1" noChangeArrowheads="1"/>
          </p:cNvSpPr>
          <p:nvPr>
            <p:ph type="body" idx="1"/>
          </p:nvPr>
        </p:nvSpPr>
        <p:spPr>
          <a:xfrm>
            <a:off x="1981200" y="1905001"/>
            <a:ext cx="8229600" cy="2887663"/>
          </a:xfrm>
        </p:spPr>
        <p:txBody>
          <a:bodyPr>
            <a:normAutofit fontScale="85000" lnSpcReduction="20000"/>
          </a:bodyPr>
          <a:lstStyle/>
          <a:p>
            <a:pPr>
              <a:lnSpc>
                <a:spcPct val="80000"/>
              </a:lnSpc>
            </a:pPr>
            <a:r>
              <a:rPr lang="es-ES_tradnl" altLang="es-MX" sz="2400"/>
              <a:t>Argumentos por defecto</a:t>
            </a:r>
          </a:p>
          <a:p>
            <a:pPr marL="1073150" lvl="1" indent="-357188">
              <a:lnSpc>
                <a:spcPct val="80000"/>
              </a:lnSpc>
              <a:buNone/>
            </a:pPr>
            <a:r>
              <a:rPr lang="es-ES" altLang="es-MX" sz="1800">
                <a:latin typeface="Courier New" panose="02070309020205020404" pitchFamily="49" charset="0"/>
              </a:rPr>
              <a:t>function muestranombre ($titulo = "Sr.")</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    print "Estimado $titulo:\n";</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muestranombre ();</a:t>
            </a:r>
          </a:p>
          <a:p>
            <a:pPr marL="1073150" lvl="1" indent="-357188">
              <a:lnSpc>
                <a:spcPct val="80000"/>
              </a:lnSpc>
              <a:buNone/>
            </a:pPr>
            <a:r>
              <a:rPr lang="es-ES" altLang="es-MX" sz="1800">
                <a:latin typeface="Courier New" panose="02070309020205020404" pitchFamily="49" charset="0"/>
              </a:rPr>
              <a:t>muestranombre ("Prof.");</a:t>
            </a:r>
          </a:p>
          <a:p>
            <a:pPr>
              <a:lnSpc>
                <a:spcPct val="80000"/>
              </a:lnSpc>
            </a:pPr>
            <a:r>
              <a:rPr lang="es-ES_tradnl" altLang="es-MX" sz="2400"/>
              <a:t>Salida:</a:t>
            </a:r>
          </a:p>
          <a:p>
            <a:pPr marL="1073150" lvl="1" indent="-357188">
              <a:lnSpc>
                <a:spcPct val="80000"/>
              </a:lnSpc>
              <a:buNone/>
            </a:pPr>
            <a:r>
              <a:rPr lang="es-ES_tradnl" altLang="es-MX" sz="1800">
                <a:latin typeface="Courier New" panose="02070309020205020404" pitchFamily="49" charset="0"/>
              </a:rPr>
              <a:t>Estimado Sr.:</a:t>
            </a:r>
          </a:p>
          <a:p>
            <a:pPr marL="1073150" lvl="1" indent="-357188">
              <a:lnSpc>
                <a:spcPct val="80000"/>
              </a:lnSpc>
              <a:buNone/>
            </a:pPr>
            <a:r>
              <a:rPr lang="es-ES_tradnl" altLang="es-MX" sz="1800">
                <a:latin typeface="Courier New" panose="02070309020205020404" pitchFamily="49" charset="0"/>
              </a:rPr>
              <a:t>Estimado Prof.:</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349873565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2.5.Funciones</a:t>
            </a:r>
            <a:endParaRPr lang="es-ES" altLang="es-MX"/>
          </a:p>
        </p:txBody>
      </p:sp>
      <p:sp>
        <p:nvSpPr>
          <p:cNvPr id="94211" name="Rectangle 3"/>
          <p:cNvSpPr>
            <a:spLocks noGrp="1" noChangeArrowheads="1"/>
          </p:cNvSpPr>
          <p:nvPr>
            <p:ph type="body" idx="1"/>
          </p:nvPr>
        </p:nvSpPr>
        <p:spPr/>
        <p:txBody>
          <a:bodyPr>
            <a:normAutofit lnSpcReduction="10000"/>
          </a:bodyPr>
          <a:lstStyle/>
          <a:p>
            <a:r>
              <a:rPr lang="es-ES_tradnl" altLang="es-MX" dirty="0" smtClean="0"/>
              <a:t>Los argumentos con valores por defecto deben ser siempre los últimos:</a:t>
            </a:r>
          </a:p>
          <a:p>
            <a:pPr marL="457200" lvl="1" indent="0">
              <a:buNone/>
            </a:pPr>
            <a:r>
              <a:rPr lang="es-ES" altLang="es-MX" dirty="0" err="1" smtClean="0"/>
              <a:t>function</a:t>
            </a:r>
            <a:r>
              <a:rPr lang="es-ES" altLang="es-MX" dirty="0" smtClean="0"/>
              <a:t> </a:t>
            </a:r>
            <a:r>
              <a:rPr lang="es-ES" altLang="es-MX" dirty="0" err="1" smtClean="0"/>
              <a:t>muestranombre</a:t>
            </a:r>
            <a:r>
              <a:rPr lang="es-ES" altLang="es-MX" dirty="0" smtClean="0"/>
              <a:t> ($nombre, $titulo= "Sr.")</a:t>
            </a:r>
          </a:p>
          <a:p>
            <a:pPr marL="457200" lvl="1" indent="0">
              <a:buNone/>
            </a:pPr>
            <a:r>
              <a:rPr lang="es-ES" altLang="es-MX" dirty="0" smtClean="0"/>
              <a:t>{</a:t>
            </a:r>
          </a:p>
          <a:p>
            <a:pPr marL="457200" lvl="1" indent="0">
              <a:buNone/>
            </a:pPr>
            <a:r>
              <a:rPr lang="es-ES" altLang="es-MX" dirty="0" smtClean="0"/>
              <a:t>    </a:t>
            </a:r>
            <a:r>
              <a:rPr lang="es-ES" altLang="es-MX" dirty="0" err="1" smtClean="0"/>
              <a:t>print</a:t>
            </a:r>
            <a:r>
              <a:rPr lang="es-ES" altLang="es-MX" dirty="0" smtClean="0"/>
              <a:t> "Estimado $titulo $nombre:\n";</a:t>
            </a:r>
          </a:p>
          <a:p>
            <a:pPr marL="457200" lvl="1" indent="0">
              <a:buNone/>
            </a:pPr>
            <a:r>
              <a:rPr lang="es-ES" altLang="es-MX" dirty="0" smtClean="0"/>
              <a:t>}</a:t>
            </a:r>
          </a:p>
          <a:p>
            <a:pPr marL="457200" lvl="1" indent="0">
              <a:buNone/>
            </a:pPr>
            <a:r>
              <a:rPr lang="es-ES" altLang="es-MX" dirty="0" err="1" smtClean="0"/>
              <a:t>muestranombre</a:t>
            </a:r>
            <a:r>
              <a:rPr lang="es-ES" altLang="es-MX" dirty="0" smtClean="0"/>
              <a:t> (“Fernández”);</a:t>
            </a:r>
          </a:p>
          <a:p>
            <a:pPr marL="457200" lvl="1" indent="0">
              <a:buNone/>
            </a:pPr>
            <a:r>
              <a:rPr lang="es-ES" altLang="es-MX" dirty="0" err="1" smtClean="0"/>
              <a:t>muestranombre</a:t>
            </a:r>
            <a:r>
              <a:rPr lang="es-ES" altLang="es-MX" dirty="0" smtClean="0"/>
              <a:t> (“Fernández”, "Prof.");</a:t>
            </a:r>
          </a:p>
          <a:p>
            <a:r>
              <a:rPr lang="es-ES_tradnl" altLang="es-MX" dirty="0" smtClean="0"/>
              <a:t>Salida:</a:t>
            </a:r>
          </a:p>
          <a:p>
            <a:pPr marL="457200" lvl="1" indent="0">
              <a:buNone/>
            </a:pPr>
            <a:r>
              <a:rPr lang="es-ES_tradnl" altLang="es-MX" dirty="0" smtClean="0"/>
              <a:t>Estimado Sr. Fernández:</a:t>
            </a:r>
          </a:p>
          <a:p>
            <a:pPr marL="457200" lvl="1" indent="0">
              <a:buNone/>
            </a:pPr>
            <a:r>
              <a:rPr lang="es-ES_tradnl" altLang="es-MX" dirty="0" smtClean="0"/>
              <a:t>Estimado Prof. Fernández:</a:t>
            </a:r>
            <a:endParaRPr lang="es-ES" altLang="es-MX" dirty="0"/>
          </a:p>
        </p:txBody>
      </p:sp>
    </p:spTree>
    <p:extLst>
      <p:ext uri="{BB962C8B-B14F-4D97-AF65-F5344CB8AC3E}">
        <p14:creationId xmlns:p14="http://schemas.microsoft.com/office/powerpoint/2010/main" val="3794180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altLang="es-MX" smtClean="0"/>
              <a:t>2.6.Arreglos</a:t>
            </a:r>
            <a:endParaRPr lang="es-ES" altLang="es-MX" dirty="0"/>
          </a:p>
        </p:txBody>
      </p:sp>
      <p:sp>
        <p:nvSpPr>
          <p:cNvPr id="95235" name="Rectangle 3"/>
          <p:cNvSpPr>
            <a:spLocks noGrp="1" noChangeArrowheads="1"/>
          </p:cNvSpPr>
          <p:nvPr>
            <p:ph type="body" idx="1"/>
          </p:nvPr>
        </p:nvSpPr>
        <p:spPr/>
        <p:txBody>
          <a:bodyPr>
            <a:normAutofit fontScale="92500" lnSpcReduction="20000"/>
          </a:bodyPr>
          <a:lstStyle/>
          <a:p>
            <a:r>
              <a:rPr lang="es-ES_tradnl" altLang="es-MX" dirty="0" smtClean="0"/>
              <a:t>Sintaxis:</a:t>
            </a:r>
          </a:p>
          <a:p>
            <a:pPr marL="457200" lvl="1" indent="0">
              <a:buNone/>
            </a:pPr>
            <a:r>
              <a:rPr lang="es-ES_tradnl" altLang="es-MX" dirty="0" err="1" smtClean="0"/>
              <a:t>array</a:t>
            </a:r>
            <a:r>
              <a:rPr lang="es-ES_tradnl" altLang="es-MX" dirty="0" smtClean="0"/>
              <a:t> ([clave =&gt;] valor, ...)</a:t>
            </a:r>
          </a:p>
          <a:p>
            <a:r>
              <a:rPr lang="es-ES_tradnl" altLang="es-MX" dirty="0" smtClean="0"/>
              <a:t>La clave es una cadena o un entero no negativo. El valor puede ser de cualquier tipo válido en PHP, incluyendo otro </a:t>
            </a:r>
            <a:r>
              <a:rPr lang="es-ES_tradnl" altLang="es-MX" dirty="0" err="1" smtClean="0"/>
              <a:t>array</a:t>
            </a:r>
            <a:endParaRPr lang="es-ES_tradnl" altLang="es-MX" dirty="0" smtClean="0"/>
          </a:p>
          <a:p>
            <a:r>
              <a:rPr lang="es-ES_tradnl" altLang="es-MX" dirty="0" smtClean="0"/>
              <a:t>Ejemplos:</a:t>
            </a:r>
          </a:p>
          <a:p>
            <a:pPr marL="457200" lvl="1" indent="0">
              <a:buNone/>
            </a:pPr>
            <a:r>
              <a:rPr lang="es-ES_tradnl" altLang="es-MX" dirty="0" smtClean="0"/>
              <a:t>$color = </a:t>
            </a:r>
            <a:r>
              <a:rPr lang="es-ES_tradnl" altLang="es-MX" dirty="0" err="1" smtClean="0"/>
              <a:t>array</a:t>
            </a:r>
            <a:r>
              <a:rPr lang="es-ES_tradnl" altLang="es-MX" dirty="0" smtClean="0"/>
              <a:t> (‘rojo’=&gt;101, ‘verde’=&gt;51, ‘azul’=&gt;255);</a:t>
            </a:r>
          </a:p>
          <a:p>
            <a:pPr marL="457200" lvl="1" indent="0">
              <a:buNone/>
            </a:pPr>
            <a:r>
              <a:rPr lang="es-ES_tradnl" altLang="es-MX" dirty="0" smtClean="0"/>
              <a:t>$medidas = </a:t>
            </a:r>
            <a:r>
              <a:rPr lang="es-ES_tradnl" altLang="es-MX" dirty="0" err="1" smtClean="0"/>
              <a:t>array</a:t>
            </a:r>
            <a:r>
              <a:rPr lang="es-ES_tradnl" altLang="es-MX" dirty="0" smtClean="0"/>
              <a:t> (10, 25, 15);</a:t>
            </a:r>
          </a:p>
          <a:p>
            <a:r>
              <a:rPr lang="es-ES_tradnl" altLang="es-MX" dirty="0" smtClean="0"/>
              <a:t>Acceso:</a:t>
            </a:r>
          </a:p>
          <a:p>
            <a:pPr marL="457200" lvl="1" indent="0">
              <a:buNone/>
            </a:pPr>
            <a:r>
              <a:rPr lang="es-ES_tradnl" altLang="es-MX" dirty="0" smtClean="0"/>
              <a:t>$color[‘rojo’] // No olvidar las comillas</a:t>
            </a:r>
          </a:p>
          <a:p>
            <a:pPr marL="457200" lvl="1" indent="0">
              <a:buNone/>
            </a:pPr>
            <a:r>
              <a:rPr lang="es-ES_tradnl" altLang="es-MX" dirty="0" smtClean="0"/>
              <a:t>$medidas[0]</a:t>
            </a:r>
          </a:p>
          <a:p>
            <a:r>
              <a:rPr lang="es-ES_tradnl" altLang="es-MX" dirty="0" smtClean="0"/>
              <a:t>El primer elemento es el 0</a:t>
            </a:r>
            <a:endParaRPr lang="es-ES" altLang="es-MX" dirty="0"/>
          </a:p>
        </p:txBody>
      </p:sp>
    </p:spTree>
    <p:extLst>
      <p:ext uri="{BB962C8B-B14F-4D97-AF65-F5344CB8AC3E}">
        <p14:creationId xmlns:p14="http://schemas.microsoft.com/office/powerpoint/2010/main" val="40930760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ES_tradnl" altLang="es-MX" smtClean="0"/>
              <a:t>3. Formularios</a:t>
            </a:r>
            <a:endParaRPr lang="es-ES_tradnl" altLang="es-MX"/>
          </a:p>
        </p:txBody>
      </p:sp>
      <p:sp>
        <p:nvSpPr>
          <p:cNvPr id="98307" name="Rectangle 3"/>
          <p:cNvSpPr>
            <a:spLocks noGrp="1" noChangeArrowheads="1"/>
          </p:cNvSpPr>
          <p:nvPr>
            <p:ph type="body" idx="1"/>
          </p:nvPr>
        </p:nvSpPr>
        <p:spPr/>
        <p:txBody>
          <a:bodyPr/>
          <a:lstStyle/>
          <a:p>
            <a:r>
              <a:rPr lang="es-ES_tradnl" altLang="es-MX" smtClean="0"/>
              <a:t>Acceso a formularios HTML desde PHP</a:t>
            </a:r>
          </a:p>
          <a:p>
            <a:r>
              <a:rPr lang="es-ES" altLang="es-MX" smtClean="0"/>
              <a:t>El formulario de PHP</a:t>
            </a:r>
          </a:p>
          <a:p>
            <a:r>
              <a:rPr lang="es-ES" altLang="es-MX" smtClean="0"/>
              <a:t>Campos dinámicos con JavaScript </a:t>
            </a:r>
          </a:p>
          <a:p>
            <a:r>
              <a:rPr lang="es-ES" altLang="es-MX" smtClean="0"/>
              <a:t>Validación de los datos de un formulario</a:t>
            </a:r>
            <a:endParaRPr lang="es-ES" altLang="es-MX"/>
          </a:p>
        </p:txBody>
      </p:sp>
    </p:spTree>
    <p:extLst>
      <p:ext uri="{BB962C8B-B14F-4D97-AF65-F5344CB8AC3E}">
        <p14:creationId xmlns:p14="http://schemas.microsoft.com/office/powerpoint/2010/main" val="427928449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99331" name="Rectangle 3"/>
          <p:cNvSpPr>
            <a:spLocks noGrp="1" noChangeArrowheads="1"/>
          </p:cNvSpPr>
          <p:nvPr>
            <p:ph idx="1"/>
          </p:nvPr>
        </p:nvSpPr>
        <p:spPr/>
        <p:txBody>
          <a:bodyPr/>
          <a:lstStyle/>
          <a:p>
            <a:endParaRPr lang="es-ES_tradnl" altLang="es-MX" smtClean="0"/>
          </a:p>
          <a:p>
            <a:r>
              <a:rPr lang="es-ES_tradnl" altLang="es-MX" smtClean="0"/>
              <a:t>Desde PHP se puede acceder fácilmente a los datos introducidos desde un formulario HTML</a:t>
            </a:r>
          </a:p>
          <a:p>
            <a:endParaRPr lang="es-ES_tradnl" altLang="es-MX" smtClean="0"/>
          </a:p>
          <a:p>
            <a:endParaRPr lang="es-ES_tradnl" altLang="es-MX" smtClean="0"/>
          </a:p>
          <a:p>
            <a:r>
              <a:rPr lang="es-ES_tradnl" altLang="es-MX" smtClean="0"/>
              <a:t>Veámoslo con un ejemplo simple</a:t>
            </a:r>
            <a:endParaRPr lang="es-ES_tradnl" altLang="es-MX"/>
          </a:p>
        </p:txBody>
      </p:sp>
    </p:spTree>
    <p:extLst>
      <p:ext uri="{BB962C8B-B14F-4D97-AF65-F5344CB8AC3E}">
        <p14:creationId xmlns:p14="http://schemas.microsoft.com/office/powerpoint/2010/main" val="371908814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100355" name="Rectangle 3"/>
          <p:cNvSpPr>
            <a:spLocks noGrp="1" noChangeArrowheads="1"/>
          </p:cNvSpPr>
          <p:nvPr>
            <p:ph sz="half" idx="1"/>
          </p:nvPr>
        </p:nvSpPr>
        <p:spPr/>
        <p:txBody>
          <a:bodyPr>
            <a:normAutofit lnSpcReduction="10000"/>
          </a:bodyPr>
          <a:lstStyle/>
          <a:p>
            <a:r>
              <a:rPr lang="es-ES_tradnl" altLang="es-MX" dirty="0" smtClean="0"/>
              <a:t>Fichero </a:t>
            </a:r>
            <a:r>
              <a:rPr lang="es-ES_tradnl" altLang="es-MX" dirty="0" err="1" smtClean="0"/>
              <a:t>uno.php</a:t>
            </a:r>
            <a:endParaRPr lang="es-ES_tradnl" altLang="es-MX" dirty="0" smtClean="0"/>
          </a:p>
          <a:p>
            <a:pPr lvl="1"/>
            <a:r>
              <a:rPr lang="es-ES_tradnl" altLang="es-MX" dirty="0" smtClean="0"/>
              <a:t>&lt;HTML&gt;</a:t>
            </a:r>
          </a:p>
          <a:p>
            <a:pPr lvl="1"/>
            <a:r>
              <a:rPr lang="es-ES_tradnl" altLang="es-MX" dirty="0" smtClean="0"/>
              <a:t>&lt;BODY&gt;</a:t>
            </a:r>
          </a:p>
          <a:p>
            <a:pPr lvl="1"/>
            <a:r>
              <a:rPr lang="es-ES_tradnl" altLang="es-MX" dirty="0" smtClean="0"/>
              <a:t>&lt;FORM ACTION=”</a:t>
            </a:r>
            <a:r>
              <a:rPr lang="es-ES_tradnl" altLang="es-MX" dirty="0" err="1" smtClean="0"/>
              <a:t>dos.php</a:t>
            </a:r>
            <a:r>
              <a:rPr lang="es-ES_tradnl" altLang="es-MX" dirty="0" smtClean="0"/>
              <a:t>” METHOD=”POST”&gt;</a:t>
            </a:r>
          </a:p>
          <a:p>
            <a:pPr lvl="1"/>
            <a:r>
              <a:rPr lang="es-ES_tradnl" altLang="es-MX" dirty="0" smtClean="0"/>
              <a:t>   Edad: &lt;INPUT TYPE=”</a:t>
            </a:r>
            <a:r>
              <a:rPr lang="es-ES_tradnl" altLang="es-MX" dirty="0" err="1" smtClean="0"/>
              <a:t>text</a:t>
            </a:r>
            <a:r>
              <a:rPr lang="es-ES_tradnl" altLang="es-MX" dirty="0" smtClean="0"/>
              <a:t>” NAME=”edad”&gt;</a:t>
            </a:r>
          </a:p>
          <a:p>
            <a:pPr lvl="1"/>
            <a:r>
              <a:rPr lang="es-ES_tradnl" altLang="es-MX" dirty="0" smtClean="0"/>
              <a:t>   &lt;INPUT TYPE=”</a:t>
            </a:r>
            <a:r>
              <a:rPr lang="es-ES_tradnl" altLang="es-MX" dirty="0" err="1" smtClean="0"/>
              <a:t>submit</a:t>
            </a:r>
            <a:r>
              <a:rPr lang="es-ES_tradnl" altLang="es-MX" dirty="0" smtClean="0"/>
              <a:t>” VALUE=”aceptar”&gt;</a:t>
            </a:r>
          </a:p>
          <a:p>
            <a:pPr lvl="1"/>
            <a:r>
              <a:rPr lang="es-ES_tradnl" altLang="es-MX" dirty="0" smtClean="0"/>
              <a:t>&lt;/FORM&gt;</a:t>
            </a:r>
          </a:p>
          <a:p>
            <a:pPr lvl="1"/>
            <a:r>
              <a:rPr lang="es-ES_tradnl" altLang="es-MX" dirty="0" smtClean="0"/>
              <a:t>&lt;/BODY&gt;</a:t>
            </a:r>
          </a:p>
          <a:p>
            <a:pPr lvl="1"/>
            <a:r>
              <a:rPr lang="es-ES_tradnl" altLang="es-MX" dirty="0" smtClean="0"/>
              <a:t>&lt;/HTML&gt;</a:t>
            </a:r>
          </a:p>
          <a:p>
            <a:endParaRPr lang="es-ES_tradnl" altLang="es-MX" dirty="0" smtClean="0"/>
          </a:p>
        </p:txBody>
      </p:sp>
      <p:sp>
        <p:nvSpPr>
          <p:cNvPr id="5" name="Marcador de contenido 4"/>
          <p:cNvSpPr>
            <a:spLocks noGrp="1"/>
          </p:cNvSpPr>
          <p:nvPr>
            <p:ph sz="half" idx="2"/>
          </p:nvPr>
        </p:nvSpPr>
        <p:spPr/>
        <p:txBody>
          <a:bodyPr>
            <a:normAutofit lnSpcReduction="10000"/>
          </a:bodyPr>
          <a:lstStyle/>
          <a:p>
            <a:r>
              <a:rPr lang="es-ES_tradnl" altLang="es-MX" dirty="0"/>
              <a:t>Fichero </a:t>
            </a:r>
            <a:r>
              <a:rPr lang="es-ES_tradnl" altLang="es-MX" dirty="0" err="1"/>
              <a:t>dos.php</a:t>
            </a:r>
            <a:endParaRPr lang="es-ES_tradnl" altLang="es-MX" dirty="0"/>
          </a:p>
          <a:p>
            <a:pPr lvl="1"/>
            <a:r>
              <a:rPr lang="es-ES_tradnl" altLang="es-MX" dirty="0"/>
              <a:t>&lt;HTML&gt;</a:t>
            </a:r>
          </a:p>
          <a:p>
            <a:pPr lvl="1"/>
            <a:r>
              <a:rPr lang="es-ES_tradnl" altLang="es-MX" dirty="0"/>
              <a:t>&lt;BODY&gt;</a:t>
            </a:r>
          </a:p>
          <a:p>
            <a:pPr lvl="1"/>
            <a:r>
              <a:rPr lang="es-ES_tradnl" altLang="es-MX" dirty="0"/>
              <a:t>&lt;?PHP</a:t>
            </a:r>
          </a:p>
          <a:p>
            <a:pPr lvl="1"/>
            <a:r>
              <a:rPr lang="es-ES_tradnl" altLang="es-MX" dirty="0"/>
              <a:t>   </a:t>
            </a:r>
            <a:r>
              <a:rPr lang="es-ES_tradnl" altLang="es-MX" dirty="0" err="1"/>
              <a:t>print</a:t>
            </a:r>
            <a:r>
              <a:rPr lang="es-ES_tradnl" altLang="es-MX" dirty="0"/>
              <a:t> (“La edad es: $edad”);</a:t>
            </a:r>
          </a:p>
          <a:p>
            <a:pPr lvl="1"/>
            <a:r>
              <a:rPr lang="es-ES_tradnl" altLang="es-MX" dirty="0"/>
              <a:t>?&gt;</a:t>
            </a:r>
          </a:p>
          <a:p>
            <a:pPr lvl="1"/>
            <a:r>
              <a:rPr lang="es-ES_tradnl" altLang="es-MX" dirty="0"/>
              <a:t>&lt;/BODY&gt;</a:t>
            </a:r>
          </a:p>
          <a:p>
            <a:pPr lvl="1"/>
            <a:r>
              <a:rPr lang="es-ES_tradnl" altLang="es-MX" dirty="0"/>
              <a:t>&lt;/HTML&gt;</a:t>
            </a:r>
          </a:p>
          <a:p>
            <a:endParaRPr lang="es-MX" dirty="0"/>
          </a:p>
        </p:txBody>
      </p:sp>
    </p:spTree>
    <p:extLst>
      <p:ext uri="{BB962C8B-B14F-4D97-AF65-F5344CB8AC3E}">
        <p14:creationId xmlns:p14="http://schemas.microsoft.com/office/powerpoint/2010/main" val="200350932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altLang="es-MX" smtClean="0"/>
              <a:t>3.1.Acceso a formularios desde PHP</a:t>
            </a:r>
            <a:endParaRPr lang="es-ES_tradnl" altLang="es-MX"/>
          </a:p>
        </p:txBody>
      </p:sp>
      <p:pic>
        <p:nvPicPr>
          <p:cNvPr id="10138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81381" y="2558410"/>
            <a:ext cx="3895238" cy="2457143"/>
          </a:xfrm>
        </p:spPr>
      </p:pic>
      <p:pic>
        <p:nvPicPr>
          <p:cNvPr id="1013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15381" y="2558410"/>
            <a:ext cx="3895238" cy="2457143"/>
          </a:xfrm>
        </p:spPr>
      </p:pic>
    </p:spTree>
    <p:extLst>
      <p:ext uri="{BB962C8B-B14F-4D97-AF65-F5344CB8AC3E}">
        <p14:creationId xmlns:p14="http://schemas.microsoft.com/office/powerpoint/2010/main" val="218124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effectLst/>
                <a:latin typeface="Helvetica Neue"/>
              </a:rPr>
              <a:t>Ejercicio</a:t>
            </a:r>
            <a:endParaRPr kumimoji="0" lang="es-CO" altLang="es-CO" sz="12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effectLst/>
                <a:latin typeface="Helvetica Neue"/>
              </a:rPr>
              <a:t>A partir del siguiente </a:t>
            </a:r>
            <a:r>
              <a:rPr kumimoji="0" lang="es-CO" altLang="es-CO" sz="1200" b="0" i="0" u="none" strike="noStrike" cap="none" normalizeH="0" baseline="0" dirty="0" err="1" smtClean="0">
                <a:ln>
                  <a:noFill/>
                </a:ln>
                <a:effectLst/>
                <a:latin typeface="Helvetica Neue"/>
              </a:rPr>
              <a:t>array</a:t>
            </a:r>
            <a:r>
              <a:rPr kumimoji="0" lang="es-CO" altLang="es-CO" sz="1200" b="0" i="0" u="none" strike="noStrike" cap="none" normalizeH="0" baseline="0" dirty="0" smtClean="0">
                <a:ln>
                  <a:noFill/>
                </a:ln>
                <a:effectLst/>
                <a:latin typeface="Helvetica Neue"/>
              </a:rPr>
              <a:t> que se proporciona: </a:t>
            </a:r>
            <a:r>
              <a:rPr kumimoji="0" lang="es-CO" altLang="es-CO" sz="1200" b="0" i="0" u="none" strike="noStrike" cap="none" normalizeH="0" baseline="0" dirty="0" err="1" smtClean="0">
                <a:ln>
                  <a:noFill/>
                </a:ln>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effectLst/>
                <a:latin typeface="Helvetica Neue"/>
              </a:rPr>
              <a:t>Utilizando exclusivamente los dos valores booleanos del </a:t>
            </a:r>
            <a:r>
              <a:rPr kumimoji="0" lang="es-CO" altLang="es-CO" sz="1200" b="0" i="0" u="none" strike="noStrike" cap="none" normalizeH="0" baseline="0" dirty="0" err="1" smtClean="0">
                <a:ln>
                  <a:noFill/>
                </a:ln>
                <a:effectLst/>
                <a:latin typeface="Helvetica Neue"/>
              </a:rPr>
              <a:t>array</a:t>
            </a:r>
            <a:r>
              <a:rPr kumimoji="0" lang="es-CO" altLang="es-CO" sz="1200" b="0" i="0" u="none" strike="noStrike" cap="none" normalizeH="0" baseline="0" dirty="0" smtClean="0">
                <a:ln>
                  <a:noFill/>
                </a:ln>
                <a:effectLst/>
                <a:latin typeface="Helvetica Neue"/>
              </a:rPr>
              <a:t>, determinar los operadores necesarios para obtener un resultado </a:t>
            </a:r>
            <a:r>
              <a:rPr kumimoji="0" lang="es-CO" altLang="es-CO" sz="1200" b="0" i="0" u="none" strike="noStrike" cap="none" normalizeH="0" baseline="0" dirty="0" smtClean="0">
                <a:ln>
                  <a:noFill/>
                </a:ln>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effectLst/>
                <a:latin typeface="Helvetica Neue"/>
              </a:rPr>
              <a:t> y otro resultado </a:t>
            </a:r>
            <a:r>
              <a:rPr kumimoji="0" lang="es-CO" altLang="es-CO" sz="1200" b="0" i="0" u="none" strike="noStrike" cap="none" normalizeH="0" baseline="0" dirty="0" smtClean="0">
                <a:ln>
                  <a:noFill/>
                </a:ln>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7270902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105475" name="Rectangle 3"/>
          <p:cNvSpPr>
            <a:spLocks noGrp="1" noChangeArrowheads="1"/>
          </p:cNvSpPr>
          <p:nvPr>
            <p:ph idx="1"/>
          </p:nvPr>
        </p:nvSpPr>
        <p:spPr/>
        <p:txBody>
          <a:bodyPr>
            <a:normAutofit fontScale="85000" lnSpcReduction="20000"/>
          </a:bodyPr>
          <a:lstStyle/>
          <a:p>
            <a:r>
              <a:rPr lang="es-ES_tradnl" altLang="es-MX" smtClean="0"/>
              <a:t>Acceso a los diferentes tipos de elementos de entrada de formulario</a:t>
            </a:r>
          </a:p>
          <a:p>
            <a:pPr lvl="1"/>
            <a:r>
              <a:rPr lang="es-ES_tradnl" altLang="es-MX" smtClean="0"/>
              <a:t>Elementos de tipo INPUT</a:t>
            </a:r>
          </a:p>
          <a:p>
            <a:pPr lvl="2"/>
            <a:r>
              <a:rPr lang="es-ES_tradnl" altLang="es-MX" smtClean="0"/>
              <a:t>TEXT</a:t>
            </a:r>
          </a:p>
          <a:p>
            <a:pPr lvl="2"/>
            <a:r>
              <a:rPr lang="es-ES_tradnl" altLang="es-MX" smtClean="0"/>
              <a:t>RADIO</a:t>
            </a:r>
          </a:p>
          <a:p>
            <a:pPr lvl="2"/>
            <a:r>
              <a:rPr lang="es-ES_tradnl" altLang="es-MX" smtClean="0"/>
              <a:t>CHECKBOX</a:t>
            </a:r>
          </a:p>
          <a:p>
            <a:pPr lvl="2"/>
            <a:r>
              <a:rPr lang="es-ES_tradnl" altLang="es-MX" smtClean="0"/>
              <a:t>BUTTON</a:t>
            </a:r>
          </a:p>
          <a:p>
            <a:pPr lvl="2"/>
            <a:r>
              <a:rPr lang="es-ES_tradnl" altLang="es-MX" smtClean="0"/>
              <a:t>FILE</a:t>
            </a:r>
          </a:p>
          <a:p>
            <a:pPr lvl="2"/>
            <a:r>
              <a:rPr lang="es-ES_tradnl" altLang="es-MX" smtClean="0"/>
              <a:t>HIDDEN</a:t>
            </a:r>
          </a:p>
          <a:p>
            <a:pPr lvl="2"/>
            <a:r>
              <a:rPr lang="es-ES_tradnl" altLang="es-MX" smtClean="0"/>
              <a:t>PASSWORD</a:t>
            </a:r>
          </a:p>
          <a:p>
            <a:pPr lvl="2"/>
            <a:r>
              <a:rPr lang="es-ES_tradnl" altLang="es-MX" smtClean="0"/>
              <a:t>SUBMIT</a:t>
            </a:r>
          </a:p>
          <a:p>
            <a:pPr lvl="1"/>
            <a:r>
              <a:rPr lang="es-ES_tradnl" altLang="es-MX" smtClean="0"/>
              <a:t>Elemento SELECT</a:t>
            </a:r>
          </a:p>
          <a:p>
            <a:pPr lvl="2"/>
            <a:r>
              <a:rPr lang="es-ES_tradnl" altLang="es-MX" smtClean="0"/>
              <a:t>Simple / múltiple</a:t>
            </a:r>
          </a:p>
          <a:p>
            <a:pPr lvl="1"/>
            <a:r>
              <a:rPr lang="es-ES_tradnl" altLang="es-MX" smtClean="0"/>
              <a:t>Elemento TEXTAREA</a:t>
            </a:r>
            <a:endParaRPr lang="es-ES_tradnl" altLang="es-MX"/>
          </a:p>
        </p:txBody>
      </p:sp>
    </p:spTree>
    <p:extLst>
      <p:ext uri="{BB962C8B-B14F-4D97-AF65-F5344CB8AC3E}">
        <p14:creationId xmlns:p14="http://schemas.microsoft.com/office/powerpoint/2010/main" val="13176981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_tradnl" altLang="es-MX" smtClean="0"/>
              <a:t>3.2.El formulario de PHP</a:t>
            </a:r>
            <a:endParaRPr lang="es-ES_tradnl" altLang="es-MX"/>
          </a:p>
        </p:txBody>
      </p:sp>
      <p:sp>
        <p:nvSpPr>
          <p:cNvPr id="118787" name="Rectangle 3"/>
          <p:cNvSpPr>
            <a:spLocks noGrp="1" noChangeArrowheads="1"/>
          </p:cNvSpPr>
          <p:nvPr>
            <p:ph idx="1"/>
          </p:nvPr>
        </p:nvSpPr>
        <p:spPr/>
        <p:txBody>
          <a:bodyPr>
            <a:normAutofit fontScale="85000" lnSpcReduction="20000"/>
          </a:bodyPr>
          <a:lstStyle/>
          <a:p>
            <a:r>
              <a:rPr lang="es-ES_tradnl" altLang="es-MX" smtClean="0"/>
              <a:t>La forma habitual de trabajar con formularios en PHP es utilizar un único programa que procese el formulario o lo muestre según haya sido o no enviado, respectivamente</a:t>
            </a:r>
          </a:p>
          <a:p>
            <a:r>
              <a:rPr lang="es-ES_tradnl" altLang="es-MX" smtClean="0"/>
              <a:t>Ventajas:</a:t>
            </a:r>
          </a:p>
          <a:p>
            <a:pPr lvl="1"/>
            <a:r>
              <a:rPr lang="es-ES_tradnl" altLang="es-MX" smtClean="0"/>
              <a:t>Disminuye el número de ficheros</a:t>
            </a:r>
          </a:p>
          <a:p>
            <a:pPr lvl="1"/>
            <a:r>
              <a:rPr lang="es-ES_tradnl" altLang="es-MX" smtClean="0"/>
              <a:t>Permite validar los datos del formulario en el propio formulario</a:t>
            </a:r>
          </a:p>
          <a:p>
            <a:r>
              <a:rPr lang="es-ES_tradnl" altLang="es-MX" smtClean="0"/>
              <a:t>Procedimiento:</a:t>
            </a:r>
          </a:p>
          <a:p>
            <a:endParaRPr lang="es-ES_tradnl" altLang="es-MX" smtClean="0"/>
          </a:p>
          <a:p>
            <a:pPr lvl="1"/>
            <a:r>
              <a:rPr lang="es-ES_tradnl" altLang="es-MX" smtClean="0"/>
              <a:t>si se ha enviado el formulario:</a:t>
            </a:r>
          </a:p>
          <a:p>
            <a:pPr lvl="1"/>
            <a:r>
              <a:rPr lang="es-ES_tradnl" altLang="es-MX" smtClean="0"/>
              <a:t>   Procesar formulario</a:t>
            </a:r>
          </a:p>
          <a:p>
            <a:pPr lvl="1"/>
            <a:r>
              <a:rPr lang="es-ES_tradnl" altLang="es-MX" smtClean="0"/>
              <a:t>si no:</a:t>
            </a:r>
          </a:p>
          <a:p>
            <a:pPr lvl="1"/>
            <a:r>
              <a:rPr lang="es-ES_tradnl" altLang="es-MX" smtClean="0"/>
              <a:t>   Mostrar formulario</a:t>
            </a:r>
          </a:p>
          <a:p>
            <a:pPr lvl="1"/>
            <a:r>
              <a:rPr lang="es-ES_tradnl" altLang="es-MX" smtClean="0"/>
              <a:t>fsi</a:t>
            </a:r>
            <a:endParaRPr lang="es-ES_tradnl" altLang="es-MX"/>
          </a:p>
        </p:txBody>
      </p:sp>
    </p:spTree>
    <p:extLst>
      <p:ext uri="{BB962C8B-B14F-4D97-AF65-F5344CB8AC3E}">
        <p14:creationId xmlns:p14="http://schemas.microsoft.com/office/powerpoint/2010/main" val="30802065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s-ES_tradnl" altLang="es-MX" smtClean="0"/>
              <a:t>3.2.El formulario de PHP</a:t>
            </a:r>
            <a:endParaRPr lang="es-ES_tradnl" altLang="es-MX"/>
          </a:p>
        </p:txBody>
      </p:sp>
      <p:sp>
        <p:nvSpPr>
          <p:cNvPr id="119811" name="Rectangle 3"/>
          <p:cNvSpPr>
            <a:spLocks noGrp="1" noChangeArrowheads="1"/>
          </p:cNvSpPr>
          <p:nvPr>
            <p:ph idx="1"/>
          </p:nvPr>
        </p:nvSpPr>
        <p:spPr/>
        <p:txBody>
          <a:bodyPr>
            <a:normAutofit fontScale="92500" lnSpcReduction="10000"/>
          </a:bodyPr>
          <a:lstStyle/>
          <a:p>
            <a:r>
              <a:rPr lang="es-ES_tradnl" altLang="es-MX" dirty="0" smtClean="0"/>
              <a:t>Para saber si se ha enviado el formulario se acude a la variable correspondiente al botón de envío. Si este botón aparece de la siguiente forma en el formulario HTML:</a:t>
            </a:r>
          </a:p>
          <a:p>
            <a:pPr marL="0" indent="0">
              <a:buNone/>
            </a:pPr>
            <a:endParaRPr lang="en-GB" altLang="es-MX" sz="2200" dirty="0" smtClean="0"/>
          </a:p>
          <a:p>
            <a:pPr marL="0" indent="0">
              <a:buNone/>
            </a:pPr>
            <a:r>
              <a:rPr lang="en-GB" altLang="es-MX" sz="2200" dirty="0" smtClean="0"/>
              <a:t>		&lt;INPUT TYPE="SUBMIT" NAME="</a:t>
            </a:r>
            <a:r>
              <a:rPr lang="en-GB" altLang="es-MX" sz="2200" dirty="0" err="1" smtClean="0"/>
              <a:t>enviar</a:t>
            </a:r>
            <a:r>
              <a:rPr lang="en-GB" altLang="es-MX" sz="2200" dirty="0" smtClean="0"/>
              <a:t>“ VALUE="</a:t>
            </a:r>
            <a:r>
              <a:rPr lang="en-GB" altLang="es-MX" sz="2200" dirty="0" err="1" smtClean="0"/>
              <a:t>procesar</a:t>
            </a:r>
            <a:r>
              <a:rPr lang="en-GB" altLang="es-MX" sz="2200" dirty="0" smtClean="0"/>
              <a:t>"&gt;</a:t>
            </a:r>
          </a:p>
          <a:p>
            <a:pPr marL="0" indent="0">
              <a:buNone/>
            </a:pPr>
            <a:endParaRPr lang="es-ES_tradnl" altLang="es-MX" sz="2200" dirty="0" smtClean="0"/>
          </a:p>
          <a:p>
            <a:pPr marL="0" indent="0">
              <a:buNone/>
            </a:pPr>
            <a:r>
              <a:rPr lang="es-ES_tradnl" altLang="es-MX" sz="2200" dirty="0" smtClean="0"/>
              <a:t>	entonces la condición anterior se transforma en:</a:t>
            </a:r>
          </a:p>
          <a:p>
            <a:pPr marL="0" indent="0">
              <a:buNone/>
            </a:pPr>
            <a:r>
              <a:rPr lang="es-ES_tradnl" altLang="es-MX" sz="2200" dirty="0" smtClean="0"/>
              <a:t>		</a:t>
            </a:r>
            <a:r>
              <a:rPr lang="es-ES_tradnl" altLang="es-MX" sz="2200" dirty="0" err="1" smtClean="0"/>
              <a:t>if</a:t>
            </a:r>
            <a:r>
              <a:rPr lang="es-ES_tradnl" altLang="es-MX" sz="2200" dirty="0" smtClean="0"/>
              <a:t> (</a:t>
            </a:r>
            <a:r>
              <a:rPr lang="es-ES_tradnl" altLang="es-MX" sz="2200" dirty="0" err="1" smtClean="0"/>
              <a:t>isset</a:t>
            </a:r>
            <a:r>
              <a:rPr lang="es-ES_tradnl" altLang="es-MX" sz="2200" dirty="0" smtClean="0"/>
              <a:t>($enviar))</a:t>
            </a:r>
          </a:p>
          <a:p>
            <a:pPr marL="0" indent="0">
              <a:buNone/>
            </a:pPr>
            <a:r>
              <a:rPr lang="es-ES_tradnl" altLang="es-MX" sz="2200" dirty="0" smtClean="0"/>
              <a:t>	o bien</a:t>
            </a:r>
          </a:p>
          <a:p>
            <a:pPr marL="0" indent="0">
              <a:buNone/>
            </a:pPr>
            <a:r>
              <a:rPr lang="es-ES_tradnl" altLang="es-MX" sz="2200" dirty="0" smtClean="0"/>
              <a:t>		</a:t>
            </a:r>
            <a:r>
              <a:rPr lang="es-ES_tradnl" altLang="es-MX" sz="2200" dirty="0" err="1" smtClean="0"/>
              <a:t>if</a:t>
            </a:r>
            <a:r>
              <a:rPr lang="es-ES_tradnl" altLang="es-MX" sz="2200" dirty="0" smtClean="0"/>
              <a:t> ($enviar == “procesar”)</a:t>
            </a:r>
            <a:endParaRPr lang="es-ES_tradnl" altLang="es-MX" sz="2200" dirty="0"/>
          </a:p>
        </p:txBody>
      </p:sp>
    </p:spTree>
    <p:extLst>
      <p:ext uri="{BB962C8B-B14F-4D97-AF65-F5344CB8AC3E}">
        <p14:creationId xmlns:p14="http://schemas.microsoft.com/office/powerpoint/2010/main" val="22141791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s-ES_tradnl" altLang="es-MX" smtClean="0"/>
              <a:t>3.3.Campos dinámicos con JavaScript</a:t>
            </a:r>
            <a:endParaRPr lang="es-ES_tradnl" altLang="es-MX"/>
          </a:p>
        </p:txBody>
      </p:sp>
      <p:sp>
        <p:nvSpPr>
          <p:cNvPr id="128003" name="Rectangle 3"/>
          <p:cNvSpPr>
            <a:spLocks noGrp="1" noChangeArrowheads="1"/>
          </p:cNvSpPr>
          <p:nvPr>
            <p:ph idx="1"/>
          </p:nvPr>
        </p:nvSpPr>
        <p:spPr/>
        <p:txBody>
          <a:bodyPr>
            <a:normAutofit/>
          </a:bodyPr>
          <a:lstStyle/>
          <a:p>
            <a:endParaRPr lang="es-ES_tradnl" altLang="es-MX" smtClean="0"/>
          </a:p>
          <a:p>
            <a:r>
              <a:rPr lang="es-ES_tradnl" altLang="es-MX" smtClean="0"/>
              <a:t>Es habitual que un campo de un formulario deba cambiar de valor al modificarse otro campo del mismo formulario</a:t>
            </a:r>
          </a:p>
          <a:p>
            <a:r>
              <a:rPr lang="es-ES_tradnl" altLang="es-MX" smtClean="0"/>
              <a:t>Si el nuevo valor está almacenado en una base de datos, la solución es volver a cargar el formulario con los nuevos requisitos</a:t>
            </a:r>
          </a:p>
          <a:p>
            <a:r>
              <a:rPr lang="es-ES_tradnl" altLang="es-MX" smtClean="0"/>
              <a:t>En algunos casos el nuevo valor puede calcularse de forma automática, para lo cual podemos usar JavaScript</a:t>
            </a:r>
            <a:endParaRPr lang="es-ES_tradnl" altLang="es-MX"/>
          </a:p>
        </p:txBody>
      </p:sp>
    </p:spTree>
    <p:extLst>
      <p:ext uri="{BB962C8B-B14F-4D97-AF65-F5344CB8AC3E}">
        <p14:creationId xmlns:p14="http://schemas.microsoft.com/office/powerpoint/2010/main" val="302346556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_tradnl" altLang="es-MX" smtClean="0"/>
              <a:t>3.4.Validación de formularios</a:t>
            </a:r>
            <a:endParaRPr lang="es-ES_tradnl" altLang="es-MX"/>
          </a:p>
        </p:txBody>
      </p:sp>
      <p:sp>
        <p:nvSpPr>
          <p:cNvPr id="130051" name="Rectangle 3"/>
          <p:cNvSpPr>
            <a:spLocks noGrp="1" noChangeArrowheads="1"/>
          </p:cNvSpPr>
          <p:nvPr>
            <p:ph idx="1"/>
          </p:nvPr>
        </p:nvSpPr>
        <p:spPr/>
        <p:txBody>
          <a:bodyPr>
            <a:normAutofit/>
          </a:bodyPr>
          <a:lstStyle/>
          <a:p>
            <a:r>
              <a:rPr lang="es-ES_tradnl" altLang="es-MX" smtClean="0"/>
              <a:t>Toda la información proveniente de un formulario debe considerarse por norma como contaminada, y hay que validarla antes de darla por buena y procesarla</a:t>
            </a:r>
          </a:p>
          <a:p>
            <a:r>
              <a:rPr lang="es-ES_tradnl" altLang="es-MX" smtClean="0"/>
              <a:t>Lo más eficiente es mostrar los errores sobre el propio formulario para facilitar su corrección. </a:t>
            </a:r>
            <a:endParaRPr lang="es-ES_tradnl" altLang="es-MX"/>
          </a:p>
        </p:txBody>
      </p:sp>
    </p:spTree>
    <p:extLst>
      <p:ext uri="{BB962C8B-B14F-4D97-AF65-F5344CB8AC3E}">
        <p14:creationId xmlns:p14="http://schemas.microsoft.com/office/powerpoint/2010/main" val="234096482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s-ES_tradnl" altLang="es-MX" smtClean="0"/>
              <a:t>4.Acceso a bases de datos MySQL en PHP</a:t>
            </a:r>
            <a:endParaRPr lang="es-ES_tradnl" altLang="es-MX"/>
          </a:p>
        </p:txBody>
      </p:sp>
      <p:sp>
        <p:nvSpPr>
          <p:cNvPr id="221187" name="Rectangle 3"/>
          <p:cNvSpPr>
            <a:spLocks noGrp="1" noChangeArrowheads="1"/>
          </p:cNvSpPr>
          <p:nvPr>
            <p:ph idx="1"/>
          </p:nvPr>
        </p:nvSpPr>
        <p:spPr/>
        <p:txBody>
          <a:bodyPr/>
          <a:lstStyle/>
          <a:p>
            <a:r>
              <a:rPr lang="es-ES_tradnl" altLang="es-MX" smtClean="0"/>
              <a:t>Bases de datos en la Web</a:t>
            </a:r>
            <a:endParaRPr lang="es-ES" altLang="es-MX" smtClean="0"/>
          </a:p>
          <a:p>
            <a:r>
              <a:rPr lang="es-ES_tradnl" altLang="es-MX" smtClean="0"/>
              <a:t>Lenguaje SQL</a:t>
            </a:r>
          </a:p>
          <a:p>
            <a:r>
              <a:rPr lang="es-ES" altLang="es-MX" smtClean="0"/>
              <a:t>Funciones de PHP para el acceso a bases de datos MySQL </a:t>
            </a:r>
            <a:endParaRPr lang="es-ES" altLang="es-MX"/>
          </a:p>
        </p:txBody>
      </p:sp>
    </p:spTree>
    <p:extLst>
      <p:ext uri="{BB962C8B-B14F-4D97-AF65-F5344CB8AC3E}">
        <p14:creationId xmlns:p14="http://schemas.microsoft.com/office/powerpoint/2010/main" val="314614405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s-ES_tradnl" altLang="es-MX" sz="4000"/>
              <a:t>4.1.Bases de datos en la Web</a:t>
            </a:r>
          </a:p>
        </p:txBody>
      </p:sp>
      <p:sp>
        <p:nvSpPr>
          <p:cNvPr id="222211" name="Rectangle 3"/>
          <p:cNvSpPr>
            <a:spLocks noChangeArrowheads="1"/>
          </p:cNvSpPr>
          <p:nvPr/>
        </p:nvSpPr>
        <p:spPr bwMode="auto">
          <a:xfrm>
            <a:off x="2495551" y="2492376"/>
            <a:ext cx="7777163"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400"/>
              <a:t>Las bases de datos permiten almacenar de una forma estructurada y eficiente toda la información de un sitio web</a:t>
            </a:r>
          </a:p>
          <a:p>
            <a:pPr>
              <a:lnSpc>
                <a:spcPct val="90000"/>
              </a:lnSpc>
            </a:pPr>
            <a:r>
              <a:rPr lang="es-ES_tradnl" altLang="es-MX" sz="2400"/>
              <a:t>Ventajas</a:t>
            </a:r>
            <a:r>
              <a:rPr lang="es-ES_tradnl" altLang="es-MX" sz="2000"/>
              <a:t> </a:t>
            </a:r>
          </a:p>
          <a:p>
            <a:pPr lvl="1"/>
            <a:r>
              <a:rPr lang="es-ES_tradnl" altLang="es-MX" sz="2200"/>
              <a:t>Proporcionar información actualizada</a:t>
            </a:r>
          </a:p>
          <a:p>
            <a:pPr lvl="1"/>
            <a:r>
              <a:rPr lang="es-ES_tradnl" altLang="es-MX" sz="2200"/>
              <a:t>Facilitar la realización de búsquedas</a:t>
            </a:r>
          </a:p>
          <a:p>
            <a:pPr lvl="1"/>
            <a:r>
              <a:rPr lang="es-ES_tradnl" altLang="es-MX" sz="2200"/>
              <a:t>Disminuir los costes de mantenimiento</a:t>
            </a:r>
          </a:p>
          <a:p>
            <a:pPr lvl="1"/>
            <a:r>
              <a:rPr lang="es-ES_tradnl" altLang="es-MX" sz="2200"/>
              <a:t>Implementar sistemas de control de acceso</a:t>
            </a:r>
          </a:p>
          <a:p>
            <a:pPr lvl="1"/>
            <a:r>
              <a:rPr lang="es-ES_tradnl" altLang="es-MX" sz="2200"/>
              <a:t>Almacenar preferencias de los usuarios</a:t>
            </a:r>
            <a:endParaRPr lang="es-ES" altLang="es-MX" sz="2200"/>
          </a:p>
        </p:txBody>
      </p:sp>
    </p:spTree>
    <p:extLst>
      <p:ext uri="{BB962C8B-B14F-4D97-AF65-F5344CB8AC3E}">
        <p14:creationId xmlns:p14="http://schemas.microsoft.com/office/powerpoint/2010/main" val="23350909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s-ES_tradnl" altLang="es-MX" sz="4000"/>
              <a:t>4.1.Bases de datos en la Web</a:t>
            </a:r>
          </a:p>
        </p:txBody>
      </p:sp>
      <p:pic>
        <p:nvPicPr>
          <p:cNvPr id="2232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0014" y="2420939"/>
            <a:ext cx="7056437" cy="3748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4"/>
          <p:cNvSpPr>
            <a:spLocks noChangeArrowheads="1"/>
          </p:cNvSpPr>
          <p:nvPr/>
        </p:nvSpPr>
        <p:spPr bwMode="auto">
          <a:xfrm>
            <a:off x="2135188" y="1916113"/>
            <a:ext cx="77724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000"/>
              <a:t>Esquema básico de un sitio web soportado por bases de datos:</a:t>
            </a:r>
            <a:endParaRPr lang="es-ES" altLang="es-MX" sz="2000"/>
          </a:p>
        </p:txBody>
      </p:sp>
    </p:spTree>
    <p:extLst>
      <p:ext uri="{BB962C8B-B14F-4D97-AF65-F5344CB8AC3E}">
        <p14:creationId xmlns:p14="http://schemas.microsoft.com/office/powerpoint/2010/main" val="34156320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s-ES" altLang="es-MX" smtClean="0"/>
              <a:t>4.2.Lenguaje SQL</a:t>
            </a:r>
            <a:endParaRPr lang="es-ES_tradnl" altLang="es-MX"/>
          </a:p>
        </p:txBody>
      </p:sp>
      <p:sp>
        <p:nvSpPr>
          <p:cNvPr id="235523" name="Rectangle 3"/>
          <p:cNvSpPr>
            <a:spLocks noGrp="1" noChangeArrowheads="1"/>
          </p:cNvSpPr>
          <p:nvPr>
            <p:ph sz="half" idx="1"/>
          </p:nvPr>
        </p:nvSpPr>
        <p:spPr/>
        <p:txBody>
          <a:bodyPr/>
          <a:lstStyle/>
          <a:p>
            <a:r>
              <a:rPr lang="es-ES_tradnl" altLang="es-MX" smtClean="0"/>
              <a:t>SQL (Structured Query Language) es el lenguaje que se utiliza para comunicarse con la base de datos</a:t>
            </a:r>
          </a:p>
          <a:p>
            <a:r>
              <a:rPr lang="es-ES" altLang="es-MX" smtClean="0"/>
              <a:t>Procedimiento de comunicación con la base de datos: </a:t>
            </a:r>
            <a:endParaRPr lang="es-ES_tradnl" altLang="es-MX"/>
          </a:p>
        </p:txBody>
      </p:sp>
      <p:sp>
        <p:nvSpPr>
          <p:cNvPr id="5" name="Marcador de contenido 4"/>
          <p:cNvSpPr>
            <a:spLocks noGrp="1"/>
          </p:cNvSpPr>
          <p:nvPr>
            <p:ph sz="half" idx="2"/>
          </p:nvPr>
        </p:nvSpPr>
        <p:spPr/>
        <p:txBody>
          <a:bodyPr/>
          <a:lstStyle/>
          <a:p>
            <a:pPr marL="0" indent="0">
              <a:buNone/>
            </a:pPr>
            <a:endParaRPr lang="es-MX" dirty="0"/>
          </a:p>
        </p:txBody>
      </p:sp>
      <p:grpSp>
        <p:nvGrpSpPr>
          <p:cNvPr id="21" name="Grupo 20"/>
          <p:cNvGrpSpPr/>
          <p:nvPr/>
        </p:nvGrpSpPr>
        <p:grpSpPr>
          <a:xfrm>
            <a:off x="6964831" y="3138147"/>
            <a:ext cx="3816350" cy="1296988"/>
            <a:chOff x="4584701" y="3644900"/>
            <a:chExt cx="3816350" cy="1296988"/>
          </a:xfrm>
        </p:grpSpPr>
        <p:sp>
          <p:nvSpPr>
            <p:cNvPr id="22" name="AutoShape 4"/>
            <p:cNvSpPr>
              <a:spLocks noChangeArrowheads="1"/>
            </p:cNvSpPr>
            <p:nvPr/>
          </p:nvSpPr>
          <p:spPr bwMode="auto">
            <a:xfrm>
              <a:off x="4584701" y="3644900"/>
              <a:ext cx="936625" cy="1296988"/>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 name="AutoShape 5"/>
            <p:cNvSpPr>
              <a:spLocks noChangeArrowheads="1"/>
            </p:cNvSpPr>
            <p:nvPr/>
          </p:nvSpPr>
          <p:spPr bwMode="auto">
            <a:xfrm>
              <a:off x="7464426" y="3644900"/>
              <a:ext cx="936625" cy="1296988"/>
            </a:xfrm>
            <a:prstGeom prst="can">
              <a:avLst>
                <a:gd name="adj" fmla="val 34619"/>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4" name="Text Box 6"/>
            <p:cNvSpPr txBox="1">
              <a:spLocks noChangeArrowheads="1"/>
            </p:cNvSpPr>
            <p:nvPr/>
          </p:nvSpPr>
          <p:spPr bwMode="auto">
            <a:xfrm>
              <a:off x="4584701" y="3717925"/>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a:latin typeface="Arial" panose="020B0604020202020204" pitchFamily="34" charset="0"/>
                </a:rPr>
                <a:t>Página</a:t>
              </a:r>
              <a:br>
                <a:rPr kumimoji="1" lang="es-ES" altLang="es-MX" sz="1600">
                  <a:latin typeface="Arial" panose="020B0604020202020204" pitchFamily="34" charset="0"/>
                </a:rPr>
              </a:br>
              <a:r>
                <a:rPr kumimoji="1" lang="es-ES" altLang="es-MX" sz="1600">
                  <a:latin typeface="Arial" panose="020B0604020202020204" pitchFamily="34" charset="0"/>
                </a:rPr>
                <a:t>PHP</a:t>
              </a:r>
            </a:p>
          </p:txBody>
        </p:sp>
        <p:sp>
          <p:nvSpPr>
            <p:cNvPr id="25" name="Line 7"/>
            <p:cNvSpPr>
              <a:spLocks noChangeShapeType="1"/>
            </p:cNvSpPr>
            <p:nvPr/>
          </p:nvSpPr>
          <p:spPr bwMode="auto">
            <a:xfrm>
              <a:off x="4729163" y="42941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6" name="Line 8"/>
            <p:cNvSpPr>
              <a:spLocks noChangeShapeType="1"/>
            </p:cNvSpPr>
            <p:nvPr/>
          </p:nvSpPr>
          <p:spPr bwMode="auto">
            <a:xfrm>
              <a:off x="4729163" y="4437063"/>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7" name="Line 9"/>
            <p:cNvSpPr>
              <a:spLocks noChangeShapeType="1"/>
            </p:cNvSpPr>
            <p:nvPr/>
          </p:nvSpPr>
          <p:spPr bwMode="auto">
            <a:xfrm>
              <a:off x="4729163" y="4581525"/>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8" name="Line 10"/>
            <p:cNvSpPr>
              <a:spLocks noChangeShapeType="1"/>
            </p:cNvSpPr>
            <p:nvPr/>
          </p:nvSpPr>
          <p:spPr bwMode="auto">
            <a:xfrm>
              <a:off x="4729163" y="47259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9" name="Line 11"/>
            <p:cNvSpPr>
              <a:spLocks noChangeShapeType="1"/>
            </p:cNvSpPr>
            <p:nvPr/>
          </p:nvSpPr>
          <p:spPr bwMode="auto">
            <a:xfrm>
              <a:off x="5521325" y="40052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0" name="Line 12"/>
            <p:cNvSpPr>
              <a:spLocks noChangeShapeType="1"/>
            </p:cNvSpPr>
            <p:nvPr/>
          </p:nvSpPr>
          <p:spPr bwMode="auto">
            <a:xfrm flipH="1">
              <a:off x="5521325" y="46529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1" name="Text Box 13"/>
            <p:cNvSpPr txBox="1">
              <a:spLocks noChangeArrowheads="1"/>
            </p:cNvSpPr>
            <p:nvPr/>
          </p:nvSpPr>
          <p:spPr bwMode="auto">
            <a:xfrm>
              <a:off x="7464426" y="4078288"/>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dirty="0">
                  <a:latin typeface="Arial" panose="020B0604020202020204" pitchFamily="34" charset="0"/>
                </a:rPr>
                <a:t>Base de datos</a:t>
              </a:r>
            </a:p>
          </p:txBody>
        </p:sp>
        <p:sp>
          <p:nvSpPr>
            <p:cNvPr id="32" name="Text Box 14"/>
            <p:cNvSpPr txBox="1">
              <a:spLocks noChangeArrowheads="1"/>
            </p:cNvSpPr>
            <p:nvPr/>
          </p:nvSpPr>
          <p:spPr bwMode="auto">
            <a:xfrm>
              <a:off x="5953126" y="3717925"/>
              <a:ext cx="11668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orden SQL</a:t>
              </a:r>
            </a:p>
          </p:txBody>
        </p:sp>
        <p:sp>
          <p:nvSpPr>
            <p:cNvPr id="33" name="Text Box 15"/>
            <p:cNvSpPr txBox="1">
              <a:spLocks noChangeArrowheads="1"/>
            </p:cNvSpPr>
            <p:nvPr/>
          </p:nvSpPr>
          <p:spPr bwMode="auto">
            <a:xfrm>
              <a:off x="6024564" y="4652964"/>
              <a:ext cx="10191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resultado</a:t>
              </a:r>
            </a:p>
          </p:txBody>
        </p:sp>
      </p:grpSp>
    </p:spTree>
    <p:extLst>
      <p:ext uri="{BB962C8B-B14F-4D97-AF65-F5344CB8AC3E}">
        <p14:creationId xmlns:p14="http://schemas.microsoft.com/office/powerpoint/2010/main" val="227617662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s-ES" altLang="es-MX" sz="4000"/>
              <a:t>4.2.Lenguaje SQL</a:t>
            </a:r>
            <a:endParaRPr lang="es-ES_tradnl" altLang="es-MX" sz="4000"/>
          </a:p>
        </p:txBody>
      </p:sp>
      <p:sp>
        <p:nvSpPr>
          <p:cNvPr id="236547" name="Rectangle 3"/>
          <p:cNvSpPr>
            <a:spLocks noGrp="1" noChangeArrowheads="1"/>
          </p:cNvSpPr>
          <p:nvPr>
            <p:ph sz="half" idx="1"/>
          </p:nvPr>
        </p:nvSpPr>
        <p:spPr/>
        <p:txBody>
          <a:bodyPr>
            <a:normAutofit/>
          </a:bodyPr>
          <a:lstStyle/>
          <a:p>
            <a:pPr marL="357188" indent="-357188">
              <a:lnSpc>
                <a:spcPct val="80000"/>
              </a:lnSpc>
            </a:pPr>
            <a:r>
              <a:rPr lang="es-ES_tradnl" altLang="es-MX" sz="2000"/>
              <a:t>Las instrucciones más habituales son SELECT, INSERT, UPDATE, DELETE</a:t>
            </a:r>
            <a:r>
              <a:rPr lang="es-ES" altLang="es-MX" sz="2000"/>
              <a:t> </a:t>
            </a:r>
          </a:p>
          <a:p>
            <a:pPr marL="357188" indent="-357188">
              <a:lnSpc>
                <a:spcPct val="80000"/>
              </a:lnSpc>
            </a:pPr>
            <a:r>
              <a:rPr lang="es-ES" altLang="es-MX" sz="2000"/>
              <a:t>Veamos su sintaxis básica y algunos ejemplos de uso</a:t>
            </a:r>
          </a:p>
          <a:p>
            <a:pPr marL="357188" indent="-357188">
              <a:lnSpc>
                <a:spcPct val="80000"/>
              </a:lnSpc>
            </a:pPr>
            <a:r>
              <a:rPr lang="es-ES" altLang="es-MX" sz="2000"/>
              <a:t>Para ello utilizaremos una tabla </a:t>
            </a:r>
            <a:r>
              <a:rPr lang="es-ES" altLang="es-MX" sz="2000" b="1">
                <a:solidFill>
                  <a:schemeClr val="accent2"/>
                </a:solidFill>
              </a:rPr>
              <a:t>noticias</a:t>
            </a:r>
            <a:r>
              <a:rPr lang="es-ES" altLang="es-MX" sz="2000"/>
              <a:t> con cinco campos: un identificador único de la noticia, el título de la noticia, el texto de la noticia, la categoría de la noticia y la fecha de publicación de la noticia</a:t>
            </a:r>
            <a:endParaRPr lang="es-ES_tradnl" altLang="es-MX" sz="2000"/>
          </a:p>
        </p:txBody>
      </p:sp>
      <p:sp>
        <p:nvSpPr>
          <p:cNvPr id="2" name="Marcador de contenido 1"/>
          <p:cNvSpPr>
            <a:spLocks noGrp="1"/>
          </p:cNvSpPr>
          <p:nvPr>
            <p:ph sz="half" idx="2"/>
          </p:nvPr>
        </p:nvSpPr>
        <p:spPr/>
        <p:txBody>
          <a:bodyPr>
            <a:normAutofit/>
          </a:bodyPr>
          <a:lstStyle/>
          <a:p>
            <a:endParaRPr lang="es-MX"/>
          </a:p>
        </p:txBody>
      </p:sp>
      <p:grpSp>
        <p:nvGrpSpPr>
          <p:cNvPr id="3" name="Grupo 2"/>
          <p:cNvGrpSpPr/>
          <p:nvPr/>
        </p:nvGrpSpPr>
        <p:grpSpPr>
          <a:xfrm>
            <a:off x="7502525" y="2288242"/>
            <a:ext cx="2520950" cy="2592387"/>
            <a:chOff x="5448300" y="4076701"/>
            <a:chExt cx="2520950" cy="2592387"/>
          </a:xfrm>
        </p:grpSpPr>
        <p:sp>
          <p:nvSpPr>
            <p:cNvPr id="236548" name="Text Box 4"/>
            <p:cNvSpPr txBox="1">
              <a:spLocks noChangeArrowheads="1"/>
            </p:cNvSpPr>
            <p:nvPr/>
          </p:nvSpPr>
          <p:spPr bwMode="auto">
            <a:xfrm>
              <a:off x="5448301" y="50117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título</a:t>
              </a:r>
            </a:p>
          </p:txBody>
        </p:sp>
        <p:sp>
          <p:nvSpPr>
            <p:cNvPr id="236549" name="Text Box 5"/>
            <p:cNvSpPr txBox="1">
              <a:spLocks noChangeArrowheads="1"/>
            </p:cNvSpPr>
            <p:nvPr/>
          </p:nvSpPr>
          <p:spPr bwMode="auto">
            <a:xfrm>
              <a:off x="5448301" y="54435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texto</a:t>
              </a:r>
            </a:p>
          </p:txBody>
        </p:sp>
        <p:sp>
          <p:nvSpPr>
            <p:cNvPr id="236550" name="Rectangle 6"/>
            <p:cNvSpPr>
              <a:spLocks noChangeArrowheads="1"/>
            </p:cNvSpPr>
            <p:nvPr/>
          </p:nvSpPr>
          <p:spPr bwMode="auto">
            <a:xfrm>
              <a:off x="5448301" y="4076701"/>
              <a:ext cx="2519363" cy="430213"/>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1" name="Rectangle 7"/>
            <p:cNvSpPr>
              <a:spLocks noChangeArrowheads="1"/>
            </p:cNvSpPr>
            <p:nvPr/>
          </p:nvSpPr>
          <p:spPr bwMode="auto">
            <a:xfrm>
              <a:off x="5448300" y="4938713"/>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2" name="Rectangle 8"/>
            <p:cNvSpPr>
              <a:spLocks noChangeArrowheads="1"/>
            </p:cNvSpPr>
            <p:nvPr/>
          </p:nvSpPr>
          <p:spPr bwMode="auto">
            <a:xfrm>
              <a:off x="5448300" y="53721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3" name="Rectangle 9"/>
            <p:cNvSpPr>
              <a:spLocks noChangeArrowheads="1"/>
            </p:cNvSpPr>
            <p:nvPr/>
          </p:nvSpPr>
          <p:spPr bwMode="auto">
            <a:xfrm>
              <a:off x="5448300" y="58039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4" name="Text Box 10"/>
            <p:cNvSpPr txBox="1">
              <a:spLocks noChangeArrowheads="1"/>
            </p:cNvSpPr>
            <p:nvPr/>
          </p:nvSpPr>
          <p:spPr bwMode="auto">
            <a:xfrm>
              <a:off x="5448301" y="5875339"/>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categoría</a:t>
              </a:r>
            </a:p>
          </p:txBody>
        </p:sp>
        <p:sp>
          <p:nvSpPr>
            <p:cNvPr id="236555" name="Text Box 11"/>
            <p:cNvSpPr txBox="1">
              <a:spLocks noChangeArrowheads="1"/>
            </p:cNvSpPr>
            <p:nvPr/>
          </p:nvSpPr>
          <p:spPr bwMode="auto">
            <a:xfrm>
              <a:off x="5448301" y="4219576"/>
              <a:ext cx="2449513"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b="1" dirty="0">
                  <a:latin typeface="Arial" panose="020B0604020202020204" pitchFamily="34" charset="0"/>
                </a:rPr>
                <a:t>noticias</a:t>
              </a:r>
            </a:p>
          </p:txBody>
        </p:sp>
        <p:sp>
          <p:nvSpPr>
            <p:cNvPr id="236556" name="Rectangle 12"/>
            <p:cNvSpPr>
              <a:spLocks noChangeArrowheads="1"/>
            </p:cNvSpPr>
            <p:nvPr/>
          </p:nvSpPr>
          <p:spPr bwMode="auto">
            <a:xfrm>
              <a:off x="5448300" y="45085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7" name="Text Box 13"/>
            <p:cNvSpPr txBox="1">
              <a:spLocks noChangeArrowheads="1"/>
            </p:cNvSpPr>
            <p:nvPr/>
          </p:nvSpPr>
          <p:spPr bwMode="auto">
            <a:xfrm>
              <a:off x="5448301" y="45799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id</a:t>
              </a:r>
            </a:p>
          </p:txBody>
        </p:sp>
        <p:sp>
          <p:nvSpPr>
            <p:cNvPr id="236558" name="Rectangle 14"/>
            <p:cNvSpPr>
              <a:spLocks noChangeArrowheads="1"/>
            </p:cNvSpPr>
            <p:nvPr/>
          </p:nvSpPr>
          <p:spPr bwMode="auto">
            <a:xfrm>
              <a:off x="5448300" y="6237288"/>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9" name="Text Box 15"/>
            <p:cNvSpPr txBox="1">
              <a:spLocks noChangeArrowheads="1"/>
            </p:cNvSpPr>
            <p:nvPr/>
          </p:nvSpPr>
          <p:spPr bwMode="auto">
            <a:xfrm>
              <a:off x="5448301" y="6308726"/>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fecha</a:t>
              </a:r>
            </a:p>
          </p:txBody>
        </p:sp>
      </p:grpSp>
    </p:spTree>
    <p:extLst>
      <p:ext uri="{BB962C8B-B14F-4D97-AF65-F5344CB8AC3E}">
        <p14:creationId xmlns:p14="http://schemas.microsoft.com/office/powerpoint/2010/main" val="3345737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428712280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fontScale="90000"/>
          </a:bodyPr>
          <a:lstStyle/>
          <a:p>
            <a:r>
              <a:rPr lang="es-ES" altLang="es-MX" smtClean="0"/>
              <a:t>4.3.Funciones de PHP para el acceso a bases de datos MySQL</a:t>
            </a:r>
            <a:endParaRPr lang="es-ES_tradnl" altLang="es-MX"/>
          </a:p>
        </p:txBody>
      </p:sp>
      <p:sp>
        <p:nvSpPr>
          <p:cNvPr id="281603" name="Rectangle 3"/>
          <p:cNvSpPr>
            <a:spLocks noGrp="1" noChangeArrowheads="1"/>
          </p:cNvSpPr>
          <p:nvPr>
            <p:ph idx="1"/>
          </p:nvPr>
        </p:nvSpPr>
        <p:spPr/>
        <p:txBody>
          <a:bodyPr>
            <a:normAutofit/>
          </a:bodyPr>
          <a:lstStyle/>
          <a:p>
            <a:r>
              <a:rPr lang="es-ES_tradnl" altLang="es-MX" smtClean="0"/>
              <a:t>Los pasos para acceder desde PHP a una base de datos son los siguientes:</a:t>
            </a:r>
            <a:endParaRPr lang="es-ES" altLang="es-MX" smtClean="0"/>
          </a:p>
          <a:p>
            <a:pPr lvl="1"/>
            <a:r>
              <a:rPr lang="es-ES_tradnl" altLang="es-MX" smtClean="0"/>
              <a:t>Conectar con el servidor de bases de datos</a:t>
            </a:r>
          </a:p>
          <a:p>
            <a:pPr lvl="1"/>
            <a:r>
              <a:rPr lang="es-ES_tradnl" altLang="es-MX" smtClean="0"/>
              <a:t>Seleccionar una base de datos</a:t>
            </a:r>
          </a:p>
          <a:p>
            <a:pPr lvl="1"/>
            <a:r>
              <a:rPr lang="es-ES_tradnl" altLang="es-MX" smtClean="0"/>
              <a:t>Enviar la instrucción SQL a la base de datos</a:t>
            </a:r>
          </a:p>
          <a:p>
            <a:pPr lvl="1"/>
            <a:r>
              <a:rPr lang="es-ES_tradnl" altLang="es-MX" smtClean="0"/>
              <a:t>Obtener y procesar los resultados</a:t>
            </a:r>
          </a:p>
          <a:p>
            <a:pPr lvl="1"/>
            <a:r>
              <a:rPr lang="es-ES_tradnl" altLang="es-MX" smtClean="0"/>
              <a:t>Cerrar la conexión con el servidor de bases de datos</a:t>
            </a:r>
            <a:endParaRPr lang="es-ES_tradnl" altLang="es-MX"/>
          </a:p>
        </p:txBody>
      </p:sp>
    </p:spTree>
    <p:extLst>
      <p:ext uri="{BB962C8B-B14F-4D97-AF65-F5344CB8AC3E}">
        <p14:creationId xmlns:p14="http://schemas.microsoft.com/office/powerpoint/2010/main" val="393986617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s-ES" altLang="es-MX" smtClean="0"/>
              <a:t>Acceso a bases de datos MySQL</a:t>
            </a:r>
            <a:endParaRPr lang="es-ES_tradnl" altLang="es-MX"/>
          </a:p>
        </p:txBody>
      </p:sp>
      <p:sp>
        <p:nvSpPr>
          <p:cNvPr id="282627" name="Rectangle 3"/>
          <p:cNvSpPr>
            <a:spLocks noGrp="1" noChangeArrowheads="1"/>
          </p:cNvSpPr>
          <p:nvPr>
            <p:ph idx="1"/>
          </p:nvPr>
        </p:nvSpPr>
        <p:spPr/>
        <p:txBody>
          <a:bodyPr>
            <a:normAutofit fontScale="92500" lnSpcReduction="10000"/>
          </a:bodyPr>
          <a:lstStyle/>
          <a:p>
            <a:r>
              <a:rPr lang="es-ES_tradnl" altLang="es-MX" smtClean="0"/>
              <a:t>Las funciones concretas de MySQL que realizan estas operaciones</a:t>
            </a:r>
            <a:r>
              <a:rPr lang="es-ES" altLang="es-MX" smtClean="0"/>
              <a:t> son:</a:t>
            </a:r>
          </a:p>
          <a:p>
            <a:pPr lvl="1"/>
            <a:r>
              <a:rPr lang="es-ES_tradnl" altLang="es-MX" smtClean="0"/>
              <a:t>Conectar con el servidor de bases de datos:</a:t>
            </a:r>
          </a:p>
          <a:p>
            <a:pPr lvl="2"/>
            <a:r>
              <a:rPr lang="es-ES_tradnl" altLang="es-MX" smtClean="0"/>
              <a:t> mysql_connect()</a:t>
            </a:r>
          </a:p>
          <a:p>
            <a:pPr lvl="1"/>
            <a:r>
              <a:rPr lang="es-ES_tradnl" altLang="es-MX" smtClean="0"/>
              <a:t>Seleccionar una base de datos:</a:t>
            </a:r>
          </a:p>
          <a:p>
            <a:pPr lvl="2"/>
            <a:r>
              <a:rPr lang="es-ES_tradnl" altLang="es-MX" smtClean="0"/>
              <a:t>mysql_select_db()</a:t>
            </a:r>
          </a:p>
          <a:p>
            <a:pPr lvl="1"/>
            <a:r>
              <a:rPr lang="es-ES_tradnl" altLang="es-MX" smtClean="0"/>
              <a:t>Enviar la instrucción SQL a la base de datos:</a:t>
            </a:r>
          </a:p>
          <a:p>
            <a:pPr lvl="2"/>
            <a:r>
              <a:rPr lang="es-ES_tradnl" altLang="es-MX" smtClean="0"/>
              <a:t> mysql_query()</a:t>
            </a:r>
          </a:p>
          <a:p>
            <a:pPr lvl="1"/>
            <a:r>
              <a:rPr lang="es-ES_tradnl" altLang="es-MX" smtClean="0"/>
              <a:t>Obtener y procesar los resultados:</a:t>
            </a:r>
          </a:p>
          <a:p>
            <a:pPr lvl="2"/>
            <a:r>
              <a:rPr lang="es-ES_tradnl" altLang="es-MX" smtClean="0"/>
              <a:t>mysql_num_rows() y mysql_fetch_array()</a:t>
            </a:r>
          </a:p>
          <a:p>
            <a:pPr lvl="1"/>
            <a:r>
              <a:rPr lang="es-ES_tradnl" altLang="es-MX" smtClean="0"/>
              <a:t>Cerrar la conexión con el servidor de bases de datos:</a:t>
            </a:r>
          </a:p>
          <a:p>
            <a:pPr lvl="2"/>
            <a:r>
              <a:rPr lang="es-ES_tradnl" altLang="es-MX" smtClean="0"/>
              <a:t> mysql_close()</a:t>
            </a:r>
            <a:endParaRPr lang="es-ES_tradnl" altLang="es-MX"/>
          </a:p>
        </p:txBody>
      </p:sp>
    </p:spTree>
    <p:extLst>
      <p:ext uri="{BB962C8B-B14F-4D97-AF65-F5344CB8AC3E}">
        <p14:creationId xmlns:p14="http://schemas.microsoft.com/office/powerpoint/2010/main" val="268281384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s-ES" altLang="es-MX" smtClean="0"/>
              <a:t>Acceso a bases de datos MySQL</a:t>
            </a:r>
            <a:endParaRPr lang="es-ES_tradnl" altLang="es-MX"/>
          </a:p>
        </p:txBody>
      </p:sp>
      <p:sp>
        <p:nvSpPr>
          <p:cNvPr id="283651" name="Rectangle 3"/>
          <p:cNvSpPr>
            <a:spLocks noGrp="1" noChangeArrowheads="1"/>
          </p:cNvSpPr>
          <p:nvPr>
            <p:ph idx="1"/>
          </p:nvPr>
        </p:nvSpPr>
        <p:spPr/>
        <p:txBody>
          <a:bodyPr>
            <a:normAutofit fontScale="92500" lnSpcReduction="20000"/>
          </a:bodyPr>
          <a:lstStyle/>
          <a:p>
            <a:r>
              <a:rPr lang="es-ES_tradnl" altLang="es-MX" smtClean="0"/>
              <a:t>Conectar con el servidor de bases de datos: mysql_connect()</a:t>
            </a:r>
          </a:p>
          <a:p>
            <a:pPr lvl="1"/>
            <a:r>
              <a:rPr lang="es-ES_tradnl" altLang="es-MX" smtClean="0"/>
              <a:t>Devuelve un identificador de la conexión en caso de éxito y false en caso contrario</a:t>
            </a:r>
          </a:p>
          <a:p>
            <a:pPr lvl="1"/>
            <a:endParaRPr lang="es-ES_tradnl" altLang="es-MX" smtClean="0"/>
          </a:p>
          <a:p>
            <a:r>
              <a:rPr lang="es-ES_tradnl" altLang="es-MX" smtClean="0"/>
              <a:t>Sintaxis:</a:t>
            </a:r>
            <a:br>
              <a:rPr lang="es-ES_tradnl" altLang="es-MX" smtClean="0"/>
            </a:br>
            <a:r>
              <a:rPr lang="es-ES_tradnl" altLang="es-MX" smtClean="0"/>
              <a:t/>
            </a:r>
            <a:br>
              <a:rPr lang="es-ES_tradnl" altLang="es-MX" smtClean="0"/>
            </a:br>
            <a:r>
              <a:rPr lang="es-ES_tradnl" altLang="es-MX" smtClean="0"/>
              <a:t>$conexion = mysql_connect (servidor, username, password);</a:t>
            </a:r>
            <a:br>
              <a:rPr lang="es-ES_tradnl" altLang="es-MX" smtClean="0"/>
            </a:br>
            <a:endParaRPr lang="es-ES_tradnl" altLang="es-MX" smtClean="0"/>
          </a:p>
          <a:p>
            <a:r>
              <a:rPr lang="es-ES_tradnl" altLang="es-MX" smtClean="0"/>
              <a:t>Ejemplo:</a:t>
            </a:r>
            <a:br>
              <a:rPr lang="es-ES_tradnl" altLang="es-MX" smtClean="0"/>
            </a:br>
            <a:r>
              <a:rPr lang="es-ES_tradnl" altLang="es-MX" smtClean="0"/>
              <a:t/>
            </a:r>
            <a:br>
              <a:rPr lang="es-ES_tradnl" altLang="es-MX" smtClean="0"/>
            </a:br>
            <a:r>
              <a:rPr lang="es-ES_tradnl" altLang="es-MX" smtClean="0"/>
              <a:t>$conexion = mysql_connect (“localhost”, “cursophp”, “”)</a:t>
            </a:r>
            <a:br>
              <a:rPr lang="es-ES_tradnl" altLang="es-MX" smtClean="0"/>
            </a:br>
            <a:r>
              <a:rPr lang="es-ES_tradnl" altLang="es-MX" smtClean="0"/>
              <a:t>   or die (“No se puede conectar con el servidor”);</a:t>
            </a:r>
          </a:p>
          <a:p>
            <a:r>
              <a:rPr lang="es-ES_tradnl" altLang="es-MX" smtClean="0"/>
              <a:t>	$conexion = mysql_connect (“localhost”, “cursophp-ad”, “php.hph”)</a:t>
            </a:r>
            <a:br>
              <a:rPr lang="es-ES_tradnl" altLang="es-MX" smtClean="0"/>
            </a:br>
            <a:r>
              <a:rPr lang="es-ES_tradnl" altLang="es-MX" smtClean="0"/>
              <a:t>   or die (“No se puede conectar con el servidor”);</a:t>
            </a:r>
            <a:endParaRPr lang="es-ES_tradnl" altLang="es-MX"/>
          </a:p>
        </p:txBody>
      </p:sp>
    </p:spTree>
    <p:extLst>
      <p:ext uri="{BB962C8B-B14F-4D97-AF65-F5344CB8AC3E}">
        <p14:creationId xmlns:p14="http://schemas.microsoft.com/office/powerpoint/2010/main" val="407565694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4675" name="Rectangle 3"/>
          <p:cNvSpPr>
            <a:spLocks noGrp="1" noChangeArrowheads="1"/>
          </p:cNvSpPr>
          <p:nvPr>
            <p:ph type="body" sz="half" idx="1"/>
          </p:nvPr>
        </p:nvSpPr>
        <p:spPr>
          <a:xfrm>
            <a:off x="1997076" y="1914525"/>
            <a:ext cx="8158163" cy="2878138"/>
          </a:xfrm>
        </p:spPr>
        <p:txBody>
          <a:bodyPr>
            <a:normAutofit lnSpcReduction="10000"/>
          </a:bodyPr>
          <a:lstStyle/>
          <a:p>
            <a:pPr marL="357188" indent="-357188">
              <a:lnSpc>
                <a:spcPct val="80000"/>
              </a:lnSpc>
            </a:pPr>
            <a:r>
              <a:rPr lang="es-ES_tradnl" altLang="es-MX" sz="2000"/>
              <a:t>Seleccionar una base de datos: </a:t>
            </a:r>
            <a:r>
              <a:rPr lang="es-ES_tradnl" altLang="es-MX" sz="2000" b="1"/>
              <a:t>mysql_select_db()</a:t>
            </a:r>
          </a:p>
          <a:p>
            <a:pPr marL="1073150" lvl="1" indent="-357188">
              <a:lnSpc>
                <a:spcPct val="80000"/>
              </a:lnSpc>
            </a:pPr>
            <a:r>
              <a:rPr lang="es-ES_tradnl" altLang="es-MX" sz="1800"/>
              <a:t>Devuelve true en caso de éxito y false en caso contrario</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mysql_select_db (database);</a:t>
            </a:r>
            <a:r>
              <a:rPr lang="es-ES_tradnl" altLang="es-MX" sz="1800">
                <a:latin typeface="Courier New" panose="02070309020205020404" pitchFamily="49" charset="0"/>
              </a:rPr>
              <a:t/>
            </a:r>
            <a:br>
              <a:rPr lang="es-ES_tradnl" altLang="es-MX" sz="1800">
                <a:latin typeface="Courier New" panose="02070309020205020404" pitchFamily="49" charset="0"/>
              </a:rPr>
            </a:br>
            <a:endParaRPr lang="es-ES_tradnl" altLang="es-MX" sz="1800">
              <a:latin typeface="Courier New" panose="02070309020205020404" pitchFamily="49" charset="0"/>
            </a:endParaRPr>
          </a:p>
          <a:p>
            <a:pPr marL="357188" indent="-357188">
              <a:lnSpc>
                <a:spcPct val="80000"/>
              </a:lnSpc>
            </a:pPr>
            <a:r>
              <a:rPr lang="es-ES_tradnl" altLang="es-MX" sz="2000"/>
              <a:t>Ejemplo:</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mysql_select_db (“lindavista”)</a:t>
            </a:r>
            <a:br>
              <a:rPr lang="es-ES_tradnl" altLang="es-MX" sz="1600">
                <a:latin typeface="Courier New" panose="02070309020205020404" pitchFamily="49" charset="0"/>
              </a:rPr>
            </a:br>
            <a:r>
              <a:rPr lang="es-ES_tradnl" altLang="es-MX" sz="1600">
                <a:latin typeface="Courier New" panose="02070309020205020404" pitchFamily="49" charset="0"/>
              </a:rPr>
              <a:t>   or die (“No se puede seleccionar la base de datos”);</a:t>
            </a:r>
          </a:p>
        </p:txBody>
      </p:sp>
    </p:spTree>
    <p:extLst>
      <p:ext uri="{BB962C8B-B14F-4D97-AF65-F5344CB8AC3E}">
        <p14:creationId xmlns:p14="http://schemas.microsoft.com/office/powerpoint/2010/main" val="118174271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5699" name="Rectangle 3"/>
          <p:cNvSpPr>
            <a:spLocks noGrp="1" noChangeArrowheads="1"/>
          </p:cNvSpPr>
          <p:nvPr>
            <p:ph type="body" sz="half" idx="1"/>
          </p:nvPr>
        </p:nvSpPr>
        <p:spPr>
          <a:xfrm>
            <a:off x="1997076" y="1914526"/>
            <a:ext cx="8158163" cy="3814763"/>
          </a:xfrm>
        </p:spPr>
        <p:txBody>
          <a:bodyPr>
            <a:normAutofit lnSpcReduction="10000"/>
          </a:bodyPr>
          <a:lstStyle/>
          <a:p>
            <a:pPr marL="357188" indent="-357188"/>
            <a:r>
              <a:rPr lang="es-ES_tradnl" altLang="es-MX" sz="2000"/>
              <a:t>Enviar la instrucción SQL a la base de datos: </a:t>
            </a:r>
            <a:r>
              <a:rPr lang="es-ES_tradnl" altLang="es-MX" sz="2000" b="1"/>
              <a:t>mysql_query()</a:t>
            </a:r>
          </a:p>
          <a:p>
            <a:pPr marL="1073150" lvl="1" indent="-357188"/>
            <a:r>
              <a:rPr lang="es-ES_tradnl" altLang="es-MX" sz="1800"/>
              <a:t>Devuelve un identificador o true (dependiendo de la instrucción) si la instrucción se ejecuta correctamente y false en caso contrario</a:t>
            </a:r>
            <a:br>
              <a:rPr lang="es-ES_tradnl" altLang="es-MX" sz="1800"/>
            </a:br>
            <a:endParaRPr lang="es-ES_tradnl" altLang="es-MX" sz="1800"/>
          </a:p>
          <a:p>
            <a:pPr marL="357188" indent="-357188"/>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$consulta = mysql_query (instrucción,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r>
              <a:rPr lang="es-ES_tradnl" altLang="es-MX" sz="2000"/>
              <a:t>Ejemplo:</a:t>
            </a:r>
            <a:br>
              <a:rPr lang="es-ES_tradnl" altLang="es-MX" sz="2000"/>
            </a:br>
            <a:r>
              <a:rPr lang="es-ES_tradnl" altLang="es-MX" sz="2000"/>
              <a:t/>
            </a:r>
            <a:br>
              <a:rPr lang="es-ES_tradnl" altLang="es-MX" sz="2000"/>
            </a:br>
            <a:r>
              <a:rPr lang="es-ES_tradnl" altLang="es-MX" sz="1400">
                <a:latin typeface="Courier New" panose="02070309020205020404" pitchFamily="49" charset="0"/>
              </a:rPr>
              <a:t>$consulta = mysql_query (“select * from noticias”, $conexion)</a:t>
            </a:r>
            <a:br>
              <a:rPr lang="es-ES_tradnl" altLang="es-MX" sz="1400">
                <a:latin typeface="Courier New" panose="02070309020205020404" pitchFamily="49" charset="0"/>
              </a:rPr>
            </a:br>
            <a:r>
              <a:rPr lang="es-ES_tradnl" altLang="es-MX" sz="1400">
                <a:latin typeface="Courier New" panose="02070309020205020404" pitchFamily="49" charset="0"/>
              </a:rPr>
              <a:t>   or die (“Fallo en la consulta”);</a:t>
            </a:r>
          </a:p>
        </p:txBody>
      </p:sp>
    </p:spTree>
    <p:extLst>
      <p:ext uri="{BB962C8B-B14F-4D97-AF65-F5344CB8AC3E}">
        <p14:creationId xmlns:p14="http://schemas.microsoft.com/office/powerpoint/2010/main" val="419749261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2867" name="Rectangle 3"/>
          <p:cNvSpPr>
            <a:spLocks noGrp="1" noChangeArrowheads="1"/>
          </p:cNvSpPr>
          <p:nvPr>
            <p:ph type="body" sz="half" idx="1"/>
          </p:nvPr>
        </p:nvSpPr>
        <p:spPr>
          <a:xfrm>
            <a:off x="1997075" y="1914525"/>
            <a:ext cx="8172450" cy="3670300"/>
          </a:xfrm>
        </p:spPr>
        <p:txBody>
          <a:bodyPr>
            <a:normAutofit lnSpcReduction="10000"/>
          </a:bodyPr>
          <a:lstStyle/>
          <a:p>
            <a:pPr marL="357188" indent="-357188">
              <a:lnSpc>
                <a:spcPct val="80000"/>
              </a:lnSpc>
            </a:pPr>
            <a:r>
              <a:rPr lang="es-ES_tradnl" altLang="es-MX" sz="2000"/>
              <a:t>Obtener y procesar los resultados: </a:t>
            </a:r>
            <a:r>
              <a:rPr lang="es-ES_tradnl" altLang="es-MX" sz="2000" b="1"/>
              <a:t>mysql_num_rows(), mysql_fetch_array()</a:t>
            </a:r>
          </a:p>
          <a:p>
            <a:pPr marL="1073150" lvl="1" indent="-357188">
              <a:lnSpc>
                <a:spcPct val="80000"/>
              </a:lnSpc>
            </a:pPr>
            <a:r>
              <a:rPr lang="es-ES_tradnl" altLang="es-MX" sz="1800"/>
              <a:t>En el caso de que la instrucción enviada produzca unos resultados, mysql_query() devuelve las filas de la tabla afectadas por la instrucción</a:t>
            </a:r>
          </a:p>
          <a:p>
            <a:pPr marL="1073150" lvl="1" indent="-357188">
              <a:lnSpc>
                <a:spcPct val="80000"/>
              </a:lnSpc>
            </a:pPr>
            <a:r>
              <a:rPr lang="es-ES_tradnl" altLang="es-MX" sz="1800"/>
              <a:t>mysql_num_rows() devuelve el número de filas afectadas</a:t>
            </a:r>
          </a:p>
          <a:p>
            <a:pPr marL="1073150" lvl="1" indent="-357188">
              <a:lnSpc>
                <a:spcPct val="80000"/>
              </a:lnSpc>
            </a:pPr>
            <a:r>
              <a:rPr lang="es-ES_tradnl" altLang="es-MX" sz="1800"/>
              <a:t>Para obtener las distintas filas del resultado se utiliza la función mysql_fetch_array(), que obtiene una fila del resultado en un array asociativo cada vez que se invoca</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$nfilas = mysql_num_rows ($consulta);</a:t>
            </a:r>
            <a:br>
              <a:rPr lang="es-ES_tradnl" altLang="es-MX" sz="1600">
                <a:latin typeface="Courier New" panose="02070309020205020404" pitchFamily="49" charset="0"/>
              </a:rPr>
            </a:br>
            <a:r>
              <a:rPr lang="es-ES_tradnl" altLang="es-MX" sz="1600">
                <a:latin typeface="Courier New" panose="02070309020205020404" pitchFamily="49" charset="0"/>
              </a:rPr>
              <a:t>$fila = mysql_fetch_array ($consulta);</a:t>
            </a:r>
          </a:p>
        </p:txBody>
      </p:sp>
    </p:spTree>
    <p:extLst>
      <p:ext uri="{BB962C8B-B14F-4D97-AF65-F5344CB8AC3E}">
        <p14:creationId xmlns:p14="http://schemas.microsoft.com/office/powerpoint/2010/main" val="15736758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3891" name="Rectangle 3"/>
          <p:cNvSpPr>
            <a:spLocks noGrp="1" noChangeArrowheads="1"/>
          </p:cNvSpPr>
          <p:nvPr>
            <p:ph type="body" sz="half" idx="1"/>
          </p:nvPr>
        </p:nvSpPr>
        <p:spPr>
          <a:xfrm>
            <a:off x="1997075" y="1914526"/>
            <a:ext cx="7867650" cy="2670175"/>
          </a:xfrm>
        </p:spPr>
        <p:txBody>
          <a:bodyPr/>
          <a:lstStyle/>
          <a:p>
            <a:pPr marL="357188" indent="-357188">
              <a:lnSpc>
                <a:spcPct val="80000"/>
              </a:lnSpc>
            </a:pPr>
            <a:r>
              <a:rPr lang="es-ES_tradnl" altLang="es-MX" sz="2000"/>
              <a:t>Cerrar la conexión con el servidor de bases de datos: </a:t>
            </a:r>
            <a:r>
              <a:rPr lang="es-ES_tradnl" altLang="es-MX" sz="2000" b="1"/>
              <a:t>mysql_close()</a:t>
            </a:r>
            <a:br>
              <a:rPr lang="es-ES_tradnl" altLang="es-MX" sz="2000" b="1"/>
            </a:br>
            <a:endParaRPr lang="es-ES_tradnl" altLang="es-MX" sz="2000" b="1"/>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mysql_close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lnSpc>
                <a:spcPct val="80000"/>
              </a:lnSpc>
            </a:pPr>
            <a:r>
              <a:rPr lang="es-ES_tradnl" altLang="es-MX" sz="2000"/>
              <a:t>Ejemplo</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mysql_close ($conexion);</a:t>
            </a:r>
          </a:p>
        </p:txBody>
      </p:sp>
    </p:spTree>
    <p:extLst>
      <p:ext uri="{BB962C8B-B14F-4D97-AF65-F5344CB8AC3E}">
        <p14:creationId xmlns:p14="http://schemas.microsoft.com/office/powerpoint/2010/main" val="204621067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1847851" y="620713"/>
            <a:ext cx="8208963" cy="1079500"/>
          </a:xfrm>
        </p:spPr>
        <p:txBody>
          <a:bodyPr/>
          <a:lstStyle/>
          <a:p>
            <a:r>
              <a:rPr lang="es-ES" altLang="es-MX">
                <a:solidFill>
                  <a:schemeClr val="tx1"/>
                </a:solidFill>
              </a:rPr>
              <a:t>Bibliografía</a:t>
            </a:r>
          </a:p>
        </p:txBody>
      </p:sp>
      <p:sp>
        <p:nvSpPr>
          <p:cNvPr id="278531" name="Rectangle 3"/>
          <p:cNvSpPr>
            <a:spLocks noGrp="1" noChangeArrowheads="1"/>
          </p:cNvSpPr>
          <p:nvPr>
            <p:ph type="subTitle" idx="1"/>
          </p:nvPr>
        </p:nvSpPr>
        <p:spPr>
          <a:xfrm>
            <a:off x="2495551" y="1268414"/>
            <a:ext cx="7129463" cy="4033837"/>
          </a:xfrm>
        </p:spPr>
        <p:txBody>
          <a:bodyPr>
            <a:normAutofit/>
          </a:bodyPr>
          <a:lstStyle/>
          <a:p>
            <a:pPr marL="609600" indent="-609600" algn="l">
              <a:buFontTx/>
              <a:buChar char="•"/>
            </a:pPr>
            <a:endParaRPr lang="es-ES" altLang="es-MX"/>
          </a:p>
          <a:p>
            <a:pPr marL="609600" indent="-609600" algn="l">
              <a:buFontTx/>
              <a:buChar char="•"/>
            </a:pPr>
            <a:endParaRPr lang="es-ES" altLang="es-MX"/>
          </a:p>
          <a:p>
            <a:pPr marL="609600" indent="-609600" algn="l">
              <a:buFontTx/>
              <a:buChar char="•"/>
            </a:pPr>
            <a:r>
              <a:rPr lang="es-ES" altLang="es-MX">
                <a:hlinkClick r:id="rId2"/>
              </a:rPr>
              <a:t>http://www.elguruprogramador.com.ar</a:t>
            </a:r>
            <a:endParaRPr lang="es-ES" altLang="es-MX"/>
          </a:p>
          <a:p>
            <a:pPr marL="609600" indent="-609600" algn="l">
              <a:buFontTx/>
              <a:buChar char="•"/>
            </a:pPr>
            <a:endParaRPr lang="es-ES" altLang="es-MX"/>
          </a:p>
          <a:p>
            <a:pPr marL="609600" indent="-609600" algn="l">
              <a:buFontTx/>
              <a:buChar char="•"/>
            </a:pPr>
            <a:r>
              <a:rPr lang="es-ES" altLang="es-MX" u="sng">
                <a:hlinkClick r:id="rId3"/>
              </a:rPr>
              <a:t>http://www.php-hispano.net</a:t>
            </a:r>
            <a:endParaRPr lang="es-ES" altLang="es-MX" u="sng"/>
          </a:p>
          <a:p>
            <a:pPr marL="609600" indent="-609600" algn="l">
              <a:buFontTx/>
              <a:buChar char="•"/>
            </a:pPr>
            <a:endParaRPr lang="es-ES" altLang="es-MX" u="sng"/>
          </a:p>
          <a:p>
            <a:pPr marL="609600" indent="-609600" algn="l">
              <a:buFontTx/>
              <a:buChar char="•"/>
            </a:pPr>
            <a:r>
              <a:rPr lang="es-ES" altLang="es-MX" u="sng">
                <a:hlinkClick r:id="rId4"/>
              </a:rPr>
              <a:t>http://www.php.net</a:t>
            </a:r>
            <a:endParaRPr lang="es-ES" altLang="es-MX" u="sng"/>
          </a:p>
          <a:p>
            <a:pPr marL="609600" indent="-609600" algn="l">
              <a:buFontTx/>
              <a:buChar char="•"/>
            </a:pPr>
            <a:endParaRPr lang="es-ES" altLang="es-MX" u="sng"/>
          </a:p>
          <a:p>
            <a:pPr marL="609600" indent="-609600" algn="l">
              <a:buFontTx/>
              <a:buChar char="•"/>
            </a:pPr>
            <a:r>
              <a:rPr lang="es-ES" altLang="es-MX" u="sng">
                <a:hlinkClick r:id="rId5"/>
              </a:rPr>
              <a:t>http://www.htmlpoint.com/php/guida/php_01.htm</a:t>
            </a:r>
            <a:endParaRPr lang="es-ES" altLang="es-MX" u="sng"/>
          </a:p>
          <a:p>
            <a:pPr marL="609600" indent="-609600" algn="l">
              <a:buFontTx/>
              <a:buChar char="•"/>
            </a:pPr>
            <a:endParaRPr lang="es-ES" altLang="es-MX" u="sng"/>
          </a:p>
          <a:p>
            <a:pPr marL="609600" indent="-609600" algn="l"/>
            <a:endParaRPr lang="es-ES" altLang="es-MX" u="sng"/>
          </a:p>
          <a:p>
            <a:pPr marL="609600" indent="-609600" algn="l">
              <a:buFontTx/>
              <a:buChar char="•"/>
            </a:pPr>
            <a:endParaRPr lang="es-ES" altLang="es-MX" u="sng"/>
          </a:p>
        </p:txBody>
      </p:sp>
    </p:spTree>
    <p:extLst>
      <p:ext uri="{BB962C8B-B14F-4D97-AF65-F5344CB8AC3E}">
        <p14:creationId xmlns:p14="http://schemas.microsoft.com/office/powerpoint/2010/main" val="54465066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19046822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a:t>
            </a:r>
            <a:endParaRPr lang="es-MX" dirty="0"/>
          </a:p>
        </p:txBody>
      </p:sp>
      <p:sp>
        <p:nvSpPr>
          <p:cNvPr id="3" name="Marcador de contenido 2"/>
          <p:cNvSpPr>
            <a:spLocks noGrp="1"/>
          </p:cNvSpPr>
          <p:nvPr>
            <p:ph idx="1"/>
          </p:nvPr>
        </p:nvSpPr>
        <p:spPr/>
        <p:txBody>
          <a:bodyPr/>
          <a:lstStyle/>
          <a:p>
            <a:r>
              <a:rPr lang="es-MX" dirty="0"/>
              <a:t>HTML significa "Lenguaje de Marcado de </a:t>
            </a:r>
            <a:r>
              <a:rPr lang="es-MX" dirty="0" err="1"/>
              <a:t>Hypertexto</a:t>
            </a:r>
            <a:r>
              <a:rPr lang="es-MX" dirty="0"/>
              <a:t>" por sus siglas en ingles "</a:t>
            </a:r>
            <a:r>
              <a:rPr lang="es-MX" dirty="0" err="1"/>
              <a:t>HyperText</a:t>
            </a:r>
            <a:r>
              <a:rPr lang="es-MX" dirty="0"/>
              <a:t> </a:t>
            </a:r>
            <a:r>
              <a:rPr lang="es-MX" dirty="0" err="1"/>
              <a:t>Markup</a:t>
            </a:r>
            <a:r>
              <a:rPr lang="es-MX" dirty="0"/>
              <a:t> </a:t>
            </a:r>
            <a:r>
              <a:rPr lang="es-MX" dirty="0" err="1"/>
              <a:t>Language</a:t>
            </a:r>
            <a:r>
              <a:rPr lang="es-MX" dirty="0"/>
              <a:t>", es un lenguaje que pertenece a la familia de los "lenguajes de marcado" y es utilizado para la elaboración de páginas web. El estándar HTML lo define la W3C (</a:t>
            </a:r>
            <a:r>
              <a:rPr lang="es-MX" dirty="0" err="1"/>
              <a:t>World</a:t>
            </a:r>
            <a:r>
              <a:rPr lang="es-MX" dirty="0"/>
              <a:t> Wide Web </a:t>
            </a:r>
            <a:r>
              <a:rPr lang="es-MX" dirty="0" err="1"/>
              <a:t>Consortium</a:t>
            </a:r>
            <a:r>
              <a:rPr lang="es-MX" dirty="0"/>
              <a:t>) y actualmente HTML se encuentra en su versión HTML5.</a:t>
            </a:r>
          </a:p>
          <a:p>
            <a:r>
              <a:rPr lang="es-MX" dirty="0"/>
              <a:t>Cabe destacar que HTML no es un lenguaje de programación ya que no cuenta con funciones aritméticas, variables o estructuras de control propias de los lenguajes de programación, por lo que HTML genera únicamente páginas web estáticas, sin embargo, HTML se puede usar en conjunto con diversos lenguajes de programación para la creación de páginas web dinámicas</a:t>
            </a:r>
            <a:r>
              <a:rPr lang="es-MX" dirty="0" smtClean="0"/>
              <a:t>.</a:t>
            </a:r>
            <a:endParaRPr lang="es-MX" dirty="0"/>
          </a:p>
        </p:txBody>
      </p:sp>
    </p:spTree>
    <p:extLst>
      <p:ext uri="{BB962C8B-B14F-4D97-AF65-F5344CB8AC3E}">
        <p14:creationId xmlns:p14="http://schemas.microsoft.com/office/powerpoint/2010/main" val="14710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a:xfrm>
            <a:off x="818712" y="2222287"/>
            <a:ext cx="4058088" cy="3636511"/>
          </a:xfrm>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nvPr>
        </p:nvGraphicFramePr>
        <p:xfrm>
          <a:off x="1366950" y="4421792"/>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52436239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HTML?</a:t>
            </a:r>
          </a:p>
        </p:txBody>
      </p:sp>
      <p:sp>
        <p:nvSpPr>
          <p:cNvPr id="3" name="Marcador de contenido 2"/>
          <p:cNvSpPr>
            <a:spLocks noGrp="1"/>
          </p:cNvSpPr>
          <p:nvPr>
            <p:ph idx="1"/>
          </p:nvPr>
        </p:nvSpPr>
        <p:spPr/>
        <p:txBody>
          <a:bodyPr/>
          <a:lstStyle/>
          <a:p>
            <a:r>
              <a:rPr lang="es-MX" dirty="0" smtClean="0"/>
              <a:t>Básicamente </a:t>
            </a:r>
            <a:r>
              <a:rPr lang="es-MX" dirty="0"/>
              <a:t>el lenguaje HTML sirve para describir la estructura básica de una página y organizar la forma en que se mostrará su contenido, además de que HTML permite incluir enlaces (links) hacia otras páginas o documentos.</a:t>
            </a:r>
          </a:p>
          <a:p>
            <a:r>
              <a:rPr lang="es-MX" dirty="0"/>
              <a:t>HTML es un lenguaje de marcado descriptivo que se escribe en forma de etiquetas para definir la estructura de una página web y su contenido como texto, imágenes, entre otros, de modo que HTML es el encargado de describir (hasta cierto punto) la apariencia que tendrá la página web.</a:t>
            </a:r>
          </a:p>
        </p:txBody>
      </p:sp>
    </p:spTree>
    <p:extLst>
      <p:ext uri="{BB962C8B-B14F-4D97-AF65-F5344CB8AC3E}">
        <p14:creationId xmlns:p14="http://schemas.microsoft.com/office/powerpoint/2010/main" val="390435178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a:t>HTML define 91 etiquetas que los diseñadores pueden utilizar para </a:t>
            </a:r>
            <a:r>
              <a:rPr lang="es-MX" i="1" dirty="0"/>
              <a:t>marcar</a:t>
            </a:r>
            <a:r>
              <a:rPr lang="es-MX" dirty="0"/>
              <a:t> los diferentes elementos que componen una página</a:t>
            </a:r>
            <a:r>
              <a:rPr lang="es-MX" dirty="0" smtClean="0"/>
              <a:t>:</a:t>
            </a:r>
          </a:p>
          <a:p>
            <a:pPr marL="0" indent="0">
              <a:buNone/>
            </a:pPr>
            <a:r>
              <a:rPr lang="es-MX" dirty="0"/>
              <a:t>a, </a:t>
            </a:r>
            <a:r>
              <a:rPr lang="es-MX" dirty="0" err="1"/>
              <a:t>abbr</a:t>
            </a:r>
            <a:r>
              <a:rPr lang="es-MX" dirty="0"/>
              <a:t>, </a:t>
            </a:r>
            <a:r>
              <a:rPr lang="es-MX" dirty="0" err="1"/>
              <a:t>acronym</a:t>
            </a:r>
            <a:r>
              <a:rPr lang="es-MX" dirty="0"/>
              <a:t>, </a:t>
            </a:r>
            <a:r>
              <a:rPr lang="es-MX" dirty="0" err="1"/>
              <a:t>address</a:t>
            </a:r>
            <a:r>
              <a:rPr lang="es-MX" dirty="0"/>
              <a:t>, </a:t>
            </a:r>
            <a:r>
              <a:rPr lang="es-MX" dirty="0" err="1"/>
              <a:t>applet</a:t>
            </a:r>
            <a:r>
              <a:rPr lang="es-MX" dirty="0"/>
              <a:t>, </a:t>
            </a:r>
            <a:r>
              <a:rPr lang="es-MX" dirty="0" err="1"/>
              <a:t>area</a:t>
            </a:r>
            <a:r>
              <a:rPr lang="es-MX" dirty="0"/>
              <a:t>, b, base, </a:t>
            </a:r>
            <a:r>
              <a:rPr lang="es-MX" dirty="0" err="1"/>
              <a:t>basefont</a:t>
            </a:r>
            <a:r>
              <a:rPr lang="es-MX" dirty="0"/>
              <a:t>, </a:t>
            </a:r>
            <a:r>
              <a:rPr lang="es-MX" dirty="0" err="1"/>
              <a:t>bdo</a:t>
            </a:r>
            <a:r>
              <a:rPr lang="es-MX" dirty="0"/>
              <a:t>, </a:t>
            </a:r>
            <a:r>
              <a:rPr lang="es-MX" dirty="0" err="1"/>
              <a:t>big</a:t>
            </a:r>
            <a:r>
              <a:rPr lang="es-MX" dirty="0"/>
              <a:t>, </a:t>
            </a:r>
            <a:r>
              <a:rPr lang="es-MX" dirty="0" err="1"/>
              <a:t>blockquote</a:t>
            </a:r>
            <a:r>
              <a:rPr lang="es-MX" dirty="0"/>
              <a:t>, </a:t>
            </a:r>
            <a:r>
              <a:rPr lang="es-MX" dirty="0" err="1"/>
              <a:t>body</a:t>
            </a:r>
            <a:r>
              <a:rPr lang="es-MX" dirty="0"/>
              <a:t>, </a:t>
            </a:r>
            <a:r>
              <a:rPr lang="es-MX" dirty="0" err="1"/>
              <a:t>br</a:t>
            </a:r>
            <a:r>
              <a:rPr lang="es-MX" dirty="0"/>
              <a:t>, </a:t>
            </a:r>
            <a:r>
              <a:rPr lang="es-MX" dirty="0" err="1"/>
              <a:t>button</a:t>
            </a:r>
            <a:r>
              <a:rPr lang="es-MX" dirty="0"/>
              <a:t>, </a:t>
            </a:r>
            <a:r>
              <a:rPr lang="es-MX" dirty="0" err="1"/>
              <a:t>caption</a:t>
            </a:r>
            <a:r>
              <a:rPr lang="es-MX" dirty="0"/>
              <a:t>, center, cite, </a:t>
            </a:r>
            <a:r>
              <a:rPr lang="es-MX" dirty="0" err="1"/>
              <a:t>code</a:t>
            </a:r>
            <a:r>
              <a:rPr lang="es-MX" dirty="0"/>
              <a:t>, col, </a:t>
            </a:r>
            <a:r>
              <a:rPr lang="es-MX" dirty="0" err="1"/>
              <a:t>colgroup</a:t>
            </a:r>
            <a:r>
              <a:rPr lang="es-MX" dirty="0"/>
              <a:t>, </a:t>
            </a:r>
            <a:r>
              <a:rPr lang="es-MX" dirty="0" err="1"/>
              <a:t>dd</a:t>
            </a:r>
            <a:r>
              <a:rPr lang="es-MX" dirty="0"/>
              <a:t>, del, </a:t>
            </a:r>
            <a:r>
              <a:rPr lang="es-MX" dirty="0" err="1"/>
              <a:t>dfn</a:t>
            </a:r>
            <a:r>
              <a:rPr lang="es-MX" dirty="0"/>
              <a:t>, </a:t>
            </a:r>
            <a:r>
              <a:rPr lang="es-MX" dirty="0" err="1"/>
              <a:t>dir</a:t>
            </a:r>
            <a:r>
              <a:rPr lang="es-MX" dirty="0"/>
              <a:t>, div, dl, </a:t>
            </a:r>
            <a:r>
              <a:rPr lang="es-MX" dirty="0" err="1"/>
              <a:t>dt</a:t>
            </a:r>
            <a:r>
              <a:rPr lang="es-MX" dirty="0"/>
              <a:t>, </a:t>
            </a:r>
            <a:r>
              <a:rPr lang="es-MX" dirty="0" err="1"/>
              <a:t>em</a:t>
            </a:r>
            <a:r>
              <a:rPr lang="es-MX" dirty="0"/>
              <a:t>, </a:t>
            </a:r>
            <a:r>
              <a:rPr lang="es-MX" dirty="0" err="1"/>
              <a:t>fieldset</a:t>
            </a:r>
            <a:r>
              <a:rPr lang="es-MX" dirty="0"/>
              <a:t>, </a:t>
            </a:r>
            <a:r>
              <a:rPr lang="es-MX" dirty="0" err="1"/>
              <a:t>font</a:t>
            </a:r>
            <a:r>
              <a:rPr lang="es-MX" dirty="0"/>
              <a:t>, </a:t>
            </a:r>
            <a:r>
              <a:rPr lang="es-MX" dirty="0" err="1"/>
              <a:t>form</a:t>
            </a:r>
            <a:r>
              <a:rPr lang="es-MX" dirty="0"/>
              <a:t>, </a:t>
            </a:r>
            <a:r>
              <a:rPr lang="es-MX" dirty="0" err="1"/>
              <a:t>frame</a:t>
            </a:r>
            <a:r>
              <a:rPr lang="es-MX" dirty="0"/>
              <a:t>, </a:t>
            </a:r>
            <a:r>
              <a:rPr lang="es-MX" dirty="0" err="1"/>
              <a:t>frameset</a:t>
            </a:r>
            <a:r>
              <a:rPr lang="es-MX" dirty="0"/>
              <a:t>, h1, h2, h3, h4, h5, h6, head, </a:t>
            </a:r>
            <a:r>
              <a:rPr lang="es-MX" dirty="0" err="1"/>
              <a:t>hr</a:t>
            </a:r>
            <a:r>
              <a:rPr lang="es-MX" dirty="0"/>
              <a:t>, </a:t>
            </a:r>
            <a:r>
              <a:rPr lang="es-MX" dirty="0" err="1"/>
              <a:t>html</a:t>
            </a:r>
            <a:r>
              <a:rPr lang="es-MX" dirty="0"/>
              <a:t>, i, </a:t>
            </a:r>
            <a:r>
              <a:rPr lang="es-MX" dirty="0" err="1"/>
              <a:t>iframe</a:t>
            </a:r>
            <a:r>
              <a:rPr lang="es-MX" dirty="0"/>
              <a:t>, </a:t>
            </a:r>
            <a:r>
              <a:rPr lang="es-MX" dirty="0" err="1"/>
              <a:t>img</a:t>
            </a:r>
            <a:r>
              <a:rPr lang="es-MX" dirty="0"/>
              <a:t>, input, </a:t>
            </a:r>
            <a:r>
              <a:rPr lang="es-MX" dirty="0" err="1"/>
              <a:t>ins</a:t>
            </a:r>
            <a:r>
              <a:rPr lang="es-MX" dirty="0"/>
              <a:t>, </a:t>
            </a:r>
            <a:r>
              <a:rPr lang="es-MX" dirty="0" err="1"/>
              <a:t>isindex</a:t>
            </a:r>
            <a:r>
              <a:rPr lang="es-MX" dirty="0"/>
              <a:t>, </a:t>
            </a:r>
            <a:r>
              <a:rPr lang="es-MX" dirty="0" err="1"/>
              <a:t>kbd</a:t>
            </a:r>
            <a:r>
              <a:rPr lang="es-MX" dirty="0"/>
              <a:t>, </a:t>
            </a:r>
            <a:r>
              <a:rPr lang="es-MX" dirty="0" err="1"/>
              <a:t>label</a:t>
            </a:r>
            <a:r>
              <a:rPr lang="es-MX" dirty="0"/>
              <a:t>, </a:t>
            </a:r>
            <a:r>
              <a:rPr lang="es-MX" dirty="0" err="1"/>
              <a:t>legend</a:t>
            </a:r>
            <a:r>
              <a:rPr lang="es-MX" dirty="0"/>
              <a:t>, li, link, </a:t>
            </a:r>
            <a:r>
              <a:rPr lang="es-MX" dirty="0" err="1"/>
              <a:t>map</a:t>
            </a:r>
            <a:r>
              <a:rPr lang="es-MX" dirty="0"/>
              <a:t>, </a:t>
            </a:r>
            <a:r>
              <a:rPr lang="es-MX" dirty="0" err="1"/>
              <a:t>menu</a:t>
            </a:r>
            <a:r>
              <a:rPr lang="es-MX" dirty="0"/>
              <a:t>, meta, </a:t>
            </a:r>
            <a:r>
              <a:rPr lang="es-MX" dirty="0" err="1"/>
              <a:t>noframes</a:t>
            </a:r>
            <a:r>
              <a:rPr lang="es-MX" dirty="0"/>
              <a:t>, </a:t>
            </a:r>
            <a:r>
              <a:rPr lang="es-MX" dirty="0" err="1"/>
              <a:t>noscript</a:t>
            </a:r>
            <a:r>
              <a:rPr lang="es-MX" dirty="0"/>
              <a:t>, </a:t>
            </a:r>
            <a:r>
              <a:rPr lang="es-MX" dirty="0" err="1"/>
              <a:t>object</a:t>
            </a:r>
            <a:r>
              <a:rPr lang="es-MX" dirty="0"/>
              <a:t>, </a:t>
            </a:r>
            <a:r>
              <a:rPr lang="es-MX" dirty="0" err="1"/>
              <a:t>ol</a:t>
            </a:r>
            <a:r>
              <a:rPr lang="es-MX" dirty="0"/>
              <a:t>, </a:t>
            </a:r>
            <a:r>
              <a:rPr lang="es-MX" dirty="0" err="1"/>
              <a:t>optgroup</a:t>
            </a:r>
            <a:r>
              <a:rPr lang="es-MX" dirty="0"/>
              <a:t>, </a:t>
            </a:r>
            <a:r>
              <a:rPr lang="es-MX" dirty="0" err="1"/>
              <a:t>option</a:t>
            </a:r>
            <a:r>
              <a:rPr lang="es-MX" dirty="0"/>
              <a:t>, p, </a:t>
            </a:r>
            <a:r>
              <a:rPr lang="es-MX" dirty="0" err="1"/>
              <a:t>param</a:t>
            </a:r>
            <a:r>
              <a:rPr lang="es-MX" dirty="0"/>
              <a:t>, pre, q, s, </a:t>
            </a:r>
            <a:r>
              <a:rPr lang="es-MX" dirty="0" err="1"/>
              <a:t>samp</a:t>
            </a:r>
            <a:r>
              <a:rPr lang="es-MX" dirty="0"/>
              <a:t>, script, </a:t>
            </a:r>
            <a:r>
              <a:rPr lang="es-MX" dirty="0" err="1"/>
              <a:t>select</a:t>
            </a:r>
            <a:r>
              <a:rPr lang="es-MX" dirty="0"/>
              <a:t>, </a:t>
            </a:r>
            <a:r>
              <a:rPr lang="es-MX" dirty="0" err="1"/>
              <a:t>small</a:t>
            </a:r>
            <a:r>
              <a:rPr lang="es-MX" dirty="0"/>
              <a:t>, </a:t>
            </a:r>
            <a:r>
              <a:rPr lang="es-MX" dirty="0" err="1"/>
              <a:t>span</a:t>
            </a:r>
            <a:r>
              <a:rPr lang="es-MX" dirty="0"/>
              <a:t>, strike, </a:t>
            </a:r>
            <a:r>
              <a:rPr lang="es-MX" dirty="0" err="1"/>
              <a:t>strong</a:t>
            </a:r>
            <a:r>
              <a:rPr lang="es-MX" dirty="0"/>
              <a:t>, </a:t>
            </a:r>
            <a:r>
              <a:rPr lang="es-MX" dirty="0" err="1"/>
              <a:t>style</a:t>
            </a:r>
            <a:r>
              <a:rPr lang="es-MX" dirty="0"/>
              <a:t>, sub, </a:t>
            </a:r>
            <a:r>
              <a:rPr lang="es-MX" dirty="0" err="1"/>
              <a:t>sup</a:t>
            </a:r>
            <a:r>
              <a:rPr lang="es-MX" dirty="0"/>
              <a:t>, </a:t>
            </a:r>
            <a:r>
              <a:rPr lang="es-MX" dirty="0" err="1"/>
              <a:t>table</a:t>
            </a:r>
            <a:r>
              <a:rPr lang="es-MX" dirty="0"/>
              <a:t>, </a:t>
            </a:r>
            <a:r>
              <a:rPr lang="es-MX" dirty="0" err="1"/>
              <a:t>tbody</a:t>
            </a:r>
            <a:r>
              <a:rPr lang="es-MX" dirty="0"/>
              <a:t>, </a:t>
            </a:r>
            <a:r>
              <a:rPr lang="es-MX" dirty="0" err="1"/>
              <a:t>td</a:t>
            </a:r>
            <a:r>
              <a:rPr lang="es-MX" dirty="0"/>
              <a:t>, </a:t>
            </a:r>
            <a:r>
              <a:rPr lang="es-MX" dirty="0" err="1"/>
              <a:t>textarea</a:t>
            </a:r>
            <a:r>
              <a:rPr lang="es-MX" dirty="0"/>
              <a:t>, </a:t>
            </a:r>
            <a:r>
              <a:rPr lang="es-MX" dirty="0" err="1"/>
              <a:t>tfoot</a:t>
            </a:r>
            <a:r>
              <a:rPr lang="es-MX" dirty="0"/>
              <a:t>, </a:t>
            </a:r>
            <a:r>
              <a:rPr lang="es-MX" dirty="0" err="1"/>
              <a:t>th</a:t>
            </a:r>
            <a:r>
              <a:rPr lang="es-MX" dirty="0"/>
              <a:t>, </a:t>
            </a:r>
            <a:r>
              <a:rPr lang="es-MX" dirty="0" err="1"/>
              <a:t>thead</a:t>
            </a:r>
            <a:r>
              <a:rPr lang="es-MX" dirty="0"/>
              <a:t>, </a:t>
            </a:r>
            <a:r>
              <a:rPr lang="es-MX" dirty="0" err="1"/>
              <a:t>title</a:t>
            </a:r>
            <a:r>
              <a:rPr lang="es-MX" dirty="0"/>
              <a:t>, </a:t>
            </a:r>
            <a:r>
              <a:rPr lang="es-MX" dirty="0" err="1"/>
              <a:t>tr</a:t>
            </a:r>
            <a:r>
              <a:rPr lang="es-MX" dirty="0"/>
              <a:t>, </a:t>
            </a:r>
            <a:r>
              <a:rPr lang="es-MX" dirty="0" err="1"/>
              <a:t>tt</a:t>
            </a:r>
            <a:r>
              <a:rPr lang="es-MX" dirty="0"/>
              <a:t>, u, </a:t>
            </a:r>
            <a:r>
              <a:rPr lang="es-MX" dirty="0" err="1"/>
              <a:t>ul</a:t>
            </a:r>
            <a:r>
              <a:rPr lang="es-MX" dirty="0"/>
              <a:t>, </a:t>
            </a:r>
            <a:r>
              <a:rPr lang="es-MX" dirty="0" err="1"/>
              <a:t>var</a:t>
            </a:r>
            <a:r>
              <a:rPr lang="es-MX" dirty="0"/>
              <a:t>.</a:t>
            </a:r>
          </a:p>
        </p:txBody>
      </p:sp>
    </p:spTree>
    <p:extLst>
      <p:ext uri="{BB962C8B-B14F-4D97-AF65-F5344CB8AC3E}">
        <p14:creationId xmlns:p14="http://schemas.microsoft.com/office/powerpoint/2010/main" val="37787274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smtClean="0"/>
              <a:t>Existen etiquetas que tienen marcado de apertura y de cierre.</a:t>
            </a:r>
          </a:p>
          <a:p>
            <a:pPr marL="0" indent="0">
              <a:buNone/>
            </a:pPr>
            <a:r>
              <a:rPr lang="es-MX" dirty="0" smtClean="0"/>
              <a:t>		&lt;etiqueta&gt;			&lt;/etiqueta&gt;</a:t>
            </a:r>
          </a:p>
          <a:p>
            <a:pPr marL="0" indent="0">
              <a:buNone/>
            </a:pPr>
            <a:r>
              <a:rPr lang="es-MX" dirty="0"/>
              <a:t>	</a:t>
            </a:r>
            <a:r>
              <a:rPr lang="es-MX" dirty="0" smtClean="0"/>
              <a:t>	Apertura			Cierre</a:t>
            </a:r>
          </a:p>
          <a:p>
            <a:r>
              <a:rPr lang="es-MX" dirty="0" smtClean="0"/>
              <a:t>Existen etiquetas que la apertura y cierre están en la marcado.</a:t>
            </a:r>
          </a:p>
          <a:p>
            <a:pPr marL="457200" lvl="1" indent="0">
              <a:buNone/>
            </a:pPr>
            <a:r>
              <a:rPr lang="es-MX" dirty="0" smtClean="0"/>
              <a:t>	&lt;etiqueta 		 /&gt;</a:t>
            </a:r>
          </a:p>
          <a:p>
            <a:pPr marL="457200" lvl="1" indent="0">
              <a:buNone/>
            </a:pPr>
            <a:r>
              <a:rPr lang="es-MX" dirty="0"/>
              <a:t>	</a:t>
            </a:r>
            <a:r>
              <a:rPr lang="es-MX" dirty="0" smtClean="0"/>
              <a:t>Apertura			Cierre</a:t>
            </a:r>
            <a:endParaRPr lang="es-MX" dirty="0"/>
          </a:p>
        </p:txBody>
      </p:sp>
    </p:spTree>
    <p:extLst>
      <p:ext uri="{BB962C8B-B14F-4D97-AF65-F5344CB8AC3E}">
        <p14:creationId xmlns:p14="http://schemas.microsoft.com/office/powerpoint/2010/main" val="2423722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las etiquetas.</a:t>
            </a:r>
            <a:endParaRPr lang="es-MX" dirty="0"/>
          </a:p>
        </p:txBody>
      </p:sp>
      <p:sp>
        <p:nvSpPr>
          <p:cNvPr id="3" name="Marcador de contenido 2"/>
          <p:cNvSpPr>
            <a:spLocks noGrp="1"/>
          </p:cNvSpPr>
          <p:nvPr>
            <p:ph idx="1"/>
          </p:nvPr>
        </p:nvSpPr>
        <p:spPr/>
        <p:txBody>
          <a:bodyPr/>
          <a:lstStyle/>
          <a:p>
            <a:pPr marL="0" indent="0">
              <a:buNone/>
            </a:pPr>
            <a:r>
              <a:rPr lang="es-MX" dirty="0"/>
              <a:t> Los atributos comunes se dividen en cuatro grupos según su funcionalidad:</a:t>
            </a:r>
          </a:p>
          <a:p>
            <a:r>
              <a:rPr lang="es-MX" b="1" dirty="0"/>
              <a:t>Atributos básicos</a:t>
            </a:r>
            <a:r>
              <a:rPr lang="es-MX" dirty="0"/>
              <a:t>: se pueden utilizar prácticamente en todas las etiquetas HTML.</a:t>
            </a:r>
          </a:p>
          <a:p>
            <a:r>
              <a:rPr lang="es-MX" b="1" dirty="0"/>
              <a:t>Atributos para internacionalización</a:t>
            </a:r>
            <a:r>
              <a:rPr lang="es-MX" dirty="0"/>
              <a:t>: los utilizan las páginas que muestran sus contenidos en varios idiomas.</a:t>
            </a:r>
          </a:p>
          <a:p>
            <a:r>
              <a:rPr lang="es-MX" b="1" dirty="0"/>
              <a:t>Atributos de eventos</a:t>
            </a:r>
            <a:r>
              <a:rPr lang="es-MX" dirty="0"/>
              <a:t>: sólo se utilizan en las páginas web dinámicas creadas con JavaScript.</a:t>
            </a:r>
          </a:p>
          <a:p>
            <a:r>
              <a:rPr lang="es-MX" b="1" dirty="0"/>
              <a:t>Atributos de foco</a:t>
            </a:r>
            <a:r>
              <a:rPr lang="es-MX" dirty="0"/>
              <a:t>: relacionados principalmente con la accesibilidad de los sitios web.</a:t>
            </a:r>
          </a:p>
          <a:p>
            <a:endParaRPr lang="es-MX" dirty="0"/>
          </a:p>
        </p:txBody>
      </p:sp>
    </p:spTree>
    <p:extLst>
      <p:ext uri="{BB962C8B-B14F-4D97-AF65-F5344CB8AC3E}">
        <p14:creationId xmlns:p14="http://schemas.microsoft.com/office/powerpoint/2010/main" val="35088316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básicos</a:t>
            </a:r>
          </a:p>
        </p:txBody>
      </p:sp>
      <p:pic>
        <p:nvPicPr>
          <p:cNvPr id="4" name="Marcador de contenido 3"/>
          <p:cNvPicPr>
            <a:picLocks noGrp="1" noChangeAspect="1"/>
          </p:cNvPicPr>
          <p:nvPr>
            <p:ph idx="1"/>
          </p:nvPr>
        </p:nvPicPr>
        <p:blipFill>
          <a:blip r:embed="rId2"/>
          <a:stretch>
            <a:fillRect/>
          </a:stretch>
        </p:blipFill>
        <p:spPr>
          <a:xfrm>
            <a:off x="1947862" y="2869406"/>
            <a:ext cx="8296275" cy="2343150"/>
          </a:xfrm>
          <a:prstGeom prst="rect">
            <a:avLst/>
          </a:prstGeom>
        </p:spPr>
      </p:pic>
    </p:spTree>
    <p:extLst>
      <p:ext uri="{BB962C8B-B14F-4D97-AF65-F5344CB8AC3E}">
        <p14:creationId xmlns:p14="http://schemas.microsoft.com/office/powerpoint/2010/main" val="2904298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para internacionalización</a:t>
            </a:r>
          </a:p>
        </p:txBody>
      </p:sp>
      <p:pic>
        <p:nvPicPr>
          <p:cNvPr id="5" name="Marcador de contenido 4"/>
          <p:cNvPicPr>
            <a:picLocks noGrp="1" noChangeAspect="1"/>
          </p:cNvPicPr>
          <p:nvPr>
            <p:ph idx="1"/>
          </p:nvPr>
        </p:nvPicPr>
        <p:blipFill>
          <a:blip r:embed="rId2"/>
          <a:stretch>
            <a:fillRect/>
          </a:stretch>
        </p:blipFill>
        <p:spPr>
          <a:xfrm>
            <a:off x="1952625" y="2836069"/>
            <a:ext cx="8286750" cy="2409825"/>
          </a:xfrm>
          <a:prstGeom prst="rect">
            <a:avLst/>
          </a:prstGeom>
        </p:spPr>
      </p:pic>
    </p:spTree>
    <p:extLst>
      <p:ext uri="{BB962C8B-B14F-4D97-AF65-F5344CB8AC3E}">
        <p14:creationId xmlns:p14="http://schemas.microsoft.com/office/powerpoint/2010/main" val="98845903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6" name="Marcador de contenido 5"/>
          <p:cNvPicPr>
            <a:picLocks noGrp="1" noChangeAspect="1"/>
          </p:cNvPicPr>
          <p:nvPr>
            <p:ph idx="1"/>
          </p:nvPr>
        </p:nvPicPr>
        <p:blipFill>
          <a:blip r:embed="rId2"/>
          <a:stretch>
            <a:fillRect/>
          </a:stretch>
        </p:blipFill>
        <p:spPr>
          <a:xfrm>
            <a:off x="1978506" y="2222500"/>
            <a:ext cx="8234988" cy="3636963"/>
          </a:xfrm>
          <a:prstGeom prst="rect">
            <a:avLst/>
          </a:prstGeom>
        </p:spPr>
      </p:pic>
    </p:spTree>
    <p:extLst>
      <p:ext uri="{BB962C8B-B14F-4D97-AF65-F5344CB8AC3E}">
        <p14:creationId xmlns:p14="http://schemas.microsoft.com/office/powerpoint/2010/main" val="25230258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4" name="Marcador de contenido 3"/>
          <p:cNvPicPr>
            <a:picLocks noGrp="1" noChangeAspect="1"/>
          </p:cNvPicPr>
          <p:nvPr>
            <p:ph idx="1"/>
          </p:nvPr>
        </p:nvPicPr>
        <p:blipFill>
          <a:blip r:embed="rId2"/>
          <a:stretch>
            <a:fillRect/>
          </a:stretch>
        </p:blipFill>
        <p:spPr>
          <a:xfrm>
            <a:off x="2036618" y="2069707"/>
            <a:ext cx="8063345" cy="4443635"/>
          </a:xfrm>
          <a:prstGeom prst="rect">
            <a:avLst/>
          </a:prstGeom>
        </p:spPr>
      </p:pic>
    </p:spTree>
    <p:extLst>
      <p:ext uri="{BB962C8B-B14F-4D97-AF65-F5344CB8AC3E}">
        <p14:creationId xmlns:p14="http://schemas.microsoft.com/office/powerpoint/2010/main" val="73454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5" name="Marcador de contenido 4"/>
          <p:cNvPicPr>
            <a:picLocks noGrp="1" noChangeAspect="1"/>
          </p:cNvPicPr>
          <p:nvPr>
            <p:ph idx="1"/>
          </p:nvPr>
        </p:nvPicPr>
        <p:blipFill>
          <a:blip r:embed="rId2"/>
          <a:stretch>
            <a:fillRect/>
          </a:stretch>
        </p:blipFill>
        <p:spPr>
          <a:xfrm>
            <a:off x="1992639" y="2222500"/>
            <a:ext cx="8206722" cy="3636963"/>
          </a:xfrm>
          <a:prstGeom prst="rect">
            <a:avLst/>
          </a:prstGeom>
        </p:spPr>
      </p:pic>
    </p:spTree>
    <p:extLst>
      <p:ext uri="{BB962C8B-B14F-4D97-AF65-F5344CB8AC3E}">
        <p14:creationId xmlns:p14="http://schemas.microsoft.com/office/powerpoint/2010/main" val="80790017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foco</a:t>
            </a:r>
          </a:p>
        </p:txBody>
      </p:sp>
      <p:pic>
        <p:nvPicPr>
          <p:cNvPr id="4" name="Marcador de contenido 3"/>
          <p:cNvPicPr>
            <a:picLocks noGrp="1" noChangeAspect="1"/>
          </p:cNvPicPr>
          <p:nvPr>
            <p:ph idx="1"/>
          </p:nvPr>
        </p:nvPicPr>
        <p:blipFill>
          <a:blip r:embed="rId2"/>
          <a:stretch>
            <a:fillRect/>
          </a:stretch>
        </p:blipFill>
        <p:spPr>
          <a:xfrm>
            <a:off x="1947862" y="2959894"/>
            <a:ext cx="8296275" cy="2162175"/>
          </a:xfrm>
          <a:prstGeom prst="rect">
            <a:avLst/>
          </a:prstGeom>
        </p:spPr>
      </p:pic>
    </p:spTree>
    <p:extLst>
      <p:ext uri="{BB962C8B-B14F-4D97-AF65-F5344CB8AC3E}">
        <p14:creationId xmlns:p14="http://schemas.microsoft.com/office/powerpoint/2010/main" val="410232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nvPr>
        </p:nvGraphicFramePr>
        <p:xfrm>
          <a:off x="4656753" y="1417638"/>
          <a:ext cx="7141725" cy="2270011"/>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806971">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295196">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295196">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295196">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295196">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80815720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básica de un html5</a:t>
            </a:r>
          </a:p>
        </p:txBody>
      </p:sp>
      <p:pic>
        <p:nvPicPr>
          <p:cNvPr id="5" name="Marcador de contenido 4"/>
          <p:cNvPicPr>
            <a:picLocks noGrp="1" noChangeAspect="1"/>
          </p:cNvPicPr>
          <p:nvPr>
            <p:ph idx="1"/>
          </p:nvPr>
        </p:nvPicPr>
        <p:blipFill>
          <a:blip r:embed="rId2"/>
          <a:stretch>
            <a:fillRect/>
          </a:stretch>
        </p:blipFill>
        <p:spPr>
          <a:xfrm>
            <a:off x="28227" y="1528474"/>
            <a:ext cx="12135544" cy="4609090"/>
          </a:xfrm>
          <a:prstGeom prst="rect">
            <a:avLst/>
          </a:prstGeom>
        </p:spPr>
      </p:pic>
    </p:spTree>
    <p:extLst>
      <p:ext uri="{BB962C8B-B14F-4D97-AF65-F5344CB8AC3E}">
        <p14:creationId xmlns:p14="http://schemas.microsoft.com/office/powerpoint/2010/main" val="297586472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 4</a:t>
            </a:r>
            <a:endParaRPr lang="es-MX" dirty="0"/>
          </a:p>
        </p:txBody>
      </p:sp>
      <p:pic>
        <p:nvPicPr>
          <p:cNvPr id="4" name="Picture 2" descr="Estructura del documento versiones previas a HTML5. Descripción en detalle en los comentarios de esta diaposi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884" y="2296568"/>
            <a:ext cx="5984298" cy="408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14231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HTML5</a:t>
            </a:r>
            <a:endParaRPr lang="es-MX"/>
          </a:p>
        </p:txBody>
      </p:sp>
      <p:pic>
        <p:nvPicPr>
          <p:cNvPr id="5" name="Marcador de contenido 4"/>
          <p:cNvPicPr>
            <a:picLocks noGrp="1" noChangeAspect="1"/>
          </p:cNvPicPr>
          <p:nvPr>
            <p:ph idx="1"/>
          </p:nvPr>
        </p:nvPicPr>
        <p:blipFill>
          <a:blip r:embed="rId2"/>
          <a:stretch>
            <a:fillRect/>
          </a:stretch>
        </p:blipFill>
        <p:spPr>
          <a:xfrm>
            <a:off x="3981232" y="1817400"/>
            <a:ext cx="4229533" cy="4483604"/>
          </a:xfrm>
          <a:prstGeom prst="rect">
            <a:avLst/>
          </a:prstGeom>
        </p:spPr>
      </p:pic>
    </p:spTree>
    <p:extLst>
      <p:ext uri="{BB962C8B-B14F-4D97-AF65-F5344CB8AC3E}">
        <p14:creationId xmlns:p14="http://schemas.microsoft.com/office/powerpoint/2010/main" val="289344526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Etiquetas </a:t>
            </a:r>
          </a:p>
        </p:txBody>
      </p:sp>
      <p:pic>
        <p:nvPicPr>
          <p:cNvPr id="4" name="Marcador de contenido 3"/>
          <p:cNvPicPr>
            <a:picLocks noGrp="1" noChangeAspect="1"/>
          </p:cNvPicPr>
          <p:nvPr>
            <p:ph idx="1"/>
          </p:nvPr>
        </p:nvPicPr>
        <p:blipFill>
          <a:blip r:embed="rId2"/>
          <a:stretch>
            <a:fillRect/>
          </a:stretch>
        </p:blipFill>
        <p:spPr>
          <a:xfrm>
            <a:off x="3802246" y="2825038"/>
            <a:ext cx="3372277" cy="2773648"/>
          </a:xfrm>
          <a:prstGeom prst="rect">
            <a:avLst/>
          </a:prstGeom>
        </p:spPr>
      </p:pic>
      <p:sp>
        <p:nvSpPr>
          <p:cNvPr id="5" name="Rectángulo 4"/>
          <p:cNvSpPr/>
          <p:nvPr/>
        </p:nvSpPr>
        <p:spPr>
          <a:xfrm>
            <a:off x="1317674" y="2178707"/>
            <a:ext cx="9120554" cy="646331"/>
          </a:xfrm>
          <a:prstGeom prst="rect">
            <a:avLst/>
          </a:prstGeom>
        </p:spPr>
        <p:txBody>
          <a:bodyPr wrap="square">
            <a:spAutoFit/>
          </a:bodyPr>
          <a:lstStyle/>
          <a:p>
            <a:r>
              <a:rPr lang="es-MX" dirty="0"/>
              <a:t>En HTML5 existen </a:t>
            </a:r>
            <a:r>
              <a:rPr lang="es-MX" dirty="0" err="1"/>
              <a:t>tags</a:t>
            </a:r>
            <a:r>
              <a:rPr lang="es-MX" dirty="0"/>
              <a:t> específicos para marcar varios elementos en la estructura de una página:</a:t>
            </a:r>
          </a:p>
        </p:txBody>
      </p:sp>
    </p:spTree>
    <p:extLst>
      <p:ext uri="{BB962C8B-B14F-4D97-AF65-F5344CB8AC3E}">
        <p14:creationId xmlns:p14="http://schemas.microsoft.com/office/powerpoint/2010/main" val="255157316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de-DE" dirty="0"/>
              <a:t>&lt;!DOCTYPE html&gt;   </a:t>
            </a:r>
          </a:p>
          <a:p>
            <a:r>
              <a:rPr lang="de-DE" dirty="0"/>
              <a:t>&lt;html lang="es"&gt;</a:t>
            </a:r>
          </a:p>
          <a:p>
            <a:endParaRPr lang="de-DE" dirty="0"/>
          </a:p>
          <a:p>
            <a:r>
              <a:rPr lang="de-DE" dirty="0"/>
              <a:t>Indicamos que sera código html5</a:t>
            </a:r>
          </a:p>
          <a:p>
            <a:r>
              <a:rPr lang="de-DE" dirty="0"/>
              <a:t>Indicamos el lenguaje en español </a:t>
            </a:r>
            <a:endParaRPr lang="es-MX" dirty="0"/>
          </a:p>
        </p:txBody>
      </p:sp>
    </p:spTree>
    <p:extLst>
      <p:ext uri="{BB962C8B-B14F-4D97-AF65-F5344CB8AC3E}">
        <p14:creationId xmlns:p14="http://schemas.microsoft.com/office/powerpoint/2010/main" val="9999487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HEAD</a:t>
            </a:r>
          </a:p>
        </p:txBody>
      </p:sp>
      <p:sp>
        <p:nvSpPr>
          <p:cNvPr id="3" name="Marcador de contenido 2"/>
          <p:cNvSpPr>
            <a:spLocks noGrp="1"/>
          </p:cNvSpPr>
          <p:nvPr>
            <p:ph idx="1"/>
          </p:nvPr>
        </p:nvSpPr>
        <p:spPr/>
        <p:txBody>
          <a:bodyPr>
            <a:normAutofit/>
          </a:bodyPr>
          <a:lstStyle/>
          <a:p>
            <a:pPr marL="0" indent="0">
              <a:buNone/>
            </a:pPr>
            <a:endParaRPr lang="es-MX" dirty="0"/>
          </a:p>
          <a:p>
            <a:r>
              <a:rPr lang="es-MX" dirty="0"/>
              <a:t>&lt;</a:t>
            </a:r>
            <a:r>
              <a:rPr lang="es-MX" dirty="0" err="1"/>
              <a:t>title</a:t>
            </a:r>
            <a:r>
              <a:rPr lang="es-MX" dirty="0"/>
              <a:t>&gt;Titulo de la web&lt;/</a:t>
            </a:r>
            <a:r>
              <a:rPr lang="es-MX" dirty="0" err="1"/>
              <a:t>title</a:t>
            </a:r>
            <a:r>
              <a:rPr lang="es-MX" dirty="0"/>
              <a:t>&gt;</a:t>
            </a:r>
          </a:p>
          <a:p>
            <a:r>
              <a:rPr lang="es-MX" dirty="0"/>
              <a:t> </a:t>
            </a:r>
          </a:p>
          <a:p>
            <a:r>
              <a:rPr lang="es-MX" dirty="0"/>
              <a:t>&lt;meta </a:t>
            </a:r>
            <a:r>
              <a:rPr lang="es-MX" dirty="0" err="1"/>
              <a:t>charset</a:t>
            </a:r>
            <a:r>
              <a:rPr lang="es-MX" dirty="0"/>
              <a:t>="utf-8" /&gt;</a:t>
            </a:r>
          </a:p>
          <a:p>
            <a:endParaRPr lang="es-MX" dirty="0"/>
          </a:p>
          <a:p>
            <a:r>
              <a:rPr lang="es-MX" dirty="0"/>
              <a:t>Agregamos el titulo de nuestra página </a:t>
            </a:r>
          </a:p>
          <a:p>
            <a:r>
              <a:rPr lang="es-MX" dirty="0"/>
              <a:t>Los caracteres validos para esta pagina </a:t>
            </a:r>
          </a:p>
          <a:p>
            <a:r>
              <a:rPr lang="es-MX" dirty="0"/>
              <a:t>Los enlaces a las hojas de estilos </a:t>
            </a:r>
          </a:p>
        </p:txBody>
      </p:sp>
    </p:spTree>
    <p:extLst>
      <p:ext uri="{BB962C8B-B14F-4D97-AF65-F5344CB8AC3E}">
        <p14:creationId xmlns:p14="http://schemas.microsoft.com/office/powerpoint/2010/main" val="25970026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Body</a:t>
            </a:r>
            <a:r>
              <a:rPr lang="es-MX" dirty="0"/>
              <a:t> </a:t>
            </a:r>
          </a:p>
        </p:txBody>
      </p:sp>
      <p:sp>
        <p:nvSpPr>
          <p:cNvPr id="3" name="Marcador de contenido 2"/>
          <p:cNvSpPr>
            <a:spLocks noGrp="1"/>
          </p:cNvSpPr>
          <p:nvPr>
            <p:ph idx="1"/>
          </p:nvPr>
        </p:nvSpPr>
        <p:spPr/>
        <p:txBody>
          <a:bodyPr/>
          <a:lstStyle/>
          <a:p>
            <a:r>
              <a:rPr lang="es-MX" dirty="0"/>
              <a:t>Cuerpo de toda la pagina .</a:t>
            </a:r>
          </a:p>
          <a:p>
            <a:r>
              <a:rPr lang="es-MX" dirty="0"/>
              <a:t>Todo lo que quiera que aparezca en mi pagina debe estar en el.</a:t>
            </a:r>
          </a:p>
        </p:txBody>
      </p:sp>
    </p:spTree>
    <p:extLst>
      <p:ext uri="{BB962C8B-B14F-4D97-AF65-F5344CB8AC3E}">
        <p14:creationId xmlns:p14="http://schemas.microsoft.com/office/powerpoint/2010/main" val="136947598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Nav</a:t>
            </a:r>
            <a:endParaRPr lang="es-MX" dirty="0"/>
          </a:p>
        </p:txBody>
      </p:sp>
      <p:sp>
        <p:nvSpPr>
          <p:cNvPr id="3" name="Marcador de contenido 2"/>
          <p:cNvSpPr>
            <a:spLocks noGrp="1"/>
          </p:cNvSpPr>
          <p:nvPr>
            <p:ph idx="1"/>
          </p:nvPr>
        </p:nvSpPr>
        <p:spPr/>
        <p:txBody>
          <a:bodyPr/>
          <a:lstStyle/>
          <a:p>
            <a:r>
              <a:rPr lang="es-MX" dirty="0"/>
              <a:t>Sirve para ir definiendo mis enlaces que va a tener mi pagina.</a:t>
            </a:r>
          </a:p>
        </p:txBody>
      </p:sp>
    </p:spTree>
    <p:extLst>
      <p:ext uri="{BB962C8B-B14F-4D97-AF65-F5344CB8AC3E}">
        <p14:creationId xmlns:p14="http://schemas.microsoft.com/office/powerpoint/2010/main" val="253938267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&lt;</a:t>
            </a:r>
            <a:r>
              <a:rPr lang="es-MX" dirty="0" err="1"/>
              <a:t>section</a:t>
            </a:r>
            <a:r>
              <a:rPr lang="es-MX" dirty="0"/>
              <a:t>&gt; </a:t>
            </a:r>
          </a:p>
        </p:txBody>
      </p:sp>
      <p:sp>
        <p:nvSpPr>
          <p:cNvPr id="3" name="Marcador de contenido 2"/>
          <p:cNvSpPr>
            <a:spLocks noGrp="1"/>
          </p:cNvSpPr>
          <p:nvPr>
            <p:ph idx="1"/>
          </p:nvPr>
        </p:nvSpPr>
        <p:spPr/>
        <p:txBody>
          <a:bodyPr/>
          <a:lstStyle/>
          <a:p>
            <a:r>
              <a:rPr lang="es-MX" dirty="0"/>
              <a:t>Se utiliza para separar un determinado grupo de contenidos que tengamos . </a:t>
            </a:r>
          </a:p>
          <a:p>
            <a:r>
              <a:rPr lang="es-MX" dirty="0"/>
              <a:t>Sustituye al div</a:t>
            </a:r>
          </a:p>
          <a:p>
            <a:r>
              <a:rPr lang="es-MX" dirty="0" err="1"/>
              <a:t>Article</a:t>
            </a:r>
            <a:r>
              <a:rPr lang="es-MX" dirty="0"/>
              <a:t> se utiliza para definir que ira contenido en este grupo declarado.</a:t>
            </a:r>
          </a:p>
          <a:p>
            <a:r>
              <a:rPr lang="es-MX" dirty="0"/>
              <a:t>Puede ir </a:t>
            </a:r>
            <a:r>
              <a:rPr lang="es-MX" dirty="0" err="1"/>
              <a:t>article</a:t>
            </a:r>
            <a:r>
              <a:rPr lang="es-MX" dirty="0"/>
              <a:t> o no . </a:t>
            </a:r>
          </a:p>
          <a:p>
            <a:pPr marL="0" indent="0">
              <a:buNone/>
            </a:pPr>
            <a:endParaRPr lang="es-MX" dirty="0"/>
          </a:p>
        </p:txBody>
      </p:sp>
    </p:spTree>
    <p:extLst>
      <p:ext uri="{BB962C8B-B14F-4D97-AF65-F5344CB8AC3E}">
        <p14:creationId xmlns:p14="http://schemas.microsoft.com/office/powerpoint/2010/main" val="304351407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ASIDE </a:t>
            </a:r>
          </a:p>
        </p:txBody>
      </p:sp>
      <p:sp>
        <p:nvSpPr>
          <p:cNvPr id="3" name="Marcador de contenido 2"/>
          <p:cNvSpPr>
            <a:spLocks noGrp="1"/>
          </p:cNvSpPr>
          <p:nvPr>
            <p:ph idx="1"/>
          </p:nvPr>
        </p:nvSpPr>
        <p:spPr/>
        <p:txBody>
          <a:bodyPr/>
          <a:lstStyle/>
          <a:p>
            <a:r>
              <a:rPr lang="es-MX" dirty="0"/>
              <a:t>Es la barra lateral en la que podemos tener más contenidos </a:t>
            </a:r>
          </a:p>
          <a:p>
            <a:r>
              <a:rPr lang="es-MX" dirty="0"/>
              <a:t>Podemos ocuparla para agregar también enlaces </a:t>
            </a:r>
          </a:p>
        </p:txBody>
      </p:sp>
    </p:spTree>
    <p:extLst>
      <p:ext uri="{BB962C8B-B14F-4D97-AF65-F5344CB8AC3E}">
        <p14:creationId xmlns:p14="http://schemas.microsoft.com/office/powerpoint/2010/main" val="999554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nvPr>
        </p:nvGraphicFramePr>
        <p:xfrm>
          <a:off x="4538666" y="1417638"/>
          <a:ext cx="7203468" cy="210312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dirty="0">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9357804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Footer</a:t>
            </a:r>
            <a:endParaRPr lang="es-MX" dirty="0"/>
          </a:p>
        </p:txBody>
      </p:sp>
      <p:sp>
        <p:nvSpPr>
          <p:cNvPr id="3" name="Marcador de contenido 2"/>
          <p:cNvSpPr>
            <a:spLocks noGrp="1"/>
          </p:cNvSpPr>
          <p:nvPr>
            <p:ph idx="1"/>
          </p:nvPr>
        </p:nvSpPr>
        <p:spPr/>
        <p:txBody>
          <a:bodyPr/>
          <a:lstStyle/>
          <a:p>
            <a:r>
              <a:rPr lang="es-MX" dirty="0" err="1"/>
              <a:t>Tambien</a:t>
            </a:r>
            <a:r>
              <a:rPr lang="es-MX" dirty="0"/>
              <a:t> llamado pie de pagina </a:t>
            </a:r>
          </a:p>
          <a:p>
            <a:r>
              <a:rPr lang="es-MX" dirty="0"/>
              <a:t>Se utiliza para agregar una referencia o un escrito </a:t>
            </a:r>
          </a:p>
          <a:p>
            <a:r>
              <a:rPr lang="es-MX" dirty="0"/>
              <a:t>Por lo general su tamaño es menor a los </a:t>
            </a:r>
            <a:r>
              <a:rPr lang="es-MX" dirty="0" err="1"/>
              <a:t>tomales</a:t>
            </a:r>
            <a:endParaRPr lang="es-MX" dirty="0"/>
          </a:p>
          <a:p>
            <a:r>
              <a:rPr lang="es-MX" dirty="0"/>
              <a:t>Puede ser configurado con etiquetas </a:t>
            </a:r>
          </a:p>
        </p:txBody>
      </p:sp>
    </p:spTree>
    <p:extLst>
      <p:ext uri="{BB962C8B-B14F-4D97-AF65-F5344CB8AC3E}">
        <p14:creationId xmlns:p14="http://schemas.microsoft.com/office/powerpoint/2010/main" val="13353281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Encabezados H</a:t>
            </a:r>
          </a:p>
        </p:txBody>
      </p:sp>
      <p:sp>
        <p:nvSpPr>
          <p:cNvPr id="3" name="Marcador de contenido 2"/>
          <p:cNvSpPr>
            <a:spLocks noGrp="1"/>
          </p:cNvSpPr>
          <p:nvPr>
            <p:ph idx="1"/>
          </p:nvPr>
        </p:nvSpPr>
        <p:spPr/>
        <p:txBody>
          <a:bodyPr/>
          <a:lstStyle/>
          <a:p>
            <a:r>
              <a:rPr lang="es-MX" dirty="0"/>
              <a:t>Existen de h1 al  h6 para indicar un encabezado en un texto </a:t>
            </a:r>
          </a:p>
        </p:txBody>
      </p:sp>
    </p:spTree>
    <p:extLst>
      <p:ext uri="{BB962C8B-B14F-4D97-AF65-F5344CB8AC3E}">
        <p14:creationId xmlns:p14="http://schemas.microsoft.com/office/powerpoint/2010/main" val="265444122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Hgroup</a:t>
            </a:r>
            <a:endParaRPr lang="es-MX" dirty="0"/>
          </a:p>
        </p:txBody>
      </p:sp>
      <p:sp>
        <p:nvSpPr>
          <p:cNvPr id="3" name="Marcador de contenido 2"/>
          <p:cNvSpPr>
            <a:spLocks noGrp="1"/>
          </p:cNvSpPr>
          <p:nvPr>
            <p:ph idx="1"/>
          </p:nvPr>
        </p:nvSpPr>
        <p:spPr/>
        <p:txBody>
          <a:bodyPr/>
          <a:lstStyle/>
          <a:p>
            <a:r>
              <a:rPr lang="es-MX" dirty="0"/>
              <a:t>Se utiliza para hacer grupos </a:t>
            </a:r>
          </a:p>
          <a:p>
            <a:r>
              <a:rPr lang="es-MX" dirty="0"/>
              <a:t>Una etiqueta de mayor prioridad dependerá de otra</a:t>
            </a:r>
          </a:p>
          <a:p>
            <a:r>
              <a:rPr lang="es-MX" dirty="0"/>
              <a:t>Puedes hacer </a:t>
            </a:r>
            <a:r>
              <a:rPr lang="es-MX"/>
              <a:t>muchos grupos</a:t>
            </a:r>
          </a:p>
          <a:p>
            <a:endParaRPr lang="es-MX"/>
          </a:p>
        </p:txBody>
      </p:sp>
    </p:spTree>
    <p:extLst>
      <p:ext uri="{BB962C8B-B14F-4D97-AF65-F5344CB8AC3E}">
        <p14:creationId xmlns:p14="http://schemas.microsoft.com/office/powerpoint/2010/main" val="17550442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RECUERDA</a:t>
            </a:r>
          </a:p>
        </p:txBody>
      </p:sp>
      <p:sp>
        <p:nvSpPr>
          <p:cNvPr id="3" name="Marcador de contenido 2"/>
          <p:cNvSpPr>
            <a:spLocks noGrp="1"/>
          </p:cNvSpPr>
          <p:nvPr>
            <p:ph idx="1"/>
          </p:nvPr>
        </p:nvSpPr>
        <p:spPr/>
        <p:txBody>
          <a:bodyPr/>
          <a:lstStyle/>
          <a:p>
            <a:r>
              <a:rPr lang="es-MX" dirty="0"/>
              <a:t>El estándar HTML5 no requiere etiquetas en minúsculas, pero W3C recomienda minúsculas en HTML 5, y exige minúsculas para los tipos de documentos más estrictas como XHTML</a:t>
            </a:r>
          </a:p>
        </p:txBody>
      </p:sp>
    </p:spTree>
    <p:extLst>
      <p:ext uri="{BB962C8B-B14F-4D97-AF65-F5344CB8AC3E}">
        <p14:creationId xmlns:p14="http://schemas.microsoft.com/office/powerpoint/2010/main" val="38856691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Párrafos y saltos de línea </a:t>
            </a:r>
          </a:p>
        </p:txBody>
      </p:sp>
      <p:sp>
        <p:nvSpPr>
          <p:cNvPr id="3" name="Marcador de contenido 2"/>
          <p:cNvSpPr>
            <a:spLocks noGrp="1"/>
          </p:cNvSpPr>
          <p:nvPr>
            <p:ph idx="1"/>
          </p:nvPr>
        </p:nvSpPr>
        <p:spPr/>
        <p:txBody>
          <a:bodyPr/>
          <a:lstStyle/>
          <a:p>
            <a:r>
              <a:rPr lang="es-MX" dirty="0"/>
              <a:t>&lt;p &gt;  Párrafos </a:t>
            </a:r>
          </a:p>
          <a:p>
            <a:r>
              <a:rPr lang="es-MX" dirty="0"/>
              <a:t>&lt;br&gt;   Saltos de línea </a:t>
            </a:r>
          </a:p>
        </p:txBody>
      </p:sp>
    </p:spTree>
    <p:extLst>
      <p:ext uri="{BB962C8B-B14F-4D97-AF65-F5344CB8AC3E}">
        <p14:creationId xmlns:p14="http://schemas.microsoft.com/office/powerpoint/2010/main" val="2973793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Hojas de estilos </a:t>
            </a:r>
          </a:p>
        </p:txBody>
      </p:sp>
      <p:sp>
        <p:nvSpPr>
          <p:cNvPr id="3" name="Marcador de contenido 2"/>
          <p:cNvSpPr>
            <a:spLocks noGrp="1"/>
          </p:cNvSpPr>
          <p:nvPr>
            <p:ph idx="1"/>
          </p:nvPr>
        </p:nvSpPr>
        <p:spPr/>
        <p:txBody>
          <a:bodyPr/>
          <a:lstStyle/>
          <a:p>
            <a:r>
              <a:rPr lang="es-MX" dirty="0"/>
              <a:t>Existen 3 tipos de estilos , en cada línea , dentro del mismo html5 y los externos </a:t>
            </a:r>
          </a:p>
          <a:p>
            <a:r>
              <a:rPr lang="es-MX" dirty="0"/>
              <a:t>En este curso ocuparemos los externos .</a:t>
            </a:r>
          </a:p>
          <a:p>
            <a:endParaRPr lang="es-MX" dirty="0"/>
          </a:p>
        </p:txBody>
      </p:sp>
    </p:spTree>
    <p:extLst>
      <p:ext uri="{BB962C8B-B14F-4D97-AF65-F5344CB8AC3E}">
        <p14:creationId xmlns:p14="http://schemas.microsoft.com/office/powerpoint/2010/main" val="19326959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Unidades absolutas y relativas</a:t>
            </a:r>
          </a:p>
        </p:txBody>
      </p:sp>
      <p:sp>
        <p:nvSpPr>
          <p:cNvPr id="3" name="Marcador de contenido 2"/>
          <p:cNvSpPr>
            <a:spLocks noGrp="1"/>
          </p:cNvSpPr>
          <p:nvPr>
            <p:ph idx="1"/>
          </p:nvPr>
        </p:nvSpPr>
        <p:spPr/>
        <p:txBody>
          <a:bodyPr/>
          <a:lstStyle/>
          <a:p>
            <a:pPr marL="0" indent="0">
              <a:buNone/>
            </a:pPr>
            <a:r>
              <a:rPr lang="es-MX" dirty="0" smtClean="0"/>
              <a:t>Para </a:t>
            </a:r>
            <a:r>
              <a:rPr lang="es-MX" dirty="0"/>
              <a:t>la definición del tamaño de una fuente escalable disponemos de diversas unidades de medida estándar en CSS 3, que por conveniencia podemos dividir en:</a:t>
            </a:r>
          </a:p>
          <a:p>
            <a:r>
              <a:rPr lang="es-MX" dirty="0"/>
              <a:t>Unidades absolutas: Consisten en unidades de medida físicas y tienen una relación fija y bien definida unas relativas a otras. Son unidades no escalables, a excepción del porcentaje, que estrictamente hablando no sería una unidad absoluta estándar, aunque así es generalmente considerada.</a:t>
            </a:r>
          </a:p>
          <a:p>
            <a:r>
              <a:rPr lang="es-MX" dirty="0"/>
              <a:t>Unidades relativas: Especifican un tamaño relativo a otra longitud externa. Las unidades relativas son fácilmente escalables.</a:t>
            </a:r>
          </a:p>
          <a:p>
            <a:endParaRPr lang="es-MX" dirty="0"/>
          </a:p>
        </p:txBody>
      </p:sp>
    </p:spTree>
    <p:extLst>
      <p:ext uri="{BB962C8B-B14F-4D97-AF65-F5344CB8AC3E}">
        <p14:creationId xmlns:p14="http://schemas.microsoft.com/office/powerpoint/2010/main" val="70054707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4" name="Marcador de contenido 3"/>
          <p:cNvPicPr>
            <a:picLocks noGrp="1" noChangeAspect="1"/>
          </p:cNvPicPr>
          <p:nvPr>
            <p:ph idx="1"/>
          </p:nvPr>
        </p:nvPicPr>
        <p:blipFill>
          <a:blip r:embed="rId2"/>
          <a:stretch>
            <a:fillRect/>
          </a:stretch>
        </p:blipFill>
        <p:spPr>
          <a:xfrm>
            <a:off x="2185987" y="2008909"/>
            <a:ext cx="7469255" cy="4114799"/>
          </a:xfrm>
          <a:prstGeom prst="rect">
            <a:avLst/>
          </a:prstGeom>
        </p:spPr>
      </p:pic>
    </p:spTree>
    <p:extLst>
      <p:ext uri="{BB962C8B-B14F-4D97-AF65-F5344CB8AC3E}">
        <p14:creationId xmlns:p14="http://schemas.microsoft.com/office/powerpoint/2010/main" val="18025849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5" name="Marcador de contenido 4"/>
          <p:cNvPicPr>
            <a:picLocks noGrp="1" noChangeAspect="1"/>
          </p:cNvPicPr>
          <p:nvPr>
            <p:ph idx="1"/>
          </p:nvPr>
        </p:nvPicPr>
        <p:blipFill>
          <a:blip r:embed="rId2"/>
          <a:stretch>
            <a:fillRect/>
          </a:stretch>
        </p:blipFill>
        <p:spPr>
          <a:xfrm>
            <a:off x="2180042" y="1759527"/>
            <a:ext cx="7831913" cy="4778795"/>
          </a:xfrm>
          <a:prstGeom prst="rect">
            <a:avLst/>
          </a:prstGeom>
        </p:spPr>
      </p:pic>
    </p:spTree>
    <p:extLst>
      <p:ext uri="{BB962C8B-B14F-4D97-AF65-F5344CB8AC3E}">
        <p14:creationId xmlns:p14="http://schemas.microsoft.com/office/powerpoint/2010/main" val="18889589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MARGENES </a:t>
            </a:r>
          </a:p>
        </p:txBody>
      </p:sp>
      <p:sp>
        <p:nvSpPr>
          <p:cNvPr id="3" name="Marcador de contenido 2"/>
          <p:cNvSpPr>
            <a:spLocks noGrp="1"/>
          </p:cNvSpPr>
          <p:nvPr>
            <p:ph idx="1"/>
          </p:nvPr>
        </p:nvSpPr>
        <p:spPr/>
        <p:txBody>
          <a:bodyPr/>
          <a:lstStyle/>
          <a:p>
            <a:r>
              <a:rPr lang="es-MX" dirty="0"/>
              <a:t>Las unidades más utilizadas para indicar los márgenes de un elemento son los píxeles (cuando se requiere una precisión total), los </a:t>
            </a:r>
            <a:r>
              <a:rPr lang="es-MX" dirty="0" err="1"/>
              <a:t>em</a:t>
            </a:r>
            <a:r>
              <a:rPr lang="es-MX" dirty="0"/>
              <a:t> (para hacer diseños que mantengan las proporciones) y los porcentajes (para hacer diseños líquidos o fluidos).</a:t>
            </a:r>
          </a:p>
        </p:txBody>
      </p:sp>
    </p:spTree>
    <p:extLst>
      <p:ext uri="{BB962C8B-B14F-4D97-AF65-F5344CB8AC3E}">
        <p14:creationId xmlns:p14="http://schemas.microsoft.com/office/powerpoint/2010/main" val="1543574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1043489740"/>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a:t>
            </a:r>
          </a:p>
        </p:txBody>
      </p:sp>
      <p:sp>
        <p:nvSpPr>
          <p:cNvPr id="3" name="Marcador de contenido 2"/>
          <p:cNvSpPr>
            <a:spLocks noGrp="1"/>
          </p:cNvSpPr>
          <p:nvPr>
            <p:ph idx="1"/>
          </p:nvPr>
        </p:nvSpPr>
        <p:spPr/>
        <p:txBody>
          <a:bodyPr/>
          <a:lstStyle/>
          <a:p>
            <a:r>
              <a:rPr lang="es-MX" dirty="0"/>
              <a:t>in, pulgadas ("</a:t>
            </a:r>
            <a:r>
              <a:rPr lang="es-MX" dirty="0" err="1"/>
              <a:t>inches</a:t>
            </a:r>
            <a:r>
              <a:rPr lang="es-MX" dirty="0"/>
              <a:t>", en inglés). Una pulgada equivale a 2.54 centímetros.</a:t>
            </a:r>
          </a:p>
          <a:p>
            <a:r>
              <a:rPr lang="es-MX" dirty="0"/>
              <a:t>cm, centímetros.</a:t>
            </a:r>
          </a:p>
          <a:p>
            <a:r>
              <a:rPr lang="es-MX" dirty="0"/>
              <a:t>mm, milímetros.</a:t>
            </a:r>
          </a:p>
          <a:p>
            <a:r>
              <a:rPr lang="es-MX" dirty="0"/>
              <a:t>pt, puntos. Un punto equivale a 1 pulgada/72, es decir, unos 0.35 milímetros.</a:t>
            </a:r>
          </a:p>
          <a:p>
            <a:r>
              <a:rPr lang="es-MX" dirty="0"/>
              <a:t>pc, picas. Una pica equivale a 12 puntos, es decir, unos 4.23 milímetros.</a:t>
            </a:r>
          </a:p>
        </p:txBody>
      </p:sp>
    </p:spTree>
    <p:extLst>
      <p:ext uri="{BB962C8B-B14F-4D97-AF65-F5344CB8AC3E}">
        <p14:creationId xmlns:p14="http://schemas.microsoft.com/office/powerpoint/2010/main" val="42743199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relativas</a:t>
            </a:r>
          </a:p>
        </p:txBody>
      </p:sp>
      <p:sp>
        <p:nvSpPr>
          <p:cNvPr id="3" name="Marcador de contenido 2"/>
          <p:cNvSpPr>
            <a:spLocks noGrp="1"/>
          </p:cNvSpPr>
          <p:nvPr>
            <p:ph idx="1"/>
          </p:nvPr>
        </p:nvSpPr>
        <p:spPr/>
        <p:txBody>
          <a:bodyPr/>
          <a:lstStyle/>
          <a:p>
            <a:r>
              <a:rPr lang="es-MX" dirty="0" err="1"/>
              <a:t>em</a:t>
            </a:r>
            <a:r>
              <a:rPr lang="es-MX" dirty="0"/>
              <a:t>, (no confundir con la etiqueta &lt;</a:t>
            </a:r>
            <a:r>
              <a:rPr lang="es-MX" dirty="0" err="1"/>
              <a:t>em</a:t>
            </a:r>
            <a:r>
              <a:rPr lang="es-MX" dirty="0"/>
              <a:t>&gt; de HTML) relativa respecto del tamaño de letra del elemento.</a:t>
            </a:r>
          </a:p>
          <a:p>
            <a:r>
              <a:rPr lang="es-MX" dirty="0"/>
              <a:t>ex, relativa respecto de la altura de la letra x ("equis minúscula") del tipo y tamaño de letra del elemento.</a:t>
            </a:r>
          </a:p>
          <a:p>
            <a:r>
              <a:rPr lang="es-MX" dirty="0" err="1"/>
              <a:t>px</a:t>
            </a:r>
            <a:r>
              <a:rPr lang="es-MX" dirty="0"/>
              <a:t>, (píxel) relativa respecto de la resolución de la pantalla del dispositivo en el que se visualiza la página HTML.</a:t>
            </a:r>
          </a:p>
        </p:txBody>
      </p:sp>
    </p:spTree>
    <p:extLst>
      <p:ext uri="{BB962C8B-B14F-4D97-AF65-F5344CB8AC3E}">
        <p14:creationId xmlns:p14="http://schemas.microsoft.com/office/powerpoint/2010/main" val="146971381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534695" y="2015732"/>
            <a:ext cx="10394707" cy="3450613"/>
          </a:xfrm>
        </p:spPr>
        <p:txBody>
          <a:bodyPr>
            <a:normAutofit/>
          </a:bodyPr>
          <a:lstStyle/>
          <a:p>
            <a:r>
              <a:rPr lang="es-MX" dirty="0" err="1"/>
              <a:t>body</a:t>
            </a:r>
            <a:r>
              <a:rPr lang="es-MX" dirty="0"/>
              <a:t> {</a:t>
            </a:r>
          </a:p>
          <a:p>
            <a:r>
              <a:rPr lang="es-MX" dirty="0"/>
              <a:t>  </a:t>
            </a:r>
            <a:r>
              <a:rPr lang="es-MX" dirty="0" err="1"/>
              <a:t>font-size</a:t>
            </a:r>
            <a:r>
              <a:rPr lang="es-MX" dirty="0"/>
              <a:t>: 12px;</a:t>
            </a:r>
          </a:p>
          <a:p>
            <a:r>
              <a:rPr lang="es-MX" dirty="0"/>
              <a:t>  </a:t>
            </a:r>
            <a:r>
              <a:rPr lang="es-MX" dirty="0" err="1"/>
              <a:t>text-indent</a:t>
            </a:r>
            <a:r>
              <a:rPr lang="es-MX" dirty="0"/>
              <a:t>: 3em;</a:t>
            </a:r>
          </a:p>
          <a:p>
            <a:r>
              <a:rPr lang="es-MX" dirty="0"/>
              <a:t>}</a:t>
            </a:r>
          </a:p>
          <a:p>
            <a:r>
              <a:rPr lang="es-MX" dirty="0"/>
              <a:t>h1 { </a:t>
            </a:r>
            <a:r>
              <a:rPr lang="es-MX" dirty="0" err="1"/>
              <a:t>font-size</a:t>
            </a:r>
            <a:r>
              <a:rPr lang="es-MX" dirty="0"/>
              <a:t>: 15px }</a:t>
            </a:r>
          </a:p>
          <a:p>
            <a:r>
              <a:rPr lang="es-MX" b="1" dirty="0"/>
              <a:t>El valor 3em, al multiplicarlo por el valor de </a:t>
            </a:r>
            <a:r>
              <a:rPr lang="es-MX" b="1" dirty="0" err="1"/>
              <a:t>font-size</a:t>
            </a:r>
            <a:r>
              <a:rPr lang="es-MX" b="1" dirty="0"/>
              <a:t> del elemento &lt;h1&gt; (que vale 15px) el resultado sería 3em x 15px = 45px. No obstante, como se ha comentado, los valores que se heredan no son los relativos, sino los valores ya calculados.</a:t>
            </a:r>
          </a:p>
        </p:txBody>
      </p:sp>
    </p:spTree>
    <p:extLst>
      <p:ext uri="{BB962C8B-B14F-4D97-AF65-F5344CB8AC3E}">
        <p14:creationId xmlns:p14="http://schemas.microsoft.com/office/powerpoint/2010/main" val="38225111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body</a:t>
            </a:r>
            <a:r>
              <a:rPr lang="es-MX" dirty="0"/>
              <a:t> { </a:t>
            </a:r>
            <a:r>
              <a:rPr lang="es-MX" dirty="0" err="1"/>
              <a:t>font-size</a:t>
            </a:r>
            <a:r>
              <a:rPr lang="es-MX" dirty="0"/>
              <a:t>: 10px; }</a:t>
            </a:r>
          </a:p>
          <a:p>
            <a:r>
              <a:rPr lang="es-MX" dirty="0"/>
              <a:t>h1 { </a:t>
            </a:r>
            <a:r>
              <a:rPr lang="es-MX" dirty="0" err="1"/>
              <a:t>font-size</a:t>
            </a:r>
            <a:r>
              <a:rPr lang="es-MX" dirty="0"/>
              <a:t>: 2.5em; }</a:t>
            </a:r>
          </a:p>
          <a:p>
            <a:r>
              <a:rPr lang="es-MX" b="1" dirty="0"/>
              <a:t>En primer lugar, se establece un tamaño de letra base de 10 píxel para toda la página. A continuación, se asigna un tamaño de 2.5em al elemento &lt;h1&gt;, por lo que su tamaño de letra real será de 2.5 x 10px = 25px.</a:t>
            </a:r>
          </a:p>
        </p:txBody>
      </p:sp>
    </p:spTree>
    <p:extLst>
      <p:ext uri="{BB962C8B-B14F-4D97-AF65-F5344CB8AC3E}">
        <p14:creationId xmlns:p14="http://schemas.microsoft.com/office/powerpoint/2010/main" val="320459649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Anchuras y alturas </a:t>
            </a:r>
          </a:p>
        </p:txBody>
      </p:sp>
      <p:sp>
        <p:nvSpPr>
          <p:cNvPr id="3" name="Marcador de contenido 2"/>
          <p:cNvSpPr>
            <a:spLocks noGrp="1"/>
          </p:cNvSpPr>
          <p:nvPr>
            <p:ph idx="1"/>
          </p:nvPr>
        </p:nvSpPr>
        <p:spPr/>
        <p:txBody>
          <a:bodyPr/>
          <a:lstStyle/>
          <a:p>
            <a:r>
              <a:rPr lang="es-MX" b="1" dirty="0" err="1"/>
              <a:t>Width</a:t>
            </a:r>
            <a:r>
              <a:rPr lang="es-MX" b="1" dirty="0"/>
              <a:t> :8px;</a:t>
            </a:r>
          </a:p>
          <a:p>
            <a:r>
              <a:rPr lang="es-MX" b="1" dirty="0" err="1"/>
              <a:t>Height</a:t>
            </a:r>
            <a:r>
              <a:rPr lang="es-MX" b="1" dirty="0"/>
              <a:t> : 90em;</a:t>
            </a:r>
            <a:endParaRPr lang="es-MX" dirty="0"/>
          </a:p>
        </p:txBody>
      </p:sp>
    </p:spTree>
    <p:extLst>
      <p:ext uri="{BB962C8B-B14F-4D97-AF65-F5344CB8AC3E}">
        <p14:creationId xmlns:p14="http://schemas.microsoft.com/office/powerpoint/2010/main" val="348809620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Margen (</a:t>
            </a:r>
            <a:r>
              <a:rPr lang="es-MX" dirty="0" err="1"/>
              <a:t>margin</a:t>
            </a:r>
            <a:r>
              <a:rPr lang="es-MX" dirty="0"/>
              <a:t>): </a:t>
            </a:r>
            <a:r>
              <a:rPr lang="es-MX" sz="3600" dirty="0"/>
              <a:t>separación opcional existente entre la caja y el resto de cajas adyacentes.</a:t>
            </a:r>
          </a:p>
        </p:txBody>
      </p:sp>
      <p:pic>
        <p:nvPicPr>
          <p:cNvPr id="4" name="Marcador de contenido 3"/>
          <p:cNvPicPr>
            <a:picLocks noGrp="1" noChangeAspect="1"/>
          </p:cNvPicPr>
          <p:nvPr>
            <p:ph idx="1"/>
          </p:nvPr>
        </p:nvPicPr>
        <p:blipFill>
          <a:blip r:embed="rId2"/>
          <a:stretch>
            <a:fillRect/>
          </a:stretch>
        </p:blipFill>
        <p:spPr>
          <a:xfrm>
            <a:off x="1703509" y="1853754"/>
            <a:ext cx="6289298" cy="4427979"/>
          </a:xfrm>
          <a:prstGeom prst="rect">
            <a:avLst/>
          </a:prstGeom>
        </p:spPr>
      </p:pic>
    </p:spTree>
    <p:extLst>
      <p:ext uri="{BB962C8B-B14F-4D97-AF65-F5344CB8AC3E}">
        <p14:creationId xmlns:p14="http://schemas.microsoft.com/office/powerpoint/2010/main" val="38041453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18712" y="2222287"/>
            <a:ext cx="6080852" cy="3636511"/>
          </a:xfrm>
        </p:spPr>
        <p:txBody>
          <a:bodyPr/>
          <a:lstStyle/>
          <a:p>
            <a:r>
              <a:rPr lang="es-MX" dirty="0"/>
              <a:t>Los márgenes verticales (</a:t>
            </a:r>
            <a:r>
              <a:rPr lang="es-MX" dirty="0" err="1"/>
              <a:t>margin</a:t>
            </a:r>
            <a:r>
              <a:rPr lang="es-MX" dirty="0"/>
              <a:t>-top y </a:t>
            </a:r>
            <a:r>
              <a:rPr lang="es-MX" dirty="0" err="1"/>
              <a:t>margin-bottom</a:t>
            </a:r>
            <a:r>
              <a:rPr lang="es-MX" dirty="0"/>
              <a:t>) sólo se pueden aplicar a los elementos de bloque y las imágenes, mientras que los márgenes laterales (</a:t>
            </a:r>
            <a:r>
              <a:rPr lang="es-MX" dirty="0" err="1"/>
              <a:t>margin-left</a:t>
            </a:r>
            <a:r>
              <a:rPr lang="es-MX" dirty="0"/>
              <a:t> y </a:t>
            </a:r>
            <a:r>
              <a:rPr lang="es-MX" dirty="0" err="1"/>
              <a:t>margin-right</a:t>
            </a:r>
            <a:r>
              <a:rPr lang="es-MX" dirty="0"/>
              <a:t>) se pueden aplicar a cualquier elemento</a:t>
            </a:r>
          </a:p>
        </p:txBody>
      </p:sp>
      <p:pic>
        <p:nvPicPr>
          <p:cNvPr id="4" name="Imagen 3"/>
          <p:cNvPicPr>
            <a:picLocks noChangeAspect="1"/>
          </p:cNvPicPr>
          <p:nvPr/>
        </p:nvPicPr>
        <p:blipFill>
          <a:blip r:embed="rId2"/>
          <a:stretch>
            <a:fillRect/>
          </a:stretch>
        </p:blipFill>
        <p:spPr>
          <a:xfrm>
            <a:off x="7483489" y="2374687"/>
            <a:ext cx="4180743" cy="3722740"/>
          </a:xfrm>
          <a:prstGeom prst="rect">
            <a:avLst/>
          </a:prstGeom>
        </p:spPr>
      </p:pic>
    </p:spTree>
    <p:extLst>
      <p:ext uri="{BB962C8B-B14F-4D97-AF65-F5344CB8AC3E}">
        <p14:creationId xmlns:p14="http://schemas.microsoft.com/office/powerpoint/2010/main" val="14693575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Relleno (</a:t>
            </a:r>
            <a:r>
              <a:rPr lang="es-MX" dirty="0" err="1"/>
              <a:t>padding</a:t>
            </a:r>
            <a:r>
              <a:rPr lang="es-MX" dirty="0"/>
              <a:t>): espacio libre opcional existente entre el contenido y el borde</a:t>
            </a:r>
          </a:p>
        </p:txBody>
      </p:sp>
      <p:pic>
        <p:nvPicPr>
          <p:cNvPr id="5" name="Marcador de contenido 4"/>
          <p:cNvPicPr>
            <a:picLocks noGrp="1" noChangeAspect="1"/>
          </p:cNvPicPr>
          <p:nvPr>
            <p:ph idx="1"/>
          </p:nvPr>
        </p:nvPicPr>
        <p:blipFill>
          <a:blip r:embed="rId2"/>
          <a:stretch>
            <a:fillRect/>
          </a:stretch>
        </p:blipFill>
        <p:spPr>
          <a:xfrm>
            <a:off x="2757055" y="2135404"/>
            <a:ext cx="7273636" cy="4186129"/>
          </a:xfrm>
          <a:prstGeom prst="rect">
            <a:avLst/>
          </a:prstGeom>
        </p:spPr>
      </p:pic>
    </p:spTree>
    <p:extLst>
      <p:ext uri="{BB962C8B-B14F-4D97-AF65-F5344CB8AC3E}">
        <p14:creationId xmlns:p14="http://schemas.microsoft.com/office/powerpoint/2010/main" val="397873754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2535383" y="2533867"/>
            <a:ext cx="5985596" cy="3139731"/>
          </a:xfrm>
          <a:prstGeom prst="rect">
            <a:avLst/>
          </a:prstGeom>
        </p:spPr>
      </p:pic>
    </p:spTree>
    <p:extLst>
      <p:ext uri="{BB962C8B-B14F-4D97-AF65-F5344CB8AC3E}">
        <p14:creationId xmlns:p14="http://schemas.microsoft.com/office/powerpoint/2010/main" val="41611554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a:t>
            </a:r>
          </a:p>
        </p:txBody>
      </p:sp>
      <p:sp>
        <p:nvSpPr>
          <p:cNvPr id="3" name="Marcador de contenido 2"/>
          <p:cNvSpPr>
            <a:spLocks noGrp="1"/>
          </p:cNvSpPr>
          <p:nvPr>
            <p:ph idx="1"/>
          </p:nvPr>
        </p:nvSpPr>
        <p:spPr>
          <a:xfrm>
            <a:off x="818712" y="2222287"/>
            <a:ext cx="5443543" cy="3636511"/>
          </a:xfrm>
        </p:spPr>
        <p:txBody>
          <a:bodyPr/>
          <a:lstStyle/>
          <a:p>
            <a:r>
              <a:rPr lang="es-MX" dirty="0"/>
              <a:t>Los bordes deben se configurados primero con una anchura para que se muestren </a:t>
            </a:r>
          </a:p>
          <a:p>
            <a:r>
              <a:rPr lang="es-MX" dirty="0" err="1"/>
              <a:t>border</a:t>
            </a:r>
            <a:r>
              <a:rPr lang="es-MX" dirty="0"/>
              <a:t>-top: 2px </a:t>
            </a:r>
            <a:r>
              <a:rPr lang="es-MX" dirty="0" err="1"/>
              <a:t>solid</a:t>
            </a:r>
            <a:r>
              <a:rPr lang="es-MX" dirty="0"/>
              <a:t> red;</a:t>
            </a:r>
          </a:p>
          <a:p>
            <a:r>
              <a:rPr lang="es-MX" dirty="0"/>
              <a:t>  </a:t>
            </a:r>
            <a:r>
              <a:rPr lang="es-MX" dirty="0" err="1"/>
              <a:t>border-right</a:t>
            </a:r>
            <a:r>
              <a:rPr lang="es-MX" dirty="0"/>
              <a:t>: 3px;</a:t>
            </a:r>
          </a:p>
          <a:p>
            <a:r>
              <a:rPr lang="es-MX" dirty="0"/>
              <a:t>  </a:t>
            </a:r>
            <a:r>
              <a:rPr lang="es-MX" dirty="0" err="1"/>
              <a:t>border</a:t>
            </a:r>
            <a:r>
              <a:rPr lang="es-MX" dirty="0"/>
              <a:t> </a:t>
            </a:r>
            <a:r>
              <a:rPr lang="es-MX" dirty="0" err="1"/>
              <a:t>bottom</a:t>
            </a:r>
            <a:r>
              <a:rPr lang="es-MX" dirty="0"/>
              <a:t>: 3px;</a:t>
            </a:r>
          </a:p>
          <a:p>
            <a:r>
              <a:rPr lang="es-MX" dirty="0"/>
              <a:t>  </a:t>
            </a:r>
            <a:r>
              <a:rPr lang="es-MX" dirty="0" err="1"/>
              <a:t>border</a:t>
            </a:r>
            <a:r>
              <a:rPr lang="es-MX" dirty="0"/>
              <a:t> </a:t>
            </a:r>
            <a:r>
              <a:rPr lang="es-MX" dirty="0" err="1"/>
              <a:t>left</a:t>
            </a:r>
            <a:r>
              <a:rPr lang="es-MX" dirty="0"/>
              <a:t>: 3px;</a:t>
            </a:r>
          </a:p>
        </p:txBody>
      </p:sp>
      <p:pic>
        <p:nvPicPr>
          <p:cNvPr id="4" name="Imagen 3"/>
          <p:cNvPicPr>
            <a:picLocks noChangeAspect="1"/>
          </p:cNvPicPr>
          <p:nvPr/>
        </p:nvPicPr>
        <p:blipFill>
          <a:blip r:embed="rId2"/>
          <a:stretch>
            <a:fillRect/>
          </a:stretch>
        </p:blipFill>
        <p:spPr>
          <a:xfrm>
            <a:off x="6646757" y="2222287"/>
            <a:ext cx="5298869" cy="3920835"/>
          </a:xfrm>
          <a:prstGeom prst="rect">
            <a:avLst/>
          </a:prstGeom>
        </p:spPr>
      </p:pic>
    </p:spTree>
    <p:extLst>
      <p:ext uri="{BB962C8B-B14F-4D97-AF65-F5344CB8AC3E}">
        <p14:creationId xmlns:p14="http://schemas.microsoft.com/office/powerpoint/2010/main" val="29104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009351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625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4880263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estilos </a:t>
            </a:r>
          </a:p>
        </p:txBody>
      </p:sp>
      <p:sp>
        <p:nvSpPr>
          <p:cNvPr id="3" name="Marcador de contenido 2"/>
          <p:cNvSpPr>
            <a:spLocks noGrp="1"/>
          </p:cNvSpPr>
          <p:nvPr>
            <p:ph idx="1"/>
          </p:nvPr>
        </p:nvSpPr>
        <p:spPr/>
        <p:txBody>
          <a:bodyPr/>
          <a:lstStyle/>
          <a:p>
            <a:r>
              <a:rPr lang="es-MX" dirty="0" err="1"/>
              <a:t>border</a:t>
            </a:r>
            <a:r>
              <a:rPr lang="es-MX" dirty="0"/>
              <a:t>-top: 2px</a:t>
            </a:r>
          </a:p>
          <a:p>
            <a:r>
              <a:rPr lang="es-MX" dirty="0" err="1"/>
              <a:t>border</a:t>
            </a:r>
            <a:r>
              <a:rPr lang="es-MX" dirty="0"/>
              <a:t>-top-</a:t>
            </a:r>
            <a:r>
              <a:rPr lang="es-MX" dirty="0" err="1"/>
              <a:t>style</a:t>
            </a:r>
            <a:r>
              <a:rPr lang="es-MX" dirty="0"/>
              <a:t>: </a:t>
            </a:r>
            <a:r>
              <a:rPr lang="es-MX" dirty="0" err="1"/>
              <a:t>dashed</a:t>
            </a:r>
            <a:r>
              <a:rPr lang="es-MX" dirty="0"/>
              <a:t>;</a:t>
            </a:r>
          </a:p>
          <a:p>
            <a:r>
              <a:rPr lang="es-MX" dirty="0"/>
              <a:t>  </a:t>
            </a:r>
            <a:r>
              <a:rPr lang="es-MX" dirty="0" err="1"/>
              <a:t>border-right-style</a:t>
            </a:r>
            <a:r>
              <a:rPr lang="es-MX" dirty="0"/>
              <a:t>: </a:t>
            </a:r>
            <a:r>
              <a:rPr lang="es-MX" dirty="0" err="1"/>
              <a:t>double</a:t>
            </a:r>
            <a:r>
              <a:rPr lang="es-MX" dirty="0"/>
              <a:t>;</a:t>
            </a:r>
          </a:p>
          <a:p>
            <a:r>
              <a:rPr lang="es-MX" dirty="0"/>
              <a:t>  </a:t>
            </a:r>
            <a:r>
              <a:rPr lang="es-MX" dirty="0" err="1"/>
              <a:t>border-bottom-style</a:t>
            </a:r>
            <a:r>
              <a:rPr lang="es-MX" dirty="0"/>
              <a:t>: </a:t>
            </a:r>
            <a:r>
              <a:rPr lang="es-MX" dirty="0" err="1"/>
              <a:t>dotted</a:t>
            </a:r>
            <a:r>
              <a:rPr lang="es-MX" dirty="0"/>
              <a:t>;</a:t>
            </a:r>
          </a:p>
          <a:p>
            <a:r>
              <a:rPr lang="es-MX" dirty="0"/>
              <a:t>  </a:t>
            </a:r>
            <a:r>
              <a:rPr lang="es-MX" dirty="0" err="1"/>
              <a:t>border-left-style</a:t>
            </a:r>
            <a:r>
              <a:rPr lang="es-MX" dirty="0"/>
              <a:t>: </a:t>
            </a:r>
            <a:r>
              <a:rPr lang="es-MX" dirty="0" err="1"/>
              <a:t>solid</a:t>
            </a:r>
            <a:r>
              <a:rPr lang="es-MX" dirty="0"/>
              <a:t>;</a:t>
            </a:r>
          </a:p>
          <a:p>
            <a:endParaRPr lang="es-MX" dirty="0"/>
          </a:p>
          <a:p>
            <a:endParaRPr lang="es-MX" dirty="0"/>
          </a:p>
        </p:txBody>
      </p:sp>
      <p:pic>
        <p:nvPicPr>
          <p:cNvPr id="4" name="Imagen 3"/>
          <p:cNvPicPr>
            <a:picLocks noChangeAspect="1"/>
          </p:cNvPicPr>
          <p:nvPr/>
        </p:nvPicPr>
        <p:blipFill>
          <a:blip r:embed="rId2"/>
          <a:stretch>
            <a:fillRect/>
          </a:stretch>
        </p:blipFill>
        <p:spPr>
          <a:xfrm>
            <a:off x="7663374" y="914400"/>
            <a:ext cx="3673719" cy="4898292"/>
          </a:xfrm>
          <a:prstGeom prst="rect">
            <a:avLst/>
          </a:prstGeom>
        </p:spPr>
      </p:pic>
    </p:spTree>
    <p:extLst>
      <p:ext uri="{BB962C8B-B14F-4D97-AF65-F5344CB8AC3E}">
        <p14:creationId xmlns:p14="http://schemas.microsoft.com/office/powerpoint/2010/main" val="78753139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diferentes colores</a:t>
            </a:r>
          </a:p>
        </p:txBody>
      </p:sp>
      <p:sp>
        <p:nvSpPr>
          <p:cNvPr id="3" name="Marcador de contenido 2"/>
          <p:cNvSpPr>
            <a:spLocks noGrp="1"/>
          </p:cNvSpPr>
          <p:nvPr>
            <p:ph idx="1"/>
          </p:nvPr>
        </p:nvSpPr>
        <p:spPr/>
        <p:txBody>
          <a:bodyPr/>
          <a:lstStyle/>
          <a:p>
            <a:r>
              <a:rPr lang="es-MX" dirty="0" err="1"/>
              <a:t>border</a:t>
            </a:r>
            <a:r>
              <a:rPr lang="es-MX" dirty="0"/>
              <a:t>-top: 1px </a:t>
            </a:r>
            <a:r>
              <a:rPr lang="es-MX" dirty="0" err="1"/>
              <a:t>solid</a:t>
            </a:r>
            <a:r>
              <a:rPr lang="es-MX" dirty="0"/>
              <a:t> red;</a:t>
            </a:r>
          </a:p>
          <a:p>
            <a:r>
              <a:rPr lang="es-MX" dirty="0"/>
              <a:t>  </a:t>
            </a:r>
            <a:r>
              <a:rPr lang="es-MX" dirty="0" err="1"/>
              <a:t>border-right</a:t>
            </a:r>
            <a:r>
              <a:rPr lang="es-MX" dirty="0"/>
              <a:t>: 1px </a:t>
            </a:r>
            <a:r>
              <a:rPr lang="es-MX" dirty="0" err="1"/>
              <a:t>solid</a:t>
            </a:r>
            <a:r>
              <a:rPr lang="es-MX" dirty="0"/>
              <a:t> red;</a:t>
            </a:r>
          </a:p>
          <a:p>
            <a:r>
              <a:rPr lang="es-MX" dirty="0"/>
              <a:t>  </a:t>
            </a:r>
            <a:r>
              <a:rPr lang="es-MX" dirty="0" err="1"/>
              <a:t>border-bottom</a:t>
            </a:r>
            <a:r>
              <a:rPr lang="es-MX" dirty="0"/>
              <a:t>: 1px </a:t>
            </a:r>
            <a:r>
              <a:rPr lang="es-MX" dirty="0" err="1"/>
              <a:t>solid</a:t>
            </a:r>
            <a:r>
              <a:rPr lang="es-MX" dirty="0"/>
              <a:t> red;</a:t>
            </a:r>
          </a:p>
          <a:p>
            <a:r>
              <a:rPr lang="es-MX" dirty="0"/>
              <a:t>  </a:t>
            </a:r>
            <a:r>
              <a:rPr lang="es-MX" dirty="0" err="1"/>
              <a:t>border-left</a:t>
            </a:r>
            <a:r>
              <a:rPr lang="es-MX" dirty="0"/>
              <a:t>: 1px </a:t>
            </a:r>
            <a:r>
              <a:rPr lang="es-MX" dirty="0" err="1"/>
              <a:t>solid</a:t>
            </a:r>
            <a:r>
              <a:rPr lang="es-MX" dirty="0"/>
              <a:t> red;</a:t>
            </a:r>
          </a:p>
        </p:txBody>
      </p:sp>
    </p:spTree>
    <p:extLst>
      <p:ext uri="{BB962C8B-B14F-4D97-AF65-F5344CB8AC3E}">
        <p14:creationId xmlns:p14="http://schemas.microsoft.com/office/powerpoint/2010/main" val="14790958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43002" y="580827"/>
            <a:ext cx="4611851" cy="3450613"/>
          </a:xfrm>
        </p:spPr>
        <p:txBody>
          <a:bodyPr/>
          <a:lstStyle/>
          <a:p>
            <a:r>
              <a:rPr lang="es-MX" dirty="0"/>
              <a:t>La anchura total con la que se muestra el elemento no son los 300 píxel indicados en la propiedad </a:t>
            </a:r>
            <a:r>
              <a:rPr lang="es-MX" dirty="0" err="1"/>
              <a:t>width</a:t>
            </a:r>
            <a:r>
              <a:rPr lang="es-MX" dirty="0"/>
              <a:t>, sino que también se añaden todos sus márgenes, rellenos y bordes: </a:t>
            </a:r>
          </a:p>
          <a:p>
            <a:endParaRPr lang="es-MX" dirty="0"/>
          </a:p>
          <a:p>
            <a:r>
              <a:rPr lang="es-MX" dirty="0"/>
              <a:t>480 </a:t>
            </a:r>
            <a:r>
              <a:rPr lang="es-MX" dirty="0" err="1"/>
              <a:t>px</a:t>
            </a:r>
            <a:r>
              <a:rPr lang="es-MX" dirty="0"/>
              <a:t> total</a:t>
            </a:r>
          </a:p>
        </p:txBody>
      </p:sp>
      <p:pic>
        <p:nvPicPr>
          <p:cNvPr id="4" name="Imagen 3"/>
          <p:cNvPicPr>
            <a:picLocks noChangeAspect="1"/>
          </p:cNvPicPr>
          <p:nvPr/>
        </p:nvPicPr>
        <p:blipFill>
          <a:blip r:embed="rId2"/>
          <a:stretch>
            <a:fillRect/>
          </a:stretch>
        </p:blipFill>
        <p:spPr>
          <a:xfrm>
            <a:off x="638468" y="848919"/>
            <a:ext cx="4995636" cy="3948164"/>
          </a:xfrm>
          <a:prstGeom prst="rect">
            <a:avLst/>
          </a:prstGeom>
        </p:spPr>
      </p:pic>
      <p:pic>
        <p:nvPicPr>
          <p:cNvPr id="5" name="Imagen 4"/>
          <p:cNvPicPr>
            <a:picLocks noChangeAspect="1"/>
          </p:cNvPicPr>
          <p:nvPr/>
        </p:nvPicPr>
        <p:blipFill>
          <a:blip r:embed="rId3"/>
          <a:stretch>
            <a:fillRect/>
          </a:stretch>
        </p:blipFill>
        <p:spPr>
          <a:xfrm>
            <a:off x="6665961" y="3930308"/>
            <a:ext cx="4543425" cy="1733550"/>
          </a:xfrm>
          <a:prstGeom prst="rect">
            <a:avLst/>
          </a:prstGeom>
        </p:spPr>
      </p:pic>
    </p:spTree>
    <p:extLst>
      <p:ext uri="{BB962C8B-B14F-4D97-AF65-F5344CB8AC3E}">
        <p14:creationId xmlns:p14="http://schemas.microsoft.com/office/powerpoint/2010/main" val="188231077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a:t>
            </a:r>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5049276" y="562487"/>
            <a:ext cx="6486232" cy="5266344"/>
          </a:xfrm>
          <a:prstGeom prst="rect">
            <a:avLst/>
          </a:prstGeom>
        </p:spPr>
      </p:pic>
    </p:spTree>
    <p:extLst>
      <p:ext uri="{BB962C8B-B14F-4D97-AF65-F5344CB8AC3E}">
        <p14:creationId xmlns:p14="http://schemas.microsoft.com/office/powerpoint/2010/main" val="34774973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a:t>
            </a:r>
          </a:p>
        </p:txBody>
      </p:sp>
      <p:sp>
        <p:nvSpPr>
          <p:cNvPr id="3" name="Marcador de contenido 2"/>
          <p:cNvSpPr>
            <a:spLocks noGrp="1"/>
          </p:cNvSpPr>
          <p:nvPr>
            <p:ph idx="1"/>
          </p:nvPr>
        </p:nvSpPr>
        <p:spPr/>
        <p:txBody>
          <a:bodyPr/>
          <a:lstStyle/>
          <a:p>
            <a:r>
              <a:rPr lang="es-MX" dirty="0"/>
              <a:t>Color </a:t>
            </a:r>
          </a:p>
          <a:p>
            <a:r>
              <a:rPr lang="es-MX" dirty="0" err="1"/>
              <a:t>font-family</a:t>
            </a:r>
            <a:endParaRPr lang="es-MX" dirty="0"/>
          </a:p>
          <a:p>
            <a:r>
              <a:rPr lang="es-MX" dirty="0" err="1"/>
              <a:t>font-size</a:t>
            </a:r>
            <a:endParaRPr lang="es-MX" dirty="0"/>
          </a:p>
          <a:p>
            <a:pPr marL="0" indent="0">
              <a:buNone/>
            </a:pPr>
            <a:r>
              <a:rPr lang="es-MX" dirty="0"/>
              <a:t>Valores </a:t>
            </a:r>
            <a:r>
              <a:rPr lang="es-MX" dirty="0" err="1"/>
              <a:t>tamaño_absoluto</a:t>
            </a:r>
            <a:r>
              <a:rPr lang="es-MX" dirty="0"/>
              <a:t> | </a:t>
            </a:r>
            <a:r>
              <a:rPr lang="es-MX" dirty="0" err="1"/>
              <a:t>tamaño_relativo</a:t>
            </a:r>
            <a:r>
              <a:rPr lang="es-MX" dirty="0"/>
              <a:t> | unidad de medida | porcentaje | </a:t>
            </a:r>
            <a:r>
              <a:rPr lang="es-MX" dirty="0" err="1"/>
              <a:t>inherit</a:t>
            </a:r>
            <a:endParaRPr lang="es-MX" dirty="0"/>
          </a:p>
          <a:p>
            <a:pPr marL="0" indent="0">
              <a:buNone/>
            </a:pPr>
            <a:endParaRPr lang="es-MX" dirty="0"/>
          </a:p>
        </p:txBody>
      </p:sp>
      <p:pic>
        <p:nvPicPr>
          <p:cNvPr id="1026" name="Picture 2" descr="Comparación visual de las distintas unidades para indicar el tamaño del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078" y="572640"/>
            <a:ext cx="5373029" cy="26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2660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negritas</a:t>
            </a:r>
          </a:p>
        </p:txBody>
      </p:sp>
      <p:sp>
        <p:nvSpPr>
          <p:cNvPr id="3" name="Marcador de contenido 2"/>
          <p:cNvSpPr>
            <a:spLocks noGrp="1"/>
          </p:cNvSpPr>
          <p:nvPr>
            <p:ph idx="1"/>
          </p:nvPr>
        </p:nvSpPr>
        <p:spPr/>
        <p:txBody>
          <a:bodyPr/>
          <a:lstStyle/>
          <a:p>
            <a:r>
              <a:rPr lang="es-MX" dirty="0" err="1"/>
              <a:t>font-weight</a:t>
            </a:r>
            <a:endParaRPr lang="es-MX" dirty="0"/>
          </a:p>
          <a:p>
            <a:pPr marL="0" indent="0">
              <a:buNone/>
            </a:pPr>
            <a:r>
              <a:rPr lang="es-MX" dirty="0"/>
              <a:t>Valores	normal | </a:t>
            </a:r>
            <a:r>
              <a:rPr lang="es-MX" dirty="0" err="1"/>
              <a:t>bold</a:t>
            </a:r>
            <a:r>
              <a:rPr lang="es-MX" dirty="0"/>
              <a:t> | </a:t>
            </a:r>
            <a:r>
              <a:rPr lang="es-MX" dirty="0" err="1"/>
              <a:t>bolder</a:t>
            </a:r>
            <a:r>
              <a:rPr lang="es-MX" dirty="0"/>
              <a:t> | </a:t>
            </a:r>
            <a:r>
              <a:rPr lang="es-MX" dirty="0" err="1"/>
              <a:t>lighter</a:t>
            </a:r>
            <a:r>
              <a:rPr lang="es-MX" dirty="0"/>
              <a:t> | 100 | 200 | 300 | 400 | 500 | 600 | 700 | 800 | 900 | </a:t>
            </a:r>
            <a:r>
              <a:rPr lang="es-MX" dirty="0" err="1"/>
              <a:t>inherit</a:t>
            </a:r>
            <a:endParaRPr lang="es-MX" dirty="0"/>
          </a:p>
        </p:txBody>
      </p:sp>
    </p:spTree>
    <p:extLst>
      <p:ext uri="{BB962C8B-B14F-4D97-AF65-F5344CB8AC3E}">
        <p14:creationId xmlns:p14="http://schemas.microsoft.com/office/powerpoint/2010/main" val="337091988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cursivas</a:t>
            </a:r>
          </a:p>
        </p:txBody>
      </p:sp>
      <p:sp>
        <p:nvSpPr>
          <p:cNvPr id="3" name="Marcador de contenido 2"/>
          <p:cNvSpPr>
            <a:spLocks noGrp="1"/>
          </p:cNvSpPr>
          <p:nvPr>
            <p:ph idx="1"/>
          </p:nvPr>
        </p:nvSpPr>
        <p:spPr/>
        <p:txBody>
          <a:bodyPr/>
          <a:lstStyle/>
          <a:p>
            <a:r>
              <a:rPr lang="fr-FR" dirty="0"/>
              <a:t>font-style</a:t>
            </a:r>
          </a:p>
          <a:p>
            <a:pPr marL="0" indent="0">
              <a:buNone/>
            </a:pPr>
            <a:r>
              <a:rPr lang="fr-FR" dirty="0" err="1"/>
              <a:t>Valores</a:t>
            </a:r>
            <a:r>
              <a:rPr lang="fr-FR" dirty="0"/>
              <a:t> 	normal | </a:t>
            </a:r>
            <a:r>
              <a:rPr lang="fr-FR" dirty="0" err="1"/>
              <a:t>italic</a:t>
            </a:r>
            <a:r>
              <a:rPr lang="fr-FR" dirty="0"/>
              <a:t> | oblique | </a:t>
            </a:r>
            <a:r>
              <a:rPr lang="fr-FR" dirty="0" err="1"/>
              <a:t>inherit</a:t>
            </a:r>
            <a:endParaRPr lang="es-MX" dirty="0"/>
          </a:p>
        </p:txBody>
      </p:sp>
    </p:spTree>
    <p:extLst>
      <p:ext uri="{BB962C8B-B14F-4D97-AF65-F5344CB8AC3E}">
        <p14:creationId xmlns:p14="http://schemas.microsoft.com/office/powerpoint/2010/main" val="25390130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Mayúsculas pequeñas</a:t>
            </a:r>
          </a:p>
        </p:txBody>
      </p:sp>
      <p:sp>
        <p:nvSpPr>
          <p:cNvPr id="3" name="Marcador de contenido 2"/>
          <p:cNvSpPr>
            <a:spLocks noGrp="1"/>
          </p:cNvSpPr>
          <p:nvPr>
            <p:ph idx="1"/>
          </p:nvPr>
        </p:nvSpPr>
        <p:spPr/>
        <p:txBody>
          <a:bodyPr/>
          <a:lstStyle/>
          <a:p>
            <a:r>
              <a:rPr lang="es-MX" dirty="0" err="1"/>
              <a:t>font-variant</a:t>
            </a:r>
            <a:endParaRPr lang="es-MX" dirty="0"/>
          </a:p>
          <a:p>
            <a:pPr marL="0" indent="0">
              <a:buNone/>
            </a:pPr>
            <a:r>
              <a:rPr lang="es-MX" dirty="0"/>
              <a:t>Valores	normal | </a:t>
            </a:r>
            <a:r>
              <a:rPr lang="es-MX" dirty="0" err="1"/>
              <a:t>small-caps</a:t>
            </a:r>
            <a:r>
              <a:rPr lang="es-MX" dirty="0"/>
              <a:t> | </a:t>
            </a:r>
            <a:r>
              <a:rPr lang="es-MX" dirty="0" err="1"/>
              <a:t>inherit</a:t>
            </a:r>
            <a:endParaRPr lang="es-MX" dirty="0"/>
          </a:p>
        </p:txBody>
      </p:sp>
    </p:spTree>
    <p:extLst>
      <p:ext uri="{BB962C8B-B14F-4D97-AF65-F5344CB8AC3E}">
        <p14:creationId xmlns:p14="http://schemas.microsoft.com/office/powerpoint/2010/main" val="21380930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Alineación de un texto </a:t>
            </a:r>
          </a:p>
        </p:txBody>
      </p:sp>
      <p:sp>
        <p:nvSpPr>
          <p:cNvPr id="3" name="Marcador de contenido 2"/>
          <p:cNvSpPr>
            <a:spLocks noGrp="1"/>
          </p:cNvSpPr>
          <p:nvPr>
            <p:ph idx="1"/>
          </p:nvPr>
        </p:nvSpPr>
        <p:spPr/>
        <p:txBody>
          <a:bodyPr/>
          <a:lstStyle/>
          <a:p>
            <a:r>
              <a:rPr lang="es-MX" dirty="0" err="1"/>
              <a:t>text-align</a:t>
            </a:r>
            <a:endParaRPr lang="es-MX" dirty="0"/>
          </a:p>
          <a:p>
            <a:pPr marL="0" indent="0">
              <a:buNone/>
            </a:pPr>
            <a:r>
              <a:rPr lang="es-MX" dirty="0"/>
              <a:t>Valores	</a:t>
            </a:r>
            <a:r>
              <a:rPr lang="es-MX" dirty="0" err="1"/>
              <a:t>left</a:t>
            </a:r>
            <a:r>
              <a:rPr lang="es-MX" dirty="0"/>
              <a:t> | </a:t>
            </a:r>
            <a:r>
              <a:rPr lang="es-MX" dirty="0" err="1"/>
              <a:t>right</a:t>
            </a:r>
            <a:r>
              <a:rPr lang="es-MX" dirty="0"/>
              <a:t> | center | </a:t>
            </a:r>
            <a:r>
              <a:rPr lang="es-MX" dirty="0" err="1"/>
              <a:t>justify</a:t>
            </a:r>
            <a:r>
              <a:rPr lang="es-MX" dirty="0"/>
              <a:t> | </a:t>
            </a:r>
            <a:r>
              <a:rPr lang="es-MX" dirty="0" err="1"/>
              <a:t>inherit</a:t>
            </a:r>
            <a:endParaRPr lang="es-MX" dirty="0"/>
          </a:p>
        </p:txBody>
      </p:sp>
    </p:spTree>
    <p:extLst>
      <p:ext uri="{BB962C8B-B14F-4D97-AF65-F5344CB8AC3E}">
        <p14:creationId xmlns:p14="http://schemas.microsoft.com/office/powerpoint/2010/main" val="410420964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358" y="819978"/>
            <a:ext cx="9520158" cy="3450613"/>
          </a:xfrm>
        </p:spPr>
        <p:txBody>
          <a:bodyPr/>
          <a:lstStyle/>
          <a:p>
            <a:r>
              <a:rPr lang="es-MX" dirty="0" err="1"/>
              <a:t>text-decoration</a:t>
            </a:r>
            <a:endParaRPr lang="es-MX" dirty="0"/>
          </a:p>
          <a:p>
            <a:pPr marL="0" indent="0">
              <a:buNone/>
            </a:pPr>
            <a:r>
              <a:rPr lang="es-MX" dirty="0"/>
              <a:t>Valores	</a:t>
            </a:r>
            <a:r>
              <a:rPr lang="es-MX" dirty="0" err="1"/>
              <a:t>none</a:t>
            </a:r>
            <a:r>
              <a:rPr lang="es-MX" dirty="0"/>
              <a:t> | ( </a:t>
            </a:r>
            <a:r>
              <a:rPr lang="es-MX" dirty="0" err="1"/>
              <a:t>underline</a:t>
            </a:r>
            <a:r>
              <a:rPr lang="es-MX" dirty="0"/>
              <a:t> || </a:t>
            </a:r>
            <a:r>
              <a:rPr lang="es-MX" dirty="0" err="1"/>
              <a:t>overline</a:t>
            </a:r>
            <a:r>
              <a:rPr lang="es-MX" dirty="0"/>
              <a:t> || line-</a:t>
            </a:r>
            <a:r>
              <a:rPr lang="es-MX" dirty="0" err="1"/>
              <a:t>through</a:t>
            </a:r>
            <a:r>
              <a:rPr lang="es-MX" dirty="0"/>
              <a:t> || </a:t>
            </a:r>
            <a:r>
              <a:rPr lang="es-MX" dirty="0" err="1"/>
              <a:t>blink</a:t>
            </a:r>
            <a:r>
              <a:rPr lang="es-MX" dirty="0"/>
              <a:t> ) | </a:t>
            </a:r>
            <a:r>
              <a:rPr lang="es-MX" dirty="0" err="1"/>
              <a:t>inherit</a:t>
            </a:r>
            <a:endParaRPr lang="es-MX" dirty="0"/>
          </a:p>
        </p:txBody>
      </p:sp>
      <p:sp>
        <p:nvSpPr>
          <p:cNvPr id="5" name="Rectángulo 4"/>
          <p:cNvSpPr/>
          <p:nvPr/>
        </p:nvSpPr>
        <p:spPr>
          <a:xfrm>
            <a:off x="951912" y="2827832"/>
            <a:ext cx="10485122" cy="1754326"/>
          </a:xfrm>
          <a:prstGeom prst="rect">
            <a:avLst/>
          </a:prstGeom>
        </p:spPr>
        <p:txBody>
          <a:bodyPr wrap="square">
            <a:spAutoFit/>
          </a:bodyPr>
          <a:lstStyle/>
          <a:p>
            <a:r>
              <a:rPr lang="es-MX" b="1" dirty="0"/>
              <a:t>El valor </a:t>
            </a:r>
            <a:r>
              <a:rPr lang="es-MX" b="1" dirty="0" err="1"/>
              <a:t>underline</a:t>
            </a:r>
            <a:r>
              <a:rPr lang="es-MX" b="1" dirty="0"/>
              <a:t> subraya el texto, por lo que puede confundir a los usuarios haciéndoles creer que se trata de un enlace. El valor </a:t>
            </a:r>
            <a:r>
              <a:rPr lang="es-MX" b="1" dirty="0" err="1"/>
              <a:t>overline</a:t>
            </a:r>
            <a:r>
              <a:rPr lang="es-MX" b="1" dirty="0"/>
              <a:t> añade una línea en la parte superior del texto, un aspecto que raramente es deseable. El valor line-</a:t>
            </a:r>
            <a:r>
              <a:rPr lang="es-MX" b="1" dirty="0" err="1"/>
              <a:t>through</a:t>
            </a:r>
            <a:r>
              <a:rPr lang="es-MX" b="1" dirty="0"/>
              <a:t> muestra el texto tachado con una línea continua, por lo que su uso tampoco es muy habitual. Por último, el valor </a:t>
            </a:r>
            <a:r>
              <a:rPr lang="es-MX" b="1" dirty="0" err="1"/>
              <a:t>blink</a:t>
            </a:r>
            <a:r>
              <a:rPr lang="es-MX" b="1" dirty="0"/>
              <a:t> muestra el texto parpadeante y se recomienda evitar su uso por las molestias que genera a la mayoría de usuarios.</a:t>
            </a:r>
          </a:p>
        </p:txBody>
      </p:sp>
    </p:spTree>
    <p:extLst>
      <p:ext uri="{BB962C8B-B14F-4D97-AF65-F5344CB8AC3E}">
        <p14:creationId xmlns:p14="http://schemas.microsoft.com/office/powerpoint/2010/main" val="9548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205850594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text-transform</a:t>
            </a:r>
            <a:endParaRPr lang="es-MX" dirty="0"/>
          </a:p>
        </p:txBody>
      </p:sp>
      <p:sp>
        <p:nvSpPr>
          <p:cNvPr id="3" name="Marcador de contenido 2"/>
          <p:cNvSpPr>
            <a:spLocks noGrp="1"/>
          </p:cNvSpPr>
          <p:nvPr>
            <p:ph idx="1"/>
          </p:nvPr>
        </p:nvSpPr>
        <p:spPr/>
        <p:txBody>
          <a:bodyPr/>
          <a:lstStyle/>
          <a:p>
            <a:r>
              <a:rPr lang="es-MX" dirty="0" err="1"/>
              <a:t>capitalize</a:t>
            </a:r>
            <a:r>
              <a:rPr lang="es-MX" dirty="0"/>
              <a:t> | </a:t>
            </a:r>
            <a:r>
              <a:rPr lang="es-MX" dirty="0" err="1"/>
              <a:t>uppercase</a:t>
            </a:r>
            <a:r>
              <a:rPr lang="es-MX" dirty="0"/>
              <a:t> | </a:t>
            </a:r>
            <a:r>
              <a:rPr lang="es-MX" dirty="0" err="1"/>
              <a:t>lowercase</a:t>
            </a:r>
            <a:r>
              <a:rPr lang="es-MX" dirty="0"/>
              <a:t> | </a:t>
            </a:r>
            <a:r>
              <a:rPr lang="es-MX" dirty="0" err="1"/>
              <a:t>none</a:t>
            </a:r>
            <a:r>
              <a:rPr lang="es-MX" dirty="0"/>
              <a:t> | </a:t>
            </a:r>
            <a:r>
              <a:rPr lang="es-MX" dirty="0" err="1"/>
              <a:t>inherit</a:t>
            </a:r>
            <a:endParaRPr lang="es-MX" dirty="0"/>
          </a:p>
          <a:p>
            <a:endParaRPr lang="es-MX" dirty="0"/>
          </a:p>
          <a:p>
            <a:r>
              <a:rPr lang="es-MX" dirty="0"/>
              <a:t>La propiedad </a:t>
            </a:r>
            <a:r>
              <a:rPr lang="es-MX" dirty="0" err="1"/>
              <a:t>text-transform</a:t>
            </a:r>
            <a:r>
              <a:rPr lang="es-MX" dirty="0"/>
              <a:t> permite mostrar el texto original transformado en un texto completamente en mayúsculas (</a:t>
            </a:r>
            <a:r>
              <a:rPr lang="es-MX" dirty="0" err="1"/>
              <a:t>uppercase</a:t>
            </a:r>
            <a:r>
              <a:rPr lang="es-MX" dirty="0"/>
              <a:t>), en minúsculas (</a:t>
            </a:r>
            <a:r>
              <a:rPr lang="es-MX" dirty="0" err="1"/>
              <a:t>lowercase</a:t>
            </a:r>
            <a:r>
              <a:rPr lang="es-MX" dirty="0"/>
              <a:t>) o con la primera letra de cada palabra en mayúscula (</a:t>
            </a:r>
            <a:r>
              <a:rPr lang="es-MX" dirty="0" err="1"/>
              <a:t>capitalize</a:t>
            </a:r>
            <a:r>
              <a:rPr lang="es-MX" dirty="0"/>
              <a:t>).</a:t>
            </a:r>
          </a:p>
        </p:txBody>
      </p:sp>
    </p:spTree>
    <p:extLst>
      <p:ext uri="{BB962C8B-B14F-4D97-AF65-F5344CB8AC3E}">
        <p14:creationId xmlns:p14="http://schemas.microsoft.com/office/powerpoint/2010/main" val="166802547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letter-spacing</a:t>
            </a:r>
            <a:r>
              <a:rPr lang="es-MX" dirty="0"/>
              <a:t> y </a:t>
            </a:r>
            <a:r>
              <a:rPr lang="es-MX" dirty="0" err="1" smtClean="0"/>
              <a:t>word-spacing</a:t>
            </a:r>
            <a:r>
              <a:rPr lang="es-MX" dirty="0"/>
              <a:t>.</a:t>
            </a:r>
          </a:p>
        </p:txBody>
      </p:sp>
      <p:sp>
        <p:nvSpPr>
          <p:cNvPr id="3" name="Marcador de contenido 2"/>
          <p:cNvSpPr>
            <a:spLocks noGrp="1"/>
          </p:cNvSpPr>
          <p:nvPr>
            <p:ph sz="half" idx="1"/>
          </p:nvPr>
        </p:nvSpPr>
        <p:spPr/>
        <p:txBody>
          <a:bodyPr/>
          <a:lstStyle/>
          <a:p>
            <a:r>
              <a:rPr lang="es-MX" dirty="0"/>
              <a:t>	valores  normal | unidad de medida | </a:t>
            </a:r>
            <a:r>
              <a:rPr lang="es-MX" dirty="0" err="1" smtClean="0"/>
              <a:t>inherit</a:t>
            </a:r>
            <a:endParaRPr lang="es-MX" dirty="0" smtClean="0"/>
          </a:p>
          <a:p>
            <a:endParaRPr lang="es-MX" dirty="0"/>
          </a:p>
        </p:txBody>
      </p:sp>
      <p:pic>
        <p:nvPicPr>
          <p:cNvPr id="7" name="Marcador de contenido 6"/>
          <p:cNvPicPr>
            <a:picLocks noGrp="1" noChangeAspect="1"/>
          </p:cNvPicPr>
          <p:nvPr>
            <p:ph sz="half" idx="2"/>
          </p:nvPr>
        </p:nvPicPr>
        <p:blipFill>
          <a:blip r:embed="rId2"/>
          <a:stretch>
            <a:fillRect/>
          </a:stretch>
        </p:blipFill>
        <p:spPr>
          <a:xfrm>
            <a:off x="6188075" y="2255980"/>
            <a:ext cx="5194300" cy="3571590"/>
          </a:xfrm>
          <a:prstGeom prst="rect">
            <a:avLst/>
          </a:prstGeom>
        </p:spPr>
      </p:pic>
    </p:spTree>
    <p:extLst>
      <p:ext uri="{BB962C8B-B14F-4D97-AF65-F5344CB8AC3E}">
        <p14:creationId xmlns:p14="http://schemas.microsoft.com/office/powerpoint/2010/main" val="384028736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pic>
        <p:nvPicPr>
          <p:cNvPr id="1026" name="Picture 2" descr="http://www.tutorialhtml.net/manualCSS/practicas/practica2.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42240" y="1597747"/>
            <a:ext cx="5482244" cy="4443412"/>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8"/>
          <p:cNvSpPr>
            <a:spLocks noGrp="1"/>
          </p:cNvSpPr>
          <p:nvPr>
            <p:ph sz="half" idx="2"/>
          </p:nvPr>
        </p:nvSpPr>
        <p:spPr>
          <a:xfrm>
            <a:off x="7439891" y="2222287"/>
            <a:ext cx="3942107" cy="3638764"/>
          </a:xfrm>
        </p:spPr>
        <p:txBody>
          <a:bodyPr>
            <a:normAutofit lnSpcReduction="10000"/>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endParaRPr lang="es-MX" b="1" i="1" dirty="0"/>
          </a:p>
          <a:p>
            <a:r>
              <a:rPr lang="es-MX" b="1" i="1" dirty="0" smtClean="0"/>
              <a:t>Crear una carpeta en su carpeta DAW que se llame </a:t>
            </a:r>
            <a:r>
              <a:rPr lang="es-MX" b="1" i="1" dirty="0" err="1" smtClean="0"/>
              <a:t>css_ejemplo</a:t>
            </a:r>
            <a:r>
              <a:rPr lang="es-MX" b="1" i="1" dirty="0"/>
              <a:t> </a:t>
            </a:r>
            <a:r>
              <a:rPr lang="es-MX" b="1" i="1" dirty="0" smtClean="0"/>
              <a:t>y subir los archivos que utilizo para esta actividad.</a:t>
            </a:r>
          </a:p>
          <a:p>
            <a:r>
              <a:rPr lang="es-MX" b="1" i="1" dirty="0" smtClean="0"/>
              <a:t>Tiempo máximo: 21 </a:t>
            </a:r>
            <a:r>
              <a:rPr lang="es-MX" b="1" i="1" smtClean="0"/>
              <a:t>de mayo.</a:t>
            </a:r>
            <a:endParaRPr lang="es-MX" dirty="0"/>
          </a:p>
        </p:txBody>
      </p:sp>
    </p:spTree>
    <p:extLst>
      <p:ext uri="{BB962C8B-B14F-4D97-AF65-F5344CB8AC3E}">
        <p14:creationId xmlns:p14="http://schemas.microsoft.com/office/powerpoint/2010/main" val="383932944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sp>
        <p:nvSpPr>
          <p:cNvPr id="9" name="Marcador de contenido 8"/>
          <p:cNvSpPr>
            <a:spLocks noGrp="1"/>
          </p:cNvSpPr>
          <p:nvPr>
            <p:ph sz="half" idx="2"/>
          </p:nvPr>
        </p:nvSpPr>
        <p:spPr>
          <a:xfrm>
            <a:off x="7439891" y="2222287"/>
            <a:ext cx="3942107" cy="3638764"/>
          </a:xfrm>
        </p:spPr>
        <p:txBody>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r>
              <a:rPr lang="es-MX" b="1" i="1" dirty="0" smtClean="0"/>
              <a:t>Crear en su carpeta DAW un directorio que se llame </a:t>
            </a:r>
            <a:r>
              <a:rPr lang="es-MX" b="1" i="1" dirty="0" err="1" smtClean="0"/>
              <a:t>template</a:t>
            </a:r>
            <a:r>
              <a:rPr lang="es-MX" b="1" i="1" smtClean="0"/>
              <a:t> y </a:t>
            </a:r>
            <a:r>
              <a:rPr lang="es-MX" b="1" i="1" dirty="0" smtClean="0"/>
              <a:t>subir los archivos para hacer esta actividad.</a:t>
            </a:r>
          </a:p>
          <a:p>
            <a:r>
              <a:rPr lang="es-MX" b="1" i="1" dirty="0" smtClean="0"/>
              <a:t>Tiempo limite 21 de mayo.</a:t>
            </a:r>
            <a:endParaRPr lang="es-MX" dirty="0"/>
          </a:p>
        </p:txBody>
      </p:sp>
      <p:pic>
        <p:nvPicPr>
          <p:cNvPr id="2052" name="Picture 4" descr="http://www.tutorialhtml.net/manualCSS/practicas/practica3-solucion.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0000" y="1396670"/>
            <a:ext cx="6103418" cy="510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03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72185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1075885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892101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1884882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6095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1027932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7930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308705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a:xfrm>
            <a:off x="818712" y="2222288"/>
            <a:ext cx="10554574" cy="1024496"/>
          </a:xfrm>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4677836" y="3246784"/>
            <a:ext cx="5983847" cy="3283173"/>
          </a:xfrm>
          <a:prstGeom prst="rect">
            <a:avLst/>
          </a:prstGeom>
        </p:spPr>
      </p:pic>
    </p:spTree>
    <p:extLst>
      <p:ext uri="{BB962C8B-B14F-4D97-AF65-F5344CB8AC3E}">
        <p14:creationId xmlns:p14="http://schemas.microsoft.com/office/powerpoint/2010/main" val="1718469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2361720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1893895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3474106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2830058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5" y="1690688"/>
            <a:ext cx="7686121" cy="4602536"/>
          </a:xfrm>
          <a:prstGeom prst="rect">
            <a:avLst/>
          </a:prstGeom>
        </p:spPr>
      </p:pic>
    </p:spTree>
    <p:extLst>
      <p:ext uri="{BB962C8B-B14F-4D97-AF65-F5344CB8AC3E}">
        <p14:creationId xmlns:p14="http://schemas.microsoft.com/office/powerpoint/2010/main" val="1516115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2785400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61914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1838618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1907542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4011638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varios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8559817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2565886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114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147019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4187110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720579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3419671772"/>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195694257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80161323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4204109013"/>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mc:AlternateContent xmlns:mc="http://schemas.openxmlformats.org/markup-compatibility/2006" xmlns:p14="http://schemas.microsoft.com/office/powerpoint/2010/main">
        <mc:Choice Requires="p14">
          <p:contentPart p14:bwMode="auto" r:id="rId3">
            <p14:nvContentPartPr>
              <p14:cNvPr id="2" name="Entrada de lápiz 1"/>
              <p14:cNvContentPartPr/>
              <p14:nvPr/>
            </p14:nvContentPartPr>
            <p14:xfrm>
              <a:off x="3857040" y="721800"/>
              <a:ext cx="360" cy="360"/>
            </p14:xfrm>
          </p:contentPart>
        </mc:Choice>
        <mc:Fallback xmlns="">
          <p:pic>
            <p:nvPicPr>
              <p:cNvPr id="2" name="Entrada de lápiz 1"/>
              <p:cNvPicPr/>
              <p:nvPr/>
            </p:nvPicPr>
            <p:blipFill>
              <a:blip r:embed="rId4"/>
              <a:stretch>
                <a:fillRect/>
              </a:stretch>
            </p:blipFill>
            <p:spPr>
              <a:xfrm>
                <a:off x="3847680" y="712440"/>
                <a:ext cx="19080" cy="19080"/>
              </a:xfrm>
              <a:prstGeom prst="rect">
                <a:avLst/>
              </a:prstGeom>
            </p:spPr>
          </p:pic>
        </mc:Fallback>
      </mc:AlternateContent>
    </p:spTree>
    <p:extLst>
      <p:ext uri="{BB962C8B-B14F-4D97-AF65-F5344CB8AC3E}">
        <p14:creationId xmlns:p14="http://schemas.microsoft.com/office/powerpoint/2010/main" val="166204150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a:xfrm>
            <a:off x="818712" y="2222287"/>
            <a:ext cx="10554574" cy="1473413"/>
          </a:xfrm>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717883" y="3441700"/>
            <a:ext cx="11089588" cy="3073400"/>
          </a:xfrm>
          <a:prstGeom prst="rect">
            <a:avLst/>
          </a:prstGeom>
        </p:spPr>
      </p:pic>
    </p:spTree>
    <p:extLst>
      <p:ext uri="{BB962C8B-B14F-4D97-AF65-F5344CB8AC3E}">
        <p14:creationId xmlns:p14="http://schemas.microsoft.com/office/powerpoint/2010/main" val="998536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191041317"/>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183057637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844577205"/>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850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364747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Entrada de lápiz 1"/>
              <p14:cNvContentPartPr/>
              <p14:nvPr/>
            </p14:nvContentPartPr>
            <p14:xfrm>
              <a:off x="457200" y="676440"/>
              <a:ext cx="10411200" cy="2238840"/>
            </p14:xfrm>
          </p:contentPart>
        </mc:Choice>
        <mc:Fallback xmlns="">
          <p:pic>
            <p:nvPicPr>
              <p:cNvPr id="2" name="Entrada de lápiz 1"/>
              <p:cNvPicPr/>
              <p:nvPr/>
            </p:nvPicPr>
            <p:blipFill>
              <a:blip r:embed="rId5"/>
              <a:stretch>
                <a:fillRect/>
              </a:stretch>
            </p:blipFill>
            <p:spPr>
              <a:xfrm>
                <a:off x="447840" y="667080"/>
                <a:ext cx="10429920" cy="2257560"/>
              </a:xfrm>
              <a:prstGeom prst="rect">
                <a:avLst/>
              </a:prstGeom>
            </p:spPr>
          </p:pic>
        </mc:Fallback>
      </mc:AlternateContent>
    </p:spTree>
    <p:extLst>
      <p:ext uri="{BB962C8B-B14F-4D97-AF65-F5344CB8AC3E}">
        <p14:creationId xmlns:p14="http://schemas.microsoft.com/office/powerpoint/2010/main" val="326160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235157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3971224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44601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301142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9994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a:xfrm>
            <a:off x="818712" y="2222288"/>
            <a:ext cx="10554574" cy="1493492"/>
          </a:xfrm>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17515791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256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2154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190919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404507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112195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14549986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1809705627"/>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7942099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30035695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50819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446199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2395991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10866928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505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2726910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521523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35299140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769855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2274014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7996710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445619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1521386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39819856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989917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9452291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28377103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4824025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1303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889708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5547901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319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37513309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706911" y="2958041"/>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706911" y="3964673"/>
            <a:ext cx="3169819" cy="786215"/>
          </a:xfrm>
          <a:prstGeom prst="rect">
            <a:avLst/>
          </a:prstGeom>
        </p:spPr>
      </p:pic>
    </p:spTree>
    <p:extLst>
      <p:ext uri="{BB962C8B-B14F-4D97-AF65-F5344CB8AC3E}">
        <p14:creationId xmlns:p14="http://schemas.microsoft.com/office/powerpoint/2010/main" val="5627620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27237157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1136307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42056511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14993511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39147667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70805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732577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0980824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37461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77500" lnSpcReduction="2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157935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TM03457503[[fn=Citable]]</Template>
  <TotalTime>0</TotalTime>
  <Words>7327</Words>
  <Application>Microsoft Office PowerPoint</Application>
  <PresentationFormat>Panorámica</PresentationFormat>
  <Paragraphs>1285</Paragraphs>
  <Slides>213</Slides>
  <Notes>35</Notes>
  <HiddenSlides>0</HiddenSlides>
  <MMClips>1</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213</vt:i4>
      </vt:variant>
    </vt:vector>
  </HeadingPairs>
  <TitlesOfParts>
    <vt:vector size="226" baseType="lpstr">
      <vt:lpstr>Arial</vt:lpstr>
      <vt:lpstr>Bahnschrift</vt:lpstr>
      <vt:lpstr>Calibri</vt:lpstr>
      <vt:lpstr>Century Gothic</vt:lpstr>
      <vt:lpstr>Consolas</vt:lpstr>
      <vt:lpstr>Courier New</vt:lpstr>
      <vt:lpstr>Helvetica Neue</vt:lpstr>
      <vt:lpstr>Monotype Sorts</vt:lpstr>
      <vt:lpstr>Tahoma</vt:lpstr>
      <vt:lpstr>Times New Roman</vt:lpstr>
      <vt:lpstr>Wingdings</vt:lpstr>
      <vt:lpstr>Wingdings 2</vt:lpstr>
      <vt:lpstr>Citable</vt:lpstr>
      <vt:lpstr>Fundamentos de programación{  }</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Matemáticos </vt:lpstr>
      <vt:lpstr>Operadores relacionales</vt:lpstr>
      <vt:lpstr>Operadores lógicos</vt:lpstr>
      <vt:lpstr>Negación símbolo !</vt:lpstr>
      <vt:lpstr>AND símbolo &amp;&amp;</vt:lpstr>
      <vt:lpstr>OR símbolo ||</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Introducción al  PHP</vt:lpstr>
      <vt:lpstr>Presentación de PowerPoint</vt:lpstr>
      <vt:lpstr>1.Introducción a PHP</vt:lpstr>
      <vt:lpstr>1.Introducción a PHP</vt:lpstr>
      <vt:lpstr>1.Introducción a PHP</vt:lpstr>
      <vt:lpstr>2. Lenguaje PHP básico</vt:lpstr>
      <vt:lpstr>2.1.Sintaxis básica</vt:lpstr>
      <vt:lpstr>2.1.Sintaxis básica</vt:lpstr>
      <vt:lpstr>2.1.Sintaxis básica</vt:lpstr>
      <vt:lpstr>2.1.Sintaxis básica</vt:lpstr>
      <vt:lpstr>2.1.Sintaxis básica</vt:lpstr>
      <vt:lpstr>2.1.Sintaxis básica</vt:lpstr>
      <vt:lpstr>2.2.Variables</vt:lpstr>
      <vt:lpstr>2.3.Constantes</vt:lpstr>
      <vt:lpstr>2.4.Estructuras de control</vt:lpstr>
      <vt:lpstr>2.5.Funciones</vt:lpstr>
      <vt:lpstr>2.5.Funciones</vt:lpstr>
      <vt:lpstr>2.5.Funciones</vt:lpstr>
      <vt:lpstr>2.5.Funciones</vt:lpstr>
      <vt:lpstr>2.6.Arreglos</vt:lpstr>
      <vt:lpstr>3. Formularios</vt:lpstr>
      <vt:lpstr>3.1.Acceso a formularios desde PHP</vt:lpstr>
      <vt:lpstr>3.1.Acceso a formularios desde PHP</vt:lpstr>
      <vt:lpstr>3.1.Acceso a formularios desde PHP</vt:lpstr>
      <vt:lpstr>3.1.Acceso a formularios desde PHP</vt:lpstr>
      <vt:lpstr>3.2.El formulario de PHP</vt:lpstr>
      <vt:lpstr>3.2.El formulario de PHP</vt:lpstr>
      <vt:lpstr>3.3.Campos dinámicos con JavaScript</vt:lpstr>
      <vt:lpstr>3.4.Validación de formularios</vt:lpstr>
      <vt:lpstr>4.Acceso a bases de datos MySQL en PHP</vt:lpstr>
      <vt:lpstr>4.1.Bases de datos en la Web</vt:lpstr>
      <vt:lpstr>4.1.Bases de datos en la Web</vt:lpstr>
      <vt:lpstr>4.2.Lenguaje SQL</vt:lpstr>
      <vt:lpstr>4.2.Lenguaje SQL</vt:lpstr>
      <vt:lpstr>4.3.Funciones de PHP para el acceso a bases de datos MySQL</vt:lpstr>
      <vt:lpstr>Acceso a bases de datos MySQL</vt:lpstr>
      <vt:lpstr>Acceso a bases de datos MySQL</vt:lpstr>
      <vt:lpstr>Acceso a bases de datos MySQL</vt:lpstr>
      <vt:lpstr>Acceso a bases de datos MySQL</vt:lpstr>
      <vt:lpstr>Acceso a bases de datos MySQL</vt:lpstr>
      <vt:lpstr>Acceso a bases de datos MySQL</vt:lpstr>
      <vt:lpstr>Bibliografía</vt:lpstr>
      <vt:lpstr>Bibliografía </vt:lpstr>
      <vt:lpstr>HTML</vt:lpstr>
      <vt:lpstr>¿Para que sirve HTML?</vt:lpstr>
      <vt:lpstr>Etiquetas</vt:lpstr>
      <vt:lpstr>Etiquetas</vt:lpstr>
      <vt:lpstr>Atributos de las etiquetas.</vt:lpstr>
      <vt:lpstr>Atributos básicos</vt:lpstr>
      <vt:lpstr>Atributos para internacionalización</vt:lpstr>
      <vt:lpstr>Atributos de eventos</vt:lpstr>
      <vt:lpstr>Atributos de eventos</vt:lpstr>
      <vt:lpstr>Atributos de eventos</vt:lpstr>
      <vt:lpstr>Atributos de foco</vt:lpstr>
      <vt:lpstr>Estructura básica de un html5</vt:lpstr>
      <vt:lpstr>HTML 4</vt:lpstr>
      <vt:lpstr>HTML5</vt:lpstr>
      <vt:lpstr>Etiquetas </vt:lpstr>
      <vt:lpstr>Presentación de PowerPoint</vt:lpstr>
      <vt:lpstr>HEAD</vt:lpstr>
      <vt:lpstr>Body </vt:lpstr>
      <vt:lpstr>Nav</vt:lpstr>
      <vt:lpstr>&lt;section&gt; </vt:lpstr>
      <vt:lpstr>ASIDE </vt:lpstr>
      <vt:lpstr>Footer</vt:lpstr>
      <vt:lpstr>Encabezados H</vt:lpstr>
      <vt:lpstr>Hgroup</vt:lpstr>
      <vt:lpstr>RECUERDA</vt:lpstr>
      <vt:lpstr>Párrafos y saltos de línea </vt:lpstr>
      <vt:lpstr>Hojas de estilos </vt:lpstr>
      <vt:lpstr>Unidades absolutas y relativas</vt:lpstr>
      <vt:lpstr>Unidades de medida</vt:lpstr>
      <vt:lpstr>Unidades de medida</vt:lpstr>
      <vt:lpstr>MARGENES </vt:lpstr>
      <vt:lpstr>Medidas </vt:lpstr>
      <vt:lpstr>Medidas relativas</vt:lpstr>
      <vt:lpstr>Presentación de PowerPoint</vt:lpstr>
      <vt:lpstr>Presentación de PowerPoint</vt:lpstr>
      <vt:lpstr>Anchuras y alturas </vt:lpstr>
      <vt:lpstr>Margen (margin): separación opcional existente entre la caja y el resto de cajas adyacentes.</vt:lpstr>
      <vt:lpstr>Presentación de PowerPoint</vt:lpstr>
      <vt:lpstr>Relleno (padding): espacio libre opcional existente entre el contenido y el borde</vt:lpstr>
      <vt:lpstr>Presentación de PowerPoint</vt:lpstr>
      <vt:lpstr>Bordes </vt:lpstr>
      <vt:lpstr>Bordes con estilos </vt:lpstr>
      <vt:lpstr>Bordes con diferentes colores</vt:lpstr>
      <vt:lpstr>Presentación de PowerPoint</vt:lpstr>
      <vt:lpstr>ACTIVIDAD</vt:lpstr>
      <vt:lpstr>Texto </vt:lpstr>
      <vt:lpstr>Texto en negritas</vt:lpstr>
      <vt:lpstr>Texto en cursivas</vt:lpstr>
      <vt:lpstr>Mayúsculas pequeñas</vt:lpstr>
      <vt:lpstr>Alineación de un texto </vt:lpstr>
      <vt:lpstr>Presentación de PowerPoint</vt:lpstr>
      <vt:lpstr>text-transform</vt:lpstr>
      <vt:lpstr>letter-spacing y word-spacing.</vt:lpstr>
      <vt:lpstr>Ejercicio CSS3</vt:lpstr>
      <vt:lpstr>Ejercicio CSS3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2018-05-10T02:11:32Z</dcterms:created>
  <dcterms:modified xsi:type="dcterms:W3CDTF">2018-11-12T02:02:58Z</dcterms:modified>
</cp:coreProperties>
</file>