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7" r:id="rId3"/>
    <p:sldId id="258" r:id="rId4"/>
    <p:sldId id="265" r:id="rId5"/>
    <p:sldId id="259" r:id="rId6"/>
    <p:sldId id="260" r:id="rId7"/>
    <p:sldId id="270" r:id="rId8"/>
    <p:sldId id="261" r:id="rId9"/>
    <p:sldId id="262" r:id="rId10"/>
    <p:sldId id="263" r:id="rId11"/>
    <p:sldId id="272" r:id="rId12"/>
    <p:sldId id="264" r:id="rId13"/>
    <p:sldId id="266" r:id="rId14"/>
    <p:sldId id="267" r:id="rId15"/>
    <p:sldId id="268" r:id="rId16"/>
    <p:sldId id="269" r:id="rId17"/>
    <p:sldId id="273" r:id="rId18"/>
    <p:sldId id="274" r:id="rId19"/>
    <p:sldId id="275" r:id="rId20"/>
  </p:sldIdLst>
  <p:sldSz cx="12192000" cy="6858000"/>
  <p:notesSz cx="7315200" cy="96012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6F25"/>
    <a:srgbClr val="E26E28"/>
    <a:srgbClr val="01848C"/>
    <a:srgbClr val="E3AE24"/>
    <a:srgbClr val="61ABB1"/>
    <a:srgbClr val="61ACAF"/>
    <a:srgbClr val="E5AD22"/>
    <a:srgbClr val="F2D8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Estilo claro 1 - Acent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03447BB-5D67-496B-8E87-E561075AD55C}" styleName="Estilo oscuro 1 - Énfasis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2DE63D5-997A-4646-A377-4702673A728D}" styleName="Estilo claro 2 - Acento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56" d="100"/>
          <a:sy n="56" d="100"/>
        </p:scale>
        <p:origin x="285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EDC82A51-097F-4864-A4F6-46FECE056A0F}" type="datetimeFigureOut">
              <a:rPr lang="es-MX" smtClean="0"/>
              <a:t>23/05/2018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C814C703-BE40-4BDF-A65D-587F03599A1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9138421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E63B3BB3-357B-4FB6-ADE2-74838EC5FF5B}" type="datetimeFigureOut">
              <a:rPr lang="es-MX" smtClean="0"/>
              <a:t>23/05/2018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572A3F62-EC41-4ACF-AD22-09153CB0531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4781302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jpeg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jpe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jpe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jpe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108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/>
          <p:cNvPicPr>
            <a:picLocks noChangeAspect="1"/>
          </p:cNvPicPr>
          <p:nvPr userDrawn="1"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 rot="5400000">
            <a:off x="3916704" y="1672625"/>
            <a:ext cx="6872134" cy="3526887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 userDrawn="1"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 rot="16200000" flipV="1">
            <a:off x="6992489" y="1667483"/>
            <a:ext cx="6872134" cy="3526887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353"/>
          <a:stretch/>
        </p:blipFill>
        <p:spPr>
          <a:xfrm>
            <a:off x="6349" y="8993"/>
            <a:ext cx="3174723" cy="6858000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-1698286" y="1744026"/>
            <a:ext cx="6792845" cy="3387932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 userDrawn="1">
            <p:ph type="ctrTitle" hasCustomPrompt="1"/>
          </p:nvPr>
        </p:nvSpPr>
        <p:spPr>
          <a:xfrm>
            <a:off x="6991066" y="1422613"/>
            <a:ext cx="4362734" cy="2387600"/>
          </a:xfrm>
        </p:spPr>
        <p:txBody>
          <a:bodyPr anchor="ctr">
            <a:normAutofit/>
          </a:bodyPr>
          <a:lstStyle>
            <a:lvl1pPr algn="ctr">
              <a:defRPr sz="4000">
                <a:latin typeface="Bahnschrift" panose="020B0502040204020203" pitchFamily="34" charset="0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 userDrawn="1">
            <p:ph type="subTitle" idx="1"/>
          </p:nvPr>
        </p:nvSpPr>
        <p:spPr>
          <a:xfrm>
            <a:off x="2209800" y="4420904"/>
            <a:ext cx="9144000" cy="1655762"/>
          </a:xfrm>
          <a:solidFill>
            <a:schemeClr val="bg2">
              <a:lumMod val="75000"/>
            </a:schemeClr>
          </a:solidFill>
        </p:spPr>
        <p:txBody>
          <a:bodyPr anchor="ctr"/>
          <a:lstStyle>
            <a:lvl1pPr marL="0" indent="0" algn="ctr">
              <a:buNone/>
              <a:defRPr sz="2400">
                <a:latin typeface="Bahnschrift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 smtClean="0"/>
              <a:t>Haga clic para editar el estilo de subtítulo del patrón</a:t>
            </a:r>
            <a:endParaRPr lang="es-MX" dirty="0"/>
          </a:p>
        </p:txBody>
      </p:sp>
      <p:sp>
        <p:nvSpPr>
          <p:cNvPr id="4" name="Marcador de fecha 3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/>
          <a:p>
            <a:fld id="{78BB2372-2761-44A5-AED3-734D90A1B253}" type="datetime1">
              <a:rPr lang="es-MX" smtClean="0"/>
              <a:t>23/05/2018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5F17F3B2-7F3B-4706-85D1-F846B986ED50}" type="slidenum">
              <a:rPr lang="es-MX" smtClean="0"/>
              <a:t>‹Nº›</a:t>
            </a:fld>
            <a:endParaRPr lang="es-MX"/>
          </a:p>
        </p:txBody>
      </p:sp>
      <p:sp>
        <p:nvSpPr>
          <p:cNvPr id="11" name="Rectángulo 10"/>
          <p:cNvSpPr/>
          <p:nvPr userDrawn="1"/>
        </p:nvSpPr>
        <p:spPr>
          <a:xfrm>
            <a:off x="491320" y="274705"/>
            <a:ext cx="5745708" cy="98089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rgbClr val="E26E28"/>
              </a:solidFill>
            </a:endParaRPr>
          </a:p>
        </p:txBody>
      </p:sp>
      <p:pic>
        <p:nvPicPr>
          <p:cNvPr id="10" name="Imagen 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62" y="446428"/>
            <a:ext cx="5297962" cy="673185"/>
          </a:xfrm>
          <a:prstGeom prst="rect">
            <a:avLst/>
          </a:prstGeom>
        </p:spPr>
      </p:pic>
      <p:pic>
        <p:nvPicPr>
          <p:cNvPr id="1026" name="Picture 2" descr="https://www.extremetech.com/wp-content/uploads/2017/07/485120-learn-to-code-640x360.jpg"/>
          <p:cNvPicPr>
            <a:picLocks noChangeAspect="1" noChangeArrowheads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265" t="8573" r="9506" b="24572"/>
          <a:stretch/>
        </p:blipFill>
        <p:spPr bwMode="auto">
          <a:xfrm>
            <a:off x="781050" y="2794907"/>
            <a:ext cx="1337301" cy="1250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32488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en 17"/>
          <p:cNvPicPr>
            <a:picLocks noChangeAspect="1"/>
          </p:cNvPicPr>
          <p:nvPr userDrawn="1"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 rot="16200000" flipV="1">
            <a:off x="-1689713" y="1671368"/>
            <a:ext cx="6872134" cy="3526887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184810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91C8B-79E6-4FAB-AAA7-803997839D51}" type="datetime1">
              <a:rPr lang="es-MX" smtClean="0"/>
              <a:t>23/05/2018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22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11415486" y="5748337"/>
            <a:ext cx="707571" cy="365125"/>
          </a:xfrm>
        </p:spPr>
        <p:txBody>
          <a:bodyPr/>
          <a:lstStyle/>
          <a:p>
            <a:fld id="{5F17F3B2-7F3B-4706-85D1-F846B986ED50}" type="slidenum">
              <a:rPr lang="es-MX" smtClean="0"/>
              <a:t>‹Nº›</a:t>
            </a:fld>
            <a:endParaRPr lang="es-MX"/>
          </a:p>
        </p:txBody>
      </p:sp>
      <p:grpSp>
        <p:nvGrpSpPr>
          <p:cNvPr id="33" name="Grupo 32"/>
          <p:cNvGrpSpPr/>
          <p:nvPr userDrawn="1"/>
        </p:nvGrpSpPr>
        <p:grpSpPr>
          <a:xfrm>
            <a:off x="8016067" y="6113462"/>
            <a:ext cx="4175933" cy="744538"/>
            <a:chOff x="8016067" y="6113462"/>
            <a:chExt cx="4175933" cy="744538"/>
          </a:xfrm>
        </p:grpSpPr>
        <p:grpSp>
          <p:nvGrpSpPr>
            <p:cNvPr id="34" name="Grupo 33"/>
            <p:cNvGrpSpPr/>
            <p:nvPr userDrawn="1"/>
          </p:nvGrpSpPr>
          <p:grpSpPr>
            <a:xfrm>
              <a:off x="8730040" y="6113462"/>
              <a:ext cx="3461960" cy="744538"/>
              <a:chOff x="4786231" y="2524636"/>
              <a:chExt cx="5957969" cy="1281336"/>
            </a:xfrm>
          </p:grpSpPr>
          <p:sp>
            <p:nvSpPr>
              <p:cNvPr id="36" name="Rectángulo 35"/>
              <p:cNvSpPr/>
              <p:nvPr userDrawn="1"/>
            </p:nvSpPr>
            <p:spPr>
              <a:xfrm>
                <a:off x="4786231" y="2524636"/>
                <a:ext cx="5957969" cy="1281336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pic>
            <p:nvPicPr>
              <p:cNvPr id="37" name="Imagen 36"/>
              <p:cNvPicPr>
                <a:picLocks noChangeAspect="1"/>
              </p:cNvPicPr>
              <p:nvPr userDrawn="1"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82964" y="2819314"/>
                <a:ext cx="5297962" cy="673184"/>
              </a:xfrm>
              <a:prstGeom prst="rect">
                <a:avLst/>
              </a:prstGeom>
            </p:spPr>
          </p:pic>
        </p:grpSp>
        <p:pic>
          <p:nvPicPr>
            <p:cNvPr id="35" name="Picture 2" descr="https://www.extremetech.com/wp-content/uploads/2017/07/485120-learn-to-code-640x360.jpg"/>
            <p:cNvPicPr>
              <a:picLocks noChangeAspect="1" noChangeArrowheads="1"/>
            </p:cNvPicPr>
            <p:nvPr userDrawn="1"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265" t="8573" r="9506" b="24572"/>
            <a:stretch/>
          </p:blipFill>
          <p:spPr bwMode="auto">
            <a:xfrm>
              <a:off x="8016067" y="6191251"/>
              <a:ext cx="594534" cy="5557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7" name="Imagen 16"/>
          <p:cNvPicPr>
            <a:picLocks noChangeAspect="1"/>
          </p:cNvPicPr>
          <p:nvPr userDrawn="1"/>
        </p:nvPicPr>
        <p:blipFill rotWithShape="1">
          <a:blip r:embed="rId2"/>
          <a:srcRect t="71337"/>
          <a:stretch/>
        </p:blipFill>
        <p:spPr>
          <a:xfrm rot="16200000" flipH="1">
            <a:off x="-2910886" y="2976048"/>
            <a:ext cx="6792845" cy="971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2792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en 17"/>
          <p:cNvPicPr>
            <a:picLocks noChangeAspect="1"/>
          </p:cNvPicPr>
          <p:nvPr userDrawn="1"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 rot="16200000" flipV="1">
            <a:off x="-1689713" y="1671368"/>
            <a:ext cx="6872134" cy="3526887"/>
          </a:xfrm>
          <a:prstGeom prst="rect">
            <a:avLst/>
          </a:prstGeom>
        </p:spPr>
      </p:pic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A6663-3E4E-4BE2-B7C2-3A277D8C1141}" type="datetime1">
              <a:rPr lang="es-MX" smtClean="0"/>
              <a:t>23/05/2018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7F3B2-7F3B-4706-85D1-F846B986ED50}" type="slidenum">
              <a:rPr lang="es-MX" smtClean="0"/>
              <a:t>‹Nº›</a:t>
            </a:fld>
            <a:endParaRPr lang="es-MX"/>
          </a:p>
        </p:txBody>
      </p:sp>
      <p:pic>
        <p:nvPicPr>
          <p:cNvPr id="17" name="Imagen 16"/>
          <p:cNvPicPr>
            <a:picLocks noChangeAspect="1"/>
          </p:cNvPicPr>
          <p:nvPr userDrawn="1"/>
        </p:nvPicPr>
        <p:blipFill rotWithShape="1">
          <a:blip r:embed="rId2"/>
          <a:srcRect t="67034" b="1"/>
          <a:stretch/>
        </p:blipFill>
        <p:spPr>
          <a:xfrm rot="16200000" flipH="1">
            <a:off x="-2851255" y="2903161"/>
            <a:ext cx="6792845" cy="1116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4412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ítulo, text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 userDrawn="1"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 rot="16200000" flipV="1">
            <a:off x="-1689713" y="1671368"/>
            <a:ext cx="6872134" cy="3526887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251200" y="228600"/>
            <a:ext cx="8534400" cy="12192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sz="half" idx="1"/>
          </p:nvPr>
        </p:nvSpPr>
        <p:spPr>
          <a:xfrm>
            <a:off x="3251200" y="1600200"/>
            <a:ext cx="4165600" cy="449580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7620000" y="1600200"/>
            <a:ext cx="4165600" cy="449580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203201" y="6248400"/>
            <a:ext cx="2535767" cy="457200"/>
          </a:xfrm>
        </p:spPr>
        <p:txBody>
          <a:bodyPr/>
          <a:lstStyle>
            <a:lvl1pPr>
              <a:defRPr/>
            </a:lvl1pPr>
          </a:lstStyle>
          <a:p>
            <a:endParaRPr lang="es-ES" alt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s-ES" alt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92456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1831BF86-2E76-45FF-8532-532B1EFBDD20}" type="slidenum">
              <a:rPr lang="es-ES" altLang="es-MX"/>
              <a:pPr/>
              <a:t>‹Nº›</a:t>
            </a:fld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587317197"/>
      </p:ext>
    </p:extLst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n 12"/>
          <p:cNvPicPr>
            <a:picLocks noChangeAspect="1"/>
          </p:cNvPicPr>
          <p:nvPr userDrawn="1"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 rot="16200000" flipV="1">
            <a:off x="-1689713" y="1671368"/>
            <a:ext cx="6872134" cy="3526887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 userDrawn="1">
            <p:ph type="title"/>
          </p:nvPr>
        </p:nvSpPr>
        <p:spPr>
          <a:xfrm>
            <a:off x="1854200" y="365125"/>
            <a:ext cx="9499600" cy="1325563"/>
          </a:xfrm>
        </p:spPr>
        <p:txBody>
          <a:bodyPr/>
          <a:lstStyle/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 userDrawn="1">
            <p:ph idx="1"/>
          </p:nvPr>
        </p:nvSpPr>
        <p:spPr>
          <a:xfrm>
            <a:off x="2387722" y="1825625"/>
            <a:ext cx="8966078" cy="4016375"/>
          </a:xfrm>
        </p:spPr>
        <p:txBody>
          <a:bodyPr/>
          <a:lstStyle/>
          <a:p>
            <a:pPr lvl="0"/>
            <a:r>
              <a:rPr lang="es-ES" dirty="0" smtClean="0"/>
              <a:t>Editar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MX" dirty="0"/>
          </a:p>
        </p:txBody>
      </p:sp>
      <p:sp>
        <p:nvSpPr>
          <p:cNvPr id="4" name="Marcador de fecha 3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/>
          <a:p>
            <a:fld id="{20C663D8-7129-46BF-8062-AF5F0D6B0C91}" type="datetime1">
              <a:rPr lang="es-MX" smtClean="0"/>
              <a:t>23/05/2018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 userDrawn="1">
            <p:ph type="sldNum" sz="quarter" idx="12"/>
          </p:nvPr>
        </p:nvSpPr>
        <p:spPr>
          <a:xfrm>
            <a:off x="11353800" y="5659437"/>
            <a:ext cx="723900" cy="365125"/>
          </a:xfrm>
        </p:spPr>
        <p:txBody>
          <a:bodyPr/>
          <a:lstStyle/>
          <a:p>
            <a:fld id="{5F17F3B2-7F3B-4706-85D1-F846B986ED50}" type="slidenum">
              <a:rPr lang="es-MX" smtClean="0"/>
              <a:t>‹Nº›</a:t>
            </a:fld>
            <a:endParaRPr lang="es-MX"/>
          </a:p>
        </p:txBody>
      </p:sp>
      <p:pic>
        <p:nvPicPr>
          <p:cNvPr id="16" name="Imagen 15"/>
          <p:cNvPicPr>
            <a:picLocks noChangeAspect="1"/>
          </p:cNvPicPr>
          <p:nvPr userDrawn="1"/>
        </p:nvPicPr>
        <p:blipFill rotWithShape="1">
          <a:blip r:embed="rId2"/>
          <a:srcRect t="46385"/>
          <a:stretch/>
        </p:blipFill>
        <p:spPr>
          <a:xfrm rot="16200000" flipH="1">
            <a:off x="-2488200" y="2553357"/>
            <a:ext cx="6792845" cy="1816441"/>
          </a:xfrm>
          <a:prstGeom prst="rect">
            <a:avLst/>
          </a:prstGeom>
        </p:spPr>
      </p:pic>
      <p:grpSp>
        <p:nvGrpSpPr>
          <p:cNvPr id="7" name="Grupo 6"/>
          <p:cNvGrpSpPr/>
          <p:nvPr userDrawn="1"/>
        </p:nvGrpSpPr>
        <p:grpSpPr>
          <a:xfrm>
            <a:off x="8016067" y="6113462"/>
            <a:ext cx="4175933" cy="744538"/>
            <a:chOff x="8016067" y="6113462"/>
            <a:chExt cx="4175933" cy="744538"/>
          </a:xfrm>
        </p:grpSpPr>
        <p:grpSp>
          <p:nvGrpSpPr>
            <p:cNvPr id="14" name="Grupo 13"/>
            <p:cNvGrpSpPr/>
            <p:nvPr userDrawn="1"/>
          </p:nvGrpSpPr>
          <p:grpSpPr>
            <a:xfrm>
              <a:off x="8730040" y="6113462"/>
              <a:ext cx="3461960" cy="744538"/>
              <a:chOff x="4786231" y="2524636"/>
              <a:chExt cx="5957969" cy="1281336"/>
            </a:xfrm>
          </p:grpSpPr>
          <p:sp>
            <p:nvSpPr>
              <p:cNvPr id="12" name="Rectángulo 11"/>
              <p:cNvSpPr/>
              <p:nvPr userDrawn="1"/>
            </p:nvSpPr>
            <p:spPr>
              <a:xfrm>
                <a:off x="4786231" y="2524636"/>
                <a:ext cx="5957969" cy="1281336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pic>
            <p:nvPicPr>
              <p:cNvPr id="10" name="Imagen 9"/>
              <p:cNvPicPr>
                <a:picLocks noChangeAspect="1"/>
              </p:cNvPicPr>
              <p:nvPr userDrawn="1"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82964" y="2819314"/>
                <a:ext cx="5297962" cy="673184"/>
              </a:xfrm>
              <a:prstGeom prst="rect">
                <a:avLst/>
              </a:prstGeom>
            </p:spPr>
          </p:pic>
        </p:grpSp>
        <p:pic>
          <p:nvPicPr>
            <p:cNvPr id="17" name="Picture 2" descr="https://www.extremetech.com/wp-content/uploads/2017/07/485120-learn-to-code-640x360.jpg"/>
            <p:cNvPicPr>
              <a:picLocks noChangeAspect="1" noChangeArrowheads="1"/>
            </p:cNvPicPr>
            <p:nvPr userDrawn="1"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265" t="8573" r="9506" b="24572"/>
            <a:stretch/>
          </p:blipFill>
          <p:spPr bwMode="auto">
            <a:xfrm>
              <a:off x="8016067" y="6191251"/>
              <a:ext cx="594534" cy="5557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801858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n 16"/>
          <p:cNvPicPr>
            <a:picLocks noChangeAspect="1"/>
          </p:cNvPicPr>
          <p:nvPr userDrawn="1"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 rot="5400000">
            <a:off x="3916704" y="1672625"/>
            <a:ext cx="6872134" cy="3526887"/>
          </a:xfrm>
          <a:prstGeom prst="rect">
            <a:avLst/>
          </a:prstGeom>
        </p:spPr>
      </p:pic>
      <p:pic>
        <p:nvPicPr>
          <p:cNvPr id="18" name="Imagen 17"/>
          <p:cNvPicPr>
            <a:picLocks noChangeAspect="1"/>
          </p:cNvPicPr>
          <p:nvPr userDrawn="1"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 rot="16200000" flipV="1">
            <a:off x="6992489" y="1667483"/>
            <a:ext cx="6872134" cy="3526887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732155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732155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B6387-BD91-404A-94B0-4B385FB9C007}" type="datetime1">
              <a:rPr lang="es-MX" smtClean="0"/>
              <a:t>23/05/2018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19" name="Imagen 18"/>
          <p:cNvPicPr>
            <a:picLocks noChangeAspect="1"/>
          </p:cNvPicPr>
          <p:nvPr userDrawn="1"/>
        </p:nvPicPr>
        <p:blipFill rotWithShape="1">
          <a:blip r:embed="rId2"/>
          <a:srcRect t="24318"/>
          <a:stretch/>
        </p:blipFill>
        <p:spPr>
          <a:xfrm rot="5400000">
            <a:off x="7513542" y="2170017"/>
            <a:ext cx="6792845" cy="2564071"/>
          </a:xfrm>
          <a:prstGeom prst="rect">
            <a:avLst/>
          </a:prstGeom>
        </p:spPr>
      </p:pic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7F3B2-7F3B-4706-85D1-F846B986ED50}" type="slidenum">
              <a:rPr lang="es-MX" smtClean="0"/>
              <a:t>‹Nº›</a:t>
            </a:fld>
            <a:endParaRPr lang="es-MX"/>
          </a:p>
        </p:txBody>
      </p:sp>
      <p:grpSp>
        <p:nvGrpSpPr>
          <p:cNvPr id="16" name="Grupo 15"/>
          <p:cNvGrpSpPr/>
          <p:nvPr userDrawn="1"/>
        </p:nvGrpSpPr>
        <p:grpSpPr>
          <a:xfrm>
            <a:off x="812801" y="280757"/>
            <a:ext cx="7879044" cy="1401992"/>
            <a:chOff x="812801" y="280757"/>
            <a:chExt cx="7879044" cy="1401992"/>
          </a:xfrm>
        </p:grpSpPr>
        <p:sp>
          <p:nvSpPr>
            <p:cNvPr id="10" name="Rectángulo 9"/>
            <p:cNvSpPr/>
            <p:nvPr userDrawn="1"/>
          </p:nvSpPr>
          <p:spPr>
            <a:xfrm>
              <a:off x="2298342" y="307746"/>
              <a:ext cx="6393503" cy="1375003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pic>
          <p:nvPicPr>
            <p:cNvPr id="11" name="Imagen 10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16767" y="623965"/>
              <a:ext cx="5685249" cy="722394"/>
            </a:xfrm>
            <a:prstGeom prst="rect">
              <a:avLst/>
            </a:prstGeom>
          </p:spPr>
        </p:pic>
        <p:pic>
          <p:nvPicPr>
            <p:cNvPr id="15" name="Picture 2" descr="https://www.extremetech.com/wp-content/uploads/2017/07/485120-learn-to-code-640x360.jpg"/>
            <p:cNvPicPr>
              <a:picLocks noChangeAspect="1" noChangeArrowheads="1"/>
            </p:cNvPicPr>
            <p:nvPr userDrawn="1"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265" t="8573" r="9506" b="24572"/>
            <a:stretch/>
          </p:blipFill>
          <p:spPr bwMode="auto">
            <a:xfrm>
              <a:off x="812801" y="280757"/>
              <a:ext cx="1485542" cy="13886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9919328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3922032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3922032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DBE62-F9C6-4A5A-BC68-93E95FD9505D}" type="datetime1">
              <a:rPr lang="es-MX" smtClean="0"/>
              <a:t>23/05/2018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11415486" y="5748337"/>
            <a:ext cx="707571" cy="365125"/>
          </a:xfrm>
        </p:spPr>
        <p:txBody>
          <a:bodyPr/>
          <a:lstStyle/>
          <a:p>
            <a:fld id="{5F17F3B2-7F3B-4706-85D1-F846B986ED50}" type="slidenum">
              <a:rPr lang="es-MX" smtClean="0"/>
              <a:t>‹Nº›</a:t>
            </a:fld>
            <a:endParaRPr lang="es-MX"/>
          </a:p>
        </p:txBody>
      </p:sp>
      <p:grpSp>
        <p:nvGrpSpPr>
          <p:cNvPr id="20" name="Grupo 19"/>
          <p:cNvGrpSpPr/>
          <p:nvPr userDrawn="1"/>
        </p:nvGrpSpPr>
        <p:grpSpPr>
          <a:xfrm>
            <a:off x="8016067" y="6113462"/>
            <a:ext cx="4175933" cy="744538"/>
            <a:chOff x="8016067" y="6113462"/>
            <a:chExt cx="4175933" cy="744538"/>
          </a:xfrm>
        </p:grpSpPr>
        <p:grpSp>
          <p:nvGrpSpPr>
            <p:cNvPr id="21" name="Grupo 20"/>
            <p:cNvGrpSpPr/>
            <p:nvPr userDrawn="1"/>
          </p:nvGrpSpPr>
          <p:grpSpPr>
            <a:xfrm>
              <a:off x="8730040" y="6113462"/>
              <a:ext cx="3461960" cy="744538"/>
              <a:chOff x="4786231" y="2524636"/>
              <a:chExt cx="5957969" cy="1281336"/>
            </a:xfrm>
          </p:grpSpPr>
          <p:sp>
            <p:nvSpPr>
              <p:cNvPr id="23" name="Rectángulo 22"/>
              <p:cNvSpPr/>
              <p:nvPr userDrawn="1"/>
            </p:nvSpPr>
            <p:spPr>
              <a:xfrm>
                <a:off x="4786231" y="2524636"/>
                <a:ext cx="5957969" cy="1281336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pic>
            <p:nvPicPr>
              <p:cNvPr id="24" name="Imagen 23"/>
              <p:cNvPicPr>
                <a:picLocks noChangeAspect="1"/>
              </p:cNvPicPr>
              <p:nvPr userDrawn="1"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82964" y="2819314"/>
                <a:ext cx="5297962" cy="673184"/>
              </a:xfrm>
              <a:prstGeom prst="rect">
                <a:avLst/>
              </a:prstGeom>
            </p:spPr>
          </p:pic>
        </p:grpSp>
        <p:pic>
          <p:nvPicPr>
            <p:cNvPr id="22" name="Picture 2" descr="https://www.extremetech.com/wp-content/uploads/2017/07/485120-learn-to-code-640x360.jpg"/>
            <p:cNvPicPr>
              <a:picLocks noChangeAspect="1" noChangeArrowheads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265" t="8573" r="9506" b="24572"/>
            <a:stretch/>
          </p:blipFill>
          <p:spPr bwMode="auto">
            <a:xfrm>
              <a:off x="8016067" y="6191251"/>
              <a:ext cx="594534" cy="5557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6" name="Imagen 25"/>
          <p:cNvPicPr>
            <a:picLocks noChangeAspect="1"/>
          </p:cNvPicPr>
          <p:nvPr userDrawn="1"/>
        </p:nvPicPr>
        <p:blipFill rotWithShape="1">
          <a:blip r:embed="rId4"/>
          <a:srcRect t="71337"/>
          <a:stretch/>
        </p:blipFill>
        <p:spPr>
          <a:xfrm rot="16200000" flipH="1">
            <a:off x="-2910886" y="2976048"/>
            <a:ext cx="6792845" cy="971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1049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agen 20"/>
          <p:cNvPicPr>
            <a:picLocks noChangeAspect="1"/>
          </p:cNvPicPr>
          <p:nvPr userDrawn="1"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 rot="16200000" flipV="1">
            <a:off x="-1689713" y="1671368"/>
            <a:ext cx="6872134" cy="3526887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15988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4"/>
            <a:ext cx="5183188" cy="3159881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2A375-89B7-4F9D-A448-9546AA8105B1}" type="datetime1">
              <a:rPr lang="es-MX" smtClean="0"/>
              <a:t>23/05/2018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>
          <a:xfrm>
            <a:off x="11530013" y="5664956"/>
            <a:ext cx="661987" cy="437585"/>
          </a:xfrm>
        </p:spPr>
        <p:txBody>
          <a:bodyPr/>
          <a:lstStyle/>
          <a:p>
            <a:fld id="{5F17F3B2-7F3B-4706-85D1-F846B986ED50}" type="slidenum">
              <a:rPr lang="es-MX" smtClean="0"/>
              <a:t>‹Nº›</a:t>
            </a:fld>
            <a:endParaRPr lang="es-MX" dirty="0"/>
          </a:p>
        </p:txBody>
      </p:sp>
      <p:grpSp>
        <p:nvGrpSpPr>
          <p:cNvPr id="22" name="Grupo 21"/>
          <p:cNvGrpSpPr/>
          <p:nvPr userDrawn="1"/>
        </p:nvGrpSpPr>
        <p:grpSpPr>
          <a:xfrm>
            <a:off x="8016067" y="6113462"/>
            <a:ext cx="4175933" cy="744538"/>
            <a:chOff x="8016067" y="6113462"/>
            <a:chExt cx="4175933" cy="744538"/>
          </a:xfrm>
        </p:grpSpPr>
        <p:grpSp>
          <p:nvGrpSpPr>
            <p:cNvPr id="23" name="Grupo 22"/>
            <p:cNvGrpSpPr/>
            <p:nvPr userDrawn="1"/>
          </p:nvGrpSpPr>
          <p:grpSpPr>
            <a:xfrm>
              <a:off x="8730040" y="6113462"/>
              <a:ext cx="3461960" cy="744538"/>
              <a:chOff x="4786231" y="2524636"/>
              <a:chExt cx="5957969" cy="1281336"/>
            </a:xfrm>
          </p:grpSpPr>
          <p:sp>
            <p:nvSpPr>
              <p:cNvPr id="25" name="Rectángulo 24"/>
              <p:cNvSpPr/>
              <p:nvPr userDrawn="1"/>
            </p:nvSpPr>
            <p:spPr>
              <a:xfrm>
                <a:off x="4786231" y="2524636"/>
                <a:ext cx="5957969" cy="1281336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pic>
            <p:nvPicPr>
              <p:cNvPr id="26" name="Imagen 25"/>
              <p:cNvPicPr>
                <a:picLocks noChangeAspect="1"/>
              </p:cNvPicPr>
              <p:nvPr userDrawn="1"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82964" y="2819314"/>
                <a:ext cx="5297962" cy="673184"/>
              </a:xfrm>
              <a:prstGeom prst="rect">
                <a:avLst/>
              </a:prstGeom>
            </p:spPr>
          </p:pic>
        </p:grpSp>
        <p:pic>
          <p:nvPicPr>
            <p:cNvPr id="24" name="Picture 2" descr="https://www.extremetech.com/wp-content/uploads/2017/07/485120-learn-to-code-640x360.jpg"/>
            <p:cNvPicPr>
              <a:picLocks noChangeAspect="1" noChangeArrowheads="1"/>
            </p:cNvPicPr>
            <p:nvPr userDrawn="1"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265" t="8573" r="9506" b="24572"/>
            <a:stretch/>
          </p:blipFill>
          <p:spPr bwMode="auto">
            <a:xfrm>
              <a:off x="8016067" y="6191251"/>
              <a:ext cx="594534" cy="5557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" name="Imagen 19"/>
          <p:cNvPicPr>
            <a:picLocks noChangeAspect="1"/>
          </p:cNvPicPr>
          <p:nvPr userDrawn="1"/>
        </p:nvPicPr>
        <p:blipFill rotWithShape="1">
          <a:blip r:embed="rId2"/>
          <a:srcRect t="71337"/>
          <a:stretch/>
        </p:blipFill>
        <p:spPr>
          <a:xfrm rot="16200000" flipH="1">
            <a:off x="-2910886" y="2976048"/>
            <a:ext cx="6792845" cy="971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5891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353"/>
          <a:stretch/>
        </p:blipFill>
        <p:spPr>
          <a:xfrm>
            <a:off x="6349" y="8993"/>
            <a:ext cx="3174723" cy="6858000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rot="16200000" flipV="1">
            <a:off x="-1702456" y="1713289"/>
            <a:ext cx="6792845" cy="3387932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 userDrawn="1"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 rot="5400000">
            <a:off x="3916704" y="1672625"/>
            <a:ext cx="6872134" cy="3526887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 userDrawn="1"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 rot="16200000" flipV="1">
            <a:off x="6992489" y="1667483"/>
            <a:ext cx="6872134" cy="3526887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36228" y="1669143"/>
            <a:ext cx="4371995" cy="2490453"/>
          </a:xfrm>
        </p:spPr>
        <p:txBody>
          <a:bodyPr/>
          <a:lstStyle/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F175C-BFB3-412A-AB80-C4D6AE6272F7}" type="datetime1">
              <a:rPr lang="es-MX" smtClean="0"/>
              <a:t>23/05/2018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7F3B2-7F3B-4706-85D1-F846B986ED50}" type="slidenum">
              <a:rPr lang="es-MX" smtClean="0"/>
              <a:t>‹Nº›</a:t>
            </a:fld>
            <a:endParaRPr lang="es-MX"/>
          </a:p>
        </p:txBody>
      </p:sp>
      <p:sp>
        <p:nvSpPr>
          <p:cNvPr id="8" name="Rectángulo 7"/>
          <p:cNvSpPr/>
          <p:nvPr userDrawn="1"/>
        </p:nvSpPr>
        <p:spPr>
          <a:xfrm>
            <a:off x="491320" y="274705"/>
            <a:ext cx="5745708" cy="980890"/>
          </a:xfrm>
          <a:prstGeom prst="rect">
            <a:avLst/>
          </a:prstGeom>
          <a:solidFill>
            <a:schemeClr val="bg2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rgbClr val="E26E28"/>
              </a:solidFill>
            </a:endParaRPr>
          </a:p>
        </p:txBody>
      </p:sp>
      <p:pic>
        <p:nvPicPr>
          <p:cNvPr id="9" name="Imagen 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62" y="446428"/>
            <a:ext cx="5297962" cy="673185"/>
          </a:xfrm>
          <a:prstGeom prst="rect">
            <a:avLst/>
          </a:prstGeom>
        </p:spPr>
      </p:pic>
      <p:sp>
        <p:nvSpPr>
          <p:cNvPr id="14" name="Marcador de fecha 3"/>
          <p:cNvSpPr txBox="1">
            <a:spLocks/>
          </p:cNvSpPr>
          <p:nvPr userDrawn="1"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MX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Bahnschrift" panose="020B0502040204020203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8BB2372-2761-44A5-AED3-734D90A1B253}" type="datetime1">
              <a:rPr lang="es-MX" smtClean="0"/>
              <a:pPr/>
              <a:t>23/05/2018</a:t>
            </a:fld>
            <a:endParaRPr lang="es-MX"/>
          </a:p>
        </p:txBody>
      </p:sp>
      <p:pic>
        <p:nvPicPr>
          <p:cNvPr id="15" name="Picture 2" descr="https://www.extremetech.com/wp-content/uploads/2017/07/485120-learn-to-code-640x360.jpg"/>
          <p:cNvPicPr>
            <a:picLocks noChangeAspect="1" noChangeArrowheads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265" t="8573" r="9506" b="24572"/>
          <a:stretch/>
        </p:blipFill>
        <p:spPr bwMode="auto">
          <a:xfrm>
            <a:off x="781050" y="2794907"/>
            <a:ext cx="1337301" cy="1250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43461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n 15"/>
          <p:cNvPicPr>
            <a:picLocks noChangeAspect="1"/>
          </p:cNvPicPr>
          <p:nvPr userDrawn="1"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 rot="16200000" flipV="1">
            <a:off x="-1689713" y="1671368"/>
            <a:ext cx="6872134" cy="3526887"/>
          </a:xfrm>
          <a:prstGeom prst="rect">
            <a:avLst/>
          </a:prstGeom>
        </p:spPr>
      </p:pic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F4C02-A620-45D8-940B-97B1E5288140}" type="datetime1">
              <a:rPr lang="es-MX" smtClean="0"/>
              <a:t>23/05/2018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7F3B2-7F3B-4706-85D1-F846B986ED50}" type="slidenum">
              <a:rPr lang="es-MX" smtClean="0"/>
              <a:t>‹Nº›</a:t>
            </a:fld>
            <a:endParaRPr lang="es-MX"/>
          </a:p>
        </p:txBody>
      </p:sp>
      <p:pic>
        <p:nvPicPr>
          <p:cNvPr id="15" name="Imagen 14"/>
          <p:cNvPicPr>
            <a:picLocks noChangeAspect="1"/>
          </p:cNvPicPr>
          <p:nvPr userDrawn="1"/>
        </p:nvPicPr>
        <p:blipFill rotWithShape="1">
          <a:blip r:embed="rId2"/>
          <a:srcRect t="71337"/>
          <a:stretch/>
        </p:blipFill>
        <p:spPr>
          <a:xfrm rot="16200000" flipH="1">
            <a:off x="-2910886" y="2976048"/>
            <a:ext cx="6792845" cy="971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5380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n 18"/>
          <p:cNvPicPr>
            <a:picLocks noChangeAspect="1"/>
          </p:cNvPicPr>
          <p:nvPr userDrawn="1"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 rot="16200000" flipV="1">
            <a:off x="-1689713" y="1671368"/>
            <a:ext cx="6872134" cy="3526887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76091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4A01E-58B7-4E95-B611-CCD75B026A5D}" type="datetime1">
              <a:rPr lang="es-MX" smtClean="0"/>
              <a:t>23/05/2018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20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11415486" y="5748337"/>
            <a:ext cx="707571" cy="365125"/>
          </a:xfrm>
        </p:spPr>
        <p:txBody>
          <a:bodyPr/>
          <a:lstStyle/>
          <a:p>
            <a:fld id="{5F17F3B2-7F3B-4706-85D1-F846B986ED50}" type="slidenum">
              <a:rPr lang="es-MX" smtClean="0"/>
              <a:t>‹Nº›</a:t>
            </a:fld>
            <a:endParaRPr lang="es-MX"/>
          </a:p>
        </p:txBody>
      </p:sp>
      <p:grpSp>
        <p:nvGrpSpPr>
          <p:cNvPr id="21" name="Grupo 20"/>
          <p:cNvGrpSpPr/>
          <p:nvPr userDrawn="1"/>
        </p:nvGrpSpPr>
        <p:grpSpPr>
          <a:xfrm>
            <a:off x="8016067" y="6113462"/>
            <a:ext cx="4175933" cy="744538"/>
            <a:chOff x="8016067" y="6113462"/>
            <a:chExt cx="4175933" cy="744538"/>
          </a:xfrm>
        </p:grpSpPr>
        <p:grpSp>
          <p:nvGrpSpPr>
            <p:cNvPr id="22" name="Grupo 21"/>
            <p:cNvGrpSpPr/>
            <p:nvPr userDrawn="1"/>
          </p:nvGrpSpPr>
          <p:grpSpPr>
            <a:xfrm>
              <a:off x="8730040" y="6113462"/>
              <a:ext cx="3461960" cy="744538"/>
              <a:chOff x="4786231" y="2524636"/>
              <a:chExt cx="5957969" cy="1281336"/>
            </a:xfrm>
          </p:grpSpPr>
          <p:sp>
            <p:nvSpPr>
              <p:cNvPr id="24" name="Rectángulo 23"/>
              <p:cNvSpPr/>
              <p:nvPr userDrawn="1"/>
            </p:nvSpPr>
            <p:spPr>
              <a:xfrm>
                <a:off x="4786231" y="2524636"/>
                <a:ext cx="5957969" cy="1281336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pic>
            <p:nvPicPr>
              <p:cNvPr id="25" name="Imagen 24"/>
              <p:cNvPicPr>
                <a:picLocks noChangeAspect="1"/>
              </p:cNvPicPr>
              <p:nvPr userDrawn="1"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82964" y="2819314"/>
                <a:ext cx="5297962" cy="673184"/>
              </a:xfrm>
              <a:prstGeom prst="rect">
                <a:avLst/>
              </a:prstGeom>
            </p:spPr>
          </p:pic>
        </p:grpSp>
        <p:pic>
          <p:nvPicPr>
            <p:cNvPr id="23" name="Picture 2" descr="https://www.extremetech.com/wp-content/uploads/2017/07/485120-learn-to-code-640x360.jpg"/>
            <p:cNvPicPr>
              <a:picLocks noChangeAspect="1" noChangeArrowheads="1"/>
            </p:cNvPicPr>
            <p:nvPr userDrawn="1"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265" t="8573" r="9506" b="24572"/>
            <a:stretch/>
          </p:blipFill>
          <p:spPr bwMode="auto">
            <a:xfrm>
              <a:off x="8016067" y="6191251"/>
              <a:ext cx="594534" cy="5557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Imagen 17"/>
          <p:cNvPicPr>
            <a:picLocks noChangeAspect="1"/>
          </p:cNvPicPr>
          <p:nvPr userDrawn="1"/>
        </p:nvPicPr>
        <p:blipFill rotWithShape="1">
          <a:blip r:embed="rId2"/>
          <a:srcRect t="71337"/>
          <a:stretch/>
        </p:blipFill>
        <p:spPr>
          <a:xfrm rot="16200000" flipH="1">
            <a:off x="-2910886" y="2976048"/>
            <a:ext cx="6792845" cy="971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2991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087C9-DB44-44FD-9E1D-7A9C2507E50D}" type="datetime1">
              <a:rPr lang="es-MX" smtClean="0"/>
              <a:t>23/05/2018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5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11415486" y="5748337"/>
            <a:ext cx="707571" cy="365125"/>
          </a:xfrm>
        </p:spPr>
        <p:txBody>
          <a:bodyPr/>
          <a:lstStyle/>
          <a:p>
            <a:fld id="{5F17F3B2-7F3B-4706-85D1-F846B986ED50}" type="slidenum">
              <a:rPr lang="es-MX" smtClean="0"/>
              <a:t>‹Nº›</a:t>
            </a:fld>
            <a:endParaRPr lang="es-MX"/>
          </a:p>
        </p:txBody>
      </p:sp>
      <p:grpSp>
        <p:nvGrpSpPr>
          <p:cNvPr id="21" name="Grupo 20"/>
          <p:cNvGrpSpPr/>
          <p:nvPr userDrawn="1"/>
        </p:nvGrpSpPr>
        <p:grpSpPr>
          <a:xfrm>
            <a:off x="8016067" y="6113462"/>
            <a:ext cx="4175933" cy="744538"/>
            <a:chOff x="8016067" y="6113462"/>
            <a:chExt cx="4175933" cy="744538"/>
          </a:xfrm>
        </p:grpSpPr>
        <p:grpSp>
          <p:nvGrpSpPr>
            <p:cNvPr id="22" name="Grupo 21"/>
            <p:cNvGrpSpPr/>
            <p:nvPr userDrawn="1"/>
          </p:nvGrpSpPr>
          <p:grpSpPr>
            <a:xfrm>
              <a:off x="8730040" y="6113462"/>
              <a:ext cx="3461960" cy="744538"/>
              <a:chOff x="4786231" y="2524636"/>
              <a:chExt cx="5957969" cy="1281336"/>
            </a:xfrm>
          </p:grpSpPr>
          <p:sp>
            <p:nvSpPr>
              <p:cNvPr id="24" name="Rectángulo 23"/>
              <p:cNvSpPr/>
              <p:nvPr userDrawn="1"/>
            </p:nvSpPr>
            <p:spPr>
              <a:xfrm>
                <a:off x="4786231" y="2524636"/>
                <a:ext cx="5957969" cy="1281336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pic>
            <p:nvPicPr>
              <p:cNvPr id="25" name="Imagen 24"/>
              <p:cNvPicPr>
                <a:picLocks noChangeAspect="1"/>
              </p:cNvPicPr>
              <p:nvPr userDrawn="1"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82964" y="2819314"/>
                <a:ext cx="5297962" cy="673184"/>
              </a:xfrm>
              <a:prstGeom prst="rect">
                <a:avLst/>
              </a:prstGeom>
            </p:spPr>
          </p:pic>
        </p:grpSp>
        <p:pic>
          <p:nvPicPr>
            <p:cNvPr id="23" name="Picture 2" descr="https://www.extremetech.com/wp-content/uploads/2017/07/485120-learn-to-code-640x360.jpg"/>
            <p:cNvPicPr>
              <a:picLocks noChangeAspect="1" noChangeArrowheads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265" t="8573" r="9506" b="24572"/>
            <a:stretch/>
          </p:blipFill>
          <p:spPr bwMode="auto">
            <a:xfrm>
              <a:off x="8016067" y="6191251"/>
              <a:ext cx="594534" cy="5557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Imagen 17"/>
          <p:cNvPicPr>
            <a:picLocks noChangeAspect="1"/>
          </p:cNvPicPr>
          <p:nvPr userDrawn="1"/>
        </p:nvPicPr>
        <p:blipFill rotWithShape="1">
          <a:blip r:embed="rId4"/>
          <a:srcRect t="71337"/>
          <a:stretch/>
        </p:blipFill>
        <p:spPr>
          <a:xfrm rot="16200000" flipH="1">
            <a:off x="-2910886" y="2976048"/>
            <a:ext cx="6792845" cy="971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3036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108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Bahnschrift" panose="020B0502040204020203" pitchFamily="34" charset="0"/>
              </a:defRPr>
            </a:lvl1pPr>
          </a:lstStyle>
          <a:p>
            <a:fld id="{86C499C8-E619-40EE-A327-D03ADBE772E0}" type="datetime1">
              <a:rPr lang="es-MX" smtClean="0"/>
              <a:t>23/05/2018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Bahnschrift" panose="020B0502040204020203" pitchFamily="34" charset="0"/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Bahnschrift" panose="020B0502040204020203" pitchFamily="34" charset="0"/>
              </a:defRPr>
            </a:lvl1pPr>
          </a:lstStyle>
          <a:p>
            <a:fld id="{5F17F3B2-7F3B-4706-85D1-F846B986ED50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5116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Bahnschrift" panose="020B0502040204020203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Bahnschrift" panose="020B05020402040202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Bahnschrift" panose="020B05020402040202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Bahnschrift" panose="020B05020402040202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Bahnschrift" panose="020B05020402040202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Bahnschrift" panose="020B050204020402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CO" dirty="0" smtClean="0"/>
              <a:t>Desarrollo de Aplicaciones Web</a:t>
            </a:r>
            <a:endParaRPr lang="es-CO" sz="44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 dirty="0" smtClean="0"/>
              <a:t>Introducción al desarrollo de aplicaciones web</a:t>
            </a:r>
            <a:br>
              <a:rPr lang="es-CO" dirty="0" smtClean="0"/>
            </a:br>
            <a:r>
              <a:rPr lang="es-CO" dirty="0" smtClean="0"/>
              <a:t>Lic. Julián Villegas.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525953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Hola mundo en HTML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854200" y="1468582"/>
            <a:ext cx="10337800" cy="4932217"/>
          </a:xfrm>
        </p:spPr>
        <p:txBody>
          <a:bodyPr>
            <a:normAutofit fontScale="92500" lnSpcReduction="10000"/>
          </a:bodyPr>
          <a:lstStyle/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&lt;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body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 smtClean="0"/>
              <a:t>&lt;</a:t>
            </a:r>
            <a:r>
              <a:rPr lang="en-US" dirty="0" smtClean="0">
                <a:solidFill>
                  <a:srgbClr val="FF0000"/>
                </a:solidFill>
              </a:rPr>
              <a:t>h1</a:t>
            </a:r>
            <a:r>
              <a:rPr lang="en-US" dirty="0" smtClean="0"/>
              <a:t>&gt;</a:t>
            </a:r>
            <a:r>
              <a:rPr lang="en-US" dirty="0" err="1" smtClean="0"/>
              <a:t>Hola</a:t>
            </a:r>
            <a:r>
              <a:rPr lang="en-US" dirty="0" smtClean="0"/>
              <a:t> </a:t>
            </a:r>
            <a:r>
              <a:rPr lang="en-US" dirty="0" err="1" smtClean="0"/>
              <a:t>mundo</a:t>
            </a:r>
            <a:r>
              <a:rPr lang="en-US" dirty="0" smtClean="0"/>
              <a:t>&lt;/</a:t>
            </a:r>
            <a:r>
              <a:rPr lang="en-US" dirty="0" smtClean="0">
                <a:solidFill>
                  <a:srgbClr val="FF0000"/>
                </a:solidFill>
              </a:rPr>
              <a:t>h1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 smtClean="0">
                <a:solidFill>
                  <a:srgbClr val="0070C0"/>
                </a:solidFill>
              </a:rPr>
              <a:t>h2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class=“sub”</a:t>
            </a:r>
            <a:r>
              <a:rPr lang="en-US" dirty="0" smtClean="0"/>
              <a:t>&gt;Taller </a:t>
            </a:r>
            <a:r>
              <a:rPr lang="en-US" dirty="0"/>
              <a:t>para </a:t>
            </a:r>
            <a:r>
              <a:rPr lang="en-US" dirty="0" err="1"/>
              <a:t>desarrollar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aplicación</a:t>
            </a:r>
            <a:r>
              <a:rPr lang="en-US" dirty="0"/>
              <a:t> web&lt;/</a:t>
            </a:r>
            <a:r>
              <a:rPr lang="en-US" dirty="0">
                <a:solidFill>
                  <a:srgbClr val="0070C0"/>
                </a:solidFill>
              </a:rPr>
              <a:t>h2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>
                <a:solidFill>
                  <a:srgbClr val="E16F25"/>
                </a:solidFill>
              </a:rPr>
              <a:t>p</a:t>
            </a:r>
            <a:r>
              <a:rPr lang="en-US" dirty="0"/>
              <a:t>&gt;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taller </a:t>
            </a:r>
            <a:r>
              <a:rPr lang="en-US" dirty="0" err="1"/>
              <a:t>desarrollaremos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pequeña</a:t>
            </a:r>
            <a:r>
              <a:rPr lang="en-US" dirty="0"/>
              <a:t> &lt;b&gt;</a:t>
            </a:r>
            <a:r>
              <a:rPr lang="en-US" dirty="0" err="1"/>
              <a:t>aplicación</a:t>
            </a:r>
            <a:r>
              <a:rPr lang="en-US" dirty="0"/>
              <a:t> web&lt;/b&gt;&lt;/</a:t>
            </a:r>
            <a:r>
              <a:rPr lang="en-US" dirty="0">
                <a:solidFill>
                  <a:srgbClr val="E16F25"/>
                </a:solidFill>
              </a:rPr>
              <a:t>p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h3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id=“d1”</a:t>
            </a:r>
            <a:r>
              <a:rPr lang="en-US" dirty="0" smtClean="0"/>
              <a:t>&gt;</a:t>
            </a:r>
            <a:r>
              <a:rPr lang="en-US" dirty="0" err="1" smtClean="0"/>
              <a:t>Lista</a:t>
            </a:r>
            <a:r>
              <a:rPr lang="en-US" dirty="0" smtClean="0"/>
              <a:t> </a:t>
            </a:r>
            <a:r>
              <a:rPr lang="en-US" dirty="0"/>
              <a:t>de </a:t>
            </a:r>
            <a:r>
              <a:rPr lang="en-US" dirty="0" err="1" smtClean="0"/>
              <a:t>conocimientos</a:t>
            </a:r>
            <a:r>
              <a:rPr lang="es-MX" dirty="0"/>
              <a:t>&lt;</a:t>
            </a:r>
            <a:r>
              <a:rPr lang="es-MX" dirty="0" err="1"/>
              <a:t>br</a:t>
            </a:r>
            <a:r>
              <a:rPr lang="es-MX" dirty="0"/>
              <a:t> /&gt;</a:t>
            </a:r>
            <a:r>
              <a:rPr lang="en-US" dirty="0" err="1" smtClean="0"/>
              <a:t>necesarios</a:t>
            </a:r>
            <a:r>
              <a:rPr lang="en-US" dirty="0" smtClean="0"/>
              <a:t> </a:t>
            </a:r>
            <a:r>
              <a:rPr lang="en-US" dirty="0"/>
              <a:t>para </a:t>
            </a:r>
            <a:r>
              <a:rPr lang="en-US" dirty="0" err="1"/>
              <a:t>trabajar</a:t>
            </a:r>
            <a:r>
              <a:rPr lang="en-US" dirty="0"/>
              <a:t>&lt;/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h3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 smtClean="0"/>
              <a:t>&lt;</a:t>
            </a:r>
            <a:r>
              <a:rPr lang="en-US" dirty="0" err="1" smtClean="0">
                <a:solidFill>
                  <a:srgbClr val="0070C0"/>
                </a:solidFill>
              </a:rPr>
              <a:t>ul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id=“</a:t>
            </a:r>
            <a:r>
              <a:rPr lang="en-US" dirty="0" err="1" smtClean="0">
                <a:solidFill>
                  <a:schemeClr val="accent4">
                    <a:lumMod val="75000"/>
                  </a:schemeClr>
                </a:solidFill>
              </a:rPr>
              <a:t>lista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”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 smtClean="0"/>
              <a:t>   &lt;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li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class=“sub”</a:t>
            </a:r>
            <a:r>
              <a:rPr lang="en-US" dirty="0" smtClean="0"/>
              <a:t>&gt;HTML5&lt;/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li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 smtClean="0"/>
              <a:t>&lt;/</a:t>
            </a:r>
            <a:r>
              <a:rPr lang="en-US" dirty="0" err="1" smtClean="0">
                <a:solidFill>
                  <a:srgbClr val="0070C0"/>
                </a:solidFill>
              </a:rPr>
              <a:t>ul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 smtClean="0"/>
              <a:t>&lt;/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body</a:t>
            </a:r>
            <a:r>
              <a:rPr lang="en-US" dirty="0" smtClean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0986933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Hola mundo en HTML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854200" y="1468582"/>
            <a:ext cx="10337800" cy="4932217"/>
          </a:xfrm>
        </p:spPr>
        <p:txBody>
          <a:bodyPr>
            <a:normAutofit/>
          </a:bodyPr>
          <a:lstStyle/>
          <a:p>
            <a:endParaRPr lang="en-US" dirty="0"/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 err="1"/>
              <a:t>ul</a:t>
            </a:r>
            <a:r>
              <a:rPr lang="en-US" dirty="0"/>
              <a:t> id=“</a:t>
            </a:r>
            <a:r>
              <a:rPr lang="en-US" dirty="0" err="1"/>
              <a:t>lista</a:t>
            </a:r>
            <a:r>
              <a:rPr lang="en-US" dirty="0"/>
              <a:t>”&gt;</a:t>
            </a:r>
          </a:p>
          <a:p>
            <a:pPr marL="0" indent="0">
              <a:buNone/>
            </a:pPr>
            <a:r>
              <a:rPr lang="en-US" dirty="0"/>
              <a:t>   &lt;li class=“sub”&gt;HTML5&lt;/li&gt;</a:t>
            </a:r>
          </a:p>
          <a:p>
            <a:pPr marL="0" indent="0">
              <a:buNone/>
            </a:pPr>
            <a:r>
              <a:rPr lang="en-US" dirty="0"/>
              <a:t>&lt;/</a:t>
            </a:r>
            <a:r>
              <a:rPr lang="en-US" dirty="0" err="1"/>
              <a:t>ul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 smtClean="0"/>
              <a:t>&lt;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table</a:t>
            </a:r>
            <a:r>
              <a:rPr lang="en-US" dirty="0" smtClean="0"/>
              <a:t> id=“</a:t>
            </a:r>
            <a:r>
              <a:rPr lang="en-US" dirty="0" err="1" smtClean="0"/>
              <a:t>inventario</a:t>
            </a:r>
            <a:r>
              <a:rPr lang="en-US" dirty="0" smtClean="0"/>
              <a:t>”&gt;</a:t>
            </a:r>
          </a:p>
          <a:p>
            <a:pPr marL="0" indent="0">
              <a:buNone/>
            </a:pPr>
            <a:r>
              <a:rPr lang="en-US" dirty="0" smtClean="0"/>
              <a:t>	&lt;</a:t>
            </a:r>
            <a:r>
              <a:rPr lang="en-US" dirty="0" err="1" smtClean="0">
                <a:solidFill>
                  <a:srgbClr val="0070C0"/>
                </a:solidFill>
              </a:rPr>
              <a:t>tr</a:t>
            </a:r>
            <a:r>
              <a:rPr lang="en-US" dirty="0" smtClean="0"/>
              <a:t>&gt;&lt;</a:t>
            </a:r>
            <a:r>
              <a:rPr lang="en-US" dirty="0" smtClean="0">
                <a:solidFill>
                  <a:srgbClr val="7030A0"/>
                </a:solidFill>
              </a:rPr>
              <a:t>td</a:t>
            </a:r>
            <a:r>
              <a:rPr lang="en-US" dirty="0" smtClean="0"/>
              <a:t>&gt; </a:t>
            </a:r>
            <a:r>
              <a:rPr lang="en-US" dirty="0" err="1" smtClean="0"/>
              <a:t>Cantidad</a:t>
            </a:r>
            <a:r>
              <a:rPr lang="en-US" dirty="0" smtClean="0"/>
              <a:t>&lt;/</a:t>
            </a:r>
            <a:r>
              <a:rPr lang="en-US" dirty="0" smtClean="0">
                <a:solidFill>
                  <a:srgbClr val="7030A0"/>
                </a:solidFill>
              </a:rPr>
              <a:t>td</a:t>
            </a:r>
            <a:r>
              <a:rPr lang="en-US" dirty="0" smtClean="0"/>
              <a:t>&gt;&lt;</a:t>
            </a:r>
            <a:r>
              <a:rPr lang="en-US" dirty="0" smtClean="0">
                <a:solidFill>
                  <a:srgbClr val="FF0000"/>
                </a:solidFill>
              </a:rPr>
              <a:t>td</a:t>
            </a:r>
            <a:r>
              <a:rPr lang="en-US" dirty="0" smtClean="0"/>
              <a:t>&gt;</a:t>
            </a:r>
            <a:r>
              <a:rPr lang="en-US" dirty="0" err="1" smtClean="0"/>
              <a:t>Nombre</a:t>
            </a:r>
            <a:r>
              <a:rPr lang="en-US" dirty="0" smtClean="0"/>
              <a:t>&lt;/</a:t>
            </a:r>
            <a:r>
              <a:rPr lang="en-US" dirty="0" smtClean="0">
                <a:solidFill>
                  <a:srgbClr val="FF0000"/>
                </a:solidFill>
              </a:rPr>
              <a:t>td</a:t>
            </a:r>
            <a:r>
              <a:rPr lang="en-US" dirty="0" smtClean="0"/>
              <a:t>&gt;&lt;/</a:t>
            </a:r>
            <a:r>
              <a:rPr lang="en-US" dirty="0" err="1" smtClean="0">
                <a:solidFill>
                  <a:srgbClr val="0070C0"/>
                </a:solidFill>
              </a:rPr>
              <a:t>tr</a:t>
            </a:r>
            <a:r>
              <a:rPr lang="en-US" dirty="0" smtClean="0"/>
              <a:t>&gt;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&lt;</a:t>
            </a:r>
            <a:r>
              <a:rPr lang="en-US" dirty="0" err="1">
                <a:solidFill>
                  <a:srgbClr val="0070C0"/>
                </a:solidFill>
              </a:rPr>
              <a:t>tr</a:t>
            </a:r>
            <a:r>
              <a:rPr lang="en-US" dirty="0"/>
              <a:t>&gt;&lt;</a:t>
            </a:r>
            <a:r>
              <a:rPr lang="en-US" dirty="0" smtClean="0">
                <a:solidFill>
                  <a:srgbClr val="7030A0"/>
                </a:solidFill>
              </a:rPr>
              <a:t>td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class=“sub”</a:t>
            </a:r>
            <a:r>
              <a:rPr lang="en-US" dirty="0" smtClean="0"/>
              <a:t>&gt; 3&lt;/</a:t>
            </a:r>
            <a:r>
              <a:rPr lang="en-US" dirty="0">
                <a:solidFill>
                  <a:srgbClr val="7030A0"/>
                </a:solidFill>
              </a:rPr>
              <a:t>td</a:t>
            </a:r>
            <a:r>
              <a:rPr lang="en-US" dirty="0"/>
              <a:t>&gt;&lt;</a:t>
            </a:r>
            <a:r>
              <a:rPr lang="en-US" dirty="0" smtClean="0">
                <a:solidFill>
                  <a:srgbClr val="FF0000"/>
                </a:solidFill>
              </a:rPr>
              <a:t>td</a:t>
            </a:r>
            <a:r>
              <a:rPr lang="en-US" dirty="0" smtClean="0"/>
              <a:t>&gt;Laptop&lt;/</a:t>
            </a:r>
            <a:r>
              <a:rPr lang="en-US" dirty="0">
                <a:solidFill>
                  <a:srgbClr val="FF0000"/>
                </a:solidFill>
              </a:rPr>
              <a:t>td</a:t>
            </a:r>
            <a:r>
              <a:rPr lang="en-US" dirty="0"/>
              <a:t>&gt;&lt;/</a:t>
            </a:r>
            <a:r>
              <a:rPr lang="en-US" dirty="0" err="1">
                <a:solidFill>
                  <a:srgbClr val="0070C0"/>
                </a:solidFill>
              </a:rPr>
              <a:t>tr</a:t>
            </a:r>
            <a:r>
              <a:rPr lang="en-US" dirty="0" smtClean="0"/>
              <a:t>&gt;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&lt;/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table</a:t>
            </a:r>
            <a:r>
              <a:rPr lang="en-US" dirty="0" smtClean="0"/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6198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CSS3</a:t>
            </a:r>
            <a:endParaRPr lang="es-MX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>
                <a:solidFill>
                  <a:schemeClr val="accent6">
                    <a:lumMod val="75000"/>
                  </a:schemeClr>
                </a:solidFill>
              </a:rPr>
              <a:t>Hoja</a:t>
            </a:r>
            <a:r>
              <a:rPr lang="es-MX" dirty="0" smtClean="0"/>
              <a:t> </a:t>
            </a:r>
            <a:r>
              <a:rPr lang="es-MX" b="1" i="1" dirty="0" smtClean="0"/>
              <a:t>de</a:t>
            </a:r>
            <a:r>
              <a:rPr lang="es-MX" dirty="0" smtClean="0"/>
              <a:t> </a:t>
            </a:r>
            <a:r>
              <a:rPr lang="es-MX" dirty="0" smtClean="0">
                <a:solidFill>
                  <a:schemeClr val="accent2">
                    <a:lumMod val="75000"/>
                  </a:schemeClr>
                </a:solidFill>
              </a:rPr>
              <a:t>estilo</a:t>
            </a:r>
            <a:r>
              <a:rPr lang="es-MX" dirty="0" smtClean="0"/>
              <a:t> en </a:t>
            </a:r>
            <a:r>
              <a:rPr lang="es-MX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cascada</a:t>
            </a:r>
            <a:endParaRPr lang="es-MX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37" t="5859" r="10030" b="5958"/>
          <a:stretch/>
        </p:blipFill>
        <p:spPr>
          <a:xfrm>
            <a:off x="9379528" y="2314932"/>
            <a:ext cx="2812472" cy="3060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7472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¿Qué es CSS3?</a:t>
            </a:r>
            <a:endParaRPr lang="es-MX" dirty="0"/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>
          <a:xfrm>
            <a:off x="2387722" y="1825625"/>
            <a:ext cx="7906205" cy="4016375"/>
          </a:xfrm>
        </p:spPr>
        <p:txBody>
          <a:bodyPr/>
          <a:lstStyle/>
          <a:p>
            <a:pPr marL="0" indent="0" algn="just">
              <a:buNone/>
            </a:pPr>
            <a:r>
              <a:rPr lang="es-MX" dirty="0" smtClean="0"/>
              <a:t>Es un estándar empleado en diseño web para dar presentación a la forma en el que el navegador visualizará el código HTML.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dirty="0" smtClean="0"/>
              <a:t>Se dice que es en cascada, porque la regla que se aplique a un elemento lo heredará los elementos que están incluidos en el.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799173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¿Como se utiliza?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MX" dirty="0" smtClean="0"/>
              <a:t>Cuando deseamos aplicar el diseño a una serie de etiquetas HTML se debe colocar el nombre de dicho elemento y entre llaves las propiedades que deseamos modificar.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dirty="0"/>
              <a:t>e</a:t>
            </a:r>
            <a:r>
              <a:rPr lang="es-MX" dirty="0" smtClean="0"/>
              <a:t>tiqueta{</a:t>
            </a:r>
          </a:p>
          <a:p>
            <a:pPr marL="0" indent="0">
              <a:buNone/>
            </a:pPr>
            <a:r>
              <a:rPr lang="es-MX" dirty="0"/>
              <a:t> </a:t>
            </a:r>
            <a:r>
              <a:rPr lang="es-MX" dirty="0" smtClean="0"/>
              <a:t>  propiedad</a:t>
            </a:r>
            <a:r>
              <a:rPr lang="es-MX" sz="4400" b="1" dirty="0" smtClean="0"/>
              <a:t> </a:t>
            </a:r>
            <a:r>
              <a:rPr lang="es-MX" sz="4400" b="1" dirty="0" smtClean="0">
                <a:solidFill>
                  <a:srgbClr val="0070C0"/>
                </a:solidFill>
              </a:rPr>
              <a:t>: </a:t>
            </a:r>
            <a:r>
              <a:rPr lang="es-MX" dirty="0" smtClean="0"/>
              <a:t>valor</a:t>
            </a:r>
            <a:r>
              <a:rPr lang="es-MX" sz="4000" b="1" dirty="0" smtClean="0">
                <a:solidFill>
                  <a:srgbClr val="FF0000"/>
                </a:solidFill>
              </a:rPr>
              <a:t>;</a:t>
            </a:r>
          </a:p>
          <a:p>
            <a:pPr marL="0" indent="0">
              <a:buNone/>
            </a:pPr>
            <a:r>
              <a:rPr lang="es-MX" dirty="0" smtClean="0"/>
              <a:t>	……</a:t>
            </a:r>
            <a:endParaRPr lang="es-MX" dirty="0"/>
          </a:p>
          <a:p>
            <a:pPr marL="0" indent="0">
              <a:buNone/>
            </a:pPr>
            <a:r>
              <a:rPr lang="es-MX" dirty="0" smtClean="0"/>
              <a:t>}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93794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¿Como se utiliza?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MX" dirty="0" smtClean="0"/>
              <a:t>Recordemos que en el capítulo de HTML se hablo de que las etiquetas podemos agregar atributos para poder identificar o agrupar elementos HTML.</a:t>
            </a:r>
          </a:p>
          <a:p>
            <a:pPr marL="0" indent="0">
              <a:buNone/>
            </a:pPr>
            <a:r>
              <a:rPr lang="es-MX" dirty="0" smtClean="0"/>
              <a:t>Para el siguiente ejemplo:</a:t>
            </a:r>
          </a:p>
          <a:p>
            <a:pPr marL="0" indent="0">
              <a:buNone/>
            </a:pPr>
            <a:r>
              <a:rPr lang="es-MX" sz="2400" dirty="0" smtClean="0"/>
              <a:t>&lt;h1 </a:t>
            </a:r>
            <a:r>
              <a:rPr lang="es-MX" sz="2400" b="1" dirty="0" err="1" smtClean="0"/>
              <a:t>class</a:t>
            </a:r>
            <a:r>
              <a:rPr lang="es-MX" sz="2400" dirty="0" smtClean="0"/>
              <a:t>=“titulo” </a:t>
            </a:r>
            <a:r>
              <a:rPr lang="es-MX" sz="2400" b="1" dirty="0" smtClean="0"/>
              <a:t>id</a:t>
            </a:r>
            <a:r>
              <a:rPr lang="es-MX" sz="2400" dirty="0" smtClean="0"/>
              <a:t>=“Importante”&gt;Hola &lt;b&gt;¿Cómo estas?&lt;/b&gt;&lt;/h1&gt;</a:t>
            </a:r>
          </a:p>
          <a:p>
            <a:pPr marL="0" indent="0">
              <a:buNone/>
            </a:pPr>
            <a:r>
              <a:rPr lang="es-MX" sz="2400" dirty="0" smtClean="0"/>
              <a:t>Si deseamos hacer referencia a el atributo </a:t>
            </a:r>
            <a:r>
              <a:rPr lang="es-MX" sz="2400" b="1" dirty="0" err="1" smtClean="0"/>
              <a:t>class</a:t>
            </a:r>
            <a:r>
              <a:rPr lang="es-MX" sz="2400" dirty="0" smtClean="0"/>
              <a:t>, emplearemos el símbolo </a:t>
            </a:r>
            <a:r>
              <a:rPr lang="es-MX" b="1" dirty="0" smtClean="0"/>
              <a:t>.</a:t>
            </a:r>
            <a:r>
              <a:rPr lang="es-MX" sz="2400" dirty="0" smtClean="0"/>
              <a:t> .</a:t>
            </a:r>
            <a:endParaRPr lang="es-MX" sz="2400" dirty="0"/>
          </a:p>
          <a:p>
            <a:pPr marL="0" indent="0">
              <a:buNone/>
            </a:pPr>
            <a:r>
              <a:rPr lang="es-MX" sz="2400" dirty="0" smtClean="0"/>
              <a:t>Ejemplo:</a:t>
            </a:r>
          </a:p>
          <a:p>
            <a:pPr marL="0" indent="0">
              <a:buNone/>
            </a:pPr>
            <a:r>
              <a:rPr lang="es-MX" sz="3500" b="1" dirty="0" smtClean="0"/>
              <a:t>.titulo</a:t>
            </a:r>
            <a:r>
              <a:rPr lang="es-MX" sz="2400" dirty="0" smtClean="0"/>
              <a:t>{</a:t>
            </a:r>
          </a:p>
          <a:p>
            <a:pPr marL="0" indent="0">
              <a:buNone/>
            </a:pPr>
            <a:r>
              <a:rPr lang="es-MX" sz="2400" dirty="0" smtClean="0"/>
              <a:t>   propiedad: valor;</a:t>
            </a:r>
          </a:p>
          <a:p>
            <a:pPr marL="0" indent="0">
              <a:buNone/>
            </a:pPr>
            <a:r>
              <a:rPr lang="es-MX" sz="2400" dirty="0"/>
              <a:t>}</a:t>
            </a:r>
            <a:endParaRPr lang="es-MX" sz="2400" dirty="0" smtClean="0"/>
          </a:p>
          <a:p>
            <a:pPr marL="0" indent="0">
              <a:buNone/>
            </a:pPr>
            <a:endParaRPr lang="es-MX" sz="2400" dirty="0"/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9987934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¿Como se utiliza?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MX" dirty="0" smtClean="0"/>
              <a:t>Recordemos que en el capítulo de HTML se hablo de que las etiquetas podemos agregar atributos para poder identificar o agrupar elementos HTML.</a:t>
            </a:r>
          </a:p>
          <a:p>
            <a:pPr marL="0" indent="0">
              <a:buNone/>
            </a:pPr>
            <a:r>
              <a:rPr lang="es-MX" dirty="0" smtClean="0"/>
              <a:t>Para el siguiente ejemplo:</a:t>
            </a:r>
          </a:p>
          <a:p>
            <a:pPr marL="0" indent="0">
              <a:buNone/>
            </a:pPr>
            <a:r>
              <a:rPr lang="es-MX" sz="2400" dirty="0" smtClean="0"/>
              <a:t>&lt;h1 </a:t>
            </a:r>
            <a:r>
              <a:rPr lang="es-MX" sz="2400" b="1" dirty="0" err="1" smtClean="0"/>
              <a:t>class</a:t>
            </a:r>
            <a:r>
              <a:rPr lang="es-MX" sz="2400" dirty="0" smtClean="0"/>
              <a:t>=“titulo” </a:t>
            </a:r>
            <a:r>
              <a:rPr lang="es-MX" sz="2400" b="1" dirty="0" smtClean="0"/>
              <a:t>id</a:t>
            </a:r>
            <a:r>
              <a:rPr lang="es-MX" sz="2400" dirty="0" smtClean="0"/>
              <a:t>=“Importante”&gt;Hola &lt;b&gt;¿Cómo estas?&lt;/b&gt;&lt;/h1&gt;</a:t>
            </a:r>
          </a:p>
          <a:p>
            <a:pPr marL="0" indent="0">
              <a:buNone/>
            </a:pPr>
            <a:r>
              <a:rPr lang="es-MX" sz="2400" dirty="0" smtClean="0"/>
              <a:t>Si deseamos hacer referencia a el atributo </a:t>
            </a:r>
            <a:r>
              <a:rPr lang="es-MX" sz="2400" b="1" dirty="0" smtClean="0"/>
              <a:t>id</a:t>
            </a:r>
            <a:r>
              <a:rPr lang="es-MX" sz="2400" dirty="0" smtClean="0"/>
              <a:t>, emplearemos el símbolo </a:t>
            </a:r>
            <a:r>
              <a:rPr lang="es-MX" b="1" dirty="0" smtClean="0"/>
              <a:t>.</a:t>
            </a:r>
            <a:r>
              <a:rPr lang="es-MX" sz="2400" dirty="0" smtClean="0"/>
              <a:t> .</a:t>
            </a:r>
            <a:endParaRPr lang="es-MX" sz="2400" dirty="0"/>
          </a:p>
          <a:p>
            <a:pPr marL="0" indent="0">
              <a:buNone/>
            </a:pPr>
            <a:r>
              <a:rPr lang="es-MX" sz="2400" dirty="0" smtClean="0"/>
              <a:t>Ejemplo:</a:t>
            </a:r>
          </a:p>
          <a:p>
            <a:pPr marL="0" indent="0">
              <a:buNone/>
            </a:pPr>
            <a:r>
              <a:rPr lang="es-MX" b="1" dirty="0" smtClean="0"/>
              <a:t>#Importante</a:t>
            </a:r>
            <a:r>
              <a:rPr lang="es-MX" sz="2400" dirty="0" smtClean="0"/>
              <a:t>{</a:t>
            </a:r>
          </a:p>
          <a:p>
            <a:pPr marL="0" indent="0">
              <a:buNone/>
            </a:pPr>
            <a:r>
              <a:rPr lang="es-MX" sz="2400" dirty="0" smtClean="0"/>
              <a:t>   propiedad: valor;</a:t>
            </a:r>
          </a:p>
          <a:p>
            <a:pPr marL="0" indent="0">
              <a:buNone/>
            </a:pPr>
            <a:r>
              <a:rPr lang="es-MX" sz="2400" dirty="0"/>
              <a:t>}</a:t>
            </a:r>
            <a:endParaRPr lang="es-MX" sz="2400" dirty="0" smtClean="0"/>
          </a:p>
          <a:p>
            <a:pPr marL="0" indent="0">
              <a:buNone/>
            </a:pPr>
            <a:endParaRPr lang="es-MX" sz="2400" dirty="0"/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7534440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¿Dónde se coloca el código?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387722" y="1825625"/>
            <a:ext cx="8966078" cy="445048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MX" dirty="0" smtClean="0"/>
              <a:t>Podemos colocar estilo </a:t>
            </a:r>
            <a:r>
              <a:rPr lang="es-MX" dirty="0" err="1" smtClean="0"/>
              <a:t>css</a:t>
            </a:r>
            <a:r>
              <a:rPr lang="es-MX" dirty="0" smtClean="0"/>
              <a:t> en 3 áreas: </a:t>
            </a:r>
          </a:p>
          <a:p>
            <a:pPr>
              <a:buFontTx/>
              <a:buChar char="-"/>
            </a:pPr>
            <a:r>
              <a:rPr lang="es-MX" dirty="0" smtClean="0"/>
              <a:t>En la etiqueta misma:</a:t>
            </a:r>
          </a:p>
          <a:p>
            <a:pPr lvl="1">
              <a:buFontTx/>
              <a:buChar char="-"/>
            </a:pPr>
            <a:r>
              <a:rPr lang="es-MX" dirty="0" smtClean="0"/>
              <a:t>&lt;a </a:t>
            </a:r>
            <a:r>
              <a:rPr lang="es-MX" dirty="0" err="1" smtClean="0"/>
              <a:t>style</a:t>
            </a:r>
            <a:r>
              <a:rPr lang="es-MX" dirty="0" smtClean="0"/>
              <a:t>=“</a:t>
            </a:r>
            <a:r>
              <a:rPr lang="es-MX" dirty="0" err="1" smtClean="0"/>
              <a:t>atributo:valor</a:t>
            </a:r>
            <a:r>
              <a:rPr lang="es-MX" dirty="0" smtClean="0"/>
              <a:t>” </a:t>
            </a:r>
            <a:r>
              <a:rPr lang="es-MX" dirty="0" err="1" smtClean="0"/>
              <a:t>href</a:t>
            </a:r>
            <a:r>
              <a:rPr lang="es-MX" dirty="0" smtClean="0"/>
              <a:t>=“#”&gt;Link&lt;/a&gt;</a:t>
            </a:r>
          </a:p>
          <a:p>
            <a:pPr>
              <a:buFontTx/>
              <a:buChar char="-"/>
            </a:pPr>
            <a:r>
              <a:rPr lang="es-MX" dirty="0" smtClean="0"/>
              <a:t>En el encabezado</a:t>
            </a:r>
          </a:p>
          <a:p>
            <a:pPr marL="457200" lvl="1" indent="0">
              <a:buNone/>
            </a:pPr>
            <a:r>
              <a:rPr lang="es-MX" dirty="0" smtClean="0"/>
              <a:t>	&lt;</a:t>
            </a:r>
            <a:r>
              <a:rPr lang="es-MX" dirty="0"/>
              <a:t>head</a:t>
            </a:r>
            <a:r>
              <a:rPr lang="es-MX" dirty="0" smtClean="0"/>
              <a:t>&gt;</a:t>
            </a:r>
          </a:p>
          <a:p>
            <a:pPr marL="1371600" lvl="3" indent="0">
              <a:buNone/>
            </a:pPr>
            <a:r>
              <a:rPr lang="es-MX" sz="2600" dirty="0"/>
              <a:t>&lt;</a:t>
            </a:r>
            <a:r>
              <a:rPr lang="es-MX" sz="2600" dirty="0" err="1"/>
              <a:t>title</a:t>
            </a:r>
            <a:r>
              <a:rPr lang="es-MX" sz="2600" dirty="0"/>
              <a:t>&gt;&lt;/</a:t>
            </a:r>
            <a:r>
              <a:rPr lang="es-MX" sz="2600" dirty="0" err="1"/>
              <a:t>title</a:t>
            </a:r>
            <a:r>
              <a:rPr lang="es-MX" sz="2600" dirty="0"/>
              <a:t>&gt;</a:t>
            </a:r>
          </a:p>
          <a:p>
            <a:pPr marL="1371600" lvl="3" indent="0">
              <a:buNone/>
            </a:pPr>
            <a:r>
              <a:rPr lang="es-MX" sz="2600" dirty="0"/>
              <a:t>&lt;</a:t>
            </a:r>
            <a:r>
              <a:rPr lang="es-MX" sz="2600" dirty="0" err="1"/>
              <a:t>style</a:t>
            </a:r>
            <a:r>
              <a:rPr lang="es-MX" sz="2600" dirty="0"/>
              <a:t>&gt;</a:t>
            </a:r>
          </a:p>
          <a:p>
            <a:pPr marL="1371600" lvl="3" indent="0">
              <a:buNone/>
            </a:pPr>
            <a:r>
              <a:rPr lang="es-MX" sz="2600" dirty="0"/>
              <a:t>	etiqueta{ </a:t>
            </a:r>
            <a:endParaRPr lang="es-MX" sz="2600" dirty="0" smtClean="0"/>
          </a:p>
          <a:p>
            <a:pPr marL="1371600" lvl="3" indent="0">
              <a:buNone/>
            </a:pPr>
            <a:r>
              <a:rPr lang="es-MX" sz="2600" dirty="0"/>
              <a:t>	</a:t>
            </a:r>
            <a:r>
              <a:rPr lang="es-MX" sz="2600" dirty="0" smtClean="0"/>
              <a:t>	…..</a:t>
            </a:r>
            <a:endParaRPr lang="es-MX" sz="2600" dirty="0"/>
          </a:p>
          <a:p>
            <a:pPr marL="1371600" lvl="3" indent="0">
              <a:buNone/>
            </a:pPr>
            <a:r>
              <a:rPr lang="es-MX" sz="2600" dirty="0"/>
              <a:t>	}</a:t>
            </a:r>
          </a:p>
          <a:p>
            <a:pPr marL="1371600" lvl="3" indent="0">
              <a:buNone/>
            </a:pPr>
            <a:r>
              <a:rPr lang="es-MX" sz="2600" dirty="0"/>
              <a:t>&lt;/</a:t>
            </a:r>
            <a:r>
              <a:rPr lang="es-MX" sz="2600" dirty="0" err="1"/>
              <a:t>style</a:t>
            </a:r>
            <a:r>
              <a:rPr lang="es-MX" sz="2600" dirty="0" smtClean="0"/>
              <a:t>&gt;</a:t>
            </a:r>
          </a:p>
          <a:p>
            <a:pPr marL="457200" lvl="1" indent="0">
              <a:buNone/>
            </a:pPr>
            <a:r>
              <a:rPr lang="es-MX" dirty="0"/>
              <a:t>	</a:t>
            </a:r>
            <a:r>
              <a:rPr lang="es-MX" dirty="0" smtClean="0"/>
              <a:t>&lt;/</a:t>
            </a:r>
            <a:r>
              <a:rPr lang="es-MX" dirty="0"/>
              <a:t>head&gt;</a:t>
            </a:r>
          </a:p>
          <a:p>
            <a:pPr marL="457200" lvl="1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8522617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Ejemplo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1260764" y="1825625"/>
            <a:ext cx="4759036" cy="392203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s-MX" dirty="0" err="1"/>
              <a:t>t</a:t>
            </a:r>
            <a:r>
              <a:rPr lang="es-MX" dirty="0" err="1" smtClean="0"/>
              <a:t>d</a:t>
            </a:r>
            <a:r>
              <a:rPr lang="es-MX" dirty="0" smtClean="0"/>
              <a:t>{</a:t>
            </a:r>
          </a:p>
          <a:p>
            <a:pPr marL="0" indent="0">
              <a:buNone/>
            </a:pPr>
            <a:r>
              <a:rPr lang="es-MX" dirty="0"/>
              <a:t>	color:#012B36;</a:t>
            </a:r>
          </a:p>
          <a:p>
            <a:pPr marL="0" indent="0">
              <a:buNone/>
            </a:pPr>
            <a:r>
              <a:rPr lang="es-MX" dirty="0" smtClean="0"/>
              <a:t>}</a:t>
            </a:r>
          </a:p>
          <a:p>
            <a:pPr marL="0" indent="0">
              <a:buNone/>
            </a:pPr>
            <a:r>
              <a:rPr lang="es-MX" dirty="0" smtClean="0"/>
              <a:t>h2{</a:t>
            </a:r>
          </a:p>
          <a:p>
            <a:pPr marL="0" indent="0">
              <a:buNone/>
            </a:pPr>
            <a:r>
              <a:rPr lang="es-MX" dirty="0"/>
              <a:t>	</a:t>
            </a:r>
            <a:r>
              <a:rPr lang="es-MX" dirty="0" err="1" smtClean="0"/>
              <a:t>background</a:t>
            </a:r>
            <a:r>
              <a:rPr lang="es-MX" dirty="0"/>
              <a:t>: </a:t>
            </a:r>
            <a:r>
              <a:rPr lang="es-MX" dirty="0" smtClean="0"/>
              <a:t>#BBC3C5;</a:t>
            </a:r>
          </a:p>
          <a:p>
            <a:pPr marL="0" indent="0">
              <a:buNone/>
            </a:pPr>
            <a:r>
              <a:rPr lang="es-MX" dirty="0" smtClean="0"/>
              <a:t>}</a:t>
            </a:r>
          </a:p>
          <a:p>
            <a:pPr marL="0" indent="0">
              <a:buNone/>
            </a:pPr>
            <a:r>
              <a:rPr lang="es-MX" dirty="0" smtClean="0"/>
              <a:t>.sub{</a:t>
            </a:r>
          </a:p>
          <a:p>
            <a:pPr marL="0" indent="0">
              <a:buNone/>
            </a:pPr>
            <a:r>
              <a:rPr lang="es-MX" dirty="0" smtClean="0"/>
              <a:t>	</a:t>
            </a:r>
            <a:r>
              <a:rPr lang="es-MX" dirty="0" err="1" smtClean="0"/>
              <a:t>text-decoration:underline</a:t>
            </a:r>
            <a:r>
              <a:rPr lang="es-MX" dirty="0" smtClean="0"/>
              <a:t>;</a:t>
            </a:r>
          </a:p>
          <a:p>
            <a:pPr marL="0" indent="0">
              <a:buNone/>
            </a:pPr>
            <a:r>
              <a:rPr lang="es-MX" dirty="0" smtClean="0"/>
              <a:t>}</a:t>
            </a:r>
            <a:endParaRPr lang="es-MX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s-MX" dirty="0" smtClean="0"/>
              <a:t>#</a:t>
            </a:r>
            <a:r>
              <a:rPr lang="es-MX" dirty="0"/>
              <a:t>lista{</a:t>
            </a:r>
          </a:p>
          <a:p>
            <a:pPr marL="0" indent="0">
              <a:buNone/>
            </a:pPr>
            <a:r>
              <a:rPr lang="es-MX" dirty="0"/>
              <a:t>	color:#1DA278;</a:t>
            </a:r>
          </a:p>
          <a:p>
            <a:pPr marL="0" indent="0">
              <a:buNone/>
            </a:pPr>
            <a:r>
              <a:rPr lang="es-MX" dirty="0"/>
              <a:t>}</a:t>
            </a:r>
          </a:p>
          <a:p>
            <a:pPr marL="0" indent="0">
              <a:buNone/>
            </a:pPr>
            <a:endParaRPr lang="es-MX" dirty="0" smtClean="0"/>
          </a:p>
          <a:p>
            <a:pPr marL="0" indent="0">
              <a:buNone/>
            </a:pPr>
            <a:r>
              <a:rPr lang="es-MX" dirty="0" smtClean="0"/>
              <a:t>#</a:t>
            </a:r>
            <a:r>
              <a:rPr lang="en-US" dirty="0" smtClean="0"/>
              <a:t> </a:t>
            </a:r>
            <a:r>
              <a:rPr lang="en-US" dirty="0" err="1" smtClean="0"/>
              <a:t>inventario</a:t>
            </a: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 smtClean="0"/>
              <a:t>	border: 1px solid </a:t>
            </a:r>
            <a:r>
              <a:rPr lang="es-MX" dirty="0"/>
              <a:t>:#</a:t>
            </a:r>
            <a:r>
              <a:rPr lang="es-MX" dirty="0" smtClean="0"/>
              <a:t>1DA278;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smtClean="0"/>
              <a:t>#</a:t>
            </a:r>
            <a:r>
              <a:rPr lang="en-US" dirty="0" err="1" smtClean="0"/>
              <a:t>inventario</a:t>
            </a:r>
            <a:r>
              <a:rPr lang="en-US" dirty="0" smtClean="0"/>
              <a:t> </a:t>
            </a:r>
            <a:r>
              <a:rPr lang="en-US" dirty="0" err="1" smtClean="0"/>
              <a:t>td:hover</a:t>
            </a: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s-MX" dirty="0"/>
              <a:t> </a:t>
            </a:r>
            <a:r>
              <a:rPr lang="es-MX" dirty="0" err="1"/>
              <a:t>background</a:t>
            </a:r>
            <a:r>
              <a:rPr lang="es-MX"/>
              <a:t>: </a:t>
            </a:r>
            <a:r>
              <a:rPr lang="es-MX"/>
              <a:t>#012B36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}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683153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Javascript</a:t>
            </a:r>
            <a:endParaRPr lang="es-MX" dirty="0"/>
          </a:p>
        </p:txBody>
      </p:sp>
      <p:sp>
        <p:nvSpPr>
          <p:cNvPr id="6" name="Marcador de texto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err="1" smtClean="0"/>
              <a:t>Onmouseover</a:t>
            </a:r>
            <a:endParaRPr lang="es-MX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92"/>
          <a:stretch/>
        </p:blipFill>
        <p:spPr>
          <a:xfrm>
            <a:off x="9369230" y="2507672"/>
            <a:ext cx="2390022" cy="2673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150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Conceptos Claves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HTML</a:t>
            </a:r>
          </a:p>
          <a:p>
            <a:r>
              <a:rPr lang="es-MX" dirty="0" smtClean="0"/>
              <a:t>CSS3</a:t>
            </a:r>
          </a:p>
          <a:p>
            <a:r>
              <a:rPr lang="es-MX" dirty="0" err="1" smtClean="0"/>
              <a:t>Javascript</a:t>
            </a:r>
            <a:endParaRPr lang="es-MX" dirty="0" smtClean="0"/>
          </a:p>
          <a:p>
            <a:endParaRPr lang="es-CO" dirty="0"/>
          </a:p>
          <a:p>
            <a:endParaRPr lang="es-ES" dirty="0"/>
          </a:p>
          <a:p>
            <a:endParaRPr lang="es-CO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7782" y="1425444"/>
            <a:ext cx="4856018" cy="4304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185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¿Qué es una aplicación?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Las aplicaciones web reciben este nombre porque se ejecutan en la internet. </a:t>
            </a:r>
            <a:endParaRPr lang="es-MX" dirty="0" smtClean="0"/>
          </a:p>
          <a:p>
            <a:r>
              <a:rPr lang="es-MX" dirty="0" smtClean="0"/>
              <a:t>Es </a:t>
            </a:r>
            <a:r>
              <a:rPr lang="es-MX" dirty="0"/>
              <a:t>decir que los datos o los archivos en los que trabajas son procesados y almacenados dentro de la web. Estas aplicaciones, por lo general, no necesitan ser instaladas en tu </a:t>
            </a:r>
            <a:r>
              <a:rPr lang="es-MX" dirty="0" smtClean="0"/>
              <a:t>computador y funcionan desde un navegador web quién le provee de recursos a la aplicación para trabajar.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3096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HTML5</a:t>
            </a:r>
            <a:endParaRPr lang="es-MX" dirty="0"/>
          </a:p>
        </p:txBody>
      </p:sp>
      <p:sp>
        <p:nvSpPr>
          <p:cNvPr id="7" name="Marcador de texto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&lt;</a:t>
            </a:r>
            <a:r>
              <a:rPr lang="es-MX" dirty="0" err="1" smtClean="0"/>
              <a:t>conceptos_basicos</a:t>
            </a:r>
            <a:r>
              <a:rPr lang="es-MX" dirty="0" smtClean="0"/>
              <a:t> /&gt;</a:t>
            </a:r>
            <a:endParaRPr lang="es-MX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5" t="17535" r="12980"/>
          <a:stretch/>
        </p:blipFill>
        <p:spPr>
          <a:xfrm>
            <a:off x="9074727" y="2438399"/>
            <a:ext cx="2867892" cy="3124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0696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¿Qué es HTML5?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/>
              <a:t>HTML5 es un </a:t>
            </a:r>
            <a:r>
              <a:rPr lang="es-MX" b="1" dirty="0"/>
              <a:t>lenguaje </a:t>
            </a:r>
            <a:r>
              <a:rPr lang="es-MX" b="1" dirty="0" err="1"/>
              <a:t>markup</a:t>
            </a:r>
            <a:r>
              <a:rPr lang="es-MX" dirty="0"/>
              <a:t> (de hecho, las siglas de HTML significan </a:t>
            </a:r>
            <a:r>
              <a:rPr lang="es-MX" dirty="0" err="1"/>
              <a:t>Hyper</a:t>
            </a:r>
            <a:r>
              <a:rPr lang="es-MX" dirty="0"/>
              <a:t> Text </a:t>
            </a:r>
            <a:r>
              <a:rPr lang="es-MX" dirty="0" err="1"/>
              <a:t>Markup</a:t>
            </a:r>
            <a:r>
              <a:rPr lang="es-MX" dirty="0"/>
              <a:t> </a:t>
            </a:r>
            <a:r>
              <a:rPr lang="es-MX" dirty="0" err="1"/>
              <a:t>Language</a:t>
            </a:r>
            <a:r>
              <a:rPr lang="es-MX" dirty="0"/>
              <a:t>) usado para </a:t>
            </a:r>
            <a:r>
              <a:rPr lang="es-MX" b="1" dirty="0"/>
              <a:t>estructurar y presentar el contenido para la web</a:t>
            </a:r>
            <a:r>
              <a:rPr lang="es-MX" dirty="0" smtClean="0"/>
              <a:t>.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/>
          </a:p>
        </p:txBody>
      </p:sp>
      <p:pic>
        <p:nvPicPr>
          <p:cNvPr id="1026" name="Picture 2" descr="Resultado de imagen para html markup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20" t="12250" r="11381" b="12368"/>
          <a:stretch/>
        </p:blipFill>
        <p:spPr bwMode="auto">
          <a:xfrm>
            <a:off x="3997786" y="3311237"/>
            <a:ext cx="5212428" cy="2798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5443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Etiquetas de Marcado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Etiqueta normal</a:t>
            </a:r>
          </a:p>
          <a:p>
            <a:pPr lvl="1"/>
            <a:r>
              <a:rPr lang="es-MX" dirty="0" smtClean="0"/>
              <a:t>Apertura de la etiqueta: &lt;etiqueta&gt;</a:t>
            </a:r>
          </a:p>
          <a:p>
            <a:pPr lvl="1"/>
            <a:r>
              <a:rPr lang="es-MX" dirty="0" smtClean="0"/>
              <a:t>Cierre de la etiqueta: &lt;/etiqueta&gt;</a:t>
            </a:r>
          </a:p>
          <a:p>
            <a:r>
              <a:rPr lang="es-MX" dirty="0" smtClean="0"/>
              <a:t>Etiqueta simple</a:t>
            </a:r>
          </a:p>
          <a:p>
            <a:pPr lvl="1"/>
            <a:r>
              <a:rPr lang="es-MX" dirty="0" smtClean="0"/>
              <a:t>Solo apertura: &lt;simple /&gt;</a:t>
            </a:r>
          </a:p>
          <a:p>
            <a:endParaRPr lang="es-MX" dirty="0"/>
          </a:p>
          <a:p>
            <a:r>
              <a:rPr lang="es-MX" dirty="0" smtClean="0"/>
              <a:t>Atributos de las etiquetas</a:t>
            </a:r>
          </a:p>
          <a:p>
            <a:pPr lvl="1"/>
            <a:r>
              <a:rPr lang="es-MX" dirty="0" smtClean="0"/>
              <a:t>&lt;etiqueta </a:t>
            </a:r>
            <a:r>
              <a:rPr lang="es-MX" dirty="0" err="1" smtClean="0"/>
              <a:t>atrib</a:t>
            </a:r>
            <a:r>
              <a:rPr lang="es-MX" dirty="0" smtClean="0"/>
              <a:t>=“valor”&gt;&lt;/etiqueta&gt;</a:t>
            </a:r>
          </a:p>
          <a:p>
            <a:pPr lvl="1"/>
            <a:r>
              <a:rPr lang="es-MX" dirty="0" smtClean="0"/>
              <a:t>&lt;simple </a:t>
            </a:r>
            <a:r>
              <a:rPr lang="es-MX" dirty="0" err="1" smtClean="0"/>
              <a:t>atrib</a:t>
            </a:r>
            <a:r>
              <a:rPr lang="es-MX" dirty="0" smtClean="0"/>
              <a:t>=“valor” /&gt;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765782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Atributos de una etiqueta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MX" dirty="0" smtClean="0"/>
              <a:t>Ejemplo de atributos:</a:t>
            </a:r>
          </a:p>
          <a:p>
            <a:pPr marL="0" indent="0">
              <a:buNone/>
            </a:pPr>
            <a:r>
              <a:rPr lang="es-MX" sz="2400" dirty="0" smtClean="0"/>
              <a:t>&lt;a </a:t>
            </a:r>
            <a:r>
              <a:rPr lang="es-MX" sz="2400" dirty="0" err="1" smtClean="0"/>
              <a:t>href</a:t>
            </a:r>
            <a:r>
              <a:rPr lang="es-MX" sz="2400" dirty="0" smtClean="0"/>
              <a:t>=“www.google.com” id=“Link” </a:t>
            </a:r>
            <a:r>
              <a:rPr lang="es-MX" sz="2400" dirty="0" err="1" smtClean="0"/>
              <a:t>class</a:t>
            </a:r>
            <a:r>
              <a:rPr lang="es-MX" sz="2400" dirty="0" smtClean="0"/>
              <a:t>=“</a:t>
            </a:r>
            <a:r>
              <a:rPr lang="es-MX" sz="2400" dirty="0" err="1" smtClean="0"/>
              <a:t>boton</a:t>
            </a:r>
            <a:r>
              <a:rPr lang="es-MX" sz="2400" dirty="0" smtClean="0"/>
              <a:t>”&gt;Google&lt;/a&gt;</a:t>
            </a:r>
          </a:p>
          <a:p>
            <a:pPr marL="0" indent="0">
              <a:buNone/>
            </a:pPr>
            <a:endParaRPr lang="es-MX" sz="2400" dirty="0"/>
          </a:p>
          <a:p>
            <a:pPr marL="0" indent="0">
              <a:buNone/>
            </a:pPr>
            <a:r>
              <a:rPr lang="es-MX" sz="2400" b="1" dirty="0" err="1" smtClean="0"/>
              <a:t>href</a:t>
            </a:r>
            <a:r>
              <a:rPr lang="es-MX" sz="2400" dirty="0" smtClean="0"/>
              <a:t> : Se emplea para especificar una dirección local o relativa.</a:t>
            </a:r>
          </a:p>
          <a:p>
            <a:pPr marL="0" indent="0">
              <a:buNone/>
            </a:pPr>
            <a:endParaRPr lang="es-MX" sz="2400" dirty="0"/>
          </a:p>
          <a:p>
            <a:pPr marL="0" indent="0">
              <a:buNone/>
            </a:pPr>
            <a:r>
              <a:rPr lang="es-MX" sz="2400" b="1" dirty="0" smtClean="0"/>
              <a:t>id</a:t>
            </a:r>
            <a:r>
              <a:rPr lang="es-MX" sz="2400" dirty="0" smtClean="0"/>
              <a:t> : Se emplea para determinar a un elemento como único dentro de todo el documento.</a:t>
            </a:r>
          </a:p>
          <a:p>
            <a:pPr marL="0" indent="0">
              <a:buNone/>
            </a:pPr>
            <a:endParaRPr lang="es-MX" sz="2400" dirty="0"/>
          </a:p>
          <a:p>
            <a:pPr marL="0" indent="0">
              <a:buNone/>
            </a:pPr>
            <a:r>
              <a:rPr lang="es-MX" sz="2400" b="1" dirty="0" err="1" smtClean="0"/>
              <a:t>class</a:t>
            </a:r>
            <a:r>
              <a:rPr lang="es-MX" sz="2400" dirty="0" smtClean="0"/>
              <a:t> : Se emplea para poder agrupar elementos que compartirán características similares.</a:t>
            </a:r>
            <a:endParaRPr lang="es-MX" sz="2400" dirty="0"/>
          </a:p>
        </p:txBody>
      </p:sp>
    </p:spTree>
    <p:extLst>
      <p:ext uri="{BB962C8B-B14F-4D97-AF65-F5344CB8AC3E}">
        <p14:creationId xmlns:p14="http://schemas.microsoft.com/office/powerpoint/2010/main" val="23908152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Estructura básica de una aplicación web</a:t>
            </a:r>
            <a:endParaRPr lang="es-MX" dirty="0"/>
          </a:p>
        </p:txBody>
      </p:sp>
      <p:pic>
        <p:nvPicPr>
          <p:cNvPr id="2050" name="Picture 2" descr="Imagen relacionada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0837" y="1985962"/>
            <a:ext cx="5419725" cy="3695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9158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Hola mundo en HTML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&lt;html&gt;</a:t>
            </a:r>
          </a:p>
          <a:p>
            <a:pPr marL="0" indent="0">
              <a:buNone/>
            </a:pPr>
            <a:r>
              <a:rPr lang="en-US" dirty="0" smtClean="0"/>
              <a:t>&lt;head&gt;</a:t>
            </a:r>
          </a:p>
          <a:p>
            <a:pPr marL="0" indent="0">
              <a:buNone/>
            </a:pPr>
            <a:r>
              <a:rPr lang="en-US" dirty="0" smtClean="0"/>
              <a:t>&lt;title&gt;</a:t>
            </a:r>
            <a:r>
              <a:rPr lang="en-US" dirty="0" err="1" smtClean="0"/>
              <a:t>ejemplo</a:t>
            </a:r>
            <a:r>
              <a:rPr lang="en-US" dirty="0" smtClean="0"/>
              <a:t> </a:t>
            </a:r>
            <a:r>
              <a:rPr lang="en-US" dirty="0" err="1" smtClean="0"/>
              <a:t>hola</a:t>
            </a:r>
            <a:r>
              <a:rPr lang="en-US" dirty="0" smtClean="0"/>
              <a:t> </a:t>
            </a:r>
            <a:r>
              <a:rPr lang="en-US" dirty="0" err="1" smtClean="0"/>
              <a:t>mundo</a:t>
            </a:r>
            <a:r>
              <a:rPr lang="en-US" dirty="0" smtClean="0"/>
              <a:t>&lt;/title&gt;</a:t>
            </a:r>
          </a:p>
          <a:p>
            <a:pPr marL="0" indent="0">
              <a:buNone/>
            </a:pPr>
            <a:r>
              <a:rPr lang="en-US" dirty="0" smtClean="0"/>
              <a:t>&lt;/head&gt;</a:t>
            </a:r>
          </a:p>
          <a:p>
            <a:pPr marL="0" indent="0">
              <a:buNone/>
            </a:pPr>
            <a:r>
              <a:rPr lang="en-US" dirty="0" smtClean="0"/>
              <a:t>&lt;body&gt;</a:t>
            </a:r>
          </a:p>
          <a:p>
            <a:pPr marL="0" indent="0">
              <a:buNone/>
            </a:pPr>
            <a:r>
              <a:rPr lang="en-US" dirty="0" smtClean="0"/>
              <a:t>&lt;h1&gt;</a:t>
            </a:r>
            <a:r>
              <a:rPr lang="en-US" dirty="0" err="1" smtClean="0"/>
              <a:t>Hola</a:t>
            </a:r>
            <a:r>
              <a:rPr lang="en-US" dirty="0" smtClean="0"/>
              <a:t> </a:t>
            </a:r>
            <a:r>
              <a:rPr lang="en-US" dirty="0" err="1" smtClean="0"/>
              <a:t>mundo</a:t>
            </a:r>
            <a:r>
              <a:rPr lang="en-US" dirty="0" smtClean="0"/>
              <a:t>&lt;/h1&gt;</a:t>
            </a:r>
          </a:p>
          <a:p>
            <a:pPr marL="0" indent="0">
              <a:buNone/>
            </a:pPr>
            <a:r>
              <a:rPr lang="en-US" dirty="0" smtClean="0"/>
              <a:t>&lt;/body&gt;</a:t>
            </a:r>
          </a:p>
          <a:p>
            <a:pPr marL="0" indent="0">
              <a:buNone/>
            </a:pPr>
            <a:r>
              <a:rPr lang="en-US" dirty="0" smtClean="0"/>
              <a:t>&lt;/html&gt;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08786814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4053</TotalTime>
  <Words>617</Words>
  <Application>Microsoft Office PowerPoint</Application>
  <PresentationFormat>Panorámica</PresentationFormat>
  <Paragraphs>130</Paragraphs>
  <Slides>19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3" baseType="lpstr">
      <vt:lpstr>Arial</vt:lpstr>
      <vt:lpstr>Bahnschrift</vt:lpstr>
      <vt:lpstr>Calibri</vt:lpstr>
      <vt:lpstr>Tema de Office</vt:lpstr>
      <vt:lpstr>Desarrollo de Aplicaciones Web</vt:lpstr>
      <vt:lpstr>Conceptos Claves</vt:lpstr>
      <vt:lpstr>¿Qué es una aplicación?</vt:lpstr>
      <vt:lpstr>HTML5</vt:lpstr>
      <vt:lpstr>¿Qué es HTML5?</vt:lpstr>
      <vt:lpstr>Etiquetas de Marcado</vt:lpstr>
      <vt:lpstr>Atributos de una etiqueta</vt:lpstr>
      <vt:lpstr>Estructura básica de una aplicación web</vt:lpstr>
      <vt:lpstr>Hola mundo en HTML</vt:lpstr>
      <vt:lpstr>Hola mundo en HTML</vt:lpstr>
      <vt:lpstr>Hola mundo en HTML</vt:lpstr>
      <vt:lpstr>CSS3</vt:lpstr>
      <vt:lpstr>¿Qué es CSS3?</vt:lpstr>
      <vt:lpstr>¿Como se utiliza?</vt:lpstr>
      <vt:lpstr>¿Como se utiliza?</vt:lpstr>
      <vt:lpstr>¿Como se utiliza?</vt:lpstr>
      <vt:lpstr>¿Dónde se coloca el código?</vt:lpstr>
      <vt:lpstr>Ejemplo</vt:lpstr>
      <vt:lpstr>Javascript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Julián Cristóbal Villegas Alonzo</dc:creator>
  <cp:lastModifiedBy>Julián Cristóbal Villegas Alonzo</cp:lastModifiedBy>
  <cp:revision>223</cp:revision>
  <cp:lastPrinted>2018-01-19T13:53:27Z</cp:lastPrinted>
  <dcterms:created xsi:type="dcterms:W3CDTF">2018-01-18T19:28:46Z</dcterms:created>
  <dcterms:modified xsi:type="dcterms:W3CDTF">2018-05-23T22:08:36Z</dcterms:modified>
</cp:coreProperties>
</file>