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65" r:id="rId5"/>
    <p:sldId id="259" r:id="rId6"/>
    <p:sldId id="260" r:id="rId7"/>
    <p:sldId id="270" r:id="rId8"/>
    <p:sldId id="261" r:id="rId9"/>
    <p:sldId id="262" r:id="rId10"/>
    <p:sldId id="263" r:id="rId11"/>
    <p:sldId id="272" r:id="rId12"/>
    <p:sldId id="264" r:id="rId13"/>
    <p:sldId id="266" r:id="rId14"/>
    <p:sldId id="267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3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1" r:id="rId43"/>
    <p:sldId id="299" r:id="rId44"/>
    <p:sldId id="302" r:id="rId45"/>
    <p:sldId id="303" r:id="rId46"/>
    <p:sldId id="304" r:id="rId47"/>
    <p:sldId id="305" r:id="rId48"/>
    <p:sldId id="286" r:id="rId49"/>
  </p:sldIdLst>
  <p:sldSz cx="12192000" cy="6858000"/>
  <p:notesSz cx="7315200" cy="96012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6F25"/>
    <a:srgbClr val="E26E28"/>
    <a:srgbClr val="01848C"/>
    <a:srgbClr val="E3AE24"/>
    <a:srgbClr val="61ABB1"/>
    <a:srgbClr val="61ACAF"/>
    <a:srgbClr val="E5AD22"/>
    <a:srgbClr val="F2D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DC82A51-097F-4864-A4F6-46FECE056A0F}" type="datetimeFigureOut">
              <a:rPr lang="es-MX" smtClean="0"/>
              <a:t>24/05/2018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814C703-BE40-4BDF-A65D-587F03599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3842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63B3BB3-357B-4FB6-ADE2-74838EC5FF5B}" type="datetimeFigureOut">
              <a:rPr lang="es-MX" smtClean="0"/>
              <a:t>24/05/2018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72A3F62-EC41-4ACF-AD22-09153CB053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781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C9520C-F21B-4BF0-B963-BDBE71215ACF}" type="slidenum">
              <a:rPr lang="es-ES_tradnl" altLang="es-MX"/>
              <a:pPr/>
              <a:t>33</a:t>
            </a:fld>
            <a:endParaRPr lang="es-ES_tradnl" altLang="es-MX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MX"/>
          </a:p>
        </p:txBody>
      </p:sp>
    </p:spTree>
    <p:extLst>
      <p:ext uri="{BB962C8B-B14F-4D97-AF65-F5344CB8AC3E}">
        <p14:creationId xmlns:p14="http://schemas.microsoft.com/office/powerpoint/2010/main" val="1636494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7DEFB-2996-48BA-A18F-E2A154963DB0}" type="slidenum">
              <a:rPr lang="es-ES" altLang="es-MX"/>
              <a:pPr/>
              <a:t>42</a:t>
            </a:fld>
            <a:endParaRPr lang="es-ES" altLang="es-MX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320967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24327-3647-416C-9CBE-ABE7E9730821}" type="slidenum">
              <a:rPr lang="es-ES" altLang="es-MX"/>
              <a:pPr/>
              <a:t>43</a:t>
            </a:fld>
            <a:endParaRPr lang="es-ES" altLang="es-MX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572350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7DEFB-2996-48BA-A18F-E2A154963DB0}" type="slidenum">
              <a:rPr lang="es-ES" altLang="es-MX"/>
              <a:pPr/>
              <a:t>44</a:t>
            </a:fld>
            <a:endParaRPr lang="es-ES" altLang="es-MX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588235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7DEFB-2996-48BA-A18F-E2A154963DB0}" type="slidenum">
              <a:rPr lang="es-ES" altLang="es-MX"/>
              <a:pPr/>
              <a:t>45</a:t>
            </a:fld>
            <a:endParaRPr lang="es-ES" altLang="es-MX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676525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7DEFB-2996-48BA-A18F-E2A154963DB0}" type="slidenum">
              <a:rPr lang="es-ES" altLang="es-MX"/>
              <a:pPr/>
              <a:t>46</a:t>
            </a:fld>
            <a:endParaRPr lang="es-ES" altLang="es-MX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984795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7DEFB-2996-48BA-A18F-E2A154963DB0}" type="slidenum">
              <a:rPr lang="es-ES" altLang="es-MX"/>
              <a:pPr/>
              <a:t>47</a:t>
            </a:fld>
            <a:endParaRPr lang="es-ES" altLang="es-MX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96652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503CC3-F89E-4A52-9291-EE1157C953D1}" type="slidenum">
              <a:rPr lang="es-ES" altLang="es-MX"/>
              <a:pPr/>
              <a:t>34</a:t>
            </a:fld>
            <a:endParaRPr lang="es-ES" altLang="es-MX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840565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F58E6-D966-4AB2-B2F4-1A15057B9B1D}" type="slidenum">
              <a:rPr lang="es-ES" altLang="es-MX"/>
              <a:pPr/>
              <a:t>35</a:t>
            </a:fld>
            <a:endParaRPr lang="es-ES" altLang="es-MX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51560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D5414-C25B-4B14-B200-1A747DEAECB4}" type="slidenum">
              <a:rPr lang="es-ES" altLang="es-MX"/>
              <a:pPr/>
              <a:t>36</a:t>
            </a:fld>
            <a:endParaRPr lang="es-ES" altLang="es-MX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26189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ED063-8685-4404-A0F7-09E524628C98}" type="slidenum">
              <a:rPr lang="es-ES" altLang="es-MX"/>
              <a:pPr/>
              <a:t>37</a:t>
            </a:fld>
            <a:endParaRPr lang="es-ES" altLang="es-MX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05555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20F6E-FDC5-4AA1-83E2-AB2D78F7D215}" type="slidenum">
              <a:rPr lang="es-ES" altLang="es-MX"/>
              <a:pPr/>
              <a:t>38</a:t>
            </a:fld>
            <a:endParaRPr lang="es-ES" altLang="es-MX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998487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20F6E-FDC5-4AA1-83E2-AB2D78F7D215}" type="slidenum">
              <a:rPr lang="es-ES" altLang="es-MX"/>
              <a:pPr/>
              <a:t>39</a:t>
            </a:fld>
            <a:endParaRPr lang="es-ES" altLang="es-MX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123245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2CE04-6C1F-4C95-B320-B9F1E2530B23}" type="slidenum">
              <a:rPr lang="es-ES" altLang="es-MX"/>
              <a:pPr/>
              <a:t>40</a:t>
            </a:fld>
            <a:endParaRPr lang="es-ES" altLang="es-MX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198749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572A43-21EC-478F-8BB3-223ACEDEC176}" type="slidenum">
              <a:rPr lang="es-ES" altLang="es-MX"/>
              <a:pPr/>
              <a:t>41</a:t>
            </a:fld>
            <a:endParaRPr lang="es-ES" altLang="es-MX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53983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5400000">
            <a:off x="3916704" y="1672625"/>
            <a:ext cx="6872134" cy="352688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6992489" y="1667483"/>
            <a:ext cx="6872134" cy="35268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3"/>
          <a:stretch/>
        </p:blipFill>
        <p:spPr>
          <a:xfrm>
            <a:off x="6349" y="8993"/>
            <a:ext cx="3174723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698286" y="1744026"/>
            <a:ext cx="6792845" cy="33879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 userDrawn="1">
            <p:ph type="ctrTitle" hasCustomPrompt="1"/>
          </p:nvPr>
        </p:nvSpPr>
        <p:spPr>
          <a:xfrm>
            <a:off x="6991066" y="1422613"/>
            <a:ext cx="4362734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Bahnschrift" panose="020B05020402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 userDrawn="1">
            <p:ph type="subTitle" idx="1"/>
          </p:nvPr>
        </p:nvSpPr>
        <p:spPr>
          <a:xfrm>
            <a:off x="2209800" y="4420904"/>
            <a:ext cx="9144000" cy="1655762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2400">
                <a:latin typeface="Bahnschrif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78BB2372-2761-44A5-AED3-734D90A1B253}" type="datetime1">
              <a:rPr lang="es-MX" smtClean="0"/>
              <a:t>24/05/2018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Rectángulo 10"/>
          <p:cNvSpPr/>
          <p:nvPr userDrawn="1"/>
        </p:nvSpPr>
        <p:spPr>
          <a:xfrm>
            <a:off x="491320" y="274705"/>
            <a:ext cx="5745708" cy="9808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E26E28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446428"/>
            <a:ext cx="5297962" cy="673185"/>
          </a:xfrm>
          <a:prstGeom prst="rect">
            <a:avLst/>
          </a:prstGeom>
        </p:spPr>
      </p:pic>
      <p:pic>
        <p:nvPicPr>
          <p:cNvPr id="1026" name="Picture 2" descr="https://www.extremetech.com/wp-content/uploads/2017/07/485120-learn-to-code-640x360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5" t="8573" r="9506" b="24572"/>
          <a:stretch/>
        </p:blipFill>
        <p:spPr bwMode="auto">
          <a:xfrm>
            <a:off x="781050" y="2794907"/>
            <a:ext cx="1337301" cy="125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248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8481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1C8B-79E6-4FAB-AAA7-803997839D51}" type="datetime1">
              <a:rPr lang="es-MX" smtClean="0"/>
              <a:t>24/05/2018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2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33" name="Grupo 32"/>
          <p:cNvGrpSpPr/>
          <p:nvPr userDrawn="1"/>
        </p:nvGrpSpPr>
        <p:grpSpPr>
          <a:xfrm>
            <a:off x="8016067" y="6113462"/>
            <a:ext cx="4175933" cy="744538"/>
            <a:chOff x="8016067" y="6113462"/>
            <a:chExt cx="4175933" cy="744538"/>
          </a:xfrm>
        </p:grpSpPr>
        <p:grpSp>
          <p:nvGrpSpPr>
            <p:cNvPr id="34" name="Grupo 33"/>
            <p:cNvGrpSpPr/>
            <p:nvPr userDrawn="1"/>
          </p:nvGrpSpPr>
          <p:grpSpPr>
            <a:xfrm>
              <a:off x="8730040" y="6113462"/>
              <a:ext cx="3461960" cy="744538"/>
              <a:chOff x="4786231" y="2524636"/>
              <a:chExt cx="5957969" cy="1281336"/>
            </a:xfrm>
          </p:grpSpPr>
          <p:sp>
            <p:nvSpPr>
              <p:cNvPr id="36" name="Rectángulo 35"/>
              <p:cNvSpPr/>
              <p:nvPr userDrawn="1"/>
            </p:nvSpPr>
            <p:spPr>
              <a:xfrm>
                <a:off x="4786231" y="2524636"/>
                <a:ext cx="5957969" cy="12813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37" name="Imagen 36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964" y="2819314"/>
                <a:ext cx="5297962" cy="673184"/>
              </a:xfrm>
              <a:prstGeom prst="rect">
                <a:avLst/>
              </a:prstGeom>
            </p:spPr>
          </p:pic>
        </p:grpSp>
        <p:pic>
          <p:nvPicPr>
            <p:cNvPr id="35" name="Picture 2" descr="https://www.extremetech.com/wp-content/uploads/2017/07/485120-learn-to-code-640x360.jpg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65" t="8573" r="9506" b="24572"/>
            <a:stretch/>
          </p:blipFill>
          <p:spPr bwMode="auto">
            <a:xfrm>
              <a:off x="8016067" y="6191251"/>
              <a:ext cx="594534" cy="555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Imagen 16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79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6663-3E4E-4BE2-B7C2-3A277D8C1141}" type="datetime1">
              <a:rPr lang="es-MX" smtClean="0"/>
              <a:t>24/05/2018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 rotWithShape="1">
          <a:blip r:embed="rId2"/>
          <a:srcRect t="67034" b="1"/>
          <a:stretch/>
        </p:blipFill>
        <p:spPr>
          <a:xfrm rot="16200000" flipH="1">
            <a:off x="-2851255" y="2903161"/>
            <a:ext cx="6792845" cy="111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41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51200" y="228600"/>
            <a:ext cx="8534400" cy="1219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3251200" y="1600200"/>
            <a:ext cx="4165600" cy="4495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620000" y="1600200"/>
            <a:ext cx="4165600" cy="4495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203201" y="6248400"/>
            <a:ext cx="2535767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245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831BF86-2E76-45FF-8532-532B1EFBDD20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58731719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1854200" y="365125"/>
            <a:ext cx="9499600" cy="1325563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 userDrawn="1">
            <p:ph idx="1"/>
          </p:nvPr>
        </p:nvSpPr>
        <p:spPr>
          <a:xfrm>
            <a:off x="2387722" y="1825625"/>
            <a:ext cx="8966078" cy="4016375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20C663D8-7129-46BF-8062-AF5F0D6B0C91}" type="datetime1">
              <a:rPr lang="es-MX" smtClean="0"/>
              <a:t>24/05/2018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 userDrawn="1">
            <p:ph type="sldNum" sz="quarter" idx="12"/>
          </p:nvPr>
        </p:nvSpPr>
        <p:spPr>
          <a:xfrm>
            <a:off x="11353800" y="5659437"/>
            <a:ext cx="723900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 rotWithShape="1">
          <a:blip r:embed="rId2"/>
          <a:srcRect t="46385"/>
          <a:stretch/>
        </p:blipFill>
        <p:spPr>
          <a:xfrm rot="16200000" flipH="1">
            <a:off x="-2488200" y="2553357"/>
            <a:ext cx="6792845" cy="1816441"/>
          </a:xfrm>
          <a:prstGeom prst="rect">
            <a:avLst/>
          </a:prstGeom>
        </p:spPr>
      </p:pic>
      <p:grpSp>
        <p:nvGrpSpPr>
          <p:cNvPr id="7" name="Grupo 6"/>
          <p:cNvGrpSpPr/>
          <p:nvPr userDrawn="1"/>
        </p:nvGrpSpPr>
        <p:grpSpPr>
          <a:xfrm>
            <a:off x="8016067" y="6113462"/>
            <a:ext cx="4175933" cy="744538"/>
            <a:chOff x="8016067" y="6113462"/>
            <a:chExt cx="4175933" cy="744538"/>
          </a:xfrm>
        </p:grpSpPr>
        <p:grpSp>
          <p:nvGrpSpPr>
            <p:cNvPr id="14" name="Grupo 13"/>
            <p:cNvGrpSpPr/>
            <p:nvPr userDrawn="1"/>
          </p:nvGrpSpPr>
          <p:grpSpPr>
            <a:xfrm>
              <a:off x="8730040" y="6113462"/>
              <a:ext cx="3461960" cy="744538"/>
              <a:chOff x="4786231" y="2524636"/>
              <a:chExt cx="5957969" cy="1281336"/>
            </a:xfrm>
          </p:grpSpPr>
          <p:sp>
            <p:nvSpPr>
              <p:cNvPr id="12" name="Rectángulo 11"/>
              <p:cNvSpPr/>
              <p:nvPr userDrawn="1"/>
            </p:nvSpPr>
            <p:spPr>
              <a:xfrm>
                <a:off x="4786231" y="2524636"/>
                <a:ext cx="5957969" cy="12813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" name="Imagen 9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964" y="2819314"/>
                <a:ext cx="5297962" cy="673184"/>
              </a:xfrm>
              <a:prstGeom prst="rect">
                <a:avLst/>
              </a:prstGeom>
            </p:spPr>
          </p:pic>
        </p:grpSp>
        <p:pic>
          <p:nvPicPr>
            <p:cNvPr id="17" name="Picture 2" descr="https://www.extremetech.com/wp-content/uploads/2017/07/485120-learn-to-code-640x360.jpg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65" t="8573" r="9506" b="24572"/>
            <a:stretch/>
          </p:blipFill>
          <p:spPr bwMode="auto">
            <a:xfrm>
              <a:off x="8016067" y="6191251"/>
              <a:ext cx="594534" cy="555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185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5400000">
            <a:off x="3916704" y="1672625"/>
            <a:ext cx="6872134" cy="352688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6992489" y="1667483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3215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3215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387-BD91-404A-94B0-4B385FB9C007}" type="datetime1">
              <a:rPr lang="es-MX" smtClean="0"/>
              <a:t>24/05/2018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9" name="Imagen 18"/>
          <p:cNvPicPr>
            <a:picLocks noChangeAspect="1"/>
          </p:cNvPicPr>
          <p:nvPr userDrawn="1"/>
        </p:nvPicPr>
        <p:blipFill rotWithShape="1">
          <a:blip r:embed="rId2"/>
          <a:srcRect t="24318"/>
          <a:stretch/>
        </p:blipFill>
        <p:spPr>
          <a:xfrm rot="5400000">
            <a:off x="7513542" y="2170017"/>
            <a:ext cx="6792845" cy="2564071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16" name="Grupo 15"/>
          <p:cNvGrpSpPr/>
          <p:nvPr userDrawn="1"/>
        </p:nvGrpSpPr>
        <p:grpSpPr>
          <a:xfrm>
            <a:off x="812801" y="280757"/>
            <a:ext cx="7879044" cy="1401992"/>
            <a:chOff x="812801" y="280757"/>
            <a:chExt cx="7879044" cy="1401992"/>
          </a:xfrm>
        </p:grpSpPr>
        <p:sp>
          <p:nvSpPr>
            <p:cNvPr id="10" name="Rectángulo 9"/>
            <p:cNvSpPr/>
            <p:nvPr userDrawn="1"/>
          </p:nvSpPr>
          <p:spPr>
            <a:xfrm>
              <a:off x="2298342" y="307746"/>
              <a:ext cx="6393503" cy="13750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1" name="Imagen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6767" y="623965"/>
              <a:ext cx="5685249" cy="722394"/>
            </a:xfrm>
            <a:prstGeom prst="rect">
              <a:avLst/>
            </a:prstGeom>
          </p:spPr>
        </p:pic>
        <p:pic>
          <p:nvPicPr>
            <p:cNvPr id="15" name="Picture 2" descr="https://www.extremetech.com/wp-content/uploads/2017/07/485120-learn-to-code-640x360.jpg"/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65" t="8573" r="9506" b="24572"/>
            <a:stretch/>
          </p:blipFill>
          <p:spPr bwMode="auto">
            <a:xfrm>
              <a:off x="812801" y="280757"/>
              <a:ext cx="1485542" cy="1388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193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2203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2203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BE62-F9C6-4A5A-BC68-93E95FD9505D}" type="datetime1">
              <a:rPr lang="es-MX" smtClean="0"/>
              <a:t>24/05/2018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20" name="Grupo 19"/>
          <p:cNvGrpSpPr/>
          <p:nvPr userDrawn="1"/>
        </p:nvGrpSpPr>
        <p:grpSpPr>
          <a:xfrm>
            <a:off x="8016067" y="6113462"/>
            <a:ext cx="4175933" cy="744538"/>
            <a:chOff x="8016067" y="6113462"/>
            <a:chExt cx="4175933" cy="744538"/>
          </a:xfrm>
        </p:grpSpPr>
        <p:grpSp>
          <p:nvGrpSpPr>
            <p:cNvPr id="21" name="Grupo 20"/>
            <p:cNvGrpSpPr/>
            <p:nvPr userDrawn="1"/>
          </p:nvGrpSpPr>
          <p:grpSpPr>
            <a:xfrm>
              <a:off x="8730040" y="6113462"/>
              <a:ext cx="3461960" cy="744538"/>
              <a:chOff x="4786231" y="2524636"/>
              <a:chExt cx="5957969" cy="1281336"/>
            </a:xfrm>
          </p:grpSpPr>
          <p:sp>
            <p:nvSpPr>
              <p:cNvPr id="23" name="Rectángulo 22"/>
              <p:cNvSpPr/>
              <p:nvPr userDrawn="1"/>
            </p:nvSpPr>
            <p:spPr>
              <a:xfrm>
                <a:off x="4786231" y="2524636"/>
                <a:ext cx="5957969" cy="12813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4" name="Imagen 23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964" y="2819314"/>
                <a:ext cx="5297962" cy="673184"/>
              </a:xfrm>
              <a:prstGeom prst="rect">
                <a:avLst/>
              </a:prstGeom>
            </p:spPr>
          </p:pic>
        </p:grpSp>
        <p:pic>
          <p:nvPicPr>
            <p:cNvPr id="22" name="Picture 2" descr="https://www.extremetech.com/wp-content/uploads/2017/07/485120-learn-to-code-640x360.jpg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65" t="8573" r="9506" b="24572"/>
            <a:stretch/>
          </p:blipFill>
          <p:spPr bwMode="auto">
            <a:xfrm>
              <a:off x="8016067" y="6191251"/>
              <a:ext cx="594534" cy="555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Imagen 25"/>
          <p:cNvPicPr>
            <a:picLocks noChangeAspect="1"/>
          </p:cNvPicPr>
          <p:nvPr userDrawn="1"/>
        </p:nvPicPr>
        <p:blipFill rotWithShape="1">
          <a:blip r:embed="rId4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04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5988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159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75-89B7-4F9D-A448-9546AA8105B1}" type="datetime1">
              <a:rPr lang="es-MX" smtClean="0"/>
              <a:t>24/05/2018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11530013" y="5664956"/>
            <a:ext cx="661987" cy="43758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 dirty="0"/>
          </a:p>
        </p:txBody>
      </p:sp>
      <p:grpSp>
        <p:nvGrpSpPr>
          <p:cNvPr id="22" name="Grupo 21"/>
          <p:cNvGrpSpPr/>
          <p:nvPr userDrawn="1"/>
        </p:nvGrpSpPr>
        <p:grpSpPr>
          <a:xfrm>
            <a:off x="8016067" y="6113462"/>
            <a:ext cx="4175933" cy="744538"/>
            <a:chOff x="8016067" y="6113462"/>
            <a:chExt cx="4175933" cy="744538"/>
          </a:xfrm>
        </p:grpSpPr>
        <p:grpSp>
          <p:nvGrpSpPr>
            <p:cNvPr id="23" name="Grupo 22"/>
            <p:cNvGrpSpPr/>
            <p:nvPr userDrawn="1"/>
          </p:nvGrpSpPr>
          <p:grpSpPr>
            <a:xfrm>
              <a:off x="8730040" y="6113462"/>
              <a:ext cx="3461960" cy="744538"/>
              <a:chOff x="4786231" y="2524636"/>
              <a:chExt cx="5957969" cy="1281336"/>
            </a:xfrm>
          </p:grpSpPr>
          <p:sp>
            <p:nvSpPr>
              <p:cNvPr id="25" name="Rectángulo 24"/>
              <p:cNvSpPr/>
              <p:nvPr userDrawn="1"/>
            </p:nvSpPr>
            <p:spPr>
              <a:xfrm>
                <a:off x="4786231" y="2524636"/>
                <a:ext cx="5957969" cy="12813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6" name="Imagen 25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964" y="2819314"/>
                <a:ext cx="5297962" cy="673184"/>
              </a:xfrm>
              <a:prstGeom prst="rect">
                <a:avLst/>
              </a:prstGeom>
            </p:spPr>
          </p:pic>
        </p:grpSp>
        <p:pic>
          <p:nvPicPr>
            <p:cNvPr id="24" name="Picture 2" descr="https://www.extremetech.com/wp-content/uploads/2017/07/485120-learn-to-code-640x360.jpg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65" t="8573" r="9506" b="24572"/>
            <a:stretch/>
          </p:blipFill>
          <p:spPr bwMode="auto">
            <a:xfrm>
              <a:off x="8016067" y="6191251"/>
              <a:ext cx="594534" cy="555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Imagen 19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89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3"/>
          <a:stretch/>
        </p:blipFill>
        <p:spPr>
          <a:xfrm>
            <a:off x="6349" y="8993"/>
            <a:ext cx="3174723" cy="6858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 flipV="1">
            <a:off x="-1702456" y="1713289"/>
            <a:ext cx="6792845" cy="338793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5400000">
            <a:off x="3916704" y="1672625"/>
            <a:ext cx="6872134" cy="35268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16200000" flipV="1">
            <a:off x="6992489" y="1667483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6228" y="1669143"/>
            <a:ext cx="4371995" cy="2490453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175C-BFB3-412A-AB80-C4D6AE6272F7}" type="datetime1">
              <a:rPr lang="es-MX" smtClean="0"/>
              <a:t>24/05/2018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ángulo 7"/>
          <p:cNvSpPr/>
          <p:nvPr userDrawn="1"/>
        </p:nvSpPr>
        <p:spPr>
          <a:xfrm>
            <a:off x="491320" y="274705"/>
            <a:ext cx="5745708" cy="980890"/>
          </a:xfrm>
          <a:prstGeom prst="rect">
            <a:avLst/>
          </a:prstGeom>
          <a:solidFill>
            <a:schemeClr val="bg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E26E28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446428"/>
            <a:ext cx="5297962" cy="673185"/>
          </a:xfrm>
          <a:prstGeom prst="rect">
            <a:avLst/>
          </a:prstGeom>
        </p:spPr>
      </p:pic>
      <p:sp>
        <p:nvSpPr>
          <p:cNvPr id="14" name="Marcador de fecha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BB2372-2761-44A5-AED3-734D90A1B253}" type="datetime1">
              <a:rPr lang="es-MX" smtClean="0"/>
              <a:pPr/>
              <a:t>24/05/2018</a:t>
            </a:fld>
            <a:endParaRPr lang="es-MX"/>
          </a:p>
        </p:txBody>
      </p:sp>
      <p:pic>
        <p:nvPicPr>
          <p:cNvPr id="15" name="Picture 2" descr="https://www.extremetech.com/wp-content/uploads/2017/07/485120-learn-to-code-640x360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5" t="8573" r="9506" b="24572"/>
          <a:stretch/>
        </p:blipFill>
        <p:spPr bwMode="auto">
          <a:xfrm>
            <a:off x="781050" y="2794907"/>
            <a:ext cx="1337301" cy="125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346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4C02-A620-45D8-940B-97B1E5288140}" type="datetime1">
              <a:rPr lang="es-MX" smtClean="0"/>
              <a:t>24/05/2018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3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609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A01E-58B7-4E95-B611-CCD75B026A5D}" type="datetime1">
              <a:rPr lang="es-MX" smtClean="0"/>
              <a:t>24/05/2018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0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8016067" y="6113462"/>
            <a:ext cx="4175933" cy="744538"/>
            <a:chOff x="8016067" y="6113462"/>
            <a:chExt cx="4175933" cy="744538"/>
          </a:xfrm>
        </p:grpSpPr>
        <p:grpSp>
          <p:nvGrpSpPr>
            <p:cNvPr id="22" name="Grupo 21"/>
            <p:cNvGrpSpPr/>
            <p:nvPr userDrawn="1"/>
          </p:nvGrpSpPr>
          <p:grpSpPr>
            <a:xfrm>
              <a:off x="8730040" y="6113462"/>
              <a:ext cx="3461960" cy="744538"/>
              <a:chOff x="4786231" y="2524636"/>
              <a:chExt cx="5957969" cy="1281336"/>
            </a:xfrm>
          </p:grpSpPr>
          <p:sp>
            <p:nvSpPr>
              <p:cNvPr id="24" name="Rectángulo 23"/>
              <p:cNvSpPr/>
              <p:nvPr userDrawn="1"/>
            </p:nvSpPr>
            <p:spPr>
              <a:xfrm>
                <a:off x="4786231" y="2524636"/>
                <a:ext cx="5957969" cy="12813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5" name="Imagen 24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964" y="2819314"/>
                <a:ext cx="5297962" cy="673184"/>
              </a:xfrm>
              <a:prstGeom prst="rect">
                <a:avLst/>
              </a:prstGeom>
            </p:spPr>
          </p:pic>
        </p:grpSp>
        <p:pic>
          <p:nvPicPr>
            <p:cNvPr id="23" name="Picture 2" descr="https://www.extremetech.com/wp-content/uploads/2017/07/485120-learn-to-code-640x360.jpg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65" t="8573" r="9506" b="24572"/>
            <a:stretch/>
          </p:blipFill>
          <p:spPr bwMode="auto">
            <a:xfrm>
              <a:off x="8016067" y="6191251"/>
              <a:ext cx="594534" cy="555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Imagen 17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99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7C9-DB44-44FD-9E1D-7A9C2507E50D}" type="datetime1">
              <a:rPr lang="es-MX" smtClean="0"/>
              <a:t>24/05/2018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5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8016067" y="6113462"/>
            <a:ext cx="4175933" cy="744538"/>
            <a:chOff x="8016067" y="6113462"/>
            <a:chExt cx="4175933" cy="744538"/>
          </a:xfrm>
        </p:grpSpPr>
        <p:grpSp>
          <p:nvGrpSpPr>
            <p:cNvPr id="22" name="Grupo 21"/>
            <p:cNvGrpSpPr/>
            <p:nvPr userDrawn="1"/>
          </p:nvGrpSpPr>
          <p:grpSpPr>
            <a:xfrm>
              <a:off x="8730040" y="6113462"/>
              <a:ext cx="3461960" cy="744538"/>
              <a:chOff x="4786231" y="2524636"/>
              <a:chExt cx="5957969" cy="1281336"/>
            </a:xfrm>
          </p:grpSpPr>
          <p:sp>
            <p:nvSpPr>
              <p:cNvPr id="24" name="Rectángulo 23"/>
              <p:cNvSpPr/>
              <p:nvPr userDrawn="1"/>
            </p:nvSpPr>
            <p:spPr>
              <a:xfrm>
                <a:off x="4786231" y="2524636"/>
                <a:ext cx="5957969" cy="12813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5" name="Imagen 24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964" y="2819314"/>
                <a:ext cx="5297962" cy="673184"/>
              </a:xfrm>
              <a:prstGeom prst="rect">
                <a:avLst/>
              </a:prstGeom>
            </p:spPr>
          </p:pic>
        </p:grpSp>
        <p:pic>
          <p:nvPicPr>
            <p:cNvPr id="23" name="Picture 2" descr="https://www.extremetech.com/wp-content/uploads/2017/07/485120-learn-to-code-640x360.jpg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65" t="8573" r="9506" b="24572"/>
            <a:stretch/>
          </p:blipFill>
          <p:spPr bwMode="auto">
            <a:xfrm>
              <a:off x="8016067" y="6191251"/>
              <a:ext cx="594534" cy="555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Imagen 17"/>
          <p:cNvPicPr>
            <a:picLocks noChangeAspect="1"/>
          </p:cNvPicPr>
          <p:nvPr userDrawn="1"/>
        </p:nvPicPr>
        <p:blipFill rotWithShape="1">
          <a:blip r:embed="rId4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03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86C499C8-E619-40EE-A327-D03ADBE772E0}" type="datetime1">
              <a:rPr lang="es-MX" smtClean="0"/>
              <a:t>24/05/2018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5F17F3B2-7F3B-4706-85D1-F846B986ED5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11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hyperlink" Target="https://www.w3schools.com/jsref/dom_obj_style.asp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hyperlink" Target="https://www.w3schools.com/jsref/dom_obj_style.asp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Desarrollo de Aplicaciones Web</a:t>
            </a:r>
            <a:endParaRPr lang="es-CO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Introducción al desarrollo de aplicaciones web</a:t>
            </a:r>
            <a:br>
              <a:rPr lang="es-CO" dirty="0" smtClean="0"/>
            </a:br>
            <a:r>
              <a:rPr lang="es-CO" dirty="0" smtClean="0"/>
              <a:t>Lic. Julián Villegas.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59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Hola mundo en HTML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54200" y="1468582"/>
            <a:ext cx="10337800" cy="4932217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h1</a:t>
            </a:r>
            <a:r>
              <a:rPr lang="en-US" dirty="0" smtClean="0"/>
              <a:t>&gt;</a:t>
            </a:r>
            <a:r>
              <a:rPr lang="en-US" dirty="0" err="1" smtClean="0"/>
              <a:t>Hola</a:t>
            </a:r>
            <a:r>
              <a:rPr lang="en-US" dirty="0" smtClean="0"/>
              <a:t> </a:t>
            </a:r>
            <a:r>
              <a:rPr lang="en-US" dirty="0" err="1" smtClean="0"/>
              <a:t>mundo</a:t>
            </a: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h1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>
                <a:solidFill>
                  <a:srgbClr val="0070C0"/>
                </a:solidFill>
              </a:rPr>
              <a:t>h2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class=“sub”</a:t>
            </a:r>
            <a:r>
              <a:rPr lang="en-US" dirty="0" smtClean="0"/>
              <a:t>&gt;Taller </a:t>
            </a:r>
            <a:r>
              <a:rPr lang="en-US" dirty="0"/>
              <a:t>para </a:t>
            </a:r>
            <a:r>
              <a:rPr lang="en-US" dirty="0" err="1"/>
              <a:t>desarrollar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 web&lt;/</a:t>
            </a:r>
            <a:r>
              <a:rPr lang="en-US" dirty="0">
                <a:solidFill>
                  <a:srgbClr val="0070C0"/>
                </a:solidFill>
              </a:rPr>
              <a:t>h2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E16F25"/>
                </a:solidFill>
              </a:rPr>
              <a:t>p</a:t>
            </a:r>
            <a:r>
              <a:rPr lang="en-US" dirty="0"/>
              <a:t>&gt;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taller </a:t>
            </a:r>
            <a:r>
              <a:rPr lang="en-US" dirty="0" err="1"/>
              <a:t>desarrollaremos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pequeña</a:t>
            </a:r>
            <a:r>
              <a:rPr lang="en-US" dirty="0"/>
              <a:t> &lt;b&gt;</a:t>
            </a:r>
            <a:r>
              <a:rPr lang="en-US" dirty="0" err="1"/>
              <a:t>aplicación</a:t>
            </a:r>
            <a:r>
              <a:rPr lang="en-US" dirty="0"/>
              <a:t> web&lt;/b&gt;&lt;/</a:t>
            </a:r>
            <a:r>
              <a:rPr lang="en-US" dirty="0">
                <a:solidFill>
                  <a:srgbClr val="E16F25"/>
                </a:solidFill>
              </a:rPr>
              <a:t>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h3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id=“d1”</a:t>
            </a:r>
            <a:r>
              <a:rPr lang="en-US" dirty="0" smtClean="0"/>
              <a:t>&gt;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conocimientos</a:t>
            </a:r>
            <a:r>
              <a:rPr lang="es-MX" dirty="0"/>
              <a:t>&lt;</a:t>
            </a:r>
            <a:r>
              <a:rPr lang="es-MX" dirty="0" err="1"/>
              <a:t>br</a:t>
            </a:r>
            <a:r>
              <a:rPr lang="es-MX" dirty="0"/>
              <a:t> /&gt;</a:t>
            </a:r>
            <a:r>
              <a:rPr lang="en-US" dirty="0" err="1" smtClean="0"/>
              <a:t>necesarios</a:t>
            </a:r>
            <a:r>
              <a:rPr lang="en-US" dirty="0" smtClean="0"/>
              <a:t> </a:t>
            </a:r>
            <a:r>
              <a:rPr lang="en-US" dirty="0"/>
              <a:t>para </a:t>
            </a:r>
            <a:r>
              <a:rPr lang="en-US" dirty="0" err="1"/>
              <a:t>trabajar</a:t>
            </a:r>
            <a:r>
              <a:rPr lang="en-US" dirty="0"/>
              <a:t>&lt;/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h3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ul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id=“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lista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”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&lt;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class=“sub”</a:t>
            </a:r>
            <a:r>
              <a:rPr lang="en-US" dirty="0" smtClean="0"/>
              <a:t>&gt;HTML5&lt;/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li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>
                <a:solidFill>
                  <a:srgbClr val="0070C0"/>
                </a:solidFill>
              </a:rPr>
              <a:t>ul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body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986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Hola mundo en HTML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54200" y="1468582"/>
            <a:ext cx="10337800" cy="4932217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id=“</a:t>
            </a:r>
            <a:r>
              <a:rPr lang="en-US" dirty="0" err="1"/>
              <a:t>lista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/>
              <a:t>   &lt;li class=“sub”&gt;HTML5&lt;/li&gt;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US" dirty="0" smtClean="0"/>
              <a:t> id=“</a:t>
            </a:r>
            <a:r>
              <a:rPr lang="en-US" dirty="0" err="1" smtClean="0"/>
              <a:t>inventario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 smtClean="0">
                <a:solidFill>
                  <a:srgbClr val="0070C0"/>
                </a:solidFill>
              </a:rPr>
              <a:t>tr</a:t>
            </a:r>
            <a:r>
              <a:rPr lang="en-US" dirty="0" smtClean="0"/>
              <a:t>&gt;&lt;</a:t>
            </a:r>
            <a:r>
              <a:rPr lang="en-US" dirty="0" smtClean="0">
                <a:solidFill>
                  <a:srgbClr val="7030A0"/>
                </a:solidFill>
              </a:rPr>
              <a:t>td</a:t>
            </a:r>
            <a:r>
              <a:rPr lang="en-US" dirty="0" smtClean="0"/>
              <a:t>&gt; </a:t>
            </a:r>
            <a:r>
              <a:rPr lang="en-US" dirty="0" err="1" smtClean="0"/>
              <a:t>Cantidad</a:t>
            </a:r>
            <a:r>
              <a:rPr lang="en-US" dirty="0" smtClean="0"/>
              <a:t>&lt;/</a:t>
            </a:r>
            <a:r>
              <a:rPr lang="en-US" dirty="0" smtClean="0">
                <a:solidFill>
                  <a:srgbClr val="7030A0"/>
                </a:solidFill>
              </a:rPr>
              <a:t>td</a:t>
            </a:r>
            <a:r>
              <a:rPr lang="en-US" dirty="0" smtClean="0"/>
              <a:t>&gt;&lt;</a:t>
            </a:r>
            <a:r>
              <a:rPr lang="en-US" dirty="0" smtClean="0">
                <a:solidFill>
                  <a:srgbClr val="FF0000"/>
                </a:solidFill>
              </a:rPr>
              <a:t>td</a:t>
            </a:r>
            <a:r>
              <a:rPr lang="en-US" dirty="0" smtClean="0"/>
              <a:t>&gt;</a:t>
            </a:r>
            <a:r>
              <a:rPr lang="en-US" dirty="0" err="1" smtClean="0"/>
              <a:t>Nombre</a:t>
            </a: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td</a:t>
            </a:r>
            <a:r>
              <a:rPr lang="en-US" dirty="0" smtClean="0"/>
              <a:t>&gt;&lt;/</a:t>
            </a:r>
            <a:r>
              <a:rPr lang="en-US" dirty="0" err="1" smtClean="0">
                <a:solidFill>
                  <a:srgbClr val="0070C0"/>
                </a:solidFill>
              </a:rPr>
              <a:t>tr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>
                <a:solidFill>
                  <a:srgbClr val="0070C0"/>
                </a:solidFill>
              </a:rPr>
              <a:t>tr</a:t>
            </a:r>
            <a:r>
              <a:rPr lang="en-US" dirty="0"/>
              <a:t>&gt;&lt;</a:t>
            </a:r>
            <a:r>
              <a:rPr lang="en-US" dirty="0" smtClean="0">
                <a:solidFill>
                  <a:srgbClr val="7030A0"/>
                </a:solidFill>
              </a:rPr>
              <a:t>td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class=“sub”</a:t>
            </a:r>
            <a:r>
              <a:rPr lang="en-US" dirty="0" smtClean="0"/>
              <a:t>&gt; 3&lt;/</a:t>
            </a:r>
            <a:r>
              <a:rPr lang="en-US" dirty="0">
                <a:solidFill>
                  <a:srgbClr val="7030A0"/>
                </a:solidFill>
              </a:rPr>
              <a:t>td</a:t>
            </a:r>
            <a:r>
              <a:rPr lang="en-US" dirty="0"/>
              <a:t>&gt;&lt;</a:t>
            </a:r>
            <a:r>
              <a:rPr lang="en-US" dirty="0" smtClean="0">
                <a:solidFill>
                  <a:srgbClr val="FF0000"/>
                </a:solidFill>
              </a:rPr>
              <a:t>td</a:t>
            </a:r>
            <a:r>
              <a:rPr lang="en-US" dirty="0" smtClean="0"/>
              <a:t>&gt;Laptop&lt;/</a:t>
            </a:r>
            <a:r>
              <a:rPr lang="en-US" dirty="0">
                <a:solidFill>
                  <a:srgbClr val="FF0000"/>
                </a:solidFill>
              </a:rPr>
              <a:t>td</a:t>
            </a:r>
            <a:r>
              <a:rPr lang="en-US" dirty="0"/>
              <a:t>&gt;&lt;/</a:t>
            </a:r>
            <a:r>
              <a:rPr lang="en-US" dirty="0" err="1">
                <a:solidFill>
                  <a:srgbClr val="0070C0"/>
                </a:solidFill>
              </a:rPr>
              <a:t>tr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CSS3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Hoja</a:t>
            </a:r>
            <a:r>
              <a:rPr lang="es-MX" dirty="0" smtClean="0"/>
              <a:t> </a:t>
            </a:r>
            <a:r>
              <a:rPr lang="es-MX" b="1" i="1" dirty="0" smtClean="0"/>
              <a:t>de</a:t>
            </a:r>
            <a:r>
              <a:rPr lang="es-MX" dirty="0" smtClean="0"/>
              <a:t> 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estilo</a:t>
            </a:r>
            <a:r>
              <a:rPr lang="es-MX" dirty="0" smtClean="0"/>
              <a:t> en </a:t>
            </a:r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cascada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7" t="5859" r="10030" b="5958"/>
          <a:stretch/>
        </p:blipFill>
        <p:spPr>
          <a:xfrm>
            <a:off x="9379528" y="2314932"/>
            <a:ext cx="2812472" cy="306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CSS3?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2387722" y="1825625"/>
            <a:ext cx="7906205" cy="4016375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Es un estándar empleado en diseño web para dar presentación a la forma en el que el navegador visualizará el código HTML.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Se dice que es en cascada, porque la regla que se aplique a un elemento lo heredará los elementos que están incluidos en el.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991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¿Como se utiliza?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smtClean="0"/>
              <a:t>Cuando deseamos aplicar el diseño a una serie de etiquetas HTML se debe colocar el nombre de dicho elemento y entre llaves las propiedades que deseamos modificar.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</a:t>
            </a:r>
            <a:r>
              <a:rPr lang="es-MX" dirty="0" smtClean="0"/>
              <a:t>tiqueta{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propiedad</a:t>
            </a:r>
            <a:r>
              <a:rPr lang="es-MX" sz="4400" b="1" dirty="0" smtClean="0"/>
              <a:t> </a:t>
            </a:r>
            <a:r>
              <a:rPr lang="es-MX" sz="4400" b="1" dirty="0" smtClean="0">
                <a:solidFill>
                  <a:srgbClr val="0070C0"/>
                </a:solidFill>
              </a:rPr>
              <a:t>: </a:t>
            </a:r>
            <a:r>
              <a:rPr lang="es-MX" dirty="0" smtClean="0"/>
              <a:t>valor</a:t>
            </a:r>
            <a:r>
              <a:rPr lang="es-MX" sz="40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s-MX" dirty="0" smtClean="0"/>
              <a:t>	……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3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¿Como se utiliza?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 smtClean="0"/>
              <a:t>Recordemos que en el capítulo de HTML se hablo de que las etiquetas podemos agregar atributos para poder identificar o agrupar elementos HTML.</a:t>
            </a:r>
          </a:p>
          <a:p>
            <a:pPr marL="0" indent="0">
              <a:buNone/>
            </a:pPr>
            <a:r>
              <a:rPr lang="es-MX" dirty="0" smtClean="0"/>
              <a:t>Para el siguiente ejemplo:</a:t>
            </a:r>
          </a:p>
          <a:p>
            <a:pPr marL="0" indent="0">
              <a:buNone/>
            </a:pPr>
            <a:r>
              <a:rPr lang="es-MX" sz="2400" dirty="0" smtClean="0"/>
              <a:t>&lt;h1 </a:t>
            </a:r>
            <a:r>
              <a:rPr lang="es-MX" sz="2400" b="1" dirty="0" err="1" smtClean="0"/>
              <a:t>class</a:t>
            </a:r>
            <a:r>
              <a:rPr lang="es-MX" sz="2400" dirty="0" smtClean="0"/>
              <a:t>=“titulo” </a:t>
            </a:r>
            <a:r>
              <a:rPr lang="es-MX" sz="2400" b="1" dirty="0" smtClean="0"/>
              <a:t>id</a:t>
            </a:r>
            <a:r>
              <a:rPr lang="es-MX" sz="2400" dirty="0" smtClean="0"/>
              <a:t>=“Importante”&gt;Hola &lt;b&gt;¿Cómo estas?&lt;/b&gt;&lt;/h1&gt;</a:t>
            </a:r>
          </a:p>
          <a:p>
            <a:pPr marL="0" indent="0">
              <a:buNone/>
            </a:pPr>
            <a:r>
              <a:rPr lang="es-MX" sz="2400" dirty="0" smtClean="0"/>
              <a:t>Si deseamos hacer referencia a el atributo </a:t>
            </a:r>
            <a:r>
              <a:rPr lang="es-MX" sz="2400" b="1" dirty="0" err="1" smtClean="0"/>
              <a:t>class</a:t>
            </a:r>
            <a:r>
              <a:rPr lang="es-MX" sz="2400" dirty="0" smtClean="0"/>
              <a:t>, emplearemos el símbolo </a:t>
            </a:r>
            <a:r>
              <a:rPr lang="es-MX" b="1" dirty="0" smtClean="0"/>
              <a:t>.</a:t>
            </a:r>
            <a:r>
              <a:rPr lang="es-MX" sz="2400" dirty="0" smtClean="0"/>
              <a:t> .</a:t>
            </a: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Ejemplo:</a:t>
            </a:r>
          </a:p>
          <a:p>
            <a:pPr marL="0" indent="0">
              <a:buNone/>
            </a:pPr>
            <a:r>
              <a:rPr lang="es-MX" sz="3500" b="1" dirty="0" smtClean="0"/>
              <a:t>.titulo</a:t>
            </a:r>
            <a:r>
              <a:rPr lang="es-MX" sz="2400" dirty="0" smtClean="0"/>
              <a:t>{</a:t>
            </a:r>
          </a:p>
          <a:p>
            <a:pPr marL="0" indent="0">
              <a:buNone/>
            </a:pPr>
            <a:r>
              <a:rPr lang="es-MX" sz="2400" dirty="0" smtClean="0"/>
              <a:t>   propiedad: valor;</a:t>
            </a:r>
          </a:p>
          <a:p>
            <a:pPr marL="0" indent="0">
              <a:buNone/>
            </a:pPr>
            <a:r>
              <a:rPr lang="es-MX" sz="2400" dirty="0"/>
              <a:t>}</a:t>
            </a:r>
            <a:endParaRPr lang="es-MX" sz="2400" dirty="0" smtClean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87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¿Como se utiliza?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 smtClean="0"/>
              <a:t>Recordemos que en el capítulo de HTML se hablo de que las etiquetas podemos agregar atributos para poder identificar o agrupar elementos HTML.</a:t>
            </a:r>
          </a:p>
          <a:p>
            <a:pPr marL="0" indent="0">
              <a:buNone/>
            </a:pPr>
            <a:r>
              <a:rPr lang="es-MX" dirty="0" smtClean="0"/>
              <a:t>Para el siguiente ejemplo:</a:t>
            </a:r>
          </a:p>
          <a:p>
            <a:pPr marL="0" indent="0">
              <a:buNone/>
            </a:pPr>
            <a:r>
              <a:rPr lang="es-MX" sz="2400" dirty="0" smtClean="0"/>
              <a:t>&lt;h1 </a:t>
            </a:r>
            <a:r>
              <a:rPr lang="es-MX" sz="2400" b="1" dirty="0" err="1" smtClean="0"/>
              <a:t>class</a:t>
            </a:r>
            <a:r>
              <a:rPr lang="es-MX" sz="2400" dirty="0" smtClean="0"/>
              <a:t>=“titulo” </a:t>
            </a:r>
            <a:r>
              <a:rPr lang="es-MX" sz="2400" b="1" dirty="0" smtClean="0"/>
              <a:t>id</a:t>
            </a:r>
            <a:r>
              <a:rPr lang="es-MX" sz="2400" dirty="0" smtClean="0"/>
              <a:t>=“Importante”&gt;Hola &lt;b&gt;¿Cómo estas?&lt;/b&gt;&lt;/h1&gt;</a:t>
            </a:r>
          </a:p>
          <a:p>
            <a:pPr marL="0" indent="0">
              <a:buNone/>
            </a:pPr>
            <a:r>
              <a:rPr lang="es-MX" sz="2400" dirty="0" smtClean="0"/>
              <a:t>Si deseamos hacer referencia a el atributo </a:t>
            </a:r>
            <a:r>
              <a:rPr lang="es-MX" sz="2400" b="1" dirty="0" smtClean="0"/>
              <a:t>id</a:t>
            </a:r>
            <a:r>
              <a:rPr lang="es-MX" sz="2400" dirty="0" smtClean="0"/>
              <a:t>, emplearemos el símbolo </a:t>
            </a:r>
            <a:r>
              <a:rPr lang="es-MX" b="1" dirty="0" smtClean="0"/>
              <a:t>.</a:t>
            </a:r>
            <a:r>
              <a:rPr lang="es-MX" sz="2400" dirty="0" smtClean="0"/>
              <a:t> .</a:t>
            </a: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Ejemplo:</a:t>
            </a:r>
          </a:p>
          <a:p>
            <a:pPr marL="0" indent="0">
              <a:buNone/>
            </a:pPr>
            <a:r>
              <a:rPr lang="es-MX" b="1" dirty="0" smtClean="0"/>
              <a:t>#Importante</a:t>
            </a:r>
            <a:r>
              <a:rPr lang="es-MX" sz="2400" dirty="0" smtClean="0"/>
              <a:t>{</a:t>
            </a:r>
          </a:p>
          <a:p>
            <a:pPr marL="0" indent="0">
              <a:buNone/>
            </a:pPr>
            <a:r>
              <a:rPr lang="es-MX" sz="2400" dirty="0" smtClean="0"/>
              <a:t>   propiedad: valor;</a:t>
            </a:r>
          </a:p>
          <a:p>
            <a:pPr marL="0" indent="0">
              <a:buNone/>
            </a:pPr>
            <a:r>
              <a:rPr lang="es-MX" sz="2400" dirty="0"/>
              <a:t>}</a:t>
            </a:r>
            <a:endParaRPr lang="es-MX" sz="2400" dirty="0" smtClean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34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¿Dónde se coloca el código?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87722" y="1825625"/>
            <a:ext cx="8966078" cy="44504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Podemos colocar estilo </a:t>
            </a:r>
            <a:r>
              <a:rPr lang="es-MX" dirty="0" err="1" smtClean="0"/>
              <a:t>css</a:t>
            </a:r>
            <a:r>
              <a:rPr lang="es-MX" dirty="0" smtClean="0"/>
              <a:t> en 3 áreas: </a:t>
            </a:r>
          </a:p>
          <a:p>
            <a:pPr>
              <a:buFontTx/>
              <a:buChar char="-"/>
            </a:pPr>
            <a:r>
              <a:rPr lang="es-MX" dirty="0" smtClean="0"/>
              <a:t>En la etiqueta misma:</a:t>
            </a:r>
          </a:p>
          <a:p>
            <a:pPr lvl="1">
              <a:buFontTx/>
              <a:buChar char="-"/>
            </a:pPr>
            <a:r>
              <a:rPr lang="es-MX" dirty="0" smtClean="0"/>
              <a:t>&lt;a </a:t>
            </a:r>
            <a:r>
              <a:rPr lang="es-MX" dirty="0" err="1" smtClean="0"/>
              <a:t>style</a:t>
            </a:r>
            <a:r>
              <a:rPr lang="es-MX" dirty="0" smtClean="0"/>
              <a:t>=“</a:t>
            </a:r>
            <a:r>
              <a:rPr lang="es-MX" dirty="0" err="1" smtClean="0"/>
              <a:t>atributo:valor</a:t>
            </a:r>
            <a:r>
              <a:rPr lang="es-MX" dirty="0" smtClean="0"/>
              <a:t>” </a:t>
            </a:r>
            <a:r>
              <a:rPr lang="es-MX" dirty="0" err="1" smtClean="0"/>
              <a:t>href</a:t>
            </a:r>
            <a:r>
              <a:rPr lang="es-MX" dirty="0" smtClean="0"/>
              <a:t>=“#”&gt;Link&lt;/a&gt;</a:t>
            </a:r>
          </a:p>
          <a:p>
            <a:pPr>
              <a:buFontTx/>
              <a:buChar char="-"/>
            </a:pPr>
            <a:r>
              <a:rPr lang="es-MX" dirty="0" smtClean="0"/>
              <a:t>En el encabezado</a:t>
            </a:r>
          </a:p>
          <a:p>
            <a:pPr marL="457200" lvl="1" indent="0">
              <a:buNone/>
            </a:pPr>
            <a:r>
              <a:rPr lang="es-MX" dirty="0" smtClean="0"/>
              <a:t>	&lt;</a:t>
            </a:r>
            <a:r>
              <a:rPr lang="es-MX" dirty="0"/>
              <a:t>head</a:t>
            </a:r>
            <a:r>
              <a:rPr lang="es-MX" dirty="0" smtClean="0"/>
              <a:t>&gt;</a:t>
            </a:r>
          </a:p>
          <a:p>
            <a:pPr marL="1371600" lvl="3" indent="0">
              <a:buNone/>
            </a:pPr>
            <a:r>
              <a:rPr lang="es-MX" sz="2600" dirty="0"/>
              <a:t>&lt;</a:t>
            </a:r>
            <a:r>
              <a:rPr lang="es-MX" sz="2600" dirty="0" err="1"/>
              <a:t>title</a:t>
            </a:r>
            <a:r>
              <a:rPr lang="es-MX" sz="2600" dirty="0"/>
              <a:t>&gt;&lt;/</a:t>
            </a:r>
            <a:r>
              <a:rPr lang="es-MX" sz="2600" dirty="0" err="1"/>
              <a:t>title</a:t>
            </a:r>
            <a:r>
              <a:rPr lang="es-MX" sz="2600" dirty="0"/>
              <a:t>&gt;</a:t>
            </a:r>
          </a:p>
          <a:p>
            <a:pPr marL="1371600" lvl="3" indent="0">
              <a:buNone/>
            </a:pPr>
            <a:r>
              <a:rPr lang="es-MX" sz="2600" dirty="0"/>
              <a:t>&lt;</a:t>
            </a:r>
            <a:r>
              <a:rPr lang="es-MX" sz="2600" dirty="0" err="1"/>
              <a:t>style</a:t>
            </a:r>
            <a:r>
              <a:rPr lang="es-MX" sz="2600" dirty="0"/>
              <a:t>&gt;</a:t>
            </a:r>
          </a:p>
          <a:p>
            <a:pPr marL="1371600" lvl="3" indent="0">
              <a:buNone/>
            </a:pPr>
            <a:r>
              <a:rPr lang="es-MX" sz="2600" dirty="0"/>
              <a:t>	etiqueta{ </a:t>
            </a:r>
            <a:endParaRPr lang="es-MX" sz="2600" dirty="0" smtClean="0"/>
          </a:p>
          <a:p>
            <a:pPr marL="1371600" lvl="3" indent="0">
              <a:buNone/>
            </a:pPr>
            <a:r>
              <a:rPr lang="es-MX" sz="2600" dirty="0"/>
              <a:t>	</a:t>
            </a:r>
            <a:r>
              <a:rPr lang="es-MX" sz="2600" dirty="0" smtClean="0"/>
              <a:t>	…..</a:t>
            </a:r>
            <a:endParaRPr lang="es-MX" sz="2600" dirty="0"/>
          </a:p>
          <a:p>
            <a:pPr marL="1371600" lvl="3" indent="0">
              <a:buNone/>
            </a:pPr>
            <a:r>
              <a:rPr lang="es-MX" sz="2600" dirty="0"/>
              <a:t>	}</a:t>
            </a:r>
          </a:p>
          <a:p>
            <a:pPr marL="1371600" lvl="3" indent="0">
              <a:buNone/>
            </a:pPr>
            <a:r>
              <a:rPr lang="es-MX" sz="2600" dirty="0"/>
              <a:t>&lt;/</a:t>
            </a:r>
            <a:r>
              <a:rPr lang="es-MX" sz="2600" dirty="0" err="1"/>
              <a:t>style</a:t>
            </a:r>
            <a:r>
              <a:rPr lang="es-MX" sz="2600" dirty="0" smtClean="0"/>
              <a:t>&gt;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smtClean="0"/>
              <a:t>&lt;/</a:t>
            </a:r>
            <a:r>
              <a:rPr lang="es-MX" dirty="0"/>
              <a:t>head&gt;</a:t>
            </a:r>
          </a:p>
          <a:p>
            <a:pPr marL="457200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22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60764" y="1825625"/>
            <a:ext cx="4759036" cy="39220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 err="1"/>
              <a:t>t</a:t>
            </a:r>
            <a:r>
              <a:rPr lang="es-MX" dirty="0" err="1" smtClean="0"/>
              <a:t>d</a:t>
            </a:r>
            <a:r>
              <a:rPr lang="es-MX" dirty="0" smtClean="0"/>
              <a:t>{</a:t>
            </a:r>
          </a:p>
          <a:p>
            <a:pPr marL="0" indent="0">
              <a:buNone/>
            </a:pPr>
            <a:r>
              <a:rPr lang="es-MX" dirty="0"/>
              <a:t>	color:#012B36;</a:t>
            </a:r>
          </a:p>
          <a:p>
            <a:pPr marL="0" indent="0">
              <a:buNone/>
            </a:pPr>
            <a:r>
              <a:rPr lang="es-MX" dirty="0" smtClean="0"/>
              <a:t>}</a:t>
            </a:r>
          </a:p>
          <a:p>
            <a:pPr marL="0" indent="0">
              <a:buNone/>
            </a:pPr>
            <a:r>
              <a:rPr lang="es-MX" dirty="0" smtClean="0"/>
              <a:t>h2{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 smtClean="0"/>
              <a:t>background</a:t>
            </a:r>
            <a:r>
              <a:rPr lang="es-MX" dirty="0"/>
              <a:t>: </a:t>
            </a:r>
            <a:r>
              <a:rPr lang="es-MX" dirty="0" smtClean="0"/>
              <a:t>#BBC3C5;</a:t>
            </a:r>
          </a:p>
          <a:p>
            <a:pPr marL="0" indent="0">
              <a:buNone/>
            </a:pPr>
            <a:r>
              <a:rPr lang="es-MX" dirty="0" smtClean="0"/>
              <a:t>}</a:t>
            </a:r>
          </a:p>
          <a:p>
            <a:pPr marL="0" indent="0">
              <a:buNone/>
            </a:pPr>
            <a:r>
              <a:rPr lang="es-MX" dirty="0" smtClean="0"/>
              <a:t>.sub{</a:t>
            </a:r>
          </a:p>
          <a:p>
            <a:pPr marL="0" indent="0">
              <a:buNone/>
            </a:pPr>
            <a:r>
              <a:rPr lang="es-MX" dirty="0" smtClean="0"/>
              <a:t>	</a:t>
            </a:r>
            <a:r>
              <a:rPr lang="es-MX" dirty="0" err="1" smtClean="0"/>
              <a:t>text-decoration:underline</a:t>
            </a:r>
            <a:r>
              <a:rPr lang="es-MX" dirty="0" smtClean="0"/>
              <a:t>;</a:t>
            </a:r>
          </a:p>
          <a:p>
            <a:pPr marL="0" indent="0">
              <a:buNone/>
            </a:pPr>
            <a:r>
              <a:rPr lang="es-MX" dirty="0" smtClean="0"/>
              <a:t>}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/>
              <a:t>lista{</a:t>
            </a:r>
          </a:p>
          <a:p>
            <a:pPr marL="0" indent="0">
              <a:buNone/>
            </a:pPr>
            <a:r>
              <a:rPr lang="es-MX" dirty="0"/>
              <a:t>	color:#1DA278;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#</a:t>
            </a:r>
            <a:r>
              <a:rPr lang="en-US" dirty="0" err="1" smtClean="0"/>
              <a:t>inventario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border: 1px solid </a:t>
            </a:r>
            <a:r>
              <a:rPr lang="es-MX" dirty="0"/>
              <a:t>:#</a:t>
            </a:r>
            <a:r>
              <a:rPr lang="es-MX" dirty="0" smtClean="0"/>
              <a:t>1DA278;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inventario</a:t>
            </a:r>
            <a:r>
              <a:rPr lang="en-US" dirty="0" smtClean="0"/>
              <a:t> </a:t>
            </a:r>
            <a:r>
              <a:rPr lang="en-US" dirty="0" err="1" smtClean="0"/>
              <a:t>td:hover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s-MX" dirty="0"/>
              <a:t> </a:t>
            </a:r>
            <a:r>
              <a:rPr lang="es-MX" dirty="0" err="1"/>
              <a:t>background</a:t>
            </a:r>
            <a:r>
              <a:rPr lang="es-MX" dirty="0"/>
              <a:t>: #012B36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83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Javascript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Onmouseover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/>
          <a:stretch/>
        </p:blipFill>
        <p:spPr>
          <a:xfrm>
            <a:off x="9369230" y="2507672"/>
            <a:ext cx="2390022" cy="26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5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Conceptos Claves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HTML</a:t>
            </a:r>
          </a:p>
          <a:p>
            <a:r>
              <a:rPr lang="es-MX" dirty="0" smtClean="0"/>
              <a:t>CSS3</a:t>
            </a:r>
          </a:p>
          <a:p>
            <a:r>
              <a:rPr lang="es-MX" dirty="0" err="1" smtClean="0"/>
              <a:t>Javascript</a:t>
            </a:r>
            <a:endParaRPr lang="es-MX" dirty="0" smtClean="0"/>
          </a:p>
          <a:p>
            <a:endParaRPr lang="es-CO" dirty="0"/>
          </a:p>
          <a:p>
            <a:endParaRPr lang="es-ES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82" y="1425444"/>
            <a:ext cx="4856018" cy="430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Incluir </a:t>
            </a:r>
            <a:r>
              <a:rPr lang="es-CO" dirty="0"/>
              <a:t>JavaScript en </a:t>
            </a:r>
            <a:r>
              <a:rPr lang="es-CO" dirty="0" smtClean="0"/>
              <a:t>documentos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JavaScript en el mismo documento </a:t>
            </a:r>
          </a:p>
          <a:p>
            <a:r>
              <a:rPr lang="es-ES" dirty="0" smtClean="0"/>
              <a:t>JavaScript </a:t>
            </a:r>
            <a:r>
              <a:rPr lang="es-ES" dirty="0"/>
              <a:t>en un archivo </a:t>
            </a:r>
            <a:r>
              <a:rPr lang="es-ES" dirty="0" smtClean="0"/>
              <a:t>externo</a:t>
            </a:r>
          </a:p>
          <a:p>
            <a:r>
              <a:rPr lang="es-CO" dirty="0"/>
              <a:t>JavaScript en los elementos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9288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en el mismo documento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código JavaScript se encierra entre etiquetas </a:t>
            </a:r>
            <a:r>
              <a:rPr lang="es-ES" dirty="0" smtClean="0">
                <a:solidFill>
                  <a:srgbClr val="FF0000"/>
                </a:solidFill>
              </a:rPr>
              <a:t>&lt;script&gt;.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358" y="2693764"/>
            <a:ext cx="5983847" cy="328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5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en un archivo externo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Se crean los archivos JavaScript necesarios y cada documento puede barios archivos.</a:t>
            </a:r>
          </a:p>
          <a:p>
            <a:r>
              <a:rPr lang="es-CO" sz="2400" dirty="0" smtClean="0"/>
              <a:t>Archivo código.js</a:t>
            </a:r>
          </a:p>
          <a:p>
            <a:pPr marL="457200" lvl="1" indent="0">
              <a:buNone/>
            </a:pPr>
            <a:r>
              <a:rPr lang="es-CO" sz="2000" dirty="0" err="1" smtClean="0"/>
              <a:t>alert</a:t>
            </a:r>
            <a:r>
              <a:rPr lang="es-CO" sz="2000" dirty="0" smtClean="0"/>
              <a:t>(“Hola mundo”);</a:t>
            </a:r>
          </a:p>
          <a:p>
            <a:r>
              <a:rPr lang="es-CO" sz="2400" dirty="0" smtClean="0"/>
              <a:t>Archivo index.html</a:t>
            </a:r>
          </a:p>
          <a:p>
            <a:pPr marL="0" indent="0">
              <a:buNone/>
            </a:pPr>
            <a:endParaRPr lang="es-CO" sz="24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815" y="3930794"/>
            <a:ext cx="7528363" cy="26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JavaScript en los elementos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Muchas veces es el menos utilizado, consiste en incluir código JavaScript como valor de un atributo del elemento.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71" y="3223070"/>
            <a:ext cx="10366239" cy="287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Sintaxis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No se tienen en cuenta las nuevas líneas y espacios en blanco.</a:t>
            </a:r>
          </a:p>
          <a:p>
            <a:pPr marL="0" indent="0">
              <a:buNone/>
            </a:pPr>
            <a:r>
              <a:rPr lang="es-CO" dirty="0" smtClean="0"/>
              <a:t>Distingue entre mayúsculas y minúsculas</a:t>
            </a:r>
          </a:p>
          <a:p>
            <a:pPr marL="0" indent="0">
              <a:buNone/>
            </a:pPr>
            <a:r>
              <a:rPr lang="es-CO" dirty="0" smtClean="0"/>
              <a:t>Débilmente </a:t>
            </a:r>
            <a:r>
              <a:rPr lang="es-CO" dirty="0" err="1" smtClean="0"/>
              <a:t>tipado</a:t>
            </a:r>
            <a:r>
              <a:rPr lang="es-CO" dirty="0"/>
              <a:t> </a:t>
            </a:r>
            <a:r>
              <a:rPr lang="es-CO" dirty="0" smtClean="0"/>
              <a:t>(no se declaran los tipos de datos).</a:t>
            </a:r>
          </a:p>
          <a:p>
            <a:pPr marL="0" indent="0">
              <a:buNone/>
            </a:pPr>
            <a:r>
              <a:rPr lang="es-CO" dirty="0" smtClean="0"/>
              <a:t>No es necesario terminar cada sentencia con punto y coma (;). Pero es recomendable.</a:t>
            </a:r>
          </a:p>
          <a:p>
            <a:pPr marL="0" indent="0">
              <a:buNone/>
            </a:pPr>
            <a:r>
              <a:rPr lang="es-CO" dirty="0" smtClean="0"/>
              <a:t>Se pueden incluir comentarios.</a:t>
            </a:r>
          </a:p>
        </p:txBody>
      </p:sp>
    </p:spTree>
    <p:extLst>
      <p:ext uri="{BB962C8B-B14F-4D97-AF65-F5344CB8AC3E}">
        <p14:creationId xmlns:p14="http://schemas.microsoft.com/office/powerpoint/2010/main" val="40435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Iniciando a programar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O" dirty="0" smtClean="0"/>
              <a:t>Variables: elemento que se utiliza para almacenar y hacer referencia a un valor.</a:t>
            </a:r>
          </a:p>
          <a:p>
            <a:pPr lvl="1"/>
            <a:r>
              <a:rPr lang="es-CO" dirty="0" smtClean="0"/>
              <a:t>Se crean a partir de la variable </a:t>
            </a:r>
            <a:r>
              <a:rPr lang="es-CO" dirty="0" err="1" smtClean="0">
                <a:solidFill>
                  <a:srgbClr val="0070C0"/>
                </a:solidFill>
              </a:rPr>
              <a:t>var</a:t>
            </a:r>
            <a:endParaRPr lang="es-CO" dirty="0">
              <a:solidFill>
                <a:srgbClr val="0070C0"/>
              </a:solidFill>
            </a:endParaRPr>
          </a:p>
          <a:p>
            <a:pPr lvl="1"/>
            <a:endParaRPr lang="es-CO" dirty="0" smtClean="0">
              <a:solidFill>
                <a:srgbClr val="0070C0"/>
              </a:solidFill>
            </a:endParaRPr>
          </a:p>
          <a:p>
            <a:pPr lvl="1"/>
            <a:endParaRPr lang="es-CO" dirty="0">
              <a:solidFill>
                <a:srgbClr val="0070C0"/>
              </a:solidFill>
            </a:endParaRPr>
          </a:p>
          <a:p>
            <a:pPr lvl="1"/>
            <a:endParaRPr lang="es-CO" dirty="0" smtClean="0">
              <a:solidFill>
                <a:srgbClr val="0070C0"/>
              </a:solidFill>
            </a:endParaRPr>
          </a:p>
          <a:p>
            <a:pPr lvl="1"/>
            <a:endParaRPr lang="es-CO" dirty="0">
              <a:solidFill>
                <a:srgbClr val="0070C0"/>
              </a:solidFill>
            </a:endParaRPr>
          </a:p>
          <a:p>
            <a:pPr lvl="1"/>
            <a:endParaRPr lang="es-CO" dirty="0" smtClean="0">
              <a:solidFill>
                <a:srgbClr val="0070C0"/>
              </a:solidFill>
            </a:endParaRPr>
          </a:p>
          <a:p>
            <a:r>
              <a:rPr lang="es-CO" dirty="0" smtClean="0"/>
              <a:t>El nombre de una variable de conoce como </a:t>
            </a:r>
            <a:r>
              <a:rPr lang="es-CO" dirty="0" smtClean="0">
                <a:solidFill>
                  <a:srgbClr val="FF0000"/>
                </a:solidFill>
              </a:rPr>
              <a:t>identificador</a:t>
            </a:r>
          </a:p>
          <a:p>
            <a:pPr lvl="1"/>
            <a:r>
              <a:rPr lang="es-CO" dirty="0" smtClean="0"/>
              <a:t>Solo puede estar formado por $ _ letras y número.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71" y="2282075"/>
            <a:ext cx="3675087" cy="61352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098" y="3116345"/>
            <a:ext cx="3288726" cy="16966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571" y="3571567"/>
            <a:ext cx="3169819" cy="7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2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Tipo de dato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/>
              <a:t>El tipo de dato de la variable depende del valor que almacena.</a:t>
            </a:r>
          </a:p>
          <a:p>
            <a:pPr lvl="1"/>
            <a:r>
              <a:rPr lang="es-CO" dirty="0" smtClean="0"/>
              <a:t>Numérico: </a:t>
            </a:r>
          </a:p>
          <a:p>
            <a:pPr lvl="2"/>
            <a:r>
              <a:rPr lang="es-CO" dirty="0" err="1" smtClean="0">
                <a:solidFill>
                  <a:schemeClr val="accent5"/>
                </a:solidFill>
              </a:rPr>
              <a:t>var</a:t>
            </a:r>
            <a:r>
              <a:rPr lang="es-CO" dirty="0" smtClean="0"/>
              <a:t> </a:t>
            </a:r>
            <a:r>
              <a:rPr lang="es-CO" dirty="0" err="1" smtClean="0"/>
              <a:t>iva</a:t>
            </a:r>
            <a:r>
              <a:rPr lang="es-CO" dirty="0" smtClean="0"/>
              <a:t> = 16 	// valor de tipo entero</a:t>
            </a:r>
          </a:p>
          <a:p>
            <a:pPr lvl="2"/>
            <a:r>
              <a:rPr lang="es-CO" dirty="0" err="1" smtClean="0">
                <a:solidFill>
                  <a:schemeClr val="accent5"/>
                </a:solidFill>
              </a:rPr>
              <a:t>var</a:t>
            </a:r>
            <a:r>
              <a:rPr lang="es-CO" dirty="0" smtClean="0"/>
              <a:t> total = 567.32	 // variable de tipo decimal</a:t>
            </a:r>
          </a:p>
          <a:p>
            <a:pPr lvl="1"/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1401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Tipo de dato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/>
              <a:t>El tipo de dato de la variable depende del valor que almacena.</a:t>
            </a:r>
          </a:p>
          <a:p>
            <a:pPr lvl="1"/>
            <a:r>
              <a:rPr lang="es-CO" dirty="0"/>
              <a:t>Cadena de texto</a:t>
            </a:r>
          </a:p>
          <a:p>
            <a:pPr lvl="2"/>
            <a:r>
              <a:rPr lang="es-CO" dirty="0" err="1">
                <a:solidFill>
                  <a:schemeClr val="accent5"/>
                </a:solidFill>
              </a:rPr>
              <a:t>var</a:t>
            </a:r>
            <a:r>
              <a:rPr lang="es-CO" dirty="0"/>
              <a:t> mensaje = “Mensaje”</a:t>
            </a:r>
          </a:p>
          <a:p>
            <a:pPr lvl="2"/>
            <a:r>
              <a:rPr lang="es-CO" dirty="0" err="1">
                <a:solidFill>
                  <a:schemeClr val="accent5"/>
                </a:solidFill>
              </a:rPr>
              <a:t>var</a:t>
            </a:r>
            <a:r>
              <a:rPr lang="es-CO" dirty="0"/>
              <a:t> producto = ‘Portátil’</a:t>
            </a:r>
          </a:p>
          <a:p>
            <a:pPr lvl="2"/>
            <a:endParaRPr lang="es-CO" dirty="0"/>
          </a:p>
          <a:p>
            <a:pPr lvl="2"/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200" y="3833812"/>
            <a:ext cx="8544800" cy="11319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00" y="5060366"/>
            <a:ext cx="7284036" cy="97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8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Tipo de dato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/>
              <a:t>El tipo de dato de la variable depende del valor que almacena.</a:t>
            </a:r>
          </a:p>
          <a:p>
            <a:pPr lvl="1"/>
            <a:r>
              <a:rPr lang="es-CO" dirty="0" err="1" smtClean="0"/>
              <a:t>Boleanos</a:t>
            </a:r>
            <a:endParaRPr lang="es-CO" dirty="0"/>
          </a:p>
          <a:p>
            <a:pPr lvl="2"/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564" y="3460335"/>
            <a:ext cx="3661670" cy="8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Arrays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 </a:t>
            </a:r>
            <a:r>
              <a:rPr lang="es-ES" dirty="0" err="1"/>
              <a:t>array</a:t>
            </a:r>
            <a:r>
              <a:rPr lang="es-ES" dirty="0"/>
              <a:t> es una colección de variables, que pueden ser todas del mismo tipo o cada una de un tipo </a:t>
            </a:r>
            <a:r>
              <a:rPr lang="es-ES" dirty="0" smtClean="0"/>
              <a:t>diferente.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285" y="2663806"/>
            <a:ext cx="1938668" cy="8640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60" y="3779103"/>
            <a:ext cx="11963040" cy="37714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255" y="4264214"/>
            <a:ext cx="2670085" cy="515603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80255" y="4472640"/>
            <a:ext cx="836511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Ejercicio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Crear un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array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 llamado 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06960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meses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 y que almacene el nombre de los doce meses del año. Mostrar por pantalla los doce nombres utilizando la función 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06960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console.log()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.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5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una aplicación?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aplicaciones web reciben este nombre porque se ejecutan en la internet. </a:t>
            </a:r>
            <a:endParaRPr lang="es-MX" dirty="0" smtClean="0"/>
          </a:p>
          <a:p>
            <a:r>
              <a:rPr lang="es-MX" dirty="0" smtClean="0"/>
              <a:t>Es </a:t>
            </a:r>
            <a:r>
              <a:rPr lang="es-MX" dirty="0"/>
              <a:t>decir que los datos o los archivos en los que trabajas son procesados y almacenados dentro de la web. Estas aplicaciones, por lo general, no necesitan ser instaladas en tu </a:t>
            </a:r>
            <a:r>
              <a:rPr lang="es-MX" dirty="0" smtClean="0"/>
              <a:t>computador y funcionan desde un navegador web quién le provee de recursos a la aplicación para trabajar.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0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Creación de funciones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Son fragmentos de código personalizados para realizar una actividad específica que puede recibir o no argumentos y puede regresar o no valor.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 smtClean="0"/>
              <a:t>function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(</a:t>
            </a:r>
            <a:r>
              <a:rPr lang="es-MX" dirty="0" err="1" smtClean="0"/>
              <a:t>args</a:t>
            </a:r>
            <a:r>
              <a:rPr lang="es-MX" dirty="0" smtClean="0"/>
              <a:t>){</a:t>
            </a:r>
          </a:p>
          <a:p>
            <a:pPr marL="0" indent="0">
              <a:buNone/>
            </a:pPr>
            <a:r>
              <a:rPr lang="es-MX" dirty="0" smtClean="0"/>
              <a:t>      	……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 smtClean="0"/>
              <a:t>return</a:t>
            </a:r>
            <a:r>
              <a:rPr lang="es-MX" dirty="0" smtClean="0"/>
              <a:t> </a:t>
            </a:r>
            <a:r>
              <a:rPr lang="es-MX" dirty="0" err="1" smtClean="0"/>
              <a:t>value</a:t>
            </a:r>
            <a:r>
              <a:rPr lang="es-MX" dirty="0" smtClean="0"/>
              <a:t>;</a:t>
            </a:r>
          </a:p>
          <a:p>
            <a:pPr marL="0" indent="0">
              <a:buNone/>
            </a:pPr>
            <a:r>
              <a:rPr lang="es-MX" dirty="0" smtClean="0"/>
              <a:t>}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6770914" y="3547293"/>
            <a:ext cx="45828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err="1">
                <a:latin typeface="Bahnschrift" panose="020B0502040204020203" pitchFamily="34" charset="0"/>
              </a:rPr>
              <a:t>function</a:t>
            </a:r>
            <a:r>
              <a:rPr lang="es-MX" sz="2800" dirty="0">
                <a:latin typeface="Bahnschrift" panose="020B0502040204020203" pitchFamily="34" charset="0"/>
              </a:rPr>
              <a:t> </a:t>
            </a:r>
            <a:r>
              <a:rPr lang="es-MX" sz="2800" dirty="0" err="1">
                <a:latin typeface="Bahnschrift" panose="020B0502040204020203" pitchFamily="34" charset="0"/>
              </a:rPr>
              <a:t>name</a:t>
            </a:r>
            <a:r>
              <a:rPr lang="es-MX" sz="2800" dirty="0">
                <a:latin typeface="Bahnschrift" panose="020B0502040204020203" pitchFamily="34" charset="0"/>
              </a:rPr>
              <a:t>(</a:t>
            </a:r>
            <a:r>
              <a:rPr lang="es-MX" sz="2800" dirty="0" err="1">
                <a:latin typeface="Bahnschrift" panose="020B0502040204020203" pitchFamily="34" charset="0"/>
              </a:rPr>
              <a:t>args</a:t>
            </a:r>
            <a:r>
              <a:rPr lang="es-MX" sz="2800" dirty="0">
                <a:latin typeface="Bahnschrift" panose="020B0502040204020203" pitchFamily="34" charset="0"/>
              </a:rPr>
              <a:t>){</a:t>
            </a:r>
          </a:p>
          <a:p>
            <a:r>
              <a:rPr lang="es-MX" sz="2800" dirty="0">
                <a:latin typeface="Bahnschrift" panose="020B0502040204020203" pitchFamily="34" charset="0"/>
              </a:rPr>
              <a:t>      	</a:t>
            </a:r>
            <a:r>
              <a:rPr lang="es-MX" sz="2800" dirty="0" err="1">
                <a:latin typeface="Bahnschrift" panose="020B0502040204020203" pitchFamily="34" charset="0"/>
              </a:rPr>
              <a:t>otro_bloque</a:t>
            </a:r>
            <a:r>
              <a:rPr lang="es-MX" sz="2800" dirty="0">
                <a:latin typeface="Bahnschrift" panose="020B0502040204020203" pitchFamily="34" charset="0"/>
              </a:rPr>
              <a:t>{</a:t>
            </a:r>
          </a:p>
          <a:p>
            <a:r>
              <a:rPr lang="es-MX" sz="2800" dirty="0">
                <a:latin typeface="Bahnschrift" panose="020B0502040204020203" pitchFamily="34" charset="0"/>
              </a:rPr>
              <a:t>	</a:t>
            </a:r>
          </a:p>
          <a:p>
            <a:r>
              <a:rPr lang="es-MX" sz="2800" dirty="0">
                <a:latin typeface="Bahnschrift" panose="020B0502040204020203" pitchFamily="34" charset="0"/>
              </a:rPr>
              <a:t>	}</a:t>
            </a:r>
          </a:p>
          <a:p>
            <a:r>
              <a:rPr lang="es-MX" sz="2800" dirty="0">
                <a:latin typeface="Bahnschrif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71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Declaración de una función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La definición de una función (también llamada declaración de función o sentencia de función) consiste de la palabra clave (reservada)  </a:t>
            </a:r>
            <a:r>
              <a:rPr lang="es-MX" dirty="0" err="1"/>
              <a:t>function</a:t>
            </a:r>
            <a:r>
              <a:rPr lang="es-MX" dirty="0"/>
              <a:t>, seguida por: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El nombre de la función (opcional).</a:t>
            </a:r>
          </a:p>
          <a:p>
            <a:r>
              <a:rPr lang="es-MX" dirty="0"/>
              <a:t>Una lista de argumentos para la función, encerrados entre paréntesis y separados por comas (,).</a:t>
            </a:r>
          </a:p>
          <a:p>
            <a:r>
              <a:rPr lang="es-MX" dirty="0"/>
              <a:t>Las sentencias JavaScript que definen la función, encerradas por llaves, { </a:t>
            </a:r>
            <a:r>
              <a:rPr lang="es-MX" dirty="0" smtClean="0"/>
              <a:t>}.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42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Declaración de una función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dirty="0"/>
              <a:t>Por ejemplo, el siguiente código define una función simple llamada </a:t>
            </a:r>
            <a:r>
              <a:rPr lang="es-MX" dirty="0" err="1"/>
              <a:t>square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/>
              <a:t>La función </a:t>
            </a:r>
            <a:r>
              <a:rPr lang="es-MX" b="1" dirty="0" err="1"/>
              <a:t>square</a:t>
            </a:r>
            <a:r>
              <a:rPr lang="es-MX" dirty="0"/>
              <a:t> toma un argumento, llamado </a:t>
            </a:r>
            <a:r>
              <a:rPr lang="es-MX" b="1" dirty="0" err="1"/>
              <a:t>number</a:t>
            </a:r>
            <a:r>
              <a:rPr lang="es-MX" dirty="0"/>
              <a:t>. 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La </a:t>
            </a:r>
            <a:r>
              <a:rPr lang="es-MX" dirty="0"/>
              <a:t>función consiste de una sentencia que expresa el retorno del argumento de la función (el cual es, </a:t>
            </a:r>
            <a:r>
              <a:rPr lang="es-MX" b="1" dirty="0" err="1"/>
              <a:t>number</a:t>
            </a:r>
            <a:r>
              <a:rPr lang="es-MX" dirty="0"/>
              <a:t>) multiplicado por sí mismo. 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La </a:t>
            </a:r>
            <a:r>
              <a:rPr lang="es-MX" dirty="0"/>
              <a:t>sentencia </a:t>
            </a:r>
            <a:r>
              <a:rPr lang="es-MX" b="1" dirty="0" err="1"/>
              <a:t>return</a:t>
            </a:r>
            <a:r>
              <a:rPr lang="es-MX" dirty="0"/>
              <a:t> especifica el valor retornado por la función.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17"/>
          <a:stretch/>
        </p:blipFill>
        <p:spPr>
          <a:xfrm>
            <a:off x="2387722" y="2411457"/>
            <a:ext cx="6341146" cy="142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/>
              <a:t>Modelo de Eventos de </a:t>
            </a:r>
            <a:r>
              <a:rPr lang="es-ES_tradnl" altLang="es-MX" i="1"/>
              <a:t>JavaScript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1300" y="1524000"/>
            <a:ext cx="7886700" cy="5334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_tradnl" altLang="es-MX" dirty="0"/>
              <a:t>Los eventos suceden a tres niveles:</a:t>
            </a:r>
          </a:p>
          <a:p>
            <a:pPr lvl="1">
              <a:lnSpc>
                <a:spcPct val="80000"/>
              </a:lnSpc>
            </a:pPr>
            <a:r>
              <a:rPr lang="es-ES_tradnl" altLang="es-MX" dirty="0"/>
              <a:t>A nivel del documento HTML</a:t>
            </a:r>
          </a:p>
          <a:p>
            <a:pPr lvl="1">
              <a:lnSpc>
                <a:spcPct val="80000"/>
              </a:lnSpc>
            </a:pPr>
            <a:r>
              <a:rPr lang="es-ES_tradnl" altLang="es-MX" dirty="0"/>
              <a:t>A nivel de un formulario individual</a:t>
            </a:r>
          </a:p>
          <a:p>
            <a:pPr lvl="1">
              <a:lnSpc>
                <a:spcPct val="80000"/>
              </a:lnSpc>
            </a:pPr>
            <a:r>
              <a:rPr lang="es-ES_tradnl" altLang="es-MX" dirty="0"/>
              <a:t>A nivel de un elemento de un </a:t>
            </a:r>
            <a:r>
              <a:rPr lang="es-ES_tradnl" altLang="es-MX" dirty="0" smtClean="0"/>
              <a:t>formulario</a:t>
            </a:r>
            <a:endParaRPr lang="es-ES_tradnl" altLang="es-MX" dirty="0"/>
          </a:p>
        </p:txBody>
      </p:sp>
    </p:spTree>
    <p:extLst>
      <p:ext uri="{BB962C8B-B14F-4D97-AF65-F5344CB8AC3E}">
        <p14:creationId xmlns:p14="http://schemas.microsoft.com/office/powerpoint/2010/main" val="192784444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mtClean="0"/>
              <a:t>    Eventos</a:t>
            </a:r>
            <a:endParaRPr lang="es-ES" altLang="es-MX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altLang="es-MX" dirty="0" smtClean="0"/>
              <a:t>Características</a:t>
            </a:r>
          </a:p>
          <a:p>
            <a:endParaRPr lang="es-ES" altLang="es-MX" dirty="0" smtClean="0"/>
          </a:p>
          <a:p>
            <a:pPr lvl="1"/>
            <a:r>
              <a:rPr lang="es-ES" altLang="es-MX" dirty="0" smtClean="0"/>
              <a:t>Pueden producirse cuando se interactúa con etiquetas</a:t>
            </a:r>
          </a:p>
          <a:p>
            <a:pPr lvl="1"/>
            <a:r>
              <a:rPr lang="es-ES" altLang="es-MX" dirty="0" smtClean="0"/>
              <a:t>Hay eventos comunes y propios de una etiqueta</a:t>
            </a:r>
          </a:p>
          <a:p>
            <a:pPr lvl="1"/>
            <a:endParaRPr lang="es-ES" altLang="es-MX" dirty="0" smtClean="0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0056813" y="6237289"/>
            <a:ext cx="3159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949268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mtClean="0"/>
              <a:t>    Eventos</a:t>
            </a:r>
            <a:endParaRPr lang="es-ES" altLang="es-MX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altLang="es-MX" dirty="0" smtClean="0"/>
          </a:p>
          <a:p>
            <a:pPr marL="0" indent="0">
              <a:buNone/>
            </a:pPr>
            <a:r>
              <a:rPr lang="es-ES" altLang="es-MX" dirty="0" smtClean="0"/>
              <a:t>¿Como capturar un evento?</a:t>
            </a:r>
          </a:p>
          <a:p>
            <a:endParaRPr lang="es-ES" altLang="es-MX" dirty="0" smtClean="0"/>
          </a:p>
          <a:p>
            <a:pPr lvl="1"/>
            <a:r>
              <a:rPr lang="es-ES" altLang="es-MX" dirty="0" smtClean="0"/>
              <a:t>Con ‘</a:t>
            </a:r>
            <a:r>
              <a:rPr lang="es-ES" altLang="es-MX" dirty="0" err="1" smtClean="0"/>
              <a:t>handlers</a:t>
            </a:r>
            <a:r>
              <a:rPr lang="es-ES" altLang="es-MX" dirty="0" smtClean="0"/>
              <a:t>’ o manejadores.  Ejemplos:</a:t>
            </a:r>
          </a:p>
          <a:p>
            <a:pPr lvl="2"/>
            <a:r>
              <a:rPr lang="es-ES" altLang="es-MX" dirty="0" err="1" smtClean="0"/>
              <a:t>onClick</a:t>
            </a:r>
            <a:r>
              <a:rPr lang="es-ES" altLang="es-MX" dirty="0" smtClean="0"/>
              <a:t>, </a:t>
            </a:r>
            <a:r>
              <a:rPr lang="es-ES" altLang="es-MX" dirty="0" err="1" smtClean="0"/>
              <a:t>onLoad</a:t>
            </a:r>
            <a:r>
              <a:rPr lang="es-ES" altLang="es-MX" dirty="0" smtClean="0"/>
              <a:t>, </a:t>
            </a:r>
            <a:r>
              <a:rPr lang="es-ES" altLang="es-MX" dirty="0" err="1" smtClean="0"/>
              <a:t>onDblClick</a:t>
            </a:r>
            <a:r>
              <a:rPr lang="es-ES" altLang="es-MX" dirty="0" smtClean="0"/>
              <a:t>…</a:t>
            </a:r>
          </a:p>
          <a:p>
            <a:pPr lvl="1"/>
            <a:endParaRPr lang="es-ES" altLang="es-MX" dirty="0" smtClean="0"/>
          </a:p>
          <a:p>
            <a:pPr marL="457200" lvl="1" indent="0">
              <a:buNone/>
            </a:pPr>
            <a:endParaRPr lang="es-ES" altLang="es-MX" dirty="0" smtClean="0"/>
          </a:p>
          <a:p>
            <a:pPr lvl="1"/>
            <a:endParaRPr lang="es-ES" altLang="es-MX" dirty="0" smtClean="0"/>
          </a:p>
          <a:p>
            <a:pPr lvl="1"/>
            <a:endParaRPr lang="es-ES" altLang="es-MX" dirty="0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0056813" y="6237289"/>
            <a:ext cx="3159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610643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mtClean="0"/>
              <a:t>    Eventos</a:t>
            </a:r>
            <a:endParaRPr lang="es-ES" altLang="es-MX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/>
          </p:nvPr>
        </p:nvGraphicFramePr>
        <p:xfrm>
          <a:off x="2387600" y="1825625"/>
          <a:ext cx="8966199" cy="3634648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358809226"/>
                    </a:ext>
                  </a:extLst>
                </a:gridCol>
                <a:gridCol w="3683726">
                  <a:extLst>
                    <a:ext uri="{9D8B030D-6E8A-4147-A177-3AD203B41FA5}">
                      <a16:colId xmlns:a16="http://schemas.microsoft.com/office/drawing/2014/main" val="297456553"/>
                    </a:ext>
                  </a:extLst>
                </a:gridCol>
                <a:gridCol w="3555273">
                  <a:extLst>
                    <a:ext uri="{9D8B030D-6E8A-4147-A177-3AD203B41FA5}">
                      <a16:colId xmlns:a16="http://schemas.microsoft.com/office/drawing/2014/main" val="1164694110"/>
                    </a:ext>
                  </a:extLst>
                </a:gridCol>
              </a:tblGrid>
              <a:tr h="795309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Evento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Descripción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Elementos para los que está definido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47462"/>
                  </a:ext>
                </a:extLst>
              </a:tr>
              <a:tr h="795309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onblur</a:t>
                      </a:r>
                      <a:endParaRPr lang="es-MX" b="1" dirty="0"/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Deseleccionar el elemento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&lt;button&gt;, &lt;input&gt;, &lt;label&gt;, &lt;select&gt;, &lt;textarea&gt;, &lt;body&gt;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029199"/>
                  </a:ext>
                </a:extLst>
              </a:tr>
              <a:tr h="795309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onchange</a:t>
                      </a:r>
                      <a:endParaRPr lang="es-MX" b="1" dirty="0"/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Deseleccionar un elemento que se ha modificado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&lt;input&gt;, &lt;select&gt;, &lt;textarea&gt;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39612"/>
                  </a:ext>
                </a:extLst>
              </a:tr>
              <a:tr h="453412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onclick</a:t>
                      </a:r>
                      <a:endParaRPr lang="es-MX" b="1" dirty="0"/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Pinchar y soltar el ratón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Todos los elementos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98149"/>
                  </a:ext>
                </a:extLst>
              </a:tr>
              <a:tr h="795309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ondblclick</a:t>
                      </a:r>
                      <a:endParaRPr lang="es-MX" b="1" dirty="0"/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Pinchar dos veces seguidas con el ratón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Todos los elementos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953350"/>
                  </a:ext>
                </a:extLst>
              </a:tr>
            </a:tbl>
          </a:graphicData>
        </a:graphic>
      </p:graphicFrame>
      <p:sp>
        <p:nvSpPr>
          <p:cNvPr id="63563" name="Rectangle 75"/>
          <p:cNvSpPr>
            <a:spLocks noChangeArrowheads="1"/>
          </p:cNvSpPr>
          <p:nvPr/>
        </p:nvSpPr>
        <p:spPr bwMode="auto">
          <a:xfrm>
            <a:off x="10056813" y="6237289"/>
            <a:ext cx="3159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943002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mtClean="0"/>
              <a:t>    Eventos</a:t>
            </a:r>
            <a:endParaRPr lang="es-ES" altLang="es-MX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/>
          </p:nvPr>
        </p:nvGraphicFramePr>
        <p:xfrm>
          <a:off x="2387600" y="1825625"/>
          <a:ext cx="8820330" cy="3373393"/>
        </p:xfrm>
        <a:graphic>
          <a:graphicData uri="http://schemas.openxmlformats.org/drawingml/2006/table">
            <a:tbl>
              <a:tblPr/>
              <a:tblGrid>
                <a:gridCol w="2164924">
                  <a:extLst>
                    <a:ext uri="{9D8B030D-6E8A-4147-A177-3AD203B41FA5}">
                      <a16:colId xmlns:a16="http://schemas.microsoft.com/office/drawing/2014/main" val="3922543209"/>
                    </a:ext>
                  </a:extLst>
                </a:gridCol>
                <a:gridCol w="3216997">
                  <a:extLst>
                    <a:ext uri="{9D8B030D-6E8A-4147-A177-3AD203B41FA5}">
                      <a16:colId xmlns:a16="http://schemas.microsoft.com/office/drawing/2014/main" val="858933005"/>
                    </a:ext>
                  </a:extLst>
                </a:gridCol>
                <a:gridCol w="3438409">
                  <a:extLst>
                    <a:ext uri="{9D8B030D-6E8A-4147-A177-3AD203B41FA5}">
                      <a16:colId xmlns:a16="http://schemas.microsoft.com/office/drawing/2014/main" val="1965635707"/>
                    </a:ext>
                  </a:extLst>
                </a:gridCol>
              </a:tblGrid>
              <a:tr h="909191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Evento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Descripción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Elementos para los que está definido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032766"/>
                  </a:ext>
                </a:extLst>
              </a:tr>
              <a:tr h="909191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onfocus</a:t>
                      </a:r>
                      <a:endParaRPr lang="es-MX" b="1" dirty="0"/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Seleccionar un elemento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&lt;button&gt;, &lt;input&gt;, &lt;label&gt;, &lt;select&gt;, &lt;</a:t>
                      </a:r>
                      <a:r>
                        <a:rPr lang="en-US" dirty="0" err="1"/>
                        <a:t>textarea</a:t>
                      </a:r>
                      <a:r>
                        <a:rPr lang="en-US" dirty="0"/>
                        <a:t>&gt;, &lt;body&gt;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3936"/>
                  </a:ext>
                </a:extLst>
              </a:tr>
              <a:tr h="518337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onkeydown</a:t>
                      </a:r>
                      <a:endParaRPr lang="es-MX" b="1" dirty="0"/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Pulsar una tecla y no soltarla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Elementos de formulario y &lt;body&gt;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99688"/>
                  </a:ext>
                </a:extLst>
              </a:tr>
              <a:tr h="518337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onkeypress</a:t>
                      </a:r>
                      <a:endParaRPr lang="es-MX" b="1" dirty="0"/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Pulsar una tecla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Elementos de formulario y &lt;body&gt;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653339"/>
                  </a:ext>
                </a:extLst>
              </a:tr>
              <a:tr h="518337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onkeyup</a:t>
                      </a:r>
                      <a:endParaRPr lang="es-MX" b="1" dirty="0"/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Soltar una tecla pulsada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Elementos de formulario y &lt;</a:t>
                      </a:r>
                      <a:r>
                        <a:rPr lang="es-MX" dirty="0" err="1"/>
                        <a:t>body</a:t>
                      </a:r>
                      <a:r>
                        <a:rPr lang="es-MX" dirty="0"/>
                        <a:t>&gt;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806477"/>
                  </a:ext>
                </a:extLst>
              </a:tr>
            </a:tbl>
          </a:graphicData>
        </a:graphic>
      </p:graphicFrame>
      <p:sp>
        <p:nvSpPr>
          <p:cNvPr id="92195" name="Rectangle 35"/>
          <p:cNvSpPr>
            <a:spLocks noChangeArrowheads="1"/>
          </p:cNvSpPr>
          <p:nvPr/>
        </p:nvSpPr>
        <p:spPr bwMode="auto">
          <a:xfrm>
            <a:off x="10056813" y="6237289"/>
            <a:ext cx="4318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688161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mtClean="0"/>
              <a:t>    Eventos</a:t>
            </a:r>
            <a:endParaRPr lang="es-ES" altLang="es-MX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/>
          </p:nvPr>
        </p:nvGraphicFramePr>
        <p:xfrm>
          <a:off x="2387600" y="1825625"/>
          <a:ext cx="8702766" cy="3979429"/>
        </p:xfrm>
        <a:graphic>
          <a:graphicData uri="http://schemas.openxmlformats.org/drawingml/2006/table">
            <a:tbl>
              <a:tblPr/>
              <a:tblGrid>
                <a:gridCol w="2197463">
                  <a:extLst>
                    <a:ext uri="{9D8B030D-6E8A-4147-A177-3AD203B41FA5}">
                      <a16:colId xmlns:a16="http://schemas.microsoft.com/office/drawing/2014/main" val="2157772263"/>
                    </a:ext>
                  </a:extLst>
                </a:gridCol>
                <a:gridCol w="3604381">
                  <a:extLst>
                    <a:ext uri="{9D8B030D-6E8A-4147-A177-3AD203B41FA5}">
                      <a16:colId xmlns:a16="http://schemas.microsoft.com/office/drawing/2014/main" val="1267885860"/>
                    </a:ext>
                  </a:extLst>
                </a:gridCol>
                <a:gridCol w="2900922">
                  <a:extLst>
                    <a:ext uri="{9D8B030D-6E8A-4147-A177-3AD203B41FA5}">
                      <a16:colId xmlns:a16="http://schemas.microsoft.com/office/drawing/2014/main" val="1979749074"/>
                    </a:ext>
                  </a:extLst>
                </a:gridCol>
              </a:tblGrid>
              <a:tr h="852317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Evento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Descripción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Elementos para los que está definido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551353"/>
                  </a:ext>
                </a:extLst>
              </a:tr>
              <a:tr h="454959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onload</a:t>
                      </a:r>
                      <a:endParaRPr lang="es-MX" b="1" dirty="0"/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Página cargada completamente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body</a:t>
                      </a:r>
                      <a:r>
                        <a:rPr lang="es-MX" dirty="0"/>
                        <a:t>&gt;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316216"/>
                  </a:ext>
                </a:extLst>
              </a:tr>
              <a:tr h="852317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onmousedown</a:t>
                      </a:r>
                      <a:endParaRPr lang="es-MX" b="1" dirty="0"/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Pulsar un botón del ratón y no soltarlo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Todos los elementos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658534"/>
                  </a:ext>
                </a:extLst>
              </a:tr>
              <a:tr h="454959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onmousemove</a:t>
                      </a:r>
                      <a:endParaRPr lang="es-MX" b="1" dirty="0"/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Mover el ratón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Todos los elementos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84501"/>
                  </a:ext>
                </a:extLst>
              </a:tr>
              <a:tr h="454959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onmouseout</a:t>
                      </a:r>
                      <a:endParaRPr lang="es-MX" b="1" dirty="0"/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El ratón "sale" del elemento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Todos los elementos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54003"/>
                  </a:ext>
                </a:extLst>
              </a:tr>
              <a:tr h="454959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onmouseover</a:t>
                      </a:r>
                      <a:endParaRPr lang="es-MX" b="1" dirty="0"/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El ratón "entra" en el elemento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Todos los elementos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206319"/>
                  </a:ext>
                </a:extLst>
              </a:tr>
              <a:tr h="454959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onmouseup</a:t>
                      </a:r>
                      <a:endParaRPr lang="es-MX" b="1" dirty="0"/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Soltar el botón del ratón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Todos los elementos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397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4300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mtClean="0"/>
              <a:t>    Eventos</a:t>
            </a:r>
            <a:endParaRPr lang="es-ES" altLang="es-MX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/>
          </p:nvPr>
        </p:nvGraphicFramePr>
        <p:xfrm>
          <a:off x="2387600" y="1825625"/>
          <a:ext cx="8702766" cy="3843654"/>
        </p:xfrm>
        <a:graphic>
          <a:graphicData uri="http://schemas.openxmlformats.org/drawingml/2006/table">
            <a:tbl>
              <a:tblPr/>
              <a:tblGrid>
                <a:gridCol w="2145211">
                  <a:extLst>
                    <a:ext uri="{9D8B030D-6E8A-4147-A177-3AD203B41FA5}">
                      <a16:colId xmlns:a16="http://schemas.microsoft.com/office/drawing/2014/main" val="2157772263"/>
                    </a:ext>
                  </a:extLst>
                </a:gridCol>
                <a:gridCol w="3656633">
                  <a:extLst>
                    <a:ext uri="{9D8B030D-6E8A-4147-A177-3AD203B41FA5}">
                      <a16:colId xmlns:a16="http://schemas.microsoft.com/office/drawing/2014/main" val="1267885860"/>
                    </a:ext>
                  </a:extLst>
                </a:gridCol>
                <a:gridCol w="2900922">
                  <a:extLst>
                    <a:ext uri="{9D8B030D-6E8A-4147-A177-3AD203B41FA5}">
                      <a16:colId xmlns:a16="http://schemas.microsoft.com/office/drawing/2014/main" val="1979749074"/>
                    </a:ext>
                  </a:extLst>
                </a:gridCol>
              </a:tblGrid>
              <a:tr h="92950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Evento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Descripción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Elementos para los que está definido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551353"/>
                  </a:ext>
                </a:extLst>
              </a:tr>
              <a:tr h="496161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onreset</a:t>
                      </a:r>
                      <a:endParaRPr lang="es-MX" b="1" dirty="0"/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Inicializar el formulario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form</a:t>
                      </a:r>
                      <a:r>
                        <a:rPr lang="es-MX" dirty="0"/>
                        <a:t>&gt;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63344"/>
                  </a:ext>
                </a:extLst>
              </a:tr>
              <a:tr h="496161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onresize</a:t>
                      </a:r>
                      <a:endParaRPr lang="es-MX" b="1" dirty="0"/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Modificar el tamaño de la ventana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&lt;body&gt;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389263"/>
                  </a:ext>
                </a:extLst>
              </a:tr>
              <a:tr h="496161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onselect</a:t>
                      </a:r>
                      <a:endParaRPr lang="es-MX" b="1" dirty="0"/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Seleccionar un texto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&lt;input&gt;, &lt;textarea&gt;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14380"/>
                  </a:ext>
                </a:extLst>
              </a:tr>
              <a:tr h="496161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onsubmit</a:t>
                      </a:r>
                      <a:endParaRPr lang="es-MX" b="1" dirty="0"/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Enviar el formulario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&lt;form&gt;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705132"/>
                  </a:ext>
                </a:extLst>
              </a:tr>
              <a:tr h="929505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onunload</a:t>
                      </a:r>
                      <a:endParaRPr lang="es-MX" b="1" dirty="0"/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 abandona la página, por ejemplo al cerrar el navegador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body</a:t>
                      </a:r>
                      <a:r>
                        <a:rPr lang="es-MX" dirty="0"/>
                        <a:t>&gt;</a:t>
                      </a:r>
                    </a:p>
                  </a:txBody>
                  <a:tcPr marL="39766" marR="39766" marT="19883" marB="19883"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033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837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HTML5</a:t>
            </a:r>
            <a:endParaRPr lang="es-MX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&lt;</a:t>
            </a:r>
            <a:r>
              <a:rPr lang="es-MX" dirty="0" err="1" smtClean="0"/>
              <a:t>conceptos_basicos</a:t>
            </a:r>
            <a:r>
              <a:rPr lang="es-MX" dirty="0" smtClean="0"/>
              <a:t> /&gt;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5" t="17535" r="12980"/>
          <a:stretch/>
        </p:blipFill>
        <p:spPr>
          <a:xfrm>
            <a:off x="9074727" y="2438399"/>
            <a:ext cx="2867892" cy="31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mtClean="0"/>
              <a:t>    Eventos</a:t>
            </a:r>
            <a:endParaRPr lang="es-ES" altLang="es-MX" dirty="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altLang="es-MX" dirty="0" smtClean="0"/>
              <a:t>El código manejador esta en el interior del código </a:t>
            </a:r>
            <a:r>
              <a:rPr lang="es-ES" altLang="es-MX" dirty="0" err="1" smtClean="0"/>
              <a:t>html</a:t>
            </a:r>
            <a:r>
              <a:rPr lang="es-ES" altLang="es-MX" dirty="0" smtClean="0"/>
              <a:t>:</a:t>
            </a:r>
          </a:p>
          <a:p>
            <a:pPr lvl="1"/>
            <a:endParaRPr lang="es-ES" altLang="es-MX" dirty="0" smtClean="0"/>
          </a:p>
          <a:p>
            <a:pPr marL="457200" lvl="1" indent="0">
              <a:buNone/>
            </a:pPr>
            <a:r>
              <a:rPr lang="es-ES" altLang="es-MX" dirty="0" smtClean="0"/>
              <a:t>	&lt;‘Etiqueta’ ‘manejador’=‘</a:t>
            </a:r>
            <a:r>
              <a:rPr lang="es-ES" altLang="es-MX" dirty="0" err="1" smtClean="0"/>
              <a:t>codigo</a:t>
            </a:r>
            <a:r>
              <a:rPr lang="es-ES" altLang="es-MX" dirty="0" smtClean="0"/>
              <a:t> a ejecutar’&gt; </a:t>
            </a:r>
          </a:p>
          <a:p>
            <a:endParaRPr lang="es-ES" altLang="es-MX" dirty="0" smtClean="0"/>
          </a:p>
          <a:p>
            <a:pPr lvl="1"/>
            <a:r>
              <a:rPr lang="es-ES" altLang="es-MX" dirty="0" smtClean="0"/>
              <a:t>Ejemplo</a:t>
            </a:r>
          </a:p>
          <a:p>
            <a:pPr lvl="1"/>
            <a:endParaRPr lang="es-ES" altLang="es-MX" dirty="0" smtClean="0"/>
          </a:p>
          <a:p>
            <a:pPr marL="457200" lvl="1" indent="0">
              <a:buNone/>
            </a:pPr>
            <a:r>
              <a:rPr lang="es-ES" altLang="es-MX" dirty="0" smtClean="0"/>
              <a:t>&lt;input </a:t>
            </a:r>
            <a:r>
              <a:rPr lang="es-ES" altLang="es-MX" dirty="0" err="1" smtClean="0"/>
              <a:t>type</a:t>
            </a:r>
            <a:r>
              <a:rPr lang="es-ES" altLang="es-MX" dirty="0" smtClean="0"/>
              <a:t>="</a:t>
            </a:r>
            <a:r>
              <a:rPr lang="es-ES" altLang="es-MX" dirty="0" err="1" smtClean="0"/>
              <a:t>button</a:t>
            </a:r>
            <a:r>
              <a:rPr lang="es-ES" altLang="es-MX" dirty="0" smtClean="0"/>
              <a:t>" </a:t>
            </a:r>
            <a:r>
              <a:rPr lang="es-ES" altLang="es-MX" dirty="0" err="1" smtClean="0"/>
              <a:t>value</a:t>
            </a:r>
            <a:r>
              <a:rPr lang="es-ES" altLang="es-MX" dirty="0" smtClean="0"/>
              <a:t>=" Pulsar botón” </a:t>
            </a:r>
            <a:r>
              <a:rPr lang="es-ES" altLang="es-MX" dirty="0" err="1" smtClean="0"/>
              <a:t>onClick</a:t>
            </a:r>
            <a:r>
              <a:rPr lang="es-ES" altLang="es-MX" dirty="0" smtClean="0"/>
              <a:t>="</a:t>
            </a:r>
            <a:r>
              <a:rPr lang="es-ES" altLang="es-MX" dirty="0" err="1" smtClean="0"/>
              <a:t>window.alert</a:t>
            </a:r>
            <a:r>
              <a:rPr lang="es-ES" altLang="es-MX" dirty="0" smtClean="0"/>
              <a:t>('Hola mundo!')";&gt;</a:t>
            </a:r>
          </a:p>
          <a:p>
            <a:pPr lvl="1"/>
            <a:endParaRPr lang="es-ES" altLang="es-MX" dirty="0" smtClean="0"/>
          </a:p>
          <a:p>
            <a:pPr lvl="1"/>
            <a:endParaRPr lang="es-ES" altLang="es-MX" dirty="0" smtClean="0"/>
          </a:p>
          <a:p>
            <a:pPr lvl="1"/>
            <a:endParaRPr lang="es-ES" altLang="es-MX" dirty="0" smtClean="0"/>
          </a:p>
          <a:p>
            <a:pPr lvl="1"/>
            <a:endParaRPr lang="es-ES" altLang="es-MX" dirty="0" smtClean="0"/>
          </a:p>
          <a:p>
            <a:pPr lvl="1"/>
            <a:endParaRPr lang="es-ES" altLang="es-MX" dirty="0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0056813" y="6237289"/>
            <a:ext cx="4318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903723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dirty="0" smtClean="0"/>
              <a:t>    Eventos</a:t>
            </a:r>
            <a:endParaRPr lang="es-ES" altLang="es-MX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s-ES" altLang="es-MX" dirty="0" err="1" smtClean="0"/>
              <a:t>onClick</a:t>
            </a:r>
            <a:endParaRPr lang="es-ES" altLang="es-MX" dirty="0" smtClean="0"/>
          </a:p>
          <a:p>
            <a:pPr lvl="1"/>
            <a:endParaRPr lang="es-ES" altLang="es-MX" dirty="0" smtClean="0"/>
          </a:p>
          <a:p>
            <a:pPr marL="457200" lvl="1" indent="0">
              <a:buNone/>
            </a:pPr>
            <a:r>
              <a:rPr lang="es-ES" altLang="es-MX" dirty="0" smtClean="0"/>
              <a:t>&lt;</a:t>
            </a:r>
            <a:r>
              <a:rPr lang="es-ES" altLang="es-MX" dirty="0" err="1" smtClean="0"/>
              <a:t>html</a:t>
            </a:r>
            <a:r>
              <a:rPr lang="es-ES" altLang="es-MX" dirty="0" smtClean="0"/>
              <a:t>&gt;</a:t>
            </a:r>
          </a:p>
          <a:p>
            <a:pPr marL="457200" lvl="1" indent="0">
              <a:buNone/>
            </a:pPr>
            <a:r>
              <a:rPr lang="es-ES" altLang="es-MX" dirty="0" smtClean="0"/>
              <a:t>  &lt;head&gt;</a:t>
            </a:r>
          </a:p>
          <a:p>
            <a:pPr marL="457200" lvl="1" indent="0">
              <a:buNone/>
            </a:pPr>
            <a:r>
              <a:rPr lang="es-ES" altLang="es-MX" dirty="0" smtClean="0"/>
              <a:t>    &lt;</a:t>
            </a:r>
            <a:r>
              <a:rPr lang="es-ES" altLang="es-MX" dirty="0" err="1" smtClean="0"/>
              <a:t>title</a:t>
            </a:r>
            <a:r>
              <a:rPr lang="es-ES" altLang="es-MX" dirty="0" smtClean="0"/>
              <a:t>&gt;Ejemplo </a:t>
            </a:r>
            <a:r>
              <a:rPr lang="es-ES" altLang="es-MX" dirty="0" err="1" smtClean="0"/>
              <a:t>onClick</a:t>
            </a:r>
            <a:r>
              <a:rPr lang="es-ES" altLang="es-MX" dirty="0" smtClean="0"/>
              <a:t>&lt;/</a:t>
            </a:r>
            <a:r>
              <a:rPr lang="es-ES" altLang="es-MX" dirty="0" err="1" smtClean="0"/>
              <a:t>title</a:t>
            </a:r>
            <a:r>
              <a:rPr lang="es-ES" altLang="es-MX" dirty="0" smtClean="0"/>
              <a:t>&gt;</a:t>
            </a:r>
          </a:p>
          <a:p>
            <a:pPr marL="457200" lvl="1" indent="0">
              <a:buNone/>
            </a:pPr>
            <a:r>
              <a:rPr lang="es-ES" altLang="es-MX" dirty="0" smtClean="0"/>
              <a:t>  &lt;/head&gt;</a:t>
            </a:r>
          </a:p>
          <a:p>
            <a:pPr marL="457200" lvl="1" indent="0">
              <a:buNone/>
            </a:pPr>
            <a:r>
              <a:rPr lang="es-ES" altLang="es-MX" dirty="0" smtClean="0"/>
              <a:t>  &lt;</a:t>
            </a:r>
            <a:r>
              <a:rPr lang="es-ES" altLang="es-MX" dirty="0" err="1" smtClean="0"/>
              <a:t>body</a:t>
            </a:r>
            <a:r>
              <a:rPr lang="es-ES" altLang="es-MX" dirty="0" smtClean="0"/>
              <a:t>&gt;</a:t>
            </a:r>
          </a:p>
          <a:p>
            <a:pPr marL="457200" lvl="1" indent="0">
              <a:buNone/>
            </a:pPr>
            <a:r>
              <a:rPr lang="es-ES" altLang="es-MX" dirty="0" smtClean="0"/>
              <a:t>    &lt;center&gt;</a:t>
            </a:r>
          </a:p>
          <a:p>
            <a:pPr marL="457200" lvl="1" indent="0">
              <a:buNone/>
            </a:pPr>
            <a:r>
              <a:rPr lang="es-ES" altLang="es-MX" dirty="0" smtClean="0"/>
              <a:t>      &lt;input </a:t>
            </a:r>
            <a:r>
              <a:rPr lang="es-ES" altLang="es-MX" dirty="0" err="1" smtClean="0"/>
              <a:t>type</a:t>
            </a:r>
            <a:r>
              <a:rPr lang="es-ES" altLang="es-MX" dirty="0" smtClean="0"/>
              <a:t>="</a:t>
            </a:r>
            <a:r>
              <a:rPr lang="es-ES" altLang="es-MX" dirty="0" err="1" smtClean="0"/>
              <a:t>button</a:t>
            </a:r>
            <a:r>
              <a:rPr lang="es-ES" altLang="es-MX" dirty="0" smtClean="0"/>
              <a:t>" </a:t>
            </a:r>
            <a:r>
              <a:rPr lang="es-ES" altLang="es-MX" dirty="0" err="1" smtClean="0"/>
              <a:t>value</a:t>
            </a:r>
            <a:r>
              <a:rPr lang="es-ES" altLang="es-MX" dirty="0" smtClean="0"/>
              <a:t>=" Pulsar </a:t>
            </a:r>
            <a:r>
              <a:rPr lang="es-ES" altLang="es-MX" dirty="0" err="1" smtClean="0"/>
              <a:t>boton</a:t>
            </a:r>
            <a:r>
              <a:rPr lang="es-ES" altLang="es-MX" dirty="0" smtClean="0"/>
              <a:t> para saludo... " </a:t>
            </a:r>
            <a:r>
              <a:rPr lang="es-ES" altLang="es-MX" dirty="0" err="1" smtClean="0"/>
              <a:t>onClick</a:t>
            </a:r>
            <a:r>
              <a:rPr lang="es-ES" altLang="es-MX" dirty="0" smtClean="0"/>
              <a:t>="</a:t>
            </a:r>
            <a:r>
              <a:rPr lang="es-ES" altLang="es-MX" dirty="0" err="1" smtClean="0"/>
              <a:t>window.alert</a:t>
            </a:r>
            <a:r>
              <a:rPr lang="es-ES" altLang="es-MX" dirty="0" smtClean="0"/>
              <a:t>('Hola mundo!')";&gt;</a:t>
            </a:r>
          </a:p>
          <a:p>
            <a:pPr marL="457200" lvl="1" indent="0">
              <a:buNone/>
            </a:pPr>
            <a:r>
              <a:rPr lang="es-ES" altLang="es-MX" dirty="0" smtClean="0"/>
              <a:t>    &lt;/center&gt;</a:t>
            </a:r>
          </a:p>
          <a:p>
            <a:pPr marL="457200" lvl="1" indent="0">
              <a:buNone/>
            </a:pPr>
            <a:r>
              <a:rPr lang="es-ES" altLang="es-MX" dirty="0" smtClean="0"/>
              <a:t>   &lt;/</a:t>
            </a:r>
            <a:r>
              <a:rPr lang="es-ES" altLang="es-MX" dirty="0" err="1" smtClean="0"/>
              <a:t>body</a:t>
            </a:r>
            <a:r>
              <a:rPr lang="es-ES" altLang="es-MX" dirty="0" smtClean="0"/>
              <a:t>&gt;</a:t>
            </a:r>
          </a:p>
          <a:p>
            <a:pPr marL="457200" lvl="1" indent="0">
              <a:buNone/>
            </a:pPr>
            <a:r>
              <a:rPr lang="es-ES" altLang="es-MX" dirty="0" smtClean="0"/>
              <a:t>&lt;/</a:t>
            </a:r>
            <a:r>
              <a:rPr lang="es-ES" altLang="es-MX" dirty="0" err="1" smtClean="0"/>
              <a:t>html</a:t>
            </a:r>
            <a:r>
              <a:rPr lang="es-ES" altLang="es-MX" dirty="0" smtClean="0"/>
              <a:t>&gt;</a:t>
            </a:r>
          </a:p>
          <a:p>
            <a:pPr lvl="1"/>
            <a:endParaRPr lang="es-ES" altLang="es-MX" dirty="0" smtClean="0"/>
          </a:p>
          <a:p>
            <a:pPr lvl="1"/>
            <a:endParaRPr lang="es-ES" altLang="es-MX" dirty="0" smtClean="0"/>
          </a:p>
          <a:p>
            <a:pPr lvl="1"/>
            <a:endParaRPr lang="es-ES" altLang="es-MX" dirty="0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4079876" y="2492376"/>
            <a:ext cx="287972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4079875" y="2565400"/>
            <a:ext cx="3168650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10056813" y="6237289"/>
            <a:ext cx="4318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9366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dirty="0" smtClean="0"/>
              <a:t>    Eventos</a:t>
            </a:r>
            <a:r>
              <a:rPr lang="es-ES" altLang="es-MX" sz="4000" dirty="0"/>
              <a:t>: </a:t>
            </a:r>
            <a:r>
              <a:rPr lang="es-ES" altLang="es-MX" sz="2800" dirty="0" err="1" smtClean="0"/>
              <a:t>onFocus</a:t>
            </a:r>
            <a:endParaRPr lang="es-ES" altLang="es-MX" sz="2800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endParaRPr lang="es-ES" altLang="es-MX" dirty="0"/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4700" dirty="0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4079875" y="2492376"/>
            <a:ext cx="316865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4079875" y="2565400"/>
            <a:ext cx="3168650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10056813" y="6237289"/>
            <a:ext cx="4318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14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1395071"/>
            <a:ext cx="9065487" cy="52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dirty="0" smtClean="0"/>
              <a:t>    Eventos</a:t>
            </a:r>
            <a:r>
              <a:rPr lang="es-ES" altLang="es-MX" dirty="0"/>
              <a:t>: </a:t>
            </a:r>
            <a:r>
              <a:rPr lang="es-ES" altLang="es-MX" dirty="0" err="1" smtClean="0"/>
              <a:t>onResize</a:t>
            </a:r>
            <a:endParaRPr lang="es-ES" altLang="es-MX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s-ES" altLang="es-MX" dirty="0" smtClean="0"/>
          </a:p>
          <a:p>
            <a:pPr lvl="1"/>
            <a:endParaRPr lang="es-ES" altLang="es-MX" dirty="0"/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4079875" y="2492376"/>
            <a:ext cx="316865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4079875" y="2565400"/>
            <a:ext cx="3168650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10056813" y="6237289"/>
            <a:ext cx="4318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s-ES" altLang="es-MX" sz="1400">
                <a:solidFill>
                  <a:schemeClr val="tx1"/>
                </a:solidFill>
              </a:rPr>
              <a:t>14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1763712"/>
            <a:ext cx="11502863" cy="407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9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dirty="0" smtClean="0"/>
              <a:t>    Eventos</a:t>
            </a:r>
            <a:r>
              <a:rPr lang="es-ES" altLang="es-MX" sz="4000" dirty="0"/>
              <a:t>: </a:t>
            </a:r>
            <a:r>
              <a:rPr lang="es-ES" altLang="es-MX" sz="2800" dirty="0" err="1" smtClean="0"/>
              <a:t>onFocus</a:t>
            </a:r>
            <a:endParaRPr lang="es-ES" altLang="es-MX" sz="2800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endParaRPr lang="es-ES" altLang="es-MX" dirty="0"/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4700" dirty="0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4079875" y="2492376"/>
            <a:ext cx="316865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4079875" y="2565400"/>
            <a:ext cx="3168650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86" y="1690688"/>
            <a:ext cx="7897327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4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dirty="0" smtClean="0"/>
              <a:t>    Eventos</a:t>
            </a:r>
            <a:r>
              <a:rPr lang="es-ES" altLang="es-MX" sz="4000" dirty="0"/>
              <a:t>: </a:t>
            </a:r>
            <a:r>
              <a:rPr lang="es-ES" altLang="es-MX" sz="2800" dirty="0" err="1" smtClean="0"/>
              <a:t>onBlur</a:t>
            </a:r>
            <a:endParaRPr lang="es-ES" altLang="es-MX" sz="2800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endParaRPr lang="es-ES" altLang="es-MX" dirty="0"/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4700" dirty="0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4079875" y="2492376"/>
            <a:ext cx="316865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4079875" y="2565400"/>
            <a:ext cx="3168650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94592"/>
            <a:ext cx="6130153" cy="195317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87" y="3582706"/>
            <a:ext cx="10607976" cy="126258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548" y="5132629"/>
            <a:ext cx="7480527" cy="10332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210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dirty="0" smtClean="0"/>
              <a:t>    Eventos</a:t>
            </a:r>
            <a:r>
              <a:rPr lang="es-ES" altLang="es-MX" sz="4000" dirty="0"/>
              <a:t>: </a:t>
            </a:r>
            <a:r>
              <a:rPr lang="es-ES" altLang="es-MX" sz="2800" dirty="0" err="1" smtClean="0"/>
              <a:t>onChange</a:t>
            </a:r>
            <a:endParaRPr lang="es-ES" altLang="es-MX" sz="2800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endParaRPr lang="es-ES" altLang="es-MX" dirty="0"/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4700" dirty="0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4079875" y="2492376"/>
            <a:ext cx="316865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4079875" y="2565400"/>
            <a:ext cx="3168650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705" y="1288732"/>
            <a:ext cx="7014989" cy="5391913"/>
          </a:xfrm>
          <a:prstGeom prst="rect">
            <a:avLst/>
          </a:prstGeom>
        </p:spPr>
      </p:pic>
      <p:pic>
        <p:nvPicPr>
          <p:cNvPr id="8" name="Imagen 7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891" y="5256501"/>
            <a:ext cx="942109" cy="942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808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dirty="0" smtClean="0"/>
              <a:t>    Eventos</a:t>
            </a:r>
            <a:r>
              <a:rPr lang="es-ES" altLang="es-MX" sz="4000" dirty="0"/>
              <a:t>: </a:t>
            </a:r>
            <a:r>
              <a:rPr lang="es-ES" altLang="es-MX" sz="2800" dirty="0" err="1" smtClean="0"/>
              <a:t>onPressKey</a:t>
            </a:r>
            <a:endParaRPr lang="es-ES" altLang="es-MX" sz="2800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endParaRPr lang="es-ES" altLang="es-MX" dirty="0"/>
          </a:p>
          <a:p>
            <a:pPr lvl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s-ES" altLang="es-MX" sz="4700" dirty="0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4079875" y="2492376"/>
            <a:ext cx="316865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4079875" y="2565400"/>
            <a:ext cx="3168650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2" y="1432357"/>
            <a:ext cx="11764164" cy="4802909"/>
          </a:xfrm>
          <a:prstGeom prst="rect">
            <a:avLst/>
          </a:prstGeom>
        </p:spPr>
      </p:pic>
      <p:pic>
        <p:nvPicPr>
          <p:cNvPr id="8" name="Imagen 7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891" y="5256501"/>
            <a:ext cx="942109" cy="942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86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261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HTML5?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HTML5 es un </a:t>
            </a:r>
            <a:r>
              <a:rPr lang="es-MX" b="1" dirty="0"/>
              <a:t>lenguaje </a:t>
            </a:r>
            <a:r>
              <a:rPr lang="es-MX" b="1" dirty="0" err="1"/>
              <a:t>markup</a:t>
            </a:r>
            <a:r>
              <a:rPr lang="es-MX" dirty="0"/>
              <a:t> (de hecho, las siglas de HTML significan </a:t>
            </a:r>
            <a:r>
              <a:rPr lang="es-MX" dirty="0" err="1"/>
              <a:t>Hyper</a:t>
            </a:r>
            <a:r>
              <a:rPr lang="es-MX" dirty="0"/>
              <a:t> Text </a:t>
            </a:r>
            <a:r>
              <a:rPr lang="es-MX" dirty="0" err="1"/>
              <a:t>Markup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) usado para </a:t>
            </a:r>
            <a:r>
              <a:rPr lang="es-MX" b="1" dirty="0"/>
              <a:t>estructurar y presentar el contenido para la web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1026" name="Picture 2" descr="Resultado de imagen para html marku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0" t="12250" r="11381" b="12368"/>
          <a:stretch/>
        </p:blipFill>
        <p:spPr bwMode="auto">
          <a:xfrm>
            <a:off x="3997786" y="3311237"/>
            <a:ext cx="5212428" cy="279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44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Etiquetas de Marcado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Etiqueta normal</a:t>
            </a:r>
          </a:p>
          <a:p>
            <a:pPr lvl="1"/>
            <a:r>
              <a:rPr lang="es-MX" dirty="0" smtClean="0"/>
              <a:t>Apertura de la etiqueta: &lt;etiqueta&gt;</a:t>
            </a:r>
          </a:p>
          <a:p>
            <a:pPr lvl="1"/>
            <a:r>
              <a:rPr lang="es-MX" dirty="0" smtClean="0"/>
              <a:t>Cierre de la etiqueta: &lt;/etiqueta&gt;</a:t>
            </a:r>
          </a:p>
          <a:p>
            <a:r>
              <a:rPr lang="es-MX" dirty="0" smtClean="0"/>
              <a:t>Etiqueta simple</a:t>
            </a:r>
          </a:p>
          <a:p>
            <a:pPr lvl="1"/>
            <a:r>
              <a:rPr lang="es-MX" dirty="0" smtClean="0"/>
              <a:t>Solo apertura: &lt;simple /&gt;</a:t>
            </a:r>
          </a:p>
          <a:p>
            <a:endParaRPr lang="es-MX" dirty="0"/>
          </a:p>
          <a:p>
            <a:r>
              <a:rPr lang="es-MX" dirty="0" smtClean="0"/>
              <a:t>Atributos de las etiquetas</a:t>
            </a:r>
          </a:p>
          <a:p>
            <a:pPr lvl="1"/>
            <a:r>
              <a:rPr lang="es-MX" dirty="0" smtClean="0"/>
              <a:t>&lt;etiqueta </a:t>
            </a:r>
            <a:r>
              <a:rPr lang="es-MX" dirty="0" err="1" smtClean="0"/>
              <a:t>atrib</a:t>
            </a:r>
            <a:r>
              <a:rPr lang="es-MX" dirty="0" smtClean="0"/>
              <a:t>=“valor”&gt;&lt;/etiqueta&gt;</a:t>
            </a:r>
          </a:p>
          <a:p>
            <a:pPr lvl="1"/>
            <a:r>
              <a:rPr lang="es-MX" dirty="0" smtClean="0"/>
              <a:t>&lt;simple </a:t>
            </a:r>
            <a:r>
              <a:rPr lang="es-MX" dirty="0" err="1" smtClean="0"/>
              <a:t>atrib</a:t>
            </a:r>
            <a:r>
              <a:rPr lang="es-MX" dirty="0" smtClean="0"/>
              <a:t>=“valor” /&gt;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65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Atributos de una etiqueta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smtClean="0"/>
              <a:t>Ejemplo de atributos:</a:t>
            </a:r>
          </a:p>
          <a:p>
            <a:pPr marL="0" indent="0">
              <a:buNone/>
            </a:pPr>
            <a:r>
              <a:rPr lang="es-MX" sz="2400" dirty="0" smtClean="0"/>
              <a:t>&lt;a </a:t>
            </a:r>
            <a:r>
              <a:rPr lang="es-MX" sz="2400" dirty="0" err="1" smtClean="0"/>
              <a:t>href</a:t>
            </a:r>
            <a:r>
              <a:rPr lang="es-MX" sz="2400" dirty="0" smtClean="0"/>
              <a:t>=“www.google.com” id=“Link” </a:t>
            </a:r>
            <a:r>
              <a:rPr lang="es-MX" sz="2400" dirty="0" err="1" smtClean="0"/>
              <a:t>class</a:t>
            </a:r>
            <a:r>
              <a:rPr lang="es-MX" sz="2400" dirty="0" smtClean="0"/>
              <a:t>=“</a:t>
            </a:r>
            <a:r>
              <a:rPr lang="es-MX" sz="2400" dirty="0" err="1" smtClean="0"/>
              <a:t>boton</a:t>
            </a:r>
            <a:r>
              <a:rPr lang="es-MX" sz="2400" dirty="0" smtClean="0"/>
              <a:t>”&gt;Google&lt;/a&gt;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b="1" dirty="0" err="1" smtClean="0"/>
              <a:t>href</a:t>
            </a:r>
            <a:r>
              <a:rPr lang="es-MX" sz="2400" dirty="0" smtClean="0"/>
              <a:t> : Se emplea para especificar una dirección local o relativa.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b="1" dirty="0" smtClean="0"/>
              <a:t>id</a:t>
            </a:r>
            <a:r>
              <a:rPr lang="es-MX" sz="2400" dirty="0" smtClean="0"/>
              <a:t> : Se emplea para determinar a un elemento como único dentro de todo el documento.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b="1" dirty="0" err="1" smtClean="0"/>
              <a:t>class</a:t>
            </a:r>
            <a:r>
              <a:rPr lang="es-MX" sz="2400" dirty="0" smtClean="0"/>
              <a:t> : Se emplea para poder agrupar elementos que compartirán características similares.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3908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básica de una aplicación web</a:t>
            </a:r>
            <a:endParaRPr lang="es-MX" dirty="0"/>
          </a:p>
        </p:txBody>
      </p:sp>
      <p:pic>
        <p:nvPicPr>
          <p:cNvPr id="2050" name="Picture 2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37" y="1985962"/>
            <a:ext cx="541972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Hola mundo en HTML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&lt;title&gt;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hola</a:t>
            </a:r>
            <a:r>
              <a:rPr lang="en-US" dirty="0" smtClean="0"/>
              <a:t> </a:t>
            </a:r>
            <a:r>
              <a:rPr lang="en-US" dirty="0" err="1" smtClean="0"/>
              <a:t>mundo</a:t>
            </a:r>
            <a:r>
              <a:rPr lang="en-US" dirty="0" smtClean="0"/>
              <a:t>&lt;/title&gt;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&lt;h1&gt;</a:t>
            </a:r>
            <a:r>
              <a:rPr lang="en-US" dirty="0" err="1" smtClean="0"/>
              <a:t>Hola</a:t>
            </a:r>
            <a:r>
              <a:rPr lang="en-US" dirty="0" smtClean="0"/>
              <a:t> </a:t>
            </a:r>
            <a:r>
              <a:rPr lang="en-US" dirty="0" err="1" smtClean="0"/>
              <a:t>mundo</a:t>
            </a:r>
            <a:r>
              <a:rPr lang="en-US" dirty="0" smtClean="0"/>
              <a:t>&lt;/h1&gt;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78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5397</TotalTime>
  <Words>1419</Words>
  <Application>Microsoft Office PowerPoint</Application>
  <PresentationFormat>Panorámica</PresentationFormat>
  <Paragraphs>351</Paragraphs>
  <Slides>48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5" baseType="lpstr">
      <vt:lpstr>Arial</vt:lpstr>
      <vt:lpstr>Bahnschrift</vt:lpstr>
      <vt:lpstr>Calibri</vt:lpstr>
      <vt:lpstr>Consolas</vt:lpstr>
      <vt:lpstr>Helvetica Neue</vt:lpstr>
      <vt:lpstr>Wingdings</vt:lpstr>
      <vt:lpstr>Tema de Office</vt:lpstr>
      <vt:lpstr>Desarrollo de Aplicaciones Web</vt:lpstr>
      <vt:lpstr>Conceptos Claves</vt:lpstr>
      <vt:lpstr>¿Qué es una aplicación?</vt:lpstr>
      <vt:lpstr>HTML5</vt:lpstr>
      <vt:lpstr>¿Qué es HTML5?</vt:lpstr>
      <vt:lpstr>Etiquetas de Marcado</vt:lpstr>
      <vt:lpstr>Atributos de una etiqueta</vt:lpstr>
      <vt:lpstr>Estructura básica de una aplicación web</vt:lpstr>
      <vt:lpstr>Hola mundo en HTML</vt:lpstr>
      <vt:lpstr>Hola mundo en HTML</vt:lpstr>
      <vt:lpstr>Hola mundo en HTML</vt:lpstr>
      <vt:lpstr>CSS3</vt:lpstr>
      <vt:lpstr>¿Qué es CSS3?</vt:lpstr>
      <vt:lpstr>¿Como se utiliza?</vt:lpstr>
      <vt:lpstr>¿Como se utiliza?</vt:lpstr>
      <vt:lpstr>¿Como se utiliza?</vt:lpstr>
      <vt:lpstr>¿Dónde se coloca el código?</vt:lpstr>
      <vt:lpstr>Ejemplo</vt:lpstr>
      <vt:lpstr>Javascript</vt:lpstr>
      <vt:lpstr>Incluir JavaScript en documentos</vt:lpstr>
      <vt:lpstr>JavaScript en el mismo documento</vt:lpstr>
      <vt:lpstr>JavaScript en un archivo externo</vt:lpstr>
      <vt:lpstr>JavaScript en los elementos</vt:lpstr>
      <vt:lpstr>Sintaxis</vt:lpstr>
      <vt:lpstr>Iniciando a programar</vt:lpstr>
      <vt:lpstr>Tipo de dato</vt:lpstr>
      <vt:lpstr>Tipo de dato</vt:lpstr>
      <vt:lpstr>Tipo de dato</vt:lpstr>
      <vt:lpstr>Arrays</vt:lpstr>
      <vt:lpstr>Creación de funciones</vt:lpstr>
      <vt:lpstr>Declaración de una función</vt:lpstr>
      <vt:lpstr>Declaración de una función</vt:lpstr>
      <vt:lpstr>Modelo de Eventos de JavaScript</vt:lpstr>
      <vt:lpstr>    Eventos</vt:lpstr>
      <vt:lpstr>    Eventos</vt:lpstr>
      <vt:lpstr>    Eventos</vt:lpstr>
      <vt:lpstr>    Eventos</vt:lpstr>
      <vt:lpstr>    Eventos</vt:lpstr>
      <vt:lpstr>    Eventos</vt:lpstr>
      <vt:lpstr>    Eventos</vt:lpstr>
      <vt:lpstr>    Eventos</vt:lpstr>
      <vt:lpstr>    Eventos: onFocus</vt:lpstr>
      <vt:lpstr>    Eventos: onResize</vt:lpstr>
      <vt:lpstr>    Eventos: onFocus</vt:lpstr>
      <vt:lpstr>    Eventos: onBlur</vt:lpstr>
      <vt:lpstr>    Eventos: onChange</vt:lpstr>
      <vt:lpstr>    Eventos: onPressKey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Julián Cristóbal Villegas Alonzo</dc:creator>
  <cp:lastModifiedBy>Julián Cristóbal Villegas Alonzo</cp:lastModifiedBy>
  <cp:revision>232</cp:revision>
  <cp:lastPrinted>2018-01-19T13:53:27Z</cp:lastPrinted>
  <dcterms:created xsi:type="dcterms:W3CDTF">2018-01-18T19:28:46Z</dcterms:created>
  <dcterms:modified xsi:type="dcterms:W3CDTF">2018-05-24T23:42:57Z</dcterms:modified>
</cp:coreProperties>
</file>