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391" r:id="rId4"/>
    <p:sldId id="258" r:id="rId5"/>
    <p:sldId id="393" r:id="rId6"/>
    <p:sldId id="394" r:id="rId7"/>
    <p:sldId id="395" r:id="rId8"/>
    <p:sldId id="392" r:id="rId9"/>
    <p:sldId id="396" r:id="rId10"/>
    <p:sldId id="397" r:id="rId11"/>
    <p:sldId id="398" r:id="rId12"/>
    <p:sldId id="399" r:id="rId13"/>
    <p:sldId id="401" r:id="rId14"/>
    <p:sldId id="400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17" r:id="rId37"/>
    <p:sldId id="416" r:id="rId38"/>
    <p:sldId id="418" r:id="rId39"/>
    <p:sldId id="419" r:id="rId40"/>
    <p:sldId id="420" r:id="rId41"/>
    <p:sldId id="421" r:id="rId42"/>
    <p:sldId id="422" r:id="rId43"/>
    <p:sldId id="424" r:id="rId44"/>
    <p:sldId id="423" r:id="rId45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E28"/>
    <a:srgbClr val="01848C"/>
    <a:srgbClr val="E3AE24"/>
    <a:srgbClr val="61ABB1"/>
    <a:srgbClr val="61ACAF"/>
    <a:srgbClr val="E16F25"/>
    <a:srgbClr val="E5AD22"/>
    <a:srgbClr val="F2D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C82A51-097F-4864-A4F6-46FECE056A0F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14C703-BE40-4BDF-A65D-587F03599A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1384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3B3BB3-357B-4FB6-ADE2-74838EC5FF5B}" type="datetimeFigureOut">
              <a:rPr lang="es-MX" smtClean="0"/>
              <a:t>13/04/2018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72A3F62-EC41-4ACF-AD22-09153CB053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781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282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96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812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57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741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393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5935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476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222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9491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20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98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698286" y="1744026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 hasCustomPrompt="1"/>
          </p:nvPr>
        </p:nvSpPr>
        <p:spPr>
          <a:xfrm>
            <a:off x="6991066" y="1422613"/>
            <a:ext cx="4362734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Bahnschrift" panose="020B0502040204020203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2209800" y="4420904"/>
            <a:ext cx="9144000" cy="1655762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latin typeface="Bahnschrif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8BB2372-2761-44A5-AED3-734D90A1B253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ángulo 10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grpSp>
        <p:nvGrpSpPr>
          <p:cNvPr id="16" name="Grupo 15"/>
          <p:cNvGrpSpPr/>
          <p:nvPr userDrawn="1"/>
        </p:nvGrpSpPr>
        <p:grpSpPr>
          <a:xfrm>
            <a:off x="652462" y="3109369"/>
            <a:ext cx="1720963" cy="863498"/>
            <a:chOff x="4675909" y="1302146"/>
            <a:chExt cx="4293713" cy="2154382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8" name="Grupo 17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3248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8481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1C8B-79E6-4FAB-AAA7-803997839D51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34" name="Grupo 3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36" name="Rectángulo 35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37" name="Imagen 3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279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6663-3E4E-4BE2-B7C2-3A277D8C1141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2"/>
          <a:srcRect t="67034" b="1"/>
          <a:stretch/>
        </p:blipFill>
        <p:spPr>
          <a:xfrm rot="16200000" flipH="1">
            <a:off x="-2851255" y="2903161"/>
            <a:ext cx="6792845" cy="11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41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565766" y="1671369"/>
            <a:ext cx="6872134" cy="352688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-1702456" y="1701201"/>
            <a:ext cx="6792845" cy="3387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51200" y="228600"/>
            <a:ext cx="8534400" cy="12192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32512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620000" y="1600200"/>
            <a:ext cx="4165600" cy="449580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203201" y="6248400"/>
            <a:ext cx="2535767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831BF86-2E76-45FF-8532-532B1EFBDD20}" type="slidenum">
              <a:rPr lang="es-ES" altLang="es-MX"/>
              <a:pPr/>
              <a:t>‹Nº›</a:t>
            </a:fld>
            <a:endParaRPr lang="es-ES" altLang="es-MX"/>
          </a:p>
        </p:txBody>
      </p: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0" name="Imagen 1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3171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1854200" y="365125"/>
            <a:ext cx="9499600" cy="132556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 userDrawn="1">
            <p:ph idx="1"/>
          </p:nvPr>
        </p:nvSpPr>
        <p:spPr>
          <a:xfrm>
            <a:off x="2387722" y="1825625"/>
            <a:ext cx="8966078" cy="4016375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0C663D8-7129-46BF-8062-AF5F0D6B0C91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 userDrawn="1">
            <p:ph type="sldNum" sz="quarter" idx="12"/>
          </p:nvPr>
        </p:nvSpPr>
        <p:spPr>
          <a:xfrm>
            <a:off x="11353800" y="5659437"/>
            <a:ext cx="723900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2"/>
          <a:srcRect t="46385"/>
          <a:stretch/>
        </p:blipFill>
        <p:spPr>
          <a:xfrm rot="16200000" flipH="1">
            <a:off x="-2488200" y="2553357"/>
            <a:ext cx="6792845" cy="1816441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12" name="Rectángulo 11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0" name="Imagen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1" name="Rectángulo 2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85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3215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387-BD91-404A-94B0-4B385FB9C007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 rotWithShape="1">
          <a:blip r:embed="rId2"/>
          <a:srcRect t="24318"/>
          <a:stretch/>
        </p:blipFill>
        <p:spPr>
          <a:xfrm rot="5400000">
            <a:off x="7513542" y="2170017"/>
            <a:ext cx="6792845" cy="2564071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upo 15"/>
          <p:cNvGrpSpPr/>
          <p:nvPr userDrawn="1"/>
        </p:nvGrpSpPr>
        <p:grpSpPr>
          <a:xfrm>
            <a:off x="3154064" y="294201"/>
            <a:ext cx="6393503" cy="1375003"/>
            <a:chOff x="2298342" y="307746"/>
            <a:chExt cx="6393503" cy="1375003"/>
          </a:xfrm>
        </p:grpSpPr>
        <p:sp>
          <p:nvSpPr>
            <p:cNvPr id="10" name="Rectángulo 9"/>
            <p:cNvSpPr/>
            <p:nvPr userDrawn="1"/>
          </p:nvSpPr>
          <p:spPr>
            <a:xfrm>
              <a:off x="2298342" y="307746"/>
              <a:ext cx="6393503" cy="13750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767" y="623965"/>
              <a:ext cx="5685249" cy="722394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 userDrawn="1"/>
        </p:nvGrpSpPr>
        <p:grpSpPr>
          <a:xfrm>
            <a:off x="405263" y="294201"/>
            <a:ext cx="2740399" cy="1375003"/>
            <a:chOff x="4675909" y="1302146"/>
            <a:chExt cx="4293713" cy="2154382"/>
          </a:xfrm>
        </p:grpSpPr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21" name="Grupo 20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3" name="Rectángulo 22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932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203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DBE62-F9C6-4A5A-BC68-93E95FD9505D}" type="datetime1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3" name="Rectángulo 22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Imagen 2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6" name="Imagen 25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6" name="Grupo 15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8" name="Rectángulo 1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2104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5988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15988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A375-89B7-4F9D-A448-9546AA8105B1}" type="datetime1">
              <a:rPr lang="es-MX" smtClean="0"/>
              <a:t>13/04/2018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530013" y="5664956"/>
            <a:ext cx="661987" cy="43758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23" name="Grupo 22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5" name="Rectángulo 24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6" name="Imagen 2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20" name="Imagen 19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7" name="Grupo 1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9" name="Grupo 1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8" name="Rectángulo 27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58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3"/>
          <a:stretch/>
        </p:blipFill>
        <p:spPr>
          <a:xfrm>
            <a:off x="6349" y="8993"/>
            <a:ext cx="3174723" cy="6858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 flipV="1">
            <a:off x="-1702456" y="1713289"/>
            <a:ext cx="6792845" cy="338793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5400000">
            <a:off x="3916704" y="1672625"/>
            <a:ext cx="6872134" cy="35268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 flipV="1">
            <a:off x="6992489" y="1667483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6228" y="1669143"/>
            <a:ext cx="4371995" cy="2490453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175C-BFB3-412A-AB80-C4D6AE6272F7}" type="datetime1">
              <a:rPr lang="es-MX" smtClean="0"/>
              <a:t>13/04/2018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/>
          <p:cNvSpPr/>
          <p:nvPr userDrawn="1"/>
        </p:nvSpPr>
        <p:spPr>
          <a:xfrm>
            <a:off x="491320" y="274705"/>
            <a:ext cx="5745708" cy="980890"/>
          </a:xfrm>
          <a:prstGeom prst="rect">
            <a:avLst/>
          </a:prstGeom>
          <a:solidFill>
            <a:schemeClr val="bg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E26E28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446428"/>
            <a:ext cx="5297962" cy="673185"/>
          </a:xfrm>
          <a:prstGeom prst="rect">
            <a:avLst/>
          </a:prstGeom>
        </p:spPr>
      </p:pic>
      <p:sp>
        <p:nvSpPr>
          <p:cNvPr id="14" name="Marcador de fecha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BB2372-2761-44A5-AED3-734D90A1B253}" type="datetime1">
              <a:rPr lang="es-MX" smtClean="0"/>
              <a:pPr/>
              <a:t>13/04/2018</a:t>
            </a:fld>
            <a:endParaRPr lang="es-MX"/>
          </a:p>
        </p:txBody>
      </p:sp>
      <p:pic>
        <p:nvPicPr>
          <p:cNvPr id="15" name="Picture 2" descr="https://www.extremetech.com/wp-content/uploads/2017/07/485120-learn-to-code-640x360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65" t="8573" r="9506" b="24572"/>
          <a:stretch/>
        </p:blipFill>
        <p:spPr bwMode="auto">
          <a:xfrm>
            <a:off x="781050" y="2794907"/>
            <a:ext cx="1337301" cy="12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34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4C02-A620-45D8-940B-97B1E5288140}" type="datetime1">
              <a:rPr lang="es-MX" smtClean="0"/>
              <a:t>13/04/2018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7" name="Grupo 6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753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 flipV="1">
            <a:off x="-1689713" y="1671368"/>
            <a:ext cx="6872134" cy="35268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609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A01E-58B7-4E95-B611-CCD75B026A5D}" type="datetime1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2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7" name="Rectángulo 26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029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87C9-DB44-44FD-9E1D-7A9C2507E50D}" type="datetime1">
              <a:rPr lang="es-MX" smtClean="0"/>
              <a:t>13/04/2018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5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415486" y="5748337"/>
            <a:ext cx="707571" cy="365125"/>
          </a:xfrm>
        </p:spPr>
        <p:txBody>
          <a:bodyPr/>
          <a:lstStyle/>
          <a:p>
            <a:fld id="{5F17F3B2-7F3B-4706-85D1-F846B986ED50}" type="slidenum">
              <a:rPr lang="es-MX" smtClean="0"/>
              <a:t>‹Nº›</a:t>
            </a:fld>
            <a:endParaRPr lang="es-MX"/>
          </a:p>
        </p:txBody>
      </p:sp>
      <p:grpSp>
        <p:nvGrpSpPr>
          <p:cNvPr id="22" name="Grupo 21"/>
          <p:cNvGrpSpPr/>
          <p:nvPr userDrawn="1"/>
        </p:nvGrpSpPr>
        <p:grpSpPr>
          <a:xfrm>
            <a:off x="8730040" y="6113462"/>
            <a:ext cx="3461960" cy="744538"/>
            <a:chOff x="4786231" y="2524636"/>
            <a:chExt cx="5957969" cy="1281336"/>
          </a:xfrm>
        </p:grpSpPr>
        <p:sp>
          <p:nvSpPr>
            <p:cNvPr id="24" name="Rectángulo 23"/>
            <p:cNvSpPr/>
            <p:nvPr userDrawn="1"/>
          </p:nvSpPr>
          <p:spPr>
            <a:xfrm>
              <a:off x="4786231" y="2524636"/>
              <a:ext cx="5957969" cy="12813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5" name="Imagen 2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2964" y="2819314"/>
              <a:ext cx="5297962" cy="673184"/>
            </a:xfrm>
            <a:prstGeom prst="rect">
              <a:avLst/>
            </a:prstGeom>
          </p:spPr>
        </p:pic>
      </p:grpSp>
      <p:pic>
        <p:nvPicPr>
          <p:cNvPr id="18" name="Imagen 17"/>
          <p:cNvPicPr>
            <a:picLocks noChangeAspect="1"/>
          </p:cNvPicPr>
          <p:nvPr userDrawn="1"/>
        </p:nvPicPr>
        <p:blipFill rotWithShape="1">
          <a:blip r:embed="rId3"/>
          <a:srcRect t="71337"/>
          <a:stretch/>
        </p:blipFill>
        <p:spPr>
          <a:xfrm rot="16200000" flipH="1">
            <a:off x="-2910886" y="2976048"/>
            <a:ext cx="6792845" cy="971062"/>
          </a:xfrm>
          <a:prstGeom prst="rect">
            <a:avLst/>
          </a:prstGeom>
        </p:spPr>
      </p:pic>
      <p:grpSp>
        <p:nvGrpSpPr>
          <p:cNvPr id="14" name="Grupo 13"/>
          <p:cNvGrpSpPr/>
          <p:nvPr userDrawn="1"/>
        </p:nvGrpSpPr>
        <p:grpSpPr>
          <a:xfrm>
            <a:off x="101344" y="6311900"/>
            <a:ext cx="897073" cy="450109"/>
            <a:chOff x="4675909" y="1302146"/>
            <a:chExt cx="4293713" cy="2154382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240" y="1302146"/>
              <a:ext cx="2154382" cy="2154382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4675909" y="1302146"/>
              <a:ext cx="2139333" cy="2148234"/>
              <a:chOff x="2536576" y="1280765"/>
              <a:chExt cx="2139333" cy="2148234"/>
            </a:xfrm>
          </p:grpSpPr>
          <p:sp>
            <p:nvSpPr>
              <p:cNvPr id="20" name="Rectángulo 19"/>
              <p:cNvSpPr/>
              <p:nvPr/>
            </p:nvSpPr>
            <p:spPr>
              <a:xfrm>
                <a:off x="2536576" y="1280765"/>
                <a:ext cx="2139333" cy="214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3113" y="1486568"/>
                <a:ext cx="1172674" cy="1268947"/>
              </a:xfrm>
              <a:prstGeom prst="rect">
                <a:avLst/>
              </a:prstGeom>
            </p:spPr>
          </p:pic>
        </p:grpSp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2404" y="1587022"/>
              <a:ext cx="1491165" cy="157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530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86C499C8-E619-40EE-A327-D03ADBE772E0}" type="datetime1">
              <a:rPr lang="es-MX" smtClean="0"/>
              <a:t>13/04/2018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5F17F3B2-7F3B-4706-85D1-F846B986ED50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1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Principio_de_segregaci%C3%B3n_de_la_interfaz" TargetMode="External"/><Relationship Id="rId3" Type="http://schemas.openxmlformats.org/officeDocument/2006/relationships/hyperlink" Target="https://es.wikipedia.org/wiki/Principio_de_responsabilidad_%C3%BAnica" TargetMode="External"/><Relationship Id="rId7" Type="http://schemas.openxmlformats.org/officeDocument/2006/relationships/hyperlink" Target="https://es.wikipedia.org/wiki/Dise%C3%B1o_por_contrat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incipio_de_sustituci%C3%B3n_de_Liskov" TargetMode="External"/><Relationship Id="rId11" Type="http://schemas.openxmlformats.org/officeDocument/2006/relationships/hyperlink" Target="https://es.wikipedia.org/wiki/Inyecci%C3%B3n_de_Dependencias" TargetMode="External"/><Relationship Id="rId5" Type="http://schemas.openxmlformats.org/officeDocument/2006/relationships/hyperlink" Target="https://es.wikipedia.org/wiki/Principio_de_abierto/cerrado" TargetMode="External"/><Relationship Id="rId10" Type="http://schemas.openxmlformats.org/officeDocument/2006/relationships/hyperlink" Target="https://es.wikipedia.org/w/index.php?title=Principio_de_inversi%C3%B3n_de_la_dependencia&amp;action=edit&amp;redlink=1" TargetMode="External"/><Relationship Id="rId4" Type="http://schemas.openxmlformats.org/officeDocument/2006/relationships/hyperlink" Target="https://es.wikipedia.org/wiki/Objeto_(programaci%C3%B3n)" TargetMode="External"/><Relationship Id="rId9" Type="http://schemas.openxmlformats.org/officeDocument/2006/relationships/hyperlink" Target="https://es.wikipedia.org/wiki/SOLID#cite_note-martin-design-principles-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Desarrollo de Aplicaciones III</a:t>
            </a:r>
            <a:endParaRPr lang="es-CO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Angular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9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importarlo en otro lado, por ejemplo en </a:t>
            </a:r>
            <a:r>
              <a:rPr lang="es-MX" b="1" dirty="0"/>
              <a:t>main.js</a:t>
            </a:r>
            <a:r>
              <a:rPr lang="es-MX" dirty="0"/>
              <a:t>, utilizarás la palabra reservada </a:t>
            </a:r>
            <a:r>
              <a:rPr lang="es-MX" b="1" dirty="0" err="1"/>
              <a:t>import</a:t>
            </a:r>
            <a:r>
              <a:rPr lang="es-MX" dirty="0"/>
              <a:t>, junto con nombre del objeto a importar y el </a:t>
            </a:r>
            <a:r>
              <a:rPr lang="es-MX" dirty="0" err="1"/>
              <a:t>path</a:t>
            </a:r>
            <a:r>
              <a:rPr lang="es-MX" dirty="0"/>
              <a:t> del archivo: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538537"/>
            <a:ext cx="5574329" cy="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Librerías de </a:t>
            </a:r>
            <a:r>
              <a:rPr lang="es-MX" dirty="0" smtClean="0"/>
              <a:t>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importar los </a:t>
            </a:r>
            <a:r>
              <a:rPr lang="es-MX" dirty="0" smtClean="0"/>
              <a:t> elementos </a:t>
            </a:r>
            <a:r>
              <a:rPr lang="es-MX" b="1" i="1" dirty="0" err="1" smtClean="0"/>
              <a:t>Component</a:t>
            </a:r>
            <a:r>
              <a:rPr lang="es-MX" dirty="0" smtClean="0"/>
              <a:t> y </a:t>
            </a:r>
            <a:r>
              <a:rPr lang="es-MX" b="1" i="1" dirty="0" err="1" smtClean="0"/>
              <a:t>Directive</a:t>
            </a:r>
            <a:r>
              <a:rPr lang="es-MX" dirty="0"/>
              <a:t> </a:t>
            </a:r>
            <a:r>
              <a:rPr lang="es-MX" dirty="0" smtClean="0"/>
              <a:t>de </a:t>
            </a:r>
            <a:r>
              <a:rPr lang="es-MX" b="1" i="1" dirty="0" smtClean="0"/>
              <a:t>@</a:t>
            </a:r>
            <a:r>
              <a:rPr lang="es-MX" b="1" i="1" dirty="0"/>
              <a:t>angular/</a:t>
            </a:r>
            <a:r>
              <a:rPr lang="es-MX" b="1" i="1" dirty="0" err="1"/>
              <a:t>core</a:t>
            </a:r>
            <a:r>
              <a:rPr lang="es-MX" dirty="0"/>
              <a:t>, lo harías como has visto antes</a:t>
            </a:r>
            <a:r>
              <a:rPr lang="es-MX" dirty="0" smtClean="0"/>
              <a:t>:}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2" y="3118571"/>
            <a:ext cx="8562774" cy="7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 módulo de Angular, es un conjunto de código dedicado a un ámbito concreto de la aplicación, o una funcionalidad específica y se define mediante una clase decorada con </a:t>
            </a:r>
            <a:r>
              <a:rPr lang="es-MX" b="1" dirty="0" smtClean="0"/>
              <a:t>@</a:t>
            </a:r>
            <a:r>
              <a:rPr lang="es-MX" b="1" dirty="0" err="1" smtClean="0"/>
              <a:t>NgModule</a:t>
            </a:r>
            <a:r>
              <a:rPr lang="es-MX" b="1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Toda aplicación de Angular tiene al menos un módulo de Angular, el módulo principal (o </a:t>
            </a:r>
            <a:r>
              <a:rPr lang="es-MX" b="1" i="1" dirty="0" err="1" smtClean="0"/>
              <a:t>root</a:t>
            </a:r>
            <a:r>
              <a:rPr lang="es-MX" b="1" i="1" dirty="0" smtClean="0"/>
              <a:t> module</a:t>
            </a:r>
            <a:r>
              <a:rPr lang="es-MX" dirty="0" smtClean="0"/>
              <a:t>).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573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 smtClean="0"/>
              <a:t>Los metadatos más importantes de un </a:t>
            </a:r>
            <a:r>
              <a:rPr lang="es-MX" b="1" dirty="0" err="1" smtClean="0"/>
              <a:t>NgModule</a:t>
            </a:r>
            <a:r>
              <a:rPr lang="es-MX" dirty="0" smtClean="0"/>
              <a:t> son:</a:t>
            </a:r>
          </a:p>
          <a:p>
            <a:endParaRPr lang="es-MX" dirty="0" smtClean="0"/>
          </a:p>
          <a:p>
            <a:r>
              <a:rPr lang="es-MX" b="1" dirty="0" err="1" smtClean="0"/>
              <a:t>declarations</a:t>
            </a:r>
            <a:r>
              <a:rPr lang="es-MX" dirty="0" smtClean="0"/>
              <a:t>:  (Vistas: componentes, directivas y pipes).</a:t>
            </a:r>
          </a:p>
          <a:p>
            <a:r>
              <a:rPr lang="es-MX" b="1" dirty="0" err="1" smtClean="0"/>
              <a:t>exports</a:t>
            </a:r>
            <a:r>
              <a:rPr lang="es-MX" dirty="0" smtClean="0"/>
              <a:t>: Conjunto de declaraciones que deben ser accesibles para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otros módulos.</a:t>
            </a:r>
          </a:p>
          <a:p>
            <a:r>
              <a:rPr lang="es-MX" b="1" dirty="0" err="1" smtClean="0"/>
              <a:t>imports</a:t>
            </a:r>
            <a:r>
              <a:rPr lang="es-MX" dirty="0" smtClean="0"/>
              <a:t>: Otros </a:t>
            </a:r>
            <a:r>
              <a:rPr lang="es-MX" dirty="0" err="1" smtClean="0"/>
              <a:t>NgModules</a:t>
            </a:r>
            <a:r>
              <a:rPr lang="es-MX" dirty="0" smtClean="0"/>
              <a:t>, cuyas clases exportadas son requeridas por </a:t>
            </a:r>
            <a:r>
              <a:rPr lang="es-MX" dirty="0" err="1" smtClean="0"/>
              <a:t>templates</a:t>
            </a:r>
            <a:r>
              <a:rPr lang="es-MX" dirty="0" smtClean="0"/>
              <a:t> de componentes de este módulo.</a:t>
            </a:r>
          </a:p>
          <a:p>
            <a:r>
              <a:rPr lang="es-MX" b="1" dirty="0" err="1" smtClean="0"/>
              <a:t>providers</a:t>
            </a:r>
            <a:r>
              <a:rPr lang="es-MX" dirty="0" smtClean="0"/>
              <a:t>: Los servicios que necesita este módulo, y que estarán disponibles para toda la aplicación.</a:t>
            </a:r>
          </a:p>
          <a:p>
            <a:r>
              <a:rPr lang="es-MX" b="1" dirty="0" err="1" smtClean="0"/>
              <a:t>bootstrap</a:t>
            </a:r>
            <a:r>
              <a:rPr lang="es-MX" dirty="0" smtClean="0"/>
              <a:t>: Define la vista raíz. Utilizado solo por el </a:t>
            </a:r>
            <a:r>
              <a:rPr lang="es-MX" dirty="0" err="1" smtClean="0"/>
              <a:t>root</a:t>
            </a:r>
            <a:r>
              <a:rPr lang="es-MX" dirty="0" smtClean="0"/>
              <a:t> module.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1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r>
              <a:rPr lang="es-MX" dirty="0" smtClean="0"/>
              <a:t>Es </a:t>
            </a:r>
            <a:r>
              <a:rPr lang="es-MX" dirty="0"/>
              <a:t>el módulo principal de Angular. Por convenio se le llama </a:t>
            </a:r>
            <a:r>
              <a:rPr lang="es-MX" b="1" i="1" dirty="0" err="1"/>
              <a:t>AppModule</a:t>
            </a:r>
            <a:r>
              <a:rPr lang="es-MX" dirty="0"/>
              <a:t> y se encuentra en el archivo </a:t>
            </a:r>
            <a:r>
              <a:rPr lang="es-MX" b="1" dirty="0" err="1" smtClean="0"/>
              <a:t>app.module.ts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</a:t>
            </a:r>
            <a:r>
              <a:rPr lang="es-MX" dirty="0"/>
              <a:t>clase </a:t>
            </a:r>
            <a:r>
              <a:rPr lang="es-MX" b="1" i="1" dirty="0" err="1"/>
              <a:t>AppModule</a:t>
            </a:r>
            <a:r>
              <a:rPr lang="es-MX" dirty="0"/>
              <a:t> sirve para cargar la aplicación e indicar todas sus dependencias. Como el resto de módulos, se declara con el decorador </a:t>
            </a:r>
            <a:r>
              <a:rPr lang="es-MX" b="1" dirty="0" err="1"/>
              <a:t>NgModule</a:t>
            </a:r>
            <a:r>
              <a:rPr lang="es-MX" dirty="0"/>
              <a:t>, y un ejemplo muy básico sería este: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12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smtClean="0"/>
              <a:t>Module</a:t>
            </a:r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93" y="2318903"/>
            <a:ext cx="6221871" cy="39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este caso, sólo estoy importando otro módulo de </a:t>
            </a:r>
            <a:r>
              <a:rPr lang="es-MX" b="1" dirty="0"/>
              <a:t>Angular</a:t>
            </a:r>
            <a:r>
              <a:rPr lang="es-MX" dirty="0"/>
              <a:t>, el módulo </a:t>
            </a:r>
            <a:r>
              <a:rPr lang="es-MX" b="1" dirty="0" err="1"/>
              <a:t>BrowserModule</a:t>
            </a:r>
            <a:r>
              <a:rPr lang="es-MX" dirty="0"/>
              <a:t>, que lo necesita cualquier app que se </a:t>
            </a:r>
            <a:r>
              <a:rPr lang="es-MX" dirty="0" err="1"/>
              <a:t>renderice</a:t>
            </a:r>
            <a:r>
              <a:rPr lang="es-MX" dirty="0"/>
              <a:t> en el navegador.</a:t>
            </a:r>
          </a:p>
          <a:p>
            <a:pPr marL="0" indent="0">
              <a:buNone/>
            </a:pPr>
            <a:r>
              <a:rPr lang="es-MX" dirty="0" smtClean="0"/>
              <a:t>Fíjate </a:t>
            </a:r>
            <a:r>
              <a:rPr lang="es-MX" dirty="0"/>
              <a:t>en la propiedad </a:t>
            </a:r>
            <a:r>
              <a:rPr lang="es-MX" b="1" dirty="0" err="1"/>
              <a:t>bootstrap</a:t>
            </a:r>
            <a:r>
              <a:rPr lang="es-MX" dirty="0"/>
              <a:t>. El componente que le asigno será el componente raíz de la </a:t>
            </a:r>
            <a:r>
              <a:rPr lang="es-MX" b="1" dirty="0"/>
              <a:t>app</a:t>
            </a:r>
            <a:r>
              <a:rPr lang="es-MX" dirty="0"/>
              <a:t>. De él penderá cualquier otro componente que se utilice.</a:t>
            </a:r>
          </a:p>
          <a:p>
            <a:pPr marL="0" indent="0">
              <a:buNone/>
            </a:pPr>
            <a:r>
              <a:rPr lang="es-MX" dirty="0" smtClean="0"/>
              <a:t>Este </a:t>
            </a:r>
            <a:r>
              <a:rPr lang="es-MX" dirty="0"/>
              <a:t>componente tengo que pasarlo también a </a:t>
            </a:r>
            <a:r>
              <a:rPr lang="es-MX" b="1" dirty="0" err="1"/>
              <a:t>declarations</a:t>
            </a:r>
            <a:r>
              <a:rPr lang="es-MX" dirty="0"/>
              <a:t>, junto con cualquier otra vista que necesite mi módulo (en este caso, ninguna</a:t>
            </a:r>
            <a:r>
              <a:rPr lang="es-MX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17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Módulos de Angular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Finalmente está la propiedad </a:t>
            </a:r>
            <a:r>
              <a:rPr lang="es-MX" b="1" dirty="0" err="1"/>
              <a:t>providers</a:t>
            </a:r>
            <a:r>
              <a:rPr lang="es-MX" dirty="0"/>
              <a:t>. Gracias a ésta, podré pasar el servicio </a:t>
            </a:r>
            <a:r>
              <a:rPr lang="es-MX" b="1" dirty="0" err="1"/>
              <a:t>SomeProvider</a:t>
            </a:r>
            <a:r>
              <a:rPr lang="es-MX" dirty="0"/>
              <a:t> a cualquiera de mis componentes por Inyección de Dependencias.</a:t>
            </a:r>
          </a:p>
          <a:p>
            <a:pPr marL="0" indent="0">
              <a:buNone/>
            </a:pPr>
            <a:r>
              <a:rPr lang="es-MX" dirty="0" smtClean="0"/>
              <a:t>Como </a:t>
            </a:r>
            <a:r>
              <a:rPr lang="es-MX" dirty="0"/>
              <a:t>he dicho antes, este módulo es el </a:t>
            </a:r>
            <a:r>
              <a:rPr lang="es-MX" b="1" dirty="0" err="1"/>
              <a:t>root</a:t>
            </a:r>
            <a:r>
              <a:rPr lang="es-MX" b="1" dirty="0"/>
              <a:t> module </a:t>
            </a:r>
            <a:r>
              <a:rPr lang="es-MX" dirty="0"/>
              <a:t>porque sus metadatos incluyen la propiedad </a:t>
            </a:r>
            <a:r>
              <a:rPr lang="es-MX" b="1" dirty="0" err="1"/>
              <a:t>bootstrap</a:t>
            </a:r>
            <a:r>
              <a:rPr lang="es-MX" dirty="0"/>
              <a:t>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A </a:t>
            </a:r>
            <a:r>
              <a:rPr lang="es-MX" dirty="0"/>
              <a:t>partir de aquí </a:t>
            </a:r>
            <a:r>
              <a:rPr lang="es-MX" b="1" dirty="0" smtClean="0"/>
              <a:t>Angular</a:t>
            </a:r>
            <a:r>
              <a:rPr lang="es-MX" dirty="0" smtClean="0"/>
              <a:t> </a:t>
            </a:r>
            <a:r>
              <a:rPr lang="es-MX" dirty="0"/>
              <a:t>se hace cargo de la app, presentando su contenido en el navegador y respondiendo a las interacciones del usuario en base a las instrucciones que le haya dado.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63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Un </a:t>
            </a:r>
            <a:r>
              <a:rPr lang="es-MX" dirty="0" err="1"/>
              <a:t>Component</a:t>
            </a:r>
            <a:r>
              <a:rPr lang="es-MX" dirty="0"/>
              <a:t> controla una zona de espacio de la pantalla que podríamos denominar vista. Un componente es una clase estándar de ES6 decorada con </a:t>
            </a:r>
            <a:r>
              <a:rPr lang="es-MX" b="1" dirty="0"/>
              <a:t>@</a:t>
            </a:r>
            <a:r>
              <a:rPr lang="es-MX" b="1" dirty="0" err="1"/>
              <a:t>Component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Tomando como ejemplo una app tipo to-do </a:t>
            </a:r>
            <a:r>
              <a:rPr lang="es-MX" dirty="0" err="1"/>
              <a:t>list</a:t>
            </a:r>
            <a:r>
              <a:rPr lang="es-MX" dirty="0"/>
              <a:t>: La carcasa que engloba toda la app, la barra de navegación, un listado de tareas, cada una de las tareas, o un editor de tareas… son todo vistas controladas por componentes.</a:t>
            </a:r>
          </a:p>
        </p:txBody>
      </p:sp>
    </p:spTree>
    <p:extLst>
      <p:ext uri="{BB962C8B-B14F-4D97-AF65-F5344CB8AC3E}">
        <p14:creationId xmlns:p14="http://schemas.microsoft.com/office/powerpoint/2010/main" val="316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pic>
        <p:nvPicPr>
          <p:cNvPr id="10242" name="Picture 2" descr="components in todo li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8" y="1385455"/>
            <a:ext cx="6602460" cy="49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Conocimientos previos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JavaScript </a:t>
            </a:r>
            <a:r>
              <a:rPr lang="es-ES" dirty="0" smtClean="0"/>
              <a:t>intermedio</a:t>
            </a:r>
            <a:endParaRPr lang="es-ES" dirty="0"/>
          </a:p>
          <a:p>
            <a:r>
              <a:rPr lang="es-ES" dirty="0" smtClean="0"/>
              <a:t>HTML 5</a:t>
            </a:r>
          </a:p>
          <a:p>
            <a:r>
              <a:rPr lang="es-CO" dirty="0" smtClean="0"/>
              <a:t>CSS 3</a:t>
            </a:r>
            <a:endParaRPr lang="es-CO" dirty="0"/>
          </a:p>
          <a:p>
            <a:r>
              <a:rPr lang="es-ES" dirty="0" smtClean="0"/>
              <a:t>Programación OO.</a:t>
            </a:r>
            <a:endParaRPr lang="es-ES" dirty="0"/>
          </a:p>
          <a:p>
            <a:r>
              <a:rPr lang="es-CO" dirty="0" smtClean="0"/>
              <a:t>MVC (Conceptual)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21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componente define propiedades y métodos que están disponibles en su </a:t>
            </a:r>
            <a:r>
              <a:rPr lang="es-MX" dirty="0" err="1"/>
              <a:t>template</a:t>
            </a:r>
            <a:r>
              <a:rPr lang="es-MX" dirty="0"/>
              <a:t>, pero eso no te da licencia para meter ahí todo lo que te parezca. Es importante seguir una aproximación de </a:t>
            </a:r>
            <a:r>
              <a:rPr lang="es-MX" dirty="0" smtClean="0"/>
              <a:t>diseño </a:t>
            </a:r>
            <a:r>
              <a:rPr lang="es-MX" b="1" dirty="0" smtClean="0"/>
              <a:t>SOLID</a:t>
            </a:r>
            <a:r>
              <a:rPr lang="es-MX" dirty="0" smtClean="0"/>
              <a:t> y </a:t>
            </a:r>
            <a:r>
              <a:rPr lang="es-MX" dirty="0"/>
              <a:t>extraer toda la lógica en servicios para que el controlador solo se encargue de gestionar 1 única cosa: la vista.</a:t>
            </a:r>
          </a:p>
        </p:txBody>
      </p:sp>
    </p:spTree>
    <p:extLst>
      <p:ext uri="{BB962C8B-B14F-4D97-AF65-F5344CB8AC3E}">
        <p14:creationId xmlns:p14="http://schemas.microsoft.com/office/powerpoint/2010/main" val="413818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 smtClean="0"/>
              <a:t>S.O.L.I.D.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ingeniería de </a:t>
            </a:r>
            <a:r>
              <a:rPr lang="es-MX" dirty="0" smtClean="0"/>
              <a:t>software, </a:t>
            </a:r>
            <a:r>
              <a:rPr lang="es-MX" dirty="0"/>
              <a:t>SOLID </a:t>
            </a:r>
            <a:r>
              <a:rPr lang="es-MX" dirty="0" smtClean="0"/>
              <a:t>es </a:t>
            </a:r>
            <a:r>
              <a:rPr lang="es-MX" dirty="0"/>
              <a:t>un acrónimo mnemónico introducido por Robert C. </a:t>
            </a:r>
            <a:r>
              <a:rPr lang="es-MX" dirty="0" smtClean="0"/>
              <a:t>Martin​ </a:t>
            </a:r>
            <a:r>
              <a:rPr lang="es-MX" dirty="0"/>
              <a:t>a comienzos de la década del </a:t>
            </a:r>
            <a:r>
              <a:rPr lang="es-MX" dirty="0" smtClean="0"/>
              <a:t>2000​ </a:t>
            </a:r>
            <a:r>
              <a:rPr lang="es-MX" dirty="0"/>
              <a:t>que representa cinco principios básicos de la programación orientada a objetos y el diseño.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Cuando </a:t>
            </a:r>
            <a:r>
              <a:rPr lang="es-MX" dirty="0"/>
              <a:t>estos principios se aplican en conjunto es más probable que un desarrollador cree un sistema que sea fácil de mantener y ampliar con </a:t>
            </a:r>
            <a:r>
              <a:rPr lang="es-MX" dirty="0" smtClean="0"/>
              <a:t>el 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95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smtClean="0"/>
              <a:t>S.O.L.I.D.</a:t>
            </a:r>
            <a:endParaRPr lang="es-MX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1883"/>
              </p:ext>
            </p:extLst>
          </p:nvPr>
        </p:nvGraphicFramePr>
        <p:xfrm>
          <a:off x="1982355" y="1378355"/>
          <a:ext cx="9738592" cy="461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339">
                  <a:extLst>
                    <a:ext uri="{9D8B030D-6E8A-4147-A177-3AD203B41FA5}">
                      <a16:colId xmlns:a16="http://schemas.microsoft.com/office/drawing/2014/main" val="4135449837"/>
                    </a:ext>
                  </a:extLst>
                </a:gridCol>
                <a:gridCol w="932978">
                  <a:extLst>
                    <a:ext uri="{9D8B030D-6E8A-4147-A177-3AD203B41FA5}">
                      <a16:colId xmlns:a16="http://schemas.microsoft.com/office/drawing/2014/main" val="1878933071"/>
                    </a:ext>
                  </a:extLst>
                </a:gridCol>
                <a:gridCol w="8073275">
                  <a:extLst>
                    <a:ext uri="{9D8B030D-6E8A-4147-A177-3AD203B41FA5}">
                      <a16:colId xmlns:a16="http://schemas.microsoft.com/office/drawing/2014/main" val="3116427105"/>
                    </a:ext>
                  </a:extLst>
                </a:gridCol>
              </a:tblGrid>
              <a:tr h="265931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Acrónimo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37075"/>
                  </a:ext>
                </a:extLst>
              </a:tr>
              <a:tr h="551806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SRP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3" tooltip="Principio de responsabilidad única"/>
                        </a:rPr>
                        <a:t>Principio de responsabilidad única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Single </a:t>
                      </a:r>
                      <a:r>
                        <a:rPr lang="es-MX" sz="1600" i="1" dirty="0" err="1">
                          <a:effectLst/>
                        </a:rPr>
                        <a:t>responsibility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un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4" tooltip="Objeto (programación)"/>
                        </a:rPr>
                        <a:t>objeto</a:t>
                      </a:r>
                      <a:r>
                        <a:rPr lang="es-MX" sz="1600" dirty="0">
                          <a:effectLst/>
                        </a:rPr>
                        <a:t> solo debería tener una única responsabilidad.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529479"/>
                  </a:ext>
                </a:extLst>
              </a:tr>
              <a:tr h="788295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OCP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5" tooltip="Principio de abierto/cerrado"/>
                        </a:rPr>
                        <a:t>Principio de abierto/cerrado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Open/</a:t>
                      </a:r>
                      <a:r>
                        <a:rPr lang="es-MX" sz="1600" i="1" dirty="0" err="1">
                          <a:effectLst/>
                        </a:rPr>
                        <a:t>closed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las “entidades de software … deben estar abiertas para su extensión, pero cerradas para su modificación”.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87698"/>
                  </a:ext>
                </a:extLst>
              </a:tr>
              <a:tr h="1024783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LSP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6" tooltip="Principio de sustitución de Liskov"/>
                        </a:rPr>
                        <a:t>Principio de sustitución de </a:t>
                      </a:r>
                      <a:r>
                        <a:rPr lang="es-MX" sz="1600" u="none" strike="noStrike" dirty="0" err="1">
                          <a:solidFill>
                            <a:srgbClr val="0B0080"/>
                          </a:solidFill>
                          <a:effectLst/>
                          <a:hlinkClick r:id="rId6" tooltip="Principio de sustitución de Liskov"/>
                        </a:rPr>
                        <a:t>Liskov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 err="1">
                          <a:effectLst/>
                        </a:rPr>
                        <a:t>Liskov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substitution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los “objetos de un programa deberían ser reemplazables por instancias de sus subtipos sin alterar el correcto funcionamiento del programa”. Ver también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7" tooltip="Diseño por contrato"/>
                        </a:rPr>
                        <a:t>diseño por contrato</a:t>
                      </a:r>
                      <a:r>
                        <a:rPr lang="es-MX" sz="1600" dirty="0">
                          <a:effectLst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632805"/>
                  </a:ext>
                </a:extLst>
              </a:tr>
              <a:tr h="788295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ISP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8" tooltip="Principio de segregación de la interfaz"/>
                        </a:rPr>
                        <a:t>Principio de segregación de la interfaz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>
                          <a:effectLst/>
                        </a:rPr>
                        <a:t>Interface </a:t>
                      </a:r>
                      <a:r>
                        <a:rPr lang="es-MX" sz="1600" i="1" dirty="0" err="1">
                          <a:effectLst/>
                        </a:rPr>
                        <a:t>segregation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“muchas interfaces cliente específicas son mejores que una interfaz de propósito general”.</a:t>
                      </a:r>
                      <a:r>
                        <a:rPr lang="es-MX" sz="16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5</a:t>
                      </a:r>
                      <a:r>
                        <a:rPr lang="es-MX" sz="1600" dirty="0">
                          <a:effectLst/>
                        </a:rPr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680971"/>
                  </a:ext>
                </a:extLst>
              </a:tr>
              <a:tr h="1049153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DIP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u="none" strike="noStrike" dirty="0">
                          <a:solidFill>
                            <a:srgbClr val="A55858"/>
                          </a:solidFill>
                          <a:effectLst/>
                          <a:hlinkClick r:id="rId10" tooltip="Principio de inversión de la dependencia (aún no redactado)"/>
                        </a:rPr>
                        <a:t>Principio de inversión de la dependencia</a:t>
                      </a:r>
                      <a:r>
                        <a:rPr lang="es-MX" sz="1600" dirty="0">
                          <a:effectLst/>
                        </a:rPr>
                        <a:t> (</a:t>
                      </a:r>
                      <a:r>
                        <a:rPr lang="es-MX" sz="1600" i="1" dirty="0" err="1">
                          <a:effectLst/>
                        </a:rPr>
                        <a:t>Dependency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inversion</a:t>
                      </a:r>
                      <a:r>
                        <a:rPr lang="es-MX" sz="1600" i="1" dirty="0">
                          <a:effectLst/>
                        </a:rPr>
                        <a:t> </a:t>
                      </a:r>
                      <a:r>
                        <a:rPr lang="es-MX" sz="1600" i="1" dirty="0" err="1">
                          <a:effectLst/>
                        </a:rPr>
                        <a:t>principle</a:t>
                      </a:r>
                      <a:r>
                        <a:rPr lang="es-MX" sz="1600" dirty="0" smtClean="0">
                          <a:effectLst/>
                        </a:rPr>
                        <a:t>)</a:t>
                      </a:r>
                      <a:br>
                        <a:rPr lang="es-MX" sz="1600" dirty="0" smtClean="0">
                          <a:effectLst/>
                        </a:rPr>
                      </a:br>
                      <a:r>
                        <a:rPr lang="es-MX" sz="1600" dirty="0" smtClean="0">
                          <a:effectLst/>
                        </a:rPr>
                        <a:t>la </a:t>
                      </a:r>
                      <a:r>
                        <a:rPr lang="es-MX" sz="1600" dirty="0">
                          <a:effectLst/>
                        </a:rPr>
                        <a:t>noción de que se debe “depender de abstracciones, no depender de implementaciones”.</a:t>
                      </a:r>
                      <a:r>
                        <a:rPr lang="es-MX" sz="1600" b="0" i="0" u="none" strike="noStrike" baseline="30000" dirty="0">
                          <a:solidFill>
                            <a:srgbClr val="0B0080"/>
                          </a:solidFill>
                          <a:effectLst/>
                          <a:hlinkClick r:id="rId9"/>
                        </a:rPr>
                        <a:t>5</a:t>
                      </a:r>
                      <a:r>
                        <a:rPr lang="es-MX" sz="1600" dirty="0">
                          <a:effectLst/>
                        </a:rPr>
                        <a:t>​</a:t>
                      </a:r>
                      <a:br>
                        <a:rPr lang="es-MX" sz="1600" dirty="0">
                          <a:effectLst/>
                        </a:rPr>
                      </a:br>
                      <a:r>
                        <a:rPr lang="es-MX" sz="1600" dirty="0">
                          <a:effectLst/>
                        </a:rPr>
                        <a:t>La </a:t>
                      </a:r>
                      <a:r>
                        <a:rPr lang="es-MX" sz="16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Inyección de Dependencias"/>
                        </a:rPr>
                        <a:t>Inyección de Dependencias</a:t>
                      </a:r>
                      <a:r>
                        <a:rPr lang="es-MX" sz="1600" dirty="0">
                          <a:effectLst/>
                        </a:rPr>
                        <a:t> es uno de los métodos que siguen este principio.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31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0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4200" y="375516"/>
            <a:ext cx="9499600" cy="1325563"/>
          </a:xfrm>
        </p:spPr>
        <p:txBody>
          <a:bodyPr>
            <a:normAutofit/>
          </a:bodyPr>
          <a:lstStyle/>
          <a:p>
            <a:r>
              <a:rPr lang="es-MX" dirty="0"/>
              <a:t>Componente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9920" y="1384589"/>
            <a:ext cx="5823435" cy="46282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9673" y="2881745"/>
            <a:ext cx="1651964" cy="3740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9438980" y="2512413"/>
            <a:ext cx="19148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MX" dirty="0" smtClean="0"/>
              <a:t>Componente </a:t>
            </a:r>
            <a:r>
              <a:rPr lang="es-MX" b="1" dirty="0" smtClean="0"/>
              <a:t>Todo</a:t>
            </a:r>
            <a:endParaRPr lang="es-MX" b="1" dirty="0"/>
          </a:p>
        </p:txBody>
      </p:sp>
      <p:cxnSp>
        <p:nvCxnSpPr>
          <p:cNvPr id="13" name="Conector angular 12"/>
          <p:cNvCxnSpPr>
            <a:stCxn id="11" idx="1"/>
            <a:endCxn id="5" idx="0"/>
          </p:cNvCxnSpPr>
          <p:nvPr/>
        </p:nvCxnSpPr>
        <p:spPr>
          <a:xfrm rot="10800000" flipV="1">
            <a:off x="4095656" y="2697079"/>
            <a:ext cx="5343325" cy="184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201423" y="4376323"/>
            <a:ext cx="1651964" cy="37407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/>
          <p:cNvSpPr txBox="1"/>
          <p:nvPr/>
        </p:nvSpPr>
        <p:spPr>
          <a:xfrm>
            <a:off x="9438981" y="4010018"/>
            <a:ext cx="19148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err="1" smtClean="0"/>
              <a:t>ngOnInit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se </a:t>
            </a:r>
            <a:r>
              <a:rPr lang="es-MX" dirty="0"/>
              <a:t>llama al crear el </a:t>
            </a:r>
            <a:r>
              <a:rPr lang="es-MX" dirty="0" smtClean="0"/>
              <a:t>componente.</a:t>
            </a:r>
            <a:endParaRPr lang="es-MX" dirty="0"/>
          </a:p>
        </p:txBody>
      </p:sp>
      <p:cxnSp>
        <p:nvCxnSpPr>
          <p:cNvPr id="19" name="Conector angular 18"/>
          <p:cNvCxnSpPr>
            <a:stCxn id="18" idx="1"/>
            <a:endCxn id="17" idx="0"/>
          </p:cNvCxnSpPr>
          <p:nvPr/>
        </p:nvCxnSpPr>
        <p:spPr>
          <a:xfrm rot="10800000">
            <a:off x="3027405" y="4376323"/>
            <a:ext cx="6411576" cy="95360"/>
          </a:xfrm>
          <a:prstGeom prst="bentConnector4">
            <a:avLst>
              <a:gd name="adj1" fmla="val 43559"/>
              <a:gd name="adj2" fmla="val 339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983672" y="1825625"/>
            <a:ext cx="5036127" cy="392203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componentes pueden tener atributos, tanto de entrada como de salida. Vamos a ver, a través del </a:t>
            </a:r>
            <a:r>
              <a:rPr lang="es-MX" dirty="0" smtClean="0"/>
              <a:t>componente </a:t>
            </a:r>
            <a:r>
              <a:rPr lang="es-MX" b="1" dirty="0" err="1" smtClean="0"/>
              <a:t>TodoDetailComponent</a:t>
            </a:r>
            <a:r>
              <a:rPr lang="es-MX" dirty="0"/>
              <a:t> como especifico que un atributo es de entrada.</a:t>
            </a: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7525" y="1825626"/>
            <a:ext cx="5005514" cy="3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>
          <a:xfrm>
            <a:off x="983672" y="1825625"/>
            <a:ext cx="5036127" cy="392203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decoradores </a:t>
            </a:r>
            <a:r>
              <a:rPr lang="es-MX" b="1" dirty="0"/>
              <a:t>@Input</a:t>
            </a:r>
            <a:r>
              <a:rPr lang="es-MX" b="1" dirty="0" smtClean="0"/>
              <a:t>()</a:t>
            </a:r>
            <a:r>
              <a:rPr lang="es-MX" dirty="0" smtClean="0"/>
              <a:t> y </a:t>
            </a:r>
            <a:r>
              <a:rPr lang="es-MX" b="1" dirty="0" smtClean="0"/>
              <a:t>@</a:t>
            </a:r>
            <a:r>
              <a:rPr lang="es-MX" b="1" dirty="0"/>
              <a:t>Output</a:t>
            </a:r>
            <a:r>
              <a:rPr lang="es-MX" b="1" dirty="0" smtClean="0"/>
              <a:t>()</a:t>
            </a:r>
            <a:r>
              <a:rPr lang="es-MX" dirty="0" smtClean="0"/>
              <a:t> te </a:t>
            </a:r>
            <a:r>
              <a:rPr lang="es-MX" dirty="0"/>
              <a:t>permiten definir atributos de entrada o salida en un componente.</a:t>
            </a: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7525" y="1825626"/>
            <a:ext cx="5005514" cy="3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Componente: Atributos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Como verás enseguida en la sección de </a:t>
            </a:r>
            <a:r>
              <a:rPr lang="es-MX" dirty="0" err="1"/>
              <a:t>templates</a:t>
            </a:r>
            <a:r>
              <a:rPr lang="es-MX" dirty="0"/>
              <a:t>, para pasarle un valor al atributo </a:t>
            </a:r>
            <a:r>
              <a:rPr lang="es-MX" b="1" i="1" dirty="0"/>
              <a:t>todo</a:t>
            </a:r>
            <a:r>
              <a:rPr lang="es-MX" dirty="0"/>
              <a:t> de nuestro componente </a:t>
            </a:r>
            <a:r>
              <a:rPr lang="es-MX" dirty="0" err="1"/>
              <a:t>TodoDetailComponent</a:t>
            </a:r>
            <a:r>
              <a:rPr lang="es-MX" dirty="0"/>
              <a:t>, lo tienes que hacer así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47" y="3441771"/>
            <a:ext cx="7917306" cy="7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s </a:t>
            </a:r>
            <a:r>
              <a:rPr lang="es-MX" dirty="0"/>
              <a:t>lo que te permite </a:t>
            </a:r>
            <a:r>
              <a:rPr lang="es-MX" b="1" dirty="0"/>
              <a:t>definir la vista de un Componente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El </a:t>
            </a:r>
            <a:r>
              <a:rPr lang="es-MX" b="1" dirty="0" err="1"/>
              <a:t>template</a:t>
            </a:r>
            <a:r>
              <a:rPr lang="es-MX" dirty="0"/>
              <a:t> de Angular es HTML, pero decorado </a:t>
            </a:r>
            <a:r>
              <a:rPr lang="es-MX" dirty="0" smtClean="0"/>
              <a:t>con otros </a:t>
            </a:r>
            <a:r>
              <a:rPr lang="es-MX" dirty="0"/>
              <a:t>componentes y algunas </a:t>
            </a:r>
            <a:r>
              <a:rPr lang="es-MX" dirty="0" smtClean="0"/>
              <a:t>directivas que se van a encargar de enriquecer el comportamiento del HTML estático.</a:t>
            </a: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Template</a:t>
            </a:r>
            <a:endParaRPr lang="es-MX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09799" y="1534401"/>
            <a:ext cx="7308273" cy="1939199"/>
          </a:xfrm>
          <a:prstGeom prst="rect">
            <a:avLst/>
          </a:prstGeom>
        </p:spPr>
      </p:pic>
      <p:graphicFrame>
        <p:nvGraphicFramePr>
          <p:cNvPr id="11" name="Marcador de contenido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8806268"/>
              </p:ext>
            </p:extLst>
          </p:nvPr>
        </p:nvGraphicFramePr>
        <p:xfrm>
          <a:off x="2209797" y="3685398"/>
          <a:ext cx="8499766" cy="21981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1585">
                  <a:extLst>
                    <a:ext uri="{9D8B030D-6E8A-4147-A177-3AD203B41FA5}">
                      <a16:colId xmlns:a16="http://schemas.microsoft.com/office/drawing/2014/main" val="3610015343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2224527674"/>
                    </a:ext>
                  </a:extLst>
                </a:gridCol>
                <a:gridCol w="2341418">
                  <a:extLst>
                    <a:ext uri="{9D8B030D-6E8A-4147-A177-3AD203B41FA5}">
                      <a16:colId xmlns:a16="http://schemas.microsoft.com/office/drawing/2014/main" val="2925795171"/>
                    </a:ext>
                  </a:extLst>
                </a:gridCol>
              </a:tblGrid>
              <a:tr h="366366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Conocido</a:t>
                      </a:r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Desconocido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5130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H2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endParaRPr lang="es-MX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lvl="0" algn="ctr"/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ellos forman parte de la sintaxis de </a:t>
                      </a:r>
                      <a:r>
                        <a:rPr lang="es-MX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Angular.</a:t>
                      </a:r>
                      <a:b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s-MX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s-MX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Binding</a:t>
                      </a:r>
                      <a:r>
                        <a:rPr lang="es-MX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Directivas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307860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s-MX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todo.subject</a:t>
                      </a:r>
                      <a:r>
                        <a:rPr lang="es-MX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348205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click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763015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DIV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MX" dirty="0" smtClean="0"/>
                        <a:t>[todo]</a:t>
                      </a:r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2183012"/>
                  </a:ext>
                </a:extLst>
              </a:tr>
              <a:tr h="366366">
                <a:tc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lvl="1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945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3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para </a:t>
            </a:r>
            <a:r>
              <a:rPr lang="es-MX" dirty="0" smtClean="0"/>
              <a:t>los </a:t>
            </a:r>
            <a:r>
              <a:rPr lang="es-MX" dirty="0" err="1" smtClean="0"/>
              <a:t>Templates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/>
              <a:t>HTML permitido en los </a:t>
            </a:r>
            <a:r>
              <a:rPr lang="es-MX" b="1" dirty="0" err="1"/>
              <a:t>Templates</a:t>
            </a:r>
            <a:r>
              <a:rPr lang="es-MX" b="1" dirty="0"/>
              <a:t> de Angular</a:t>
            </a:r>
          </a:p>
          <a:p>
            <a:pPr fontAlgn="base"/>
            <a:r>
              <a:rPr lang="es-MX" dirty="0" smtClean="0"/>
              <a:t>permiten </a:t>
            </a:r>
            <a:r>
              <a:rPr lang="es-MX" dirty="0"/>
              <a:t>colocar mediante la sintaxis de Angular expresiones, </a:t>
            </a:r>
            <a:r>
              <a:rPr lang="es-MX" dirty="0" err="1"/>
              <a:t>bindeos</a:t>
            </a:r>
            <a:r>
              <a:rPr lang="es-MX" dirty="0"/>
              <a:t>, eventos, etc. que vamos a introducir en este artículo.</a:t>
            </a:r>
          </a:p>
          <a:p>
            <a:pPr fontAlgn="base"/>
            <a:r>
              <a:rPr lang="es-MX" dirty="0" smtClean="0"/>
              <a:t>La gran mayoría del </a:t>
            </a:r>
            <a:r>
              <a:rPr lang="es-MX" dirty="0"/>
              <a:t>HTML válido es un código potencialmente usable en los </a:t>
            </a:r>
            <a:r>
              <a:rPr lang="es-MX" dirty="0" err="1"/>
              <a:t>templates</a:t>
            </a:r>
            <a:r>
              <a:rPr lang="es-MX" dirty="0"/>
              <a:t> de Angular. 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 smtClean="0"/>
              <a:t>HTML no permitido </a:t>
            </a:r>
            <a:r>
              <a:rPr lang="es-MX" b="1" dirty="0"/>
              <a:t>en los </a:t>
            </a:r>
            <a:r>
              <a:rPr lang="es-MX" b="1" dirty="0" err="1"/>
              <a:t>Templates</a:t>
            </a:r>
            <a:r>
              <a:rPr lang="es-MX" b="1" dirty="0"/>
              <a:t> de Angular</a:t>
            </a:r>
          </a:p>
          <a:p>
            <a:pPr fontAlgn="base"/>
            <a:r>
              <a:rPr lang="es-MX" dirty="0" smtClean="0"/>
              <a:t>HEAD</a:t>
            </a:r>
          </a:p>
          <a:p>
            <a:pPr fontAlgn="base"/>
            <a:r>
              <a:rPr lang="es-MX" dirty="0" smtClean="0"/>
              <a:t>BODY</a:t>
            </a:r>
          </a:p>
          <a:p>
            <a:pPr fontAlgn="base"/>
            <a:r>
              <a:rPr lang="es-MX" dirty="0" smtClean="0"/>
              <a:t>SCRIPT. </a:t>
            </a:r>
            <a:br>
              <a:rPr lang="es-MX" dirty="0" smtClean="0"/>
            </a:br>
            <a:r>
              <a:rPr lang="es-MX" sz="2600" dirty="0" smtClean="0"/>
              <a:t>Esto </a:t>
            </a:r>
            <a:r>
              <a:rPr lang="es-MX" sz="2600" dirty="0"/>
              <a:t>mismo ocurre si </a:t>
            </a:r>
            <a:r>
              <a:rPr lang="es-MX" sz="2600" dirty="0" smtClean="0"/>
              <a:t>:</a:t>
            </a:r>
            <a:endParaRPr lang="es-MX" dirty="0" smtClean="0"/>
          </a:p>
          <a:p>
            <a:pPr lvl="1" fontAlgn="base"/>
            <a:r>
              <a:rPr lang="es-MX" dirty="0"/>
              <a:t>U</a:t>
            </a:r>
            <a:r>
              <a:rPr lang="es-MX" dirty="0" smtClean="0"/>
              <a:t>na </a:t>
            </a:r>
            <a:r>
              <a:rPr lang="es-MX" dirty="0"/>
              <a:t>cadena volcada en un </a:t>
            </a:r>
            <a:r>
              <a:rPr lang="es-MX" dirty="0" err="1"/>
              <a:t>template</a:t>
            </a:r>
            <a:r>
              <a:rPr lang="es-MX" dirty="0"/>
              <a:t> por interpolación {{}} </a:t>
            </a:r>
            <a:endParaRPr lang="es-MX" dirty="0" smtClean="0"/>
          </a:p>
          <a:p>
            <a:pPr lvl="1" fontAlgn="base"/>
            <a:r>
              <a:rPr lang="es-MX" dirty="0" err="1" smtClean="0"/>
              <a:t>Bindeo</a:t>
            </a:r>
            <a:r>
              <a:rPr lang="es-MX" dirty="0" smtClean="0"/>
              <a:t> </a:t>
            </a:r>
            <a:r>
              <a:rPr lang="es-MX" dirty="0"/>
              <a:t>a propiedad [[]] 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Temas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¿Qu</a:t>
            </a:r>
            <a:r>
              <a:rPr lang="es-MX" dirty="0"/>
              <a:t>é</a:t>
            </a:r>
            <a:r>
              <a:rPr lang="es-MX" dirty="0" smtClean="0"/>
              <a:t> es angular 2?</a:t>
            </a:r>
          </a:p>
          <a:p>
            <a:r>
              <a:rPr lang="es-MX" dirty="0" smtClean="0"/>
              <a:t>Modulo</a:t>
            </a:r>
          </a:p>
          <a:p>
            <a:r>
              <a:rPr lang="es-MX" dirty="0" smtClean="0"/>
              <a:t>Componente</a:t>
            </a:r>
          </a:p>
          <a:p>
            <a:r>
              <a:rPr lang="es-MX" dirty="0" err="1" smtClean="0"/>
              <a:t>Template</a:t>
            </a:r>
            <a:endParaRPr lang="es-MX" dirty="0" smtClean="0"/>
          </a:p>
          <a:p>
            <a:r>
              <a:rPr lang="es-MX" dirty="0" smtClean="0"/>
              <a:t>Metadatos</a:t>
            </a:r>
            <a:endParaRPr lang="es-MX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1012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se puede declarar en la vista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MX" b="1" dirty="0"/>
              <a:t>Propiedad</a:t>
            </a:r>
            <a:r>
              <a:rPr lang="es-MX" dirty="0"/>
              <a:t>: Cualquier valor que podemos asignar por medio de un atributo del HTML. </a:t>
            </a:r>
            <a:endParaRPr lang="es-MX" dirty="0" smtClean="0"/>
          </a:p>
          <a:p>
            <a:pPr fontAlgn="base"/>
            <a:r>
              <a:rPr lang="es-MX" b="1" dirty="0" smtClean="0"/>
              <a:t>Expresión</a:t>
            </a:r>
            <a:r>
              <a:rPr lang="es-MX" dirty="0"/>
              <a:t>: </a:t>
            </a:r>
            <a:r>
              <a:rPr lang="es-MX" dirty="0" smtClean="0"/>
              <a:t>Es </a:t>
            </a:r>
            <a:r>
              <a:rPr lang="es-MX" dirty="0"/>
              <a:t>una declaración que Angular procesará y sustituirá por su valor, pudiendo realizar sencillas operaciones.</a:t>
            </a:r>
          </a:p>
          <a:p>
            <a:pPr fontAlgn="base"/>
            <a:r>
              <a:rPr lang="es-MX" b="1" dirty="0" err="1"/>
              <a:t>Binding</a:t>
            </a:r>
            <a:r>
              <a:rPr lang="es-MX" dirty="0"/>
              <a:t>: Es un enlace entre el modelo y la vista. Mediante un </a:t>
            </a:r>
            <a:r>
              <a:rPr lang="es-MX" dirty="0" err="1"/>
              <a:t>binding</a:t>
            </a:r>
            <a:r>
              <a:rPr lang="es-MX" dirty="0"/>
              <a:t> si un dato cambia en el modelo, ese cambio se representa en la vista</a:t>
            </a:r>
            <a:r>
              <a:rPr lang="es-MX" dirty="0" smtClean="0"/>
              <a:t>..</a:t>
            </a:r>
            <a:endParaRPr lang="es-MX" dirty="0"/>
          </a:p>
          <a:p>
            <a:pPr fontAlgn="base"/>
            <a:r>
              <a:rPr lang="es-MX" b="1" dirty="0"/>
              <a:t>Evento</a:t>
            </a:r>
            <a:r>
              <a:rPr lang="es-MX" dirty="0"/>
              <a:t>: es un suceso que ocurre y para el cual se pueden definir manejadores, que son funciones que se ejecutarán como respuesta a ese suceso.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la información de la vista al modelo y modelo a vista</a:t>
            </a:r>
          </a:p>
        </p:txBody>
      </p:sp>
      <p:pic>
        <p:nvPicPr>
          <p:cNvPr id="1026" name="Picture 2" descr="Flujo de dato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72" b="91528" l="313" r="988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992" b="23943"/>
          <a:stretch/>
        </p:blipFill>
        <p:spPr bwMode="auto">
          <a:xfrm>
            <a:off x="2064327" y="1870363"/>
            <a:ext cx="7883236" cy="40242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la información de la vista al modelo y modelo a 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Sólo lectura: modelo hacia la </a:t>
            </a:r>
            <a:r>
              <a:rPr lang="es-MX" b="1" dirty="0" smtClean="0"/>
              <a:t>vista.</a:t>
            </a:r>
            <a:endParaRPr lang="es-MX" b="1" dirty="0"/>
          </a:p>
          <a:p>
            <a:pPr fontAlgn="base"/>
            <a:r>
              <a:rPr lang="es-MX" b="1" dirty="0" smtClean="0"/>
              <a:t>Interpolación: </a:t>
            </a:r>
            <a:r>
              <a:rPr lang="es-MX" dirty="0" smtClean="0"/>
              <a:t>En </a:t>
            </a:r>
            <a:r>
              <a:rPr lang="es-MX" dirty="0"/>
              <a:t>este primer caso todo nos resultará muy familiar</a:t>
            </a:r>
            <a:r>
              <a:rPr lang="es-MX" dirty="0" smtClean="0"/>
              <a:t>.</a:t>
            </a:r>
          </a:p>
          <a:p>
            <a:pPr fontAlgn="base"/>
            <a:endParaRPr lang="es-MX" dirty="0" smtClean="0"/>
          </a:p>
          <a:p>
            <a:pPr fontAlgn="base"/>
            <a:endParaRPr lang="es-MX" dirty="0" smtClean="0"/>
          </a:p>
          <a:p>
            <a:pPr marL="0" indent="0" fontAlgn="base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34" y="3196503"/>
            <a:ext cx="8864446" cy="12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la información de la vista al modelo y modelo a 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Sólo lectura: modelo hacia la </a:t>
            </a:r>
            <a:r>
              <a:rPr lang="es-MX" b="1" dirty="0" smtClean="0"/>
              <a:t>vista.</a:t>
            </a:r>
            <a:endParaRPr lang="es-MX" b="1" dirty="0"/>
          </a:p>
          <a:p>
            <a:r>
              <a:rPr lang="es-MX" b="1" dirty="0"/>
              <a:t>Enlace a </a:t>
            </a:r>
            <a:r>
              <a:rPr lang="es-MX" b="1" dirty="0" smtClean="0"/>
              <a:t>propiedades:</a:t>
            </a:r>
            <a:r>
              <a:rPr lang="es-MX" dirty="0" smtClean="0"/>
              <a:t> Es </a:t>
            </a:r>
            <a:r>
              <a:rPr lang="es-MX" dirty="0"/>
              <a:t>la comunicación básica hacia la vista, hacia el usuario. En este caso cualquier atributo de un elemento HTML puede enlazarse al valor de una propiedad encerrándola entre corchetes y asignándole una expresión. [propiedad]="</a:t>
            </a:r>
            <a:r>
              <a:rPr lang="es-MX" dirty="0" err="1"/>
              <a:t>expresion</a:t>
            </a:r>
            <a:r>
              <a:rPr lang="es-MX" dirty="0"/>
              <a:t>"</a:t>
            </a:r>
            <a:endParaRPr lang="es-MX" dirty="0" smtClean="0"/>
          </a:p>
          <a:p>
            <a:pPr fontAlgn="base"/>
            <a:endParaRPr lang="es-MX" dirty="0" smtClean="0"/>
          </a:p>
          <a:p>
            <a:pPr marL="0" indent="0" fontAlgn="base">
              <a:buNone/>
            </a:pPr>
            <a:endParaRPr lang="es-MX" dirty="0"/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56" y="4655127"/>
            <a:ext cx="8901548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la información de la vista al modelo y modelo a 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Sólo lectura: </a:t>
            </a:r>
            <a:r>
              <a:rPr lang="es-MX" b="1" dirty="0" smtClean="0"/>
              <a:t>De </a:t>
            </a:r>
            <a:r>
              <a:rPr lang="es-MX" b="1" dirty="0"/>
              <a:t>la </a:t>
            </a:r>
            <a:r>
              <a:rPr lang="es-MX" b="1" dirty="0" smtClean="0"/>
              <a:t>vista hacia el modelo.</a:t>
            </a:r>
            <a:endParaRPr lang="es-MX" b="1" dirty="0"/>
          </a:p>
          <a:p>
            <a:r>
              <a:rPr lang="es-MX" b="1" smtClean="0"/>
              <a:t>Eventos: </a:t>
            </a:r>
            <a:r>
              <a:rPr lang="es-MX" dirty="0" smtClean="0"/>
              <a:t>La comunicación desde la vista hacia el modelo se realiza mediante eventos. Es una buena práctica llamar a funciones del componente de forma declarativa en la vista.  </a:t>
            </a:r>
            <a:br>
              <a:rPr lang="es-MX" dirty="0" smtClean="0"/>
            </a:br>
            <a:r>
              <a:rPr lang="es-MX" sz="2400" dirty="0" smtClean="0"/>
              <a:t>La sintaxis requiere que se nombre el evento entre paréntesis y se le asigne una expresión como valor. (evento)="</a:t>
            </a:r>
            <a:r>
              <a:rPr lang="es-MX" sz="2400" dirty="0" err="1" smtClean="0"/>
              <a:t>expresion</a:t>
            </a:r>
            <a:r>
              <a:rPr lang="es-MX" sz="2400" dirty="0" smtClean="0"/>
              <a:t>"</a:t>
            </a:r>
          </a:p>
          <a:p>
            <a:pPr marL="0" indent="0" fontAlgn="base">
              <a:buNone/>
            </a:pPr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97" y="4699288"/>
            <a:ext cx="59150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la información de la vista al modelo y modelo a vista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s-MX" b="1" dirty="0"/>
              <a:t>Lectura y escritura: </a:t>
            </a:r>
            <a:r>
              <a:rPr lang="es-MX" b="1" dirty="0" smtClean="0"/>
              <a:t>bidireccional.</a:t>
            </a:r>
            <a:endParaRPr lang="es-MX" b="1" dirty="0"/>
          </a:p>
          <a:p>
            <a:r>
              <a:rPr lang="es-MX" b="1" dirty="0"/>
              <a:t>Enlace doble: </a:t>
            </a:r>
            <a:r>
              <a:rPr lang="es-MX" dirty="0" smtClean="0"/>
              <a:t>Es </a:t>
            </a:r>
            <a:r>
              <a:rPr lang="es-MX" dirty="0"/>
              <a:t>la combinación de los dos anteriores y eso se refleja en la sintaxis. </a:t>
            </a:r>
            <a:r>
              <a:rPr lang="es-MX" dirty="0" smtClean="0"/>
              <a:t>Recuerda que  </a:t>
            </a:r>
            <a:r>
              <a:rPr lang="es-MX" dirty="0"/>
              <a:t>[] </a:t>
            </a:r>
            <a:r>
              <a:rPr lang="es-MX" dirty="0" smtClean="0"/>
              <a:t> es para </a:t>
            </a:r>
            <a:r>
              <a:rPr lang="es-MX" dirty="0"/>
              <a:t>leer propiedades y () para enviar datos en respuesta a eventos: el resultado es la llamada banana in a box [()]. En este caso se completa con la directiva </a:t>
            </a:r>
            <a:r>
              <a:rPr lang="es-MX" dirty="0" err="1"/>
              <a:t>ngModel</a:t>
            </a:r>
            <a:r>
              <a:rPr lang="es-MX" dirty="0"/>
              <a:t> y la propiedad enlazada. [(</a:t>
            </a:r>
            <a:r>
              <a:rPr lang="es-MX" dirty="0" err="1"/>
              <a:t>ngModel</a:t>
            </a:r>
            <a:r>
              <a:rPr lang="es-MX" dirty="0"/>
              <a:t>)]="propiedad"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73" y="4951268"/>
            <a:ext cx="7793905" cy="8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Metadatos de </a:t>
            </a:r>
            <a:r>
              <a:rPr lang="es-MX" dirty="0" smtClean="0"/>
              <a:t>Angular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 smtClean="0"/>
              <a:t>TodoListComponent</a:t>
            </a:r>
            <a:r>
              <a:rPr lang="es-MX" dirty="0" smtClean="0"/>
              <a:t> se considera como </a:t>
            </a:r>
            <a:r>
              <a:rPr lang="es-MX" dirty="0"/>
              <a:t>una simple clase de </a:t>
            </a:r>
            <a:r>
              <a:rPr lang="es-MX" dirty="0" err="1"/>
              <a:t>Javascript</a:t>
            </a:r>
            <a:r>
              <a:rPr lang="es-MX" dirty="0"/>
              <a:t>, hasta que le indique que se trata de un componente, gracias a los metadatos de Angular.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 forma de </a:t>
            </a:r>
            <a:r>
              <a:rPr lang="es-MX" b="1" dirty="0"/>
              <a:t>añadir metadatos </a:t>
            </a:r>
            <a:r>
              <a:rPr lang="es-MX" dirty="0"/>
              <a:t>a una clase en </a:t>
            </a:r>
            <a:r>
              <a:rPr lang="es-MX" dirty="0" err="1"/>
              <a:t>TypeScript</a:t>
            </a:r>
            <a:r>
              <a:rPr lang="es-MX" dirty="0"/>
              <a:t> es mediante el patrón decorador, justo antes de la declaración de la </a:t>
            </a:r>
            <a:r>
              <a:rPr lang="es-MX" dirty="0" smtClean="0"/>
              <a:t>clase.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0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Metadatos de </a:t>
            </a:r>
            <a:r>
              <a:rPr lang="es-MX" dirty="0" smtClean="0"/>
              <a:t>Angular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76053" cy="3191668"/>
          </a:xfrm>
          <a:prstGeom prst="rect">
            <a:avLst/>
          </a:prstGeom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/>
              <a:t>Selector</a:t>
            </a:r>
            <a:r>
              <a:rPr lang="es-MX" dirty="0"/>
              <a:t>: Es un selector de CSS que indica a Angular que debe crear e instanciar mi componente cuando se encuentra un elemento con ese nombre en el </a:t>
            </a:r>
            <a:r>
              <a:rPr lang="es-MX" dirty="0" smtClean="0"/>
              <a:t>HTML.</a:t>
            </a:r>
          </a:p>
          <a:p>
            <a:pPr marL="0" indent="0">
              <a:buNone/>
            </a:pPr>
            <a:r>
              <a:rPr lang="es-MX" b="1" dirty="0" err="1" smtClean="0"/>
              <a:t>moduleId</a:t>
            </a:r>
            <a:r>
              <a:rPr lang="es-MX" dirty="0"/>
              <a:t>: </a:t>
            </a:r>
            <a:r>
              <a:rPr lang="es-MX" dirty="0" smtClean="0"/>
              <a:t>Permite </a:t>
            </a:r>
            <a:r>
              <a:rPr lang="es-MX" dirty="0"/>
              <a:t>que Angular busque los </a:t>
            </a:r>
            <a:r>
              <a:rPr lang="es-MX" dirty="0" err="1"/>
              <a:t>templates</a:t>
            </a:r>
            <a:r>
              <a:rPr lang="es-MX" dirty="0"/>
              <a:t> y </a:t>
            </a:r>
            <a:r>
              <a:rPr lang="es-MX" dirty="0" err="1"/>
              <a:t>css</a:t>
            </a:r>
            <a:r>
              <a:rPr lang="es-MX" dirty="0"/>
              <a:t> a partir de </a:t>
            </a:r>
            <a:r>
              <a:rPr lang="es-MX" dirty="0" err="1"/>
              <a:t>urls</a:t>
            </a:r>
            <a:r>
              <a:rPr lang="es-MX" dirty="0"/>
              <a:t> relativas en lugar de absolutas. </a:t>
            </a:r>
            <a:endParaRPr lang="es-MX" dirty="0" smtClean="0"/>
          </a:p>
          <a:p>
            <a:pPr marL="0" indent="0">
              <a:buNone/>
            </a:pPr>
            <a:r>
              <a:rPr lang="es-MX" b="1" dirty="0" err="1" smtClean="0"/>
              <a:t>templateUrl</a:t>
            </a:r>
            <a:r>
              <a:rPr lang="es-MX" dirty="0"/>
              <a:t>: La </a:t>
            </a:r>
            <a:r>
              <a:rPr lang="es-MX" dirty="0" err="1"/>
              <a:t>url</a:t>
            </a:r>
            <a:r>
              <a:rPr lang="es-MX" dirty="0"/>
              <a:t> en la que se encuentra el </a:t>
            </a:r>
            <a:r>
              <a:rPr lang="es-MX" dirty="0" err="1"/>
              <a:t>template</a:t>
            </a:r>
            <a:r>
              <a:rPr lang="es-MX" dirty="0"/>
              <a:t> que quieres vincular al componente.</a:t>
            </a:r>
          </a:p>
          <a:p>
            <a:pPr marL="0" indent="0">
              <a:buNone/>
            </a:pPr>
            <a:r>
              <a:rPr lang="es-MX" b="1" dirty="0" err="1" smtClean="0"/>
              <a:t>styleUrls</a:t>
            </a:r>
            <a:r>
              <a:rPr lang="es-MX" dirty="0"/>
              <a:t>: Un </a:t>
            </a:r>
            <a:r>
              <a:rPr lang="es-MX" dirty="0" err="1"/>
              <a:t>array</a:t>
            </a:r>
            <a:r>
              <a:rPr lang="es-MX" dirty="0"/>
              <a:t> con </a:t>
            </a:r>
            <a:r>
              <a:rPr lang="es-MX" dirty="0" err="1"/>
              <a:t>urls</a:t>
            </a:r>
            <a:r>
              <a:rPr lang="es-MX" dirty="0"/>
              <a:t> a archivos de estilos que queremos aplicar a nuestro componente. </a:t>
            </a:r>
          </a:p>
        </p:txBody>
      </p:sp>
    </p:spTree>
    <p:extLst>
      <p:ext uri="{BB962C8B-B14F-4D97-AF65-F5344CB8AC3E}">
        <p14:creationId xmlns:p14="http://schemas.microsoft.com/office/powerpoint/2010/main" val="15085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Binding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Uno de los principales valores de Angular es que nos abstrae de la lógica </a:t>
            </a:r>
            <a:r>
              <a:rPr lang="es-MX" dirty="0" err="1"/>
              <a:t>pull</a:t>
            </a:r>
            <a:r>
              <a:rPr lang="es-MX" dirty="0"/>
              <a:t>/</a:t>
            </a:r>
            <a:r>
              <a:rPr lang="es-MX" dirty="0" err="1"/>
              <a:t>push</a:t>
            </a:r>
            <a:r>
              <a:rPr lang="es-MX" dirty="0"/>
              <a:t> asociada a insertar y actualizar valores en el HTML y convertir las respuestas de usuario (inputs, </a:t>
            </a:r>
            <a:r>
              <a:rPr lang="es-MX" dirty="0" err="1"/>
              <a:t>clicks</a:t>
            </a:r>
            <a:r>
              <a:rPr lang="es-MX" dirty="0"/>
              <a:t>, </a:t>
            </a:r>
            <a:r>
              <a:rPr lang="es-MX" dirty="0" err="1"/>
              <a:t>etc</a:t>
            </a:r>
            <a:r>
              <a:rPr lang="es-MX" dirty="0"/>
              <a:t>) en acciones concretas.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Escribir </a:t>
            </a:r>
            <a:r>
              <a:rPr lang="es-MX" dirty="0"/>
              <a:t>toda esa lógica a mano (lo que típicamente se hacía con </a:t>
            </a:r>
            <a:r>
              <a:rPr lang="es-MX" dirty="0" err="1"/>
              <a:t>JQuery</a:t>
            </a:r>
            <a:r>
              <a:rPr lang="es-MX" dirty="0"/>
              <a:t>) es tedioso y propenso a errores, y Angular 2 lo resuelve por nosotros gracias al </a:t>
            </a:r>
            <a:r>
              <a:rPr lang="es-MX" b="1" i="1" dirty="0"/>
              <a:t>Data </a:t>
            </a:r>
            <a:r>
              <a:rPr lang="es-MX" b="1" i="1" dirty="0" err="1"/>
              <a:t>Binding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66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Data </a:t>
            </a:r>
            <a:r>
              <a:rPr lang="es-MX" dirty="0" err="1" smtClean="0"/>
              <a:t>Binding</a:t>
            </a:r>
            <a:endParaRPr lang="es-MX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7611" y="1825625"/>
            <a:ext cx="3781425" cy="781050"/>
          </a:xfrm>
        </p:spPr>
      </p:pic>
      <p:sp>
        <p:nvSpPr>
          <p:cNvPr id="8" name="Marcador de contenido 7"/>
          <p:cNvSpPr>
            <a:spLocks noGrp="1"/>
          </p:cNvSpPr>
          <p:nvPr>
            <p:ph sz="half" idx="2"/>
          </p:nvPr>
        </p:nvSpPr>
        <p:spPr>
          <a:xfrm>
            <a:off x="7209692" y="1825625"/>
            <a:ext cx="4144108" cy="3922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err="1" smtClean="0"/>
              <a:t>Event</a:t>
            </a:r>
            <a:r>
              <a:rPr lang="es-MX" sz="1600" dirty="0" smtClean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: (Desde el DOM)</a:t>
            </a:r>
          </a:p>
          <a:p>
            <a:pPr marL="0" indent="0">
              <a:buNone/>
            </a:pPr>
            <a:r>
              <a:rPr lang="es-MX" sz="1600" dirty="0"/>
              <a:t>Al hacer (</a:t>
            </a:r>
            <a:r>
              <a:rPr lang="es-MX" sz="1600" dirty="0" err="1"/>
              <a:t>click</a:t>
            </a:r>
            <a:r>
              <a:rPr lang="es-MX" sz="1600" dirty="0"/>
              <a:t>)="</a:t>
            </a:r>
            <a:r>
              <a:rPr lang="es-MX" sz="1600" dirty="0" err="1"/>
              <a:t>selectTodo</a:t>
            </a:r>
            <a:r>
              <a:rPr lang="es-MX" sz="1600" dirty="0"/>
              <a:t>(todo)", le indicamos a Angular que cuando se produzca un evento </a:t>
            </a:r>
            <a:r>
              <a:rPr lang="es-MX" sz="1600" dirty="0" err="1"/>
              <a:t>click</a:t>
            </a:r>
            <a:r>
              <a:rPr lang="es-MX" sz="1600" dirty="0"/>
              <a:t> sobre esa etiqueta &lt;div&gt;, llame al método </a:t>
            </a:r>
            <a:r>
              <a:rPr lang="es-MX" sz="1600" dirty="0" err="1"/>
              <a:t>selectTodo</a:t>
            </a:r>
            <a:r>
              <a:rPr lang="es-MX" sz="1600" dirty="0"/>
              <a:t> del Componente, pasando como atributo el objeto todo presente en ese contexto. (Aunque hemos simplificado el ejemplo, esto venía de un bucle que itera el </a:t>
            </a:r>
            <a:r>
              <a:rPr lang="es-MX" sz="1600" dirty="0" err="1"/>
              <a:t>array</a:t>
            </a:r>
            <a:r>
              <a:rPr lang="es-MX" sz="1600" dirty="0"/>
              <a:t> todos obteniendo la variable todo</a:t>
            </a:r>
            <a:r>
              <a:rPr lang="es-MX" sz="1600" dirty="0" smtClean="0"/>
              <a:t>).</a:t>
            </a:r>
          </a:p>
          <a:p>
            <a:pPr marL="0" indent="0">
              <a:buNone/>
            </a:pPr>
            <a:r>
              <a:rPr lang="es-MX" sz="1600" dirty="0" err="1"/>
              <a:t>Two-way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: (Desde/Hacia el DOM)</a:t>
            </a:r>
          </a:p>
          <a:p>
            <a:pPr marL="0" indent="0">
              <a:buNone/>
            </a:pPr>
            <a:r>
              <a:rPr lang="es-MX" sz="1600" dirty="0"/>
              <a:t>Un caso importante que no hemos visto con los ejemplos anteriores es el </a:t>
            </a:r>
            <a:r>
              <a:rPr lang="es-MX" sz="1600" dirty="0" err="1"/>
              <a:t>binding</a:t>
            </a:r>
            <a:r>
              <a:rPr lang="es-MX" sz="1600" dirty="0"/>
              <a:t> </a:t>
            </a:r>
            <a:r>
              <a:rPr lang="es-MX" sz="1600" dirty="0" err="1"/>
              <a:t>bi</a:t>
            </a:r>
            <a:r>
              <a:rPr lang="es-MX" sz="1600" dirty="0"/>
              <a:t>-direccional, que combina </a:t>
            </a:r>
            <a:r>
              <a:rPr lang="es-MX" sz="1600" dirty="0" err="1"/>
              <a:t>event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 y </a:t>
            </a:r>
            <a:r>
              <a:rPr lang="es-MX" sz="1600" dirty="0" err="1"/>
              <a:t>property</a:t>
            </a:r>
            <a:r>
              <a:rPr lang="es-MX" sz="1600" dirty="0"/>
              <a:t> </a:t>
            </a:r>
            <a:r>
              <a:rPr lang="es-MX" sz="1600" dirty="0" err="1"/>
              <a:t>binding</a:t>
            </a:r>
            <a:r>
              <a:rPr lang="es-MX" sz="1600" dirty="0"/>
              <a:t>, </a:t>
            </a:r>
          </a:p>
        </p:txBody>
      </p:sp>
      <p:sp>
        <p:nvSpPr>
          <p:cNvPr id="11" name="Marcador de contenido 7"/>
          <p:cNvSpPr txBox="1">
            <a:spLocks/>
          </p:cNvSpPr>
          <p:nvPr/>
        </p:nvSpPr>
        <p:spPr>
          <a:xfrm>
            <a:off x="1397612" y="2935968"/>
            <a:ext cx="5601066" cy="3371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Interpolación: (Hacia el DOM)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800" dirty="0" smtClean="0"/>
              <a:t>Al hacer {{</a:t>
            </a:r>
            <a:r>
              <a:rPr lang="es-MX" sz="1800" dirty="0" err="1" smtClean="0"/>
              <a:t>todo.subject</a:t>
            </a:r>
            <a:r>
              <a:rPr lang="es-MX" sz="1800" dirty="0" smtClean="0"/>
              <a:t>}}, Angular se encarga de insertar el valor de esa propiedad del componente entre las etiquetas &lt;div&gt; donde lo hemos definido. Es decir, evalúa </a:t>
            </a:r>
            <a:r>
              <a:rPr lang="es-MX" sz="1800" dirty="0" err="1" smtClean="0"/>
              <a:t>todo.subject</a:t>
            </a:r>
            <a:r>
              <a:rPr lang="es-MX" sz="1800" dirty="0" smtClean="0"/>
              <a:t> e introduce su resultado en el DOM.</a:t>
            </a:r>
          </a:p>
          <a:p>
            <a:pPr marL="0" indent="0">
              <a:buNone/>
            </a:pPr>
            <a:r>
              <a:rPr lang="es-MX" sz="1800" dirty="0" err="1"/>
              <a:t>Property</a:t>
            </a:r>
            <a:r>
              <a:rPr lang="es-MX" sz="1800" dirty="0"/>
              <a:t> </a:t>
            </a:r>
            <a:r>
              <a:rPr lang="es-MX" sz="1800" dirty="0" err="1"/>
              <a:t>binding</a:t>
            </a:r>
            <a:r>
              <a:rPr lang="es-MX" sz="1800" dirty="0"/>
              <a:t>: (Hacia el DOM)</a:t>
            </a:r>
          </a:p>
          <a:p>
            <a:pPr marL="0" indent="0">
              <a:buNone/>
            </a:pPr>
            <a:r>
              <a:rPr lang="es-MX" sz="1800" dirty="0"/>
              <a:t>Al hacer [todo]="</a:t>
            </a:r>
            <a:r>
              <a:rPr lang="es-MX" sz="1800" dirty="0" err="1"/>
              <a:t>selectedTodo</a:t>
            </a:r>
            <a:r>
              <a:rPr lang="es-MX" sz="1800" dirty="0"/>
              <a:t>", Angular está pasando el objeto </a:t>
            </a:r>
            <a:r>
              <a:rPr lang="es-MX" sz="1800" dirty="0" err="1"/>
              <a:t>selectedTodo</a:t>
            </a:r>
            <a:r>
              <a:rPr lang="es-MX" sz="1800" dirty="0"/>
              <a:t> del Componente padre a la propiedad todo del Componente hijo, en este caso de </a:t>
            </a:r>
            <a:r>
              <a:rPr lang="es-MX" sz="1800" dirty="0" err="1"/>
              <a:t>TodoDetailComponent</a:t>
            </a:r>
            <a:r>
              <a:rPr lang="es-MX" sz="1800" dirty="0"/>
              <a:t>. </a:t>
            </a: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162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87722" y="1825625"/>
            <a:ext cx="5453951" cy="4016375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un </a:t>
            </a:r>
            <a:r>
              <a:rPr lang="es-MX" dirty="0" err="1" smtClean="0"/>
              <a:t>framework</a:t>
            </a:r>
            <a:r>
              <a:rPr lang="es-MX" dirty="0" smtClean="0"/>
              <a:t> basado en el patrón de diseño MVC, </a:t>
            </a:r>
            <a:r>
              <a:rPr lang="es-MX" dirty="0"/>
              <a:t>completo para construir aplicaciones </a:t>
            </a:r>
            <a:r>
              <a:rPr lang="es-MX" b="1" dirty="0"/>
              <a:t>en cliente</a:t>
            </a:r>
            <a:r>
              <a:rPr lang="es-MX" dirty="0"/>
              <a:t> con HTML y </a:t>
            </a:r>
            <a:r>
              <a:rPr lang="es-MX" dirty="0" err="1"/>
              <a:t>Javascript</a:t>
            </a:r>
            <a:r>
              <a:rPr lang="es-MX" dirty="0"/>
              <a:t>, es decir, con el objetivo de que el peso de la lógica y el </a:t>
            </a:r>
            <a:r>
              <a:rPr lang="es-MX" dirty="0" err="1"/>
              <a:t>renderizado</a:t>
            </a:r>
            <a:r>
              <a:rPr lang="es-MX" dirty="0"/>
              <a:t> lo lleve el propio navegador, en lugar del servidor.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455" y="1498600"/>
            <a:ext cx="3650673" cy="36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5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Un</a:t>
            </a:r>
            <a:r>
              <a:rPr lang="es-MX" dirty="0"/>
              <a:t> </a:t>
            </a:r>
            <a:r>
              <a:rPr lang="es-MX" b="1" dirty="0"/>
              <a:t>Componente</a:t>
            </a:r>
            <a:r>
              <a:rPr lang="es-MX" dirty="0"/>
              <a:t> es una </a:t>
            </a:r>
            <a:r>
              <a:rPr lang="es-MX" b="1" dirty="0"/>
              <a:t>Directiva con </a:t>
            </a:r>
            <a:r>
              <a:rPr lang="es-MX" b="1" i="1" dirty="0" err="1"/>
              <a:t>template</a:t>
            </a:r>
            <a:r>
              <a:rPr lang="es-MX" dirty="0"/>
              <a:t>. De hecho </a:t>
            </a:r>
            <a:r>
              <a:rPr lang="es-MX" b="1" dirty="0"/>
              <a:t>@</a:t>
            </a:r>
            <a:r>
              <a:rPr lang="es-MX" b="1" dirty="0" err="1"/>
              <a:t>Component</a:t>
            </a:r>
            <a:r>
              <a:rPr lang="es-MX" dirty="0"/>
              <a:t> es </a:t>
            </a:r>
            <a:r>
              <a:rPr lang="es-MX" dirty="0" smtClean="0"/>
              <a:t>un decorador</a:t>
            </a:r>
            <a:r>
              <a:rPr lang="es-MX" dirty="0"/>
              <a:t> </a:t>
            </a:r>
            <a:r>
              <a:rPr lang="es-MX" b="1" dirty="0" smtClean="0"/>
              <a:t>@</a:t>
            </a:r>
            <a:r>
              <a:rPr lang="es-MX" b="1" dirty="0" err="1" smtClean="0"/>
              <a:t>Directive</a:t>
            </a:r>
            <a:r>
              <a:rPr lang="es-MX" dirty="0" smtClean="0"/>
              <a:t> extendido </a:t>
            </a:r>
            <a:r>
              <a:rPr lang="es-MX" dirty="0"/>
              <a:t>con características propias de los </a:t>
            </a:r>
            <a:r>
              <a:rPr lang="es-MX" b="1" i="1" dirty="0" err="1"/>
              <a:t>templates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Hay otros dos tipos de directivas, las </a:t>
            </a:r>
            <a:r>
              <a:rPr lang="es-MX" b="1" dirty="0"/>
              <a:t>estructurales</a:t>
            </a:r>
            <a:r>
              <a:rPr lang="es-MX" dirty="0"/>
              <a:t> y las </a:t>
            </a:r>
            <a:r>
              <a:rPr lang="es-MX" b="1" dirty="0"/>
              <a:t>atributo</a:t>
            </a:r>
            <a:r>
              <a:rPr lang="es-MX" dirty="0"/>
              <a:t>, y normalmente las vemos en forma de etiquetas de elementos HTML como atributos. Además, igual que con su predecesor, podremos crear nuestra propias directivas.</a:t>
            </a:r>
          </a:p>
        </p:txBody>
      </p:sp>
    </p:spTree>
    <p:extLst>
      <p:ext uri="{BB962C8B-B14F-4D97-AF65-F5344CB8AC3E}">
        <p14:creationId xmlns:p14="http://schemas.microsoft.com/office/powerpoint/2010/main" val="1875494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 smtClean="0"/>
              <a:t>Estructurales</a:t>
            </a:r>
            <a:endParaRPr lang="es-MX" sz="3600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 </a:t>
            </a:r>
            <a:r>
              <a:rPr lang="es-MX" b="1" dirty="0"/>
              <a:t>directivas estructurales</a:t>
            </a:r>
            <a:r>
              <a:rPr lang="es-MX" dirty="0"/>
              <a:t> comienzan por </a:t>
            </a:r>
            <a:r>
              <a:rPr lang="es-MX" b="1" dirty="0"/>
              <a:t>asterisco</a:t>
            </a:r>
            <a:r>
              <a:rPr lang="es-MX" dirty="0"/>
              <a:t> y sirven para </a:t>
            </a:r>
            <a:r>
              <a:rPr lang="es-MX" b="1" dirty="0"/>
              <a:t>alterar el DOM</a:t>
            </a:r>
            <a:r>
              <a:rPr lang="es-MX" dirty="0" smtClean="0"/>
              <a:t>.</a:t>
            </a:r>
          </a:p>
          <a:p>
            <a:pPr lvl="1"/>
            <a:r>
              <a:rPr lang="es-MX" b="1" dirty="0"/>
              <a:t>*</a:t>
            </a:r>
            <a:r>
              <a:rPr lang="es-MX" b="1" dirty="0" err="1"/>
              <a:t>ngIf</a:t>
            </a:r>
            <a:r>
              <a:rPr lang="es-MX" b="1" dirty="0"/>
              <a:t>:</a:t>
            </a:r>
            <a:r>
              <a:rPr lang="es-MX" dirty="0"/>
              <a:t> si la condición se cumple, su elemento se inserta en el DOM, en caso contrario, se elimina del DOM. (equivale al </a:t>
            </a:r>
            <a:r>
              <a:rPr lang="es-MX" i="1" dirty="0" err="1"/>
              <a:t>ng-if</a:t>
            </a:r>
            <a:r>
              <a:rPr lang="es-MX" dirty="0"/>
              <a:t> de </a:t>
            </a:r>
            <a:r>
              <a:rPr lang="es-MX" dirty="0" err="1"/>
              <a:t>AngularJS</a:t>
            </a:r>
            <a:r>
              <a:rPr lang="es-MX" dirty="0"/>
              <a:t>)</a:t>
            </a:r>
          </a:p>
          <a:p>
            <a:pPr lvl="1"/>
            <a:r>
              <a:rPr lang="es-MX" b="1" dirty="0"/>
              <a:t>*</a:t>
            </a:r>
            <a:r>
              <a:rPr lang="es-MX" b="1" dirty="0" err="1"/>
              <a:t>ngFor</a:t>
            </a:r>
            <a:r>
              <a:rPr lang="es-MX" b="1" dirty="0"/>
              <a:t>:</a:t>
            </a:r>
            <a:r>
              <a:rPr lang="es-MX" dirty="0"/>
              <a:t> repite su elemento en el DOM una vez por cada </a:t>
            </a:r>
            <a:r>
              <a:rPr lang="es-MX" dirty="0" err="1"/>
              <a:t>item</a:t>
            </a:r>
            <a:r>
              <a:rPr lang="es-MX" dirty="0"/>
              <a:t> que hay en el </a:t>
            </a:r>
            <a:r>
              <a:rPr lang="es-MX" dirty="0" err="1"/>
              <a:t>iterador</a:t>
            </a:r>
            <a:r>
              <a:rPr lang="es-MX" dirty="0"/>
              <a:t> que se le pasa, siguiendo una sintaxis de ES6. (equivale al </a:t>
            </a:r>
            <a:r>
              <a:rPr lang="es-MX" i="1" dirty="0" err="1"/>
              <a:t>ng-for</a:t>
            </a:r>
            <a:r>
              <a:rPr lang="es-MX" dirty="0"/>
              <a:t> de </a:t>
            </a:r>
            <a:r>
              <a:rPr lang="es-MX" dirty="0" err="1"/>
              <a:t>AngularJS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06" y="4933340"/>
            <a:ext cx="5946272" cy="92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3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/>
              <a:t>Atributo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Las </a:t>
            </a:r>
            <a:r>
              <a:rPr lang="es-MX" b="1" dirty="0"/>
              <a:t>directivas Atributo</a:t>
            </a:r>
            <a:r>
              <a:rPr lang="es-MX" dirty="0"/>
              <a:t> alteran la </a:t>
            </a:r>
            <a:r>
              <a:rPr lang="es-MX" b="1" dirty="0"/>
              <a:t>apariencia o comportamiento</a:t>
            </a:r>
            <a:r>
              <a:rPr lang="es-MX" dirty="0"/>
              <a:t> de un elemento del </a:t>
            </a:r>
            <a:r>
              <a:rPr lang="es-MX" dirty="0" smtClean="0"/>
              <a:t>DOM.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2000" b="1" dirty="0" err="1" smtClean="0"/>
              <a:t>ngModel</a:t>
            </a:r>
            <a:r>
              <a:rPr lang="es-MX" sz="2000" dirty="0" smtClean="0"/>
              <a:t>: </a:t>
            </a:r>
            <a:r>
              <a:rPr lang="es-MX" sz="1800" dirty="0" smtClean="0"/>
              <a:t>El </a:t>
            </a:r>
            <a:r>
              <a:rPr lang="es-MX" sz="1800" dirty="0"/>
              <a:t>ejemplo típico es con el elemento HTML &lt;input&gt;, donde asigna la propiedad </a:t>
            </a:r>
            <a:r>
              <a:rPr lang="es-MX" sz="1800" dirty="0" err="1"/>
              <a:t>value</a:t>
            </a:r>
            <a:r>
              <a:rPr lang="es-MX" sz="1800" dirty="0"/>
              <a:t> a mostrar y además responde a eventos de modificación</a:t>
            </a:r>
            <a:r>
              <a:rPr lang="es-MX" sz="1800" dirty="0" smtClean="0"/>
              <a:t>.</a:t>
            </a:r>
          </a:p>
          <a:p>
            <a:pPr marL="0" indent="0">
              <a:buNone/>
            </a:pPr>
            <a:r>
              <a:rPr lang="es-MX" sz="1600" dirty="0"/>
              <a:t>&lt;</a:t>
            </a:r>
            <a:r>
              <a:rPr lang="es-MX" sz="1600" dirty="0" smtClean="0"/>
              <a:t>input </a:t>
            </a:r>
            <a:r>
              <a:rPr lang="es-MX" sz="1600" dirty="0"/>
              <a:t>[(</a:t>
            </a:r>
            <a:r>
              <a:rPr lang="es-MX" sz="1600" dirty="0" err="1"/>
              <a:t>ngModel</a:t>
            </a:r>
            <a:r>
              <a:rPr lang="es-MX" sz="1600" dirty="0"/>
              <a:t>)]="</a:t>
            </a:r>
            <a:r>
              <a:rPr lang="es-MX" sz="1600" dirty="0" err="1"/>
              <a:t>todo.subject</a:t>
            </a:r>
            <a:r>
              <a:rPr lang="es-MX" sz="1600" dirty="0"/>
              <a:t>" </a:t>
            </a:r>
            <a:r>
              <a:rPr lang="es-MX" sz="1600" dirty="0" smtClean="0"/>
              <a:t>&gt;</a:t>
            </a:r>
          </a:p>
          <a:p>
            <a:pPr marL="0" indent="0">
              <a:buNone/>
            </a:pPr>
            <a:r>
              <a:rPr lang="es-MX" sz="2000" b="1" dirty="0" err="1"/>
              <a:t>ngClass</a:t>
            </a:r>
            <a:r>
              <a:rPr lang="es-MX" sz="2000" b="1" dirty="0" smtClean="0"/>
              <a:t>:</a:t>
            </a:r>
            <a:r>
              <a:rPr lang="es-MX" sz="2000" dirty="0" smtClean="0"/>
              <a:t> </a:t>
            </a:r>
            <a:r>
              <a:rPr lang="es-MX" sz="1800" dirty="0"/>
              <a:t>Esta directiva permite añadir/eliminar varias clases a un elemento de forma simultánea y dinámica. </a:t>
            </a:r>
            <a:endParaRPr lang="es-MX" sz="1800" dirty="0" smtClean="0"/>
          </a:p>
          <a:p>
            <a:pPr marL="0" indent="0">
              <a:buNone/>
            </a:pPr>
            <a:r>
              <a:rPr lang="es-MX" sz="2000" b="1" dirty="0" err="1"/>
              <a:t>ngStyle</a:t>
            </a:r>
            <a:r>
              <a:rPr lang="es-MX" sz="1800" dirty="0" smtClean="0"/>
              <a:t>: De </a:t>
            </a:r>
            <a:r>
              <a:rPr lang="es-MX" sz="1800" dirty="0"/>
              <a:t>forma análoga a </a:t>
            </a:r>
            <a:r>
              <a:rPr lang="es-MX" sz="1800" dirty="0" err="1"/>
              <a:t>ngClass</a:t>
            </a:r>
            <a:r>
              <a:rPr lang="es-MX" sz="1800" dirty="0"/>
              <a:t>, esta directiva te permite asignar varios estilos </a:t>
            </a:r>
            <a:r>
              <a:rPr lang="es-MX" sz="1800" dirty="0" err="1"/>
              <a:t>inline</a:t>
            </a:r>
            <a:r>
              <a:rPr lang="es-MX" sz="1800" dirty="0"/>
              <a:t> a tu elemento. Veamos:</a:t>
            </a:r>
          </a:p>
        </p:txBody>
      </p:sp>
    </p:spTree>
    <p:extLst>
      <p:ext uri="{BB962C8B-B14F-4D97-AF65-F5344CB8AC3E}">
        <p14:creationId xmlns:p14="http://schemas.microsoft.com/office/powerpoint/2010/main" val="282049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Directivas: </a:t>
            </a:r>
            <a:r>
              <a:rPr lang="es-MX" sz="3600" dirty="0"/>
              <a:t>Atributo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23" y="1779984"/>
            <a:ext cx="7287602" cy="327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63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Servicios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Los Componentes son grandes consumidores de servicios</a:t>
            </a:r>
            <a:r>
              <a:rPr lang="es-MX" dirty="0" smtClean="0"/>
              <a:t>. No recuperan datos del servidor, ni validan </a:t>
            </a:r>
            <a:r>
              <a:rPr lang="es-MX" i="1" dirty="0" smtClean="0"/>
              <a:t>inputs</a:t>
            </a:r>
            <a:r>
              <a:rPr lang="es-MX" dirty="0" smtClean="0"/>
              <a:t> de usuario, ni </a:t>
            </a:r>
            <a:r>
              <a:rPr lang="es-MX" dirty="0" err="1" smtClean="0"/>
              <a:t>logean</a:t>
            </a:r>
            <a:r>
              <a:rPr lang="es-MX" dirty="0" smtClean="0"/>
              <a:t> nada directamente en consola. </a:t>
            </a:r>
            <a:r>
              <a:rPr lang="es-MX" b="1" dirty="0" err="1" smtClean="0"/>
              <a:t>Delegan</a:t>
            </a:r>
            <a:r>
              <a:rPr lang="es-MX" dirty="0" err="1" smtClean="0"/>
              <a:t>todo</a:t>
            </a:r>
            <a:r>
              <a:rPr lang="es-MX" dirty="0" smtClean="0"/>
              <a:t> este tipo de </a:t>
            </a:r>
            <a:r>
              <a:rPr lang="es-MX" b="1" dirty="0" smtClean="0"/>
              <a:t>tareas</a:t>
            </a:r>
            <a:r>
              <a:rPr lang="es-MX" dirty="0" smtClean="0"/>
              <a:t> a los </a:t>
            </a:r>
            <a:r>
              <a:rPr lang="es-MX" b="1" dirty="0" smtClean="0"/>
              <a:t>Servicios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Los servicios deberían contener/hacer algo muy específico. Por ejemplo, serían susceptibles de encapsular en un servicio:</a:t>
            </a:r>
          </a:p>
          <a:p>
            <a:r>
              <a:rPr lang="es-MX" dirty="0" smtClean="0"/>
              <a:t>Servicio de </a:t>
            </a:r>
            <a:r>
              <a:rPr lang="es-MX" dirty="0" err="1" smtClean="0"/>
              <a:t>logging</a:t>
            </a:r>
            <a:endParaRPr lang="es-MX" dirty="0" smtClean="0"/>
          </a:p>
          <a:p>
            <a:r>
              <a:rPr lang="es-MX" dirty="0" smtClean="0"/>
              <a:t>Servicio de datos</a:t>
            </a:r>
          </a:p>
          <a:p>
            <a:r>
              <a:rPr lang="es-MX" dirty="0" smtClean="0"/>
              <a:t>Bus de mensajes</a:t>
            </a:r>
          </a:p>
          <a:p>
            <a:r>
              <a:rPr lang="es-MX" dirty="0" smtClean="0"/>
              <a:t>Cálculo de Impuestos</a:t>
            </a:r>
          </a:p>
          <a:p>
            <a:r>
              <a:rPr lang="es-MX" dirty="0" smtClean="0"/>
              <a:t>Configuración de la app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 smtClean="0"/>
              <a:t>Para crear una aplicación hay que seguir la siguiente estructura básica:</a:t>
            </a:r>
          </a:p>
          <a:p>
            <a:r>
              <a:rPr lang="es-MX" dirty="0" smtClean="0"/>
              <a:t>Componemos plantillas HTML (</a:t>
            </a:r>
            <a:r>
              <a:rPr lang="es-MX" b="1" dirty="0" err="1" smtClean="0"/>
              <a:t>templates</a:t>
            </a:r>
            <a:r>
              <a:rPr lang="es-MX" dirty="0" smtClean="0"/>
              <a:t>) con el </a:t>
            </a:r>
            <a:r>
              <a:rPr lang="es-MX" dirty="0" err="1" smtClean="0"/>
              <a:t>markup</a:t>
            </a:r>
            <a:r>
              <a:rPr lang="es-MX" dirty="0" smtClean="0"/>
              <a:t> de Angular</a:t>
            </a:r>
          </a:p>
          <a:p>
            <a:r>
              <a:rPr lang="es-MX" dirty="0" smtClean="0"/>
              <a:t>Escribimos </a:t>
            </a:r>
            <a:r>
              <a:rPr lang="es-MX" b="1" dirty="0" smtClean="0"/>
              <a:t>Componentes</a:t>
            </a:r>
            <a:r>
              <a:rPr lang="es-MX" dirty="0" smtClean="0"/>
              <a:t> para gestionar esas plantillas y </a:t>
            </a:r>
            <a:r>
              <a:rPr lang="es-MX" b="1" dirty="0" smtClean="0"/>
              <a:t>Directivas</a:t>
            </a:r>
            <a:r>
              <a:rPr lang="es-MX" dirty="0" smtClean="0"/>
              <a:t> que afectan al comportamiento de los componentes.</a:t>
            </a:r>
          </a:p>
          <a:p>
            <a:r>
              <a:rPr lang="es-MX" dirty="0" smtClean="0"/>
              <a:t>Encapsulamos la lógica de la aplicación en </a:t>
            </a:r>
            <a:r>
              <a:rPr lang="es-MX" b="1" dirty="0" smtClean="0"/>
              <a:t>Servicios</a:t>
            </a:r>
          </a:p>
          <a:p>
            <a:r>
              <a:rPr lang="es-MX" dirty="0" smtClean="0"/>
              <a:t>Definimos un módulo principal que le dice a Angular qué es lo que incluye tu app (otros módulos), y cómo compilarlo y lanzarlo (</a:t>
            </a:r>
            <a:r>
              <a:rPr lang="es-MX" b="1" dirty="0" err="1" smtClean="0"/>
              <a:t>NgModule</a:t>
            </a:r>
            <a:r>
              <a:rPr lang="es-MX" dirty="0" smtClean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67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pic>
        <p:nvPicPr>
          <p:cNvPr id="1026" name="Picture 2" descr="over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17" y="1825625"/>
            <a:ext cx="7897366" cy="40163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882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¿Qué es Angular 2?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Podemos identificar los 8 bloques principales de una app Angular:</a:t>
            </a:r>
          </a:p>
          <a:p>
            <a:pPr lvl="1"/>
            <a:r>
              <a:rPr lang="pt-BR" dirty="0"/>
              <a:t>Módulo</a:t>
            </a:r>
          </a:p>
          <a:p>
            <a:pPr lvl="1"/>
            <a:r>
              <a:rPr lang="pt-BR" dirty="0"/>
              <a:t>Componente</a:t>
            </a:r>
          </a:p>
          <a:p>
            <a:pPr lvl="1"/>
            <a:r>
              <a:rPr lang="pt-BR" dirty="0" err="1"/>
              <a:t>Template</a:t>
            </a:r>
            <a:endParaRPr lang="pt-BR" dirty="0"/>
          </a:p>
          <a:p>
            <a:pPr lvl="1"/>
            <a:r>
              <a:rPr lang="pt-BR" dirty="0" err="1"/>
              <a:t>Metadatos</a:t>
            </a:r>
            <a:endParaRPr lang="pt-BR" dirty="0"/>
          </a:p>
          <a:p>
            <a:pPr lvl="1"/>
            <a:r>
              <a:rPr lang="pt-BR" dirty="0"/>
              <a:t>Data </a:t>
            </a:r>
            <a:r>
              <a:rPr lang="pt-BR" dirty="0" err="1"/>
              <a:t>Binding</a:t>
            </a:r>
            <a:endParaRPr lang="pt-BR" dirty="0"/>
          </a:p>
          <a:p>
            <a:pPr lvl="1"/>
            <a:r>
              <a:rPr lang="pt-BR" dirty="0" err="1"/>
              <a:t>Directiva</a:t>
            </a:r>
            <a:endParaRPr lang="pt-BR" dirty="0"/>
          </a:p>
          <a:p>
            <a:pPr lvl="1"/>
            <a:r>
              <a:rPr lang="pt-BR" dirty="0" err="1"/>
              <a:t>Servicio</a:t>
            </a:r>
            <a:endParaRPr lang="pt-BR" dirty="0"/>
          </a:p>
          <a:p>
            <a:pPr lvl="1"/>
            <a:r>
              <a:rPr lang="pt-BR" dirty="0" err="1"/>
              <a:t>Dependency</a:t>
            </a:r>
            <a:r>
              <a:rPr lang="pt-BR" dirty="0"/>
              <a:t> </a:t>
            </a:r>
            <a:r>
              <a:rPr lang="pt-BR" dirty="0" err="1"/>
              <a:t>Injection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b="1" dirty="0"/>
              <a:t>Las apps de Angular son modulares</a:t>
            </a:r>
            <a:r>
              <a:rPr lang="es-MX" dirty="0"/>
              <a:t>, gracias a su propio sistema de módulos llamado </a:t>
            </a:r>
            <a:r>
              <a:rPr lang="es-MX" i="1" dirty="0"/>
              <a:t>Angular Modules</a:t>
            </a:r>
            <a:r>
              <a:rPr lang="es-MX" dirty="0"/>
              <a:t> ( o </a:t>
            </a:r>
            <a:r>
              <a:rPr lang="es-MX" i="1" dirty="0" err="1"/>
              <a:t>NgModules</a:t>
            </a:r>
            <a:r>
              <a:rPr lang="es-MX" dirty="0"/>
              <a:t>).</a:t>
            </a:r>
          </a:p>
          <a:p>
            <a:pPr marL="0" indent="0">
              <a:buNone/>
            </a:pPr>
            <a:r>
              <a:rPr lang="es-MX" dirty="0"/>
              <a:t>Por otro lado, al desarrollar Angular en </a:t>
            </a:r>
            <a:r>
              <a:rPr lang="es-MX" dirty="0" err="1"/>
              <a:t>TypeScript</a:t>
            </a:r>
            <a:r>
              <a:rPr lang="es-MX" dirty="0"/>
              <a:t> utilizarás también los módulos de ES6 (para gestionar librerías de JS). No los confundas, no tienen nada que ver entre sí.</a:t>
            </a:r>
          </a:p>
          <a:p>
            <a:pPr marL="0" indent="0">
              <a:buNone/>
            </a:pPr>
            <a:r>
              <a:rPr lang="es-MX" dirty="0"/>
              <a:t>De entrada puedes pensar que los </a:t>
            </a:r>
            <a:r>
              <a:rPr lang="es-MX" i="1" dirty="0" err="1"/>
              <a:t>NgModules</a:t>
            </a:r>
            <a:r>
              <a:rPr lang="es-MX" dirty="0"/>
              <a:t> implican una cierta redundancia sobre los módulos ES6. Lo cierto es que son necesarios para facilitar la inyección de dependencias que necesitarás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29015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</a:t>
            </a:r>
            <a:r>
              <a:rPr lang="es-MX" dirty="0"/>
              <a:t>de ES6: exportar / </a:t>
            </a:r>
            <a:r>
              <a:rPr lang="es-MX" dirty="0" smtClean="0"/>
              <a:t>importar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Imagina que quieres exportar un nuevo componente </a:t>
            </a:r>
            <a:r>
              <a:rPr lang="es-MX" b="1" i="1" dirty="0" err="1"/>
              <a:t>AppComponent</a:t>
            </a:r>
            <a:r>
              <a:rPr lang="es-MX" dirty="0"/>
              <a:t> que tienes definido en el archivo </a:t>
            </a:r>
            <a:r>
              <a:rPr lang="es-MX" b="1" dirty="0"/>
              <a:t>app.component.js</a:t>
            </a:r>
            <a:r>
              <a:rPr lang="es-MX" dirty="0"/>
              <a:t>. Lo harías del siguiente modo, con la palabra reservada </a:t>
            </a:r>
            <a:r>
              <a:rPr lang="es-MX" b="1" i="1" dirty="0" err="1"/>
              <a:t>export</a:t>
            </a:r>
            <a:r>
              <a:rPr lang="es-MX" dirty="0"/>
              <a:t>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841" t="4742" r="2113" b="13406"/>
          <a:stretch/>
        </p:blipFill>
        <p:spPr>
          <a:xfrm>
            <a:off x="2438400" y="3754582"/>
            <a:ext cx="5846618" cy="1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1719</Words>
  <Application>Microsoft Office PowerPoint</Application>
  <PresentationFormat>Panorámica</PresentationFormat>
  <Paragraphs>199</Paragraphs>
  <Slides>44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Arial</vt:lpstr>
      <vt:lpstr>Bahnschrift</vt:lpstr>
      <vt:lpstr>Calibri</vt:lpstr>
      <vt:lpstr>Tema de Office</vt:lpstr>
      <vt:lpstr>Desarrollo de Aplicaciones III</vt:lpstr>
      <vt:lpstr>Conocimientos previos</vt:lpstr>
      <vt:lpstr>Temas</vt:lpstr>
      <vt:lpstr>¿Qué es Angular 2?</vt:lpstr>
      <vt:lpstr>¿Qué es Angular 2?</vt:lpstr>
      <vt:lpstr>¿Qué es Angular 2?</vt:lpstr>
      <vt:lpstr>¿Qué es Angular 2?</vt:lpstr>
      <vt:lpstr>Módulos</vt:lpstr>
      <vt:lpstr>Módulos de ES6: exportar / importar</vt:lpstr>
      <vt:lpstr>Módulos de ES6: exportar / importar</vt:lpstr>
      <vt:lpstr>Librerías de Angular</vt:lpstr>
      <vt:lpstr>Módulos de Angular</vt:lpstr>
      <vt:lpstr>Módulos de Angular</vt:lpstr>
      <vt:lpstr>Módulos de Angular</vt:lpstr>
      <vt:lpstr>Módulos de Angular</vt:lpstr>
      <vt:lpstr>Módulos de Angular</vt:lpstr>
      <vt:lpstr>Módulos de Angular</vt:lpstr>
      <vt:lpstr>Componente</vt:lpstr>
      <vt:lpstr>Componente</vt:lpstr>
      <vt:lpstr>Componente</vt:lpstr>
      <vt:lpstr>S.O.L.I.D.</vt:lpstr>
      <vt:lpstr>S.O.L.I.D.</vt:lpstr>
      <vt:lpstr>Componente</vt:lpstr>
      <vt:lpstr>Componente: Atributos</vt:lpstr>
      <vt:lpstr>Componente: Atributos</vt:lpstr>
      <vt:lpstr>Componente: Atributos</vt:lpstr>
      <vt:lpstr>Template</vt:lpstr>
      <vt:lpstr>Template</vt:lpstr>
      <vt:lpstr>Sintaxis para los Templates</vt:lpstr>
      <vt:lpstr>Que se puede declarar en la vista </vt:lpstr>
      <vt:lpstr>Flujo de la información de la vista al modelo y modelo a vista</vt:lpstr>
      <vt:lpstr>Flujo de la información de la vista al modelo y modelo a vista</vt:lpstr>
      <vt:lpstr>Flujo de la información de la vista al modelo y modelo a vista</vt:lpstr>
      <vt:lpstr>Flujo de la información de la vista al modelo y modelo a vista</vt:lpstr>
      <vt:lpstr>Flujo de la información de la vista al modelo y modelo a vista</vt:lpstr>
      <vt:lpstr>Metadatos de Angular</vt:lpstr>
      <vt:lpstr>Metadatos de Angular</vt:lpstr>
      <vt:lpstr>Data Binding</vt:lpstr>
      <vt:lpstr>Data Binding</vt:lpstr>
      <vt:lpstr>Directivas</vt:lpstr>
      <vt:lpstr>Directivas: Estructurales</vt:lpstr>
      <vt:lpstr>Directivas: Atributo</vt:lpstr>
      <vt:lpstr>Directivas: Atributo</vt:lpstr>
      <vt:lpstr>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Julián Cristóbal Villegas Alonzo</dc:creator>
  <cp:lastModifiedBy>Julián Cristóbal Villegas Alonzo</cp:lastModifiedBy>
  <cp:revision>244</cp:revision>
  <cp:lastPrinted>2018-01-19T13:53:27Z</cp:lastPrinted>
  <dcterms:created xsi:type="dcterms:W3CDTF">2018-01-18T19:28:46Z</dcterms:created>
  <dcterms:modified xsi:type="dcterms:W3CDTF">2018-04-14T16:48:47Z</dcterms:modified>
</cp:coreProperties>
</file>