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391" r:id="rId4"/>
    <p:sldId id="258" r:id="rId5"/>
    <p:sldId id="393" r:id="rId6"/>
    <p:sldId id="394" r:id="rId7"/>
    <p:sldId id="395" r:id="rId8"/>
    <p:sldId id="392" r:id="rId9"/>
    <p:sldId id="396" r:id="rId10"/>
    <p:sldId id="397" r:id="rId11"/>
    <p:sldId id="398" r:id="rId12"/>
    <p:sldId id="399" r:id="rId13"/>
    <p:sldId id="401" r:id="rId14"/>
    <p:sldId id="400" r:id="rId15"/>
    <p:sldId id="402" r:id="rId16"/>
    <p:sldId id="403" r:id="rId17"/>
    <p:sldId id="404" r:id="rId18"/>
    <p:sldId id="405" r:id="rId19"/>
    <p:sldId id="406" r:id="rId20"/>
    <p:sldId id="407" r:id="rId21"/>
  </p:sldIdLst>
  <p:sldSz cx="12192000" cy="6858000"/>
  <p:notesSz cx="7315200" cy="96012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6E28"/>
    <a:srgbClr val="01848C"/>
    <a:srgbClr val="E3AE24"/>
    <a:srgbClr val="61ABB1"/>
    <a:srgbClr val="61ACAF"/>
    <a:srgbClr val="E16F25"/>
    <a:srgbClr val="E5AD22"/>
    <a:srgbClr val="F2D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DC82A51-097F-4864-A4F6-46FECE056A0F}" type="datetimeFigureOut">
              <a:rPr lang="es-MX" smtClean="0"/>
              <a:t>22/03/2018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814C703-BE40-4BDF-A65D-587F03599A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13842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63B3BB3-357B-4FB6-ADE2-74838EC5FF5B}" type="datetimeFigureOut">
              <a:rPr lang="es-MX" smtClean="0"/>
              <a:t>22/03/2018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72A3F62-EC41-4ACF-AD22-09153CB053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78130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62825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87410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23939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593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jpe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5400000">
            <a:off x="3916704" y="1672625"/>
            <a:ext cx="6872134" cy="3526887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6992489" y="1667483"/>
            <a:ext cx="6872134" cy="352688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53"/>
          <a:stretch/>
        </p:blipFill>
        <p:spPr>
          <a:xfrm>
            <a:off x="6349" y="8993"/>
            <a:ext cx="3174723" cy="6858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1698286" y="1744026"/>
            <a:ext cx="6792845" cy="33879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 userDrawn="1">
            <p:ph type="ctrTitle" hasCustomPrompt="1"/>
          </p:nvPr>
        </p:nvSpPr>
        <p:spPr>
          <a:xfrm>
            <a:off x="6991066" y="1422613"/>
            <a:ext cx="4362734" cy="2387600"/>
          </a:xfrm>
        </p:spPr>
        <p:txBody>
          <a:bodyPr anchor="ctr">
            <a:normAutofit/>
          </a:bodyPr>
          <a:lstStyle>
            <a:lvl1pPr algn="ctr">
              <a:defRPr sz="4000">
                <a:latin typeface="Bahnschrift" panose="020B0502040204020203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 userDrawn="1">
            <p:ph type="subTitle" idx="1"/>
          </p:nvPr>
        </p:nvSpPr>
        <p:spPr>
          <a:xfrm>
            <a:off x="2209800" y="4420904"/>
            <a:ext cx="9144000" cy="1655762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2400">
                <a:latin typeface="Bahnschrif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Haga clic para editar el estilo de subtítulo del patrón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78BB2372-2761-44A5-AED3-734D90A1B253}" type="datetime1">
              <a:rPr lang="es-MX" smtClean="0"/>
              <a:t>22/03/2018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Rectángulo 10"/>
          <p:cNvSpPr/>
          <p:nvPr userDrawn="1"/>
        </p:nvSpPr>
        <p:spPr>
          <a:xfrm>
            <a:off x="491320" y="274705"/>
            <a:ext cx="5745708" cy="9808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E26E28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" y="446428"/>
            <a:ext cx="5297962" cy="673185"/>
          </a:xfrm>
          <a:prstGeom prst="rect">
            <a:avLst/>
          </a:prstGeom>
        </p:spPr>
      </p:pic>
      <p:grpSp>
        <p:nvGrpSpPr>
          <p:cNvPr id="16" name="Grupo 15"/>
          <p:cNvGrpSpPr/>
          <p:nvPr userDrawn="1"/>
        </p:nvGrpSpPr>
        <p:grpSpPr>
          <a:xfrm>
            <a:off x="652462" y="3109369"/>
            <a:ext cx="1720963" cy="863498"/>
            <a:chOff x="4675909" y="1302146"/>
            <a:chExt cx="4293713" cy="2154382"/>
          </a:xfrm>
        </p:grpSpPr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5240" y="1302146"/>
              <a:ext cx="2154382" cy="2154382"/>
            </a:xfrm>
            <a:prstGeom prst="rect">
              <a:avLst/>
            </a:prstGeom>
          </p:spPr>
        </p:pic>
        <p:grpSp>
          <p:nvGrpSpPr>
            <p:cNvPr id="18" name="Grupo 17"/>
            <p:cNvGrpSpPr/>
            <p:nvPr/>
          </p:nvGrpSpPr>
          <p:grpSpPr>
            <a:xfrm>
              <a:off x="4675909" y="1302146"/>
              <a:ext cx="2139333" cy="2148234"/>
              <a:chOff x="2536576" y="1280765"/>
              <a:chExt cx="2139333" cy="2148234"/>
            </a:xfrm>
          </p:grpSpPr>
          <p:sp>
            <p:nvSpPr>
              <p:cNvPr id="20" name="Rectángulo 19"/>
              <p:cNvSpPr/>
              <p:nvPr/>
            </p:nvSpPr>
            <p:spPr>
              <a:xfrm>
                <a:off x="2536576" y="1280765"/>
                <a:ext cx="2139333" cy="21482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1" name="Imagen 2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3113" y="1486568"/>
                <a:ext cx="1172674" cy="1268947"/>
              </a:xfrm>
              <a:prstGeom prst="rect">
                <a:avLst/>
              </a:prstGeom>
            </p:spPr>
          </p:pic>
        </p:grpSp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2404" y="1587022"/>
              <a:ext cx="1491165" cy="1577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3248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-1689713" y="1671368"/>
            <a:ext cx="6872134" cy="35268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8481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1C8B-79E6-4FAB-AAA7-803997839D51}" type="datetime1">
              <a:rPr lang="es-MX" smtClean="0"/>
              <a:t>22/03/2018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2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415486" y="5748337"/>
            <a:ext cx="707571" cy="365125"/>
          </a:xfrm>
        </p:spPr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grpSp>
        <p:nvGrpSpPr>
          <p:cNvPr id="34" name="Grupo 33"/>
          <p:cNvGrpSpPr/>
          <p:nvPr userDrawn="1"/>
        </p:nvGrpSpPr>
        <p:grpSpPr>
          <a:xfrm>
            <a:off x="8730040" y="6113462"/>
            <a:ext cx="3461960" cy="744538"/>
            <a:chOff x="4786231" y="2524636"/>
            <a:chExt cx="5957969" cy="1281336"/>
          </a:xfrm>
        </p:grpSpPr>
        <p:sp>
          <p:nvSpPr>
            <p:cNvPr id="36" name="Rectángulo 35"/>
            <p:cNvSpPr/>
            <p:nvPr userDrawn="1"/>
          </p:nvSpPr>
          <p:spPr>
            <a:xfrm>
              <a:off x="4786231" y="2524636"/>
              <a:ext cx="5957969" cy="128133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37" name="Imagen 3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2964" y="2819314"/>
              <a:ext cx="5297962" cy="673184"/>
            </a:xfrm>
            <a:prstGeom prst="rect">
              <a:avLst/>
            </a:prstGeom>
          </p:spPr>
        </p:pic>
      </p:grpSp>
      <p:pic>
        <p:nvPicPr>
          <p:cNvPr id="17" name="Imagen 16"/>
          <p:cNvPicPr>
            <a:picLocks noChangeAspect="1"/>
          </p:cNvPicPr>
          <p:nvPr userDrawn="1"/>
        </p:nvPicPr>
        <p:blipFill rotWithShape="1">
          <a:blip r:embed="rId2"/>
          <a:srcRect t="71337"/>
          <a:stretch/>
        </p:blipFill>
        <p:spPr>
          <a:xfrm rot="16200000" flipH="1">
            <a:off x="-2910886" y="2976048"/>
            <a:ext cx="6792845" cy="971062"/>
          </a:xfrm>
          <a:prstGeom prst="rect">
            <a:avLst/>
          </a:prstGeom>
        </p:spPr>
      </p:pic>
      <p:grpSp>
        <p:nvGrpSpPr>
          <p:cNvPr id="14" name="Grupo 13"/>
          <p:cNvGrpSpPr/>
          <p:nvPr userDrawn="1"/>
        </p:nvGrpSpPr>
        <p:grpSpPr>
          <a:xfrm>
            <a:off x="101344" y="6311900"/>
            <a:ext cx="897073" cy="450109"/>
            <a:chOff x="4675909" y="1302146"/>
            <a:chExt cx="4293713" cy="2154382"/>
          </a:xfrm>
        </p:grpSpPr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5240" y="1302146"/>
              <a:ext cx="2154382" cy="2154382"/>
            </a:xfrm>
            <a:prstGeom prst="rect">
              <a:avLst/>
            </a:prstGeom>
          </p:spPr>
        </p:pic>
        <p:grpSp>
          <p:nvGrpSpPr>
            <p:cNvPr id="16" name="Grupo 15"/>
            <p:cNvGrpSpPr/>
            <p:nvPr/>
          </p:nvGrpSpPr>
          <p:grpSpPr>
            <a:xfrm>
              <a:off x="4675909" y="1302146"/>
              <a:ext cx="2139333" cy="2148234"/>
              <a:chOff x="2536576" y="1280765"/>
              <a:chExt cx="2139333" cy="2148234"/>
            </a:xfrm>
          </p:grpSpPr>
          <p:sp>
            <p:nvSpPr>
              <p:cNvPr id="20" name="Rectángulo 19"/>
              <p:cNvSpPr/>
              <p:nvPr/>
            </p:nvSpPr>
            <p:spPr>
              <a:xfrm>
                <a:off x="2536576" y="1280765"/>
                <a:ext cx="2139333" cy="21482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1" name="Imagen 2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3113" y="1486568"/>
                <a:ext cx="1172674" cy="1268947"/>
              </a:xfrm>
              <a:prstGeom prst="rect">
                <a:avLst/>
              </a:prstGeom>
            </p:spPr>
          </p:pic>
        </p:grpSp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2404" y="1587022"/>
              <a:ext cx="1491165" cy="1577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0279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-1689713" y="1671368"/>
            <a:ext cx="6872134" cy="3526887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6663-3E4E-4BE2-B7C2-3A277D8C1141}" type="datetime1">
              <a:rPr lang="es-MX" smtClean="0"/>
              <a:t>22/03/2018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 userDrawn="1"/>
        </p:nvPicPr>
        <p:blipFill rotWithShape="1">
          <a:blip r:embed="rId2"/>
          <a:srcRect t="67034" b="1"/>
          <a:stretch/>
        </p:blipFill>
        <p:spPr>
          <a:xfrm rot="16200000" flipH="1">
            <a:off x="-2851255" y="2903161"/>
            <a:ext cx="6792845" cy="111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41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-1565766" y="1671369"/>
            <a:ext cx="6872134" cy="3526887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-1702456" y="1701201"/>
            <a:ext cx="6792845" cy="33879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51200" y="228600"/>
            <a:ext cx="8534400" cy="12192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3251200" y="1600200"/>
            <a:ext cx="4165600" cy="4495800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7620000" y="1600200"/>
            <a:ext cx="4165600" cy="4495800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203201" y="6248400"/>
            <a:ext cx="2535767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9245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831BF86-2E76-45FF-8532-532B1EFBDD20}" type="slidenum">
              <a:rPr lang="es-ES" altLang="es-MX"/>
              <a:pPr/>
              <a:t>‹Nº›</a:t>
            </a:fld>
            <a:endParaRPr lang="es-ES" altLang="es-MX"/>
          </a:p>
        </p:txBody>
      </p:sp>
      <p:grpSp>
        <p:nvGrpSpPr>
          <p:cNvPr id="15" name="Grupo 14"/>
          <p:cNvGrpSpPr/>
          <p:nvPr userDrawn="1"/>
        </p:nvGrpSpPr>
        <p:grpSpPr>
          <a:xfrm>
            <a:off x="101344" y="6311900"/>
            <a:ext cx="897073" cy="450109"/>
            <a:chOff x="4675909" y="1302146"/>
            <a:chExt cx="4293713" cy="2154382"/>
          </a:xfrm>
        </p:grpSpPr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5240" y="1302146"/>
              <a:ext cx="2154382" cy="2154382"/>
            </a:xfrm>
            <a:prstGeom prst="rect">
              <a:avLst/>
            </a:prstGeom>
          </p:spPr>
        </p:pic>
        <p:grpSp>
          <p:nvGrpSpPr>
            <p:cNvPr id="17" name="Grupo 16"/>
            <p:cNvGrpSpPr/>
            <p:nvPr/>
          </p:nvGrpSpPr>
          <p:grpSpPr>
            <a:xfrm>
              <a:off x="4675909" y="1302146"/>
              <a:ext cx="2139333" cy="2148234"/>
              <a:chOff x="2536576" y="1280765"/>
              <a:chExt cx="2139333" cy="2148234"/>
            </a:xfrm>
          </p:grpSpPr>
          <p:sp>
            <p:nvSpPr>
              <p:cNvPr id="19" name="Rectángulo 18"/>
              <p:cNvSpPr/>
              <p:nvPr/>
            </p:nvSpPr>
            <p:spPr>
              <a:xfrm>
                <a:off x="2536576" y="1280765"/>
                <a:ext cx="2139333" cy="21482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0" name="Imagen 1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3113" y="1486568"/>
                <a:ext cx="1172674" cy="1268947"/>
              </a:xfrm>
              <a:prstGeom prst="rect">
                <a:avLst/>
              </a:prstGeom>
            </p:spPr>
          </p:pic>
        </p:grpSp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2404" y="1587022"/>
              <a:ext cx="1491165" cy="1577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73171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-1689713" y="1671368"/>
            <a:ext cx="6872134" cy="35268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 userDrawn="1">
            <p:ph type="title"/>
          </p:nvPr>
        </p:nvSpPr>
        <p:spPr>
          <a:xfrm>
            <a:off x="1854200" y="365125"/>
            <a:ext cx="9499600" cy="1325563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 userDrawn="1">
            <p:ph idx="1"/>
          </p:nvPr>
        </p:nvSpPr>
        <p:spPr>
          <a:xfrm>
            <a:off x="2387722" y="1825625"/>
            <a:ext cx="8966078" cy="4016375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20C663D8-7129-46BF-8062-AF5F0D6B0C91}" type="datetime1">
              <a:rPr lang="es-MX" smtClean="0"/>
              <a:t>22/03/2018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 userDrawn="1">
            <p:ph type="sldNum" sz="quarter" idx="12"/>
          </p:nvPr>
        </p:nvSpPr>
        <p:spPr>
          <a:xfrm>
            <a:off x="11353800" y="5659437"/>
            <a:ext cx="723900" cy="365125"/>
          </a:xfrm>
        </p:spPr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pic>
        <p:nvPicPr>
          <p:cNvPr id="16" name="Imagen 15"/>
          <p:cNvPicPr>
            <a:picLocks noChangeAspect="1"/>
          </p:cNvPicPr>
          <p:nvPr userDrawn="1"/>
        </p:nvPicPr>
        <p:blipFill rotWithShape="1">
          <a:blip r:embed="rId2"/>
          <a:srcRect t="46385"/>
          <a:stretch/>
        </p:blipFill>
        <p:spPr>
          <a:xfrm rot="16200000" flipH="1">
            <a:off x="-2488200" y="2553357"/>
            <a:ext cx="6792845" cy="1816441"/>
          </a:xfrm>
          <a:prstGeom prst="rect">
            <a:avLst/>
          </a:prstGeom>
        </p:spPr>
      </p:pic>
      <p:grpSp>
        <p:nvGrpSpPr>
          <p:cNvPr id="14" name="Grupo 13"/>
          <p:cNvGrpSpPr/>
          <p:nvPr userDrawn="1"/>
        </p:nvGrpSpPr>
        <p:grpSpPr>
          <a:xfrm>
            <a:off x="8730040" y="6113462"/>
            <a:ext cx="3461960" cy="744538"/>
            <a:chOff x="4786231" y="2524636"/>
            <a:chExt cx="5957969" cy="1281336"/>
          </a:xfrm>
        </p:grpSpPr>
        <p:sp>
          <p:nvSpPr>
            <p:cNvPr id="12" name="Rectángulo 11"/>
            <p:cNvSpPr/>
            <p:nvPr userDrawn="1"/>
          </p:nvSpPr>
          <p:spPr>
            <a:xfrm>
              <a:off x="4786231" y="2524636"/>
              <a:ext cx="5957969" cy="128133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" name="Imagen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2964" y="2819314"/>
              <a:ext cx="5297962" cy="673184"/>
            </a:xfrm>
            <a:prstGeom prst="rect">
              <a:avLst/>
            </a:prstGeom>
          </p:spPr>
        </p:pic>
      </p:grpSp>
      <p:grpSp>
        <p:nvGrpSpPr>
          <p:cNvPr id="15" name="Grupo 14"/>
          <p:cNvGrpSpPr/>
          <p:nvPr userDrawn="1"/>
        </p:nvGrpSpPr>
        <p:grpSpPr>
          <a:xfrm>
            <a:off x="101344" y="6311900"/>
            <a:ext cx="897073" cy="450109"/>
            <a:chOff x="4675909" y="1302146"/>
            <a:chExt cx="4293713" cy="2154382"/>
          </a:xfrm>
        </p:grpSpPr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5240" y="1302146"/>
              <a:ext cx="2154382" cy="2154382"/>
            </a:xfrm>
            <a:prstGeom prst="rect">
              <a:avLst/>
            </a:prstGeom>
          </p:spPr>
        </p:pic>
        <p:grpSp>
          <p:nvGrpSpPr>
            <p:cNvPr id="19" name="Grupo 18"/>
            <p:cNvGrpSpPr/>
            <p:nvPr/>
          </p:nvGrpSpPr>
          <p:grpSpPr>
            <a:xfrm>
              <a:off x="4675909" y="1302146"/>
              <a:ext cx="2139333" cy="2148234"/>
              <a:chOff x="2536576" y="1280765"/>
              <a:chExt cx="2139333" cy="2148234"/>
            </a:xfrm>
          </p:grpSpPr>
          <p:sp>
            <p:nvSpPr>
              <p:cNvPr id="21" name="Rectángulo 20"/>
              <p:cNvSpPr/>
              <p:nvPr/>
            </p:nvSpPr>
            <p:spPr>
              <a:xfrm>
                <a:off x="2536576" y="1280765"/>
                <a:ext cx="2139333" cy="21482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2" name="Imagen 2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3113" y="1486568"/>
                <a:ext cx="1172674" cy="1268947"/>
              </a:xfrm>
              <a:prstGeom prst="rect">
                <a:avLst/>
              </a:prstGeom>
            </p:spPr>
          </p:pic>
        </p:grpSp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2404" y="1587022"/>
              <a:ext cx="1491165" cy="1577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1858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5400000">
            <a:off x="3916704" y="1672625"/>
            <a:ext cx="6872134" cy="3526887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6992489" y="1667483"/>
            <a:ext cx="6872134" cy="35268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3215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3215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6387-BD91-404A-94B0-4B385FB9C007}" type="datetime1">
              <a:rPr lang="es-MX" smtClean="0"/>
              <a:t>22/03/2018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9" name="Imagen 18"/>
          <p:cNvPicPr>
            <a:picLocks noChangeAspect="1"/>
          </p:cNvPicPr>
          <p:nvPr userDrawn="1"/>
        </p:nvPicPr>
        <p:blipFill rotWithShape="1">
          <a:blip r:embed="rId2"/>
          <a:srcRect t="24318"/>
          <a:stretch/>
        </p:blipFill>
        <p:spPr>
          <a:xfrm rot="5400000">
            <a:off x="7513542" y="2170017"/>
            <a:ext cx="6792845" cy="2564071"/>
          </a:xfrm>
          <a:prstGeom prst="rect">
            <a:avLst/>
          </a:prstGeo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grpSp>
        <p:nvGrpSpPr>
          <p:cNvPr id="16" name="Grupo 15"/>
          <p:cNvGrpSpPr/>
          <p:nvPr userDrawn="1"/>
        </p:nvGrpSpPr>
        <p:grpSpPr>
          <a:xfrm>
            <a:off x="3154064" y="294201"/>
            <a:ext cx="6393503" cy="1375003"/>
            <a:chOff x="2298342" y="307746"/>
            <a:chExt cx="6393503" cy="1375003"/>
          </a:xfrm>
        </p:grpSpPr>
        <p:sp>
          <p:nvSpPr>
            <p:cNvPr id="10" name="Rectángulo 9"/>
            <p:cNvSpPr/>
            <p:nvPr userDrawn="1"/>
          </p:nvSpPr>
          <p:spPr>
            <a:xfrm>
              <a:off x="2298342" y="307746"/>
              <a:ext cx="6393503" cy="13750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1" name="Imagen 10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6767" y="623965"/>
              <a:ext cx="5685249" cy="722394"/>
            </a:xfrm>
            <a:prstGeom prst="rect">
              <a:avLst/>
            </a:prstGeom>
          </p:spPr>
        </p:pic>
      </p:grpSp>
      <p:grpSp>
        <p:nvGrpSpPr>
          <p:cNvPr id="14" name="Grupo 13"/>
          <p:cNvGrpSpPr/>
          <p:nvPr userDrawn="1"/>
        </p:nvGrpSpPr>
        <p:grpSpPr>
          <a:xfrm>
            <a:off x="405263" y="294201"/>
            <a:ext cx="2740399" cy="1375003"/>
            <a:chOff x="4675909" y="1302146"/>
            <a:chExt cx="4293713" cy="2154382"/>
          </a:xfrm>
        </p:grpSpPr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5240" y="1302146"/>
              <a:ext cx="2154382" cy="2154382"/>
            </a:xfrm>
            <a:prstGeom prst="rect">
              <a:avLst/>
            </a:prstGeom>
          </p:spPr>
        </p:pic>
        <p:grpSp>
          <p:nvGrpSpPr>
            <p:cNvPr id="21" name="Grupo 20"/>
            <p:cNvGrpSpPr/>
            <p:nvPr/>
          </p:nvGrpSpPr>
          <p:grpSpPr>
            <a:xfrm>
              <a:off x="4675909" y="1302146"/>
              <a:ext cx="2139333" cy="2148234"/>
              <a:chOff x="2536576" y="1280765"/>
              <a:chExt cx="2139333" cy="2148234"/>
            </a:xfrm>
          </p:grpSpPr>
          <p:sp>
            <p:nvSpPr>
              <p:cNvPr id="23" name="Rectángulo 22"/>
              <p:cNvSpPr/>
              <p:nvPr/>
            </p:nvSpPr>
            <p:spPr>
              <a:xfrm>
                <a:off x="2536576" y="1280765"/>
                <a:ext cx="2139333" cy="21482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4" name="Imagen 2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3113" y="1486568"/>
                <a:ext cx="1172674" cy="1268947"/>
              </a:xfrm>
              <a:prstGeom prst="rect">
                <a:avLst/>
              </a:prstGeom>
            </p:spPr>
          </p:pic>
        </p:grpSp>
        <p:pic>
          <p:nvPicPr>
            <p:cNvPr id="22" name="Imagen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2404" y="1587022"/>
              <a:ext cx="1491165" cy="1577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1932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2203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2203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BE62-F9C6-4A5A-BC68-93E95FD9505D}" type="datetime1">
              <a:rPr lang="es-MX" smtClean="0"/>
              <a:t>22/03/2018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415486" y="5748337"/>
            <a:ext cx="707571" cy="365125"/>
          </a:xfrm>
        </p:spPr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grpSp>
        <p:nvGrpSpPr>
          <p:cNvPr id="21" name="Grupo 20"/>
          <p:cNvGrpSpPr/>
          <p:nvPr userDrawn="1"/>
        </p:nvGrpSpPr>
        <p:grpSpPr>
          <a:xfrm>
            <a:off x="8730040" y="6113462"/>
            <a:ext cx="3461960" cy="744538"/>
            <a:chOff x="4786231" y="2524636"/>
            <a:chExt cx="5957969" cy="1281336"/>
          </a:xfrm>
        </p:grpSpPr>
        <p:sp>
          <p:nvSpPr>
            <p:cNvPr id="23" name="Rectángulo 22"/>
            <p:cNvSpPr/>
            <p:nvPr userDrawn="1"/>
          </p:nvSpPr>
          <p:spPr>
            <a:xfrm>
              <a:off x="4786231" y="2524636"/>
              <a:ext cx="5957969" cy="128133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4" name="Imagen 2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2964" y="2819314"/>
              <a:ext cx="5297962" cy="673184"/>
            </a:xfrm>
            <a:prstGeom prst="rect">
              <a:avLst/>
            </a:prstGeom>
          </p:spPr>
        </p:pic>
      </p:grpSp>
      <p:pic>
        <p:nvPicPr>
          <p:cNvPr id="26" name="Imagen 25"/>
          <p:cNvPicPr>
            <a:picLocks noChangeAspect="1"/>
          </p:cNvPicPr>
          <p:nvPr userDrawn="1"/>
        </p:nvPicPr>
        <p:blipFill rotWithShape="1">
          <a:blip r:embed="rId3"/>
          <a:srcRect t="71337"/>
          <a:stretch/>
        </p:blipFill>
        <p:spPr>
          <a:xfrm rot="16200000" flipH="1">
            <a:off x="-2910886" y="2976048"/>
            <a:ext cx="6792845" cy="971062"/>
          </a:xfrm>
          <a:prstGeom prst="rect">
            <a:avLst/>
          </a:prstGeom>
        </p:spPr>
      </p:pic>
      <p:grpSp>
        <p:nvGrpSpPr>
          <p:cNvPr id="14" name="Grupo 13"/>
          <p:cNvGrpSpPr/>
          <p:nvPr userDrawn="1"/>
        </p:nvGrpSpPr>
        <p:grpSpPr>
          <a:xfrm>
            <a:off x="101344" y="6311900"/>
            <a:ext cx="897073" cy="450109"/>
            <a:chOff x="4675909" y="1302146"/>
            <a:chExt cx="4293713" cy="2154382"/>
          </a:xfrm>
        </p:grpSpPr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5240" y="1302146"/>
              <a:ext cx="2154382" cy="2154382"/>
            </a:xfrm>
            <a:prstGeom prst="rect">
              <a:avLst/>
            </a:prstGeom>
          </p:spPr>
        </p:pic>
        <p:grpSp>
          <p:nvGrpSpPr>
            <p:cNvPr id="16" name="Grupo 15"/>
            <p:cNvGrpSpPr/>
            <p:nvPr/>
          </p:nvGrpSpPr>
          <p:grpSpPr>
            <a:xfrm>
              <a:off x="4675909" y="1302146"/>
              <a:ext cx="2139333" cy="2148234"/>
              <a:chOff x="2536576" y="1280765"/>
              <a:chExt cx="2139333" cy="2148234"/>
            </a:xfrm>
          </p:grpSpPr>
          <p:sp>
            <p:nvSpPr>
              <p:cNvPr id="18" name="Rectángulo 17"/>
              <p:cNvSpPr/>
              <p:nvPr/>
            </p:nvSpPr>
            <p:spPr>
              <a:xfrm>
                <a:off x="2536576" y="1280765"/>
                <a:ext cx="2139333" cy="21482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9" name="Imagen 1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3113" y="1486568"/>
                <a:ext cx="1172674" cy="1268947"/>
              </a:xfrm>
              <a:prstGeom prst="rect">
                <a:avLst/>
              </a:prstGeom>
            </p:spPr>
          </p:pic>
        </p:grpSp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2404" y="1587022"/>
              <a:ext cx="1491165" cy="1577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2104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-1689713" y="1671368"/>
            <a:ext cx="6872134" cy="35268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15988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15988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A375-89B7-4F9D-A448-9546AA8105B1}" type="datetime1">
              <a:rPr lang="es-MX" smtClean="0"/>
              <a:t>22/03/2018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11530013" y="5664956"/>
            <a:ext cx="661987" cy="437585"/>
          </a:xfrm>
        </p:spPr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 dirty="0"/>
          </a:p>
        </p:txBody>
      </p:sp>
      <p:grpSp>
        <p:nvGrpSpPr>
          <p:cNvPr id="23" name="Grupo 22"/>
          <p:cNvGrpSpPr/>
          <p:nvPr userDrawn="1"/>
        </p:nvGrpSpPr>
        <p:grpSpPr>
          <a:xfrm>
            <a:off x="8730040" y="6113462"/>
            <a:ext cx="3461960" cy="744538"/>
            <a:chOff x="4786231" y="2524636"/>
            <a:chExt cx="5957969" cy="1281336"/>
          </a:xfrm>
        </p:grpSpPr>
        <p:sp>
          <p:nvSpPr>
            <p:cNvPr id="25" name="Rectángulo 24"/>
            <p:cNvSpPr/>
            <p:nvPr userDrawn="1"/>
          </p:nvSpPr>
          <p:spPr>
            <a:xfrm>
              <a:off x="4786231" y="2524636"/>
              <a:ext cx="5957969" cy="128133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6" name="Imagen 2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2964" y="2819314"/>
              <a:ext cx="5297962" cy="673184"/>
            </a:xfrm>
            <a:prstGeom prst="rect">
              <a:avLst/>
            </a:prstGeom>
          </p:spPr>
        </p:pic>
      </p:grpSp>
      <p:pic>
        <p:nvPicPr>
          <p:cNvPr id="20" name="Imagen 19"/>
          <p:cNvPicPr>
            <a:picLocks noChangeAspect="1"/>
          </p:cNvPicPr>
          <p:nvPr userDrawn="1"/>
        </p:nvPicPr>
        <p:blipFill rotWithShape="1">
          <a:blip r:embed="rId2"/>
          <a:srcRect t="71337"/>
          <a:stretch/>
        </p:blipFill>
        <p:spPr>
          <a:xfrm rot="16200000" flipH="1">
            <a:off x="-2910886" y="2976048"/>
            <a:ext cx="6792845" cy="971062"/>
          </a:xfrm>
          <a:prstGeom prst="rect">
            <a:avLst/>
          </a:prstGeom>
        </p:spPr>
      </p:pic>
      <p:grpSp>
        <p:nvGrpSpPr>
          <p:cNvPr id="17" name="Grupo 16"/>
          <p:cNvGrpSpPr/>
          <p:nvPr userDrawn="1"/>
        </p:nvGrpSpPr>
        <p:grpSpPr>
          <a:xfrm>
            <a:off x="101344" y="6311900"/>
            <a:ext cx="897073" cy="450109"/>
            <a:chOff x="4675909" y="1302146"/>
            <a:chExt cx="4293713" cy="2154382"/>
          </a:xfrm>
        </p:grpSpPr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5240" y="1302146"/>
              <a:ext cx="2154382" cy="2154382"/>
            </a:xfrm>
            <a:prstGeom prst="rect">
              <a:avLst/>
            </a:prstGeom>
          </p:spPr>
        </p:pic>
        <p:grpSp>
          <p:nvGrpSpPr>
            <p:cNvPr id="19" name="Grupo 18"/>
            <p:cNvGrpSpPr/>
            <p:nvPr/>
          </p:nvGrpSpPr>
          <p:grpSpPr>
            <a:xfrm>
              <a:off x="4675909" y="1302146"/>
              <a:ext cx="2139333" cy="2148234"/>
              <a:chOff x="2536576" y="1280765"/>
              <a:chExt cx="2139333" cy="2148234"/>
            </a:xfrm>
          </p:grpSpPr>
          <p:sp>
            <p:nvSpPr>
              <p:cNvPr id="28" name="Rectángulo 27"/>
              <p:cNvSpPr/>
              <p:nvPr/>
            </p:nvSpPr>
            <p:spPr>
              <a:xfrm>
                <a:off x="2536576" y="1280765"/>
                <a:ext cx="2139333" cy="21482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9" name="Imagen 2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3113" y="1486568"/>
                <a:ext cx="1172674" cy="1268947"/>
              </a:xfrm>
              <a:prstGeom prst="rect">
                <a:avLst/>
              </a:prstGeom>
            </p:spPr>
          </p:pic>
        </p:grpSp>
        <p:pic>
          <p:nvPicPr>
            <p:cNvPr id="27" name="Imagen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2404" y="1587022"/>
              <a:ext cx="1491165" cy="1577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2589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53"/>
          <a:stretch/>
        </p:blipFill>
        <p:spPr>
          <a:xfrm>
            <a:off x="6349" y="8993"/>
            <a:ext cx="3174723" cy="68580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6200000" flipV="1">
            <a:off x="-1702456" y="1713289"/>
            <a:ext cx="6792845" cy="338793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 rot="5400000">
            <a:off x="3916704" y="1672625"/>
            <a:ext cx="6872134" cy="352688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 rot="16200000" flipV="1">
            <a:off x="6992489" y="1667483"/>
            <a:ext cx="6872134" cy="35268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6228" y="1669143"/>
            <a:ext cx="4371995" cy="2490453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175C-BFB3-412A-AB80-C4D6AE6272F7}" type="datetime1">
              <a:rPr lang="es-MX" smtClean="0"/>
              <a:t>22/03/2018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Rectángulo 7"/>
          <p:cNvSpPr/>
          <p:nvPr userDrawn="1"/>
        </p:nvSpPr>
        <p:spPr>
          <a:xfrm>
            <a:off x="491320" y="274705"/>
            <a:ext cx="5745708" cy="980890"/>
          </a:xfrm>
          <a:prstGeom prst="rect">
            <a:avLst/>
          </a:prstGeom>
          <a:solidFill>
            <a:schemeClr val="bg2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E26E28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" y="446428"/>
            <a:ext cx="5297962" cy="673185"/>
          </a:xfrm>
          <a:prstGeom prst="rect">
            <a:avLst/>
          </a:prstGeom>
        </p:spPr>
      </p:pic>
      <p:sp>
        <p:nvSpPr>
          <p:cNvPr id="14" name="Marcador de fecha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BB2372-2761-44A5-AED3-734D90A1B253}" type="datetime1">
              <a:rPr lang="es-MX" smtClean="0"/>
              <a:pPr/>
              <a:t>22/03/2018</a:t>
            </a:fld>
            <a:endParaRPr lang="es-MX"/>
          </a:p>
        </p:txBody>
      </p:sp>
      <p:pic>
        <p:nvPicPr>
          <p:cNvPr id="15" name="Picture 2" descr="https://www.extremetech.com/wp-content/uploads/2017/07/485120-learn-to-code-640x360.jp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65" t="8573" r="9506" b="24572"/>
          <a:stretch/>
        </p:blipFill>
        <p:spPr bwMode="auto">
          <a:xfrm>
            <a:off x="781050" y="2794907"/>
            <a:ext cx="1337301" cy="125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346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-1689713" y="1671368"/>
            <a:ext cx="6872134" cy="3526887"/>
          </a:xfrm>
          <a:prstGeom prst="rect">
            <a:avLst/>
          </a:prstGeom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4C02-A620-45D8-940B-97B1E5288140}" type="datetime1">
              <a:rPr lang="es-MX" smtClean="0"/>
              <a:t>22/03/2018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 rotWithShape="1">
          <a:blip r:embed="rId2"/>
          <a:srcRect t="71337"/>
          <a:stretch/>
        </p:blipFill>
        <p:spPr>
          <a:xfrm rot="16200000" flipH="1">
            <a:off x="-2910886" y="2976048"/>
            <a:ext cx="6792845" cy="971062"/>
          </a:xfrm>
          <a:prstGeom prst="rect">
            <a:avLst/>
          </a:prstGeom>
        </p:spPr>
      </p:pic>
      <p:grpSp>
        <p:nvGrpSpPr>
          <p:cNvPr id="7" name="Grupo 6"/>
          <p:cNvGrpSpPr/>
          <p:nvPr userDrawn="1"/>
        </p:nvGrpSpPr>
        <p:grpSpPr>
          <a:xfrm>
            <a:off x="101344" y="6311900"/>
            <a:ext cx="897073" cy="450109"/>
            <a:chOff x="4675909" y="1302146"/>
            <a:chExt cx="4293713" cy="2154382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5240" y="1302146"/>
              <a:ext cx="2154382" cy="2154382"/>
            </a:xfrm>
            <a:prstGeom prst="rect">
              <a:avLst/>
            </a:prstGeom>
          </p:spPr>
        </p:pic>
        <p:grpSp>
          <p:nvGrpSpPr>
            <p:cNvPr id="9" name="Grupo 8"/>
            <p:cNvGrpSpPr/>
            <p:nvPr/>
          </p:nvGrpSpPr>
          <p:grpSpPr>
            <a:xfrm>
              <a:off x="4675909" y="1302146"/>
              <a:ext cx="2139333" cy="2148234"/>
              <a:chOff x="2536576" y="1280765"/>
              <a:chExt cx="2139333" cy="2148234"/>
            </a:xfrm>
          </p:grpSpPr>
          <p:sp>
            <p:nvSpPr>
              <p:cNvPr id="11" name="Rectángulo 10"/>
              <p:cNvSpPr/>
              <p:nvPr/>
            </p:nvSpPr>
            <p:spPr>
              <a:xfrm>
                <a:off x="2536576" y="1280765"/>
                <a:ext cx="2139333" cy="21482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3113" y="1486568"/>
                <a:ext cx="1172674" cy="1268947"/>
              </a:xfrm>
              <a:prstGeom prst="rect">
                <a:avLst/>
              </a:prstGeom>
            </p:spPr>
          </p:pic>
        </p:grpSp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2404" y="1587022"/>
              <a:ext cx="1491165" cy="1577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7538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-1689713" y="1671368"/>
            <a:ext cx="6872134" cy="35268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7609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A01E-58B7-4E95-B611-CCD75B026A5D}" type="datetime1">
              <a:rPr lang="es-MX" smtClean="0"/>
              <a:t>22/03/2018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0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415486" y="5748337"/>
            <a:ext cx="707571" cy="365125"/>
          </a:xfrm>
        </p:spPr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grpSp>
        <p:nvGrpSpPr>
          <p:cNvPr id="22" name="Grupo 21"/>
          <p:cNvGrpSpPr/>
          <p:nvPr userDrawn="1"/>
        </p:nvGrpSpPr>
        <p:grpSpPr>
          <a:xfrm>
            <a:off x="8730040" y="6113462"/>
            <a:ext cx="3461960" cy="744538"/>
            <a:chOff x="4786231" y="2524636"/>
            <a:chExt cx="5957969" cy="1281336"/>
          </a:xfrm>
        </p:grpSpPr>
        <p:sp>
          <p:nvSpPr>
            <p:cNvPr id="24" name="Rectángulo 23"/>
            <p:cNvSpPr/>
            <p:nvPr userDrawn="1"/>
          </p:nvSpPr>
          <p:spPr>
            <a:xfrm>
              <a:off x="4786231" y="2524636"/>
              <a:ext cx="5957969" cy="128133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5" name="Imagen 2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2964" y="2819314"/>
              <a:ext cx="5297962" cy="673184"/>
            </a:xfrm>
            <a:prstGeom prst="rect">
              <a:avLst/>
            </a:prstGeom>
          </p:spPr>
        </p:pic>
      </p:grpSp>
      <p:pic>
        <p:nvPicPr>
          <p:cNvPr id="18" name="Imagen 17"/>
          <p:cNvPicPr>
            <a:picLocks noChangeAspect="1"/>
          </p:cNvPicPr>
          <p:nvPr userDrawn="1"/>
        </p:nvPicPr>
        <p:blipFill rotWithShape="1">
          <a:blip r:embed="rId2"/>
          <a:srcRect t="71337"/>
          <a:stretch/>
        </p:blipFill>
        <p:spPr>
          <a:xfrm rot="16200000" flipH="1">
            <a:off x="-2910886" y="2976048"/>
            <a:ext cx="6792845" cy="971062"/>
          </a:xfrm>
          <a:prstGeom prst="rect">
            <a:avLst/>
          </a:prstGeom>
        </p:spPr>
      </p:pic>
      <p:grpSp>
        <p:nvGrpSpPr>
          <p:cNvPr id="15" name="Grupo 14"/>
          <p:cNvGrpSpPr/>
          <p:nvPr userDrawn="1"/>
        </p:nvGrpSpPr>
        <p:grpSpPr>
          <a:xfrm>
            <a:off x="101344" y="6311900"/>
            <a:ext cx="897073" cy="450109"/>
            <a:chOff x="4675909" y="1302146"/>
            <a:chExt cx="4293713" cy="2154382"/>
          </a:xfrm>
        </p:grpSpPr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5240" y="1302146"/>
              <a:ext cx="2154382" cy="2154382"/>
            </a:xfrm>
            <a:prstGeom prst="rect">
              <a:avLst/>
            </a:prstGeom>
          </p:spPr>
        </p:pic>
        <p:grpSp>
          <p:nvGrpSpPr>
            <p:cNvPr id="17" name="Grupo 16"/>
            <p:cNvGrpSpPr/>
            <p:nvPr/>
          </p:nvGrpSpPr>
          <p:grpSpPr>
            <a:xfrm>
              <a:off x="4675909" y="1302146"/>
              <a:ext cx="2139333" cy="2148234"/>
              <a:chOff x="2536576" y="1280765"/>
              <a:chExt cx="2139333" cy="2148234"/>
            </a:xfrm>
          </p:grpSpPr>
          <p:sp>
            <p:nvSpPr>
              <p:cNvPr id="27" name="Rectángulo 26"/>
              <p:cNvSpPr/>
              <p:nvPr/>
            </p:nvSpPr>
            <p:spPr>
              <a:xfrm>
                <a:off x="2536576" y="1280765"/>
                <a:ext cx="2139333" cy="21482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8" name="Imagen 2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3113" y="1486568"/>
                <a:ext cx="1172674" cy="1268947"/>
              </a:xfrm>
              <a:prstGeom prst="rect">
                <a:avLst/>
              </a:prstGeom>
            </p:spPr>
          </p:pic>
        </p:grpSp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2404" y="1587022"/>
              <a:ext cx="1491165" cy="1577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0299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87C9-DB44-44FD-9E1D-7A9C2507E50D}" type="datetime1">
              <a:rPr lang="es-MX" smtClean="0"/>
              <a:t>22/03/2018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5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415486" y="5748337"/>
            <a:ext cx="707571" cy="365125"/>
          </a:xfrm>
        </p:spPr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grpSp>
        <p:nvGrpSpPr>
          <p:cNvPr id="22" name="Grupo 21"/>
          <p:cNvGrpSpPr/>
          <p:nvPr userDrawn="1"/>
        </p:nvGrpSpPr>
        <p:grpSpPr>
          <a:xfrm>
            <a:off x="8730040" y="6113462"/>
            <a:ext cx="3461960" cy="744538"/>
            <a:chOff x="4786231" y="2524636"/>
            <a:chExt cx="5957969" cy="1281336"/>
          </a:xfrm>
        </p:grpSpPr>
        <p:sp>
          <p:nvSpPr>
            <p:cNvPr id="24" name="Rectángulo 23"/>
            <p:cNvSpPr/>
            <p:nvPr userDrawn="1"/>
          </p:nvSpPr>
          <p:spPr>
            <a:xfrm>
              <a:off x="4786231" y="2524636"/>
              <a:ext cx="5957969" cy="128133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5" name="Imagen 2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2964" y="2819314"/>
              <a:ext cx="5297962" cy="673184"/>
            </a:xfrm>
            <a:prstGeom prst="rect">
              <a:avLst/>
            </a:prstGeom>
          </p:spPr>
        </p:pic>
      </p:grpSp>
      <p:pic>
        <p:nvPicPr>
          <p:cNvPr id="18" name="Imagen 17"/>
          <p:cNvPicPr>
            <a:picLocks noChangeAspect="1"/>
          </p:cNvPicPr>
          <p:nvPr userDrawn="1"/>
        </p:nvPicPr>
        <p:blipFill rotWithShape="1">
          <a:blip r:embed="rId3"/>
          <a:srcRect t="71337"/>
          <a:stretch/>
        </p:blipFill>
        <p:spPr>
          <a:xfrm rot="16200000" flipH="1">
            <a:off x="-2910886" y="2976048"/>
            <a:ext cx="6792845" cy="971062"/>
          </a:xfrm>
          <a:prstGeom prst="rect">
            <a:avLst/>
          </a:prstGeom>
        </p:spPr>
      </p:pic>
      <p:grpSp>
        <p:nvGrpSpPr>
          <p:cNvPr id="14" name="Grupo 13"/>
          <p:cNvGrpSpPr/>
          <p:nvPr userDrawn="1"/>
        </p:nvGrpSpPr>
        <p:grpSpPr>
          <a:xfrm>
            <a:off x="101344" y="6311900"/>
            <a:ext cx="897073" cy="450109"/>
            <a:chOff x="4675909" y="1302146"/>
            <a:chExt cx="4293713" cy="2154382"/>
          </a:xfrm>
        </p:grpSpPr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5240" y="1302146"/>
              <a:ext cx="2154382" cy="2154382"/>
            </a:xfrm>
            <a:prstGeom prst="rect">
              <a:avLst/>
            </a:prstGeom>
          </p:spPr>
        </p:pic>
        <p:grpSp>
          <p:nvGrpSpPr>
            <p:cNvPr id="17" name="Grupo 16"/>
            <p:cNvGrpSpPr/>
            <p:nvPr/>
          </p:nvGrpSpPr>
          <p:grpSpPr>
            <a:xfrm>
              <a:off x="4675909" y="1302146"/>
              <a:ext cx="2139333" cy="2148234"/>
              <a:chOff x="2536576" y="1280765"/>
              <a:chExt cx="2139333" cy="2148234"/>
            </a:xfrm>
          </p:grpSpPr>
          <p:sp>
            <p:nvSpPr>
              <p:cNvPr id="20" name="Rectángulo 19"/>
              <p:cNvSpPr/>
              <p:nvPr/>
            </p:nvSpPr>
            <p:spPr>
              <a:xfrm>
                <a:off x="2536576" y="1280765"/>
                <a:ext cx="2139333" cy="21482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6" name="Imagen 2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3113" y="1486568"/>
                <a:ext cx="1172674" cy="1268947"/>
              </a:xfrm>
              <a:prstGeom prst="rect">
                <a:avLst/>
              </a:prstGeom>
            </p:spPr>
          </p:pic>
        </p:grpSp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2404" y="1587022"/>
              <a:ext cx="1491165" cy="1577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5303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fld id="{86C499C8-E619-40EE-A327-D03ADBE772E0}" type="datetime1">
              <a:rPr lang="es-MX" smtClean="0"/>
              <a:t>22/03/2018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fld id="{5F17F3B2-7F3B-4706-85D1-F846B986ED5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11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Desarrollo de Aplicaciones </a:t>
            </a:r>
            <a:r>
              <a:rPr lang="es-CO" dirty="0" smtClean="0"/>
              <a:t>III</a:t>
            </a:r>
            <a:endParaRPr lang="es-CO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Angular 2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2595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Módulos </a:t>
            </a:r>
            <a:r>
              <a:rPr lang="es-MX" dirty="0"/>
              <a:t>de ES6: exportar / </a:t>
            </a:r>
            <a:r>
              <a:rPr lang="es-MX" dirty="0" smtClean="0"/>
              <a:t>importar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Para importarlo en otro lado, por ejemplo en </a:t>
            </a:r>
            <a:r>
              <a:rPr lang="es-MX" b="1" dirty="0"/>
              <a:t>main.js</a:t>
            </a:r>
            <a:r>
              <a:rPr lang="es-MX" dirty="0"/>
              <a:t>, utilizarás la palabra reservada </a:t>
            </a:r>
            <a:r>
              <a:rPr lang="es-MX" b="1" dirty="0" err="1"/>
              <a:t>import</a:t>
            </a:r>
            <a:r>
              <a:rPr lang="es-MX" dirty="0"/>
              <a:t>, junto con nombre del objeto a importar y el </a:t>
            </a:r>
            <a:r>
              <a:rPr lang="es-MX" dirty="0" err="1"/>
              <a:t>path</a:t>
            </a:r>
            <a:r>
              <a:rPr lang="es-MX" dirty="0"/>
              <a:t> del archivo: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722" y="3538537"/>
            <a:ext cx="5574329" cy="85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9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4200" y="375516"/>
            <a:ext cx="9499600" cy="1325563"/>
          </a:xfrm>
        </p:spPr>
        <p:txBody>
          <a:bodyPr>
            <a:normAutofit/>
          </a:bodyPr>
          <a:lstStyle/>
          <a:p>
            <a:r>
              <a:rPr lang="es-MX" dirty="0"/>
              <a:t>Librerías de </a:t>
            </a:r>
            <a:r>
              <a:rPr lang="es-MX" dirty="0" smtClean="0"/>
              <a:t>Angular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Para importar los </a:t>
            </a:r>
            <a:r>
              <a:rPr lang="es-MX" dirty="0" smtClean="0"/>
              <a:t> elementos </a:t>
            </a:r>
            <a:r>
              <a:rPr lang="es-MX" b="1" i="1" dirty="0" err="1" smtClean="0"/>
              <a:t>Component</a:t>
            </a:r>
            <a:r>
              <a:rPr lang="es-MX" dirty="0" smtClean="0"/>
              <a:t> y </a:t>
            </a:r>
            <a:r>
              <a:rPr lang="es-MX" b="1" i="1" dirty="0" err="1" smtClean="0"/>
              <a:t>Directive</a:t>
            </a:r>
            <a:r>
              <a:rPr lang="es-MX" dirty="0"/>
              <a:t> </a:t>
            </a:r>
            <a:r>
              <a:rPr lang="es-MX" dirty="0" smtClean="0"/>
              <a:t>de </a:t>
            </a:r>
            <a:r>
              <a:rPr lang="es-MX" b="1" i="1" dirty="0" smtClean="0"/>
              <a:t>@</a:t>
            </a:r>
            <a:r>
              <a:rPr lang="es-MX" b="1" i="1" dirty="0"/>
              <a:t>angular/</a:t>
            </a:r>
            <a:r>
              <a:rPr lang="es-MX" b="1" i="1" dirty="0" err="1"/>
              <a:t>core</a:t>
            </a:r>
            <a:r>
              <a:rPr lang="es-MX" dirty="0"/>
              <a:t>, lo harías como has visto antes</a:t>
            </a:r>
            <a:r>
              <a:rPr lang="es-MX" dirty="0" smtClean="0"/>
              <a:t>:}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722" y="3118571"/>
            <a:ext cx="8562774" cy="76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1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4200" y="375516"/>
            <a:ext cx="9499600" cy="1325563"/>
          </a:xfrm>
        </p:spPr>
        <p:txBody>
          <a:bodyPr>
            <a:normAutofit/>
          </a:bodyPr>
          <a:lstStyle/>
          <a:p>
            <a:r>
              <a:rPr lang="es-MX" dirty="0" smtClean="0"/>
              <a:t>Módulos de Angular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Un módulo de Angular, es un conjunto de código dedicado a un ámbito concreto de la aplicación, o una funcionalidad específica y se define mediante una clase decorada con </a:t>
            </a:r>
            <a:r>
              <a:rPr lang="es-MX" b="1" dirty="0" smtClean="0"/>
              <a:t>@</a:t>
            </a:r>
            <a:r>
              <a:rPr lang="es-MX" b="1" dirty="0" err="1" smtClean="0"/>
              <a:t>NgModule</a:t>
            </a:r>
            <a:r>
              <a:rPr lang="es-MX" b="1" dirty="0" smtClean="0"/>
              <a:t>.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Toda aplicación de Angular tiene al menos un módulo de Angular, el módulo principal (o </a:t>
            </a:r>
            <a:r>
              <a:rPr lang="es-MX" b="1" i="1" dirty="0" err="1" smtClean="0"/>
              <a:t>root</a:t>
            </a:r>
            <a:r>
              <a:rPr lang="es-MX" b="1" i="1" dirty="0" smtClean="0"/>
              <a:t> module</a:t>
            </a:r>
            <a:r>
              <a:rPr lang="es-MX" dirty="0" smtClean="0"/>
              <a:t>).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05734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Módulos de Angular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MX" dirty="0" smtClean="0"/>
              <a:t>Los metadatos más importantes de un </a:t>
            </a:r>
            <a:r>
              <a:rPr lang="es-MX" b="1" dirty="0" err="1" smtClean="0"/>
              <a:t>NgModule</a:t>
            </a:r>
            <a:r>
              <a:rPr lang="es-MX" dirty="0" smtClean="0"/>
              <a:t> son:</a:t>
            </a:r>
          </a:p>
          <a:p>
            <a:endParaRPr lang="es-MX" dirty="0" smtClean="0"/>
          </a:p>
          <a:p>
            <a:r>
              <a:rPr lang="es-MX" b="1" dirty="0" err="1" smtClean="0"/>
              <a:t>declarations</a:t>
            </a:r>
            <a:r>
              <a:rPr lang="es-MX" dirty="0" smtClean="0"/>
              <a:t>:  (Vistas: componentes, directivas y pipes).</a:t>
            </a:r>
          </a:p>
          <a:p>
            <a:r>
              <a:rPr lang="es-MX" b="1" dirty="0" err="1" smtClean="0"/>
              <a:t>exports</a:t>
            </a:r>
            <a:r>
              <a:rPr lang="es-MX" dirty="0" smtClean="0"/>
              <a:t>: Conjunto de declaraciones que deben ser accesibles para </a:t>
            </a:r>
            <a:r>
              <a:rPr lang="es-MX" dirty="0" err="1" smtClean="0"/>
              <a:t>templates</a:t>
            </a:r>
            <a:r>
              <a:rPr lang="es-MX" dirty="0" smtClean="0"/>
              <a:t> de componentes de otros módulos.</a:t>
            </a:r>
          </a:p>
          <a:p>
            <a:r>
              <a:rPr lang="es-MX" b="1" dirty="0" err="1" smtClean="0"/>
              <a:t>imports</a:t>
            </a:r>
            <a:r>
              <a:rPr lang="es-MX" dirty="0" smtClean="0"/>
              <a:t>: Otros </a:t>
            </a:r>
            <a:r>
              <a:rPr lang="es-MX" dirty="0" err="1" smtClean="0"/>
              <a:t>NgModules</a:t>
            </a:r>
            <a:r>
              <a:rPr lang="es-MX" dirty="0" smtClean="0"/>
              <a:t>, cuyas clases exportadas son requeridas por </a:t>
            </a:r>
            <a:r>
              <a:rPr lang="es-MX" dirty="0" err="1" smtClean="0"/>
              <a:t>templates</a:t>
            </a:r>
            <a:r>
              <a:rPr lang="es-MX" dirty="0" smtClean="0"/>
              <a:t> de componentes de este módulo.</a:t>
            </a:r>
          </a:p>
          <a:p>
            <a:r>
              <a:rPr lang="es-MX" b="1" dirty="0" err="1" smtClean="0"/>
              <a:t>providers</a:t>
            </a:r>
            <a:r>
              <a:rPr lang="es-MX" dirty="0" smtClean="0"/>
              <a:t>: Los servicios que necesita este módulo, y que estarán disponibles para toda la aplicación.</a:t>
            </a:r>
          </a:p>
          <a:p>
            <a:r>
              <a:rPr lang="es-MX" b="1" dirty="0" err="1" smtClean="0"/>
              <a:t>bootstrap</a:t>
            </a:r>
            <a:r>
              <a:rPr lang="es-MX" dirty="0" smtClean="0"/>
              <a:t>: Define la vista raíz. Utilizado solo por el </a:t>
            </a:r>
            <a:r>
              <a:rPr lang="es-MX" dirty="0" err="1" smtClean="0"/>
              <a:t>root</a:t>
            </a:r>
            <a:r>
              <a:rPr lang="es-MX" dirty="0" smtClean="0"/>
              <a:t> module.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811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4200" y="375516"/>
            <a:ext cx="9499600" cy="1325563"/>
          </a:xfrm>
        </p:spPr>
        <p:txBody>
          <a:bodyPr>
            <a:normAutofit/>
          </a:bodyPr>
          <a:lstStyle/>
          <a:p>
            <a:r>
              <a:rPr lang="es-MX" smtClean="0"/>
              <a:t>Módulos de Angular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err="1"/>
              <a:t>Root</a:t>
            </a:r>
            <a:r>
              <a:rPr lang="es-MX" dirty="0"/>
              <a:t> </a:t>
            </a:r>
            <a:r>
              <a:rPr lang="es-MX" dirty="0" smtClean="0"/>
              <a:t>Module</a:t>
            </a:r>
          </a:p>
          <a:p>
            <a:r>
              <a:rPr lang="es-MX" dirty="0" smtClean="0"/>
              <a:t>Es </a:t>
            </a:r>
            <a:r>
              <a:rPr lang="es-MX" dirty="0"/>
              <a:t>el módulo principal de Angular. Por convenio se le llama </a:t>
            </a:r>
            <a:r>
              <a:rPr lang="es-MX" b="1" i="1" dirty="0" err="1"/>
              <a:t>AppModule</a:t>
            </a:r>
            <a:r>
              <a:rPr lang="es-MX" dirty="0"/>
              <a:t> y se encuentra en el archivo </a:t>
            </a:r>
            <a:r>
              <a:rPr lang="es-MX" b="1" dirty="0" err="1" smtClean="0"/>
              <a:t>app.module.ts</a:t>
            </a:r>
            <a:r>
              <a:rPr lang="es-MX" dirty="0" smtClean="0"/>
              <a:t>.</a:t>
            </a:r>
          </a:p>
          <a:p>
            <a:r>
              <a:rPr lang="es-MX" dirty="0" smtClean="0"/>
              <a:t>La </a:t>
            </a:r>
            <a:r>
              <a:rPr lang="es-MX" dirty="0"/>
              <a:t>clase </a:t>
            </a:r>
            <a:r>
              <a:rPr lang="es-MX" b="1" i="1" dirty="0" err="1"/>
              <a:t>AppModule</a:t>
            </a:r>
            <a:r>
              <a:rPr lang="es-MX" dirty="0"/>
              <a:t> sirve para cargar la aplicación e indicar todas sus dependencias. Como el resto de módulos, se declara con el decorador </a:t>
            </a:r>
            <a:r>
              <a:rPr lang="es-MX" b="1" dirty="0" err="1"/>
              <a:t>NgModule</a:t>
            </a:r>
            <a:r>
              <a:rPr lang="es-MX" dirty="0"/>
              <a:t>, y un ejemplo muy básico sería este: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5121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4200" y="375516"/>
            <a:ext cx="9499600" cy="1325563"/>
          </a:xfrm>
        </p:spPr>
        <p:txBody>
          <a:bodyPr>
            <a:normAutofit/>
          </a:bodyPr>
          <a:lstStyle/>
          <a:p>
            <a:r>
              <a:rPr lang="es-MX" smtClean="0"/>
              <a:t>Módulos de Angular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err="1"/>
              <a:t>Root</a:t>
            </a:r>
            <a:r>
              <a:rPr lang="es-MX" dirty="0"/>
              <a:t> </a:t>
            </a:r>
            <a:r>
              <a:rPr lang="es-MX" dirty="0" smtClean="0"/>
              <a:t>Module</a:t>
            </a:r>
          </a:p>
          <a:p>
            <a:pPr marL="0" indent="0">
              <a:buNone/>
            </a:pPr>
            <a:endParaRPr lang="es-MX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393" y="2318903"/>
            <a:ext cx="6221871" cy="395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8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4200" y="375516"/>
            <a:ext cx="9499600" cy="1325563"/>
          </a:xfrm>
        </p:spPr>
        <p:txBody>
          <a:bodyPr>
            <a:normAutofit/>
          </a:bodyPr>
          <a:lstStyle/>
          <a:p>
            <a:r>
              <a:rPr lang="es-MX" smtClean="0"/>
              <a:t>Módulos de Angular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En este caso, sólo estoy importando otro módulo de </a:t>
            </a:r>
            <a:r>
              <a:rPr lang="es-MX" b="1" dirty="0"/>
              <a:t>Angular</a:t>
            </a:r>
            <a:r>
              <a:rPr lang="es-MX" dirty="0"/>
              <a:t>, el módulo </a:t>
            </a:r>
            <a:r>
              <a:rPr lang="es-MX" b="1" dirty="0" err="1"/>
              <a:t>BrowserModule</a:t>
            </a:r>
            <a:r>
              <a:rPr lang="es-MX" dirty="0"/>
              <a:t>, que lo necesita cualquier app que se </a:t>
            </a:r>
            <a:r>
              <a:rPr lang="es-MX" dirty="0" err="1"/>
              <a:t>renderice</a:t>
            </a:r>
            <a:r>
              <a:rPr lang="es-MX" dirty="0"/>
              <a:t> en el navegador.</a:t>
            </a:r>
          </a:p>
          <a:p>
            <a:pPr marL="0" indent="0">
              <a:buNone/>
            </a:pPr>
            <a:r>
              <a:rPr lang="es-MX" dirty="0" smtClean="0"/>
              <a:t>Fíjate </a:t>
            </a:r>
            <a:r>
              <a:rPr lang="es-MX" dirty="0"/>
              <a:t>en la propiedad </a:t>
            </a:r>
            <a:r>
              <a:rPr lang="es-MX" b="1" dirty="0" err="1"/>
              <a:t>bootstrap</a:t>
            </a:r>
            <a:r>
              <a:rPr lang="es-MX" dirty="0"/>
              <a:t>. El componente que le asigno será el componente raíz de la </a:t>
            </a:r>
            <a:r>
              <a:rPr lang="es-MX" b="1" dirty="0"/>
              <a:t>app</a:t>
            </a:r>
            <a:r>
              <a:rPr lang="es-MX" dirty="0"/>
              <a:t>. De él penderá cualquier otro componente que se utilice.</a:t>
            </a:r>
          </a:p>
          <a:p>
            <a:pPr marL="0" indent="0">
              <a:buNone/>
            </a:pPr>
            <a:r>
              <a:rPr lang="es-MX" dirty="0" smtClean="0"/>
              <a:t>Este </a:t>
            </a:r>
            <a:r>
              <a:rPr lang="es-MX" dirty="0"/>
              <a:t>componente tengo que pasarlo también a </a:t>
            </a:r>
            <a:r>
              <a:rPr lang="es-MX" b="1" dirty="0" err="1"/>
              <a:t>declarations</a:t>
            </a:r>
            <a:r>
              <a:rPr lang="es-MX" dirty="0"/>
              <a:t>, junto con cualquier otra vista que necesite mi módulo (en este caso, ninguna</a:t>
            </a:r>
            <a:r>
              <a:rPr lang="es-MX" dirty="0" smtClean="0"/>
              <a:t>).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9177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4200" y="375516"/>
            <a:ext cx="9499600" cy="1325563"/>
          </a:xfrm>
        </p:spPr>
        <p:txBody>
          <a:bodyPr>
            <a:normAutofit/>
          </a:bodyPr>
          <a:lstStyle/>
          <a:p>
            <a:r>
              <a:rPr lang="es-MX" dirty="0" smtClean="0"/>
              <a:t>Módulos de Angular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Finalmente está la propiedad </a:t>
            </a:r>
            <a:r>
              <a:rPr lang="es-MX" b="1" dirty="0" err="1"/>
              <a:t>providers</a:t>
            </a:r>
            <a:r>
              <a:rPr lang="es-MX" dirty="0"/>
              <a:t>. Gracias a ésta, podré pasar el servicio </a:t>
            </a:r>
            <a:r>
              <a:rPr lang="es-MX" b="1" dirty="0" err="1"/>
              <a:t>SomeProvider</a:t>
            </a:r>
            <a:r>
              <a:rPr lang="es-MX" dirty="0"/>
              <a:t> a cualquiera de mis componentes por Inyección de Dependencias.</a:t>
            </a:r>
          </a:p>
          <a:p>
            <a:pPr marL="0" indent="0">
              <a:buNone/>
            </a:pPr>
            <a:r>
              <a:rPr lang="es-MX" dirty="0" smtClean="0"/>
              <a:t>Como </a:t>
            </a:r>
            <a:r>
              <a:rPr lang="es-MX" dirty="0"/>
              <a:t>he dicho antes, este módulo es el </a:t>
            </a:r>
            <a:r>
              <a:rPr lang="es-MX" b="1" dirty="0" err="1"/>
              <a:t>root</a:t>
            </a:r>
            <a:r>
              <a:rPr lang="es-MX" b="1" dirty="0"/>
              <a:t> module </a:t>
            </a:r>
            <a:r>
              <a:rPr lang="es-MX" dirty="0"/>
              <a:t>porque sus metadatos incluyen la propiedad </a:t>
            </a:r>
            <a:r>
              <a:rPr lang="es-MX" b="1" dirty="0" err="1"/>
              <a:t>bootstrap</a:t>
            </a:r>
            <a:r>
              <a:rPr lang="es-MX" dirty="0"/>
              <a:t>. 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A </a:t>
            </a:r>
            <a:r>
              <a:rPr lang="es-MX" dirty="0"/>
              <a:t>partir de aquí </a:t>
            </a:r>
            <a:r>
              <a:rPr lang="es-MX" b="1" dirty="0" smtClean="0"/>
              <a:t>Angular</a:t>
            </a:r>
            <a:r>
              <a:rPr lang="es-MX" dirty="0" smtClean="0"/>
              <a:t> </a:t>
            </a:r>
            <a:r>
              <a:rPr lang="es-MX" dirty="0"/>
              <a:t>se hace cargo de la app, presentando su contenido en el navegador y respondiendo a las interacciones del usuario en base a las instrucciones que le haya dado.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2637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4200" y="375516"/>
            <a:ext cx="9499600" cy="1325563"/>
          </a:xfrm>
        </p:spPr>
        <p:txBody>
          <a:bodyPr>
            <a:normAutofit/>
          </a:bodyPr>
          <a:lstStyle/>
          <a:p>
            <a:r>
              <a:rPr lang="es-MX" dirty="0"/>
              <a:t>Componente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Un </a:t>
            </a:r>
            <a:r>
              <a:rPr lang="es-MX" dirty="0" err="1"/>
              <a:t>Component</a:t>
            </a:r>
            <a:r>
              <a:rPr lang="es-MX" dirty="0"/>
              <a:t> controla una zona de espacio de la pantalla que podríamos denominar vista. Un componente es una clase estándar de ES6 decorada con </a:t>
            </a:r>
            <a:r>
              <a:rPr lang="es-MX" b="1" dirty="0"/>
              <a:t>@</a:t>
            </a:r>
            <a:r>
              <a:rPr lang="es-MX" b="1" dirty="0" err="1"/>
              <a:t>Component</a:t>
            </a:r>
            <a:r>
              <a:rPr lang="es-MX" dirty="0"/>
              <a:t>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Tomando como ejemplo una app tipo to-do </a:t>
            </a:r>
            <a:r>
              <a:rPr lang="es-MX" dirty="0" err="1"/>
              <a:t>list</a:t>
            </a:r>
            <a:r>
              <a:rPr lang="es-MX" dirty="0"/>
              <a:t>: La carcasa que engloba toda la app, la barra de navegación, un listado de tareas, cada una de las tareas, o un editor de tareas… son todo vistas controladas por componentes.</a:t>
            </a:r>
          </a:p>
        </p:txBody>
      </p:sp>
    </p:spTree>
    <p:extLst>
      <p:ext uri="{BB962C8B-B14F-4D97-AF65-F5344CB8AC3E}">
        <p14:creationId xmlns:p14="http://schemas.microsoft.com/office/powerpoint/2010/main" val="31676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4200" y="375516"/>
            <a:ext cx="9499600" cy="1325563"/>
          </a:xfrm>
        </p:spPr>
        <p:txBody>
          <a:bodyPr>
            <a:normAutofit/>
          </a:bodyPr>
          <a:lstStyle/>
          <a:p>
            <a:r>
              <a:rPr lang="es-MX" dirty="0"/>
              <a:t>Componente</a:t>
            </a:r>
          </a:p>
        </p:txBody>
      </p:sp>
      <p:pic>
        <p:nvPicPr>
          <p:cNvPr id="10242" name="Picture 2" descr="components in todo lis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128" y="1385455"/>
            <a:ext cx="6602460" cy="495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2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Conocimientos previos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JavaScript </a:t>
            </a:r>
            <a:r>
              <a:rPr lang="es-ES" dirty="0" smtClean="0"/>
              <a:t>intermedio</a:t>
            </a:r>
            <a:endParaRPr lang="es-ES" dirty="0"/>
          </a:p>
          <a:p>
            <a:r>
              <a:rPr lang="es-ES" dirty="0" smtClean="0"/>
              <a:t>HTML 5</a:t>
            </a:r>
            <a:endParaRPr lang="es-ES" dirty="0" smtClean="0"/>
          </a:p>
          <a:p>
            <a:r>
              <a:rPr lang="es-CO" dirty="0" smtClean="0"/>
              <a:t>CSS 3</a:t>
            </a:r>
            <a:endParaRPr lang="es-CO" dirty="0"/>
          </a:p>
          <a:p>
            <a:r>
              <a:rPr lang="es-ES" dirty="0" smtClean="0"/>
              <a:t>Programación OO.</a:t>
            </a:r>
            <a:endParaRPr lang="es-ES" dirty="0"/>
          </a:p>
          <a:p>
            <a:r>
              <a:rPr lang="es-CO" dirty="0" smtClean="0"/>
              <a:t>MVC (Conceptual)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9218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4200" y="375516"/>
            <a:ext cx="9499600" cy="1325563"/>
          </a:xfrm>
        </p:spPr>
        <p:txBody>
          <a:bodyPr>
            <a:normAutofit/>
          </a:bodyPr>
          <a:lstStyle/>
          <a:p>
            <a:r>
              <a:rPr lang="es-MX" dirty="0"/>
              <a:t>Componente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El componente define propiedades y métodos que están disponibles en su </a:t>
            </a:r>
            <a:r>
              <a:rPr lang="es-MX" dirty="0" err="1"/>
              <a:t>template</a:t>
            </a:r>
            <a:r>
              <a:rPr lang="es-MX" dirty="0"/>
              <a:t>, pero eso no te da licencia para meter ahí todo lo que te parezca. Es importante seguir una aproximación de </a:t>
            </a:r>
            <a:r>
              <a:rPr lang="es-MX" dirty="0" smtClean="0"/>
              <a:t>diseño y </a:t>
            </a:r>
            <a:r>
              <a:rPr lang="es-MX" dirty="0"/>
              <a:t>extraer toda la lógica en servicios para que el controlador solo se encargue de gestionar 1 única cosa: la vista.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3818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Temas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¿Qu</a:t>
            </a:r>
            <a:r>
              <a:rPr lang="es-MX" dirty="0"/>
              <a:t>é</a:t>
            </a:r>
            <a:r>
              <a:rPr lang="es-MX" dirty="0" smtClean="0"/>
              <a:t> es angular 2?</a:t>
            </a:r>
          </a:p>
          <a:p>
            <a:r>
              <a:rPr lang="es-MX" dirty="0" smtClean="0"/>
              <a:t>Modulo</a:t>
            </a:r>
          </a:p>
          <a:p>
            <a:r>
              <a:rPr lang="es-MX" dirty="0" smtClean="0"/>
              <a:t>Componente</a:t>
            </a:r>
          </a:p>
          <a:p>
            <a:r>
              <a:rPr lang="es-MX" dirty="0" err="1" smtClean="0"/>
              <a:t>Template</a:t>
            </a:r>
            <a:endParaRPr lang="es-MX" dirty="0" smtClean="0"/>
          </a:p>
          <a:p>
            <a:r>
              <a:rPr lang="es-MX" dirty="0" smtClean="0"/>
              <a:t>Metadatos</a:t>
            </a:r>
            <a:endParaRPr lang="es-MX" dirty="0"/>
          </a:p>
          <a:p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1012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Angular 2?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87722" y="1825625"/>
            <a:ext cx="5453951" cy="4016375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Es </a:t>
            </a:r>
            <a:r>
              <a:rPr lang="es-MX" dirty="0"/>
              <a:t>un </a:t>
            </a:r>
            <a:r>
              <a:rPr lang="es-MX" dirty="0" err="1" smtClean="0"/>
              <a:t>framework</a:t>
            </a:r>
            <a:r>
              <a:rPr lang="es-MX" dirty="0" smtClean="0"/>
              <a:t> basado en el patrón de diseño MVC, </a:t>
            </a:r>
            <a:r>
              <a:rPr lang="es-MX" dirty="0"/>
              <a:t>completo para construir aplicaciones </a:t>
            </a:r>
            <a:r>
              <a:rPr lang="es-MX" b="1" dirty="0"/>
              <a:t>en cliente</a:t>
            </a:r>
            <a:r>
              <a:rPr lang="es-MX" dirty="0"/>
              <a:t> con HTML y </a:t>
            </a:r>
            <a:r>
              <a:rPr lang="es-MX" dirty="0" err="1"/>
              <a:t>Javascript</a:t>
            </a:r>
            <a:r>
              <a:rPr lang="es-MX" dirty="0"/>
              <a:t>, es decir, con el objetivo de que el peso de la lógica y el </a:t>
            </a:r>
            <a:r>
              <a:rPr lang="es-MX" dirty="0" err="1"/>
              <a:t>renderizado</a:t>
            </a:r>
            <a:r>
              <a:rPr lang="es-MX" dirty="0"/>
              <a:t> lo lleve el propio navegador, en lugar del servidor.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455" y="1498600"/>
            <a:ext cx="3650673" cy="365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0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¿Qué es Angular 2?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dirty="0" smtClean="0"/>
              <a:t>Para crear una aplicación hay que seguir la siguiente estructura básica:</a:t>
            </a:r>
          </a:p>
          <a:p>
            <a:r>
              <a:rPr lang="es-MX" dirty="0" smtClean="0"/>
              <a:t>Componemos plantillas HTML (</a:t>
            </a:r>
            <a:r>
              <a:rPr lang="es-MX" b="1" dirty="0" err="1" smtClean="0"/>
              <a:t>templates</a:t>
            </a:r>
            <a:r>
              <a:rPr lang="es-MX" dirty="0" smtClean="0"/>
              <a:t>) con el </a:t>
            </a:r>
            <a:r>
              <a:rPr lang="es-MX" dirty="0" err="1" smtClean="0"/>
              <a:t>markup</a:t>
            </a:r>
            <a:r>
              <a:rPr lang="es-MX" dirty="0" smtClean="0"/>
              <a:t> de Angular</a:t>
            </a:r>
          </a:p>
          <a:p>
            <a:r>
              <a:rPr lang="es-MX" dirty="0" smtClean="0"/>
              <a:t>Escribimos </a:t>
            </a:r>
            <a:r>
              <a:rPr lang="es-MX" b="1" dirty="0" smtClean="0"/>
              <a:t>Componentes</a:t>
            </a:r>
            <a:r>
              <a:rPr lang="es-MX" dirty="0" smtClean="0"/>
              <a:t> para gestionar esas plantillas y </a:t>
            </a:r>
            <a:r>
              <a:rPr lang="es-MX" b="1" dirty="0" smtClean="0"/>
              <a:t>Directivas</a:t>
            </a:r>
            <a:r>
              <a:rPr lang="es-MX" dirty="0" smtClean="0"/>
              <a:t> que afectan al comportamiento de los componentes.</a:t>
            </a:r>
          </a:p>
          <a:p>
            <a:r>
              <a:rPr lang="es-MX" dirty="0" smtClean="0"/>
              <a:t>Encapsulamos la lógica de la aplicación en </a:t>
            </a:r>
            <a:r>
              <a:rPr lang="es-MX" b="1" dirty="0" smtClean="0"/>
              <a:t>Servicios</a:t>
            </a:r>
          </a:p>
          <a:p>
            <a:r>
              <a:rPr lang="es-MX" dirty="0" smtClean="0"/>
              <a:t>Definimos un módulo principal que le dice a Angular qué es lo que incluye tu app (otros módulos), y cómo compilarlo y lanzarlo (</a:t>
            </a:r>
            <a:r>
              <a:rPr lang="es-MX" b="1" dirty="0" err="1" smtClean="0"/>
              <a:t>NgModule</a:t>
            </a:r>
            <a:r>
              <a:rPr lang="es-MX" dirty="0" smtClean="0"/>
              <a:t>).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4677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¿Qué es Angular 2?</a:t>
            </a:r>
            <a:endParaRPr lang="es-CO" dirty="0"/>
          </a:p>
        </p:txBody>
      </p:sp>
      <p:pic>
        <p:nvPicPr>
          <p:cNvPr id="1026" name="Picture 2" descr="overvi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017" y="1825625"/>
            <a:ext cx="7897366" cy="40163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22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¿Qué es Angular 2?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Podemos identificar los 8 bloques principales de una app Angular:</a:t>
            </a:r>
          </a:p>
          <a:p>
            <a:pPr lvl="1"/>
            <a:r>
              <a:rPr lang="pt-BR" dirty="0"/>
              <a:t>Módulo</a:t>
            </a:r>
          </a:p>
          <a:p>
            <a:pPr lvl="1"/>
            <a:r>
              <a:rPr lang="pt-BR" dirty="0"/>
              <a:t>Componente</a:t>
            </a:r>
          </a:p>
          <a:p>
            <a:pPr lvl="1"/>
            <a:r>
              <a:rPr lang="pt-BR" dirty="0" err="1"/>
              <a:t>Template</a:t>
            </a:r>
            <a:endParaRPr lang="pt-BR" dirty="0"/>
          </a:p>
          <a:p>
            <a:pPr lvl="1"/>
            <a:r>
              <a:rPr lang="pt-BR" dirty="0" err="1"/>
              <a:t>Metadatos</a:t>
            </a:r>
            <a:endParaRPr lang="pt-BR" dirty="0"/>
          </a:p>
          <a:p>
            <a:pPr lvl="1"/>
            <a:r>
              <a:rPr lang="pt-BR" dirty="0"/>
              <a:t>Data </a:t>
            </a:r>
            <a:r>
              <a:rPr lang="pt-BR" dirty="0" err="1"/>
              <a:t>Binding</a:t>
            </a:r>
            <a:endParaRPr lang="pt-BR" dirty="0"/>
          </a:p>
          <a:p>
            <a:pPr lvl="1"/>
            <a:r>
              <a:rPr lang="pt-BR" dirty="0" err="1"/>
              <a:t>Directiva</a:t>
            </a:r>
            <a:endParaRPr lang="pt-BR" dirty="0"/>
          </a:p>
          <a:p>
            <a:pPr lvl="1"/>
            <a:r>
              <a:rPr lang="pt-BR" dirty="0" err="1"/>
              <a:t>Servicio</a:t>
            </a:r>
            <a:endParaRPr lang="pt-BR" dirty="0"/>
          </a:p>
          <a:p>
            <a:pPr lvl="1"/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Injection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3542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Módulos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MX" b="1" dirty="0"/>
              <a:t>Las apps de Angular son modulares</a:t>
            </a:r>
            <a:r>
              <a:rPr lang="es-MX" dirty="0"/>
              <a:t>, gracias a su propio sistema de módulos llamado </a:t>
            </a:r>
            <a:r>
              <a:rPr lang="es-MX" i="1" dirty="0"/>
              <a:t>Angular Modules</a:t>
            </a:r>
            <a:r>
              <a:rPr lang="es-MX" dirty="0"/>
              <a:t> ( o </a:t>
            </a:r>
            <a:r>
              <a:rPr lang="es-MX" i="1" dirty="0" err="1"/>
              <a:t>NgModules</a:t>
            </a:r>
            <a:r>
              <a:rPr lang="es-MX" dirty="0"/>
              <a:t>).</a:t>
            </a:r>
          </a:p>
          <a:p>
            <a:pPr marL="0" indent="0">
              <a:buNone/>
            </a:pPr>
            <a:r>
              <a:rPr lang="es-MX" dirty="0"/>
              <a:t>Por otro lado, al desarrollar Angular en </a:t>
            </a:r>
            <a:r>
              <a:rPr lang="es-MX" dirty="0" err="1"/>
              <a:t>TypeScript</a:t>
            </a:r>
            <a:r>
              <a:rPr lang="es-MX" dirty="0"/>
              <a:t> utilizarás también los módulos de ES6 (para gestionar librerías de JS). No los confundas, no tienen nada que ver entre sí.</a:t>
            </a:r>
          </a:p>
          <a:p>
            <a:pPr marL="0" indent="0">
              <a:buNone/>
            </a:pPr>
            <a:r>
              <a:rPr lang="es-MX" dirty="0"/>
              <a:t>De entrada puedes pensar que los </a:t>
            </a:r>
            <a:r>
              <a:rPr lang="es-MX" i="1" dirty="0" err="1"/>
              <a:t>NgModules</a:t>
            </a:r>
            <a:r>
              <a:rPr lang="es-MX" dirty="0"/>
              <a:t> implican una cierta redundancia sobre los módulos ES6. Lo cierto es que son necesarios para facilitar la inyección de dependencias que necesitarás más adelante.</a:t>
            </a:r>
          </a:p>
        </p:txBody>
      </p:sp>
    </p:spTree>
    <p:extLst>
      <p:ext uri="{BB962C8B-B14F-4D97-AF65-F5344CB8AC3E}">
        <p14:creationId xmlns:p14="http://schemas.microsoft.com/office/powerpoint/2010/main" val="290159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Módulos </a:t>
            </a:r>
            <a:r>
              <a:rPr lang="es-MX" dirty="0"/>
              <a:t>de ES6: exportar / </a:t>
            </a:r>
            <a:r>
              <a:rPr lang="es-MX" dirty="0" smtClean="0"/>
              <a:t>importar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Imagina que quieres exportar un nuevo componente </a:t>
            </a:r>
            <a:r>
              <a:rPr lang="es-MX" b="1" i="1" dirty="0" err="1"/>
              <a:t>AppComponent</a:t>
            </a:r>
            <a:r>
              <a:rPr lang="es-MX" dirty="0"/>
              <a:t> que tienes definido en el archivo </a:t>
            </a:r>
            <a:r>
              <a:rPr lang="es-MX" b="1" dirty="0"/>
              <a:t>app.component.js</a:t>
            </a:r>
            <a:r>
              <a:rPr lang="es-MX" dirty="0"/>
              <a:t>. Lo harías del siguiente modo, con la palabra reservada </a:t>
            </a:r>
            <a:r>
              <a:rPr lang="es-MX" b="1" i="1" dirty="0" err="1"/>
              <a:t>export</a:t>
            </a:r>
            <a:r>
              <a:rPr lang="es-MX" dirty="0"/>
              <a:t>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841" t="4742" r="2113" b="13406"/>
          <a:stretch/>
        </p:blipFill>
        <p:spPr>
          <a:xfrm>
            <a:off x="2438400" y="3754582"/>
            <a:ext cx="5846618" cy="160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7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4031</TotalTime>
  <Words>636</Words>
  <Application>Microsoft Office PowerPoint</Application>
  <PresentationFormat>Panorámica</PresentationFormat>
  <Paragraphs>76</Paragraphs>
  <Slides>20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Bahnschrift</vt:lpstr>
      <vt:lpstr>Calibri</vt:lpstr>
      <vt:lpstr>Tema de Office</vt:lpstr>
      <vt:lpstr>Desarrollo de Aplicaciones III</vt:lpstr>
      <vt:lpstr>Conocimientos previos</vt:lpstr>
      <vt:lpstr>Temas</vt:lpstr>
      <vt:lpstr>¿Qué es Angular 2?</vt:lpstr>
      <vt:lpstr>¿Qué es Angular 2?</vt:lpstr>
      <vt:lpstr>¿Qué es Angular 2?</vt:lpstr>
      <vt:lpstr>¿Qué es Angular 2?</vt:lpstr>
      <vt:lpstr>Módulos</vt:lpstr>
      <vt:lpstr>Módulos de ES6: exportar / importar</vt:lpstr>
      <vt:lpstr>Módulos de ES6: exportar / importar</vt:lpstr>
      <vt:lpstr>Librerías de Angular</vt:lpstr>
      <vt:lpstr>Módulos de Angular</vt:lpstr>
      <vt:lpstr>Módulos de Angular</vt:lpstr>
      <vt:lpstr>Módulos de Angular</vt:lpstr>
      <vt:lpstr>Módulos de Angular</vt:lpstr>
      <vt:lpstr>Módulos de Angular</vt:lpstr>
      <vt:lpstr>Módulos de Angular</vt:lpstr>
      <vt:lpstr>Componente</vt:lpstr>
      <vt:lpstr>Componente</vt:lpstr>
      <vt:lpstr>Componente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Julián Cristóbal Villegas Alonzo</dc:creator>
  <cp:lastModifiedBy>Julián Cristóbal Villegas Alonzo</cp:lastModifiedBy>
  <cp:revision>207</cp:revision>
  <cp:lastPrinted>2018-01-19T13:53:27Z</cp:lastPrinted>
  <dcterms:created xsi:type="dcterms:W3CDTF">2018-01-18T19:28:46Z</dcterms:created>
  <dcterms:modified xsi:type="dcterms:W3CDTF">2018-03-22T16:57:06Z</dcterms:modified>
</cp:coreProperties>
</file>